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6" r:id="rId3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jpeg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2.png"/><Relationship Id="rId1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6.png"/><Relationship Id="rId1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1.png"/><Relationship Id="rId2" Type="http://schemas.openxmlformats.org/officeDocument/2006/relationships/image" Target="../media/image25.png"/><Relationship Id="rId1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55.png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5.png"/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6-01-00:30:41-d0titcc75iks2gau4qj0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5400000">
            <a:off x="3017799" y="-3017800"/>
            <a:ext cx="6156401" cy="12192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4609578"/>
            <a:ext cx="12192000" cy="2357278"/>
          </a:xfrm>
          <a:prstGeom prst="rect">
            <a:avLst/>
          </a:prstGeom>
          <a:solidFill>
            <a:srgbClr val="161616"/>
          </a:solidFill>
          <a:ln w="12700">
            <a:solidFill>
              <a:srgbClr val="09111E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0" y="4609578"/>
            <a:ext cx="12192000" cy="235727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930466" y="5184885"/>
            <a:ext cx="6077403" cy="12775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Android 科学计算器应用设计与实现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959231" y="5662019"/>
            <a:ext cx="225468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汇报人：朱雪婷</a:t>
            </a:r>
            <a:endParaRPr lang="en-US" sz="1600" dirty="0"/>
          </a:p>
        </p:txBody>
      </p:sp>
      <p:pic>
        <p:nvPicPr>
          <p:cNvPr id="7" name="Image 1" descr="https://kimi-img.moonshot.cn/pub/slides/slides_tmpl/image/25-06-01-00:30:34-d0titak75iks2gau4qf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8741" y="5110209"/>
            <a:ext cx="1323439" cy="1323439"/>
          </a:xfrm>
          <a:prstGeom prst="rect">
            <a:avLst/>
          </a:prstGeom>
        </p:spPr>
      </p:pic>
      <p:pic>
        <p:nvPicPr>
          <p:cNvPr id="8" name="Image 2" descr="https://kimi-img.moonshot.cn/pub/slides/slides_tmpl/image/25-06-01-00:30:34-d0titak75iks2gau4qg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387" y="5136798"/>
            <a:ext cx="463139" cy="463139"/>
          </a:xfrm>
          <a:prstGeom prst="rect">
            <a:avLst/>
          </a:prstGeom>
        </p:spPr>
      </p:pic>
      <p:pic>
        <p:nvPicPr>
          <p:cNvPr id="9" name="Image 3" descr="https://kimi-img.moonshot.cn/pub/slides/slides_tmpl/image/25-06-01-00:30:34-d0titak75iks2gau4qg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887" y="150671"/>
            <a:ext cx="919019" cy="607118"/>
          </a:xfrm>
          <a:prstGeom prst="rect">
            <a:avLst/>
          </a:prstGeom>
        </p:spPr>
      </p:pic>
      <p:pic>
        <p:nvPicPr>
          <p:cNvPr id="10" name="Image 4" descr="https://kimi-img.moonshot.cn/pub/slides/slides_tmpl/image/25-06-01-00:30:34-d0titak75iks2gau4qh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286" y="3843576"/>
            <a:ext cx="1425218" cy="712609"/>
          </a:xfrm>
          <a:prstGeom prst="rect">
            <a:avLst/>
          </a:prstGeom>
        </p:spPr>
      </p:pic>
      <p:pic>
        <p:nvPicPr>
          <p:cNvPr id="11" name="Image 5" descr="https://kimi-img.moonshot.cn/pub/slides/slides_tmpl/image/25-06-01-00:30:41-d0titcc75iks2gau4qh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48528" y="352072"/>
            <a:ext cx="919019" cy="196608"/>
          </a:xfrm>
          <a:prstGeom prst="rect">
            <a:avLst/>
          </a:prstGeom>
        </p:spPr>
      </p:pic>
      <p:pic>
        <p:nvPicPr>
          <p:cNvPr id="13" name="Image 7" descr="https://kimi-img.moonshot.cn/pub/slides/slides_tmpl/image/25-06-01-00:30:41-d0titcc75iks2gau4qi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0216" y="5231637"/>
            <a:ext cx="635000" cy="3683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844790" y="6193155"/>
            <a:ext cx="3303270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成员：吕依琳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杨俊云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王言</a:t>
            </a:r>
            <a:r>
              <a:rPr lang="zh-CN" altLang="en-US">
                <a:solidFill>
                  <a:schemeClr val="bg1"/>
                </a:solidFill>
              </a:rPr>
              <a:t>心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01764" y="0"/>
            <a:ext cx="2916401" cy="6858000"/>
          </a:xfrm>
          <a:custGeom>
            <a:avLst/>
            <a:gdLst/>
            <a:ahLst/>
            <a:cxnLst/>
            <a:rect l="l" t="t" r="r" b="b"/>
            <a:pathLst>
              <a:path w="2916401" h="6858000">
                <a:moveTo>
                  <a:pt x="0" y="0"/>
                </a:moveTo>
                <a:lnTo>
                  <a:pt x="1310838" y="0"/>
                </a:lnTo>
                <a:lnTo>
                  <a:pt x="1453357" y="123454"/>
                </a:lnTo>
                <a:cubicBezTo>
                  <a:pt x="2352136" y="940343"/>
                  <a:pt x="2916401" y="2118776"/>
                  <a:pt x="2916401" y="3429000"/>
                </a:cubicBezTo>
                <a:cubicBezTo>
                  <a:pt x="2916401" y="4739224"/>
                  <a:pt x="2352136" y="5917657"/>
                  <a:pt x="1453357" y="6734546"/>
                </a:cubicBezTo>
                <a:lnTo>
                  <a:pt x="1310838" y="6858000"/>
                </a:lnTo>
                <a:lnTo>
                  <a:pt x="220806" y="6858000"/>
                </a:lnTo>
                <a:lnTo>
                  <a:pt x="224168" y="6856279"/>
                </a:lnTo>
                <a:cubicBezTo>
                  <a:pt x="1419763" y="6206792"/>
                  <a:pt x="2231395" y="4940069"/>
                  <a:pt x="2231395" y="3483779"/>
                </a:cubicBezTo>
                <a:cubicBezTo>
                  <a:pt x="2231395" y="1961294"/>
                  <a:pt x="1344301" y="646001"/>
                  <a:pt x="58792" y="26579"/>
                </a:cubicBezTo>
                <a:close/>
              </a:path>
            </a:pathLst>
          </a:custGeom>
          <a:solidFill>
            <a:srgbClr val="F3F3F7"/>
          </a:solidFill>
        </p:spPr>
      </p:sp>
      <p:sp>
        <p:nvSpPr>
          <p:cNvPr id="3" name="Text 1"/>
          <p:cNvSpPr/>
          <p:nvPr/>
        </p:nvSpPr>
        <p:spPr>
          <a:xfrm>
            <a:off x="2101764" y="0"/>
            <a:ext cx="2916401" cy="685800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46503" y="1796007"/>
            <a:ext cx="2994499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项目概述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58283" y="4784098"/>
            <a:ext cx="231418" cy="231418"/>
          </a:xfrm>
          <a:prstGeom prst="rect">
            <a:avLst/>
          </a:prstGeom>
          <a:solidFill>
            <a:srgbClr val="D2F9E9"/>
          </a:solidFill>
        </p:spPr>
      </p:sp>
      <p:sp>
        <p:nvSpPr>
          <p:cNvPr id="6" name="Text 4"/>
          <p:cNvSpPr/>
          <p:nvPr/>
        </p:nvSpPr>
        <p:spPr>
          <a:xfrm>
            <a:off x="958283" y="478409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958283" y="3070930"/>
            <a:ext cx="231418" cy="231418"/>
          </a:xfrm>
          <a:prstGeom prst="rect">
            <a:avLst/>
          </a:prstGeom>
          <a:solidFill>
            <a:srgbClr val="8FABDB"/>
          </a:solidFill>
        </p:spPr>
      </p:sp>
      <p:sp>
        <p:nvSpPr>
          <p:cNvPr id="8" name="Text 6"/>
          <p:cNvSpPr/>
          <p:nvPr/>
        </p:nvSpPr>
        <p:spPr>
          <a:xfrm>
            <a:off x="958283" y="3070930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958283" y="3508088"/>
            <a:ext cx="231418" cy="231418"/>
          </a:xfrm>
          <a:prstGeom prst="rect">
            <a:avLst/>
          </a:prstGeom>
          <a:solidFill>
            <a:srgbClr val="B3C5E6"/>
          </a:solidFill>
        </p:spPr>
      </p:sp>
      <p:sp>
        <p:nvSpPr>
          <p:cNvPr id="10" name="Text 8"/>
          <p:cNvSpPr/>
          <p:nvPr/>
        </p:nvSpPr>
        <p:spPr>
          <a:xfrm>
            <a:off x="958283" y="350808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958283" y="3736938"/>
            <a:ext cx="231418" cy="231418"/>
          </a:xfrm>
          <a:prstGeom prst="rect">
            <a:avLst/>
          </a:prstGeom>
          <a:solidFill>
            <a:srgbClr val="B2D0E3"/>
          </a:solidFill>
        </p:spPr>
      </p:sp>
      <p:sp>
        <p:nvSpPr>
          <p:cNvPr id="12" name="Text 10"/>
          <p:cNvSpPr/>
          <p:nvPr/>
        </p:nvSpPr>
        <p:spPr>
          <a:xfrm>
            <a:off x="958283" y="373693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958283" y="3944784"/>
            <a:ext cx="231418" cy="231418"/>
          </a:xfrm>
          <a:prstGeom prst="rect">
            <a:avLst/>
          </a:prstGeom>
          <a:solidFill>
            <a:srgbClr val="B7DBE3"/>
          </a:solidFill>
        </p:spPr>
      </p:sp>
      <p:sp>
        <p:nvSpPr>
          <p:cNvPr id="14" name="Text 12"/>
          <p:cNvSpPr/>
          <p:nvPr/>
        </p:nvSpPr>
        <p:spPr>
          <a:xfrm>
            <a:off x="958283" y="3944784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958283" y="4173384"/>
            <a:ext cx="231418" cy="231418"/>
          </a:xfrm>
          <a:prstGeom prst="rect">
            <a:avLst/>
          </a:prstGeom>
          <a:solidFill>
            <a:srgbClr val="BAE3E1"/>
          </a:solidFill>
        </p:spPr>
      </p:sp>
      <p:sp>
        <p:nvSpPr>
          <p:cNvPr id="16" name="Text 14"/>
          <p:cNvSpPr/>
          <p:nvPr/>
        </p:nvSpPr>
        <p:spPr>
          <a:xfrm>
            <a:off x="958283" y="4173384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58283" y="4372618"/>
            <a:ext cx="231418" cy="231418"/>
          </a:xfrm>
          <a:prstGeom prst="rect">
            <a:avLst/>
          </a:prstGeom>
          <a:solidFill>
            <a:srgbClr val="BEEDE1"/>
          </a:solidFill>
        </p:spPr>
      </p:sp>
      <p:sp>
        <p:nvSpPr>
          <p:cNvPr id="18" name="Text 16"/>
          <p:cNvSpPr/>
          <p:nvPr/>
        </p:nvSpPr>
        <p:spPr>
          <a:xfrm>
            <a:off x="958283" y="437261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58283" y="4589788"/>
            <a:ext cx="231418" cy="231418"/>
          </a:xfrm>
          <a:prstGeom prst="rect">
            <a:avLst/>
          </a:prstGeom>
          <a:solidFill>
            <a:srgbClr val="C9F7E4"/>
          </a:solidFill>
        </p:spPr>
      </p:sp>
      <p:sp>
        <p:nvSpPr>
          <p:cNvPr id="20" name="Text 18"/>
          <p:cNvSpPr/>
          <p:nvPr/>
        </p:nvSpPr>
        <p:spPr>
          <a:xfrm>
            <a:off x="958283" y="458978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958283" y="5001268"/>
            <a:ext cx="231418" cy="231418"/>
          </a:xfrm>
          <a:prstGeom prst="rect">
            <a:avLst/>
          </a:prstGeom>
          <a:solidFill>
            <a:srgbClr val="DEFAEF"/>
          </a:solidFill>
        </p:spPr>
      </p:sp>
      <p:sp>
        <p:nvSpPr>
          <p:cNvPr id="22" name="Text 20"/>
          <p:cNvSpPr/>
          <p:nvPr/>
        </p:nvSpPr>
        <p:spPr>
          <a:xfrm>
            <a:off x="958283" y="500126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958283" y="5195578"/>
            <a:ext cx="231418" cy="231418"/>
          </a:xfrm>
          <a:prstGeom prst="rect">
            <a:avLst/>
          </a:prstGeom>
          <a:solidFill>
            <a:srgbClr val="E2FAF1"/>
          </a:solidFill>
        </p:spPr>
      </p:sp>
      <p:sp>
        <p:nvSpPr>
          <p:cNvPr id="24" name="Text 22"/>
          <p:cNvSpPr/>
          <p:nvPr/>
        </p:nvSpPr>
        <p:spPr>
          <a:xfrm>
            <a:off x="958283" y="519557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958283" y="5424178"/>
            <a:ext cx="231418" cy="231418"/>
          </a:xfrm>
          <a:prstGeom prst="rect">
            <a:avLst/>
          </a:prstGeom>
          <a:solidFill>
            <a:srgbClr val="EBFDF5"/>
          </a:solidFill>
        </p:spPr>
      </p:sp>
      <p:sp>
        <p:nvSpPr>
          <p:cNvPr id="26" name="Text 24"/>
          <p:cNvSpPr/>
          <p:nvPr/>
        </p:nvSpPr>
        <p:spPr>
          <a:xfrm>
            <a:off x="958283" y="542417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958283" y="5641348"/>
            <a:ext cx="231418" cy="231418"/>
          </a:xfrm>
          <a:prstGeom prst="rect">
            <a:avLst/>
          </a:prstGeom>
          <a:solidFill>
            <a:srgbClr val="F1FEF8"/>
          </a:solidFill>
        </p:spPr>
      </p:sp>
      <p:sp>
        <p:nvSpPr>
          <p:cNvPr id="28" name="Text 26"/>
          <p:cNvSpPr/>
          <p:nvPr/>
        </p:nvSpPr>
        <p:spPr>
          <a:xfrm>
            <a:off x="958283" y="564134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958283" y="5858518"/>
            <a:ext cx="231418" cy="231418"/>
          </a:xfrm>
          <a:prstGeom prst="rect">
            <a:avLst/>
          </a:prstGeom>
          <a:solidFill>
            <a:srgbClr val="F7FFFB"/>
          </a:solidFill>
        </p:spPr>
      </p:sp>
      <p:sp>
        <p:nvSpPr>
          <p:cNvPr id="30" name="Text 28"/>
          <p:cNvSpPr/>
          <p:nvPr/>
        </p:nvSpPr>
        <p:spPr>
          <a:xfrm>
            <a:off x="958283" y="585851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958283" y="3299530"/>
            <a:ext cx="231418" cy="231418"/>
          </a:xfrm>
          <a:prstGeom prst="rect">
            <a:avLst/>
          </a:prstGeom>
          <a:solidFill>
            <a:srgbClr val="9DB4E0"/>
          </a:solidFill>
        </p:spPr>
      </p:sp>
      <p:sp>
        <p:nvSpPr>
          <p:cNvPr id="32" name="Text 30"/>
          <p:cNvSpPr/>
          <p:nvPr/>
        </p:nvSpPr>
        <p:spPr>
          <a:xfrm>
            <a:off x="958283" y="3299530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471071" y="3849940"/>
            <a:ext cx="2566966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功能模块实现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5143871" y="6086695"/>
            <a:ext cx="2778475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代码实现细节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8572871" y="6082269"/>
            <a:ext cx="2566967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软件维护与优化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8475503" y="1796007"/>
            <a:ext cx="2994499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技术架构设计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8765604" y="3854987"/>
            <a:ext cx="2994499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界面设计与主题切换</a:t>
            </a:r>
            <a:endParaRPr lang="en-US" sz="1600" dirty="0"/>
          </a:p>
        </p:txBody>
      </p:sp>
      <p:pic>
        <p:nvPicPr>
          <p:cNvPr id="38" name="Image 0" descr="https://kimi-img.moonshot.cn/pub/slides/slides_tmpl/image/25-06-01-00:30:49-d0titec75iks2gau4qmg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1601" y="365720"/>
            <a:ext cx="6438900" cy="5943600"/>
          </a:xfrm>
          <a:prstGeom prst="rect">
            <a:avLst/>
          </a:prstGeom>
        </p:spPr>
      </p:pic>
      <p:pic>
        <p:nvPicPr>
          <p:cNvPr id="39" name="Image 1" descr="https://kimi-img.moonshot.cn/pub/slides/slides_tmpl/image/25-06-01-00:30:42-d0titck75iks2gau4qj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741234"/>
            <a:ext cx="3962400" cy="2260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339263" y="0"/>
            <a:ext cx="3271228" cy="6858000"/>
          </a:xfrm>
          <a:custGeom>
            <a:avLst/>
            <a:gdLst/>
            <a:ahLst/>
            <a:cxnLst/>
            <a:rect l="l" t="t" r="r" b="b"/>
            <a:pathLst>
              <a:path w="3271228" h="6858000">
                <a:moveTo>
                  <a:pt x="0" y="0"/>
                </a:moveTo>
                <a:lnTo>
                  <a:pt x="1486409" y="0"/>
                </a:lnTo>
                <a:lnTo>
                  <a:pt x="1646151" y="125533"/>
                </a:lnTo>
                <a:cubicBezTo>
                  <a:pt x="2638627" y="944596"/>
                  <a:pt x="3271228" y="2184140"/>
                  <a:pt x="3271228" y="3571436"/>
                </a:cubicBezTo>
                <a:cubicBezTo>
                  <a:pt x="3271228" y="4804588"/>
                  <a:pt x="2771395" y="5920998"/>
                  <a:pt x="1963273" y="6729119"/>
                </a:cubicBezTo>
                <a:lnTo>
                  <a:pt x="1828094" y="6858000"/>
                </a:lnTo>
                <a:lnTo>
                  <a:pt x="815048" y="6858000"/>
                </a:lnTo>
                <a:lnTo>
                  <a:pt x="895225" y="6806600"/>
                </a:lnTo>
                <a:cubicBezTo>
                  <a:pt x="1915452" y="6117348"/>
                  <a:pt x="2586222" y="4950115"/>
                  <a:pt x="2586222" y="3626215"/>
                </a:cubicBezTo>
                <a:cubicBezTo>
                  <a:pt x="2586222" y="1971340"/>
                  <a:pt x="1538143" y="561257"/>
                  <a:pt x="69553" y="23534"/>
                </a:cubicBezTo>
                <a:close/>
              </a:path>
            </a:pathLst>
          </a:custGeom>
          <a:solidFill>
            <a:srgbClr val="F3F3F7"/>
          </a:solidFill>
        </p:spPr>
      </p:sp>
      <p:sp>
        <p:nvSpPr>
          <p:cNvPr id="3" name="Text 1"/>
          <p:cNvSpPr/>
          <p:nvPr/>
        </p:nvSpPr>
        <p:spPr>
          <a:xfrm>
            <a:off x="2339263" y="0"/>
            <a:ext cx="3271228" cy="685800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782663" y="1701989"/>
            <a:ext cx="4360787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总结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58283" y="4784098"/>
            <a:ext cx="231418" cy="231418"/>
          </a:xfrm>
          <a:prstGeom prst="rect">
            <a:avLst/>
          </a:prstGeom>
          <a:solidFill>
            <a:srgbClr val="D2F9E9"/>
          </a:solidFill>
        </p:spPr>
      </p:sp>
      <p:sp>
        <p:nvSpPr>
          <p:cNvPr id="6" name="Text 4"/>
          <p:cNvSpPr/>
          <p:nvPr/>
        </p:nvSpPr>
        <p:spPr>
          <a:xfrm>
            <a:off x="958283" y="478409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958283" y="3070930"/>
            <a:ext cx="231418" cy="231418"/>
          </a:xfrm>
          <a:prstGeom prst="rect">
            <a:avLst/>
          </a:prstGeom>
          <a:solidFill>
            <a:srgbClr val="8FABDB"/>
          </a:solidFill>
        </p:spPr>
      </p:sp>
      <p:sp>
        <p:nvSpPr>
          <p:cNvPr id="8" name="Text 6"/>
          <p:cNvSpPr/>
          <p:nvPr/>
        </p:nvSpPr>
        <p:spPr>
          <a:xfrm>
            <a:off x="958283" y="3070930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958283" y="3508088"/>
            <a:ext cx="231418" cy="231418"/>
          </a:xfrm>
          <a:prstGeom prst="rect">
            <a:avLst/>
          </a:prstGeom>
          <a:solidFill>
            <a:srgbClr val="B3C5E6"/>
          </a:solidFill>
        </p:spPr>
      </p:sp>
      <p:sp>
        <p:nvSpPr>
          <p:cNvPr id="10" name="Text 8"/>
          <p:cNvSpPr/>
          <p:nvPr/>
        </p:nvSpPr>
        <p:spPr>
          <a:xfrm>
            <a:off x="958283" y="350808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958283" y="3736938"/>
            <a:ext cx="231418" cy="231418"/>
          </a:xfrm>
          <a:prstGeom prst="rect">
            <a:avLst/>
          </a:prstGeom>
          <a:solidFill>
            <a:srgbClr val="B2D0E3"/>
          </a:solidFill>
        </p:spPr>
      </p:sp>
      <p:sp>
        <p:nvSpPr>
          <p:cNvPr id="12" name="Text 10"/>
          <p:cNvSpPr/>
          <p:nvPr/>
        </p:nvSpPr>
        <p:spPr>
          <a:xfrm>
            <a:off x="958283" y="373693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958283" y="3944784"/>
            <a:ext cx="231418" cy="231418"/>
          </a:xfrm>
          <a:prstGeom prst="rect">
            <a:avLst/>
          </a:prstGeom>
          <a:solidFill>
            <a:srgbClr val="B7DBE3"/>
          </a:solidFill>
        </p:spPr>
      </p:sp>
      <p:sp>
        <p:nvSpPr>
          <p:cNvPr id="14" name="Text 12"/>
          <p:cNvSpPr/>
          <p:nvPr/>
        </p:nvSpPr>
        <p:spPr>
          <a:xfrm>
            <a:off x="958283" y="3944784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958283" y="4173384"/>
            <a:ext cx="231418" cy="231418"/>
          </a:xfrm>
          <a:prstGeom prst="rect">
            <a:avLst/>
          </a:prstGeom>
          <a:solidFill>
            <a:srgbClr val="BAE3E1"/>
          </a:solidFill>
        </p:spPr>
      </p:sp>
      <p:sp>
        <p:nvSpPr>
          <p:cNvPr id="16" name="Text 14"/>
          <p:cNvSpPr/>
          <p:nvPr/>
        </p:nvSpPr>
        <p:spPr>
          <a:xfrm>
            <a:off x="958283" y="4173384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58283" y="4372618"/>
            <a:ext cx="231418" cy="231418"/>
          </a:xfrm>
          <a:prstGeom prst="rect">
            <a:avLst/>
          </a:prstGeom>
          <a:solidFill>
            <a:srgbClr val="BEEDE1"/>
          </a:solidFill>
        </p:spPr>
      </p:sp>
      <p:sp>
        <p:nvSpPr>
          <p:cNvPr id="18" name="Text 16"/>
          <p:cNvSpPr/>
          <p:nvPr/>
        </p:nvSpPr>
        <p:spPr>
          <a:xfrm>
            <a:off x="958283" y="437261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58283" y="4589788"/>
            <a:ext cx="231418" cy="231418"/>
          </a:xfrm>
          <a:prstGeom prst="rect">
            <a:avLst/>
          </a:prstGeom>
          <a:solidFill>
            <a:srgbClr val="C9F7E4"/>
          </a:solidFill>
        </p:spPr>
      </p:sp>
      <p:sp>
        <p:nvSpPr>
          <p:cNvPr id="20" name="Text 18"/>
          <p:cNvSpPr/>
          <p:nvPr/>
        </p:nvSpPr>
        <p:spPr>
          <a:xfrm>
            <a:off x="958283" y="458978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958283" y="5001268"/>
            <a:ext cx="231418" cy="231418"/>
          </a:xfrm>
          <a:prstGeom prst="rect">
            <a:avLst/>
          </a:prstGeom>
          <a:solidFill>
            <a:srgbClr val="DEFAEF"/>
          </a:solidFill>
        </p:spPr>
      </p:sp>
      <p:sp>
        <p:nvSpPr>
          <p:cNvPr id="22" name="Text 20"/>
          <p:cNvSpPr/>
          <p:nvPr/>
        </p:nvSpPr>
        <p:spPr>
          <a:xfrm>
            <a:off x="958283" y="500126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958283" y="5195578"/>
            <a:ext cx="231418" cy="231418"/>
          </a:xfrm>
          <a:prstGeom prst="rect">
            <a:avLst/>
          </a:prstGeom>
          <a:solidFill>
            <a:srgbClr val="E2FAF1"/>
          </a:solidFill>
        </p:spPr>
      </p:sp>
      <p:sp>
        <p:nvSpPr>
          <p:cNvPr id="24" name="Text 22"/>
          <p:cNvSpPr/>
          <p:nvPr/>
        </p:nvSpPr>
        <p:spPr>
          <a:xfrm>
            <a:off x="958283" y="519557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958283" y="5424178"/>
            <a:ext cx="231418" cy="231418"/>
          </a:xfrm>
          <a:prstGeom prst="rect">
            <a:avLst/>
          </a:prstGeom>
          <a:solidFill>
            <a:srgbClr val="EBFDF5"/>
          </a:solidFill>
        </p:spPr>
      </p:sp>
      <p:sp>
        <p:nvSpPr>
          <p:cNvPr id="26" name="Text 24"/>
          <p:cNvSpPr/>
          <p:nvPr/>
        </p:nvSpPr>
        <p:spPr>
          <a:xfrm>
            <a:off x="958283" y="542417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958283" y="5641348"/>
            <a:ext cx="231418" cy="231418"/>
          </a:xfrm>
          <a:prstGeom prst="rect">
            <a:avLst/>
          </a:prstGeom>
          <a:solidFill>
            <a:srgbClr val="F1FEF8"/>
          </a:solidFill>
        </p:spPr>
      </p:sp>
      <p:sp>
        <p:nvSpPr>
          <p:cNvPr id="28" name="Text 26"/>
          <p:cNvSpPr/>
          <p:nvPr/>
        </p:nvSpPr>
        <p:spPr>
          <a:xfrm>
            <a:off x="958283" y="564134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958283" y="5858518"/>
            <a:ext cx="231418" cy="231418"/>
          </a:xfrm>
          <a:prstGeom prst="rect">
            <a:avLst/>
          </a:prstGeom>
          <a:solidFill>
            <a:srgbClr val="F7FFFB"/>
          </a:solidFill>
        </p:spPr>
      </p:sp>
      <p:sp>
        <p:nvSpPr>
          <p:cNvPr id="30" name="Text 28"/>
          <p:cNvSpPr/>
          <p:nvPr/>
        </p:nvSpPr>
        <p:spPr>
          <a:xfrm>
            <a:off x="958283" y="5858518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958283" y="3299530"/>
            <a:ext cx="231418" cy="231418"/>
          </a:xfrm>
          <a:prstGeom prst="rect">
            <a:avLst/>
          </a:prstGeom>
          <a:solidFill>
            <a:srgbClr val="9DB4E0"/>
          </a:solidFill>
        </p:spPr>
      </p:sp>
      <p:sp>
        <p:nvSpPr>
          <p:cNvPr id="32" name="Text 30"/>
          <p:cNvSpPr/>
          <p:nvPr/>
        </p:nvSpPr>
        <p:spPr>
          <a:xfrm>
            <a:off x="958283" y="3299530"/>
            <a:ext cx="231418" cy="23141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292621" y="3846796"/>
            <a:ext cx="4793036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致谢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836515" y="5909940"/>
            <a:ext cx="4002611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联系方式</a:t>
            </a:r>
            <a:endParaRPr lang="en-US" sz="1600" dirty="0"/>
          </a:p>
        </p:txBody>
      </p:sp>
      <p:pic>
        <p:nvPicPr>
          <p:cNvPr id="35" name="Image 0" descr="https://kimi-img.moonshot.cn/pub/slides/slides_tmpl/image/25-06-01-00:30:44-d0titd475iks2gau4qkg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84032" y="270952"/>
            <a:ext cx="3276600" cy="5918200"/>
          </a:xfrm>
          <a:prstGeom prst="rect">
            <a:avLst/>
          </a:prstGeom>
        </p:spPr>
      </p:pic>
      <p:pic>
        <p:nvPicPr>
          <p:cNvPr id="36" name="Image 1" descr="https://kimi-img.moonshot.cn/pub/slides/slides_tmpl/image/25-06-01-00:30:42-d0titck75iks2gau4qj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741234"/>
            <a:ext cx="3962400" cy="2260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0894" y="885481"/>
            <a:ext cx="3553131" cy="303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0" dirty="0">
                <a:solidFill>
                  <a:srgbClr val="9DB4E1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01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92455" y="5848985"/>
            <a:ext cx="5887085" cy="4228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项目概述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11202" y="786574"/>
            <a:ext cx="3434078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olid"/>
            <a:headEnd type="none"/>
            <a:tailEnd type="none"/>
          </a:ln>
        </p:spPr>
      </p:sp>
      <p:pic>
        <p:nvPicPr>
          <p:cNvPr id="5" name="Image 0" descr="https://kimi-img.moonshot.cn/pub/slides/slides_tmpl/image/25-06-01-00:30:48-d0tite475iks2gau4qm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1" y="1008555"/>
            <a:ext cx="3553129" cy="5196386"/>
          </a:xfrm>
          <a:prstGeom prst="rect">
            <a:avLst/>
          </a:prstGeom>
        </p:spPr>
      </p:pic>
      <p:pic>
        <p:nvPicPr>
          <p:cNvPr id="6" name="Image 1" descr="https://kimi-img.moonshot.cn/pub/slides/slides_tmpl/image/25-06-01-00:30:50-d0titek75iks2gau4qn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820" y="546048"/>
            <a:ext cx="1524000" cy="6121400"/>
          </a:xfrm>
          <a:prstGeom prst="rect">
            <a:avLst/>
          </a:prstGeom>
        </p:spPr>
      </p:pic>
      <p:pic>
        <p:nvPicPr>
          <p:cNvPr id="7" name="Image 2" descr="https://kimi-img.moonshot.cn/pub/slides/slides_tmpl/image/25-06-01-00:30:50-d0titek75iks2gau4q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404704"/>
            <a:ext cx="11012157" cy="4804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4526" y="1951672"/>
            <a:ext cx="3780821" cy="5524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6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应用功能简介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444526" y="3220505"/>
            <a:ext cx="5651474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1D212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科学计算功能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44526" y="3620615"/>
            <a:ext cx="3776649" cy="7701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1D2123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实现三角函数（sin/cos/tan）、平方、平方根、百分比等科学计算功能，拓展应用使用场景。</a:t>
            </a:r>
            <a:endParaRPr lang="en-US" sz="1600" dirty="0"/>
          </a:p>
        </p:txBody>
      </p:sp>
      <p:pic>
        <p:nvPicPr>
          <p:cNvPr id="5" name="Image 0" descr="https://kimi-img.moonshot.cn/pub/slides/slides_tmpl/image/25-06-01-00:31:44-d0tits475iks2gau4rh0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4577" y="325045"/>
            <a:ext cx="4174299" cy="6271247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424827" y="645525"/>
            <a:ext cx="6084835" cy="5566950"/>
          </a:xfrm>
          <a:prstGeom prst="rect">
            <a:avLst/>
          </a:prstGeom>
          <a:solidFill>
            <a:srgbClr val="0D0D0D">
              <a:alpha val="72941"/>
            </a:srgbClr>
          </a:solidFill>
        </p:spPr>
      </p:sp>
      <p:sp>
        <p:nvSpPr>
          <p:cNvPr id="7" name="Text 4"/>
          <p:cNvSpPr/>
          <p:nvPr/>
        </p:nvSpPr>
        <p:spPr>
          <a:xfrm>
            <a:off x="4424827" y="645525"/>
            <a:ext cx="6084835" cy="556695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672141" y="1071726"/>
            <a:ext cx="5651474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基本计算功能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672141" y="1471836"/>
            <a:ext cx="5540638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提供加减乘除、小数点输入、正负号转换等基本运算功能，满足日常简单计算需求。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672141" y="2686267"/>
            <a:ext cx="5651474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历史记录功能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672141" y="3086377"/>
            <a:ext cx="5540638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保存用户的计算过程与结果，方便用户查看和追溯之前的计算，提升用户体验。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672141" y="4372060"/>
            <a:ext cx="5651474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主题切换功能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672141" y="4772170"/>
            <a:ext cx="5540638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支持浅色和深色模式切换，用户可根据喜好和使用环境选择合适的主题，保护视力。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1819575" y="1135628"/>
            <a:ext cx="363255" cy="363255"/>
          </a:xfrm>
          <a:prstGeom prst="ellipse">
            <a:avLst/>
          </a:prstGeom>
          <a:solidFill>
            <a:srgbClr val="000000">
              <a:alpha val="0"/>
            </a:srgbClr>
          </a:solidFill>
          <a:ln w="19050">
            <a:solidFill>
              <a:srgbClr val="26262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819575" y="1135628"/>
            <a:ext cx="363255" cy="36325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2082972" y="1154416"/>
            <a:ext cx="325677" cy="325677"/>
          </a:xfrm>
          <a:prstGeom prst="ellipse">
            <a:avLst/>
          </a:prstGeom>
          <a:solidFill>
            <a:srgbClr val="9DB4E1"/>
          </a:solidFill>
        </p:spPr>
      </p:sp>
      <p:sp>
        <p:nvSpPr>
          <p:cNvPr id="17" name="Text 14"/>
          <p:cNvSpPr/>
          <p:nvPr/>
        </p:nvSpPr>
        <p:spPr>
          <a:xfrm>
            <a:off x="2082972" y="1154416"/>
            <a:ext cx="325677" cy="325677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2145351" y="1303561"/>
            <a:ext cx="225819" cy="1819"/>
          </a:xfrm>
          <a:prstGeom prst="straightConnector1">
            <a:avLst/>
          </a:prstGeom>
          <a:noFill/>
          <a:ln w="12700">
            <a:solidFill>
              <a:srgbClr val="262626"/>
            </a:solidFill>
            <a:prstDash val="solid"/>
            <a:headEnd type="none"/>
            <a:tailEnd type="triangle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6-01-00:31:44-d0tits475iks2gau4rhg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40332" y="-62186"/>
            <a:ext cx="12232332" cy="6959798"/>
          </a:xfrm>
          <a:prstGeom prst="rect">
            <a:avLst/>
          </a:prstGeom>
          <a:solidFill>
            <a:srgbClr val="333F4F">
              <a:alpha val="47843"/>
            </a:srgbClr>
          </a:solidFill>
        </p:spPr>
      </p:sp>
      <p:sp>
        <p:nvSpPr>
          <p:cNvPr id="4" name="Text 1"/>
          <p:cNvSpPr/>
          <p:nvPr/>
        </p:nvSpPr>
        <p:spPr>
          <a:xfrm>
            <a:off x="-40332" y="-62186"/>
            <a:ext cx="12232332" cy="695979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5" name="Image 1" descr="https://kimi-img.moonshot.cn/pub/slides/slides_tmpl/image/25-06-01-00:31:44-d0tits475iks2gau4ri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49080"/>
            <a:ext cx="12192000" cy="156198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858496" y="5639543"/>
            <a:ext cx="8352928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应用特点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4792993" y="4869160"/>
            <a:ext cx="2599151" cy="4228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9DB4E1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CONTENTS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5699956" y="5462750"/>
            <a:ext cx="792088" cy="53532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9" name="Text 5"/>
          <p:cNvSpPr/>
          <p:nvPr/>
        </p:nvSpPr>
        <p:spPr>
          <a:xfrm>
            <a:off x="5699956" y="5462750"/>
            <a:ext cx="792088" cy="53532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4641170" y="6148952"/>
            <a:ext cx="2880320" cy="5107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00" dirty="0">
                <a:solidFill>
                  <a:srgbClr val="AFABAB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THE</a:t>
            </a:r>
            <a:r>
              <a:rPr lang="en-US" sz="1100" dirty="0">
                <a:solidFill>
                  <a:srgbClr val="AFABAB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 </a:t>
            </a:r>
            <a:r>
              <a:rPr lang="en-US" sz="1100" dirty="0">
                <a:solidFill>
                  <a:srgbClr val="AFABAB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PRESENTATION</a:t>
            </a:r>
            <a:r>
              <a:rPr lang="en-US" sz="1100" dirty="0">
                <a:solidFill>
                  <a:srgbClr val="AFABAB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 </a:t>
            </a:r>
            <a:r>
              <a:rPr lang="en-US" sz="1100" dirty="0">
                <a:solidFill>
                  <a:srgbClr val="AFABAB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CLEAN</a:t>
            </a:r>
            <a:r>
              <a:rPr lang="en-US" sz="1100" dirty="0">
                <a:solidFill>
                  <a:srgbClr val="AFABAB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 </a:t>
            </a:r>
            <a:r>
              <a:rPr lang="en-US" sz="1100" dirty="0">
                <a:solidFill>
                  <a:srgbClr val="AFABAB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AND</a:t>
            </a:r>
            <a:r>
              <a:rPr lang="en-US" sz="1100" dirty="0">
                <a:solidFill>
                  <a:srgbClr val="AFABAB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 </a:t>
            </a:r>
            <a:r>
              <a:rPr lang="en-US" sz="1100" dirty="0">
                <a:solidFill>
                  <a:srgbClr val="AFABAB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FRANK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 rot="10800000">
            <a:off x="1497429" y="4572950"/>
            <a:ext cx="360039" cy="296210"/>
          </a:xfrm>
          <a:prstGeom prst="triangle">
            <a:avLst/>
          </a:prstGeom>
          <a:solidFill>
            <a:srgbClr val="FFFFFF"/>
          </a:solidFill>
        </p:spPr>
      </p:sp>
      <p:sp>
        <p:nvSpPr>
          <p:cNvPr id="12" name="Text 8"/>
          <p:cNvSpPr/>
          <p:nvPr/>
        </p:nvSpPr>
        <p:spPr>
          <a:xfrm rot="10800000">
            <a:off x="1497429" y="4572950"/>
            <a:ext cx="360039" cy="29621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-312712" y="1946376"/>
            <a:ext cx="3980322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9DB4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网格布局实现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309297" y="2244041"/>
            <a:ext cx="2736304" cy="7701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采用GridLayout实现按键矩阵，合理布局按键，使界面简洁美观且操作便捷。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1497430" y="4407422"/>
            <a:ext cx="360039" cy="63731"/>
          </a:xfrm>
          <a:prstGeom prst="rect">
            <a:avLst/>
          </a:prstGeom>
          <a:solidFill>
            <a:srgbClr val="9DB4E1"/>
          </a:solidFill>
        </p:spPr>
      </p:sp>
      <p:sp>
        <p:nvSpPr>
          <p:cNvPr id="16" name="Text 12"/>
          <p:cNvSpPr/>
          <p:nvPr/>
        </p:nvSpPr>
        <p:spPr>
          <a:xfrm>
            <a:off x="1497430" y="4407422"/>
            <a:ext cx="360039" cy="63731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1384887" y="1639145"/>
            <a:ext cx="585125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9DB4E1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01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 rot="10800000">
            <a:off x="4448201" y="3412513"/>
            <a:ext cx="360039" cy="296210"/>
          </a:xfrm>
          <a:prstGeom prst="triangle">
            <a:avLst/>
          </a:prstGeom>
          <a:solidFill>
            <a:srgbClr val="FFFFFF"/>
          </a:solidFill>
        </p:spPr>
      </p:sp>
      <p:sp>
        <p:nvSpPr>
          <p:cNvPr id="19" name="Text 15"/>
          <p:cNvSpPr/>
          <p:nvPr/>
        </p:nvSpPr>
        <p:spPr>
          <a:xfrm rot="10800000">
            <a:off x="4448201" y="3412513"/>
            <a:ext cx="360039" cy="29621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2638060" y="785939"/>
            <a:ext cx="3980322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9DB4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错误处理机制</a:t>
            </a:r>
            <a:endParaRPr lang="en-US" sz="1600" dirty="0"/>
          </a:p>
        </p:txBody>
      </p:sp>
      <p:sp>
        <p:nvSpPr>
          <p:cNvPr id="21" name="Text 17"/>
          <p:cNvSpPr/>
          <p:nvPr/>
        </p:nvSpPr>
        <p:spPr>
          <a:xfrm>
            <a:off x="3260069" y="1083604"/>
            <a:ext cx="2736304" cy="7701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设计除零错误、负数开方检测等错误处理机制，确保应用的稳定性和可靠性。</a:t>
            </a:r>
            <a:endParaRPr lang="en-US" sz="1600" dirty="0"/>
          </a:p>
        </p:txBody>
      </p:sp>
      <p:sp>
        <p:nvSpPr>
          <p:cNvPr id="22" name="Shape 18"/>
          <p:cNvSpPr/>
          <p:nvPr/>
        </p:nvSpPr>
        <p:spPr>
          <a:xfrm>
            <a:off x="4448202" y="3246985"/>
            <a:ext cx="360039" cy="63731"/>
          </a:xfrm>
          <a:prstGeom prst="rect">
            <a:avLst/>
          </a:prstGeom>
          <a:solidFill>
            <a:srgbClr val="9DB4E1"/>
          </a:solidFill>
        </p:spPr>
      </p:sp>
      <p:sp>
        <p:nvSpPr>
          <p:cNvPr id="23" name="Text 19"/>
          <p:cNvSpPr/>
          <p:nvPr/>
        </p:nvSpPr>
        <p:spPr>
          <a:xfrm>
            <a:off x="4448202" y="3246985"/>
            <a:ext cx="360039" cy="63731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4" name="Text 20"/>
          <p:cNvSpPr/>
          <p:nvPr/>
        </p:nvSpPr>
        <p:spPr>
          <a:xfrm>
            <a:off x="4335659" y="478708"/>
            <a:ext cx="585125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9DB4E1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02</a:t>
            </a:r>
            <a:endParaRPr lang="en-US" sz="1600" dirty="0"/>
          </a:p>
        </p:txBody>
      </p:sp>
      <p:sp>
        <p:nvSpPr>
          <p:cNvPr id="25" name="Shape 21"/>
          <p:cNvSpPr/>
          <p:nvPr/>
        </p:nvSpPr>
        <p:spPr>
          <a:xfrm rot="10800000">
            <a:off x="7438780" y="3410477"/>
            <a:ext cx="360039" cy="296210"/>
          </a:xfrm>
          <a:prstGeom prst="triangle">
            <a:avLst/>
          </a:prstGeom>
          <a:solidFill>
            <a:srgbClr val="FFFFFF"/>
          </a:solidFill>
        </p:spPr>
      </p:sp>
      <p:sp>
        <p:nvSpPr>
          <p:cNvPr id="26" name="Text 22"/>
          <p:cNvSpPr/>
          <p:nvPr/>
        </p:nvSpPr>
        <p:spPr>
          <a:xfrm rot="10800000">
            <a:off x="7438780" y="3410477"/>
            <a:ext cx="360039" cy="29621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7" name="Text 23"/>
          <p:cNvSpPr/>
          <p:nvPr/>
        </p:nvSpPr>
        <p:spPr>
          <a:xfrm>
            <a:off x="5628639" y="783903"/>
            <a:ext cx="3980322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9DB4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数据持久化</a:t>
            </a:r>
            <a:endParaRPr lang="en-US" sz="1600" dirty="0"/>
          </a:p>
        </p:txBody>
      </p:sp>
      <p:sp>
        <p:nvSpPr>
          <p:cNvPr id="28" name="Text 24"/>
          <p:cNvSpPr/>
          <p:nvPr/>
        </p:nvSpPr>
        <p:spPr>
          <a:xfrm>
            <a:off x="6250648" y="1081568"/>
            <a:ext cx="2736304" cy="7701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利用SharedPreferences存储历史记录和主题偏好，实现数据的持久化保存。</a:t>
            </a:r>
            <a:endParaRPr lang="en-US" sz="1600" dirty="0"/>
          </a:p>
        </p:txBody>
      </p:sp>
      <p:sp>
        <p:nvSpPr>
          <p:cNvPr id="29" name="Shape 25"/>
          <p:cNvSpPr/>
          <p:nvPr/>
        </p:nvSpPr>
        <p:spPr>
          <a:xfrm>
            <a:off x="7438781" y="3244949"/>
            <a:ext cx="360039" cy="63731"/>
          </a:xfrm>
          <a:prstGeom prst="rect">
            <a:avLst/>
          </a:prstGeom>
          <a:solidFill>
            <a:srgbClr val="9DB4E1"/>
          </a:solidFill>
        </p:spPr>
      </p:sp>
      <p:sp>
        <p:nvSpPr>
          <p:cNvPr id="30" name="Text 26"/>
          <p:cNvSpPr/>
          <p:nvPr/>
        </p:nvSpPr>
        <p:spPr>
          <a:xfrm>
            <a:off x="7438781" y="3244949"/>
            <a:ext cx="360039" cy="63731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31" name="Text 27"/>
          <p:cNvSpPr/>
          <p:nvPr/>
        </p:nvSpPr>
        <p:spPr>
          <a:xfrm>
            <a:off x="7326238" y="476672"/>
            <a:ext cx="585125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9DB4E1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03</a:t>
            </a:r>
            <a:endParaRPr lang="en-US" sz="1600" dirty="0"/>
          </a:p>
        </p:txBody>
      </p:sp>
      <p:sp>
        <p:nvSpPr>
          <p:cNvPr id="32" name="Shape 28"/>
          <p:cNvSpPr/>
          <p:nvPr/>
        </p:nvSpPr>
        <p:spPr>
          <a:xfrm rot="10800000">
            <a:off x="10375747" y="4276740"/>
            <a:ext cx="360039" cy="296210"/>
          </a:xfrm>
          <a:prstGeom prst="triangle">
            <a:avLst/>
          </a:prstGeom>
          <a:solidFill>
            <a:srgbClr val="FFFFFF"/>
          </a:solidFill>
        </p:spPr>
      </p:sp>
      <p:sp>
        <p:nvSpPr>
          <p:cNvPr id="33" name="Text 29"/>
          <p:cNvSpPr/>
          <p:nvPr/>
        </p:nvSpPr>
        <p:spPr>
          <a:xfrm rot="10800000">
            <a:off x="10375747" y="4276740"/>
            <a:ext cx="360039" cy="29621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34" name="Text 30"/>
          <p:cNvSpPr/>
          <p:nvPr/>
        </p:nvSpPr>
        <p:spPr>
          <a:xfrm>
            <a:off x="8565606" y="1650166"/>
            <a:ext cx="3980322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9DB4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精度控制</a:t>
            </a:r>
            <a:endParaRPr lang="en-US" sz="1600" dirty="0"/>
          </a:p>
        </p:txBody>
      </p:sp>
      <p:sp>
        <p:nvSpPr>
          <p:cNvPr id="35" name="Text 31"/>
          <p:cNvSpPr/>
          <p:nvPr/>
        </p:nvSpPr>
        <p:spPr>
          <a:xfrm>
            <a:off x="9187615" y="1947831"/>
            <a:ext cx="2736304" cy="7701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使用DecimalFormat格式化计算结果，保证科学计算的精度，满足用户对准确性的要求。</a:t>
            </a:r>
            <a:endParaRPr lang="en-US" sz="1600" dirty="0"/>
          </a:p>
        </p:txBody>
      </p:sp>
      <p:sp>
        <p:nvSpPr>
          <p:cNvPr id="36" name="Shape 32"/>
          <p:cNvSpPr/>
          <p:nvPr/>
        </p:nvSpPr>
        <p:spPr>
          <a:xfrm>
            <a:off x="10375748" y="4111212"/>
            <a:ext cx="360039" cy="63731"/>
          </a:xfrm>
          <a:prstGeom prst="rect">
            <a:avLst/>
          </a:prstGeom>
          <a:solidFill>
            <a:srgbClr val="9DB4E1"/>
          </a:solidFill>
        </p:spPr>
      </p:sp>
      <p:sp>
        <p:nvSpPr>
          <p:cNvPr id="37" name="Text 33"/>
          <p:cNvSpPr/>
          <p:nvPr/>
        </p:nvSpPr>
        <p:spPr>
          <a:xfrm>
            <a:off x="10375748" y="4111212"/>
            <a:ext cx="360039" cy="63731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38" name="Text 34"/>
          <p:cNvSpPr/>
          <p:nvPr/>
        </p:nvSpPr>
        <p:spPr>
          <a:xfrm>
            <a:off x="10263205" y="1342935"/>
            <a:ext cx="585125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9DB4E1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04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0894" y="1134401"/>
            <a:ext cx="3553131" cy="303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0" dirty="0">
                <a:solidFill>
                  <a:srgbClr val="9DB4E1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02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92455" y="5848985"/>
            <a:ext cx="5887085" cy="4228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技术架构设计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11202" y="786574"/>
            <a:ext cx="3434078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olid"/>
            <a:headEnd type="none"/>
            <a:tailEnd type="none"/>
          </a:ln>
        </p:spPr>
      </p:sp>
      <p:pic>
        <p:nvPicPr>
          <p:cNvPr id="5" name="Image 0" descr="https://kimi-img.moonshot.cn/pub/slides/slides_tmpl/image/25-06-01-00:30:48-d0tite475iks2gau4qm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1" y="1008555"/>
            <a:ext cx="3553129" cy="5196386"/>
          </a:xfrm>
          <a:prstGeom prst="rect">
            <a:avLst/>
          </a:prstGeom>
        </p:spPr>
      </p:pic>
      <p:pic>
        <p:nvPicPr>
          <p:cNvPr id="6" name="Image 1" descr="https://kimi-img.moonshot.cn/pub/slides/slides_tmpl/image/25-06-01-00:30:50-d0titek75iks2gau4qn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820" y="546048"/>
            <a:ext cx="1524000" cy="6121400"/>
          </a:xfrm>
          <a:prstGeom prst="rect">
            <a:avLst/>
          </a:prstGeom>
        </p:spPr>
      </p:pic>
      <p:pic>
        <p:nvPicPr>
          <p:cNvPr id="7" name="Image 2" descr="https://kimi-img.moonshot.cn/pub/slides/slides_tmpl/image/25-06-01-00:30:50-d0titek75iks2gau4q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404704"/>
            <a:ext cx="11012157" cy="4804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0D0D0D"/>
          </a:solidFill>
        </p:spPr>
      </p:sp>
      <p:sp>
        <p:nvSpPr>
          <p:cNvPr id="3" name="Text 1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39417" y="5981039"/>
            <a:ext cx="6336704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整体架构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9416" y="482476"/>
            <a:ext cx="585125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C2F5E1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9416" y="886967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前端界面设计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9416" y="1291849"/>
            <a:ext cx="5256584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使用XML布局文件，以GridLayout为基础，结合TextView、EditText、Button等控件构建用户界面。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39416" y="2476376"/>
            <a:ext cx="585125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C2F5E1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39416" y="2880867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业务逻辑处理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39416" y="3285749"/>
            <a:ext cx="5256584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MainActivity负责处理用户交互和计算逻辑，实现功能模块的调用和数据的传递。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63916" y="482476"/>
            <a:ext cx="585125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C2F5E1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63916" y="886967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数据存储方案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363916" y="1291849"/>
            <a:ext cx="5256584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SharedPreferences用于存储主题偏好设置，实现用户个性化配置的持久化。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63916" y="2476376"/>
            <a:ext cx="585125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C2F5E1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04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63916" y="2880867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状态管理机制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63916" y="3285749"/>
            <a:ext cx="5256584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通过Bundle在onSaveInstanceState中保存活动状态，确保应用在屏幕旋转等场景下的数据一致性。</a:t>
            </a:r>
            <a:endParaRPr lang="en-US" sz="1600" dirty="0"/>
          </a:p>
        </p:txBody>
      </p:sp>
      <p:pic>
        <p:nvPicPr>
          <p:cNvPr id="17" name="Image 0" descr="https://kimi-img.moonshot.cn/pub/slides/slides_tmpl/image/25-06-01-00:31:49-d0tittc75iks2gau4rlg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4036" y="3959459"/>
            <a:ext cx="12026900" cy="29337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6-01-00:31:57-d0titvc75iks2gau4rp0.png"/>
          <p:cNvPicPr>
            <a:picLocks noChangeAspect="1"/>
          </p:cNvPicPr>
          <p:nvPr/>
        </p:nvPicPr>
        <p:blipFill>
          <a:blip r:embed="rId1">
            <a:alphaModFix amt="52000"/>
          </a:blip>
          <a:srcRect/>
          <a:stretch>
            <a:fillRect/>
          </a:stretch>
        </p:blipFill>
        <p:spPr>
          <a:xfrm flipH="1"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24680" y="4020191"/>
            <a:ext cx="12232332" cy="2837808"/>
          </a:xfrm>
          <a:prstGeom prst="rect">
            <a:avLst/>
          </a:prstGeom>
          <a:solidFill>
            <a:srgbClr val="404040">
              <a:alpha val="80000"/>
            </a:srgbClr>
          </a:solidFill>
        </p:spPr>
      </p:sp>
      <p:sp>
        <p:nvSpPr>
          <p:cNvPr id="4" name="Text 1"/>
          <p:cNvSpPr/>
          <p:nvPr/>
        </p:nvSpPr>
        <p:spPr>
          <a:xfrm>
            <a:off x="-24680" y="4020191"/>
            <a:ext cx="12232332" cy="283780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62169" y="1134655"/>
            <a:ext cx="8352928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333333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核心组件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0" y="1772817"/>
            <a:ext cx="12232331" cy="2247372"/>
          </a:xfrm>
          <a:prstGeom prst="rect">
            <a:avLst/>
          </a:prstGeom>
          <a:solidFill>
            <a:srgbClr val="FFFFFF">
              <a:alpha val="47843"/>
            </a:srgbClr>
          </a:solidFill>
        </p:spPr>
      </p:sp>
      <p:sp>
        <p:nvSpPr>
          <p:cNvPr id="7" name="Text 4"/>
          <p:cNvSpPr/>
          <p:nvPr/>
        </p:nvSpPr>
        <p:spPr>
          <a:xfrm>
            <a:off x="0" y="1772817"/>
            <a:ext cx="12232331" cy="2247372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47485" y="2437700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布局组件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75293" y="1988840"/>
            <a:ext cx="236131" cy="236144"/>
          </a:xfrm>
          <a:prstGeom prst="ellipse">
            <a:avLst/>
          </a:prstGeom>
          <a:solidFill>
            <a:srgbClr val="000000">
              <a:alpha val="0"/>
            </a:srgbClr>
          </a:solidFill>
          <a:ln w="76200">
            <a:solidFill>
              <a:srgbClr val="B5C7E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75293" y="1988840"/>
            <a:ext cx="236131" cy="2361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62169" y="2808105"/>
            <a:ext cx="5073791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D0D0D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GridLayout作为核心布局组件，构建4列8行的网格布局，实现按键的整齐排列。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650641" y="2437700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交互组件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651957" y="1988840"/>
            <a:ext cx="236131" cy="236144"/>
          </a:xfrm>
          <a:prstGeom prst="ellipse">
            <a:avLst/>
          </a:prstGeom>
          <a:solidFill>
            <a:srgbClr val="000000">
              <a:alpha val="0"/>
            </a:srgbClr>
          </a:solidFill>
          <a:ln w="76200">
            <a:solidFill>
              <a:srgbClr val="B5C7E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651957" y="1988840"/>
            <a:ext cx="236131" cy="2361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665325" y="2808105"/>
            <a:ext cx="5073791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D0D0D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Button作为数字键、运算符键和功能键，响应用户点击事件，实现输入和操作功能。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47485" y="4888800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显示组件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62169" y="5259205"/>
            <a:ext cx="5073791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TextView和EditText用于显示计算历史和当前结果，提供清晰的视觉反馈。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767409" y="3869325"/>
            <a:ext cx="360039" cy="63731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9" name="Text 16"/>
          <p:cNvSpPr/>
          <p:nvPr/>
        </p:nvSpPr>
        <p:spPr>
          <a:xfrm>
            <a:off x="767409" y="3869325"/>
            <a:ext cx="360039" cy="63731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767409" y="6309320"/>
            <a:ext cx="360039" cy="63731"/>
          </a:xfrm>
          <a:prstGeom prst="rect">
            <a:avLst/>
          </a:prstGeom>
          <a:solidFill>
            <a:srgbClr val="C2F5E0"/>
          </a:solidFill>
        </p:spPr>
      </p:sp>
      <p:sp>
        <p:nvSpPr>
          <p:cNvPr id="21" name="Text 18"/>
          <p:cNvSpPr/>
          <p:nvPr/>
        </p:nvSpPr>
        <p:spPr>
          <a:xfrm>
            <a:off x="767409" y="6309320"/>
            <a:ext cx="360039" cy="63731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670049" y="4888800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数据组件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6684733" y="5259205"/>
            <a:ext cx="5073791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SharedPreferences负责存储主题设置，实现主题切换的持久化。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6789973" y="6309320"/>
            <a:ext cx="360039" cy="63731"/>
          </a:xfrm>
          <a:prstGeom prst="rect">
            <a:avLst/>
          </a:prstGeom>
          <a:solidFill>
            <a:srgbClr val="C2F5E0"/>
          </a:solidFill>
        </p:spPr>
      </p:sp>
      <p:sp>
        <p:nvSpPr>
          <p:cNvPr id="25" name="Text 22"/>
          <p:cNvSpPr/>
          <p:nvPr/>
        </p:nvSpPr>
        <p:spPr>
          <a:xfrm>
            <a:off x="6789973" y="6309320"/>
            <a:ext cx="360039" cy="63731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6776915" y="3869325"/>
            <a:ext cx="360039" cy="63731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27" name="Text 24"/>
          <p:cNvSpPr/>
          <p:nvPr/>
        </p:nvSpPr>
        <p:spPr>
          <a:xfrm>
            <a:off x="6776915" y="3869325"/>
            <a:ext cx="360039" cy="63731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28" name="Image 1" descr="https://kimi-img.moonshot.cn/pub/slides/slides_tmpl/image/25-06-01-00:31:50-d0tittk75iks2gau4rn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509" y="585765"/>
            <a:ext cx="2590800" cy="533400"/>
          </a:xfrm>
          <a:prstGeom prst="rect">
            <a:avLst/>
          </a:prstGeom>
        </p:spPr>
      </p:pic>
      <p:pic>
        <p:nvPicPr>
          <p:cNvPr id="29" name="Image 2" descr="https://kimi-img.moonshot.cn/pub/slides/slides_tmpl/image/25-06-01-00:31:50-d0tittk75iks2gau4r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10" y="1888809"/>
            <a:ext cx="6985000" cy="3302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2149" y="1008671"/>
            <a:ext cx="3553131" cy="303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0" dirty="0">
                <a:solidFill>
                  <a:srgbClr val="9DB4E1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03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92455" y="5848985"/>
            <a:ext cx="5887085" cy="4228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功能模块实现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11202" y="786574"/>
            <a:ext cx="3434078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olid"/>
            <a:headEnd type="none"/>
            <a:tailEnd type="none"/>
          </a:ln>
        </p:spPr>
      </p:sp>
      <p:pic>
        <p:nvPicPr>
          <p:cNvPr id="5" name="Image 0" descr="https://kimi-img.moonshot.cn/pub/slides/slides_tmpl/image/25-06-01-00:30:48-d0tite475iks2gau4qm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1" y="1008555"/>
            <a:ext cx="3553129" cy="5196386"/>
          </a:xfrm>
          <a:prstGeom prst="rect">
            <a:avLst/>
          </a:prstGeom>
        </p:spPr>
      </p:pic>
      <p:pic>
        <p:nvPicPr>
          <p:cNvPr id="6" name="Image 1" descr="https://kimi-img.moonshot.cn/pub/slides/slides_tmpl/image/25-06-01-00:30:50-d0titek75iks2gau4qn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820" y="546048"/>
            <a:ext cx="1524000" cy="6121400"/>
          </a:xfrm>
          <a:prstGeom prst="rect">
            <a:avLst/>
          </a:prstGeom>
        </p:spPr>
      </p:pic>
      <p:pic>
        <p:nvPicPr>
          <p:cNvPr id="7" name="Image 2" descr="https://kimi-img.moonshot.cn/pub/slides/slides_tmpl/image/25-06-01-00:30:50-d0titek75iks2gau4q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404704"/>
            <a:ext cx="11012157" cy="48043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83185" y="-99695"/>
            <a:ext cx="12440920" cy="7056755"/>
          </a:xfrm>
          <a:prstGeom prst="rect">
            <a:avLst/>
          </a:prstGeom>
          <a:solidFill>
            <a:srgbClr val="161616"/>
          </a:solidFill>
        </p:spPr>
      </p:sp>
      <p:sp>
        <p:nvSpPr>
          <p:cNvPr id="3" name="Text 1"/>
          <p:cNvSpPr/>
          <p:nvPr/>
        </p:nvSpPr>
        <p:spPr>
          <a:xfrm>
            <a:off x="-83185" y="-99695"/>
            <a:ext cx="12440920" cy="705675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135307" y="753608"/>
            <a:ext cx="3051664" cy="2857623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" name="Text 3"/>
          <p:cNvSpPr/>
          <p:nvPr/>
        </p:nvSpPr>
        <p:spPr>
          <a:xfrm>
            <a:off x="2135307" y="753608"/>
            <a:ext cx="3051664" cy="2857623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6" name="Image 0" descr="https://kimi-img.moonshot.cn/pub/slides/slides_tmpl/image/25-06-01-00:31:34-d0titpk75iks2gau4rd0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65752" y="832007"/>
            <a:ext cx="2254593" cy="2706833"/>
          </a:xfrm>
          <a:prstGeom prst="rect">
            <a:avLst/>
          </a:prstGeom>
        </p:spPr>
      </p:pic>
      <p:pic>
        <p:nvPicPr>
          <p:cNvPr id="7" name="Image 1" descr="https://kimi-img.moonshot.cn/pub/slides/slides_tmpl/image/25-06-01-00:31:35-d0titps75iks2gau4rdg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230462" y="832007"/>
            <a:ext cx="2254593" cy="2706833"/>
          </a:xfrm>
          <a:prstGeom prst="rect">
            <a:avLst/>
          </a:prstGeom>
        </p:spPr>
      </p:pic>
      <p:pic>
        <p:nvPicPr>
          <p:cNvPr id="8" name="Image 2" descr="https://kimi-img.moonshot.cn/pub/slides/slides_tmpl/image/25-06-01-00:31:35-d0titps75iks2gau4re0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44745" y="832007"/>
            <a:ext cx="2254250" cy="2706834"/>
          </a:xfrm>
          <a:prstGeom prst="rect">
            <a:avLst/>
          </a:prstGeom>
        </p:spPr>
      </p:pic>
      <p:pic>
        <p:nvPicPr>
          <p:cNvPr id="9" name="Image 3" descr="https://kimi-img.moonshot.cn/pub/slides/slides_tmpl/image/25-06-01-00:31:36-d0titq475iks2gau4reg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858685" y="832007"/>
            <a:ext cx="2254250" cy="2706833"/>
          </a:xfrm>
          <a:prstGeom prst="rect">
            <a:avLst/>
          </a:prstGeom>
        </p:spPr>
      </p:pic>
      <p:sp>
        <p:nvSpPr>
          <p:cNvPr id="10" name="Shape 4"/>
          <p:cNvSpPr/>
          <p:nvPr/>
        </p:nvSpPr>
        <p:spPr>
          <a:xfrm>
            <a:off x="2178798" y="819083"/>
            <a:ext cx="2961707" cy="2719757"/>
          </a:xfrm>
          <a:prstGeom prst="rect">
            <a:avLst/>
          </a:prstGeom>
          <a:solidFill>
            <a:srgbClr val="FFFFFF">
              <a:alpha val="90980"/>
            </a:srgbClr>
          </a:solidFill>
        </p:spPr>
      </p:sp>
      <p:sp>
        <p:nvSpPr>
          <p:cNvPr id="11" name="Text 5"/>
          <p:cNvSpPr/>
          <p:nvPr/>
        </p:nvSpPr>
        <p:spPr>
          <a:xfrm>
            <a:off x="2178798" y="819083"/>
            <a:ext cx="2961707" cy="2719757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2237411" y="1042229"/>
            <a:ext cx="2831340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数字输入处理</a:t>
            </a:r>
            <a:endParaRPr lang="en-US" sz="1600" dirty="0"/>
          </a:p>
        </p:txBody>
      </p:sp>
      <p:sp>
        <p:nvSpPr>
          <p:cNvPr id="13" name="Text 7"/>
          <p:cNvSpPr/>
          <p:nvPr/>
        </p:nvSpPr>
        <p:spPr>
          <a:xfrm>
            <a:off x="4932963" y="3962809"/>
            <a:ext cx="6482734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600" dirty="0">
                <a:solidFill>
                  <a:srgbClr val="C2F5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运算符输入处理</a:t>
            </a:r>
            <a:endParaRPr lang="en-US" sz="1600" dirty="0"/>
          </a:p>
        </p:txBody>
      </p:sp>
      <p:sp>
        <p:nvSpPr>
          <p:cNvPr id="14" name="Text 8"/>
          <p:cNvSpPr/>
          <p:nvPr/>
        </p:nvSpPr>
        <p:spPr>
          <a:xfrm>
            <a:off x="5383011" y="4277058"/>
            <a:ext cx="6032686" cy="2418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支持加减乘除等运算符的输入，实现多步运算逻辑，确保计算的连贯性。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5004214" y="5309475"/>
            <a:ext cx="6482735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600" dirty="0">
                <a:solidFill>
                  <a:srgbClr val="C2F5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功能键输入处理</a:t>
            </a:r>
            <a:endParaRPr lang="en-US" sz="1600" dirty="0"/>
          </a:p>
        </p:txBody>
      </p:sp>
      <p:sp>
        <p:nvSpPr>
          <p:cNvPr id="16" name="Text 10"/>
          <p:cNvSpPr/>
          <p:nvPr/>
        </p:nvSpPr>
        <p:spPr>
          <a:xfrm>
            <a:off x="5314526" y="5572977"/>
            <a:ext cx="6172424" cy="2418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包括正负转换、百分比、清除等功能键的处理，丰富应用的功能性。</a:t>
            </a:r>
            <a:endParaRPr lang="en-US" sz="1600" dirty="0"/>
          </a:p>
        </p:txBody>
      </p:sp>
      <p:sp>
        <p:nvSpPr>
          <p:cNvPr id="17" name="Text 11"/>
          <p:cNvSpPr/>
          <p:nvPr/>
        </p:nvSpPr>
        <p:spPr>
          <a:xfrm>
            <a:off x="592465" y="4391794"/>
            <a:ext cx="3896724" cy="5524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600" dirty="0">
                <a:solidFill>
                  <a:srgbClr val="C2F5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输入处理模块</a:t>
            </a:r>
            <a:endParaRPr lang="en-US" sz="1600" dirty="0"/>
          </a:p>
        </p:txBody>
      </p:sp>
      <p:sp>
        <p:nvSpPr>
          <p:cNvPr id="18" name="Shape 12"/>
          <p:cNvSpPr/>
          <p:nvPr/>
        </p:nvSpPr>
        <p:spPr>
          <a:xfrm>
            <a:off x="4439563" y="3033007"/>
            <a:ext cx="747408" cy="578224"/>
          </a:xfrm>
          <a:prstGeom prst="rect">
            <a:avLst/>
          </a:prstGeom>
          <a:solidFill>
            <a:srgbClr val="C2F5E1"/>
          </a:solidFill>
        </p:spPr>
      </p:sp>
      <p:sp>
        <p:nvSpPr>
          <p:cNvPr id="19" name="Text 13"/>
          <p:cNvSpPr/>
          <p:nvPr/>
        </p:nvSpPr>
        <p:spPr>
          <a:xfrm>
            <a:off x="4439563" y="3033007"/>
            <a:ext cx="747408" cy="578224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20" name="Image 4" descr="https://kimi-img.moonshot.cn/pub/slides/slides_tmpl/image/25-06-01-00:31:00-d0tith475iks2gau4qu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237" y="430608"/>
            <a:ext cx="11061700" cy="482600"/>
          </a:xfrm>
          <a:prstGeom prst="rect">
            <a:avLst/>
          </a:prstGeom>
        </p:spPr>
      </p:pic>
      <p:sp>
        <p:nvSpPr>
          <p:cNvPr id="21" name="Shape 14"/>
          <p:cNvSpPr/>
          <p:nvPr/>
        </p:nvSpPr>
        <p:spPr>
          <a:xfrm>
            <a:off x="4707858" y="3336207"/>
            <a:ext cx="288032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triangle"/>
          </a:ln>
        </p:spPr>
      </p:sp>
      <p:sp>
        <p:nvSpPr>
          <p:cNvPr id="22" name="Text 15"/>
          <p:cNvSpPr/>
          <p:nvPr/>
        </p:nvSpPr>
        <p:spPr>
          <a:xfrm>
            <a:off x="2237411" y="1325796"/>
            <a:ext cx="2678974" cy="7701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实现0-9数字及小数点的输入，支持连续输入，满足用户构建复杂表达式的需求。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0D0D0D"/>
          </a:solidFill>
        </p:spPr>
      </p:sp>
      <p:sp>
        <p:nvSpPr>
          <p:cNvPr id="3" name="Text 1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4" name="Image 0" descr="https://kimi-img.moonshot.cn/pub/slides/slides_tmpl/image/25-06-01-00:31:50-d0tittk75iks2gau4rm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199" y="162785"/>
            <a:ext cx="6565900" cy="1600200"/>
          </a:xfrm>
          <a:prstGeom prst="rect">
            <a:avLst/>
          </a:prstGeom>
        </p:spPr>
      </p:pic>
      <p:pic>
        <p:nvPicPr>
          <p:cNvPr id="5" name="Image 1" descr="https://kimi-img.moonshot.cn/pub/slides/slides_tmpl/image/25-06-01-00:31:50-d0tittk75iks2gau4rmg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H="1">
            <a:off x="623392" y="2808312"/>
            <a:ext cx="6341541" cy="347303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51384" y="2349056"/>
            <a:ext cx="6482735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9DB4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基本运算实现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551384" y="2671432"/>
            <a:ext cx="5423544" cy="2418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完成四则运算及连续计算逻辑，确保基本计算的准确性和高效性。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551180" y="1322070"/>
            <a:ext cx="6209030" cy="743585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计算逻辑模块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7337269" y="1322324"/>
            <a:ext cx="6482735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9DB4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科学运算实现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337269" y="1644700"/>
            <a:ext cx="4262188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实现三角函数、平方、平方根等科学运算功能，提升应用的实用性。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7337269" y="3090446"/>
            <a:ext cx="6482735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9DB4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错误处理机制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7337269" y="3412822"/>
            <a:ext cx="4262188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检测并处理除零错误、负数开方等异常情况，保证应用的稳定运行。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7337269" y="4789424"/>
            <a:ext cx="6482735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9DB4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结果格式化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7337269" y="5111800"/>
            <a:ext cx="4262188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使用DecimalFormat控制计算结果的精度，确保显示的准确性。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6-01-00:31:44-d0tits475iks2gau4rhg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24680" y="-27384"/>
            <a:ext cx="12232332" cy="6959798"/>
          </a:xfrm>
          <a:prstGeom prst="rect">
            <a:avLst/>
          </a:prstGeom>
          <a:solidFill>
            <a:srgbClr val="333F4F">
              <a:alpha val="47843"/>
            </a:srgbClr>
          </a:solidFill>
        </p:spPr>
      </p:sp>
      <p:sp>
        <p:nvSpPr>
          <p:cNvPr id="4" name="Text 1"/>
          <p:cNvSpPr/>
          <p:nvPr/>
        </p:nvSpPr>
        <p:spPr>
          <a:xfrm>
            <a:off x="-24680" y="-27384"/>
            <a:ext cx="12232332" cy="695979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5" name="Image 1" descr="https://kimi-img.moonshot.cn/pub/slides/slides_tmpl/image/25-06-01-00:31:44-d0tits475iks2gau4ri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49080"/>
            <a:ext cx="12192000" cy="1561981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 rot="10800000">
            <a:off x="1948002" y="4932990"/>
            <a:ext cx="360039" cy="296210"/>
          </a:xfrm>
          <a:prstGeom prst="triangle">
            <a:avLst/>
          </a:prstGeom>
          <a:solidFill>
            <a:srgbClr val="FFFFFF"/>
          </a:solidFill>
        </p:spPr>
      </p:sp>
      <p:sp>
        <p:nvSpPr>
          <p:cNvPr id="7" name="Text 3"/>
          <p:cNvSpPr/>
          <p:nvPr/>
        </p:nvSpPr>
        <p:spPr>
          <a:xfrm rot="10800000">
            <a:off x="1948002" y="4932990"/>
            <a:ext cx="360039" cy="29621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-312712" y="2082835"/>
            <a:ext cx="4904081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C2F5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记录格式设计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767408" y="2506146"/>
            <a:ext cx="2736304" cy="7701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采用“表达式 = 结果”的格式保存历史记录，清晰展示计算过程和结果。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1948003" y="4767462"/>
            <a:ext cx="360039" cy="63731"/>
          </a:xfrm>
          <a:prstGeom prst="rect">
            <a:avLst/>
          </a:prstGeom>
          <a:solidFill>
            <a:srgbClr val="C2F5E0"/>
          </a:solidFill>
        </p:spPr>
      </p:sp>
      <p:sp>
        <p:nvSpPr>
          <p:cNvPr id="11" name="Text 7"/>
          <p:cNvSpPr/>
          <p:nvPr/>
        </p:nvSpPr>
        <p:spPr>
          <a:xfrm>
            <a:off x="1948003" y="4767462"/>
            <a:ext cx="360039" cy="63731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 rot="10800000">
            <a:off x="5928324" y="3759222"/>
            <a:ext cx="360039" cy="296210"/>
          </a:xfrm>
          <a:prstGeom prst="triangle">
            <a:avLst/>
          </a:prstGeom>
          <a:solidFill>
            <a:srgbClr val="FFFFFF"/>
          </a:solidFill>
        </p:spPr>
      </p:sp>
      <p:sp>
        <p:nvSpPr>
          <p:cNvPr id="13" name="Text 9"/>
          <p:cNvSpPr/>
          <p:nvPr/>
        </p:nvSpPr>
        <p:spPr>
          <a:xfrm rot="10800000">
            <a:off x="5928324" y="3759222"/>
            <a:ext cx="360039" cy="29621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3667610" y="909067"/>
            <a:ext cx="4904081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C2F5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存储方式选择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4747730" y="1332378"/>
            <a:ext cx="2736304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使用ArrayList在内存中存储历史记录，实现快速读写和访问。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5928325" y="3593694"/>
            <a:ext cx="360039" cy="63731"/>
          </a:xfrm>
          <a:prstGeom prst="rect">
            <a:avLst/>
          </a:prstGeom>
          <a:solidFill>
            <a:srgbClr val="C2F5E0"/>
          </a:solidFill>
        </p:spPr>
      </p:sp>
      <p:sp>
        <p:nvSpPr>
          <p:cNvPr id="17" name="Text 13"/>
          <p:cNvSpPr/>
          <p:nvPr/>
        </p:nvSpPr>
        <p:spPr>
          <a:xfrm>
            <a:off x="5928325" y="3593694"/>
            <a:ext cx="360039" cy="63731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 rot="10800000">
            <a:off x="9908654" y="4386616"/>
            <a:ext cx="360039" cy="296210"/>
          </a:xfrm>
          <a:prstGeom prst="triangle">
            <a:avLst/>
          </a:prstGeom>
          <a:solidFill>
            <a:srgbClr val="FFFFFF"/>
          </a:solidFill>
        </p:spPr>
      </p:sp>
      <p:sp>
        <p:nvSpPr>
          <p:cNvPr id="19" name="Text 15"/>
          <p:cNvSpPr/>
          <p:nvPr/>
        </p:nvSpPr>
        <p:spPr>
          <a:xfrm rot="10800000">
            <a:off x="9908654" y="4386616"/>
            <a:ext cx="360039" cy="29621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7647940" y="1594867"/>
            <a:ext cx="4904081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C2F5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显示逻辑设计</a:t>
            </a:r>
            <a:endParaRPr lang="en-US" sz="1600" dirty="0"/>
          </a:p>
        </p:txBody>
      </p:sp>
      <p:sp>
        <p:nvSpPr>
          <p:cNvPr id="21" name="Text 17"/>
          <p:cNvSpPr/>
          <p:nvPr/>
        </p:nvSpPr>
        <p:spPr>
          <a:xfrm>
            <a:off x="8728060" y="2018178"/>
            <a:ext cx="2736304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倒序显示最新记录，方便用户查看最近的计算结果。</a:t>
            </a:r>
            <a:endParaRPr lang="en-US" sz="1600" dirty="0"/>
          </a:p>
        </p:txBody>
      </p:sp>
      <p:sp>
        <p:nvSpPr>
          <p:cNvPr id="22" name="Shape 18"/>
          <p:cNvSpPr/>
          <p:nvPr/>
        </p:nvSpPr>
        <p:spPr>
          <a:xfrm>
            <a:off x="9908655" y="4221088"/>
            <a:ext cx="360039" cy="63731"/>
          </a:xfrm>
          <a:prstGeom prst="rect">
            <a:avLst/>
          </a:prstGeom>
          <a:solidFill>
            <a:srgbClr val="C2F5E0"/>
          </a:solidFill>
        </p:spPr>
      </p:sp>
      <p:sp>
        <p:nvSpPr>
          <p:cNvPr id="23" name="Text 19"/>
          <p:cNvSpPr/>
          <p:nvPr/>
        </p:nvSpPr>
        <p:spPr>
          <a:xfrm>
            <a:off x="9908655" y="4221088"/>
            <a:ext cx="360039" cy="63731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4" name="Text 20"/>
          <p:cNvSpPr/>
          <p:nvPr/>
        </p:nvSpPr>
        <p:spPr>
          <a:xfrm>
            <a:off x="1858496" y="5639543"/>
            <a:ext cx="8352928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历史记录模块</a:t>
            </a:r>
            <a:endParaRPr lang="en-US" sz="1600" dirty="0"/>
          </a:p>
        </p:txBody>
      </p:sp>
      <p:sp>
        <p:nvSpPr>
          <p:cNvPr id="25" name="Text 21"/>
          <p:cNvSpPr/>
          <p:nvPr/>
        </p:nvSpPr>
        <p:spPr>
          <a:xfrm>
            <a:off x="4792993" y="4869160"/>
            <a:ext cx="2599151" cy="4228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C2F5E1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CONTENTS</a:t>
            </a:r>
            <a:endParaRPr lang="en-US" sz="1600" dirty="0"/>
          </a:p>
        </p:txBody>
      </p:sp>
      <p:sp>
        <p:nvSpPr>
          <p:cNvPr id="26" name="Shape 22"/>
          <p:cNvSpPr/>
          <p:nvPr/>
        </p:nvSpPr>
        <p:spPr>
          <a:xfrm>
            <a:off x="5699956" y="5462750"/>
            <a:ext cx="792088" cy="53532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7" name="Text 23"/>
          <p:cNvSpPr/>
          <p:nvPr/>
        </p:nvSpPr>
        <p:spPr>
          <a:xfrm>
            <a:off x="5699956" y="5462750"/>
            <a:ext cx="792088" cy="53532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8" name="Text 24"/>
          <p:cNvSpPr/>
          <p:nvPr/>
        </p:nvSpPr>
        <p:spPr>
          <a:xfrm>
            <a:off x="4641170" y="6148952"/>
            <a:ext cx="2880320" cy="4933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00" dirty="0">
                <a:solidFill>
                  <a:srgbClr val="AFABAB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THE</a:t>
            </a:r>
            <a:r>
              <a:rPr lang="en-US" sz="1100" dirty="0">
                <a:solidFill>
                  <a:srgbClr val="AFABAB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 </a:t>
            </a:r>
            <a:r>
              <a:rPr lang="en-US" sz="1100" dirty="0">
                <a:solidFill>
                  <a:srgbClr val="AFABAB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PRESENTATION</a:t>
            </a:r>
            <a:r>
              <a:rPr lang="en-US" sz="1100" dirty="0">
                <a:solidFill>
                  <a:srgbClr val="AFABAB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 </a:t>
            </a:r>
            <a:r>
              <a:rPr lang="en-US" sz="1100" dirty="0">
                <a:solidFill>
                  <a:srgbClr val="AFABAB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CLEAN</a:t>
            </a:r>
            <a:r>
              <a:rPr lang="en-US" sz="1100" dirty="0">
                <a:solidFill>
                  <a:srgbClr val="AFABAB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 </a:t>
            </a:r>
            <a:r>
              <a:rPr lang="en-US" sz="1100" dirty="0">
                <a:solidFill>
                  <a:srgbClr val="AFABAB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AND</a:t>
            </a:r>
            <a:endParaRPr lang="en-US" sz="1600" dirty="0"/>
          </a:p>
          <a:p>
            <a:pPr marL="0" indent="0" algn="r">
              <a:lnSpc>
                <a:spcPct val="100000"/>
              </a:lnSpc>
              <a:buNone/>
            </a:pPr>
            <a:r>
              <a:rPr lang="en-US" sz="1100" dirty="0">
                <a:solidFill>
                  <a:srgbClr val="AFABAB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 </a:t>
            </a:r>
            <a:r>
              <a:rPr lang="en-US" sz="1100" dirty="0">
                <a:solidFill>
                  <a:srgbClr val="AFABAB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FRANK</a:t>
            </a:r>
            <a:endParaRPr lang="en-US" sz="1600" dirty="0"/>
          </a:p>
        </p:txBody>
      </p:sp>
      <p:sp>
        <p:nvSpPr>
          <p:cNvPr id="29" name="Shape 25"/>
          <p:cNvSpPr/>
          <p:nvPr/>
        </p:nvSpPr>
        <p:spPr>
          <a:xfrm>
            <a:off x="4079776" y="1107270"/>
            <a:ext cx="0" cy="2740316"/>
          </a:xfrm>
          <a:prstGeom prst="straightConnector1">
            <a:avLst/>
          </a:prstGeom>
          <a:noFill/>
          <a:ln w="31750">
            <a:solidFill>
              <a:srgbClr val="C2F5E1">
                <a:alpha val="38824"/>
              </a:srgbClr>
            </a:solidFill>
            <a:prstDash val="solid"/>
            <a:headEnd type="none"/>
            <a:tailEnd type="triangle"/>
          </a:ln>
        </p:spPr>
      </p:sp>
      <p:sp>
        <p:nvSpPr>
          <p:cNvPr id="30" name="Shape 26"/>
          <p:cNvSpPr/>
          <p:nvPr/>
        </p:nvSpPr>
        <p:spPr>
          <a:xfrm>
            <a:off x="8060105" y="1107270"/>
            <a:ext cx="0" cy="2740316"/>
          </a:xfrm>
          <a:prstGeom prst="straightConnector1">
            <a:avLst/>
          </a:prstGeom>
          <a:noFill/>
          <a:ln w="31750">
            <a:solidFill>
              <a:srgbClr val="C2F5E1">
                <a:alpha val="38824"/>
              </a:srgbClr>
            </a:solidFill>
            <a:prstDash val="solid"/>
            <a:headEnd type="none"/>
            <a:tailEnd type="triangle"/>
          </a:ln>
        </p:spPr>
      </p:sp>
      <p:pic>
        <p:nvPicPr>
          <p:cNvPr id="31" name="Image 2" descr="https://kimi-img.moonshot.cn/pub/slides/slides_tmpl/image/25-06-01-00:31:38-d0titqk75iks2gau4r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6868" y="1672243"/>
            <a:ext cx="635000" cy="482600"/>
          </a:xfrm>
          <a:prstGeom prst="rect">
            <a:avLst/>
          </a:prstGeom>
        </p:spPr>
      </p:pic>
      <p:pic>
        <p:nvPicPr>
          <p:cNvPr id="32" name="Image 3" descr="https://kimi-img.moonshot.cn/pub/slides/slides_tmpl/image/25-06-01-00:31:38-d0titqk75iks2gau4rf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9504" y="476672"/>
            <a:ext cx="635000" cy="482600"/>
          </a:xfrm>
          <a:prstGeom prst="rect">
            <a:avLst/>
          </a:prstGeom>
        </p:spPr>
      </p:pic>
      <p:pic>
        <p:nvPicPr>
          <p:cNvPr id="33" name="Image 4" descr="https://kimi-img.moonshot.cn/pub/slides/slides_tmpl/image/25-06-01-00:31:38-d0titqk75iks2gau4rg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8553" y="1189643"/>
            <a:ext cx="6350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6-01-00:31:31-d0titos75iks2gau4rc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9987" y="0"/>
            <a:ext cx="4672013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519987" cy="6872844"/>
          </a:xfrm>
          <a:prstGeom prst="rect">
            <a:avLst/>
          </a:prstGeom>
          <a:solidFill>
            <a:srgbClr val="161616"/>
          </a:solidFill>
        </p:spPr>
      </p:sp>
      <p:sp>
        <p:nvSpPr>
          <p:cNvPr id="4" name="Text 1"/>
          <p:cNvSpPr/>
          <p:nvPr/>
        </p:nvSpPr>
        <p:spPr>
          <a:xfrm>
            <a:off x="0" y="0"/>
            <a:ext cx="7519987" cy="6872844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5" name="Image 1" descr="https://kimi-img.moonshot.cn/pub/slides/slides_tmpl/image/25-06-01-00:31:30-d0titok75iks2gau4rb0.png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4224972" y="0"/>
            <a:ext cx="2231068" cy="68580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5553773" y="691737"/>
            <a:ext cx="5870202" cy="5474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Text 3"/>
          <p:cNvSpPr/>
          <p:nvPr/>
        </p:nvSpPr>
        <p:spPr>
          <a:xfrm>
            <a:off x="5553773" y="691737"/>
            <a:ext cx="5870202" cy="547452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6310009" y="1484784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状态保存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6310009" y="1807120"/>
            <a:ext cx="4710824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利用SharedPreferences持久化主题设置，确保主题切换的持久性。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6310009" y="3911593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界面刷新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6310009" y="4233929"/>
            <a:ext cx="4710824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调用recreate()方法重建活动，实现主题切换后的界面刷新。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659768" y="1856646"/>
            <a:ext cx="4118258" cy="5524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主题切换模块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72843" y="3244914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主题定义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672843" y="3592270"/>
            <a:ext cx="3613829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定义LightTheme和DarkTheme两种主题，满足不同用户的视觉需求。</a:t>
            </a:r>
            <a:endParaRPr lang="en-US" sz="1600" dirty="0"/>
          </a:p>
        </p:txBody>
      </p:sp>
      <p:pic>
        <p:nvPicPr>
          <p:cNvPr id="15" name="Image 2" descr="https://kimi-img.moonshot.cn/pub/slides/slides_tmpl/image/25-06-01-00:31:31-d0titos75iks2gau4r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257" y="1286340"/>
            <a:ext cx="635000" cy="3683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2149" y="1080426"/>
            <a:ext cx="3553131" cy="303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0" dirty="0">
                <a:solidFill>
                  <a:srgbClr val="9DB4E1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04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92455" y="5848985"/>
            <a:ext cx="5887085" cy="4228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界面设计与主题切换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11202" y="786574"/>
            <a:ext cx="3434078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olid"/>
            <a:headEnd type="none"/>
            <a:tailEnd type="none"/>
          </a:ln>
        </p:spPr>
      </p:sp>
      <p:pic>
        <p:nvPicPr>
          <p:cNvPr id="5" name="Image 0" descr="https://kimi-img.moonshot.cn/pub/slides/slides_tmpl/image/25-06-01-00:30:48-d0tite475iks2gau4qm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1" y="1008555"/>
            <a:ext cx="3553129" cy="5196386"/>
          </a:xfrm>
          <a:prstGeom prst="rect">
            <a:avLst/>
          </a:prstGeom>
        </p:spPr>
      </p:pic>
      <p:pic>
        <p:nvPicPr>
          <p:cNvPr id="6" name="Image 1" descr="https://kimi-img.moonshot.cn/pub/slides/slides_tmpl/image/25-06-01-00:30:50-d0titek75iks2gau4qn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820" y="546048"/>
            <a:ext cx="1524000" cy="6121400"/>
          </a:xfrm>
          <a:prstGeom prst="rect">
            <a:avLst/>
          </a:prstGeom>
        </p:spPr>
      </p:pic>
      <p:pic>
        <p:nvPicPr>
          <p:cNvPr id="7" name="Image 2" descr="https://kimi-img.moonshot.cn/pub/slides/slides_tmpl/image/25-06-01-00:30:50-d0titek75iks2gau4q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404704"/>
            <a:ext cx="11012157" cy="48043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6-01-00:31:27-d0titns75iks2gau4r9g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750" y="4911720"/>
            <a:ext cx="11434914" cy="218348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7906" y="904679"/>
            <a:ext cx="7558390" cy="5524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9DB4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布局设计</a:t>
            </a:r>
            <a:endParaRPr lang="en-US" sz="1600" dirty="0"/>
          </a:p>
        </p:txBody>
      </p:sp>
      <p:sp>
        <p:nvSpPr>
          <p:cNvPr id="4" name="Shape 1"/>
          <p:cNvSpPr/>
          <p:nvPr/>
        </p:nvSpPr>
        <p:spPr>
          <a:xfrm>
            <a:off x="629349" y="2288936"/>
            <a:ext cx="359844" cy="359864"/>
          </a:xfrm>
          <a:prstGeom prst="ellipse">
            <a:avLst/>
          </a:prstGeom>
          <a:solidFill>
            <a:srgbClr val="000000">
              <a:alpha val="0"/>
            </a:srgbClr>
          </a:solidFill>
          <a:ln w="107950">
            <a:solidFill>
              <a:srgbClr val="9DB4E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29349" y="2288936"/>
            <a:ext cx="359844" cy="3598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6" name="Image 1" descr="https://kimi-img.moonshot.cn/pub/slides/slides_tmpl/image/25-06-01-00:31:27-d0titns75iks2gau4ra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350" y="4361149"/>
            <a:ext cx="2157390" cy="195757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3392" y="2398570"/>
            <a:ext cx="3542747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GridLayout布局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637750" y="2836093"/>
            <a:ext cx="3384373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使用GridLayout构建4列8行的网格布局，合理安排显示区域和按键区域。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4367808" y="2288936"/>
            <a:ext cx="359844" cy="359864"/>
          </a:xfrm>
          <a:prstGeom prst="ellipse">
            <a:avLst/>
          </a:prstGeom>
          <a:solidFill>
            <a:srgbClr val="000000">
              <a:alpha val="0"/>
            </a:srgbClr>
          </a:solidFill>
          <a:ln w="107950">
            <a:solidFill>
              <a:srgbClr val="9DB4E1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367808" y="2288936"/>
            <a:ext cx="359844" cy="3598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8122968" y="2288936"/>
            <a:ext cx="359844" cy="359864"/>
          </a:xfrm>
          <a:prstGeom prst="ellipse">
            <a:avLst/>
          </a:prstGeom>
          <a:solidFill>
            <a:srgbClr val="000000">
              <a:alpha val="0"/>
            </a:srgbClr>
          </a:solidFill>
          <a:ln w="107950">
            <a:solidFill>
              <a:srgbClr val="9DB4E1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122968" y="2288936"/>
            <a:ext cx="359844" cy="3598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411330" y="2398570"/>
            <a:ext cx="3542747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显示区域设计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425688" y="2836093"/>
            <a:ext cx="3384373" cy="7701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TextView用于显示计算历史，EditText用于显示当前输入和结果，提供清晰的视觉反馈。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8155340" y="2398570"/>
            <a:ext cx="3542747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按键区域设计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8169698" y="2836093"/>
            <a:ext cx="3384373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按键采用4×6网格排列，每个按键通过Button实现，响应用户点击事件。</a:t>
            </a:r>
            <a:endParaRPr lang="en-US" sz="1600" dirty="0"/>
          </a:p>
        </p:txBody>
      </p:sp>
      <p:pic>
        <p:nvPicPr>
          <p:cNvPr id="17" name="Image 2" descr="https://kimi-img.moonshot.cn/pub/slides/slides_tmpl/image/25-06-01-00:30:54-d0titfk75iks2gau4qo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50" y="415735"/>
            <a:ext cx="110617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161616"/>
          </a:solidFill>
        </p:spPr>
      </p:sp>
      <p:sp>
        <p:nvSpPr>
          <p:cNvPr id="3" name="Text 1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67385" y="5981039"/>
            <a:ext cx="6208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主题样式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799856" y="1185108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浅色主题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799856" y="1589990"/>
            <a:ext cx="6650430" cy="2418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背景颜色为白色，文字颜色为黑色，提供清晰的视觉效果。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799855" y="2861518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深色主题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799855" y="3266400"/>
            <a:ext cx="6650430" cy="2418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背景颜色为深灰色，文字颜色为白色，保护用户在夜间使用时的视力。</a:t>
            </a:r>
            <a:endParaRPr lang="en-US" sz="1600" dirty="0"/>
          </a:p>
        </p:txBody>
      </p:sp>
      <p:pic>
        <p:nvPicPr>
          <p:cNvPr id="9" name="Image 0" descr="https://kimi-img.moonshot.cn/pub/slides/slides_tmpl/image/25-06-01-00:31:10-d0titjk75iks2gau4r2g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6078" y="780616"/>
            <a:ext cx="3472004" cy="3151189"/>
          </a:xfrm>
          <a:prstGeom prst="rect">
            <a:avLst/>
          </a:prstGeom>
        </p:spPr>
      </p:pic>
      <p:pic>
        <p:nvPicPr>
          <p:cNvPr id="10" name="Image 1" descr="https://kimi-img.moonshot.cn/pub/slides/slides_tmpl/image/25-06-01-00:31:12-d0titk475iks2gau4r3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3980" y="3789040"/>
            <a:ext cx="14109700" cy="2946400"/>
          </a:xfrm>
          <a:prstGeom prst="rect">
            <a:avLst/>
          </a:prstGeom>
        </p:spPr>
      </p:pic>
      <p:pic>
        <p:nvPicPr>
          <p:cNvPr id="11" name="Image 2" descr="https://kimi-img.moonshot.cn/pub/slides/slides_tmpl/image/25-06-01-00:31:12-d0titk475iks2gau4r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816610"/>
            <a:ext cx="739775" cy="654050"/>
          </a:xfrm>
          <a:prstGeom prst="rect">
            <a:avLst/>
          </a:prstGeom>
        </p:spPr>
      </p:pic>
      <p:pic>
        <p:nvPicPr>
          <p:cNvPr id="12" name="Image 3" descr="https://kimi-img.moonshot.cn/pub/slides/slides_tmpl/image/25-06-01-00:31:12-d0titk475iks2gau4r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6300" y="2518410"/>
            <a:ext cx="739775" cy="6540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6-01-00:31:29-d0titoc75iks2gau4rag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668" y="3158118"/>
            <a:ext cx="7772400" cy="31844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05387" y="2276872"/>
            <a:ext cx="658892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9DB4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深色主色调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8305387" y="2681754"/>
            <a:ext cx="3430797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0D0D0D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primary_dark颜色为#00574B，用于深色主题的背景和按钮等元素。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305387" y="4663852"/>
            <a:ext cx="658892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9DB4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强调色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305387" y="5068734"/>
            <a:ext cx="3430797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0D0D0D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accent颜色为#D81B60，用于突出显示重要信息或按钮，吸引用户注意力。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448563" y="476925"/>
            <a:ext cx="6408712" cy="9104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9DB4E1"/>
                </a:solidFill>
                <a:latin typeface="Power Grotesk UltBd" pitchFamily="34" charset="0"/>
                <a:ea typeface="Power Grotesk UltBd" pitchFamily="34" charset="-122"/>
                <a:cs typeface="Power Grotesk UltBd" pitchFamily="34" charset="-120"/>
              </a:rPr>
              <a:t>MAIN</a:t>
            </a:r>
            <a:r>
              <a:rPr lang="en-US" sz="6000" dirty="0">
                <a:solidFill>
                  <a:srgbClr val="9DB4E1"/>
                </a:solidFill>
                <a:latin typeface="Power Grotesk UltBd" pitchFamily="34" charset="0"/>
                <a:ea typeface="Power Grotesk UltBd" pitchFamily="34" charset="-122"/>
                <a:cs typeface="Power Grotesk UltBd" pitchFamily="34" charset="-120"/>
              </a:rPr>
              <a:t> </a:t>
            </a:r>
            <a:r>
              <a:rPr lang="en-US" sz="6000" dirty="0">
                <a:solidFill>
                  <a:srgbClr val="9DB4E1"/>
                </a:solidFill>
                <a:latin typeface="Power Grotesk UltBd" pitchFamily="34" charset="0"/>
                <a:ea typeface="Power Grotesk UltBd" pitchFamily="34" charset="-122"/>
                <a:cs typeface="Power Grotesk UltBd" pitchFamily="34" charset="-120"/>
              </a:rPr>
              <a:t>CONTENT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87195" y="2276872"/>
            <a:ext cx="658892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9DB4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主色调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87375" y="2681605"/>
            <a:ext cx="4995545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0D0D0D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primary颜色为#008577，作为应用的主要颜色，体现应用的整体风格。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87195" y="548680"/>
            <a:ext cx="4593002" cy="5524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333333"/>
                </a:solidFill>
                <a:latin typeface="Source Han Sans SC Bold" pitchFamily="34" charset="0"/>
                <a:ea typeface="Source Han Sans SC Bold" pitchFamily="34" charset="-122"/>
                <a:cs typeface="Source Han Sans SC Bold" pitchFamily="34" charset="-120"/>
              </a:rPr>
              <a:t>颜色配置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2149" y="1008671"/>
            <a:ext cx="3553131" cy="303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0" dirty="0">
                <a:solidFill>
                  <a:srgbClr val="9DB4E1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05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92455" y="5848985"/>
            <a:ext cx="5887085" cy="4228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代码实现细节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11202" y="786574"/>
            <a:ext cx="3434078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olid"/>
            <a:headEnd type="none"/>
            <a:tailEnd type="none"/>
          </a:ln>
        </p:spPr>
      </p:sp>
      <p:pic>
        <p:nvPicPr>
          <p:cNvPr id="5" name="Image 0" descr="https://kimi-img.moonshot.cn/pub/slides/slides_tmpl/image/25-06-01-00:30:48-d0tite475iks2gau4qm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1" y="1008555"/>
            <a:ext cx="3553129" cy="5196386"/>
          </a:xfrm>
          <a:prstGeom prst="rect">
            <a:avLst/>
          </a:prstGeom>
        </p:spPr>
      </p:pic>
      <p:pic>
        <p:nvPicPr>
          <p:cNvPr id="6" name="Image 1" descr="https://kimi-img.moonshot.cn/pub/slides/slides_tmpl/image/25-06-01-00:30:50-d0titek75iks2gau4qn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820" y="546048"/>
            <a:ext cx="1524000" cy="6121400"/>
          </a:xfrm>
          <a:prstGeom prst="rect">
            <a:avLst/>
          </a:prstGeom>
        </p:spPr>
      </p:pic>
      <p:pic>
        <p:nvPicPr>
          <p:cNvPr id="7" name="Image 2" descr="https://kimi-img.moonshot.cn/pub/slides/slides_tmpl/image/25-06-01-00:30:50-d0titek75iks2gau4q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404704"/>
            <a:ext cx="11012157" cy="48043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212976"/>
            <a:ext cx="12192000" cy="3645024"/>
          </a:xfrm>
          <a:prstGeom prst="rect">
            <a:avLst/>
          </a:prstGeom>
          <a:solidFill>
            <a:srgbClr val="F2F3F6"/>
          </a:solidFill>
        </p:spPr>
      </p:sp>
      <p:sp>
        <p:nvSpPr>
          <p:cNvPr id="3" name="Text 1"/>
          <p:cNvSpPr/>
          <p:nvPr/>
        </p:nvSpPr>
        <p:spPr>
          <a:xfrm>
            <a:off x="0" y="3212976"/>
            <a:ext cx="12192000" cy="3645024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0" y="4231221"/>
            <a:ext cx="911424" cy="637939"/>
          </a:xfrm>
          <a:prstGeom prst="rect">
            <a:avLst/>
          </a:prstGeom>
          <a:solidFill>
            <a:srgbClr val="9DB4E0"/>
          </a:solidFill>
        </p:spPr>
      </p:sp>
      <p:sp>
        <p:nvSpPr>
          <p:cNvPr id="5" name="Text 3"/>
          <p:cNvSpPr/>
          <p:nvPr/>
        </p:nvSpPr>
        <p:spPr>
          <a:xfrm>
            <a:off x="0" y="4231221"/>
            <a:ext cx="911424" cy="637939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93385" y="4337674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前一次输入变量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0848528" y="5943536"/>
            <a:ext cx="802312" cy="475550"/>
          </a:xfrm>
          <a:prstGeom prst="rect">
            <a:avLst/>
          </a:prstGeom>
          <a:solidFill>
            <a:srgbClr val="9DB4E0"/>
          </a:solidFill>
        </p:spPr>
      </p:sp>
      <p:sp>
        <p:nvSpPr>
          <p:cNvPr id="8" name="Text 6"/>
          <p:cNvSpPr/>
          <p:nvPr/>
        </p:nvSpPr>
        <p:spPr>
          <a:xfrm>
            <a:off x="10848528" y="5943536"/>
            <a:ext cx="802312" cy="47555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93385" y="4742556"/>
            <a:ext cx="3324607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private String currentInput = "";存储当前用户输入的表达式。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326233" y="4337674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运算符变量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326233" y="4742556"/>
            <a:ext cx="3324607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private String operation = "";记录当前选择的运算符，实现运算逻辑。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05399" y="1000683"/>
            <a:ext cx="3956100" cy="5524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6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核心变量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276271" y="1269091"/>
            <a:ext cx="331504" cy="331522"/>
          </a:xfrm>
          <a:prstGeom prst="ellipse">
            <a:avLst/>
          </a:prstGeom>
          <a:solidFill>
            <a:srgbClr val="000000">
              <a:alpha val="0"/>
            </a:srgbClr>
          </a:solidFill>
          <a:ln w="107950">
            <a:gradFill flip="none" rotWithShape="1">
              <a:gsLst>
                <a:gs pos="0">
                  <a:srgbClr val="C2F5E1"/>
                </a:gs>
                <a:gs pos="74000">
                  <a:srgbClr val="AAC0E5"/>
                </a:gs>
                <a:gs pos="83000">
                  <a:srgbClr val="AAC0E5"/>
                </a:gs>
                <a:gs pos="100000">
                  <a:srgbClr val="9DB4E1"/>
                </a:gs>
              </a:gsLst>
              <a:lin ang="5400000" scaled="1"/>
            </a:gra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76271" y="1269091"/>
            <a:ext cx="331504" cy="33152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227918" y="1366875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当前输入变量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066844" y="1762314"/>
            <a:ext cx="3643810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private String previousInput = "";保存前一次的输入内容，用于计算逻辑。</a:t>
            </a:r>
            <a:endParaRPr lang="en-US" sz="1600" dirty="0"/>
          </a:p>
        </p:txBody>
      </p:sp>
      <p:pic>
        <p:nvPicPr>
          <p:cNvPr id="17" name="Image 0" descr="https://kimi-img.moonshot.cn/pub/slides/slides_tmpl/image/25-06-01-00:30:54-d0titfk75iks2gau4qog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8150" y="415735"/>
            <a:ext cx="11061700" cy="482600"/>
          </a:xfrm>
          <a:prstGeom prst="rect">
            <a:avLst/>
          </a:prstGeom>
        </p:spPr>
      </p:pic>
      <p:pic>
        <p:nvPicPr>
          <p:cNvPr id="18" name="Image 1" descr="https://kimi-img.moonshot.cn/pub/slides/slides_tmpl/image/25-06-01-00:31:34-d0titpk75iks2gau4rcg.png"/>
          <p:cNvPicPr>
            <a:picLocks noChangeAspect="1"/>
          </p:cNvPicPr>
          <p:nvPr/>
        </p:nvPicPr>
        <p:blipFill>
          <a:blip r:embed="rId2"/>
          <a:srcRect l="127" r="127"/>
          <a:stretch>
            <a:fillRect/>
          </a:stretch>
        </p:blipFill>
        <p:spPr>
          <a:xfrm>
            <a:off x="4254348" y="1660800"/>
            <a:ext cx="3802640" cy="484165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45608" y="0"/>
            <a:ext cx="2122800" cy="1916832"/>
          </a:xfrm>
          <a:prstGeom prst="rect">
            <a:avLst/>
          </a:prstGeom>
          <a:gradFill flip="none" rotWithShape="1">
            <a:gsLst>
              <a:gs pos="0">
                <a:srgbClr val="9DB4E1"/>
              </a:gs>
              <a:gs pos="100000">
                <a:srgbClr val="C2F5E1"/>
              </a:gs>
            </a:gsLst>
            <a:lin ang="4200000" scaled="1"/>
          </a:gradFill>
        </p:spPr>
      </p:sp>
      <p:sp>
        <p:nvSpPr>
          <p:cNvPr id="3" name="Text 1"/>
          <p:cNvSpPr/>
          <p:nvPr/>
        </p:nvSpPr>
        <p:spPr>
          <a:xfrm>
            <a:off x="7645608" y="0"/>
            <a:ext cx="2122800" cy="1916832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83905" y="1180673"/>
            <a:ext cx="3956100" cy="5524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6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核心变量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93385" y="4337674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历史记录变量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93385" y="4742556"/>
            <a:ext cx="3324607" cy="7701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private List&lt;String&gt; historyList = new ArrayList&lt;&gt;();存储历史记录，方便用户查看。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321001" y="4337674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当前主题变量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321001" y="4742556"/>
            <a:ext cx="3324607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private int currentTheme;标识当前的主题（亮色或暗色），实现主题切换。</a:t>
            </a:r>
            <a:endParaRPr lang="en-US" sz="1600" dirty="0"/>
          </a:p>
        </p:txBody>
      </p:sp>
      <p:pic>
        <p:nvPicPr>
          <p:cNvPr id="9" name="Image 0" descr="https://kimi-img.moonshot.cn/pub/slides/slides_tmpl/image/25-06-01-00:31:24-d0titn475iks2gau4r9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94729" y="1081968"/>
            <a:ext cx="3501871" cy="5261026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10776520" y="4784347"/>
            <a:ext cx="723458" cy="1574168"/>
          </a:xfrm>
          <a:prstGeom prst="rect">
            <a:avLst/>
          </a:prstGeom>
          <a:gradFill flip="none" rotWithShape="1">
            <a:gsLst>
              <a:gs pos="28000">
                <a:srgbClr val="C2F5E1"/>
              </a:gs>
              <a:gs pos="100000">
                <a:srgbClr val="9DB4E1"/>
              </a:gs>
            </a:gsLst>
            <a:lin ang="2400000" scaled="1"/>
          </a:gradFill>
        </p:spPr>
      </p:sp>
      <p:sp>
        <p:nvSpPr>
          <p:cNvPr id="11" name="Text 8"/>
          <p:cNvSpPr/>
          <p:nvPr/>
        </p:nvSpPr>
        <p:spPr>
          <a:xfrm>
            <a:off x="10776520" y="4784347"/>
            <a:ext cx="723458" cy="157416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12" name="Image 1" descr="https://kimi-img.moonshot.cn/pub/slides/slides_tmpl/image/25-06-01-00:30:54-d0titfk75iks2gau4qo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50" y="415735"/>
            <a:ext cx="110617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161616"/>
          </a:solidFill>
        </p:spPr>
      </p:sp>
      <p:sp>
        <p:nvSpPr>
          <p:cNvPr id="3" name="Text 1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67385" y="5981039"/>
            <a:ext cx="6208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关键方法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9416" y="886967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数字按键处理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9416" y="1291849"/>
            <a:ext cx="3324607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setupNumberButton()方法处理数字按键的点击事件，实现数字输入功能。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34501" y="886967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运算符处理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34501" y="1291849"/>
            <a:ext cx="3324607" cy="7701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setupOperationButton()方法处理运算符按键的点击事件，实现运算符的输入和逻辑处理。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161567" y="886967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科学计算处理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161567" y="1291849"/>
            <a:ext cx="3324607" cy="7701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setupScientificButton()方法处理科学计算按键的点击事件，实现科学计算功能。</a:t>
            </a:r>
            <a:endParaRPr lang="en-US" sz="1600" dirty="0"/>
          </a:p>
        </p:txBody>
      </p:sp>
      <p:pic>
        <p:nvPicPr>
          <p:cNvPr id="11" name="Image 0" descr="https://kimi-img.moonshot.cn/pub/slides/slides_tmpl/image/25-06-01-00:31:38-d0titqk75iks2gau4rg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58850" y="3789040"/>
            <a:ext cx="14109700" cy="2946400"/>
          </a:xfrm>
          <a:prstGeom prst="rect">
            <a:avLst/>
          </a:prstGeom>
        </p:spPr>
      </p:pic>
      <p:pic>
        <p:nvPicPr>
          <p:cNvPr id="12" name="Image 1" descr="https://kimi-img.moonshot.cn/pub/slides/slides_tmpl/image/25-06-01-00:31:38-d0titqk75iks2gau4rf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480" y="482476"/>
            <a:ext cx="635000" cy="482600"/>
          </a:xfrm>
          <a:prstGeom prst="rect">
            <a:avLst/>
          </a:prstGeom>
        </p:spPr>
      </p:pic>
      <p:pic>
        <p:nvPicPr>
          <p:cNvPr id="13" name="Image 2" descr="https://kimi-img.moonshot.cn/pub/slides/slides_tmpl/image/25-06-01-00:31:38-d0titqk75iks2gau4rf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717" y="482476"/>
            <a:ext cx="635000" cy="482600"/>
          </a:xfrm>
          <a:prstGeom prst="rect">
            <a:avLst/>
          </a:prstGeom>
        </p:spPr>
      </p:pic>
      <p:pic>
        <p:nvPicPr>
          <p:cNvPr id="14" name="Image 3" descr="https://kimi-img.moonshot.cn/pub/slides/slides_tmpl/image/25-06-01-00:31:38-d0titqk75iks2gau4rg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7868" y="487749"/>
            <a:ext cx="6350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F5596"/>
              </a:gs>
              <a:gs pos="79000">
                <a:srgbClr val="7095BC"/>
              </a:gs>
              <a:gs pos="96000">
                <a:srgbClr val="B0D5E1"/>
              </a:gs>
              <a:gs pos="100000">
                <a:srgbClr val="C2F5E1"/>
              </a:gs>
            </a:gsLst>
            <a:lin ang="4800000" scaled="1"/>
          </a:gradFill>
          <a:ln w="12700">
            <a:solidFill>
              <a:srgbClr val="09111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92149" y="964476"/>
            <a:ext cx="6208735" cy="4228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关键方法</a:t>
            </a:r>
            <a:endParaRPr lang="en-US" sz="1600" dirty="0"/>
          </a:p>
        </p:txBody>
      </p:sp>
      <p:pic>
        <p:nvPicPr>
          <p:cNvPr id="5" name="Image 0" descr="https://kimi-img.moonshot.cn/pub/slides/slides_tmpl/image/25-06-01-00:31:13-d0titkc75iks2gau4r4g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71097" y="-3582715"/>
            <a:ext cx="1900333" cy="32659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00457" y="4233358"/>
            <a:ext cx="4783771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主题切换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816080" y="4543730"/>
            <a:ext cx="4783770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switchTheme()方法实现主题的切换，更新界面元素的颜色和样式。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800457" y="2036258"/>
            <a:ext cx="4783771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结果计算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816080" y="2346630"/>
            <a:ext cx="4783770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calculateResult()方法计算表达式的结果，调用相应的计算逻辑。</a:t>
            </a:r>
            <a:endParaRPr lang="en-US" sz="1600" dirty="0"/>
          </a:p>
        </p:txBody>
      </p:sp>
      <p:pic>
        <p:nvPicPr>
          <p:cNvPr id="10" name="Image 1" descr="https://kimi-img.moonshot.cn/pub/slides/slides_tmpl/image/25-06-01-00:31:22-d0titmk75iks2gau4r6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20" y="2115819"/>
            <a:ext cx="6348430" cy="481487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41728"/>
          </a:xfrm>
          <a:prstGeom prst="rect">
            <a:avLst/>
          </a:prstGeom>
          <a:gradFill flip="none" rotWithShape="1">
            <a:gsLst>
              <a:gs pos="0">
                <a:srgbClr val="2F5596"/>
              </a:gs>
              <a:gs pos="27000">
                <a:srgbClr val="7095BC"/>
              </a:gs>
              <a:gs pos="72000">
                <a:srgbClr val="B0D5E1"/>
              </a:gs>
              <a:gs pos="100000">
                <a:srgbClr val="C2F5E1"/>
              </a:gs>
            </a:gsLst>
            <a:lin ang="4800000" scaled="1"/>
          </a:gradFill>
          <a:ln w="12700">
            <a:solidFill>
              <a:srgbClr val="09111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0"/>
            <a:ext cx="12192000" cy="6841728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4" name="Image 0" descr="https://kimi-img.moonshot.cn/pub/slides/slides_tmpl/image/25-06-01-00:30:52-d0titf475iks2gau4qo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59008" y="-445740"/>
            <a:ext cx="14109700" cy="2806700"/>
          </a:xfrm>
          <a:prstGeom prst="rect">
            <a:avLst/>
          </a:prstGeom>
        </p:spPr>
      </p:pic>
      <p:pic>
        <p:nvPicPr>
          <p:cNvPr id="5" name="Image 1" descr="https://kimi-img.moonshot.cn/pub/slides/slides_tmpl/image/25-06-01-00:31:13-d0titkc75iks2gau4r5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-1862394"/>
            <a:ext cx="2042160" cy="1356478"/>
          </a:xfrm>
          <a:prstGeom prst="rect">
            <a:avLst/>
          </a:prstGeom>
        </p:spPr>
      </p:pic>
      <p:pic>
        <p:nvPicPr>
          <p:cNvPr id="6" name="Image 2" descr="https://kimi-img.moonshot.cn/pub/slides/slides_tmpl/image/25-06-01-00:31:19-d0titls75iks2gau4r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16202"/>
            <a:ext cx="12192000" cy="262552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839470" y="2309599"/>
            <a:ext cx="6482735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除零错误处理</a:t>
            </a:r>
            <a:endParaRPr lang="en-US" sz="1600" dirty="0"/>
          </a:p>
        </p:txBody>
      </p:sp>
      <p:sp>
        <p:nvSpPr>
          <p:cNvPr id="8" name="Text 3"/>
          <p:cNvSpPr/>
          <p:nvPr/>
        </p:nvSpPr>
        <p:spPr>
          <a:xfrm>
            <a:off x="839470" y="2714625"/>
            <a:ext cx="4429760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当运算符为除法且当前输入为0时，显示“不能除以0”的错误提示，避免程序崩溃。</a:t>
            </a:r>
            <a:endParaRPr lang="en-US" sz="1600" dirty="0"/>
          </a:p>
        </p:txBody>
      </p:sp>
      <p:sp>
        <p:nvSpPr>
          <p:cNvPr id="9" name="Text 4"/>
          <p:cNvSpPr/>
          <p:nvPr/>
        </p:nvSpPr>
        <p:spPr>
          <a:xfrm>
            <a:off x="6456159" y="2323569"/>
            <a:ext cx="5929993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负数开方处理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6456045" y="2728595"/>
            <a:ext cx="4429760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在计算平方根时，检测输入值是否为负数，若是则显示“Error”提示，确保计算的合法性。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695960" y="1456055"/>
            <a:ext cx="5859780" cy="4228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错误处理机制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10056440" y="1700808"/>
            <a:ext cx="1106564" cy="0"/>
          </a:xfrm>
          <a:prstGeom prst="straightConnector1">
            <a:avLst/>
          </a:prstGeom>
          <a:noFill/>
          <a:ln w="15875">
            <a:solidFill>
              <a:srgbClr val="FFFFFF"/>
            </a:solidFill>
            <a:prstDash val="solid"/>
            <a:headEnd type="none"/>
            <a:tailEnd type="triangle"/>
          </a:ln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0894" y="1008671"/>
            <a:ext cx="3553131" cy="303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0" dirty="0">
                <a:solidFill>
                  <a:srgbClr val="9DB4E1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06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92455" y="5848985"/>
            <a:ext cx="5887085" cy="4228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软件维护与优化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11202" y="786574"/>
            <a:ext cx="3434078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olid"/>
            <a:headEnd type="none"/>
            <a:tailEnd type="none"/>
          </a:ln>
        </p:spPr>
      </p:sp>
      <p:pic>
        <p:nvPicPr>
          <p:cNvPr id="5" name="Image 0" descr="https://kimi-img.moonshot.cn/pub/slides/slides_tmpl/image/25-06-01-00:30:48-d0tite475iks2gau4qm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1" y="1008555"/>
            <a:ext cx="3553129" cy="5196386"/>
          </a:xfrm>
          <a:prstGeom prst="rect">
            <a:avLst/>
          </a:prstGeom>
        </p:spPr>
      </p:pic>
      <p:pic>
        <p:nvPicPr>
          <p:cNvPr id="6" name="Image 1" descr="https://kimi-img.moonshot.cn/pub/slides/slides_tmpl/image/25-06-01-00:30:50-d0titek75iks2gau4qn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820" y="546048"/>
            <a:ext cx="1524000" cy="6121400"/>
          </a:xfrm>
          <a:prstGeom prst="rect">
            <a:avLst/>
          </a:prstGeom>
        </p:spPr>
      </p:pic>
      <p:pic>
        <p:nvPicPr>
          <p:cNvPr id="7" name="Image 2" descr="https://kimi-img.moonshot.cn/pub/slides/slides_tmpl/image/25-06-01-00:30:50-d0titek75iks2gau4q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404704"/>
            <a:ext cx="11012157" cy="48043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83185" y="-99695"/>
            <a:ext cx="12440920" cy="7056755"/>
          </a:xfrm>
          <a:prstGeom prst="rect">
            <a:avLst/>
          </a:prstGeom>
          <a:solidFill>
            <a:srgbClr val="161616"/>
          </a:solidFill>
        </p:spPr>
      </p:sp>
      <p:sp>
        <p:nvSpPr>
          <p:cNvPr id="3" name="Text 1"/>
          <p:cNvSpPr/>
          <p:nvPr/>
        </p:nvSpPr>
        <p:spPr>
          <a:xfrm>
            <a:off x="-83185" y="-99695"/>
            <a:ext cx="12440920" cy="705675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135307" y="753608"/>
            <a:ext cx="3051664" cy="2857623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" name="Text 3"/>
          <p:cNvSpPr/>
          <p:nvPr/>
        </p:nvSpPr>
        <p:spPr>
          <a:xfrm>
            <a:off x="2135307" y="753608"/>
            <a:ext cx="3051664" cy="2857623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6" name="Image 0" descr="https://kimi-img.moonshot.cn/pub/slides/slides_tmpl/image/25-06-01-00:31:34-d0titpk75iks2gau4rd0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65752" y="832007"/>
            <a:ext cx="2254593" cy="2706833"/>
          </a:xfrm>
          <a:prstGeom prst="rect">
            <a:avLst/>
          </a:prstGeom>
        </p:spPr>
      </p:pic>
      <p:pic>
        <p:nvPicPr>
          <p:cNvPr id="7" name="Image 1" descr="https://kimi-img.moonshot.cn/pub/slides/slides_tmpl/image/25-06-01-00:31:35-d0titps75iks2gau4rdg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230462" y="832007"/>
            <a:ext cx="2254593" cy="2706833"/>
          </a:xfrm>
          <a:prstGeom prst="rect">
            <a:avLst/>
          </a:prstGeom>
        </p:spPr>
      </p:pic>
      <p:pic>
        <p:nvPicPr>
          <p:cNvPr id="8" name="Image 2" descr="https://kimi-img.moonshot.cn/pub/slides/slides_tmpl/image/25-06-01-00:31:35-d0titps75iks2gau4re0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44745" y="832007"/>
            <a:ext cx="2254250" cy="2706834"/>
          </a:xfrm>
          <a:prstGeom prst="rect">
            <a:avLst/>
          </a:prstGeom>
        </p:spPr>
      </p:pic>
      <p:pic>
        <p:nvPicPr>
          <p:cNvPr id="9" name="Image 3" descr="https://kimi-img.moonshot.cn/pub/slides/slides_tmpl/image/25-06-01-00:31:36-d0titq475iks2gau4reg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858685" y="832007"/>
            <a:ext cx="2254250" cy="2706833"/>
          </a:xfrm>
          <a:prstGeom prst="rect">
            <a:avLst/>
          </a:prstGeom>
        </p:spPr>
      </p:pic>
      <p:sp>
        <p:nvSpPr>
          <p:cNvPr id="10" name="Shape 4"/>
          <p:cNvSpPr/>
          <p:nvPr/>
        </p:nvSpPr>
        <p:spPr>
          <a:xfrm>
            <a:off x="2178798" y="819083"/>
            <a:ext cx="2961707" cy="2719757"/>
          </a:xfrm>
          <a:prstGeom prst="rect">
            <a:avLst/>
          </a:prstGeom>
          <a:solidFill>
            <a:srgbClr val="FFFFFF">
              <a:alpha val="90980"/>
            </a:srgbClr>
          </a:solidFill>
        </p:spPr>
      </p:sp>
      <p:sp>
        <p:nvSpPr>
          <p:cNvPr id="11" name="Text 5"/>
          <p:cNvSpPr/>
          <p:nvPr/>
        </p:nvSpPr>
        <p:spPr>
          <a:xfrm>
            <a:off x="2178798" y="819083"/>
            <a:ext cx="2961707" cy="2719757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2237411" y="1042229"/>
            <a:ext cx="2831340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新增功能</a:t>
            </a:r>
            <a:endParaRPr lang="en-US" sz="1600" dirty="0"/>
          </a:p>
        </p:txBody>
      </p:sp>
      <p:sp>
        <p:nvSpPr>
          <p:cNvPr id="13" name="Text 7"/>
          <p:cNvSpPr/>
          <p:nvPr/>
        </p:nvSpPr>
        <p:spPr>
          <a:xfrm>
            <a:off x="4932963" y="3962809"/>
            <a:ext cx="6482734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600" dirty="0">
                <a:solidFill>
                  <a:srgbClr val="C2F5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缺陷修复</a:t>
            </a:r>
            <a:endParaRPr lang="en-US" sz="1600" dirty="0"/>
          </a:p>
        </p:txBody>
      </p:sp>
      <p:sp>
        <p:nvSpPr>
          <p:cNvPr id="14" name="Text 8"/>
          <p:cNvSpPr/>
          <p:nvPr/>
        </p:nvSpPr>
        <p:spPr>
          <a:xfrm>
            <a:off x="5383011" y="4277058"/>
            <a:ext cx="6032686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修复除零错误处理问题，增加错误检测与提示，提高应用的稳定性和可靠性。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5004214" y="5309475"/>
            <a:ext cx="6482735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600" dirty="0">
                <a:solidFill>
                  <a:srgbClr val="C2F5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优化功能</a:t>
            </a:r>
            <a:endParaRPr lang="en-US" sz="1600" dirty="0"/>
          </a:p>
        </p:txBody>
      </p:sp>
      <p:sp>
        <p:nvSpPr>
          <p:cNvPr id="16" name="Text 10"/>
          <p:cNvSpPr/>
          <p:nvPr/>
        </p:nvSpPr>
        <p:spPr>
          <a:xfrm>
            <a:off x="5314526" y="5572977"/>
            <a:ext cx="6172424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实现浅色和深色主题的动态切换，优化用户体验，满足不同用户的视觉需求。</a:t>
            </a:r>
            <a:endParaRPr lang="en-US" sz="1600" dirty="0"/>
          </a:p>
        </p:txBody>
      </p:sp>
      <p:sp>
        <p:nvSpPr>
          <p:cNvPr id="17" name="Text 11"/>
          <p:cNvSpPr/>
          <p:nvPr/>
        </p:nvSpPr>
        <p:spPr>
          <a:xfrm>
            <a:off x="592465" y="4391794"/>
            <a:ext cx="3896724" cy="5524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600" dirty="0">
                <a:solidFill>
                  <a:srgbClr val="C2F5E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维护内容</a:t>
            </a:r>
            <a:endParaRPr lang="en-US" sz="1600" dirty="0"/>
          </a:p>
        </p:txBody>
      </p:sp>
      <p:sp>
        <p:nvSpPr>
          <p:cNvPr id="18" name="Shape 12"/>
          <p:cNvSpPr/>
          <p:nvPr/>
        </p:nvSpPr>
        <p:spPr>
          <a:xfrm>
            <a:off x="4439563" y="3033007"/>
            <a:ext cx="747408" cy="578224"/>
          </a:xfrm>
          <a:prstGeom prst="rect">
            <a:avLst/>
          </a:prstGeom>
          <a:solidFill>
            <a:srgbClr val="C2F5E1"/>
          </a:solidFill>
        </p:spPr>
      </p:sp>
      <p:sp>
        <p:nvSpPr>
          <p:cNvPr id="19" name="Text 13"/>
          <p:cNvSpPr/>
          <p:nvPr/>
        </p:nvSpPr>
        <p:spPr>
          <a:xfrm>
            <a:off x="4439563" y="3033007"/>
            <a:ext cx="747408" cy="578224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20" name="Image 4" descr="https://kimi-img.moonshot.cn/pub/slides/slides_tmpl/image/25-06-01-00:31:00-d0tith475iks2gau4qu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237" y="430608"/>
            <a:ext cx="11061700" cy="482600"/>
          </a:xfrm>
          <a:prstGeom prst="rect">
            <a:avLst/>
          </a:prstGeom>
        </p:spPr>
      </p:pic>
      <p:sp>
        <p:nvSpPr>
          <p:cNvPr id="21" name="Shape 14"/>
          <p:cNvSpPr/>
          <p:nvPr/>
        </p:nvSpPr>
        <p:spPr>
          <a:xfrm>
            <a:off x="4707858" y="3336207"/>
            <a:ext cx="288032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triangle"/>
          </a:ln>
        </p:spPr>
      </p:sp>
      <p:sp>
        <p:nvSpPr>
          <p:cNvPr id="22" name="Text 15"/>
          <p:cNvSpPr/>
          <p:nvPr/>
        </p:nvSpPr>
        <p:spPr>
          <a:xfrm>
            <a:off x="2237411" y="1325796"/>
            <a:ext cx="2678974" cy="7701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增加科学计算功能，如三角函数、平方、平方根等，提升应用的实用性和竞争力。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F5596"/>
              </a:gs>
              <a:gs pos="56000">
                <a:srgbClr val="7095BC"/>
              </a:gs>
              <a:gs pos="91000">
                <a:srgbClr val="B0D5E1"/>
              </a:gs>
              <a:gs pos="100000">
                <a:srgbClr val="C2F5E1"/>
              </a:gs>
            </a:gsLst>
            <a:lin ang="4800000" scaled="1"/>
          </a:gradFill>
          <a:ln w="12700">
            <a:solidFill>
              <a:srgbClr val="09111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4" name="Image 0" descr="https://kimi-img.moonshot.cn/pub/slides/slides_tmpl/image/25-06-01-00:31:46-d0titsk75iks2gau4rj0.png"/>
          <p:cNvPicPr>
            <a:picLocks noChangeAspect="1"/>
          </p:cNvPicPr>
          <p:nvPr/>
        </p:nvPicPr>
        <p:blipFill>
          <a:blip r:embed="rId1">
            <a:alphaModFix amt="76000"/>
          </a:blip>
          <a:srcRect/>
          <a:stretch>
            <a:fillRect/>
          </a:stretch>
        </p:blipFill>
        <p:spPr>
          <a:xfrm>
            <a:off x="3454805" y="1700726"/>
            <a:ext cx="5953563" cy="515727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92149" y="964476"/>
            <a:ext cx="6208735" cy="4228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代码修改统计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17425" y="2331668"/>
            <a:ext cx="4783771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新增功能代码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30249" y="2670222"/>
            <a:ext cx="5177719" cy="2418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科学计算功能新增约80行代码，实现复杂的科学计算逻辑。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17425" y="4503368"/>
            <a:ext cx="4783771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缺陷修复代码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30249" y="4841922"/>
            <a:ext cx="5177719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错误处理修复约30行代码，确保应用在异常情况下的稳定运行。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522925" y="2115768"/>
            <a:ext cx="4783771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优化功能代码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535749" y="2454322"/>
            <a:ext cx="5177719" cy="2418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主题切换优化约50行代码，实现主题切换的流畅性和一致性。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561025" y="4503368"/>
            <a:ext cx="4783771" cy="238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总计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573849" y="4841922"/>
            <a:ext cx="5177719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Normal" pitchFamily="34" charset="0"/>
                <a:ea typeface="Source Han Sans SC Normal" pitchFamily="34" charset="-122"/>
                <a:cs typeface="Source Han Sans SC Normal" pitchFamily="34" charset="-120"/>
              </a:rPr>
              <a:t>3个维护类别，共修改约160行代码，提升应用的整体质量和性能。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5807968" y="3789040"/>
            <a:ext cx="504056" cy="0"/>
          </a:xfrm>
          <a:prstGeom prst="straightConnector1">
            <a:avLst/>
          </a:prstGeom>
          <a:noFill/>
          <a:ln w="15875">
            <a:solidFill>
              <a:srgbClr val="FFFFFF"/>
            </a:solidFill>
            <a:prstDash val="solid"/>
            <a:headEnd type="none"/>
            <a:tailEnd type="triangle"/>
          </a:ln>
        </p:spPr>
      </p:sp>
      <p:pic>
        <p:nvPicPr>
          <p:cNvPr id="15" name="Image 1" descr="https://kimi-img.moonshot.cn/pub/slides/slides_tmpl/image/25-06-01-00:31:00-d0tith475iks2gau4qu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37" y="430608"/>
            <a:ext cx="11061700" cy="482600"/>
          </a:xfrm>
          <a:prstGeom prst="rect">
            <a:avLst/>
          </a:prstGeom>
        </p:spPr>
      </p:pic>
      <p:pic>
        <p:nvPicPr>
          <p:cNvPr id="16" name="Image 2" descr="https://kimi-img.moonshot.cn/pub/slides/slides_tmpl/image/25-06-01-00:31:45-d0titsc75iks2gau4ri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149" y="1737575"/>
            <a:ext cx="6731000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rgbClr val="0D0D0D"/>
          </a:solidFill>
        </p:spPr>
      </p:sp>
      <p:sp>
        <p:nvSpPr>
          <p:cNvPr id="3" name="Text 1"/>
          <p:cNvSpPr/>
          <p:nvPr/>
        </p:nvSpPr>
        <p:spPr>
          <a:xfrm>
            <a:off x="0" y="0"/>
            <a:ext cx="12192635" cy="685800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215680" y="1470000"/>
            <a:ext cx="1584176" cy="3060160"/>
          </a:xfrm>
          <a:custGeom>
            <a:avLst/>
            <a:gdLst/>
            <a:ahLst/>
            <a:cxnLst/>
            <a:rect l="l" t="t" r="r" b="b"/>
            <a:pathLst>
              <a:path w="1584176" h="3060160">
                <a:moveTo>
                  <a:pt x="0" y="0"/>
                </a:moveTo>
                <a:lnTo>
                  <a:pt x="1584176" y="0"/>
                </a:lnTo>
                <a:lnTo>
                  <a:pt x="1584176" y="115069"/>
                </a:lnTo>
                <a:lnTo>
                  <a:pt x="1584176" y="249136"/>
                </a:lnTo>
                <a:lnTo>
                  <a:pt x="1584176" y="3060160"/>
                </a:lnTo>
                <a:lnTo>
                  <a:pt x="1160548" y="3060160"/>
                </a:lnTo>
                <a:lnTo>
                  <a:pt x="1160548" y="249136"/>
                </a:lnTo>
                <a:lnTo>
                  <a:pt x="0" y="249136"/>
                </a:lnTo>
                <a:close/>
              </a:path>
            </a:pathLst>
          </a:custGeom>
          <a:gradFill flip="none" rotWithShape="1">
            <a:gsLst>
              <a:gs pos="0">
                <a:srgbClr val="3A4F72"/>
              </a:gs>
              <a:gs pos="67000">
                <a:srgbClr val="7EA2AA"/>
              </a:gs>
              <a:gs pos="100000">
                <a:srgbClr val="C2F5E1"/>
              </a:gs>
            </a:gsLst>
            <a:lin ang="5400000" scaled="1"/>
          </a:gradFill>
        </p:spPr>
      </p:sp>
      <p:sp>
        <p:nvSpPr>
          <p:cNvPr id="5" name="Text 3"/>
          <p:cNvSpPr/>
          <p:nvPr/>
        </p:nvSpPr>
        <p:spPr>
          <a:xfrm>
            <a:off x="3215680" y="1470000"/>
            <a:ext cx="1584176" cy="306016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23392" y="4946617"/>
            <a:ext cx="4425189" cy="5524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维护收获</a:t>
            </a:r>
            <a:endParaRPr lang="en-US" sz="1600" dirty="0"/>
          </a:p>
        </p:txBody>
      </p:sp>
      <p:pic>
        <p:nvPicPr>
          <p:cNvPr id="7" name="Image 0" descr="https://kimi-img.moonshot.cn/pub/slides/slides_tmpl/image/25-06-01-00:31:47-d0titss75iks2gau4rkg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0220" y="-2097094"/>
            <a:ext cx="2638290" cy="1503327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544272" y="1273744"/>
            <a:ext cx="252602" cy="252616"/>
          </a:xfrm>
          <a:prstGeom prst="ellipse">
            <a:avLst/>
          </a:prstGeom>
          <a:solidFill>
            <a:srgbClr val="000000">
              <a:alpha val="0"/>
            </a:srgbClr>
          </a:solidFill>
          <a:ln w="76200">
            <a:solidFill>
              <a:srgbClr val="B5C7E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544272" y="1273744"/>
            <a:ext cx="252602" cy="2526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616279" y="1332236"/>
            <a:ext cx="2983571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理解状态保存机制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616280" y="2036054"/>
            <a:ext cx="2983571" cy="7701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深入理解Android活动状态保存与恢复机制，确保应用在不同场景下的数据一致性。</a:t>
            </a:r>
            <a:endParaRPr lang="en-US" sz="1600" dirty="0"/>
          </a:p>
        </p:txBody>
      </p:sp>
      <p:pic>
        <p:nvPicPr>
          <p:cNvPr id="12" name="Image 1" descr="https://kimi-img.moonshot.cn/pub/slides/slides_tmpl/image/25-06-01-00:31:46-d0titsk75iks2gau4rj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36" y="1716752"/>
            <a:ext cx="1812087" cy="1180827"/>
          </a:xfrm>
          <a:prstGeom prst="rect">
            <a:avLst/>
          </a:prstGeom>
        </p:spPr>
      </p:pic>
      <p:pic>
        <p:nvPicPr>
          <p:cNvPr id="13" name="Image 2" descr="https://kimi-img.moonshot.cn/pub/slides/slides_tmpl/image/25-06-01-00:31:46-d0titsk75iks2gau4rk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36" y="1705646"/>
            <a:ext cx="1812088" cy="1177204"/>
          </a:xfrm>
          <a:prstGeom prst="rect">
            <a:avLst/>
          </a:prstGeom>
        </p:spPr>
      </p:pic>
      <p:pic>
        <p:nvPicPr>
          <p:cNvPr id="14" name="Image 3" descr="https://kimi-img.moonshot.cn/pub/slides/slides_tmpl/image/25-06-01-00:31:47-d0titss75iks2gau4rl0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82895" y="3176283"/>
            <a:ext cx="3828929" cy="1353877"/>
          </a:xfrm>
          <a:prstGeom prst="rect">
            <a:avLst/>
          </a:prstGeom>
        </p:spPr>
      </p:pic>
      <p:sp>
        <p:nvSpPr>
          <p:cNvPr id="15" name="Shape 9"/>
          <p:cNvSpPr/>
          <p:nvPr/>
        </p:nvSpPr>
        <p:spPr>
          <a:xfrm>
            <a:off x="682895" y="4130490"/>
            <a:ext cx="423820" cy="399670"/>
          </a:xfrm>
          <a:prstGeom prst="rect">
            <a:avLst/>
          </a:prstGeom>
          <a:solidFill>
            <a:srgbClr val="9DB4E0"/>
          </a:solidFill>
        </p:spPr>
      </p:sp>
      <p:sp>
        <p:nvSpPr>
          <p:cNvPr id="16" name="Text 10"/>
          <p:cNvSpPr/>
          <p:nvPr/>
        </p:nvSpPr>
        <p:spPr>
          <a:xfrm>
            <a:off x="682895" y="4130490"/>
            <a:ext cx="423820" cy="39967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7" name="Shape 11"/>
          <p:cNvSpPr/>
          <p:nvPr/>
        </p:nvSpPr>
        <p:spPr>
          <a:xfrm>
            <a:off x="8544272" y="4091029"/>
            <a:ext cx="252602" cy="252616"/>
          </a:xfrm>
          <a:prstGeom prst="ellipse">
            <a:avLst/>
          </a:prstGeom>
          <a:solidFill>
            <a:srgbClr val="000000">
              <a:alpha val="0"/>
            </a:srgbClr>
          </a:solidFill>
          <a:ln w="76200">
            <a:solidFill>
              <a:srgbClr val="B5C7E7"/>
            </a:solidFill>
            <a:prstDash val="solid"/>
          </a:ln>
        </p:spPr>
      </p:sp>
      <p:sp>
        <p:nvSpPr>
          <p:cNvPr id="18" name="Text 12"/>
          <p:cNvSpPr/>
          <p:nvPr/>
        </p:nvSpPr>
        <p:spPr>
          <a:xfrm>
            <a:off x="8544272" y="4091029"/>
            <a:ext cx="252602" cy="2526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9" name="Text 13"/>
          <p:cNvSpPr/>
          <p:nvPr/>
        </p:nvSpPr>
        <p:spPr>
          <a:xfrm>
            <a:off x="8616279" y="4149521"/>
            <a:ext cx="2983571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设计计算与错误处理逻辑</a:t>
            </a:r>
            <a:endParaRPr lang="en-US" sz="1600" dirty="0"/>
          </a:p>
        </p:txBody>
      </p:sp>
      <p:sp>
        <p:nvSpPr>
          <p:cNvPr id="20" name="Text 14"/>
          <p:cNvSpPr/>
          <p:nvPr/>
        </p:nvSpPr>
        <p:spPr>
          <a:xfrm>
            <a:off x="8616280" y="4853339"/>
            <a:ext cx="2983571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实践科学计算与错误处理逻辑设计，提高解决复杂问题的能力。</a:t>
            </a:r>
            <a:endParaRPr lang="en-US" sz="1600" dirty="0"/>
          </a:p>
        </p:txBody>
      </p:sp>
      <p:sp>
        <p:nvSpPr>
          <p:cNvPr id="21" name="Shape 15"/>
          <p:cNvSpPr/>
          <p:nvPr/>
        </p:nvSpPr>
        <p:spPr>
          <a:xfrm>
            <a:off x="5268637" y="1273744"/>
            <a:ext cx="252602" cy="252616"/>
          </a:xfrm>
          <a:prstGeom prst="ellipse">
            <a:avLst/>
          </a:prstGeom>
          <a:solidFill>
            <a:srgbClr val="000000">
              <a:alpha val="0"/>
            </a:srgbClr>
          </a:solidFill>
          <a:ln w="76200">
            <a:solidFill>
              <a:srgbClr val="B5C7E7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5268637" y="1273744"/>
            <a:ext cx="252602" cy="2526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5340644" y="1332236"/>
            <a:ext cx="2983571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掌握布局管理器</a:t>
            </a:r>
            <a:endParaRPr lang="en-US" sz="1600" dirty="0"/>
          </a:p>
        </p:txBody>
      </p:sp>
      <p:sp>
        <p:nvSpPr>
          <p:cNvPr id="24" name="Text 18"/>
          <p:cNvSpPr/>
          <p:nvPr/>
        </p:nvSpPr>
        <p:spPr>
          <a:xfrm>
            <a:off x="5340645" y="2036054"/>
            <a:ext cx="2983571" cy="506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熟练掌握Android GridLayout的使用，构建简洁美观的用户界面。</a:t>
            </a:r>
            <a:endParaRPr lang="en-US" sz="1600" dirty="0"/>
          </a:p>
        </p:txBody>
      </p:sp>
      <p:sp>
        <p:nvSpPr>
          <p:cNvPr id="25" name="Shape 19"/>
          <p:cNvSpPr/>
          <p:nvPr/>
        </p:nvSpPr>
        <p:spPr>
          <a:xfrm>
            <a:off x="5268637" y="4086392"/>
            <a:ext cx="252602" cy="252616"/>
          </a:xfrm>
          <a:prstGeom prst="ellipse">
            <a:avLst/>
          </a:prstGeom>
          <a:solidFill>
            <a:srgbClr val="000000">
              <a:alpha val="0"/>
            </a:srgbClr>
          </a:solidFill>
          <a:ln w="76200">
            <a:solidFill>
              <a:srgbClr val="B5C7E7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5268637" y="4086392"/>
            <a:ext cx="252602" cy="2526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7" name="Text 21"/>
          <p:cNvSpPr/>
          <p:nvPr/>
        </p:nvSpPr>
        <p:spPr>
          <a:xfrm>
            <a:off x="5340644" y="4144884"/>
            <a:ext cx="2983571" cy="303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实现主题与样式切换</a:t>
            </a:r>
            <a:endParaRPr lang="en-US" sz="1600" dirty="0"/>
          </a:p>
        </p:txBody>
      </p:sp>
      <p:sp>
        <p:nvSpPr>
          <p:cNvPr id="28" name="Text 22"/>
          <p:cNvSpPr/>
          <p:nvPr/>
        </p:nvSpPr>
        <p:spPr>
          <a:xfrm>
            <a:off x="5340645" y="4848702"/>
            <a:ext cx="2983571" cy="7701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ource Han Sans SC Light" pitchFamily="34" charset="0"/>
                <a:ea typeface="Source Han Sans SC Light" pitchFamily="34" charset="-122"/>
                <a:cs typeface="Source Han Sans SC Light" pitchFamily="34" charset="-120"/>
              </a:rPr>
              <a:t>学会自定义主题与样式切换的实现，提升应用的用户体验和个性化。</a:t>
            </a:r>
            <a:endParaRPr lang="en-US" sz="1600" dirty="0"/>
          </a:p>
        </p:txBody>
      </p:sp>
      <p:pic>
        <p:nvPicPr>
          <p:cNvPr id="29" name="Image 4" descr="https://kimi-img.moonshot.cn/pub/slides/slides_tmpl/image/25-06-01-00:31:00-d0tith475iks2gau4qu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237" y="430608"/>
            <a:ext cx="11061700" cy="482600"/>
          </a:xfrm>
          <a:prstGeom prst="rect">
            <a:avLst/>
          </a:prstGeom>
        </p:spPr>
      </p:pic>
      <p:sp>
        <p:nvSpPr>
          <p:cNvPr id="30" name="Shape 23"/>
          <p:cNvSpPr/>
          <p:nvPr/>
        </p:nvSpPr>
        <p:spPr>
          <a:xfrm>
            <a:off x="767408" y="4353785"/>
            <a:ext cx="288032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triangle"/>
          </a:ln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5919" y="885481"/>
            <a:ext cx="3553131" cy="303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0" dirty="0">
                <a:solidFill>
                  <a:srgbClr val="9DB4E1"/>
                </a:solidFill>
                <a:latin typeface="Source Han Sans SC Medium" pitchFamily="34" charset="0"/>
                <a:ea typeface="Source Han Sans SC Medium" pitchFamily="34" charset="-122"/>
                <a:cs typeface="Source Han Sans SC Medium" pitchFamily="34" charset="-120"/>
              </a:rPr>
              <a:t>07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92455" y="5848985"/>
            <a:ext cx="5887085" cy="4228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总结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11202" y="786574"/>
            <a:ext cx="3434078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olid"/>
            <a:headEnd type="none"/>
            <a:tailEnd type="none"/>
          </a:ln>
        </p:spPr>
      </p:sp>
      <p:pic>
        <p:nvPicPr>
          <p:cNvPr id="6" name="Image 1" descr="https://kimi-img.moonshot.cn/pub/slides/slides_tmpl/image/25-06-01-00:30:50-d0titek75iks2gau4qn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32705" y="103505"/>
            <a:ext cx="1524000" cy="6754495"/>
          </a:xfrm>
          <a:prstGeom prst="rect">
            <a:avLst/>
          </a:prstGeom>
        </p:spPr>
      </p:pic>
      <p:pic>
        <p:nvPicPr>
          <p:cNvPr id="7" name="Image 2" descr="https://kimi-img.moonshot.cn/pub/slides/slides_tmpl/image/25-06-01-00:30:50-d0titek75iks2gau4q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404704"/>
            <a:ext cx="11012157" cy="480438"/>
          </a:xfrm>
          <a:prstGeom prst="rect">
            <a:avLst/>
          </a:prstGeom>
        </p:spPr>
      </p:pic>
      <p:sp>
        <p:nvSpPr>
          <p:cNvPr id="8" name="对角圆角矩形 7"/>
          <p:cNvSpPr/>
          <p:nvPr/>
        </p:nvSpPr>
        <p:spPr>
          <a:xfrm>
            <a:off x="2911475" y="1769745"/>
            <a:ext cx="2221230" cy="4079240"/>
          </a:xfrm>
          <a:prstGeom prst="round2DiagRect">
            <a:avLst>
              <a:gd name="adj1" fmla="val 16667"/>
              <a:gd name="adj2" fmla="val 1786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本报告围绕开源软件维护全流程展开，通过代码泛读分析软件功能架构，记录维护实施过程，并总结实践收获，为开源项目持续优化提供系统性记录框架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6149975" y="1737995"/>
            <a:ext cx="2456180" cy="3923665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（一）技术收获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altLang="zh-CN">
                <a:solidFill>
                  <a:schemeClr val="accent1">
                    <a:lumMod val="75000"/>
                  </a:schemeClr>
                </a:solidFill>
              </a:rPr>
              <a:t>• 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掌握开源软件架构分析方法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altLang="zh-CN">
                <a:solidFill>
                  <a:schemeClr val="accent1">
                    <a:lumMod val="75000"/>
                  </a:schemeClr>
                </a:solidFill>
              </a:rPr>
              <a:t>• 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实践代码维护与设计优化技巧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altLang="zh-CN">
                <a:solidFill>
                  <a:schemeClr val="accent1">
                    <a:lumMod val="75000"/>
                  </a:schemeClr>
                </a:solidFill>
              </a:rPr>
              <a:t>• 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理解软件功能与类结构的映射逻辑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对角圆角矩形 9"/>
          <p:cNvSpPr/>
          <p:nvPr/>
        </p:nvSpPr>
        <p:spPr>
          <a:xfrm>
            <a:off x="8920480" y="1737995"/>
            <a:ext cx="2642870" cy="3923665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（二）经验启示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altLang="zh-CN">
                <a:solidFill>
                  <a:schemeClr val="accent1">
                    <a:lumMod val="75000"/>
                  </a:schemeClr>
                </a:solidFill>
              </a:rPr>
              <a:t>• 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维护需兼顾功能扩展与架构稳定性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altLang="zh-CN">
                <a:solidFill>
                  <a:schemeClr val="accent1">
                    <a:lumMod val="75000"/>
                  </a:schemeClr>
                </a:solidFill>
              </a:rPr>
              <a:t>• 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规范文档对团队协作的重要性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altLang="zh-CN">
                <a:solidFill>
                  <a:schemeClr val="accent1">
                    <a:lumMod val="75000"/>
                  </a:schemeClr>
                </a:solidFill>
              </a:rPr>
              <a:t>• 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量化代码质量指标的实践意义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941127"/>
          </a:xfrm>
          <a:prstGeom prst="rect">
            <a:avLst/>
          </a:prstGeom>
          <a:solidFill>
            <a:srgbClr val="161616"/>
          </a:solidFill>
        </p:spPr>
      </p:sp>
      <p:sp>
        <p:nvSpPr>
          <p:cNvPr id="3" name="Text 1"/>
          <p:cNvSpPr/>
          <p:nvPr/>
        </p:nvSpPr>
        <p:spPr>
          <a:xfrm>
            <a:off x="0" y="0"/>
            <a:ext cx="12192000" cy="6941127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4" name="Image 0" descr="https://kimi-img.moonshot.cn/pub/slides/slides_tmpl/image/25-06-01-00:31:51-d0titts75iks2gau4rog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617" y="1776666"/>
            <a:ext cx="4553512" cy="3552547"/>
          </a:xfrm>
          <a:prstGeom prst="rect">
            <a:avLst/>
          </a:prstGeom>
        </p:spPr>
      </p:pic>
      <p:pic>
        <p:nvPicPr>
          <p:cNvPr id="5" name="Image 1" descr="https://kimi-img.moonshot.cn/pub/slides/slides_tmpl/image/25-06-01-00:31:51-d0titts75iks2gau4ro0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103121" y="1776666"/>
            <a:ext cx="2434092" cy="2408626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884213" y="3335222"/>
            <a:ext cx="363255" cy="363255"/>
          </a:xfrm>
          <a:prstGeom prst="ellipse">
            <a:avLst/>
          </a:prstGeom>
          <a:solidFill>
            <a:srgbClr val="000000">
              <a:alpha val="0"/>
            </a:srgbClr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1884213" y="3335222"/>
            <a:ext cx="363255" cy="36325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2147610" y="3354010"/>
            <a:ext cx="325677" cy="325677"/>
          </a:xfrm>
          <a:prstGeom prst="ellipse">
            <a:avLst/>
          </a:prstGeom>
          <a:solidFill>
            <a:srgbClr val="C2F4E0"/>
          </a:solidFill>
        </p:spPr>
      </p:sp>
      <p:sp>
        <p:nvSpPr>
          <p:cNvPr id="9" name="Text 5"/>
          <p:cNvSpPr/>
          <p:nvPr/>
        </p:nvSpPr>
        <p:spPr>
          <a:xfrm>
            <a:off x="2147610" y="3354010"/>
            <a:ext cx="325677" cy="325677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2209989" y="3503155"/>
            <a:ext cx="225819" cy="1819"/>
          </a:xfrm>
          <a:prstGeom prst="straightConnector1">
            <a:avLst/>
          </a:prstGeom>
          <a:noFill/>
          <a:ln w="12700">
            <a:solidFill>
              <a:srgbClr val="262626"/>
            </a:solidFill>
            <a:prstDash val="solid"/>
            <a:headEnd type="none"/>
            <a:tailEnd type="triangle"/>
          </a:ln>
        </p:spPr>
      </p:sp>
      <p:pic>
        <p:nvPicPr>
          <p:cNvPr id="11" name="Image 2" descr="https://kimi-img.moonshot.cn/pub/slides/slides_tmpl/image/25-06-01-00:31:58-d0titvk75iks2gau4rp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787" y="1670627"/>
            <a:ext cx="11633200" cy="5270500"/>
          </a:xfrm>
          <a:prstGeom prst="rect">
            <a:avLst/>
          </a:prstGeom>
        </p:spPr>
      </p:pic>
      <p:pic>
        <p:nvPicPr>
          <p:cNvPr id="12" name="Image 3" descr="https://kimi-img.moonshot.cn/pub/slides/slides_tmpl/image/25-06-01-00:31:00-d0tith475iks2gau4qu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237" y="430608"/>
            <a:ext cx="11061700" cy="482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3149</Words>
  <Application>WPS 演示</Application>
  <PresentationFormat>On-screen Show (16:9)</PresentationFormat>
  <Paragraphs>369</Paragraphs>
  <Slides>30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58" baseType="lpstr">
      <vt:lpstr>Arial</vt:lpstr>
      <vt:lpstr>宋体</vt:lpstr>
      <vt:lpstr>Wingdings</vt:lpstr>
      <vt:lpstr>Source Han Sans SC Medium</vt:lpstr>
      <vt:lpstr>Segoe Print</vt:lpstr>
      <vt:lpstr>Source Han Sans SC Medium</vt:lpstr>
      <vt:lpstr>Source Han Sans SC Medium</vt:lpstr>
      <vt:lpstr>Source Han Sans SC</vt:lpstr>
      <vt:lpstr>Source Han Sans SC</vt:lpstr>
      <vt:lpstr>Source Han Sans SC</vt:lpstr>
      <vt:lpstr>Source Han Sans SC Normal</vt:lpstr>
      <vt:lpstr>Source Han Sans SC Normal</vt:lpstr>
      <vt:lpstr>Source Han Sans SC Normal</vt:lpstr>
      <vt:lpstr>Source Han Sans SC Light</vt:lpstr>
      <vt:lpstr>Source Han Sans SC Light</vt:lpstr>
      <vt:lpstr>Source Han Sans SC Light</vt:lpstr>
      <vt:lpstr>Calibri</vt:lpstr>
      <vt:lpstr>等线</vt:lpstr>
      <vt:lpstr>微软雅黑</vt:lpstr>
      <vt:lpstr>Arial Unicode MS</vt:lpstr>
      <vt:lpstr>Power Grotesk UltBd</vt:lpstr>
      <vt:lpstr>Power Grotesk UltBd</vt:lpstr>
      <vt:lpstr>Power Grotesk UltBd</vt:lpstr>
      <vt:lpstr>Source Han Sans SC Bold</vt:lpstr>
      <vt:lpstr>Source Han Sans SC Bold</vt:lpstr>
      <vt:lpstr>Source Han Sans SC Bold</vt:lpstr>
      <vt:lpstr>MingLiU-ExtB</vt:lpstr>
      <vt:lpstr>Custom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₯㎕。Smile°</cp:lastModifiedBy>
  <cp:revision>3</cp:revision>
  <dcterms:created xsi:type="dcterms:W3CDTF">2025-06-13T08:19:00Z</dcterms:created>
  <dcterms:modified xsi:type="dcterms:W3CDTF">2025-06-17T06:24:09Z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3F129F46CD224F86B7F1FCC3FCEF4E9C_13</vt:lpwstr>
  </property>
  <property fmtid="{D5CDD505-2E9C-101B-9397-08002B2CF9AE}" pid="3" name="KSOProductBuildVer">
    <vt:lpwstr>2052-12.1.0.21541</vt:lpwstr>
  </property>
</Properties>
</file>