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79"/>
  </p:handoutMasterIdLst>
  <p:sldIdLst>
    <p:sldId id="390" r:id="rId3"/>
    <p:sldId id="257" r:id="rId4"/>
    <p:sldId id="258" r:id="rId5"/>
    <p:sldId id="322" r:id="rId6"/>
    <p:sldId id="506" r:id="rId8"/>
    <p:sldId id="507" r:id="rId9"/>
    <p:sldId id="508" r:id="rId10"/>
    <p:sldId id="391" r:id="rId11"/>
    <p:sldId id="340" r:id="rId12"/>
    <p:sldId id="447" r:id="rId13"/>
    <p:sldId id="448" r:id="rId14"/>
    <p:sldId id="453" r:id="rId15"/>
    <p:sldId id="449" r:id="rId16"/>
    <p:sldId id="450" r:id="rId17"/>
    <p:sldId id="451" r:id="rId18"/>
    <p:sldId id="452" r:id="rId19"/>
    <p:sldId id="431" r:id="rId20"/>
    <p:sldId id="432" r:id="rId21"/>
    <p:sldId id="341" r:id="rId22"/>
    <p:sldId id="401" r:id="rId23"/>
    <p:sldId id="402" r:id="rId24"/>
    <p:sldId id="425" r:id="rId25"/>
    <p:sldId id="430" r:id="rId26"/>
    <p:sldId id="392" r:id="rId27"/>
    <p:sldId id="428" r:id="rId28"/>
    <p:sldId id="609" r:id="rId29"/>
    <p:sldId id="610" r:id="rId30"/>
    <p:sldId id="611" r:id="rId31"/>
    <p:sldId id="591" r:id="rId32"/>
    <p:sldId id="599" r:id="rId33"/>
    <p:sldId id="606" r:id="rId34"/>
    <p:sldId id="592" r:id="rId35"/>
    <p:sldId id="593" r:id="rId36"/>
    <p:sldId id="607" r:id="rId37"/>
    <p:sldId id="608" r:id="rId38"/>
    <p:sldId id="455" r:id="rId39"/>
    <p:sldId id="456" r:id="rId40"/>
    <p:sldId id="457" r:id="rId41"/>
    <p:sldId id="458" r:id="rId42"/>
    <p:sldId id="459" r:id="rId43"/>
    <p:sldId id="460" r:id="rId44"/>
    <p:sldId id="461" r:id="rId45"/>
    <p:sldId id="454" r:id="rId46"/>
    <p:sldId id="437" r:id="rId47"/>
    <p:sldId id="344" r:id="rId48"/>
    <p:sldId id="400" r:id="rId49"/>
    <p:sldId id="403" r:id="rId50"/>
    <p:sldId id="426" r:id="rId51"/>
    <p:sldId id="345" r:id="rId52"/>
    <p:sldId id="429" r:id="rId53"/>
    <p:sldId id="565" r:id="rId54"/>
    <p:sldId id="394" r:id="rId55"/>
    <p:sldId id="509" r:id="rId56"/>
    <p:sldId id="511" r:id="rId57"/>
    <p:sldId id="566" r:id="rId58"/>
    <p:sldId id="439" r:id="rId59"/>
    <p:sldId id="440" r:id="rId60"/>
    <p:sldId id="441" r:id="rId61"/>
    <p:sldId id="442" r:id="rId62"/>
    <p:sldId id="443" r:id="rId63"/>
    <p:sldId id="444" r:id="rId64"/>
    <p:sldId id="445" r:id="rId65"/>
    <p:sldId id="446" r:id="rId66"/>
    <p:sldId id="395" r:id="rId67"/>
    <p:sldId id="434" r:id="rId68"/>
    <p:sldId id="436" r:id="rId69"/>
    <p:sldId id="393" r:id="rId70"/>
    <p:sldId id="331" r:id="rId71"/>
    <p:sldId id="396" r:id="rId72"/>
    <p:sldId id="513" r:id="rId73"/>
    <p:sldId id="397" r:id="rId74"/>
    <p:sldId id="328" r:id="rId75"/>
    <p:sldId id="603" r:id="rId76"/>
    <p:sldId id="601" r:id="rId77"/>
    <p:sldId id="263" r:id="rId78"/>
  </p:sldIdLst>
  <p:sldSz cx="12192000" cy="6858000"/>
  <p:notesSz cx="6858000" cy="9144000"/>
  <p:custDataLst>
    <p:tags r:id="rId8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7" userDrawn="1">
          <p15:clr>
            <a:srgbClr val="A4A3A4"/>
          </p15:clr>
        </p15:guide>
        <p15:guide id="2" pos="7155" userDrawn="1">
          <p15:clr>
            <a:srgbClr val="A4A3A4"/>
          </p15:clr>
        </p15:guide>
        <p15:guide id="3" orient="horz" pos="1050" userDrawn="1">
          <p15:clr>
            <a:srgbClr val="A4A3A4"/>
          </p15:clr>
        </p15:guide>
        <p15:guide id="5" orient="horz" pos="39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17"/>
        <p:guide pos="7155"/>
        <p:guide orient="horz" pos="1050"/>
        <p:guide orient="horz" pos="3956"/>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3" Type="http://schemas.openxmlformats.org/officeDocument/2006/relationships/tags" Target="tags/tag42.xml"/><Relationship Id="rId82" Type="http://schemas.openxmlformats.org/officeDocument/2006/relationships/tableStyles" Target="tableStyles.xml"/><Relationship Id="rId81" Type="http://schemas.openxmlformats.org/officeDocument/2006/relationships/viewProps" Target="viewProps.xml"/><Relationship Id="rId80" Type="http://schemas.openxmlformats.org/officeDocument/2006/relationships/presProps" Target="presProps.xml"/><Relationship Id="rId8" Type="http://schemas.openxmlformats.org/officeDocument/2006/relationships/slide" Target="slides/slide5.xml"/><Relationship Id="rId79" Type="http://schemas.openxmlformats.org/officeDocument/2006/relationships/handoutMaster" Target="handoutMasters/handoutMaster1.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notesMaster" Target="notesMasters/notesMaster1.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dirty="0"/>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4" Type="http://schemas.openxmlformats.org/officeDocument/2006/relationships/slideLayout" Target="../slideLayouts/slideLayout3.xml"/><Relationship Id="rId43" Type="http://schemas.openxmlformats.org/officeDocument/2006/relationships/tags" Target="../tags/tag41.xml"/><Relationship Id="rId42" Type="http://schemas.openxmlformats.org/officeDocument/2006/relationships/tags" Target="../tags/tag40.xml"/><Relationship Id="rId41" Type="http://schemas.openxmlformats.org/officeDocument/2006/relationships/tags" Target="../tags/tag39.xml"/><Relationship Id="rId40" Type="http://schemas.openxmlformats.org/officeDocument/2006/relationships/tags" Target="../tags/tag38.xml"/><Relationship Id="rId4" Type="http://schemas.openxmlformats.org/officeDocument/2006/relationships/tags" Target="../tags/tag3.xml"/><Relationship Id="rId39" Type="http://schemas.openxmlformats.org/officeDocument/2006/relationships/tags" Target="../tags/tag37.xml"/><Relationship Id="rId38" Type="http://schemas.openxmlformats.org/officeDocument/2006/relationships/tags" Target="../tags/tag36.xml"/><Relationship Id="rId37" Type="http://schemas.openxmlformats.org/officeDocument/2006/relationships/tags" Target="../tags/tag35.xml"/><Relationship Id="rId36" Type="http://schemas.openxmlformats.org/officeDocument/2006/relationships/tags" Target="../tags/tag34.xml"/><Relationship Id="rId35" Type="http://schemas.openxmlformats.org/officeDocument/2006/relationships/tags" Target="../tags/tag33.xml"/><Relationship Id="rId34" Type="http://schemas.openxmlformats.org/officeDocument/2006/relationships/tags" Target="../tags/tag32.xml"/><Relationship Id="rId33" Type="http://schemas.openxmlformats.org/officeDocument/2006/relationships/tags" Target="../tags/tag31.xml"/><Relationship Id="rId32" Type="http://schemas.openxmlformats.org/officeDocument/2006/relationships/tags" Target="../tags/tag30.xml"/><Relationship Id="rId31" Type="http://schemas.openxmlformats.org/officeDocument/2006/relationships/tags" Target="../tags/tag29.xml"/><Relationship Id="rId30" Type="http://schemas.openxmlformats.org/officeDocument/2006/relationships/tags" Target="../tags/tag28.xml"/><Relationship Id="rId3" Type="http://schemas.openxmlformats.org/officeDocument/2006/relationships/tags" Target="../tags/tag2.xml"/><Relationship Id="rId29" Type="http://schemas.openxmlformats.org/officeDocument/2006/relationships/tags" Target="../tags/tag27.xml"/><Relationship Id="rId28" Type="http://schemas.openxmlformats.org/officeDocument/2006/relationships/tags" Target="../tags/tag26.xml"/><Relationship Id="rId27" Type="http://schemas.openxmlformats.org/officeDocument/2006/relationships/tags" Target="../tags/tag25.xml"/><Relationship Id="rId26" Type="http://schemas.openxmlformats.org/officeDocument/2006/relationships/tags" Target="../tags/tag24.xml"/><Relationship Id="rId25" Type="http://schemas.openxmlformats.org/officeDocument/2006/relationships/tags" Target="../tags/tag23.xml"/><Relationship Id="rId24" Type="http://schemas.openxmlformats.org/officeDocument/2006/relationships/tags" Target="../tags/tag22.xml"/><Relationship Id="rId23" Type="http://schemas.openxmlformats.org/officeDocument/2006/relationships/image" Target="../media/image11.jpeg"/><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microsoft.com/office/2007/relationships/hdphoto" Target="../media/image3.wdp"/><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30.png"/><Relationship Id="rId1" Type="http://schemas.openxmlformats.org/officeDocument/2006/relationships/image" Target="../media/image29.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32.png"/><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33.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36.png"/><Relationship Id="rId1" Type="http://schemas.openxmlformats.org/officeDocument/2006/relationships/image" Target="../media/image3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4.xml"/><Relationship Id="rId2" Type="http://schemas.openxmlformats.org/officeDocument/2006/relationships/image" Target="../media/image38.png"/><Relationship Id="rId1" Type="http://schemas.openxmlformats.org/officeDocument/2006/relationships/image" Target="../media/image37.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4.xml"/><Relationship Id="rId2" Type="http://schemas.openxmlformats.org/officeDocument/2006/relationships/image" Target="../media/image40.png"/><Relationship Id="rId1" Type="http://schemas.openxmlformats.org/officeDocument/2006/relationships/image" Target="../media/image3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image" Target="../media/image42.png"/><Relationship Id="rId1" Type="http://schemas.openxmlformats.org/officeDocument/2006/relationships/image" Target="../media/image41.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4.xml"/><Relationship Id="rId2" Type="http://schemas.openxmlformats.org/officeDocument/2006/relationships/image" Target="../media/image44.png"/><Relationship Id="rId1" Type="http://schemas.openxmlformats.org/officeDocument/2006/relationships/image" Target="../media/image43.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46.png"/><Relationship Id="rId1" Type="http://schemas.openxmlformats.org/officeDocument/2006/relationships/image" Target="../media/image45.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4.xml"/><Relationship Id="rId2" Type="http://schemas.openxmlformats.org/officeDocument/2006/relationships/image" Target="../media/image47.png"/><Relationship Id="rId1" Type="http://schemas.openxmlformats.org/officeDocument/2006/relationships/image" Target="../media/image45.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4.xml"/><Relationship Id="rId2" Type="http://schemas.openxmlformats.org/officeDocument/2006/relationships/image" Target="../media/image48.png"/><Relationship Id="rId1" Type="http://schemas.openxmlformats.org/officeDocument/2006/relationships/image" Target="../media/image14.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15.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4.xml"/><Relationship Id="rId2" Type="http://schemas.openxmlformats.org/officeDocument/2006/relationships/image" Target="../media/image50.png"/><Relationship Id="rId1" Type="http://schemas.openxmlformats.org/officeDocument/2006/relationships/image" Target="../media/image16.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4.xml"/><Relationship Id="rId2" Type="http://schemas.openxmlformats.org/officeDocument/2006/relationships/image" Target="../media/image51.png"/><Relationship Id="rId1" Type="http://schemas.openxmlformats.org/officeDocument/2006/relationships/image" Target="../media/image17.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image" Target="../media/image52.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4.xml"/><Relationship Id="rId2" Type="http://schemas.openxmlformats.org/officeDocument/2006/relationships/image" Target="../media/image53.png"/><Relationship Id="rId1" Type="http://schemas.openxmlformats.org/officeDocument/2006/relationships/image" Target="../media/image19.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4.xml"/><Relationship Id="rId2" Type="http://schemas.openxmlformats.org/officeDocument/2006/relationships/image" Target="../media/image20.png"/><Relationship Id="rId1" Type="http://schemas.openxmlformats.org/officeDocument/2006/relationships/image" Target="../media/image54.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4.xml"/><Relationship Id="rId2" Type="http://schemas.openxmlformats.org/officeDocument/2006/relationships/image" Target="../media/image55.png"/><Relationship Id="rId1" Type="http://schemas.openxmlformats.org/officeDocument/2006/relationships/image" Target="../media/image21.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4.xml"/><Relationship Id="rId2" Type="http://schemas.openxmlformats.org/officeDocument/2006/relationships/image" Target="../media/image57.png"/><Relationship Id="rId1" Type="http://schemas.openxmlformats.org/officeDocument/2006/relationships/image" Target="../media/image56.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4.xml"/><Relationship Id="rId2" Type="http://schemas.openxmlformats.org/officeDocument/2006/relationships/image" Target="../media/image58.png"/><Relationship Id="rId1" Type="http://schemas.openxmlformats.org/officeDocument/2006/relationships/image" Target="../media/image23.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4.xml"/><Relationship Id="rId2" Type="http://schemas.openxmlformats.org/officeDocument/2006/relationships/image" Target="../media/image59.png"/><Relationship Id="rId1" Type="http://schemas.openxmlformats.org/officeDocument/2006/relationships/image" Target="../media/image24.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4.xml"/><Relationship Id="rId2" Type="http://schemas.openxmlformats.org/officeDocument/2006/relationships/image" Target="../media/image60.png"/><Relationship Id="rId1" Type="http://schemas.openxmlformats.org/officeDocument/2006/relationships/image" Target="../media/image25.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4.xml"/><Relationship Id="rId2" Type="http://schemas.openxmlformats.org/officeDocument/2006/relationships/image" Target="../media/image62.png"/><Relationship Id="rId1"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image" Target="../media/image27.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4.xml"/><Relationship Id="rId2" Type="http://schemas.openxmlformats.org/officeDocument/2006/relationships/image" Target="../media/image64.png"/><Relationship Id="rId1"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image" Target="../media/image6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image" Target="../media/image66.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image" Target="../media/image6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4.xml"/><Relationship Id="rId1" Type="http://schemas.openxmlformats.org/officeDocument/2006/relationships/image" Target="../media/image68.png"/></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4.xml"/><Relationship Id="rId2" Type="http://schemas.openxmlformats.org/officeDocument/2006/relationships/image" Target="../media/image70.png"/><Relationship Id="rId1" Type="http://schemas.openxmlformats.org/officeDocument/2006/relationships/image" Target="../media/image69.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4.xml"/><Relationship Id="rId2" Type="http://schemas.openxmlformats.org/officeDocument/2006/relationships/image" Target="../media/image72.jpeg"/><Relationship Id="rId1" Type="http://schemas.openxmlformats.org/officeDocument/2006/relationships/image" Target="../media/image71.jpe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4.xml"/><Relationship Id="rId2" Type="http://schemas.openxmlformats.org/officeDocument/2006/relationships/image" Target="../media/image74.jpeg"/><Relationship Id="rId1" Type="http://schemas.openxmlformats.org/officeDocument/2006/relationships/image" Target="../media/image73.jpe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4.xml"/><Relationship Id="rId2" Type="http://schemas.openxmlformats.org/officeDocument/2006/relationships/image" Target="../media/image76.jpeg"/><Relationship Id="rId1" Type="http://schemas.openxmlformats.org/officeDocument/2006/relationships/image" Target="../media/image75.jpeg"/></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4.xml"/><Relationship Id="rId2" Type="http://schemas.openxmlformats.org/officeDocument/2006/relationships/image" Target="../media/image78.png"/><Relationship Id="rId1" Type="http://schemas.openxmlformats.org/officeDocument/2006/relationships/image" Target="../media/image77.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image" Target="../media/image7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0.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552575" y="735330"/>
            <a:ext cx="8693150" cy="1538605"/>
          </a:xfrm>
        </p:spPr>
        <p:txBody>
          <a:bodyPr>
            <a:normAutofit fontScale="90000"/>
          </a:bodyPr>
          <a:lstStyle/>
          <a:p>
            <a:pPr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chemeClr val="tx1"/>
                </a:solidFill>
                <a:latin typeface="微软雅黑" panose="020B0503020204020204" pitchFamily="34" charset="-122"/>
                <a:ea typeface="微软雅黑" panose="020B0503020204020204" pitchFamily="34" charset="-122"/>
              </a:rPr>
              <a:t>“</a:t>
            </a:r>
            <a:r>
              <a:rPr lang="zh-CN" altLang="en-US" sz="4400" b="1" dirty="0">
                <a:solidFill>
                  <a:schemeClr val="tx1"/>
                </a:solidFill>
                <a:latin typeface="微软雅黑" panose="020B0503020204020204" pitchFamily="34" charset="-122"/>
                <a:ea typeface="微软雅黑" panose="020B0503020204020204" pitchFamily="34" charset="-122"/>
              </a:rPr>
              <a:t>青少年视力健康管理系统</a:t>
            </a:r>
            <a:r>
              <a:rPr lang="zh-CN" altLang="en-US" sz="4400" dirty="0">
                <a:solidFill>
                  <a:schemeClr val="tx1"/>
                </a:solidFill>
                <a:latin typeface="微软雅黑" panose="020B0503020204020204" pitchFamily="34" charset="-122"/>
                <a:ea typeface="微软雅黑" panose="020B0503020204020204" pitchFamily="34" charset="-122"/>
              </a:rPr>
              <a:t>”</a:t>
            </a:r>
            <a:endParaRPr lang="zh-CN" altLang="en-US" sz="4400" dirty="0">
              <a:solidFill>
                <a:schemeClr val="tx1"/>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946400" y="3609975"/>
            <a:ext cx="6447155" cy="1606550"/>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檀俊</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项目团队成员：于磊，魏航，李海峰，谢喆</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
        <p:nvSpPr>
          <p:cNvPr id="2" name="文本框 1"/>
          <p:cNvSpPr txBox="1"/>
          <p:nvPr/>
        </p:nvSpPr>
        <p:spPr>
          <a:xfrm>
            <a:off x="4653058" y="5722461"/>
            <a:ext cx="2229439" cy="398780"/>
          </a:xfrm>
          <a:prstGeom prst="rect">
            <a:avLst/>
          </a:prstGeom>
          <a:noFill/>
        </p:spPr>
        <p:txBody>
          <a:bodyPr wrap="square">
            <a:spAutoFit/>
          </a:bodyPr>
          <a:lstStyle/>
          <a:p>
            <a:r>
              <a:rPr lang="en-US" altLang="zh-CN" sz="2000" dirty="0">
                <a:solidFill>
                  <a:schemeClr val="bg1"/>
                </a:solidFill>
              </a:rPr>
              <a:t>2024-11-20</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custDataLst>
              <p:tags r:id="rId3"/>
            </p:custDataLst>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custDataLst>
              <p:tags r:id="rId4"/>
            </p:custDataLst>
          </p:nvPr>
        </p:nvGrpSpPr>
        <p:grpSpPr>
          <a:xfrm>
            <a:off x="6635937" y="573828"/>
            <a:ext cx="672990" cy="672988"/>
            <a:chOff x="7747111" y="1775611"/>
            <a:chExt cx="672990" cy="672988"/>
          </a:xfrm>
        </p:grpSpPr>
        <p:sp>
          <p:nvSpPr>
            <p:cNvPr id="2" name="椭圆 1"/>
            <p:cNvSpPr/>
            <p:nvPr>
              <p:custDataLst>
                <p:tags r:id="rId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custDataLst>
                <p:tags r:id="rId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custDataLst>
                <p:tags r:id="rId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custDataLst>
              <p:tags r:id="rId8"/>
            </p:custDataLst>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custDataLst>
              <p:tags r:id="rId9"/>
            </p:custDataLst>
          </p:nvPr>
        </p:nvGrpSpPr>
        <p:grpSpPr>
          <a:xfrm>
            <a:off x="6635937" y="1298546"/>
            <a:ext cx="672990" cy="672988"/>
            <a:chOff x="7747111" y="1775611"/>
            <a:chExt cx="672990" cy="672988"/>
          </a:xfrm>
        </p:grpSpPr>
        <p:sp>
          <p:nvSpPr>
            <p:cNvPr id="32" name="椭圆 31"/>
            <p:cNvSpPr/>
            <p:nvPr>
              <p:custDataLst>
                <p:tags r:id="rId1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custDataLst>
                <p:tags r:id="rId1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custDataLst>
                <p:tags r:id="rId1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custDataLst>
              <p:tags r:id="rId13"/>
            </p:custDataLst>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custDataLst>
              <p:tags r:id="rId14"/>
            </p:custDataLst>
          </p:nvPr>
        </p:nvGrpSpPr>
        <p:grpSpPr>
          <a:xfrm>
            <a:off x="6635937" y="2042098"/>
            <a:ext cx="672990" cy="672988"/>
            <a:chOff x="7747111" y="1775611"/>
            <a:chExt cx="672990" cy="672988"/>
          </a:xfrm>
        </p:grpSpPr>
        <p:sp>
          <p:nvSpPr>
            <p:cNvPr id="36" name="椭圆 35"/>
            <p:cNvSpPr/>
            <p:nvPr>
              <p:custDataLst>
                <p:tags r:id="rId1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custDataLst>
                <p:tags r:id="rId1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custDataLst>
                <p:tags r:id="rId1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custDataLst>
              <p:tags r:id="rId18"/>
            </p:custDataLst>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custDataLst>
              <p:tags r:id="rId19"/>
            </p:custDataLst>
          </p:nvPr>
        </p:nvGrpSpPr>
        <p:grpSpPr>
          <a:xfrm>
            <a:off x="6635937" y="2785141"/>
            <a:ext cx="672990" cy="672988"/>
            <a:chOff x="7747111" y="1775611"/>
            <a:chExt cx="672990" cy="672988"/>
          </a:xfrm>
        </p:grpSpPr>
        <p:sp>
          <p:nvSpPr>
            <p:cNvPr id="40" name="椭圆 39"/>
            <p:cNvSpPr/>
            <p:nvPr>
              <p:custDataLst>
                <p:tags r:id="rId2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custDataLst>
                <p:tags r:id="rId2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custDataLst>
                <p:tags r:id="rId2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2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custDataLst>
              <p:tags r:id="rId24"/>
            </p:custDataLst>
          </p:nvPr>
        </p:nvGrpSpPr>
        <p:grpSpPr>
          <a:xfrm>
            <a:off x="6635937" y="3482996"/>
            <a:ext cx="672990" cy="672988"/>
            <a:chOff x="7747111" y="1775611"/>
            <a:chExt cx="672990" cy="672988"/>
          </a:xfrm>
        </p:grpSpPr>
        <p:sp>
          <p:nvSpPr>
            <p:cNvPr id="4" name="椭圆 3"/>
            <p:cNvSpPr/>
            <p:nvPr>
              <p:custDataLst>
                <p:tags r:id="rId2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custDataLst>
                <p:tags r:id="rId2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custDataLst>
                <p:tags r:id="rId2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custDataLst>
              <p:tags r:id="rId28"/>
            </p:custDataLst>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custDataLst>
              <p:tags r:id="rId29"/>
            </p:custDataLst>
          </p:nvPr>
        </p:nvGrpSpPr>
        <p:grpSpPr>
          <a:xfrm>
            <a:off x="6639366" y="4196934"/>
            <a:ext cx="672990" cy="672988"/>
            <a:chOff x="7747111" y="1775611"/>
            <a:chExt cx="672990" cy="672988"/>
          </a:xfrm>
        </p:grpSpPr>
        <p:sp>
          <p:nvSpPr>
            <p:cNvPr id="11" name="椭圆 10"/>
            <p:cNvSpPr/>
            <p:nvPr>
              <p:custDataLst>
                <p:tags r:id="rId3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custDataLst>
                <p:tags r:id="rId3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custDataLst>
                <p:tags r:id="rId3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custDataLst>
              <p:tags r:id="rId33"/>
            </p:custDataLst>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custDataLst>
              <p:tags r:id="rId34"/>
            </p:custDataLst>
          </p:nvPr>
        </p:nvGrpSpPr>
        <p:grpSpPr>
          <a:xfrm>
            <a:off x="6622685" y="4922067"/>
            <a:ext cx="672990" cy="672988"/>
            <a:chOff x="7747111" y="1775611"/>
            <a:chExt cx="672990" cy="672988"/>
          </a:xfrm>
        </p:grpSpPr>
        <p:sp>
          <p:nvSpPr>
            <p:cNvPr id="21" name="椭圆 20"/>
            <p:cNvSpPr/>
            <p:nvPr>
              <p:custDataLst>
                <p:tags r:id="rId35"/>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custDataLst>
                <p:tags r:id="rId36"/>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custDataLst>
                <p:tags r:id="rId37"/>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custDataLst>
              <p:tags r:id="rId38"/>
            </p:custDataLst>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custDataLst>
              <p:tags r:id="rId39"/>
            </p:custDataLst>
          </p:nvPr>
        </p:nvGrpSpPr>
        <p:grpSpPr>
          <a:xfrm>
            <a:off x="6650845" y="5662026"/>
            <a:ext cx="672990" cy="672988"/>
            <a:chOff x="7747111" y="1775611"/>
            <a:chExt cx="672990" cy="672988"/>
          </a:xfrm>
        </p:grpSpPr>
        <p:sp>
          <p:nvSpPr>
            <p:cNvPr id="26" name="椭圆 25"/>
            <p:cNvSpPr/>
            <p:nvPr>
              <p:custDataLst>
                <p:tags r:id="rId40"/>
              </p:custDataLst>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custDataLst>
                <p:tags r:id="rId41"/>
              </p:custDataLst>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custDataLst>
                <p:tags r:id="rId42"/>
              </p:custDataLst>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custDataLst>
              <p:tags r:id="rId43"/>
            </p:custDataLst>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4" name="文本框 3"/>
          <p:cNvSpPr txBox="1"/>
          <p:nvPr/>
        </p:nvSpPr>
        <p:spPr>
          <a:xfrm>
            <a:off x="7634252" y="5949244"/>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3" name="图片 2"/>
          <p:cNvPicPr>
            <a:picLocks noChangeAspect="1"/>
          </p:cNvPicPr>
          <p:nvPr/>
        </p:nvPicPr>
        <p:blipFill>
          <a:blip r:embed="rId1"/>
          <a:stretch>
            <a:fillRect/>
          </a:stretch>
        </p:blipFill>
        <p:spPr>
          <a:xfrm>
            <a:off x="5625465" y="827405"/>
            <a:ext cx="5121910" cy="5121910"/>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570" y="1819910"/>
            <a:ext cx="9169400" cy="1292225"/>
          </a:xfrm>
        </p:spPr>
        <p:txBody>
          <a:bodyPr>
            <a:noAutofit/>
          </a:bodyPr>
          <a:lstStyle/>
          <a:p>
            <a:r>
              <a:rPr lang="zh-CN" altLang="en-US" dirty="0"/>
              <a:t>现实问题</a:t>
            </a:r>
            <a:endParaRPr lang="zh-CN" altLang="en-US" dirty="0"/>
          </a:p>
          <a:p>
            <a:pPr lvl="1"/>
            <a:r>
              <a:rPr lang="zh-CN" altLang="en-US" dirty="0"/>
              <a:t>软件项目的背景、欲解决的现实问题、实际意义和价值</a:t>
            </a:r>
            <a:endParaRPr lang="zh-CN" altLang="en-US" dirty="0"/>
          </a:p>
          <a:p>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5" name="文本框 4"/>
          <p:cNvSpPr txBox="1"/>
          <p:nvPr/>
        </p:nvSpPr>
        <p:spPr>
          <a:xfrm>
            <a:off x="1004570" y="2842895"/>
            <a:ext cx="10227945" cy="1171575"/>
          </a:xfrm>
          <a:prstGeom prst="rect">
            <a:avLst/>
          </a:prstGeom>
        </p:spPr>
        <p:txBody>
          <a:bodyPr>
            <a:noAutofit/>
          </a:bodyPr>
          <a:p>
            <a:pPr algn="just" defTabSz="266700">
              <a:lnSpc>
                <a:spcPct val="173000"/>
              </a:lnSpc>
              <a:spcBef>
                <a:spcPts val="600"/>
              </a:spcBef>
              <a:spcAft>
                <a:spcPct val="0"/>
              </a:spcAft>
            </a:pPr>
            <a:r>
              <a:rPr lang="en-US" altLang="zh-CN" sz="2000" b="1">
                <a:latin typeface="Calibri Light" panose="020F0302020204030204"/>
                <a:ea typeface="宋体" panose="02010600030101010101" pitchFamily="2" charset="-122"/>
              </a:rPr>
              <a:t>1. </a:t>
            </a:r>
            <a:r>
              <a:rPr lang="zh-CN" altLang="en-US" sz="2000" b="1">
                <a:latin typeface="Calibri Light" panose="020F0302020204030204"/>
                <a:ea typeface="宋体" panose="02010600030101010101" pitchFamily="2" charset="-122"/>
              </a:rPr>
              <a:t>项目背景</a:t>
            </a:r>
            <a:endParaRPr lang="zh-CN" altLang="en-US" sz="2000" b="1">
              <a:latin typeface="Calibri Light" panose="020F0302020204030204"/>
              <a:ea typeface="宋体" panose="02010600030101010101" pitchFamily="2" charset="-122"/>
            </a:endParaRPr>
          </a:p>
          <a:p>
            <a:pPr marL="0" indent="266700" algn="just" defTabSz="266700">
              <a:spcBef>
                <a:spcPct val="0"/>
              </a:spcBef>
              <a:spcAft>
                <a:spcPct val="0"/>
              </a:spcAft>
            </a:pPr>
            <a:r>
              <a:rPr lang="zh-CN" altLang="en-US" sz="1600">
                <a:latin typeface="宋体" panose="02010600030101010101" pitchFamily="2" charset="-122"/>
                <a:ea typeface="宋体" panose="02010600030101010101" pitchFamily="2" charset="-122"/>
              </a:rPr>
              <a:t>近年来，随着网络产业的飞速发展，青少年视力健康问题逐渐成为了一个全球性的关注焦点。由于长时间使用电子设备，加之学业压力加重，青少年近视率呈上升趋势。</a:t>
            </a:r>
            <a:endParaRPr lang="zh-CN" altLang="en-US" sz="1600">
              <a:latin typeface="宋体" panose="02010600030101010101" pitchFamily="2" charset="-122"/>
              <a:ea typeface="宋体" panose="02010600030101010101" pitchFamily="2" charset="-122"/>
            </a:endParaRPr>
          </a:p>
        </p:txBody>
      </p:sp>
      <p:sp>
        <p:nvSpPr>
          <p:cNvPr id="6" name="文本框 5"/>
          <p:cNvSpPr txBox="1"/>
          <p:nvPr/>
        </p:nvSpPr>
        <p:spPr>
          <a:xfrm>
            <a:off x="1004570" y="3681730"/>
            <a:ext cx="10975975" cy="1435735"/>
          </a:xfrm>
          <a:prstGeom prst="rect">
            <a:avLst/>
          </a:prstGeom>
        </p:spPr>
        <p:txBody>
          <a:bodyPr>
            <a:noAutofit/>
          </a:bodyPr>
          <a:p>
            <a:pPr algn="just" defTabSz="266700">
              <a:lnSpc>
                <a:spcPct val="173000"/>
              </a:lnSpc>
              <a:spcBef>
                <a:spcPts val="600"/>
              </a:spcBef>
              <a:spcAft>
                <a:spcPct val="0"/>
              </a:spcAft>
            </a:pPr>
            <a:r>
              <a:rPr lang="en-US" altLang="zh-CN" sz="2000" b="1">
                <a:latin typeface="Calibri Light" panose="020F0302020204030204"/>
                <a:ea typeface="宋体" panose="02010600030101010101" pitchFamily="2" charset="-122"/>
              </a:rPr>
              <a:t>2. </a:t>
            </a:r>
            <a:r>
              <a:rPr lang="zh-CN" altLang="en-US" sz="2000" b="1">
                <a:latin typeface="Calibri Light" panose="020F0302020204030204"/>
                <a:ea typeface="宋体" panose="02010600030101010101" pitchFamily="2" charset="-122"/>
              </a:rPr>
              <a:t>欲解决问题</a:t>
            </a:r>
            <a:endParaRPr lang="zh-CN" altLang="en-US" sz="2000" b="1">
              <a:latin typeface="Calibri Light" panose="020F0302020204030204"/>
              <a:ea typeface="宋体" panose="02010600030101010101" pitchFamily="2" charset="-122"/>
            </a:endParaRPr>
          </a:p>
          <a:p>
            <a:pPr marL="0" indent="266700" algn="just" defTabSz="266700">
              <a:spcBef>
                <a:spcPct val="0"/>
              </a:spcBef>
              <a:spcAft>
                <a:spcPct val="0"/>
              </a:spcAft>
            </a:pPr>
            <a:r>
              <a:rPr lang="zh-CN" altLang="en-US" sz="1600">
                <a:latin typeface="宋体" panose="02010600030101010101" pitchFamily="2" charset="-122"/>
                <a:ea typeface="宋体" panose="02010600030101010101" pitchFamily="2" charset="-122"/>
              </a:rPr>
              <a:t>信息孤岛：教师</a:t>
            </a:r>
            <a:r>
              <a:rPr lang="zh-CN" altLang="en-US" sz="1600">
                <a:latin typeface="宋体" panose="02010600030101010101" pitchFamily="2" charset="-122"/>
                <a:ea typeface="宋体" panose="02010600030101010101" pitchFamily="2" charset="-122"/>
              </a:rPr>
              <a:t>和学生的信息不共享，无法形成有效的视力健康管理闭环。</a:t>
            </a:r>
            <a:endParaRPr lang="zh-CN" altLang="en-US" sz="1600">
              <a:latin typeface="宋体" panose="02010600030101010101" pitchFamily="2" charset="-122"/>
              <a:ea typeface="宋体" panose="02010600030101010101" pitchFamily="2" charset="-122"/>
            </a:endParaRPr>
          </a:p>
          <a:p>
            <a:pPr marL="0" indent="266700" algn="just" defTabSz="266700">
              <a:spcBef>
                <a:spcPct val="0"/>
              </a:spcBef>
              <a:spcAft>
                <a:spcPct val="0"/>
              </a:spcAft>
            </a:pPr>
            <a:r>
              <a:rPr lang="zh-CN" altLang="en-US" sz="1600">
                <a:latin typeface="宋体" panose="02010600030101010101" pitchFamily="2" charset="-122"/>
                <a:ea typeface="宋体" panose="02010600030101010101" pitchFamily="2" charset="-122"/>
              </a:rPr>
              <a:t>缺乏数据分析：缺少对视力数据的分析和挖掘，无法为视力健康提供科学依据。</a:t>
            </a:r>
            <a:endParaRPr lang="zh-CN" altLang="en-US" sz="1600">
              <a:latin typeface="楷体" panose="02010609060101010101" charset="-122"/>
              <a:ea typeface="楷体" panose="02010609060101010101" charset="-122"/>
            </a:endParaRPr>
          </a:p>
          <a:p>
            <a:pPr marL="0" indent="266700" algn="just" defTabSz="266700">
              <a:spcBef>
                <a:spcPct val="0"/>
              </a:spcBef>
              <a:spcAft>
                <a:spcPct val="0"/>
              </a:spcAft>
            </a:pPr>
            <a:endParaRPr lang="zh-CN" altLang="en-US" sz="1600">
              <a:latin typeface="楷体" panose="02010609060101010101" charset="-122"/>
              <a:ea typeface="楷体" panose="02010609060101010101" charset="-122"/>
            </a:endParaRPr>
          </a:p>
        </p:txBody>
      </p:sp>
      <p:sp>
        <p:nvSpPr>
          <p:cNvPr id="9" name="文本框 8"/>
          <p:cNvSpPr txBox="1"/>
          <p:nvPr/>
        </p:nvSpPr>
        <p:spPr>
          <a:xfrm>
            <a:off x="1093470" y="4821555"/>
            <a:ext cx="8174355" cy="1263650"/>
          </a:xfrm>
          <a:prstGeom prst="rect">
            <a:avLst/>
          </a:prstGeom>
          <a:noFill/>
        </p:spPr>
        <p:txBody>
          <a:bodyPr wrap="square" rtlCol="0">
            <a:noAutofit/>
          </a:bodyPr>
          <a:p>
            <a:pPr marL="0" lvl="1"/>
            <a:r>
              <a:rPr lang="en-US" altLang="zh-CN"/>
              <a:t>3.</a:t>
            </a:r>
            <a:r>
              <a:rPr lang="zh-CN" altLang="en-US" dirty="0">
                <a:sym typeface="+mn-ea"/>
              </a:rPr>
              <a:t>实际意义和价值</a:t>
            </a:r>
            <a:endParaRPr lang="en-US" altLang="zh-CN"/>
          </a:p>
          <a:p>
            <a:pPr indent="457200" algn="l" fontAlgn="auto"/>
            <a:r>
              <a:rPr lang="zh-CN" altLang="en-US" sz="1600">
                <a:latin typeface="宋体" panose="02010600030101010101" pitchFamily="2" charset="-122"/>
                <a:ea typeface="宋体" panose="02010600030101010101" pitchFamily="2" charset="-122"/>
                <a:sym typeface="+mn-ea"/>
              </a:rPr>
              <a:t>我国青少年近视率高居世界第一。2018年我国儿童青少年近视调查结果显示，儿童青少年总体近视率为53.6％，小学阶段从一年级的15.7％增长到六年级的59.0％，高三年级高度近视（近视度数超过600度）的人数在近视总数中占比达到21.9％。我国《国民视觉健康报告》指出，如果没有有效的政策干预，到2020年，我国5岁以上人口的近视患病率将增长到51％左右，患病人数将达到7亿，我国青少年近视人数之庞大令人担忧。</a:t>
            </a:r>
            <a:endParaRPr lang="zh-CN" altLang="en-US" sz="1600">
              <a:latin typeface="宋体" panose="02010600030101010101" pitchFamily="2" charset="-122"/>
              <a:ea typeface="宋体" panose="02010600030101010101" pitchFamily="2"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570" y="1819910"/>
            <a:ext cx="6170295" cy="1383030"/>
          </a:xfrm>
        </p:spPr>
        <p:txBody>
          <a:bodyPr>
            <a:noAutofit/>
          </a:bodyPr>
          <a:lstStyle/>
          <a:p>
            <a:r>
              <a:rPr lang="zh-CN" altLang="en-US" dirty="0"/>
              <a:t>核心功能</a:t>
            </a:r>
            <a:endParaRPr lang="zh-CN" altLang="en-US" dirty="0"/>
          </a:p>
          <a:p>
            <a:pPr lvl="1"/>
            <a:r>
              <a:rPr lang="zh-CN" altLang="en-US" dirty="0"/>
              <a:t>软件系统的主体功能</a:t>
            </a:r>
            <a:endParaRPr lang="zh-CN" altLang="en-US" dirty="0"/>
          </a:p>
          <a:p>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5" name="文本框 4"/>
          <p:cNvSpPr txBox="1"/>
          <p:nvPr/>
        </p:nvSpPr>
        <p:spPr>
          <a:xfrm>
            <a:off x="576580" y="2706370"/>
            <a:ext cx="11186795" cy="6222365"/>
          </a:xfrm>
          <a:prstGeom prst="rect">
            <a:avLst/>
          </a:prstGeom>
          <a:noFill/>
        </p:spPr>
        <p:txBody>
          <a:bodyPr wrap="square" rtlCol="0" anchor="t">
            <a:noAutofit/>
          </a:bodyPr>
          <a:p>
            <a:pPr indent="457200" fontAlgn="auto">
              <a:lnSpc>
                <a:spcPct val="150000"/>
              </a:lnSpc>
            </a:pPr>
            <a:r>
              <a:rPr lang="zh-CN" altLang="en-US" sz="1400">
                <a:latin typeface="宋体" panose="02010600030101010101" pitchFamily="2" charset="-122"/>
                <a:ea typeface="宋体" panose="02010600030101010101" pitchFamily="2" charset="-122"/>
              </a:rPr>
              <a:t>注册功能：用户通过注册功能拥有自己的账号密码，之后可通过该账号密码进入系统</a:t>
            </a:r>
            <a:endParaRPr lang="zh-CN" altLang="en-US"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登录功能：用户输入自己的账号密码，通过验证码成功验证后可登录进入系统。</a:t>
            </a:r>
            <a:endParaRPr lang="zh-CN" altLang="en-US"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视力数据信息管理：班主任可以对学生的各类视力数据信息进行包括删除、修改、增加信息等的多种操作。学生用户可以输入自己的视力数据信息并进行管理。</a:t>
            </a:r>
            <a:endParaRPr lang="zh-CN" altLang="en-US"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视力数据分析：某一对象输入若干次视力数据后，系统会自动根据数学公式或者其他科学依据判断用户视力变化趋势，生成视力数据关于时间分布的柱状图、批量学生视力变化分布的折线图等。用户班主任也可以通过输入某一时间，查看对应时间的左、右眼视力分析情况。</a:t>
            </a:r>
            <a:endParaRPr lang="en-US" altLang="zh-CN"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视力预警：当分析数据后某些用户视力健康出现不良发展趋势，系统会标注对应用户，提醒管理员做出应对措施。</a:t>
            </a:r>
            <a:endParaRPr lang="zh-CN" altLang="en-US"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建康资讯展示：该功能可为用户提供健康资讯有关的信息，包括相关医疗场所的详情以及预约方式、青少年视力防控等信息</a:t>
            </a:r>
            <a:endParaRPr lang="zh-CN" altLang="en-US"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用户个人信息管理：班主任和学生可以在个人中心编辑自己的信息，包括年龄、头像、详细地址等。</a:t>
            </a:r>
            <a:endParaRPr lang="zh-CN" altLang="en-US" sz="1400">
              <a:latin typeface="宋体" panose="02010600030101010101" pitchFamily="2" charset="-122"/>
              <a:ea typeface="宋体" panose="02010600030101010101" pitchFamily="2" charset="-122"/>
            </a:endParaRPr>
          </a:p>
          <a:p>
            <a:pPr indent="457200" fontAlgn="auto">
              <a:lnSpc>
                <a:spcPct val="150000"/>
              </a:lnSpc>
            </a:pPr>
            <a:r>
              <a:rPr lang="zh-CN" altLang="en-US" sz="1400">
                <a:latin typeface="宋体" panose="02010600030101010101" pitchFamily="2" charset="-122"/>
                <a:ea typeface="宋体" panose="02010600030101010101" pitchFamily="2" charset="-122"/>
              </a:rPr>
              <a:t>健康资讯管理：班主任可以对系统展示的健康资讯进行增添、删除、修改等操作。</a:t>
            </a:r>
            <a:endParaRPr lang="zh-CN" altLang="en-US" sz="1400">
              <a:latin typeface="宋体" panose="02010600030101010101" pitchFamily="2" charset="-122"/>
              <a:ea typeface="宋体" panose="02010600030101010101" pitchFamily="2" charset="-122"/>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820068"/>
            <a:ext cx="5170311" cy="1390015"/>
          </a:xfrm>
        </p:spPr>
        <p:txBody>
          <a:bodyPr/>
          <a:lstStyle/>
          <a:p>
            <a:r>
              <a:rPr lang="zh-CN" altLang="en-US" dirty="0"/>
              <a:t>需求创意</a:t>
            </a:r>
            <a:endParaRPr lang="zh-CN" altLang="en-US" dirty="0"/>
          </a:p>
          <a:p>
            <a:pPr lvl="1"/>
            <a:r>
              <a:rPr lang="zh-CN" altLang="en-US" dirty="0">
                <a:sym typeface="+mn-ea"/>
              </a:rPr>
              <a:t>软件需求的创意体现</a:t>
            </a:r>
            <a:endParaRPr lang="zh-CN" altLang="en-US" dirty="0"/>
          </a:p>
          <a:p>
            <a:endParaRPr lang="zh-CN" altLang="en-US"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6" name="文本框 5"/>
          <p:cNvSpPr txBox="1"/>
          <p:nvPr/>
        </p:nvSpPr>
        <p:spPr>
          <a:xfrm>
            <a:off x="1093470" y="2905125"/>
            <a:ext cx="9340215" cy="1683385"/>
          </a:xfrm>
          <a:prstGeom prst="rect">
            <a:avLst/>
          </a:prstGeom>
          <a:noFill/>
        </p:spPr>
        <p:txBody>
          <a:bodyPr wrap="square" rtlCol="0" anchor="t">
            <a:noAutofit/>
          </a:bodyPr>
          <a:p>
            <a:r>
              <a:rPr lang="zh-CN" altLang="en-US"/>
              <a:t>创新点：</a:t>
            </a:r>
            <a:endParaRPr lang="zh-CN" altLang="en-US"/>
          </a:p>
          <a:p>
            <a:r>
              <a:rPr lang="en-US" altLang="zh-CN"/>
              <a:t>1.</a:t>
            </a:r>
            <a:r>
              <a:rPr lang="zh-CN" altLang="en-US"/>
              <a:t>视力数据分析：系统根据输入的视力数据，分析视力变化趋势，生成可视化图表。用图表展示数据，提高用户理解，提供直观的数据分析和可视化。</a:t>
            </a:r>
            <a:endParaRPr lang="zh-CN" altLang="en-US"/>
          </a:p>
          <a:p>
            <a:r>
              <a:rPr lang="en-US" altLang="zh-CN"/>
              <a:t>2.</a:t>
            </a:r>
            <a:r>
              <a:rPr lang="zh-CN" altLang="en-US"/>
              <a:t>视力预警：当用户视力健康存在不良趋势时，系统发出警报，对数据趋势进行预警，提醒相应的人员，提高健康管理的主动性。</a:t>
            </a:r>
            <a:endParaRPr lang="zh-CN" altLang="en-US"/>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712736"/>
            <a:ext cx="8342489" cy="993775"/>
          </a:xfrm>
        </p:spPr>
        <p:txBody>
          <a:bodyPr/>
          <a:lstStyle/>
          <a:p>
            <a:r>
              <a:rPr lang="zh-CN" altLang="en-US" dirty="0"/>
              <a:t>软件用例模型（</a:t>
            </a:r>
            <a:r>
              <a:rPr lang="zh-CN" altLang="en-US" b="1" dirty="0">
                <a:solidFill>
                  <a:schemeClr val="tx1"/>
                </a:solidFill>
              </a:rPr>
              <a:t>共有</a:t>
            </a:r>
            <a:r>
              <a:rPr lang="en-US" altLang="zh-CN" b="1" dirty="0">
                <a:solidFill>
                  <a:schemeClr val="tx1"/>
                </a:solidFill>
              </a:rPr>
              <a:t>13</a:t>
            </a:r>
            <a:r>
              <a:rPr lang="zh-CN" altLang="en-US" b="1" dirty="0">
                <a:solidFill>
                  <a:schemeClr val="tx1"/>
                </a:solidFill>
              </a:rPr>
              <a:t>个用例</a:t>
            </a:r>
            <a:r>
              <a:rPr lang="zh-CN" altLang="en-US" dirty="0"/>
              <a:t>）</a:t>
            </a:r>
            <a:endParaRPr lang="zh-CN" altLang="en-US" dirty="0"/>
          </a:p>
          <a:p>
            <a:endParaRPr lang="zh-CN" altLang="en-US"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descr="349914596452329053"/>
          <p:cNvPicPr>
            <a:picLocks noChangeAspect="1"/>
          </p:cNvPicPr>
          <p:nvPr/>
        </p:nvPicPr>
        <p:blipFill>
          <a:blip r:embed="rId1"/>
          <a:stretch>
            <a:fillRect/>
          </a:stretch>
        </p:blipFill>
        <p:spPr>
          <a:xfrm>
            <a:off x="6398895" y="859155"/>
            <a:ext cx="5632450" cy="4857750"/>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6170"/>
          </a:xfrm>
        </p:spPr>
        <p:txBody>
          <a:bodyPr/>
          <a:lstStyle/>
          <a:p>
            <a:r>
              <a:rPr lang="zh-CN" altLang="en-US" dirty="0"/>
              <a:t>用例描述及分析顺序图</a:t>
            </a:r>
            <a:endParaRPr lang="en-US" altLang="zh-CN" dirty="0"/>
          </a:p>
          <a:p>
            <a:r>
              <a:rPr lang="en-US" altLang="zh-CN" dirty="0"/>
              <a:t>1-</a:t>
            </a:r>
            <a:r>
              <a:rPr lang="zh-CN" altLang="en-US" dirty="0"/>
              <a:t>用户登录用例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用户登录用例描述</a:t>
            </a:r>
            <a:endParaRPr lang="zh-CN" altLang="en-US" dirty="0"/>
          </a:p>
        </p:txBody>
      </p:sp>
      <p:sp>
        <p:nvSpPr>
          <p:cNvPr id="6" name="文本框 5"/>
          <p:cNvSpPr txBox="1"/>
          <p:nvPr/>
        </p:nvSpPr>
        <p:spPr>
          <a:xfrm>
            <a:off x="7478889" y="6109346"/>
            <a:ext cx="2664178" cy="646331"/>
          </a:xfrm>
          <a:prstGeom prst="rect">
            <a:avLst/>
          </a:prstGeom>
          <a:noFill/>
        </p:spPr>
        <p:txBody>
          <a:bodyPr wrap="square" rtlCol="0">
            <a:spAutoFit/>
          </a:bodyPr>
          <a:lstStyle/>
          <a:p>
            <a:pPr algn="ctr"/>
            <a:r>
              <a:rPr lang="zh-CN" altLang="en-US" dirty="0"/>
              <a:t>用户登录用例分析顺序图</a:t>
            </a:r>
            <a:endParaRPr lang="zh-CN" altLang="en-US" dirty="0"/>
          </a:p>
        </p:txBody>
      </p:sp>
      <p:sp>
        <p:nvSpPr>
          <p:cNvPr id="8" name="文本框 7"/>
          <p:cNvSpPr txBox="1"/>
          <p:nvPr/>
        </p:nvSpPr>
        <p:spPr>
          <a:xfrm>
            <a:off x="262890" y="2790825"/>
            <a:ext cx="6096000" cy="3246120"/>
          </a:xfrm>
          <a:prstGeom prst="rect">
            <a:avLst/>
          </a:prstGeom>
          <a:noFill/>
        </p:spPr>
        <p:txBody>
          <a:bodyPr wrap="square" rtlCol="0" anchor="t">
            <a:spAutoFit/>
          </a:bodyPr>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业务目标： 实现各种用户的登录功能</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执行者： 用户</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包括学生、班主任</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触发条件：用户选择登录账户使用系统功能 </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前置条件： 无</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基本交互动作：</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 </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用户在用户名和密码栏处输入内容，并对验证码进行验证</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2. </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系统验证，进入主界面开始使用相关功能</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扩展交互动作：</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2a</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用户尝试使用未注册的用户名和密码进行登录，系统显示错误信息，用户重新返回步骤</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后置条件：无</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业务规则：无</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性能需求</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：快速，简洁 </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可靠性需求： 对输入有提示，数据有检查，防止数据异常</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algn="ct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p:txBody>
      </p:sp>
      <p:pic>
        <p:nvPicPr>
          <p:cNvPr id="9" name="图片 8"/>
          <p:cNvPicPr>
            <a:picLocks noChangeAspect="1"/>
          </p:cNvPicPr>
          <p:nvPr/>
        </p:nvPicPr>
        <p:blipFill>
          <a:blip r:embed="rId1"/>
          <a:stretch>
            <a:fillRect/>
          </a:stretch>
        </p:blipFill>
        <p:spPr>
          <a:xfrm>
            <a:off x="6641375" y="2654944"/>
            <a:ext cx="4528981" cy="3228623"/>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6170"/>
          </a:xfrm>
        </p:spPr>
        <p:txBody>
          <a:bodyPr/>
          <a:lstStyle/>
          <a:p>
            <a:r>
              <a:rPr lang="zh-CN" altLang="en-US" dirty="0"/>
              <a:t>用例描述及分析顺序图</a:t>
            </a:r>
            <a:endParaRPr lang="en-US" altLang="zh-CN" dirty="0"/>
          </a:p>
          <a:p>
            <a:r>
              <a:rPr lang="en-US" altLang="zh-CN" dirty="0"/>
              <a:t>2-</a:t>
            </a:r>
            <a:r>
              <a:rPr lang="zh-CN" altLang="en-US" dirty="0"/>
              <a:t>用户注册用例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9332"/>
          </a:xfrm>
          <a:prstGeom prst="rect">
            <a:avLst/>
          </a:prstGeom>
          <a:noFill/>
        </p:spPr>
        <p:txBody>
          <a:bodyPr wrap="square" rtlCol="0">
            <a:spAutoFit/>
          </a:bodyPr>
          <a:lstStyle/>
          <a:p>
            <a:pPr algn="ctr"/>
            <a:r>
              <a:rPr lang="zh-CN" altLang="en-US" dirty="0"/>
              <a:t>用户注册用例描述</a:t>
            </a:r>
            <a:endParaRPr lang="zh-CN" altLang="en-US" dirty="0"/>
          </a:p>
        </p:txBody>
      </p:sp>
      <p:sp>
        <p:nvSpPr>
          <p:cNvPr id="6" name="文本框 5"/>
          <p:cNvSpPr txBox="1"/>
          <p:nvPr/>
        </p:nvSpPr>
        <p:spPr>
          <a:xfrm>
            <a:off x="7478889" y="6109346"/>
            <a:ext cx="2664178" cy="646331"/>
          </a:xfrm>
          <a:prstGeom prst="rect">
            <a:avLst/>
          </a:prstGeom>
          <a:noFill/>
        </p:spPr>
        <p:txBody>
          <a:bodyPr wrap="square" rtlCol="0">
            <a:spAutoFit/>
          </a:bodyPr>
          <a:lstStyle/>
          <a:p>
            <a:pPr algn="ctr"/>
            <a:r>
              <a:rPr lang="zh-CN" altLang="en-US" dirty="0"/>
              <a:t>用户注册用例分析顺序图</a:t>
            </a:r>
            <a:endParaRPr lang="zh-CN" altLang="en-US" dirty="0"/>
          </a:p>
        </p:txBody>
      </p:sp>
      <p:sp>
        <p:nvSpPr>
          <p:cNvPr id="8" name="文本框 7"/>
          <p:cNvSpPr txBox="1"/>
          <p:nvPr/>
        </p:nvSpPr>
        <p:spPr>
          <a:xfrm>
            <a:off x="136525" y="2693670"/>
            <a:ext cx="6096000" cy="3246120"/>
          </a:xfrm>
          <a:prstGeom prst="rect">
            <a:avLst/>
          </a:prstGeom>
          <a:noFill/>
        </p:spPr>
        <p:txBody>
          <a:bodyPr wrap="square" rtlCol="0" anchor="t">
            <a:spAutoFit/>
          </a:bodyPr>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业务目标： 实现各种用户的注册功能</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执行者： 用户</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包括学生、班主任</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触发条件：用户选择注册账户使用系统功能 </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前置条件： 用户需要创建新的账户</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基本交互动作：</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 </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用户在用户名和密码栏处输入内容，并在第二个密码栏再输入一次密码进行注册</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2. </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注册成功，用户继续进行登录操作</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扩展交互动作：</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1a</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用户使用的密码不合法，系统显示错误信息，用户重新返回步骤</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后置条件：无</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业务规则：无</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性能需求</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1</a:t>
            </a: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：快速，简洁 </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00" kern="100" dirty="0">
                <a:effectLst/>
                <a:latin typeface="Times New Roman" panose="02020603050405020304" pitchFamily="18" charset="0"/>
                <a:ea typeface="仿宋" panose="02010609060101010101" charset="-122"/>
                <a:cs typeface="Times New Roman" panose="02020603050405020304" pitchFamily="18" charset="0"/>
                <a:sym typeface="+mn-ea"/>
              </a:rPr>
              <a:t>可靠性需求： 对输入有提示，数据有检查，防止数据异常</a:t>
            </a: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algn="ctr"/>
            <a:endParaRPr lang="zh-CN" altLang="zh-CN" sz="1000" kern="100" dirty="0">
              <a:effectLst/>
              <a:latin typeface="Times New Roman" panose="02020603050405020304" pitchFamily="18" charset="0"/>
              <a:ea typeface="仿宋" panose="02010609060101010101" charset="-122"/>
              <a:cs typeface="Times New Roman" panose="02020603050405020304" pitchFamily="18" charset="0"/>
            </a:endParaRPr>
          </a:p>
        </p:txBody>
      </p:sp>
      <p:pic>
        <p:nvPicPr>
          <p:cNvPr id="9" name="图片 8"/>
          <p:cNvPicPr>
            <a:picLocks noChangeAspect="1"/>
          </p:cNvPicPr>
          <p:nvPr/>
        </p:nvPicPr>
        <p:blipFill>
          <a:blip r:embed="rId1"/>
          <a:stretch>
            <a:fillRect/>
          </a:stretch>
        </p:blipFill>
        <p:spPr>
          <a:xfrm>
            <a:off x="6292355" y="2654946"/>
            <a:ext cx="5331497" cy="3284996"/>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6170"/>
          </a:xfrm>
        </p:spPr>
        <p:txBody>
          <a:bodyPr/>
          <a:lstStyle/>
          <a:p>
            <a:r>
              <a:rPr lang="zh-CN" altLang="en-US" dirty="0"/>
              <a:t>用例描述及分析顺序图</a:t>
            </a:r>
            <a:endParaRPr lang="en-US" altLang="zh-CN" dirty="0"/>
          </a:p>
          <a:p>
            <a:r>
              <a:rPr lang="en-US" altLang="zh-CN" dirty="0"/>
              <a:t>3-</a:t>
            </a:r>
            <a:r>
              <a:rPr lang="zh-CN" altLang="en-US" dirty="0"/>
              <a:t>用户个人信息管理用例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646331"/>
          </a:xfrm>
          <a:prstGeom prst="rect">
            <a:avLst/>
          </a:prstGeom>
          <a:noFill/>
        </p:spPr>
        <p:txBody>
          <a:bodyPr wrap="square" rtlCol="0">
            <a:spAutoFit/>
          </a:bodyPr>
          <a:lstStyle/>
          <a:p>
            <a:pPr algn="ctr"/>
            <a:r>
              <a:rPr lang="zh-CN" altLang="en-US" dirty="0"/>
              <a:t>用户个人信息管理用例描述</a:t>
            </a:r>
            <a:endParaRPr lang="zh-CN" altLang="en-US" dirty="0"/>
          </a:p>
        </p:txBody>
      </p:sp>
      <p:sp>
        <p:nvSpPr>
          <p:cNvPr id="5" name="矩形 4"/>
          <p:cNvSpPr/>
          <p:nvPr/>
        </p:nvSpPr>
        <p:spPr>
          <a:xfrm>
            <a:off x="6688667"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6331"/>
          </a:xfrm>
          <a:prstGeom prst="rect">
            <a:avLst/>
          </a:prstGeom>
          <a:noFill/>
        </p:spPr>
        <p:txBody>
          <a:bodyPr wrap="square" rtlCol="0">
            <a:spAutoFit/>
          </a:bodyPr>
          <a:lstStyle/>
          <a:p>
            <a:pPr algn="ctr"/>
            <a:r>
              <a:rPr lang="zh-CN" altLang="en-US" dirty="0"/>
              <a:t>用户个人信息管理用例分析顺序图</a:t>
            </a:r>
            <a:endParaRPr lang="zh-CN" altLang="en-US" dirty="0"/>
          </a:p>
        </p:txBody>
      </p:sp>
      <p:pic>
        <p:nvPicPr>
          <p:cNvPr id="7" name="图片 6"/>
          <p:cNvPicPr>
            <a:picLocks noChangeAspect="1"/>
          </p:cNvPicPr>
          <p:nvPr/>
        </p:nvPicPr>
        <p:blipFill>
          <a:blip r:embed="rId1"/>
          <a:stretch>
            <a:fillRect/>
          </a:stretch>
        </p:blipFill>
        <p:spPr>
          <a:xfrm>
            <a:off x="6173823" y="2440457"/>
            <a:ext cx="5274310" cy="3556000"/>
          </a:xfrm>
          <a:prstGeom prst="rect">
            <a:avLst/>
          </a:prstGeom>
        </p:spPr>
      </p:pic>
      <p:sp>
        <p:nvSpPr>
          <p:cNvPr id="8" name="文本框 7"/>
          <p:cNvSpPr txBox="1"/>
          <p:nvPr/>
        </p:nvSpPr>
        <p:spPr>
          <a:xfrm>
            <a:off x="470535" y="2705735"/>
            <a:ext cx="6096000" cy="3403600"/>
          </a:xfrm>
          <a:prstGeom prst="rect">
            <a:avLst/>
          </a:prstGeom>
          <a:noFill/>
        </p:spPr>
        <p:txBody>
          <a:bodyPr wrap="square" rtlCol="0" anchor="t">
            <a:spAutoFit/>
          </a:bodyPr>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业务目标： 实现用户编辑个人信息的个性化需求</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执行者： 用户</a:t>
            </a: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a:t>
            </a: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包括学生、教师</a:t>
            </a: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触发条件：用户选择管理个人信息</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前置条件： 用户成功登录系统</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基本交互动作：</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1. </a:t>
            </a: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用户选择个人相关信息，跳转到相应的编辑界面。</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2. </a:t>
            </a: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用户对信息进行修改编辑，再进行保存。</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扩展交互动作：</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2a</a:t>
            </a: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用户在修改信息时出现格式错误，系统提示错误信息，转到步骤</a:t>
            </a: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1 </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后置条件：无</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业务规则：无</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性能需求</a:t>
            </a:r>
            <a:r>
              <a:rPr lang="en-US"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1</a:t>
            </a: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：快速，简洁 </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just">
              <a:lnSpc>
                <a:spcPct val="150000"/>
              </a:lnSpc>
            </a:pPr>
            <a:r>
              <a:rPr lang="zh-CN" altLang="zh-CN" sz="1050" kern="100" dirty="0">
                <a:effectLst/>
                <a:latin typeface="Times New Roman" panose="02020603050405020304" pitchFamily="18" charset="0"/>
                <a:ea typeface="仿宋" panose="02010609060101010101" charset="-122"/>
                <a:cs typeface="Times New Roman" panose="02020603050405020304" pitchFamily="18" charset="0"/>
                <a:sym typeface="+mn-ea"/>
              </a:rPr>
              <a:t>可靠性需求： 对输入有提示，数据有检查，防止数据异常</a:t>
            </a: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a:p>
            <a:pPr algn="ctr"/>
            <a:endParaRPr lang="zh-CN" altLang="zh-CN" sz="1050" kern="100" dirty="0">
              <a:effectLst/>
              <a:latin typeface="Times New Roman" panose="02020603050405020304" pitchFamily="18" charset="0"/>
              <a:ea typeface="仿宋" panose="02010609060101010101" charset="-122"/>
              <a:cs typeface="Times New Roman" panose="02020603050405020304" pitchFamily="18" charset="0"/>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4-</a:t>
            </a:r>
            <a:r>
              <a:rPr lang="zh-CN" altLang="en-US" dirty="0">
                <a:sym typeface="+mn-ea"/>
              </a:rPr>
              <a:t>新增视力数据信息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645160"/>
          </a:xfrm>
          <a:prstGeom prst="rect">
            <a:avLst/>
          </a:prstGeom>
          <a:noFill/>
        </p:spPr>
        <p:txBody>
          <a:bodyPr wrap="square" rtlCol="0">
            <a:spAutoFit/>
          </a:bodyPr>
          <a:lstStyle/>
          <a:p>
            <a:pPr algn="ctr"/>
            <a:r>
              <a:rPr lang="zh-CN" altLang="en-US" dirty="0">
                <a:sym typeface="+mn-ea"/>
              </a:rPr>
              <a:t>新增视力数据信息</a:t>
            </a:r>
            <a:r>
              <a:rPr lang="zh-CN" altLang="en-US" dirty="0"/>
              <a:t>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新增视力数据信息</a:t>
            </a:r>
            <a:r>
              <a:rPr lang="zh-CN" altLang="en-US" dirty="0"/>
              <a:t>用例分析顺序图</a:t>
            </a:r>
            <a:endParaRPr lang="zh-CN" altLang="en-US" dirty="0"/>
          </a:p>
        </p:txBody>
      </p:sp>
      <p:sp>
        <p:nvSpPr>
          <p:cNvPr id="8" name="文本框 7"/>
          <p:cNvSpPr txBox="1"/>
          <p:nvPr/>
        </p:nvSpPr>
        <p:spPr>
          <a:xfrm>
            <a:off x="470535" y="2705735"/>
            <a:ext cx="6096000" cy="3091815"/>
          </a:xfrm>
          <a:prstGeom prst="rect">
            <a:avLst/>
          </a:prstGeom>
          <a:noFill/>
        </p:spPr>
        <p:txBody>
          <a:bodyPr wrap="square" rtlCol="0" anchor="t">
            <a:spAutoFit/>
          </a:bodyPr>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业务目标：新增学生的视力数据</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执行者：</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 </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班主任或老师</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触发条件：班主任或学生添加视力数据信息</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前置条件：</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 </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使用班主任或学生账户登录成功</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基本交互动作：</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1. </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班主任成功登陆后，点击系统页面上的进入后台按钮进入后台界面选择视力数据信息管理界面</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2. </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班主任将需要新增学生信息时，按下</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新增</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按钮</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3. </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输入新增学生信息后，点击</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确定</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按钮</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 </a:t>
            </a:r>
            <a:endParaRPr lang="en-US" altLang="zh-CN"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扩展交互动作：无</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后置条件：无</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业务规则：无</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性能需求：</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 </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页面加载时间不超过</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3</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秒，支持同时</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500</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个并发用户，数据库查询响应时间不超过</a:t>
            </a:r>
            <a:r>
              <a:rPr lang="en-US" altLang="zh-CN" sz="1000" kern="100" dirty="0">
                <a:effectLst/>
                <a:latin typeface="Times New Roman" panose="02020603050405020304" pitchFamily="18" charset="0"/>
                <a:ea typeface="仿宋" panose="02010609060101010101" charset="-122"/>
                <a:cs typeface="Times New Roman" panose="02020603050405020304" pitchFamily="18" charset="0"/>
              </a:rPr>
              <a:t>200</a:t>
            </a: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毫秒。</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a:p>
            <a:pPr indent="304800" algn="l">
              <a:lnSpc>
                <a:spcPct val="150000"/>
              </a:lnSpc>
            </a:pPr>
            <a:r>
              <a:rPr lang="zh-CN" altLang="en-US" sz="1000" kern="100" dirty="0">
                <a:effectLst/>
                <a:latin typeface="Times New Roman" panose="02020603050405020304" pitchFamily="18" charset="0"/>
                <a:ea typeface="仿宋" panose="02010609060101010101" charset="-122"/>
                <a:cs typeface="Times New Roman" panose="02020603050405020304" pitchFamily="18" charset="0"/>
              </a:rPr>
              <a:t>可靠性需求：系统能够确保数据在传输和存储过程中不丢失</a:t>
            </a:r>
            <a:endParaRPr lang="zh-CN" altLang="en-US" sz="1000" kern="100" dirty="0">
              <a:effectLst/>
              <a:latin typeface="Times New Roman" panose="02020603050405020304" pitchFamily="18" charset="0"/>
              <a:ea typeface="仿宋" panose="02010609060101010101" charset="-122"/>
              <a:cs typeface="Times New Roman" panose="02020603050405020304" pitchFamily="18" charset="0"/>
            </a:endParaRPr>
          </a:p>
        </p:txBody>
      </p:sp>
      <p:pic>
        <p:nvPicPr>
          <p:cNvPr id="9" name="图片 8" descr="软工-新建1.drawio"/>
          <p:cNvPicPr>
            <a:picLocks noChangeAspect="1"/>
          </p:cNvPicPr>
          <p:nvPr/>
        </p:nvPicPr>
        <p:blipFill>
          <a:blip r:embed="rId1"/>
          <a:stretch>
            <a:fillRect/>
          </a:stretch>
        </p:blipFill>
        <p:spPr>
          <a:xfrm>
            <a:off x="6776085" y="1791970"/>
            <a:ext cx="5001260" cy="3889375"/>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a:t>
            </a:r>
            <a:r>
              <a:rPr lang="zh-CN" altLang="en-US"/>
              <a:t>删除视力数据信息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645160"/>
          </a:xfrm>
          <a:prstGeom prst="rect">
            <a:avLst/>
          </a:prstGeom>
          <a:noFill/>
        </p:spPr>
        <p:txBody>
          <a:bodyPr wrap="square" rtlCol="0">
            <a:spAutoFit/>
          </a:bodyPr>
          <a:lstStyle/>
          <a:p>
            <a:pPr algn="ctr"/>
            <a:r>
              <a:rPr lang="zh-CN" altLang="en-US" dirty="0"/>
              <a:t>删除视力数据信息用例描述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删除视力数据信息用例分析顺序图</a:t>
            </a:r>
            <a:endParaRPr lang="zh-CN" altLang="en-US" dirty="0"/>
          </a:p>
        </p:txBody>
      </p:sp>
      <p:sp>
        <p:nvSpPr>
          <p:cNvPr id="2" name="文本框 1"/>
          <p:cNvSpPr txBox="1"/>
          <p:nvPr/>
        </p:nvSpPr>
        <p:spPr>
          <a:xfrm>
            <a:off x="719455" y="2533015"/>
            <a:ext cx="4420870" cy="3342640"/>
          </a:xfrm>
          <a:prstGeom prst="rect">
            <a:avLst/>
          </a:prstGeom>
        </p:spPr>
        <p:txBody>
          <a:bodyPr>
            <a:noAutofit/>
          </a:bodyPr>
          <a:p>
            <a:pPr marL="0" indent="152400" algn="l" defTabSz="266700">
              <a:lnSpc>
                <a:spcPct val="150000"/>
              </a:lnSpc>
              <a:spcBef>
                <a:spcPct val="0"/>
              </a:spcBef>
              <a:spcAft>
                <a:spcPct val="0"/>
              </a:spcAft>
            </a:pPr>
            <a:r>
              <a:rPr lang="zh-CN" altLang="en-US" sz="1000">
                <a:latin typeface="仿宋" panose="02010609060101010101" charset="-122"/>
                <a:ea typeface="仿宋" panose="02010609060101010101" charset="-122"/>
              </a:rPr>
              <a:t>业务目标：</a:t>
            </a:r>
            <a:r>
              <a:rPr lang="zh-CN" altLang="en-US" sz="1000">
                <a:latin typeface="Times New Roman" panose="02020603050405020304"/>
                <a:ea typeface="仿宋" panose="02010609060101010101" charset="-122"/>
              </a:rPr>
              <a:t>删除管理学生的视力数据</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执行者：</a:t>
            </a:r>
            <a:r>
              <a:rPr lang="en-US" altLang="zh-CN" sz="1000">
                <a:latin typeface="Times New Roman" panose="02020603050405020304"/>
                <a:ea typeface="仿宋" panose="02010609060101010101" charset="-122"/>
              </a:rPr>
              <a:t> </a:t>
            </a:r>
            <a:r>
              <a:rPr lang="zh-CN" altLang="en-US" sz="1000">
                <a:latin typeface="Times New Roman" panose="02020603050405020304"/>
                <a:ea typeface="仿宋" panose="02010609060101010101" charset="-122"/>
              </a:rPr>
              <a:t>班主任</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Times New Roman" panose="02020603050405020304"/>
                <a:ea typeface="仿宋" panose="02010609060101010101" charset="-122"/>
              </a:rPr>
              <a:t>触发条件：</a:t>
            </a:r>
            <a:r>
              <a:rPr lang="zh-CN" altLang="en-US" sz="1000">
                <a:solidFill>
                  <a:srgbClr val="000000"/>
                </a:solidFill>
                <a:latin typeface="Times New Roman" panose="02020603050405020304"/>
                <a:ea typeface="仿宋" panose="02010609060101010101" charset="-122"/>
              </a:rPr>
              <a:t>班主任删除视力数据信息</a:t>
            </a:r>
            <a:endParaRPr lang="zh-CN" altLang="en-US" sz="1000">
              <a:solidFill>
                <a:srgbClr val="000000"/>
              </a:solidFill>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前置条件：</a:t>
            </a:r>
            <a:r>
              <a:rPr lang="zh-CN" altLang="en-US" sz="1000">
                <a:latin typeface="Times New Roman" panose="02020603050405020304"/>
                <a:ea typeface="仿宋" panose="02010609060101010101" charset="-122"/>
              </a:rPr>
              <a:t>使用班主任账户登录成功</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基本交互动作：</a:t>
            </a:r>
            <a:endParaRPr lang="zh-CN" altLang="en-US" sz="1000">
              <a:latin typeface="仿宋" panose="02010609060101010101" charset="-122"/>
              <a:ea typeface="仿宋" panose="02010609060101010101" charset="-122"/>
            </a:endParaRPr>
          </a:p>
          <a:p>
            <a:pPr marL="126365" indent="0" algn="l" defTabSz="266700">
              <a:lnSpc>
                <a:spcPct val="150000"/>
              </a:lnSpc>
              <a:spcBef>
                <a:spcPct val="0"/>
              </a:spcBef>
              <a:spcAft>
                <a:spcPct val="0"/>
              </a:spcAft>
            </a:pPr>
            <a:r>
              <a:rPr lang="en-US" altLang="zh-CN" sz="1000">
                <a:latin typeface="Times New Roman" panose="02020603050405020304"/>
                <a:ea typeface="Times New Roman" panose="02020603050405020304"/>
              </a:rPr>
              <a:t>1.</a:t>
            </a:r>
            <a:r>
              <a:rPr lang="en-US" altLang="zh-CN" sz="1000">
                <a:latin typeface="Times New Roman" panose="02020603050405020304"/>
                <a:ea typeface="宋体" panose="02010600030101010101" pitchFamily="2" charset="-122"/>
              </a:rPr>
              <a:t> </a:t>
            </a:r>
            <a:r>
              <a:rPr lang="zh-CN" altLang="en-US" sz="1000">
                <a:latin typeface="Times New Roman" panose="02020603050405020304"/>
                <a:ea typeface="宋体" panose="02010600030101010101" pitchFamily="2" charset="-122"/>
              </a:rPr>
              <a:t>班主任成功登陆后，点击系统页面上的进入后台按钮进入后台界面选择</a:t>
            </a:r>
            <a:r>
              <a:rPr lang="zh-CN" altLang="en-US" sz="1000">
                <a:latin typeface="宋体" panose="02010600030101010101" pitchFamily="2" charset="-122"/>
                <a:ea typeface="宋体" panose="02010600030101010101" pitchFamily="2" charset="-122"/>
              </a:rPr>
              <a:t>视力数据信息管理界面</a:t>
            </a:r>
            <a:endParaRPr lang="zh-CN" altLang="en-US" sz="1000">
              <a:latin typeface="宋体" panose="02010600030101010101" pitchFamily="2" charset="-122"/>
              <a:ea typeface="宋体" panose="02010600030101010101" pitchFamily="2" charset="-122"/>
            </a:endParaRPr>
          </a:p>
          <a:p>
            <a:pPr marL="0" indent="126365" algn="l" defTabSz="266700">
              <a:lnSpc>
                <a:spcPct val="150000"/>
              </a:lnSpc>
              <a:spcBef>
                <a:spcPct val="0"/>
              </a:spcBef>
              <a:spcAft>
                <a:spcPct val="0"/>
              </a:spcAft>
            </a:pPr>
            <a:r>
              <a:rPr lang="en-US" altLang="zh-CN" sz="1000">
                <a:latin typeface="Times New Roman" panose="02020603050405020304"/>
                <a:ea typeface="Times New Roman" panose="02020603050405020304"/>
              </a:rPr>
              <a:t>2. </a:t>
            </a:r>
            <a:r>
              <a:rPr lang="zh-CN" altLang="en-US" sz="1000">
                <a:latin typeface="Times New Roman" panose="02020603050405020304"/>
                <a:ea typeface="宋体" panose="02010600030101010101" pitchFamily="2" charset="-122"/>
              </a:rPr>
              <a:t>班主任将需要删除的信息选中，按下“删除”按钮</a:t>
            </a:r>
            <a:endParaRPr lang="zh-CN" altLang="en-US" sz="1000">
              <a:latin typeface="Times New Roman" panose="02020603050405020304"/>
              <a:ea typeface="宋体" panose="02010600030101010101" pitchFamily="2"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扩展交互动作：</a:t>
            </a:r>
            <a:r>
              <a:rPr lang="zh-CN" altLang="en-US" sz="1000">
                <a:latin typeface="Times New Roman" panose="02020603050405020304"/>
                <a:ea typeface="仿宋" panose="02010609060101010101" charset="-122"/>
              </a:rPr>
              <a:t>无</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后置条件：</a:t>
            </a:r>
            <a:r>
              <a:rPr lang="zh-CN" altLang="en-US" sz="1000">
                <a:latin typeface="Times New Roman" panose="02020603050405020304"/>
                <a:ea typeface="仿宋" panose="02010609060101010101" charset="-122"/>
              </a:rPr>
              <a:t>无</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Times New Roman" panose="02020603050405020304"/>
                <a:ea typeface="仿宋" panose="02010609060101010101" charset="-122"/>
              </a:rPr>
              <a:t>业务规则：无</a:t>
            </a:r>
            <a:endParaRPr lang="zh-CN" altLang="en-US" sz="1000">
              <a:latin typeface="Times New Roman" panose="02020603050405020304"/>
              <a:ea typeface="仿宋" panose="02010609060101010101" charset="-122"/>
            </a:endParaRPr>
          </a:p>
          <a:p>
            <a:pPr marL="0" indent="152400" algn="l" defTabSz="266700">
              <a:lnSpc>
                <a:spcPct val="150000"/>
              </a:lnSpc>
              <a:spcBef>
                <a:spcPct val="0"/>
              </a:spcBef>
              <a:spcAft>
                <a:spcPct val="0"/>
              </a:spcAft>
            </a:pPr>
            <a:r>
              <a:rPr lang="zh-CN" altLang="en-US" sz="1000">
                <a:latin typeface="仿宋" panose="02010609060101010101" charset="-122"/>
                <a:ea typeface="仿宋" panose="02010609060101010101" charset="-122"/>
              </a:rPr>
              <a:t>性能需求：页面加载时间不超过</a:t>
            </a:r>
            <a:r>
              <a:rPr lang="en-US" altLang="zh-CN" sz="1000">
                <a:latin typeface="Times New Roman" panose="02020603050405020304"/>
                <a:ea typeface="仿宋" panose="02010609060101010101" charset="-122"/>
              </a:rPr>
              <a:t>3</a:t>
            </a:r>
            <a:r>
              <a:rPr lang="zh-CN" altLang="en-US" sz="1000">
                <a:latin typeface="仿宋" panose="02010609060101010101" charset="-122"/>
                <a:ea typeface="仿宋" panose="02010609060101010101" charset="-122"/>
              </a:rPr>
              <a:t>秒，支持同时</a:t>
            </a:r>
            <a:r>
              <a:rPr lang="en-US" altLang="zh-CN" sz="1000">
                <a:latin typeface="Times New Roman" panose="02020603050405020304"/>
                <a:ea typeface="仿宋" panose="02010609060101010101" charset="-122"/>
              </a:rPr>
              <a:t>500</a:t>
            </a:r>
            <a:r>
              <a:rPr lang="zh-CN" altLang="en-US" sz="1000">
                <a:latin typeface="仿宋" panose="02010609060101010101" charset="-122"/>
                <a:ea typeface="仿宋" panose="02010609060101010101" charset="-122"/>
              </a:rPr>
              <a:t>个并发用户，数据库查询响应时间不超过</a:t>
            </a:r>
            <a:r>
              <a:rPr lang="en-US" altLang="zh-CN" sz="1000">
                <a:latin typeface="Times New Roman" panose="02020603050405020304"/>
                <a:ea typeface="仿宋" panose="02010609060101010101" charset="-122"/>
              </a:rPr>
              <a:t>200</a:t>
            </a:r>
            <a:r>
              <a:rPr lang="zh-CN" altLang="en-US" sz="1000">
                <a:latin typeface="仿宋" panose="02010609060101010101" charset="-122"/>
                <a:ea typeface="仿宋" panose="02010609060101010101" charset="-122"/>
              </a:rPr>
              <a:t>毫秒。</a:t>
            </a:r>
            <a:endParaRPr lang="zh-CN" altLang="en-US" sz="1000">
              <a:latin typeface="仿宋" panose="02010609060101010101" charset="-122"/>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可靠性需求：系统能够确保数据在传输和存储过程中不丢失</a:t>
            </a:r>
            <a:endParaRPr lang="zh-CN" altLang="en-US" sz="1000">
              <a:latin typeface="仿宋" panose="02010609060101010101" charset="-122"/>
              <a:ea typeface="仿宋" panose="02010609060101010101" charset="-122"/>
            </a:endParaRPr>
          </a:p>
        </p:txBody>
      </p:sp>
      <p:pic>
        <p:nvPicPr>
          <p:cNvPr id="9" name="图片 8" descr="软工-删除1.drawio"/>
          <p:cNvPicPr>
            <a:picLocks noChangeAspect="1"/>
          </p:cNvPicPr>
          <p:nvPr/>
        </p:nvPicPr>
        <p:blipFill>
          <a:blip r:embed="rId1"/>
          <a:stretch>
            <a:fillRect/>
          </a:stretch>
        </p:blipFill>
        <p:spPr>
          <a:xfrm>
            <a:off x="6837680" y="2205355"/>
            <a:ext cx="4411345" cy="3883025"/>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6-</a:t>
            </a:r>
            <a:r>
              <a:rPr lang="zh-CN" altLang="en-US"/>
              <a:t>查询视力数据信息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645160"/>
          </a:xfrm>
          <a:prstGeom prst="rect">
            <a:avLst/>
          </a:prstGeom>
          <a:noFill/>
        </p:spPr>
        <p:txBody>
          <a:bodyPr wrap="square" rtlCol="0">
            <a:spAutoFit/>
          </a:bodyPr>
          <a:lstStyle/>
          <a:p>
            <a:pPr algn="ctr"/>
            <a:r>
              <a:rPr lang="zh-CN" altLang="en-US" dirty="0"/>
              <a:t>查询视力数据信息用例描述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查询视力数据信息用例分析顺序图</a:t>
            </a:r>
            <a:endParaRPr lang="zh-CN" altLang="en-US" dirty="0"/>
          </a:p>
        </p:txBody>
      </p:sp>
      <p:sp>
        <p:nvSpPr>
          <p:cNvPr id="2" name="文本框 1"/>
          <p:cNvSpPr txBox="1"/>
          <p:nvPr/>
        </p:nvSpPr>
        <p:spPr>
          <a:xfrm>
            <a:off x="1036320" y="2568575"/>
            <a:ext cx="3843020" cy="2941955"/>
          </a:xfrm>
          <a:prstGeom prst="rect">
            <a:avLst/>
          </a:prstGeom>
        </p:spPr>
        <p:txBody>
          <a:bodyPr>
            <a:noAutofit/>
          </a:bodyPr>
          <a:p>
            <a:pPr marL="0" indent="152400" algn="l" defTabSz="266700">
              <a:lnSpc>
                <a:spcPct val="150000"/>
              </a:lnSpc>
              <a:spcBef>
                <a:spcPct val="0"/>
              </a:spcBef>
              <a:spcAft>
                <a:spcPct val="0"/>
              </a:spcAft>
            </a:pPr>
            <a:r>
              <a:rPr lang="zh-CN" altLang="en-US" sz="900">
                <a:latin typeface="仿宋" panose="02010609060101010101" charset="-122"/>
                <a:ea typeface="仿宋" panose="02010609060101010101" charset="-122"/>
              </a:rPr>
              <a:t>业务目标：</a:t>
            </a:r>
            <a:r>
              <a:rPr lang="zh-CN" altLang="en-US" sz="900">
                <a:latin typeface="Times New Roman" panose="02020603050405020304"/>
                <a:ea typeface="仿宋" panose="02010609060101010101" charset="-122"/>
              </a:rPr>
              <a:t>查询学生的视力数据</a:t>
            </a:r>
            <a:endParaRPr lang="zh-CN" altLang="en-US" sz="9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900">
                <a:latin typeface="仿宋" panose="02010609060101010101" charset="-122"/>
                <a:ea typeface="仿宋" panose="02010609060101010101" charset="-122"/>
              </a:rPr>
              <a:t>执行者：</a:t>
            </a:r>
            <a:r>
              <a:rPr lang="en-US" altLang="zh-CN" sz="900">
                <a:latin typeface="Times New Roman" panose="02020603050405020304"/>
                <a:ea typeface="仿宋" panose="02010609060101010101" charset="-122"/>
              </a:rPr>
              <a:t> </a:t>
            </a:r>
            <a:r>
              <a:rPr lang="zh-CN" altLang="en-US" sz="900">
                <a:latin typeface="Times New Roman" panose="02020603050405020304"/>
                <a:ea typeface="仿宋" panose="02010609060101010101" charset="-122"/>
              </a:rPr>
              <a:t>班主任</a:t>
            </a:r>
            <a:endParaRPr lang="zh-CN" altLang="en-US" sz="9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900">
                <a:latin typeface="Times New Roman" panose="02020603050405020304"/>
                <a:ea typeface="仿宋" panose="02010609060101010101" charset="-122"/>
              </a:rPr>
              <a:t>触发条件：</a:t>
            </a:r>
            <a:r>
              <a:rPr lang="zh-CN" altLang="en-US" sz="900">
                <a:solidFill>
                  <a:srgbClr val="000000"/>
                </a:solidFill>
                <a:latin typeface="Times New Roman" panose="02020603050405020304"/>
                <a:ea typeface="仿宋" panose="02010609060101010101" charset="-122"/>
              </a:rPr>
              <a:t>班主任</a:t>
            </a:r>
            <a:r>
              <a:rPr lang="zh-CN" altLang="en-US" sz="900">
                <a:latin typeface="Times New Roman" panose="02020603050405020304"/>
                <a:ea typeface="仿宋" panose="02010609060101010101" charset="-122"/>
              </a:rPr>
              <a:t>查询</a:t>
            </a:r>
            <a:r>
              <a:rPr lang="zh-CN" altLang="en-US" sz="900">
                <a:solidFill>
                  <a:srgbClr val="000000"/>
                </a:solidFill>
                <a:latin typeface="Times New Roman" panose="02020603050405020304"/>
                <a:ea typeface="仿宋" panose="02010609060101010101" charset="-122"/>
              </a:rPr>
              <a:t>视力数据信息</a:t>
            </a:r>
            <a:endParaRPr lang="zh-CN" altLang="en-US" sz="900">
              <a:solidFill>
                <a:srgbClr val="000000"/>
              </a:solidFill>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900">
                <a:latin typeface="仿宋" panose="02010609060101010101" charset="-122"/>
                <a:ea typeface="仿宋" panose="02010609060101010101" charset="-122"/>
              </a:rPr>
              <a:t>前置条件：</a:t>
            </a:r>
            <a:r>
              <a:rPr lang="zh-CN" altLang="en-US" sz="900">
                <a:latin typeface="Times New Roman" panose="02020603050405020304"/>
                <a:ea typeface="仿宋" panose="02010609060101010101" charset="-122"/>
              </a:rPr>
              <a:t>使用班主任账户登录成功</a:t>
            </a:r>
            <a:endParaRPr lang="zh-CN" altLang="en-US" sz="9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900">
                <a:latin typeface="仿宋" panose="02010609060101010101" charset="-122"/>
                <a:ea typeface="仿宋" panose="02010609060101010101" charset="-122"/>
              </a:rPr>
              <a:t>基本交互动作：</a:t>
            </a:r>
            <a:endParaRPr lang="zh-CN" altLang="en-US" sz="900">
              <a:latin typeface="仿宋" panose="02010609060101010101" charset="-122"/>
              <a:ea typeface="仿宋" panose="02010609060101010101" charset="-122"/>
            </a:endParaRPr>
          </a:p>
          <a:p>
            <a:pPr marL="126365" indent="0" algn="l" defTabSz="266700">
              <a:lnSpc>
                <a:spcPct val="150000"/>
              </a:lnSpc>
              <a:spcBef>
                <a:spcPct val="0"/>
              </a:spcBef>
              <a:spcAft>
                <a:spcPct val="0"/>
              </a:spcAft>
            </a:pPr>
            <a:r>
              <a:rPr lang="en-US" altLang="zh-CN" sz="900">
                <a:latin typeface="Times New Roman" panose="02020603050405020304"/>
                <a:ea typeface="Times New Roman" panose="02020603050405020304"/>
              </a:rPr>
              <a:t>1.</a:t>
            </a:r>
            <a:r>
              <a:rPr lang="en-US" altLang="zh-CN" sz="900">
                <a:latin typeface="Times New Roman" panose="02020603050405020304"/>
                <a:ea typeface="宋体" panose="02010600030101010101" pitchFamily="2" charset="-122"/>
              </a:rPr>
              <a:t> </a:t>
            </a:r>
            <a:r>
              <a:rPr lang="zh-CN" altLang="en-US" sz="900">
                <a:latin typeface="Times New Roman" panose="02020603050405020304"/>
                <a:ea typeface="宋体" panose="02010600030101010101" pitchFamily="2" charset="-122"/>
              </a:rPr>
              <a:t>班主任成功登陆后，点击系统页面上的进入后台按钮进入后台界面选择</a:t>
            </a:r>
            <a:r>
              <a:rPr lang="zh-CN" altLang="en-US" sz="900">
                <a:latin typeface="宋体" panose="02010600030101010101" pitchFamily="2" charset="-122"/>
                <a:ea typeface="宋体" panose="02010600030101010101" pitchFamily="2" charset="-122"/>
              </a:rPr>
              <a:t>视力数据信息管理界面</a:t>
            </a:r>
            <a:endParaRPr lang="zh-CN" altLang="en-US" sz="900">
              <a:latin typeface="宋体" panose="02010600030101010101" pitchFamily="2" charset="-122"/>
              <a:ea typeface="宋体" panose="02010600030101010101" pitchFamily="2" charset="-122"/>
            </a:endParaRPr>
          </a:p>
          <a:p>
            <a:pPr marL="0" indent="126365" algn="l" defTabSz="266700">
              <a:lnSpc>
                <a:spcPct val="150000"/>
              </a:lnSpc>
              <a:spcBef>
                <a:spcPct val="0"/>
              </a:spcBef>
              <a:spcAft>
                <a:spcPct val="0"/>
              </a:spcAft>
            </a:pPr>
            <a:r>
              <a:rPr lang="en-US" altLang="zh-CN" sz="900">
                <a:latin typeface="Times New Roman" panose="02020603050405020304"/>
                <a:ea typeface="Times New Roman" panose="02020603050405020304"/>
              </a:rPr>
              <a:t>2. </a:t>
            </a:r>
            <a:r>
              <a:rPr lang="zh-CN" altLang="en-US" sz="900">
                <a:latin typeface="Times New Roman" panose="02020603050405020304"/>
                <a:ea typeface="宋体" panose="02010600030101010101" pitchFamily="2" charset="-122"/>
              </a:rPr>
              <a:t>班主任将目标学生姓名输入搜索框，按下“查询”按钮</a:t>
            </a:r>
            <a:endParaRPr lang="zh-CN" altLang="en-US" sz="900">
              <a:latin typeface="Times New Roman" panose="02020603050405020304"/>
              <a:ea typeface="宋体" panose="02010600030101010101" pitchFamily="2" charset="-122"/>
            </a:endParaRPr>
          </a:p>
          <a:p>
            <a:pPr marL="0" indent="126365" algn="l" defTabSz="266700">
              <a:lnSpc>
                <a:spcPct val="150000"/>
              </a:lnSpc>
              <a:spcBef>
                <a:spcPct val="0"/>
              </a:spcBef>
              <a:spcAft>
                <a:spcPct val="0"/>
              </a:spcAft>
            </a:pPr>
            <a:r>
              <a:rPr lang="zh-CN" altLang="en-US" sz="900">
                <a:latin typeface="仿宋" panose="02010609060101010101" charset="-122"/>
                <a:ea typeface="仿宋" panose="02010609060101010101" charset="-122"/>
              </a:rPr>
              <a:t>扩展交互动作：</a:t>
            </a:r>
            <a:endParaRPr lang="zh-CN" altLang="en-US" sz="900">
              <a:latin typeface="仿宋" panose="02010609060101010101" charset="-122"/>
              <a:ea typeface="仿宋" panose="02010609060101010101" charset="-122"/>
            </a:endParaRPr>
          </a:p>
          <a:p>
            <a:pPr marL="0" indent="127000" algn="l" defTabSz="266700">
              <a:lnSpc>
                <a:spcPct val="150000"/>
              </a:lnSpc>
              <a:spcBef>
                <a:spcPct val="0"/>
              </a:spcBef>
              <a:spcAft>
                <a:spcPct val="0"/>
              </a:spcAft>
            </a:pPr>
            <a:r>
              <a:rPr lang="en-US" altLang="zh-CN" sz="900">
                <a:latin typeface="Times New Roman" panose="02020603050405020304"/>
                <a:ea typeface="Times New Roman" panose="02020603050405020304"/>
              </a:rPr>
              <a:t>2a</a:t>
            </a:r>
            <a:r>
              <a:rPr lang="zh-CN" altLang="en-US" sz="900">
                <a:latin typeface="Times New Roman" panose="02020603050405020304"/>
                <a:ea typeface="宋体" panose="02010600030101010101" pitchFamily="2" charset="-122"/>
              </a:rPr>
              <a:t>查询学生信息不存在</a:t>
            </a:r>
            <a:endParaRPr lang="zh-CN" altLang="en-US" sz="900">
              <a:latin typeface="Times New Roman" panose="02020603050405020304"/>
              <a:ea typeface="宋体" panose="02010600030101010101" pitchFamily="2" charset="-122"/>
            </a:endParaRPr>
          </a:p>
          <a:p>
            <a:pPr marL="0" indent="304800" algn="l" defTabSz="266700">
              <a:lnSpc>
                <a:spcPct val="150000"/>
              </a:lnSpc>
              <a:spcBef>
                <a:spcPct val="0"/>
              </a:spcBef>
              <a:spcAft>
                <a:spcPct val="0"/>
              </a:spcAft>
            </a:pPr>
            <a:r>
              <a:rPr lang="en-US" altLang="zh-CN" sz="900">
                <a:latin typeface="Times New Roman" panose="02020603050405020304"/>
                <a:ea typeface="Times New Roman" panose="02020603050405020304"/>
              </a:rPr>
              <a:t>2a1</a:t>
            </a:r>
            <a:r>
              <a:rPr lang="zh-CN" altLang="en-US" sz="900">
                <a:latin typeface="Times New Roman" panose="02020603050405020304"/>
                <a:ea typeface="宋体" panose="02010600030101010101" pitchFamily="2" charset="-122"/>
              </a:rPr>
              <a:t>显示“该学生不存在”</a:t>
            </a:r>
            <a:endParaRPr lang="zh-CN" altLang="en-US" sz="900">
              <a:latin typeface="Times New Roman" panose="02020603050405020304"/>
              <a:ea typeface="宋体" panose="02010600030101010101" pitchFamily="2" charset="-122"/>
            </a:endParaRPr>
          </a:p>
          <a:p>
            <a:pPr marL="0" indent="126365" algn="l" defTabSz="266700">
              <a:lnSpc>
                <a:spcPct val="150000"/>
              </a:lnSpc>
              <a:spcBef>
                <a:spcPct val="0"/>
              </a:spcBef>
              <a:spcAft>
                <a:spcPct val="0"/>
              </a:spcAft>
            </a:pPr>
            <a:r>
              <a:rPr lang="zh-CN" altLang="en-US" sz="900">
                <a:latin typeface="仿宋" panose="02010609060101010101" charset="-122"/>
                <a:ea typeface="仿宋" panose="02010609060101010101" charset="-122"/>
              </a:rPr>
              <a:t>后置条件：</a:t>
            </a:r>
            <a:r>
              <a:rPr lang="zh-CN" altLang="en-US" sz="900">
                <a:latin typeface="Times New Roman" panose="02020603050405020304"/>
                <a:ea typeface="仿宋" panose="02010609060101010101" charset="-122"/>
              </a:rPr>
              <a:t>无</a:t>
            </a:r>
            <a:endParaRPr lang="zh-CN" altLang="en-US" sz="9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900">
                <a:latin typeface="Times New Roman" panose="02020603050405020304"/>
                <a:ea typeface="仿宋" panose="02010609060101010101" charset="-122"/>
              </a:rPr>
              <a:t>业务规则：无</a:t>
            </a:r>
            <a:endParaRPr lang="zh-CN" altLang="en-US" sz="900">
              <a:latin typeface="Times New Roman" panose="02020603050405020304"/>
              <a:ea typeface="仿宋" panose="02010609060101010101" charset="-122"/>
            </a:endParaRPr>
          </a:p>
          <a:p>
            <a:pPr marL="0" indent="152400" algn="l" defTabSz="266700">
              <a:lnSpc>
                <a:spcPct val="150000"/>
              </a:lnSpc>
              <a:spcBef>
                <a:spcPct val="0"/>
              </a:spcBef>
              <a:spcAft>
                <a:spcPct val="0"/>
              </a:spcAft>
            </a:pPr>
            <a:r>
              <a:rPr lang="zh-CN" altLang="en-US" sz="900">
                <a:latin typeface="仿宋" panose="02010609060101010101" charset="-122"/>
                <a:ea typeface="仿宋" panose="02010609060101010101" charset="-122"/>
              </a:rPr>
              <a:t>性能需求：页面加载时间不超过</a:t>
            </a:r>
            <a:r>
              <a:rPr lang="en-US" altLang="zh-CN" sz="900">
                <a:latin typeface="Times New Roman" panose="02020603050405020304"/>
                <a:ea typeface="仿宋" panose="02010609060101010101" charset="-122"/>
              </a:rPr>
              <a:t>3</a:t>
            </a:r>
            <a:r>
              <a:rPr lang="zh-CN" altLang="en-US" sz="900">
                <a:latin typeface="仿宋" panose="02010609060101010101" charset="-122"/>
                <a:ea typeface="仿宋" panose="02010609060101010101" charset="-122"/>
              </a:rPr>
              <a:t>秒，支持同时</a:t>
            </a:r>
            <a:r>
              <a:rPr lang="en-US" altLang="zh-CN" sz="900">
                <a:latin typeface="Times New Roman" panose="02020603050405020304"/>
                <a:ea typeface="仿宋" panose="02010609060101010101" charset="-122"/>
              </a:rPr>
              <a:t>500</a:t>
            </a:r>
            <a:r>
              <a:rPr lang="zh-CN" altLang="en-US" sz="900">
                <a:latin typeface="仿宋" panose="02010609060101010101" charset="-122"/>
                <a:ea typeface="仿宋" panose="02010609060101010101" charset="-122"/>
              </a:rPr>
              <a:t>个并发用户，数据库查询响应时间不超过</a:t>
            </a:r>
            <a:r>
              <a:rPr lang="en-US" altLang="zh-CN" sz="900">
                <a:latin typeface="Times New Roman" panose="02020603050405020304"/>
                <a:ea typeface="仿宋" panose="02010609060101010101" charset="-122"/>
              </a:rPr>
              <a:t>200</a:t>
            </a:r>
            <a:r>
              <a:rPr lang="zh-CN" altLang="en-US" sz="900">
                <a:latin typeface="仿宋" panose="02010609060101010101" charset="-122"/>
                <a:ea typeface="仿宋" panose="02010609060101010101" charset="-122"/>
              </a:rPr>
              <a:t>毫秒。</a:t>
            </a:r>
            <a:endParaRPr lang="zh-CN" altLang="en-US" sz="900">
              <a:latin typeface="仿宋" panose="02010609060101010101" charset="-122"/>
              <a:ea typeface="仿宋" panose="02010609060101010101" charset="-122"/>
            </a:endParaRPr>
          </a:p>
          <a:p>
            <a:pPr marL="0" indent="126365" algn="l" defTabSz="266700">
              <a:lnSpc>
                <a:spcPct val="150000"/>
              </a:lnSpc>
              <a:spcBef>
                <a:spcPct val="0"/>
              </a:spcBef>
              <a:spcAft>
                <a:spcPct val="0"/>
              </a:spcAft>
            </a:pPr>
            <a:r>
              <a:rPr lang="zh-CN" altLang="en-US" sz="900">
                <a:latin typeface="仿宋" panose="02010609060101010101" charset="-122"/>
                <a:ea typeface="仿宋" panose="02010609060101010101" charset="-122"/>
              </a:rPr>
              <a:t>可靠性需求：系统能够确保数据在传输和存储过程中不丢失</a:t>
            </a:r>
            <a:endParaRPr lang="zh-CN" altLang="en-US" sz="900">
              <a:latin typeface="仿宋" panose="02010609060101010101" charset="-122"/>
              <a:ea typeface="仿宋" panose="02010609060101010101" charset="-122"/>
            </a:endParaRPr>
          </a:p>
        </p:txBody>
      </p:sp>
      <p:pic>
        <p:nvPicPr>
          <p:cNvPr id="9" name="图片 8" descr="软工-搜索 1.drawio"/>
          <p:cNvPicPr>
            <a:picLocks noChangeAspect="1"/>
          </p:cNvPicPr>
          <p:nvPr/>
        </p:nvPicPr>
        <p:blipFill>
          <a:blip r:embed="rId1"/>
          <a:stretch>
            <a:fillRect/>
          </a:stretch>
        </p:blipFill>
        <p:spPr>
          <a:xfrm>
            <a:off x="6837680" y="2182495"/>
            <a:ext cx="4218940" cy="3713480"/>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7-</a:t>
            </a:r>
            <a:r>
              <a:rPr lang="zh-CN" altLang="en-US"/>
              <a:t>修改视力数据信息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645160"/>
          </a:xfrm>
          <a:prstGeom prst="rect">
            <a:avLst/>
          </a:prstGeom>
          <a:noFill/>
        </p:spPr>
        <p:txBody>
          <a:bodyPr wrap="square" rtlCol="0">
            <a:spAutoFit/>
          </a:bodyPr>
          <a:lstStyle/>
          <a:p>
            <a:pPr algn="ctr"/>
            <a:r>
              <a:rPr lang="zh-CN" altLang="en-US" dirty="0"/>
              <a:t>修改视力数据信息用例描述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修改视力数据信息用例分析顺序图</a:t>
            </a:r>
            <a:endParaRPr lang="zh-CN" altLang="en-US" dirty="0"/>
          </a:p>
        </p:txBody>
      </p:sp>
      <p:sp>
        <p:nvSpPr>
          <p:cNvPr id="2" name="文本框 1"/>
          <p:cNvSpPr txBox="1"/>
          <p:nvPr/>
        </p:nvSpPr>
        <p:spPr>
          <a:xfrm>
            <a:off x="1088390" y="2654935"/>
            <a:ext cx="4725035" cy="3454400"/>
          </a:xfrm>
          <a:prstGeom prst="rect">
            <a:avLst/>
          </a:prstGeom>
        </p:spPr>
        <p:txBody>
          <a:bodyPr>
            <a:noAutofit/>
          </a:bodyPr>
          <a:p>
            <a:pPr marL="0" indent="152400" algn="l" defTabSz="266700">
              <a:lnSpc>
                <a:spcPct val="150000"/>
              </a:lnSpc>
              <a:spcBef>
                <a:spcPct val="0"/>
              </a:spcBef>
              <a:spcAft>
                <a:spcPct val="0"/>
              </a:spcAft>
            </a:pPr>
            <a:r>
              <a:rPr lang="zh-CN" altLang="en-US" sz="1000">
                <a:latin typeface="仿宋" panose="02010609060101010101" charset="-122"/>
                <a:ea typeface="仿宋" panose="02010609060101010101" charset="-122"/>
              </a:rPr>
              <a:t>业务目标：</a:t>
            </a:r>
            <a:r>
              <a:rPr lang="zh-CN" altLang="en-US" sz="1000">
                <a:latin typeface="Times New Roman" panose="02020603050405020304"/>
                <a:ea typeface="仿宋" panose="02010609060101010101" charset="-122"/>
              </a:rPr>
              <a:t>修改管理学生的视力数据</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执行者：</a:t>
            </a:r>
            <a:r>
              <a:rPr lang="en-US" altLang="zh-CN" sz="1000">
                <a:latin typeface="Times New Roman" panose="02020603050405020304"/>
                <a:ea typeface="仿宋" panose="02010609060101010101" charset="-122"/>
              </a:rPr>
              <a:t> </a:t>
            </a:r>
            <a:r>
              <a:rPr lang="zh-CN" altLang="en-US" sz="1000">
                <a:latin typeface="Times New Roman" panose="02020603050405020304"/>
                <a:ea typeface="仿宋" panose="02010609060101010101" charset="-122"/>
              </a:rPr>
              <a:t>班主任</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Times New Roman" panose="02020603050405020304"/>
                <a:ea typeface="仿宋" panose="02010609060101010101" charset="-122"/>
              </a:rPr>
              <a:t>触发条件：</a:t>
            </a:r>
            <a:r>
              <a:rPr lang="zh-CN" altLang="en-US" sz="1000">
                <a:solidFill>
                  <a:srgbClr val="000000"/>
                </a:solidFill>
                <a:latin typeface="Times New Roman" panose="02020603050405020304"/>
                <a:ea typeface="仿宋" panose="02010609060101010101" charset="-122"/>
              </a:rPr>
              <a:t>班主任修改视力数据信息</a:t>
            </a:r>
            <a:endParaRPr lang="zh-CN" altLang="en-US" sz="1000">
              <a:solidFill>
                <a:srgbClr val="000000"/>
              </a:solidFill>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前置条件：</a:t>
            </a:r>
            <a:r>
              <a:rPr lang="zh-CN" altLang="en-US" sz="1000">
                <a:latin typeface="Times New Roman" panose="02020603050405020304"/>
                <a:ea typeface="仿宋" panose="02010609060101010101" charset="-122"/>
              </a:rPr>
              <a:t>使用班主任账户登录成功</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基本交互动作：</a:t>
            </a:r>
            <a:endParaRPr lang="zh-CN" altLang="en-US" sz="1000">
              <a:latin typeface="仿宋" panose="02010609060101010101" charset="-122"/>
              <a:ea typeface="仿宋" panose="02010609060101010101" charset="-122"/>
            </a:endParaRPr>
          </a:p>
          <a:p>
            <a:pPr marL="126365" indent="0" algn="l" defTabSz="266700">
              <a:lnSpc>
                <a:spcPct val="150000"/>
              </a:lnSpc>
              <a:spcBef>
                <a:spcPct val="0"/>
              </a:spcBef>
              <a:spcAft>
                <a:spcPct val="0"/>
              </a:spcAft>
            </a:pPr>
            <a:r>
              <a:rPr lang="en-US" altLang="zh-CN" sz="1000">
                <a:latin typeface="Times New Roman" panose="02020603050405020304"/>
                <a:ea typeface="Times New Roman" panose="02020603050405020304"/>
              </a:rPr>
              <a:t>1.</a:t>
            </a:r>
            <a:r>
              <a:rPr lang="en-US" altLang="zh-CN" sz="1000">
                <a:latin typeface="Times New Roman" panose="02020603050405020304"/>
                <a:ea typeface="宋体" panose="02010600030101010101" pitchFamily="2" charset="-122"/>
              </a:rPr>
              <a:t> </a:t>
            </a:r>
            <a:r>
              <a:rPr lang="zh-CN" altLang="en-US" sz="1000">
                <a:latin typeface="Times New Roman" panose="02020603050405020304"/>
                <a:ea typeface="宋体" panose="02010600030101010101" pitchFamily="2" charset="-122"/>
              </a:rPr>
              <a:t>班主任成功登陆后，点击系统页面上的进入后台按钮进入后台界面选择</a:t>
            </a:r>
            <a:r>
              <a:rPr lang="zh-CN" altLang="en-US" sz="1000">
                <a:latin typeface="宋体" panose="02010600030101010101" pitchFamily="2" charset="-122"/>
                <a:ea typeface="宋体" panose="02010600030101010101" pitchFamily="2" charset="-122"/>
              </a:rPr>
              <a:t>视力数据信息管理界面</a:t>
            </a:r>
            <a:endParaRPr lang="zh-CN" altLang="en-US" sz="1000">
              <a:latin typeface="宋体" panose="02010600030101010101" pitchFamily="2" charset="-122"/>
              <a:ea typeface="宋体" panose="02010600030101010101" pitchFamily="2" charset="-122"/>
            </a:endParaRPr>
          </a:p>
          <a:p>
            <a:pPr marL="0" indent="126365" algn="l" defTabSz="266700">
              <a:lnSpc>
                <a:spcPct val="150000"/>
              </a:lnSpc>
              <a:spcBef>
                <a:spcPct val="0"/>
              </a:spcBef>
              <a:spcAft>
                <a:spcPct val="0"/>
              </a:spcAft>
            </a:pPr>
            <a:r>
              <a:rPr lang="en-US" altLang="zh-CN" sz="1000">
                <a:latin typeface="Times New Roman" panose="02020603050405020304"/>
                <a:ea typeface="Times New Roman" panose="02020603050405020304"/>
              </a:rPr>
              <a:t>2. </a:t>
            </a:r>
            <a:r>
              <a:rPr lang="zh-CN" altLang="en-US" sz="1000">
                <a:latin typeface="Times New Roman" panose="02020603050405020304"/>
                <a:ea typeface="宋体" panose="02010600030101010101" pitchFamily="2" charset="-122"/>
              </a:rPr>
              <a:t>班主任需要修改学生信息时，按下“修改”按钮</a:t>
            </a:r>
            <a:endParaRPr lang="zh-CN" altLang="en-US" sz="1000">
              <a:latin typeface="Times New Roman" panose="02020603050405020304"/>
              <a:ea typeface="宋体" panose="02010600030101010101" pitchFamily="2" charset="-122"/>
            </a:endParaRPr>
          </a:p>
          <a:p>
            <a:pPr marL="0" indent="126365" algn="l" defTabSz="266700">
              <a:lnSpc>
                <a:spcPct val="150000"/>
              </a:lnSpc>
              <a:spcBef>
                <a:spcPct val="0"/>
              </a:spcBef>
              <a:spcAft>
                <a:spcPct val="0"/>
              </a:spcAft>
            </a:pPr>
            <a:r>
              <a:rPr lang="en-US" altLang="zh-CN" sz="1000">
                <a:latin typeface="Times New Roman" panose="02020603050405020304"/>
                <a:ea typeface="Times New Roman" panose="02020603050405020304"/>
              </a:rPr>
              <a:t>3. </a:t>
            </a:r>
            <a:r>
              <a:rPr lang="zh-CN" altLang="en-US" sz="1000">
                <a:latin typeface="Times New Roman" panose="02020603050405020304"/>
                <a:ea typeface="宋体" panose="02010600030101010101" pitchFamily="2" charset="-122"/>
              </a:rPr>
              <a:t>输入修改后的学生信息，点击“确定”按钮</a:t>
            </a: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扩展交互动作：</a:t>
            </a:r>
            <a:r>
              <a:rPr lang="zh-CN" altLang="en-US" sz="1000">
                <a:latin typeface="Times New Roman" panose="02020603050405020304"/>
                <a:ea typeface="仿宋" panose="02010609060101010101" charset="-122"/>
              </a:rPr>
              <a:t>无</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后置条件：</a:t>
            </a:r>
            <a:r>
              <a:rPr lang="zh-CN" altLang="en-US" sz="1000">
                <a:latin typeface="Times New Roman" panose="02020603050405020304"/>
                <a:ea typeface="仿宋" panose="02010609060101010101" charset="-122"/>
              </a:rPr>
              <a:t>无</a:t>
            </a:r>
            <a:endParaRPr lang="zh-CN" altLang="en-US" sz="1000">
              <a:latin typeface="Times New Roman" panose="02020603050405020304"/>
              <a:ea typeface="仿宋" panose="02010609060101010101" charset="-122"/>
            </a:endParaRPr>
          </a:p>
          <a:p>
            <a:pPr marL="0" indent="126365" algn="l" defTabSz="266700">
              <a:lnSpc>
                <a:spcPct val="150000"/>
              </a:lnSpc>
              <a:spcBef>
                <a:spcPct val="0"/>
              </a:spcBef>
              <a:spcAft>
                <a:spcPct val="0"/>
              </a:spcAft>
            </a:pPr>
            <a:r>
              <a:rPr lang="zh-CN" altLang="en-US" sz="1000">
                <a:latin typeface="Times New Roman" panose="02020603050405020304"/>
                <a:ea typeface="仿宋" panose="02010609060101010101" charset="-122"/>
              </a:rPr>
              <a:t>业务规则：无</a:t>
            </a:r>
            <a:endParaRPr lang="zh-CN" altLang="en-US" sz="1000">
              <a:latin typeface="Times New Roman" panose="02020603050405020304"/>
              <a:ea typeface="仿宋" panose="02010609060101010101" charset="-122"/>
            </a:endParaRPr>
          </a:p>
          <a:p>
            <a:pPr marL="0" indent="152400" algn="l" defTabSz="266700">
              <a:lnSpc>
                <a:spcPct val="150000"/>
              </a:lnSpc>
              <a:spcBef>
                <a:spcPct val="0"/>
              </a:spcBef>
              <a:spcAft>
                <a:spcPct val="0"/>
              </a:spcAft>
            </a:pPr>
            <a:r>
              <a:rPr lang="zh-CN" altLang="en-US" sz="1000">
                <a:latin typeface="仿宋" panose="02010609060101010101" charset="-122"/>
                <a:ea typeface="仿宋" panose="02010609060101010101" charset="-122"/>
              </a:rPr>
              <a:t>性能需求：页面加载时间不超过</a:t>
            </a:r>
            <a:r>
              <a:rPr lang="en-US" altLang="zh-CN" sz="1000">
                <a:latin typeface="Times New Roman" panose="02020603050405020304"/>
                <a:ea typeface="仿宋" panose="02010609060101010101" charset="-122"/>
              </a:rPr>
              <a:t>3</a:t>
            </a:r>
            <a:r>
              <a:rPr lang="zh-CN" altLang="en-US" sz="1000">
                <a:latin typeface="仿宋" panose="02010609060101010101" charset="-122"/>
                <a:ea typeface="仿宋" panose="02010609060101010101" charset="-122"/>
              </a:rPr>
              <a:t>秒，支持同时</a:t>
            </a:r>
            <a:r>
              <a:rPr lang="en-US" altLang="zh-CN" sz="1000">
                <a:latin typeface="Times New Roman" panose="02020603050405020304"/>
                <a:ea typeface="仿宋" panose="02010609060101010101" charset="-122"/>
              </a:rPr>
              <a:t>500</a:t>
            </a:r>
            <a:r>
              <a:rPr lang="zh-CN" altLang="en-US" sz="1000">
                <a:latin typeface="仿宋" panose="02010609060101010101" charset="-122"/>
                <a:ea typeface="仿宋" panose="02010609060101010101" charset="-122"/>
              </a:rPr>
              <a:t>个并发用户，数据库查询响应时间不超过</a:t>
            </a:r>
            <a:r>
              <a:rPr lang="en-US" altLang="zh-CN" sz="1000">
                <a:latin typeface="Times New Roman" panose="02020603050405020304"/>
                <a:ea typeface="仿宋" panose="02010609060101010101" charset="-122"/>
              </a:rPr>
              <a:t>200</a:t>
            </a:r>
            <a:r>
              <a:rPr lang="zh-CN" altLang="en-US" sz="1000">
                <a:latin typeface="仿宋" panose="02010609060101010101" charset="-122"/>
                <a:ea typeface="仿宋" panose="02010609060101010101" charset="-122"/>
              </a:rPr>
              <a:t>毫秒。</a:t>
            </a:r>
            <a:endParaRPr lang="zh-CN" altLang="en-US" sz="1000">
              <a:latin typeface="仿宋" panose="02010609060101010101" charset="-122"/>
              <a:ea typeface="仿宋" panose="02010609060101010101" charset="-122"/>
            </a:endParaRPr>
          </a:p>
          <a:p>
            <a:pPr marL="0" indent="126365" algn="l" defTabSz="266700">
              <a:lnSpc>
                <a:spcPct val="150000"/>
              </a:lnSpc>
              <a:spcBef>
                <a:spcPct val="0"/>
              </a:spcBef>
              <a:spcAft>
                <a:spcPct val="0"/>
              </a:spcAft>
            </a:pPr>
            <a:r>
              <a:rPr lang="zh-CN" altLang="en-US" sz="1000">
                <a:latin typeface="仿宋" panose="02010609060101010101" charset="-122"/>
                <a:ea typeface="仿宋" panose="02010609060101010101" charset="-122"/>
              </a:rPr>
              <a:t>可靠性需求：系统能够确保数据在传输和存储过程中不丢失</a:t>
            </a:r>
            <a:endParaRPr lang="zh-CN" altLang="en-US" sz="1000">
              <a:latin typeface="仿宋" panose="02010609060101010101" charset="-122"/>
              <a:ea typeface="仿宋" panose="02010609060101010101" charset="-122"/>
            </a:endParaRPr>
          </a:p>
        </p:txBody>
      </p:sp>
      <p:pic>
        <p:nvPicPr>
          <p:cNvPr id="9" name="图片 8" descr="软工-编辑 1.drawio"/>
          <p:cNvPicPr>
            <a:picLocks noChangeAspect="1"/>
          </p:cNvPicPr>
          <p:nvPr/>
        </p:nvPicPr>
        <p:blipFill>
          <a:blip r:embed="rId1"/>
          <a:stretch>
            <a:fillRect/>
          </a:stretch>
        </p:blipFill>
        <p:spPr>
          <a:xfrm>
            <a:off x="6866255" y="1658620"/>
            <a:ext cx="4583430" cy="411099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140" y="1658620"/>
            <a:ext cx="9695815" cy="770890"/>
          </a:xfrm>
        </p:spPr>
        <p:txBody>
          <a:bodyPr>
            <a:noAutofit/>
          </a:bodyPr>
          <a:lstStyle/>
          <a:p>
            <a:r>
              <a:rPr lang="zh-CN" altLang="en-US" dirty="0"/>
              <a:t>用例描述及分析顺序图</a:t>
            </a:r>
            <a:endParaRPr lang="en-US" altLang="zh-CN" dirty="0"/>
          </a:p>
          <a:p>
            <a:r>
              <a:rPr lang="en-US" altLang="zh-CN" dirty="0"/>
              <a:t>8-</a:t>
            </a:r>
            <a:r>
              <a:rPr lang="zh-CN" altLang="en-US" dirty="0"/>
              <a:t>视力数据</a:t>
            </a:r>
            <a:r>
              <a:rPr lang="zh-CN" altLang="en-US" dirty="0"/>
              <a:t>分析用例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en-US" altLang="zh-CN" dirty="0"/>
              <a:t>视力数据分析</a:t>
            </a:r>
            <a:r>
              <a:rPr lang="zh-CN" altLang="en-US" dirty="0"/>
              <a:t>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en-US" altLang="zh-CN" dirty="0"/>
              <a:t>视力数据分析</a:t>
            </a:r>
            <a:r>
              <a:rPr lang="zh-CN" altLang="en-US" dirty="0"/>
              <a:t>用例分析顺序图</a:t>
            </a:r>
            <a:endParaRPr lang="zh-CN" altLang="en-US" dirty="0"/>
          </a:p>
        </p:txBody>
      </p:sp>
      <p:sp>
        <p:nvSpPr>
          <p:cNvPr id="7" name="文本框 6"/>
          <p:cNvSpPr txBox="1"/>
          <p:nvPr/>
        </p:nvSpPr>
        <p:spPr>
          <a:xfrm>
            <a:off x="678180" y="2696845"/>
            <a:ext cx="4243705" cy="3279775"/>
          </a:xfrm>
          <a:prstGeom prst="rect">
            <a:avLst/>
          </a:prstGeom>
          <a:noFill/>
        </p:spPr>
        <p:txBody>
          <a:bodyPr wrap="square" rtlCol="0" anchor="t">
            <a:noAutofit/>
          </a:bodyPr>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业务目标: 判断用户视力变化趋势</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执行者:班主任或者学生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触发条件:执行者选择数据分析</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前置条件:执行者已登录系统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基本交互动作过程：</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1.在搜索框中输入学生姓名</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2.点击需要查询学生的眼睛视力</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3.点击查看走势图</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4.显示分析结果</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5.滑动滑块查看走势图</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扩展交互动作过程:</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2a点击上一页查看上一页视力信息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2b点击下一页查看下一页视力信息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后置条件:无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业务规则:无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非功能需求:无</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2" name="图片 1"/>
          <p:cNvPicPr>
            <a:picLocks noChangeAspect="1"/>
          </p:cNvPicPr>
          <p:nvPr/>
        </p:nvPicPr>
        <p:blipFill>
          <a:blip r:embed="rId1"/>
          <a:stretch>
            <a:fillRect/>
          </a:stretch>
        </p:blipFill>
        <p:spPr>
          <a:xfrm>
            <a:off x="5638800" y="2141220"/>
            <a:ext cx="5695950" cy="3718560"/>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9-“</a:t>
            </a:r>
            <a:r>
              <a:rPr lang="zh-CN" altLang="en-US" dirty="0"/>
              <a:t>视力预警</a:t>
            </a:r>
            <a:r>
              <a:rPr lang="en-US" altLang="zh-CN" dirty="0"/>
              <a:t>”</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en-US" altLang="zh-CN" dirty="0"/>
              <a:t>“</a:t>
            </a:r>
            <a:r>
              <a:rPr lang="zh-CN" altLang="en-US" dirty="0"/>
              <a:t>视力预警</a:t>
            </a:r>
            <a:r>
              <a:rPr lang="en-US" altLang="zh-CN" dirty="0"/>
              <a:t>”</a:t>
            </a:r>
            <a:r>
              <a:rPr lang="zh-CN" altLang="en-US" dirty="0"/>
              <a:t>用例描述</a:t>
            </a:r>
            <a:endParaRPr lang="zh-CN" altLang="en-US" dirty="0"/>
          </a:p>
        </p:txBody>
      </p:sp>
      <p:sp>
        <p:nvSpPr>
          <p:cNvPr id="5" name="矩形 4"/>
          <p:cNvSpPr/>
          <p:nvPr/>
        </p:nvSpPr>
        <p:spPr>
          <a:xfrm>
            <a:off x="6376670" y="3698240"/>
            <a:ext cx="4793615" cy="10198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en-US" altLang="zh-CN" dirty="0"/>
              <a:t>“</a:t>
            </a:r>
            <a:r>
              <a:rPr lang="zh-CN" altLang="en-US" dirty="0"/>
              <a:t>视力预警</a:t>
            </a:r>
            <a:r>
              <a:rPr lang="en-US" altLang="zh-CN" dirty="0"/>
              <a:t>”</a:t>
            </a:r>
            <a:r>
              <a:rPr lang="zh-CN" altLang="en-US" dirty="0"/>
              <a:t>用例分析顺序图</a:t>
            </a:r>
            <a:endParaRPr lang="zh-CN" altLang="en-US" dirty="0"/>
          </a:p>
        </p:txBody>
      </p:sp>
      <p:pic>
        <p:nvPicPr>
          <p:cNvPr id="7" name="图片 2"/>
          <p:cNvPicPr>
            <a:picLocks noChangeAspect="1"/>
          </p:cNvPicPr>
          <p:nvPr/>
        </p:nvPicPr>
        <p:blipFill>
          <a:blip r:embed="rId1"/>
          <a:stretch>
            <a:fillRect/>
          </a:stretch>
        </p:blipFill>
        <p:spPr>
          <a:xfrm>
            <a:off x="6137910" y="3279140"/>
            <a:ext cx="5270500" cy="1838960"/>
          </a:xfrm>
          <a:prstGeom prst="rect">
            <a:avLst/>
          </a:prstGeom>
          <a:noFill/>
          <a:ln>
            <a:noFill/>
          </a:ln>
        </p:spPr>
      </p:pic>
      <p:sp>
        <p:nvSpPr>
          <p:cNvPr id="8" name="文本框 7"/>
          <p:cNvSpPr txBox="1"/>
          <p:nvPr/>
        </p:nvSpPr>
        <p:spPr>
          <a:xfrm>
            <a:off x="636270" y="2594610"/>
            <a:ext cx="4841240" cy="3208020"/>
          </a:xfrm>
          <a:prstGeom prst="rect">
            <a:avLst/>
          </a:prstGeom>
        </p:spPr>
        <p:txBody>
          <a:bodyPr>
            <a:noAutofit/>
            <a:extLst>
              <a:ext uri="{4A0BC546-FE56-4ADE-93B0-CB8AF2F6F144}">
                <wpsdc:textFrameExt xmlns:wpsdc="http://www.wps.cn/officeDocument/2022/drawingmlCustomData" type="text"/>
              </a:ext>
            </a:extLst>
          </a:bodyPr>
          <a:p>
            <a:pPr algn="l"/>
            <a:r>
              <a:rPr lang="zh-CN" altLang="en-US" sz="1400">
                <a:latin typeface="Arial" panose="020B0604020202020204" pitchFamily="34" charset="0"/>
                <a:ea typeface="微软雅黑" panose="020B0503020204020204" pitchFamily="34" charset="-122"/>
              </a:rPr>
              <a:t>业务目标：提醒管理员处理存在或将出现的学生视力健康问题。</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执行者：班主任</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触发条件：某些学生视力发展呈下降趋势。</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前置条件：班主任进入系统后台界面。</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基本交互动作：</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1.班主任点击进入“视力预警”界面。</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2.班主任查看“预警”功能所标识学生的详细情况。</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扩展交互动作：无。</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后置条件：无。</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业务规则：无。</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性能需求：系统能够及时判断分析数据后的结果，需要系统响应足够快。</a:t>
            </a:r>
            <a:endParaRPr lang="zh-CN" altLang="en-US" sz="1400">
              <a:latin typeface="Arial" panose="020B0604020202020204" pitchFamily="34" charset="0"/>
              <a:ea typeface="微软雅黑" panose="020B0503020204020204" pitchFamily="34" charset="-122"/>
            </a:endParaRPr>
          </a:p>
          <a:p>
            <a:pPr algn="l"/>
            <a:r>
              <a:rPr lang="zh-CN" altLang="en-US" sz="1400">
                <a:latin typeface="Arial" panose="020B0604020202020204" pitchFamily="34" charset="0"/>
                <a:ea typeface="微软雅黑" panose="020B0503020204020204" pitchFamily="34" charset="-122"/>
              </a:rPr>
              <a:t>可靠性需求：该功能不能中断，需持续运行。 </a:t>
            </a:r>
            <a:endParaRPr lang="zh-CN" altLang="en-US" sz="1400">
              <a:latin typeface="Arial" panose="020B0604020202020204" pitchFamily="34" charset="0"/>
              <a:ea typeface="微软雅黑" panose="020B0503020204020204" pitchFamily="34" charset="-122"/>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10-</a:t>
            </a:r>
            <a:r>
              <a:rPr lang="zh-CN" altLang="en-US"/>
              <a:t>查找健康资讯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查找健康资讯用例描述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查找健康资讯</a:t>
            </a:r>
            <a:r>
              <a:rPr lang="zh-CN" altLang="en-US" dirty="0"/>
              <a:t>用例分析顺序图</a:t>
            </a:r>
            <a:endParaRPr lang="zh-CN" altLang="en-US" dirty="0"/>
          </a:p>
        </p:txBody>
      </p:sp>
      <p:sp>
        <p:nvSpPr>
          <p:cNvPr id="8" name="文本框 7"/>
          <p:cNvSpPr txBox="1"/>
          <p:nvPr/>
        </p:nvSpPr>
        <p:spPr>
          <a:xfrm>
            <a:off x="1266190" y="2850515"/>
            <a:ext cx="4064000" cy="3107690"/>
          </a:xfrm>
          <a:prstGeom prst="rect">
            <a:avLst/>
          </a:prstGeom>
          <a:noFill/>
        </p:spPr>
        <p:txBody>
          <a:bodyPr wrap="square" rtlCol="0">
            <a:spAutoFit/>
          </a:bodyPr>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业务目标：查</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找健康资讯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执行者：班主任或学生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触发条件：班主任或学生查</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找健康资讯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前置条件：班主任或学生登录成功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基本交互动作：</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班主任或学生登录成功后，进入后台界面，点击进入健康资讯页面</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输入资讯</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ID</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，点击查询</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扩展交互动作：无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后置条件：无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业务规则：无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性能需求：无</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可靠性需求：对未编辑完成的文案有自动保存</a:t>
            </a:r>
            <a:endParaRPr lang="zh-CN" altLang="en-US" sz="1400">
              <a:latin typeface="宋体" panose="02010600030101010101" pitchFamily="2" charset="-122"/>
              <a:ea typeface="宋体" panose="02010600030101010101" pitchFamily="2" charset="-122"/>
              <a:cs typeface="宋体" panose="02010600030101010101" pitchFamily="2" charset="-122"/>
            </a:endParaRPr>
          </a:p>
          <a:p>
            <a:endParaRPr lang="zh-CN" altLang="en-US" sz="1400"/>
          </a:p>
        </p:txBody>
      </p:sp>
      <p:pic>
        <p:nvPicPr>
          <p:cNvPr id="10" name="图片 9"/>
          <p:cNvPicPr>
            <a:picLocks noChangeAspect="1"/>
          </p:cNvPicPr>
          <p:nvPr/>
        </p:nvPicPr>
        <p:blipFill>
          <a:blip r:embed="rId1"/>
          <a:stretch>
            <a:fillRect/>
          </a:stretch>
        </p:blipFill>
        <p:spPr>
          <a:xfrm>
            <a:off x="6351905" y="2346960"/>
            <a:ext cx="5738495" cy="2882900"/>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11-</a:t>
            </a:r>
            <a:r>
              <a:rPr lang="zh-CN" altLang="en-US" dirty="0"/>
              <a:t>添加</a:t>
            </a:r>
            <a:r>
              <a:rPr lang="zh-CN" altLang="en-US" dirty="0"/>
              <a:t>健康资讯用例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添加健康资讯</a:t>
            </a:r>
            <a:r>
              <a:rPr lang="zh-CN" altLang="en-US" dirty="0"/>
              <a:t>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添加健康资讯</a:t>
            </a:r>
            <a:r>
              <a:rPr lang="zh-CN" altLang="en-US" dirty="0"/>
              <a:t>用例分析顺序图</a:t>
            </a:r>
            <a:endParaRPr lang="zh-CN" altLang="en-US" dirty="0"/>
          </a:p>
        </p:txBody>
      </p:sp>
      <p:sp>
        <p:nvSpPr>
          <p:cNvPr id="7" name="文本框 6"/>
          <p:cNvSpPr txBox="1"/>
          <p:nvPr/>
        </p:nvSpPr>
        <p:spPr>
          <a:xfrm>
            <a:off x="918210" y="2606040"/>
            <a:ext cx="3856990" cy="3726815"/>
          </a:xfrm>
          <a:prstGeom prst="rect">
            <a:avLst/>
          </a:prstGeom>
          <a:noFill/>
        </p:spPr>
        <p:txBody>
          <a:bodyPr wrap="square" rtlCol="0">
            <a:noAutofit/>
          </a:bodyPr>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业务目标：</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添加健康资讯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执行者：班主任</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触发条件：班主任需要</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添加健康资讯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前置条件：班主任登录成功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基本交互动作：</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班主任登录成功后，进入后台界面，点击进入健康资讯页面</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点击添加按钮，进入</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编辑界面</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在编辑界面输入资讯的内容，点击保存</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扩展交互动作：无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后置条件：无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业务规则：无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性能需求：无</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可靠性需求：对未编辑完成的文案有自动保存</a:t>
            </a:r>
            <a:endParaRPr lang="zh-CN" altLang="en-US" sz="1400"/>
          </a:p>
        </p:txBody>
      </p:sp>
      <p:pic>
        <p:nvPicPr>
          <p:cNvPr id="8" name="图片 7"/>
          <p:cNvPicPr>
            <a:picLocks noChangeAspect="1"/>
          </p:cNvPicPr>
          <p:nvPr/>
        </p:nvPicPr>
        <p:blipFill>
          <a:blip r:embed="rId1"/>
          <a:stretch>
            <a:fillRect/>
          </a:stretch>
        </p:blipFill>
        <p:spPr>
          <a:xfrm>
            <a:off x="5746750" y="2606040"/>
            <a:ext cx="6306185" cy="2659380"/>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12-</a:t>
            </a:r>
            <a:r>
              <a:rPr lang="zh-CN" altLang="en-US"/>
              <a:t>修改健康资讯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修改健康资讯用例描述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t>修改健康资讯用例分析顺序图</a:t>
            </a:r>
            <a:endParaRPr lang="zh-CN" altLang="en-US" dirty="0"/>
          </a:p>
        </p:txBody>
      </p:sp>
      <p:sp>
        <p:nvSpPr>
          <p:cNvPr id="7" name="文本框 6"/>
          <p:cNvSpPr txBox="1"/>
          <p:nvPr/>
        </p:nvSpPr>
        <p:spPr>
          <a:xfrm>
            <a:off x="751840" y="2987675"/>
            <a:ext cx="4429125" cy="3100705"/>
          </a:xfrm>
          <a:prstGeom prst="rect">
            <a:avLst/>
          </a:prstGeom>
          <a:noFill/>
        </p:spPr>
        <p:txBody>
          <a:bodyPr wrap="square" rtlCol="0" anchor="t">
            <a:noAutofit/>
          </a:bodyPr>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业务目标：</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修改健康资讯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执行者：班主任</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触发条件：班主任需要</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修改健康资讯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前置条件：班主任登录成功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基本交互动作：</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班主任登录成功后，进入后台界面，点击进入健康资讯页面</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点击修改按钮，进入</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编辑界面</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在编辑界面直接</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修改资讯的内容，点击保存</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扩展交互动作：无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后置条件：无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业务规则：无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性能需求：无</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可靠性需求：对未编辑完成的文案有自动保存</a:t>
            </a:r>
            <a:endParaRPr lang="zh-CN" altLang="en-US" sz="1400">
              <a:latin typeface="宋体" panose="02010600030101010101" pitchFamily="2" charset="-122"/>
              <a:ea typeface="宋体" panose="02010600030101010101" pitchFamily="2" charset="-122"/>
              <a:cs typeface="宋体" panose="02010600030101010101" pitchFamily="2" charset="-122"/>
            </a:endParaRPr>
          </a:p>
          <a:p>
            <a:endParaRPr lang="zh-CN" altLang="en-US" sz="1400"/>
          </a:p>
          <a:p>
            <a:endParaRPr lang="zh-CN" altLang="en-US" sz="1400"/>
          </a:p>
        </p:txBody>
      </p:sp>
      <p:pic>
        <p:nvPicPr>
          <p:cNvPr id="8" name="图片 7"/>
          <p:cNvPicPr>
            <a:picLocks noChangeAspect="1"/>
          </p:cNvPicPr>
          <p:nvPr/>
        </p:nvPicPr>
        <p:blipFill>
          <a:blip r:embed="rId1"/>
          <a:stretch>
            <a:fillRect/>
          </a:stretch>
        </p:blipFill>
        <p:spPr>
          <a:xfrm>
            <a:off x="5085080" y="2348865"/>
            <a:ext cx="7040880" cy="315087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13-</a:t>
            </a:r>
            <a:r>
              <a:rPr lang="zh-CN" altLang="en-US" dirty="0"/>
              <a:t>删除</a:t>
            </a:r>
            <a:r>
              <a:rPr lang="zh-CN" altLang="en-US" dirty="0"/>
              <a:t>健康资讯用例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sym typeface="+mn-ea"/>
              </a:rPr>
              <a:t>删除健康资讯</a:t>
            </a:r>
            <a:r>
              <a:rPr lang="zh-CN" altLang="en-US" dirty="0"/>
              <a:t>用例描述</a:t>
            </a:r>
            <a:endParaRPr lang="zh-CN" altLang="en-US" dirty="0"/>
          </a:p>
        </p:txBody>
      </p:sp>
      <p:sp>
        <p:nvSpPr>
          <p:cNvPr id="6" name="文本框 5"/>
          <p:cNvSpPr txBox="1"/>
          <p:nvPr/>
        </p:nvSpPr>
        <p:spPr>
          <a:xfrm>
            <a:off x="7478889" y="6109346"/>
            <a:ext cx="2664178" cy="645160"/>
          </a:xfrm>
          <a:prstGeom prst="rect">
            <a:avLst/>
          </a:prstGeom>
          <a:noFill/>
        </p:spPr>
        <p:txBody>
          <a:bodyPr wrap="square" rtlCol="0">
            <a:spAutoFit/>
          </a:bodyPr>
          <a:lstStyle/>
          <a:p>
            <a:pPr algn="ctr"/>
            <a:r>
              <a:rPr lang="zh-CN" altLang="en-US" dirty="0">
                <a:sym typeface="+mn-ea"/>
              </a:rPr>
              <a:t>删除健康资讯</a:t>
            </a:r>
            <a:r>
              <a:rPr lang="zh-CN" altLang="en-US" dirty="0"/>
              <a:t>用例分析顺序图</a:t>
            </a:r>
            <a:endParaRPr lang="zh-CN" altLang="en-US" dirty="0"/>
          </a:p>
        </p:txBody>
      </p:sp>
      <p:sp>
        <p:nvSpPr>
          <p:cNvPr id="7" name="文本框 6"/>
          <p:cNvSpPr txBox="1"/>
          <p:nvPr/>
        </p:nvSpPr>
        <p:spPr>
          <a:xfrm>
            <a:off x="3556000" y="3111500"/>
            <a:ext cx="5080000" cy="635000"/>
          </a:xfrm>
          <a:prstGeom prst="rect">
            <a:avLst/>
          </a:prstGeom>
        </p:spPr>
        <p:txBody>
          <a:bodyPr/>
          <a:p>
            <a:endParaRPr sz="1600"/>
          </a:p>
        </p:txBody>
      </p:sp>
      <p:sp>
        <p:nvSpPr>
          <p:cNvPr id="8" name="文本框 7"/>
          <p:cNvSpPr txBox="1"/>
          <p:nvPr/>
        </p:nvSpPr>
        <p:spPr>
          <a:xfrm>
            <a:off x="781050" y="2596515"/>
            <a:ext cx="4392295" cy="3168015"/>
          </a:xfrm>
          <a:prstGeom prst="rect">
            <a:avLst/>
          </a:prstGeom>
          <a:noFill/>
        </p:spPr>
        <p:txBody>
          <a:bodyPr wrap="square" rtlCol="0" anchor="t">
            <a:noAutofit/>
          </a:bodyPr>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业务目标：</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删除健康资讯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执行者：班主任</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触发条件：班主任需要</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删除健康资讯</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前置条件：班主任登录成功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基本交互动作：</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班主任登录成功后，进入后台界面，点击进入健康资讯页面</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en-US" altLang="zh-CN" sz="1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选中要删除的</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健康资讯，点击</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删除按钮</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扩展交互动作：无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后置条件：无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业务规则：无</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性能需求：无</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algn="l"/>
            <a:r>
              <a:rPr lang="zh-CN" altLang="en-US" sz="1400">
                <a:latin typeface="宋体" panose="02010600030101010101" pitchFamily="2" charset="-122"/>
                <a:ea typeface="宋体" panose="02010600030101010101" pitchFamily="2" charset="-122"/>
                <a:cs typeface="宋体" panose="02010600030101010101" pitchFamily="2" charset="-122"/>
                <a:sym typeface="+mn-ea"/>
              </a:rPr>
              <a:t>可靠性需求：对未编辑完成的文案有自动保存</a:t>
            </a:r>
            <a:endParaRPr lang="zh-CN" altLang="en-US" sz="1400">
              <a:latin typeface="宋体" panose="02010600030101010101" pitchFamily="2" charset="-122"/>
              <a:ea typeface="宋体" panose="02010600030101010101" pitchFamily="2" charset="-122"/>
              <a:cs typeface="宋体" panose="02010600030101010101" pitchFamily="2" charset="-122"/>
            </a:endParaRPr>
          </a:p>
          <a:p>
            <a:endParaRPr lang="zh-CN" altLang="en-US" sz="1400"/>
          </a:p>
          <a:p>
            <a:endParaRPr lang="zh-CN" altLang="en-US" sz="1400"/>
          </a:p>
        </p:txBody>
      </p:sp>
      <p:pic>
        <p:nvPicPr>
          <p:cNvPr id="9" name="图片 8"/>
          <p:cNvPicPr>
            <a:picLocks noChangeAspect="1"/>
          </p:cNvPicPr>
          <p:nvPr/>
        </p:nvPicPr>
        <p:blipFill>
          <a:blip r:embed="rId1"/>
          <a:stretch>
            <a:fillRect/>
          </a:stretch>
        </p:blipFill>
        <p:spPr>
          <a:xfrm>
            <a:off x="5257800" y="2211705"/>
            <a:ext cx="6934200" cy="301117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996950"/>
          </a:xfrm>
        </p:spPr>
        <p:txBody>
          <a:bodyPr/>
          <a:lstStyle/>
          <a:p>
            <a:r>
              <a:rPr lang="zh-CN" altLang="en-US" dirty="0"/>
              <a:t>软件需求分析类图</a:t>
            </a:r>
            <a:endParaRPr lang="zh-CN" altLang="en-US" dirty="0"/>
          </a:p>
          <a:p>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7" name="图片 4"/>
          <p:cNvPicPr>
            <a:picLocks noChangeAspect="1"/>
          </p:cNvPicPr>
          <p:nvPr/>
        </p:nvPicPr>
        <p:blipFill>
          <a:blip r:embed="rId1"/>
          <a:stretch>
            <a:fillRect/>
          </a:stretch>
        </p:blipFill>
        <p:spPr>
          <a:xfrm>
            <a:off x="2570480" y="2247265"/>
            <a:ext cx="5756910" cy="4436110"/>
          </a:xfrm>
          <a:prstGeom prst="rect">
            <a:avLst/>
          </a:prstGeom>
          <a:noFill/>
          <a:ln>
            <a:noFill/>
          </a:ln>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930118" y="5826926"/>
            <a:ext cx="2664178" cy="369332"/>
          </a:xfrm>
          <a:prstGeom prst="rect">
            <a:avLst/>
          </a:prstGeom>
          <a:noFill/>
        </p:spPr>
        <p:txBody>
          <a:bodyPr wrap="square" rtlCol="0">
            <a:spAutoFit/>
          </a:bodyPr>
          <a:lstStyle/>
          <a:p>
            <a:pPr algn="ctr"/>
            <a:r>
              <a:rPr lang="zh-CN" altLang="en-US" dirty="0"/>
              <a:t>系统分析类图</a:t>
            </a:r>
            <a:endParaRPr lang="zh-CN" altLang="en-US" dirty="0"/>
          </a:p>
        </p:txBody>
      </p:sp>
      <p:sp>
        <p:nvSpPr>
          <p:cNvPr id="7" name="文本框 6"/>
          <p:cNvSpPr txBox="1"/>
          <p:nvPr/>
        </p:nvSpPr>
        <p:spPr>
          <a:xfrm>
            <a:off x="7704666" y="5847645"/>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8" name="图片 4"/>
          <p:cNvPicPr>
            <a:picLocks noChangeAspect="1"/>
          </p:cNvPicPr>
          <p:nvPr/>
        </p:nvPicPr>
        <p:blipFill>
          <a:blip r:embed="rId1"/>
          <a:stretch>
            <a:fillRect/>
          </a:stretch>
        </p:blipFill>
        <p:spPr>
          <a:xfrm>
            <a:off x="944880" y="2357755"/>
            <a:ext cx="4482465" cy="3263900"/>
          </a:xfrm>
          <a:prstGeom prst="rect">
            <a:avLst/>
          </a:prstGeom>
          <a:noFill/>
          <a:ln>
            <a:noFill/>
          </a:ln>
        </p:spPr>
      </p:pic>
      <p:pic>
        <p:nvPicPr>
          <p:cNvPr id="10" name="图片 2"/>
          <p:cNvPicPr>
            <a:picLocks noChangeAspect="1"/>
          </p:cNvPicPr>
          <p:nvPr/>
        </p:nvPicPr>
        <p:blipFill>
          <a:blip r:embed="rId2"/>
          <a:stretch>
            <a:fillRect/>
          </a:stretch>
        </p:blipFill>
        <p:spPr>
          <a:xfrm>
            <a:off x="6006465" y="2215515"/>
            <a:ext cx="5475605" cy="3228975"/>
          </a:xfrm>
          <a:prstGeom prst="rect">
            <a:avLst/>
          </a:prstGeom>
          <a:noFill/>
          <a:ln>
            <a:noFill/>
          </a:ln>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r>
              <a:rPr lang="en-US" altLang="zh-CN" sz="2000" dirty="0"/>
              <a:t>1-</a:t>
            </a:r>
            <a:r>
              <a:rPr lang="zh-CN" altLang="en-US" sz="2000" dirty="0"/>
              <a:t>用户登录</a:t>
            </a:r>
            <a:endParaRPr lang="zh-CN" altLang="en-US" sz="2000"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1000" dirty="0"/>
          </a:p>
        </p:txBody>
      </p:sp>
      <p:sp>
        <p:nvSpPr>
          <p:cNvPr id="3" name="文本框 2"/>
          <p:cNvSpPr txBox="1"/>
          <p:nvPr/>
        </p:nvSpPr>
        <p:spPr>
          <a:xfrm>
            <a:off x="1625600" y="6088380"/>
            <a:ext cx="3446780" cy="638175"/>
          </a:xfrm>
          <a:prstGeom prst="rect">
            <a:avLst/>
          </a:prstGeom>
          <a:noFill/>
        </p:spPr>
        <p:txBody>
          <a:bodyPr wrap="square" rtlCol="0">
            <a:noAutofit/>
          </a:bodyPr>
          <a:lstStyle/>
          <a:p>
            <a:pPr lvl="1"/>
            <a:r>
              <a:rPr lang="zh-CN" altLang="en-US" dirty="0">
                <a:sym typeface="+mn-ea"/>
              </a:rPr>
              <a:t>用户登录</a:t>
            </a:r>
            <a:r>
              <a:rPr lang="zh-CN" altLang="en-US" dirty="0"/>
              <a:t>界面原型</a:t>
            </a:r>
            <a:endParaRPr lang="en-US" altLang="zh-CN" dirty="0"/>
          </a:p>
        </p:txBody>
      </p:sp>
      <p:sp>
        <p:nvSpPr>
          <p:cNvPr id="6" name="文本框 5"/>
          <p:cNvSpPr txBox="1"/>
          <p:nvPr/>
        </p:nvSpPr>
        <p:spPr>
          <a:xfrm>
            <a:off x="7479030" y="6109335"/>
            <a:ext cx="3030855" cy="368300"/>
          </a:xfrm>
          <a:prstGeom prst="rect">
            <a:avLst/>
          </a:prstGeom>
          <a:noFill/>
        </p:spPr>
        <p:txBody>
          <a:bodyPr wrap="square" rtlCol="0">
            <a:spAutoFit/>
          </a:bodyPr>
          <a:lstStyle/>
          <a:p>
            <a:pPr lvl="1"/>
            <a:r>
              <a:rPr lang="zh-CN" altLang="en-US" dirty="0">
                <a:sym typeface="+mn-ea"/>
              </a:rPr>
              <a:t>用户登录</a:t>
            </a:r>
            <a:r>
              <a:rPr lang="zh-CN" altLang="en-US" dirty="0"/>
              <a:t>界面设计类图</a:t>
            </a:r>
            <a:endParaRPr lang="en-US" altLang="zh-CN" dirty="0"/>
          </a:p>
        </p:txBody>
      </p:sp>
      <p:pic>
        <p:nvPicPr>
          <p:cNvPr id="8" name="图片 7" descr="图片包含 图表&#10;&#10;描述已自动生成"/>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727338" y="2598636"/>
            <a:ext cx="5029995" cy="3489991"/>
          </a:xfrm>
          <a:prstGeom prst="rect">
            <a:avLst/>
          </a:prstGeom>
          <a:noFill/>
          <a:ln>
            <a:noFill/>
          </a:ln>
        </p:spPr>
      </p:pic>
      <p:pic>
        <p:nvPicPr>
          <p:cNvPr id="7" name="图片 6" descr="图示, 示意图&#10;&#10;描述已自动生成"/>
          <p:cNvPicPr>
            <a:picLocks noChangeAspect="1"/>
          </p:cNvPicPr>
          <p:nvPr/>
        </p:nvPicPr>
        <p:blipFill>
          <a:blip r:embed="rId2"/>
          <a:stretch>
            <a:fillRect/>
          </a:stretch>
        </p:blipFill>
        <p:spPr>
          <a:xfrm>
            <a:off x="6091201" y="3385185"/>
            <a:ext cx="6101243" cy="1444142"/>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r>
              <a:rPr lang="en-US" altLang="zh-CN" sz="2000" dirty="0"/>
              <a:t>2-</a:t>
            </a:r>
            <a:r>
              <a:rPr lang="zh-CN" altLang="en-US" sz="2000" dirty="0"/>
              <a:t>用户注册</a:t>
            </a:r>
            <a:endParaRPr lang="zh-CN" altLang="en-US" sz="2000"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1000" dirty="0"/>
          </a:p>
        </p:txBody>
      </p:sp>
      <p:sp>
        <p:nvSpPr>
          <p:cNvPr id="3" name="文本框 2"/>
          <p:cNvSpPr txBox="1"/>
          <p:nvPr/>
        </p:nvSpPr>
        <p:spPr>
          <a:xfrm>
            <a:off x="1625601" y="6088627"/>
            <a:ext cx="2664178" cy="368300"/>
          </a:xfrm>
          <a:prstGeom prst="rect">
            <a:avLst/>
          </a:prstGeom>
          <a:noFill/>
        </p:spPr>
        <p:txBody>
          <a:bodyPr wrap="square" rtlCol="0">
            <a:spAutoFit/>
          </a:bodyPr>
          <a:lstStyle/>
          <a:p>
            <a:pPr lvl="1"/>
            <a:r>
              <a:rPr lang="zh-CN" altLang="en-US" dirty="0">
                <a:sym typeface="+mn-ea"/>
              </a:rPr>
              <a:t>用户注册</a:t>
            </a:r>
            <a:r>
              <a:rPr lang="zh-CN" altLang="en-US" dirty="0"/>
              <a:t>界面原型</a:t>
            </a:r>
            <a:endParaRPr lang="en-US" altLang="zh-CN" dirty="0"/>
          </a:p>
        </p:txBody>
      </p:sp>
      <p:sp>
        <p:nvSpPr>
          <p:cNvPr id="6" name="文本框 5"/>
          <p:cNvSpPr txBox="1"/>
          <p:nvPr/>
        </p:nvSpPr>
        <p:spPr>
          <a:xfrm>
            <a:off x="7479030" y="6109335"/>
            <a:ext cx="3139440" cy="580390"/>
          </a:xfrm>
          <a:prstGeom prst="rect">
            <a:avLst/>
          </a:prstGeom>
          <a:noFill/>
        </p:spPr>
        <p:txBody>
          <a:bodyPr wrap="square" rtlCol="0">
            <a:noAutofit/>
          </a:bodyPr>
          <a:lstStyle/>
          <a:p>
            <a:pPr lvl="1"/>
            <a:r>
              <a:rPr lang="zh-CN" altLang="en-US" dirty="0">
                <a:sym typeface="+mn-ea"/>
              </a:rPr>
              <a:t>用户注册</a:t>
            </a:r>
            <a:r>
              <a:rPr lang="zh-CN" altLang="en-US" dirty="0"/>
              <a:t>界面设计类图</a:t>
            </a:r>
            <a:endParaRPr lang="en-US" altLang="zh-CN" dirty="0"/>
          </a:p>
        </p:txBody>
      </p:sp>
      <p:pic>
        <p:nvPicPr>
          <p:cNvPr id="7" name="图片 6" descr="图片包含 图示&#10;&#10;描述已自动生成"/>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574533" y="2634743"/>
            <a:ext cx="5094747" cy="3514676"/>
          </a:xfrm>
          <a:prstGeom prst="rect">
            <a:avLst/>
          </a:prstGeom>
          <a:noFill/>
          <a:ln>
            <a:noFill/>
          </a:ln>
        </p:spPr>
      </p:pic>
      <p:pic>
        <p:nvPicPr>
          <p:cNvPr id="8" name="图片 7" descr="图示, 示意图&#10;&#10;描述已自动生成"/>
          <p:cNvPicPr>
            <a:picLocks noChangeAspect="1"/>
          </p:cNvPicPr>
          <p:nvPr/>
        </p:nvPicPr>
        <p:blipFill>
          <a:blip r:embed="rId2"/>
          <a:stretch>
            <a:fillRect/>
          </a:stretch>
        </p:blipFill>
        <p:spPr>
          <a:xfrm>
            <a:off x="5990104" y="3504541"/>
            <a:ext cx="6120854" cy="1521002"/>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r>
              <a:rPr lang="en-US" altLang="zh-CN" sz="2000" dirty="0"/>
              <a:t>3-</a:t>
            </a:r>
            <a:r>
              <a:rPr lang="zh-CN" altLang="en-US" sz="2000" dirty="0"/>
              <a:t>用户个人信息管理</a:t>
            </a:r>
            <a:endParaRPr lang="zh-CN" altLang="en-US" sz="2000"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1000" dirty="0"/>
          </a:p>
        </p:txBody>
      </p:sp>
      <p:sp>
        <p:nvSpPr>
          <p:cNvPr id="3" name="文本框 2"/>
          <p:cNvSpPr txBox="1"/>
          <p:nvPr/>
        </p:nvSpPr>
        <p:spPr>
          <a:xfrm>
            <a:off x="1625600" y="6088380"/>
            <a:ext cx="3475990" cy="666750"/>
          </a:xfrm>
          <a:prstGeom prst="rect">
            <a:avLst/>
          </a:prstGeom>
          <a:noFill/>
        </p:spPr>
        <p:txBody>
          <a:bodyPr wrap="square" rtlCol="0">
            <a:noAutofit/>
          </a:bodyPr>
          <a:lstStyle/>
          <a:p>
            <a:pPr lvl="1"/>
            <a:r>
              <a:rPr lang="zh-CN" altLang="en-US" dirty="0">
                <a:sym typeface="+mn-ea"/>
              </a:rPr>
              <a:t>用户个人信息管理</a:t>
            </a:r>
            <a:r>
              <a:rPr lang="zh-CN" altLang="en-US" dirty="0"/>
              <a:t>界面原型</a:t>
            </a:r>
            <a:endParaRPr lang="en-US" altLang="zh-CN" dirty="0"/>
          </a:p>
        </p:txBody>
      </p:sp>
      <p:sp>
        <p:nvSpPr>
          <p:cNvPr id="6" name="文本框 5"/>
          <p:cNvSpPr txBox="1"/>
          <p:nvPr/>
        </p:nvSpPr>
        <p:spPr>
          <a:xfrm>
            <a:off x="7479030" y="6109335"/>
            <a:ext cx="4082415" cy="586740"/>
          </a:xfrm>
          <a:prstGeom prst="rect">
            <a:avLst/>
          </a:prstGeom>
          <a:noFill/>
        </p:spPr>
        <p:txBody>
          <a:bodyPr wrap="square" rtlCol="0">
            <a:noAutofit/>
          </a:bodyPr>
          <a:lstStyle/>
          <a:p>
            <a:pPr lvl="1"/>
            <a:r>
              <a:rPr lang="zh-CN" altLang="en-US" dirty="0">
                <a:sym typeface="+mn-ea"/>
              </a:rPr>
              <a:t>用户个人信息管理</a:t>
            </a:r>
            <a:r>
              <a:rPr lang="zh-CN" altLang="en-US" dirty="0"/>
              <a:t>界面设计类图</a:t>
            </a:r>
            <a:endParaRPr lang="en-US" altLang="zh-CN" dirty="0"/>
          </a:p>
        </p:txBody>
      </p:sp>
      <p:pic>
        <p:nvPicPr>
          <p:cNvPr id="8" name="图片 7" descr="图片包含 文本&#10;&#10;描述已自动生成"/>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574532" y="2608879"/>
            <a:ext cx="5649013" cy="3565149"/>
          </a:xfrm>
          <a:prstGeom prst="rect">
            <a:avLst/>
          </a:prstGeom>
          <a:noFill/>
          <a:ln>
            <a:noFill/>
          </a:ln>
        </p:spPr>
      </p:pic>
      <p:pic>
        <p:nvPicPr>
          <p:cNvPr id="7" name="图片 6" descr="图示&#10;&#10;描述已自动生成"/>
          <p:cNvPicPr>
            <a:picLocks noChangeAspect="1"/>
          </p:cNvPicPr>
          <p:nvPr/>
        </p:nvPicPr>
        <p:blipFill>
          <a:blip r:embed="rId2"/>
          <a:stretch>
            <a:fillRect/>
          </a:stretch>
        </p:blipFill>
        <p:spPr>
          <a:xfrm>
            <a:off x="6223544" y="3152567"/>
            <a:ext cx="5689561" cy="2672847"/>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marL="457200" lvl="1" indent="0">
              <a:buNone/>
            </a:pP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6" name="文本框 5"/>
          <p:cNvSpPr txBox="1"/>
          <p:nvPr/>
        </p:nvSpPr>
        <p:spPr>
          <a:xfrm>
            <a:off x="1815465" y="6095365"/>
            <a:ext cx="4064000" cy="368300"/>
          </a:xfrm>
          <a:prstGeom prst="rect">
            <a:avLst/>
          </a:prstGeom>
          <a:noFill/>
        </p:spPr>
        <p:txBody>
          <a:bodyPr wrap="square" rtlCol="0">
            <a:spAutoFit/>
          </a:bodyPr>
          <a:p>
            <a:r>
              <a:rPr lang="zh-CN" altLang="en-US"/>
              <a:t>视力信息管理界面</a:t>
            </a:r>
            <a:r>
              <a:rPr lang="zh-CN" altLang="en-US"/>
              <a:t>原型</a:t>
            </a:r>
            <a:endParaRPr lang="zh-CN" altLang="en-US"/>
          </a:p>
        </p:txBody>
      </p:sp>
      <p:sp>
        <p:nvSpPr>
          <p:cNvPr id="7" name="文本框 6"/>
          <p:cNvSpPr txBox="1"/>
          <p:nvPr/>
        </p:nvSpPr>
        <p:spPr>
          <a:xfrm>
            <a:off x="7502525" y="6095365"/>
            <a:ext cx="4064000" cy="368300"/>
          </a:xfrm>
          <a:prstGeom prst="rect">
            <a:avLst/>
          </a:prstGeom>
          <a:noFill/>
        </p:spPr>
        <p:txBody>
          <a:bodyPr wrap="square" rtlCol="0">
            <a:spAutoFit/>
          </a:bodyPr>
          <a:p>
            <a:r>
              <a:rPr lang="zh-CN" altLang="en-US">
                <a:sym typeface="+mn-ea"/>
              </a:rPr>
              <a:t>视力信息管理</a:t>
            </a:r>
            <a:r>
              <a:rPr lang="zh-CN" altLang="en-US" dirty="0">
                <a:sym typeface="+mn-ea"/>
              </a:rPr>
              <a:t>界面设计类图</a:t>
            </a:r>
            <a:endParaRPr lang="zh-CN" altLang="en-US"/>
          </a:p>
        </p:txBody>
      </p:sp>
      <p:sp>
        <p:nvSpPr>
          <p:cNvPr id="8" name="文本框 7"/>
          <p:cNvSpPr txBox="1"/>
          <p:nvPr/>
        </p:nvSpPr>
        <p:spPr>
          <a:xfrm>
            <a:off x="1282065" y="2435860"/>
            <a:ext cx="4064000" cy="368300"/>
          </a:xfrm>
          <a:prstGeom prst="rect">
            <a:avLst/>
          </a:prstGeom>
          <a:noFill/>
        </p:spPr>
        <p:txBody>
          <a:bodyPr wrap="square" rtlCol="0">
            <a:spAutoFit/>
          </a:bodyPr>
          <a:p>
            <a:r>
              <a:rPr lang="en-US" altLang="zh-CN"/>
              <a:t>4-</a:t>
            </a:r>
            <a:r>
              <a:rPr lang="zh-CN" altLang="en-US"/>
              <a:t>视力信息</a:t>
            </a:r>
            <a:r>
              <a:rPr lang="zh-CN" altLang="en-US"/>
              <a:t>管理</a:t>
            </a:r>
            <a:endParaRPr lang="zh-CN" altLang="en-US"/>
          </a:p>
        </p:txBody>
      </p:sp>
      <p:pic>
        <p:nvPicPr>
          <p:cNvPr id="9" name="图片 8" descr="586816833860771291"/>
          <p:cNvPicPr>
            <a:picLocks noChangeAspect="1"/>
          </p:cNvPicPr>
          <p:nvPr/>
        </p:nvPicPr>
        <p:blipFill>
          <a:blip r:embed="rId1"/>
          <a:stretch>
            <a:fillRect/>
          </a:stretch>
        </p:blipFill>
        <p:spPr>
          <a:xfrm>
            <a:off x="666750" y="2804160"/>
            <a:ext cx="5231130" cy="2969895"/>
          </a:xfrm>
          <a:prstGeom prst="rect">
            <a:avLst/>
          </a:prstGeom>
        </p:spPr>
      </p:pic>
      <p:pic>
        <p:nvPicPr>
          <p:cNvPr id="10" name="图片 9" descr="568037870283335920"/>
          <p:cNvPicPr>
            <a:picLocks noChangeAspect="1"/>
          </p:cNvPicPr>
          <p:nvPr/>
        </p:nvPicPr>
        <p:blipFill>
          <a:blip r:embed="rId2"/>
          <a:stretch>
            <a:fillRect/>
          </a:stretch>
        </p:blipFill>
        <p:spPr>
          <a:xfrm>
            <a:off x="6814820" y="3272790"/>
            <a:ext cx="5005070" cy="2032635"/>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665605" y="5125085"/>
            <a:ext cx="3995420" cy="36830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1800">
                <a:latin typeface="Arial" panose="020B0604020202020204" pitchFamily="34" charset="0"/>
                <a:ea typeface="微软雅黑" panose="020B0503020204020204" pitchFamily="34" charset="-122"/>
              </a:rPr>
              <a:t>“</a:t>
            </a:r>
            <a:r>
              <a:rPr lang="zh-CN" altLang="en-US" sz="1800">
                <a:latin typeface="Arial" panose="020B0604020202020204" pitchFamily="34" charset="0"/>
                <a:ea typeface="微软雅黑" panose="020B0503020204020204" pitchFamily="34" charset="-122"/>
              </a:rPr>
              <a:t>视力分析</a:t>
            </a:r>
            <a:r>
              <a:rPr lang="en-US" altLang="zh-CN" sz="1800">
                <a:latin typeface="Arial" panose="020B0604020202020204" pitchFamily="34" charset="0"/>
                <a:ea typeface="微软雅黑" panose="020B0503020204020204" pitchFamily="34" charset="-122"/>
              </a:rPr>
              <a:t>”</a:t>
            </a:r>
            <a:r>
              <a:rPr lang="zh-CN" altLang="en-US">
                <a:sym typeface="+mn-ea"/>
              </a:rPr>
              <a:t>界面原型</a:t>
            </a:r>
            <a:endParaRPr lang="zh-CN" altLang="en-US" sz="1800">
              <a:latin typeface="Arial" panose="020B0604020202020204" pitchFamily="34" charset="0"/>
              <a:ea typeface="微软雅黑" panose="020B0503020204020204" pitchFamily="34" charset="-122"/>
            </a:endParaRPr>
          </a:p>
        </p:txBody>
      </p:sp>
      <p:sp>
        <p:nvSpPr>
          <p:cNvPr id="6" name="文本框 5"/>
          <p:cNvSpPr txBox="1"/>
          <p:nvPr/>
        </p:nvSpPr>
        <p:spPr>
          <a:xfrm>
            <a:off x="6911340" y="5125085"/>
            <a:ext cx="4064000" cy="368300"/>
          </a:xfrm>
          <a:prstGeom prst="rect">
            <a:avLst/>
          </a:prstGeom>
          <a:noFill/>
        </p:spPr>
        <p:txBody>
          <a:bodyPr wrap="square" rtlCol="0">
            <a:spAutoFit/>
          </a:bodyPr>
          <a:p>
            <a:r>
              <a:rPr lang="en-US" altLang="zh-CN"/>
              <a:t>“</a:t>
            </a:r>
            <a:r>
              <a:rPr lang="zh-CN" altLang="en-US"/>
              <a:t>视力分析</a:t>
            </a:r>
            <a:r>
              <a:rPr lang="en-US" altLang="zh-CN"/>
              <a:t>”</a:t>
            </a:r>
            <a:r>
              <a:rPr lang="zh-CN" altLang="en-US"/>
              <a:t>界面类</a:t>
            </a:r>
            <a:endParaRPr lang="zh-CN" altLang="en-US"/>
          </a:p>
        </p:txBody>
      </p:sp>
      <p:sp>
        <p:nvSpPr>
          <p:cNvPr id="2" name="文本框 1"/>
          <p:cNvSpPr txBox="1"/>
          <p:nvPr/>
        </p:nvSpPr>
        <p:spPr>
          <a:xfrm>
            <a:off x="1043940" y="1570355"/>
            <a:ext cx="4064000" cy="368300"/>
          </a:xfrm>
          <a:prstGeom prst="rect">
            <a:avLst/>
          </a:prstGeom>
          <a:noFill/>
        </p:spPr>
        <p:txBody>
          <a:bodyPr wrap="square" rtlCol="0">
            <a:spAutoFit/>
          </a:bodyPr>
          <a:p>
            <a:r>
              <a:rPr lang="en-US" altLang="zh-CN"/>
              <a:t>5-</a:t>
            </a:r>
            <a:r>
              <a:rPr lang="zh-CN" altLang="en-US"/>
              <a:t>视力</a:t>
            </a:r>
            <a:r>
              <a:rPr lang="zh-CN" altLang="en-US"/>
              <a:t>分析</a:t>
            </a:r>
            <a:endParaRPr lang="zh-CN" altLang="en-US"/>
          </a:p>
        </p:txBody>
      </p:sp>
      <p:pic>
        <p:nvPicPr>
          <p:cNvPr id="7" name="图片 6" descr="747824257228384036"/>
          <p:cNvPicPr>
            <a:picLocks noChangeAspect="1"/>
          </p:cNvPicPr>
          <p:nvPr/>
        </p:nvPicPr>
        <p:blipFill>
          <a:blip r:embed="rId1"/>
          <a:stretch>
            <a:fillRect/>
          </a:stretch>
        </p:blipFill>
        <p:spPr>
          <a:xfrm>
            <a:off x="1257935" y="2074545"/>
            <a:ext cx="3333750" cy="2912745"/>
          </a:xfrm>
          <a:prstGeom prst="rect">
            <a:avLst/>
          </a:prstGeom>
        </p:spPr>
      </p:pic>
      <p:pic>
        <p:nvPicPr>
          <p:cNvPr id="12" name="图片 11"/>
          <p:cNvPicPr>
            <a:picLocks noChangeAspect="1"/>
          </p:cNvPicPr>
          <p:nvPr/>
        </p:nvPicPr>
        <p:blipFill>
          <a:blip r:embed="rId2"/>
          <a:stretch>
            <a:fillRect/>
          </a:stretch>
        </p:blipFill>
        <p:spPr>
          <a:xfrm>
            <a:off x="6377305" y="1748790"/>
            <a:ext cx="4168775" cy="3238500"/>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1038" name="图片 2"/>
          <p:cNvPicPr/>
          <p:nvPr/>
        </p:nvPicPr>
        <p:blipFill>
          <a:blip r:embed="rId1" cstate="print"/>
          <a:srcRect/>
          <a:stretch>
            <a:fillRect/>
          </a:stretch>
        </p:blipFill>
        <p:spPr>
          <a:xfrm>
            <a:off x="441325" y="2021205"/>
            <a:ext cx="4767580" cy="2656205"/>
          </a:xfrm>
          <a:prstGeom prst="rect">
            <a:avLst/>
          </a:prstGeom>
          <a:ln>
            <a:noFill/>
          </a:ln>
        </p:spPr>
      </p:pic>
      <p:sp>
        <p:nvSpPr>
          <p:cNvPr id="3" name="文本框 2"/>
          <p:cNvSpPr txBox="1"/>
          <p:nvPr/>
        </p:nvSpPr>
        <p:spPr>
          <a:xfrm>
            <a:off x="1665605" y="5125085"/>
            <a:ext cx="3995420" cy="36830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1800">
                <a:latin typeface="Arial" panose="020B0604020202020204" pitchFamily="34" charset="0"/>
                <a:ea typeface="微软雅黑" panose="020B0503020204020204" pitchFamily="34" charset="-122"/>
              </a:rPr>
              <a:t>“</a:t>
            </a:r>
            <a:r>
              <a:rPr lang="zh-CN" altLang="en-US" sz="1800">
                <a:latin typeface="Arial" panose="020B0604020202020204" pitchFamily="34" charset="0"/>
                <a:ea typeface="微软雅黑" panose="020B0503020204020204" pitchFamily="34" charset="-122"/>
              </a:rPr>
              <a:t>视力预警</a:t>
            </a:r>
            <a:r>
              <a:rPr lang="en-US" altLang="zh-CN" sz="1800">
                <a:latin typeface="Arial" panose="020B0604020202020204" pitchFamily="34" charset="0"/>
                <a:ea typeface="微软雅黑" panose="020B0503020204020204" pitchFamily="34" charset="-122"/>
              </a:rPr>
              <a:t>”</a:t>
            </a:r>
            <a:r>
              <a:rPr lang="zh-CN" altLang="en-US">
                <a:sym typeface="+mn-ea"/>
              </a:rPr>
              <a:t>界面原型</a:t>
            </a:r>
            <a:endParaRPr lang="zh-CN" altLang="en-US" sz="1800">
              <a:latin typeface="Arial" panose="020B0604020202020204" pitchFamily="34" charset="0"/>
              <a:ea typeface="微软雅黑" panose="020B0503020204020204" pitchFamily="34" charset="-122"/>
            </a:endParaRPr>
          </a:p>
        </p:txBody>
      </p:sp>
      <p:pic>
        <p:nvPicPr>
          <p:cNvPr id="5" name="图片 2"/>
          <p:cNvPicPr>
            <a:picLocks noChangeAspect="1"/>
          </p:cNvPicPr>
          <p:nvPr/>
        </p:nvPicPr>
        <p:blipFill>
          <a:blip r:embed="rId2"/>
          <a:stretch>
            <a:fillRect/>
          </a:stretch>
        </p:blipFill>
        <p:spPr>
          <a:xfrm>
            <a:off x="5902008" y="2535238"/>
            <a:ext cx="5266055" cy="1627505"/>
          </a:xfrm>
          <a:prstGeom prst="rect">
            <a:avLst/>
          </a:prstGeom>
          <a:noFill/>
          <a:ln>
            <a:noFill/>
          </a:ln>
        </p:spPr>
      </p:pic>
      <p:sp>
        <p:nvSpPr>
          <p:cNvPr id="6" name="文本框 5"/>
          <p:cNvSpPr txBox="1"/>
          <p:nvPr/>
        </p:nvSpPr>
        <p:spPr>
          <a:xfrm>
            <a:off x="6911340" y="4962525"/>
            <a:ext cx="4064000" cy="368300"/>
          </a:xfrm>
          <a:prstGeom prst="rect">
            <a:avLst/>
          </a:prstGeom>
          <a:noFill/>
        </p:spPr>
        <p:txBody>
          <a:bodyPr wrap="square" rtlCol="0">
            <a:spAutoFit/>
          </a:bodyPr>
          <a:p>
            <a:r>
              <a:rPr lang="en-US" altLang="zh-CN"/>
              <a:t>“</a:t>
            </a:r>
            <a:r>
              <a:rPr lang="zh-CN" altLang="en-US"/>
              <a:t>视力预警</a:t>
            </a:r>
            <a:r>
              <a:rPr lang="en-US" altLang="zh-CN"/>
              <a:t>”</a:t>
            </a:r>
            <a:r>
              <a:rPr lang="zh-CN" altLang="en-US" dirty="0">
                <a:sym typeface="+mn-ea"/>
              </a:rPr>
              <a:t>界面设计类图</a:t>
            </a:r>
            <a:endParaRPr lang="zh-CN" altLang="en-US"/>
          </a:p>
        </p:txBody>
      </p:sp>
      <p:sp>
        <p:nvSpPr>
          <p:cNvPr id="2" name="文本框 1"/>
          <p:cNvSpPr txBox="1"/>
          <p:nvPr/>
        </p:nvSpPr>
        <p:spPr>
          <a:xfrm>
            <a:off x="1043940" y="1570355"/>
            <a:ext cx="4064000" cy="368300"/>
          </a:xfrm>
          <a:prstGeom prst="rect">
            <a:avLst/>
          </a:prstGeom>
          <a:noFill/>
        </p:spPr>
        <p:txBody>
          <a:bodyPr wrap="square" rtlCol="0">
            <a:spAutoFit/>
          </a:bodyPr>
          <a:p>
            <a:r>
              <a:rPr lang="en-US" altLang="zh-CN"/>
              <a:t>6-</a:t>
            </a:r>
            <a:r>
              <a:rPr lang="zh-CN" altLang="en-US"/>
              <a:t>视力</a:t>
            </a:r>
            <a:r>
              <a:rPr lang="zh-CN" altLang="en-US"/>
              <a:t>预警</a:t>
            </a:r>
            <a:endParaRPr lang="zh-CN" alt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marL="457200" lvl="1" indent="0">
              <a:buNone/>
            </a:pP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6" name="文本框 5"/>
          <p:cNvSpPr txBox="1"/>
          <p:nvPr/>
        </p:nvSpPr>
        <p:spPr>
          <a:xfrm>
            <a:off x="1051560" y="2443480"/>
            <a:ext cx="4064000" cy="368300"/>
          </a:xfrm>
          <a:prstGeom prst="rect">
            <a:avLst/>
          </a:prstGeom>
          <a:noFill/>
        </p:spPr>
        <p:txBody>
          <a:bodyPr wrap="square" rtlCol="0">
            <a:spAutoFit/>
          </a:bodyPr>
          <a:p>
            <a:r>
              <a:rPr lang="en-US" altLang="zh-CN"/>
              <a:t>7-</a:t>
            </a:r>
            <a:r>
              <a:rPr lang="zh-CN" altLang="en-US"/>
              <a:t>健康资讯</a:t>
            </a:r>
            <a:endParaRPr lang="zh-CN" altLang="en-US"/>
          </a:p>
        </p:txBody>
      </p:sp>
      <p:pic>
        <p:nvPicPr>
          <p:cNvPr id="7" name="图片 4" descr="66f4391e9b259f9d7af79a14f544b17"/>
          <p:cNvPicPr>
            <a:picLocks noChangeAspect="1"/>
          </p:cNvPicPr>
          <p:nvPr/>
        </p:nvPicPr>
        <p:blipFill>
          <a:blip r:embed="rId1"/>
          <a:stretch>
            <a:fillRect/>
          </a:stretch>
        </p:blipFill>
        <p:spPr>
          <a:xfrm>
            <a:off x="574993" y="3203575"/>
            <a:ext cx="5272405" cy="2583180"/>
          </a:xfrm>
          <a:prstGeom prst="rect">
            <a:avLst/>
          </a:prstGeom>
        </p:spPr>
      </p:pic>
      <p:sp>
        <p:nvSpPr>
          <p:cNvPr id="9" name="文本框 8"/>
          <p:cNvSpPr txBox="1"/>
          <p:nvPr/>
        </p:nvSpPr>
        <p:spPr>
          <a:xfrm>
            <a:off x="1496060" y="6043295"/>
            <a:ext cx="4064000" cy="645160"/>
          </a:xfrm>
          <a:prstGeom prst="rect">
            <a:avLst/>
          </a:prstGeom>
          <a:noFill/>
        </p:spPr>
        <p:txBody>
          <a:bodyPr wrap="square" rtlCol="0">
            <a:spAutoFit/>
          </a:bodyPr>
          <a:p>
            <a:r>
              <a:rPr lang="en-US" altLang="zh-CN">
                <a:latin typeface="Arial" panose="020B0604020202020204" pitchFamily="34" charset="0"/>
                <a:ea typeface="微软雅黑" panose="020B0503020204020204" pitchFamily="34" charset="-122"/>
                <a:sym typeface="+mn-ea"/>
              </a:rPr>
              <a:t>“</a:t>
            </a:r>
            <a:r>
              <a:rPr lang="zh-CN" altLang="en-US">
                <a:sym typeface="+mn-ea"/>
              </a:rPr>
              <a:t>健康资讯</a:t>
            </a:r>
            <a:r>
              <a:rPr lang="en-US" altLang="zh-CN">
                <a:latin typeface="Arial" panose="020B0604020202020204" pitchFamily="34" charset="0"/>
                <a:ea typeface="微软雅黑" panose="020B0503020204020204" pitchFamily="34" charset="-122"/>
                <a:sym typeface="+mn-ea"/>
              </a:rPr>
              <a:t>”</a:t>
            </a:r>
            <a:r>
              <a:rPr lang="zh-CN" altLang="en-US">
                <a:latin typeface="Arial" panose="020B0604020202020204" pitchFamily="34" charset="0"/>
                <a:ea typeface="微软雅黑" panose="020B0503020204020204" pitchFamily="34" charset="-122"/>
                <a:sym typeface="+mn-ea"/>
              </a:rPr>
              <a:t>页面设计</a:t>
            </a:r>
            <a:endParaRPr lang="zh-CN" altLang="en-US">
              <a:latin typeface="Arial" panose="020B0604020202020204" pitchFamily="34" charset="0"/>
              <a:ea typeface="微软雅黑" panose="020B0503020204020204" pitchFamily="34" charset="-122"/>
            </a:endParaRPr>
          </a:p>
          <a:p>
            <a:endParaRPr lang="zh-CN" altLang="en-US"/>
          </a:p>
        </p:txBody>
      </p:sp>
      <p:sp>
        <p:nvSpPr>
          <p:cNvPr id="10" name="文本框 9"/>
          <p:cNvSpPr txBox="1"/>
          <p:nvPr/>
        </p:nvSpPr>
        <p:spPr>
          <a:xfrm>
            <a:off x="7510145" y="6043295"/>
            <a:ext cx="4064000" cy="368300"/>
          </a:xfrm>
          <a:prstGeom prst="rect">
            <a:avLst/>
          </a:prstGeom>
          <a:noFill/>
        </p:spPr>
        <p:txBody>
          <a:bodyPr wrap="square" rtlCol="0">
            <a:spAutoFit/>
          </a:bodyPr>
          <a:p>
            <a:r>
              <a:rPr lang="en-US" altLang="zh-CN">
                <a:sym typeface="+mn-ea"/>
              </a:rPr>
              <a:t>“</a:t>
            </a:r>
            <a:r>
              <a:rPr lang="zh-CN" altLang="en-US">
                <a:sym typeface="+mn-ea"/>
              </a:rPr>
              <a:t>健康资讯</a:t>
            </a:r>
            <a:r>
              <a:rPr lang="en-US" altLang="zh-CN">
                <a:sym typeface="+mn-ea"/>
              </a:rPr>
              <a:t>”</a:t>
            </a:r>
            <a:r>
              <a:rPr lang="zh-CN" altLang="en-US" dirty="0">
                <a:sym typeface="+mn-ea"/>
              </a:rPr>
              <a:t>界面设计类图</a:t>
            </a:r>
            <a:endParaRPr lang="zh-CN" altLang="en-US"/>
          </a:p>
        </p:txBody>
      </p:sp>
      <p:pic>
        <p:nvPicPr>
          <p:cNvPr id="12" name="图片 11"/>
          <p:cNvPicPr>
            <a:picLocks noChangeAspect="1"/>
          </p:cNvPicPr>
          <p:nvPr/>
        </p:nvPicPr>
        <p:blipFill>
          <a:blip r:embed="rId2"/>
          <a:stretch>
            <a:fillRect/>
          </a:stretch>
        </p:blipFill>
        <p:spPr>
          <a:xfrm>
            <a:off x="6827520" y="4048125"/>
            <a:ext cx="5142230" cy="1132840"/>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marL="457200" lvl="1" indent="0">
              <a:buNone/>
            </a:pP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11" name="图片 11" descr="895d0ef1b67fa4903ba96203d208eae"/>
          <p:cNvPicPr>
            <a:picLocks noChangeAspect="1"/>
          </p:cNvPicPr>
          <p:nvPr/>
        </p:nvPicPr>
        <p:blipFill>
          <a:blip r:embed="rId1"/>
          <a:stretch>
            <a:fillRect/>
          </a:stretch>
        </p:blipFill>
        <p:spPr>
          <a:xfrm>
            <a:off x="703898" y="3038158"/>
            <a:ext cx="5273675" cy="2277745"/>
          </a:xfrm>
          <a:prstGeom prst="rect">
            <a:avLst/>
          </a:prstGeom>
        </p:spPr>
      </p:pic>
      <p:sp>
        <p:nvSpPr>
          <p:cNvPr id="2" name="文本框 1"/>
          <p:cNvSpPr txBox="1"/>
          <p:nvPr/>
        </p:nvSpPr>
        <p:spPr>
          <a:xfrm>
            <a:off x="1308735" y="2450465"/>
            <a:ext cx="4064000" cy="368300"/>
          </a:xfrm>
          <a:prstGeom prst="rect">
            <a:avLst/>
          </a:prstGeom>
          <a:noFill/>
        </p:spPr>
        <p:txBody>
          <a:bodyPr wrap="square" rtlCol="0">
            <a:spAutoFit/>
          </a:bodyPr>
          <a:p>
            <a:r>
              <a:rPr lang="en-US" altLang="zh-CN"/>
              <a:t>8-</a:t>
            </a:r>
            <a:r>
              <a:rPr lang="zh-CN" altLang="en-US"/>
              <a:t>健康资讯管理</a:t>
            </a:r>
            <a:endParaRPr lang="zh-CN" altLang="en-US"/>
          </a:p>
        </p:txBody>
      </p:sp>
      <p:sp>
        <p:nvSpPr>
          <p:cNvPr id="3" name="文本框 2"/>
          <p:cNvSpPr txBox="1"/>
          <p:nvPr/>
        </p:nvSpPr>
        <p:spPr>
          <a:xfrm>
            <a:off x="1428750" y="5753735"/>
            <a:ext cx="4064000" cy="645160"/>
          </a:xfrm>
          <a:prstGeom prst="rect">
            <a:avLst/>
          </a:prstGeom>
          <a:noFill/>
        </p:spPr>
        <p:txBody>
          <a:bodyPr wrap="square" rtlCol="0">
            <a:spAutoFit/>
          </a:bodyPr>
          <a:p>
            <a:r>
              <a:rPr lang="en-US" altLang="zh-CN">
                <a:latin typeface="Arial" panose="020B0604020202020204" pitchFamily="34" charset="0"/>
                <a:ea typeface="微软雅黑" panose="020B0503020204020204" pitchFamily="34" charset="-122"/>
                <a:sym typeface="+mn-ea"/>
              </a:rPr>
              <a:t>“</a:t>
            </a:r>
            <a:r>
              <a:rPr lang="zh-CN" altLang="en-US">
                <a:sym typeface="+mn-ea"/>
              </a:rPr>
              <a:t>健康资讯管理</a:t>
            </a:r>
            <a:r>
              <a:rPr lang="en-US" altLang="zh-CN">
                <a:latin typeface="Arial" panose="020B0604020202020204" pitchFamily="34" charset="0"/>
                <a:ea typeface="微软雅黑" panose="020B0503020204020204" pitchFamily="34" charset="-122"/>
                <a:sym typeface="+mn-ea"/>
              </a:rPr>
              <a:t>”</a:t>
            </a:r>
            <a:r>
              <a:rPr lang="zh-CN" altLang="en-US">
                <a:sym typeface="+mn-ea"/>
              </a:rPr>
              <a:t>界面原型</a:t>
            </a:r>
            <a:endParaRPr lang="zh-CN" altLang="en-US"/>
          </a:p>
          <a:p>
            <a:endParaRPr lang="zh-CN" altLang="en-US"/>
          </a:p>
        </p:txBody>
      </p:sp>
      <p:sp>
        <p:nvSpPr>
          <p:cNvPr id="5" name="文本框 4"/>
          <p:cNvSpPr txBox="1"/>
          <p:nvPr/>
        </p:nvSpPr>
        <p:spPr>
          <a:xfrm>
            <a:off x="7732395" y="5753735"/>
            <a:ext cx="4064000" cy="645160"/>
          </a:xfrm>
          <a:prstGeom prst="rect">
            <a:avLst/>
          </a:prstGeom>
          <a:noFill/>
        </p:spPr>
        <p:txBody>
          <a:bodyPr wrap="square" rtlCol="0">
            <a:spAutoFit/>
          </a:bodyPr>
          <a:p>
            <a:r>
              <a:rPr lang="en-US" altLang="zh-CN">
                <a:sym typeface="+mn-ea"/>
              </a:rPr>
              <a:t>“</a:t>
            </a:r>
            <a:r>
              <a:rPr lang="zh-CN" altLang="en-US">
                <a:sym typeface="+mn-ea"/>
              </a:rPr>
              <a:t>健康资讯管理</a:t>
            </a:r>
            <a:r>
              <a:rPr lang="en-US" altLang="zh-CN">
                <a:sym typeface="+mn-ea"/>
              </a:rPr>
              <a:t>”</a:t>
            </a:r>
            <a:r>
              <a:rPr lang="zh-CN" altLang="en-US" dirty="0">
                <a:sym typeface="+mn-ea"/>
              </a:rPr>
              <a:t>界面设计类图</a:t>
            </a:r>
            <a:endParaRPr lang="zh-CN" altLang="en-US"/>
          </a:p>
          <a:p>
            <a:endParaRPr lang="zh-CN" altLang="en-US"/>
          </a:p>
        </p:txBody>
      </p:sp>
      <p:pic>
        <p:nvPicPr>
          <p:cNvPr id="6" name="图片 5"/>
          <p:cNvPicPr>
            <a:picLocks noChangeAspect="1"/>
          </p:cNvPicPr>
          <p:nvPr/>
        </p:nvPicPr>
        <p:blipFill>
          <a:blip r:embed="rId2"/>
          <a:stretch>
            <a:fillRect/>
          </a:stretch>
        </p:blipFill>
        <p:spPr>
          <a:xfrm>
            <a:off x="6682105" y="3359785"/>
            <a:ext cx="5257800" cy="1491615"/>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marL="457200" lvl="1" indent="0">
              <a:buNone/>
            </a:pP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文本框 1"/>
          <p:cNvSpPr txBox="1"/>
          <p:nvPr/>
        </p:nvSpPr>
        <p:spPr>
          <a:xfrm>
            <a:off x="1308735" y="2450465"/>
            <a:ext cx="4064000" cy="368300"/>
          </a:xfrm>
          <a:prstGeom prst="rect">
            <a:avLst/>
          </a:prstGeom>
          <a:noFill/>
        </p:spPr>
        <p:txBody>
          <a:bodyPr wrap="square" rtlCol="0">
            <a:spAutoFit/>
          </a:bodyPr>
          <a:p>
            <a:r>
              <a:rPr lang="en-US" altLang="zh-CN"/>
              <a:t>8-</a:t>
            </a:r>
            <a:r>
              <a:rPr lang="zh-CN" altLang="en-US"/>
              <a:t>健康资讯管理</a:t>
            </a:r>
            <a:endParaRPr lang="zh-CN" altLang="en-US"/>
          </a:p>
        </p:txBody>
      </p:sp>
      <p:sp>
        <p:nvSpPr>
          <p:cNvPr id="3" name="文本框 2"/>
          <p:cNvSpPr txBox="1"/>
          <p:nvPr/>
        </p:nvSpPr>
        <p:spPr>
          <a:xfrm>
            <a:off x="1428750" y="5753735"/>
            <a:ext cx="4064000" cy="645160"/>
          </a:xfrm>
          <a:prstGeom prst="rect">
            <a:avLst/>
          </a:prstGeom>
          <a:noFill/>
        </p:spPr>
        <p:txBody>
          <a:bodyPr wrap="square" rtlCol="0">
            <a:spAutoFit/>
          </a:bodyPr>
          <a:p>
            <a:r>
              <a:rPr lang="en-US" altLang="zh-CN">
                <a:latin typeface="Arial" panose="020B0604020202020204" pitchFamily="34" charset="0"/>
                <a:ea typeface="微软雅黑" panose="020B0503020204020204" pitchFamily="34" charset="-122"/>
                <a:sym typeface="+mn-ea"/>
              </a:rPr>
              <a:t>“</a:t>
            </a:r>
            <a:r>
              <a:rPr lang="zh-CN" altLang="en-US">
                <a:sym typeface="+mn-ea"/>
              </a:rPr>
              <a:t>健康资讯编辑</a:t>
            </a:r>
            <a:r>
              <a:rPr lang="en-US" altLang="zh-CN">
                <a:latin typeface="Arial" panose="020B0604020202020204" pitchFamily="34" charset="0"/>
                <a:ea typeface="微软雅黑" panose="020B0503020204020204" pitchFamily="34" charset="-122"/>
                <a:sym typeface="+mn-ea"/>
              </a:rPr>
              <a:t>”</a:t>
            </a:r>
            <a:r>
              <a:rPr lang="zh-CN" altLang="en-US">
                <a:sym typeface="+mn-ea"/>
              </a:rPr>
              <a:t>界面原型</a:t>
            </a:r>
            <a:endParaRPr lang="zh-CN" altLang="en-US"/>
          </a:p>
          <a:p>
            <a:endParaRPr lang="zh-CN" altLang="en-US"/>
          </a:p>
        </p:txBody>
      </p:sp>
      <p:sp>
        <p:nvSpPr>
          <p:cNvPr id="5" name="文本框 4"/>
          <p:cNvSpPr txBox="1"/>
          <p:nvPr/>
        </p:nvSpPr>
        <p:spPr>
          <a:xfrm>
            <a:off x="7732395" y="5753735"/>
            <a:ext cx="4064000" cy="645160"/>
          </a:xfrm>
          <a:prstGeom prst="rect">
            <a:avLst/>
          </a:prstGeom>
          <a:noFill/>
        </p:spPr>
        <p:txBody>
          <a:bodyPr wrap="square" rtlCol="0">
            <a:spAutoFit/>
          </a:bodyPr>
          <a:p>
            <a:r>
              <a:rPr lang="en-US" altLang="zh-CN">
                <a:sym typeface="+mn-ea"/>
              </a:rPr>
              <a:t>“</a:t>
            </a:r>
            <a:r>
              <a:rPr lang="zh-CN" altLang="en-US">
                <a:sym typeface="+mn-ea"/>
              </a:rPr>
              <a:t>健康资讯编辑</a:t>
            </a:r>
            <a:r>
              <a:rPr lang="en-US" altLang="zh-CN">
                <a:sym typeface="+mn-ea"/>
              </a:rPr>
              <a:t>”</a:t>
            </a:r>
            <a:r>
              <a:rPr lang="zh-CN" altLang="en-US" dirty="0">
                <a:sym typeface="+mn-ea"/>
              </a:rPr>
              <a:t>界面设计类图</a:t>
            </a:r>
            <a:endParaRPr lang="zh-CN" altLang="en-US"/>
          </a:p>
          <a:p>
            <a:endParaRPr lang="zh-CN" altLang="en-US"/>
          </a:p>
        </p:txBody>
      </p:sp>
      <p:pic>
        <p:nvPicPr>
          <p:cNvPr id="12" name="图片 12" descr="6d00c8144f204b5f8553a222e237b46"/>
          <p:cNvPicPr>
            <a:picLocks noChangeAspect="1"/>
          </p:cNvPicPr>
          <p:nvPr/>
        </p:nvPicPr>
        <p:blipFill>
          <a:blip r:embed="rId1"/>
          <a:stretch>
            <a:fillRect/>
          </a:stretch>
        </p:blipFill>
        <p:spPr>
          <a:xfrm>
            <a:off x="632460" y="3162300"/>
            <a:ext cx="5267960" cy="2148840"/>
          </a:xfrm>
          <a:prstGeom prst="rect">
            <a:avLst/>
          </a:prstGeom>
        </p:spPr>
      </p:pic>
      <p:pic>
        <p:nvPicPr>
          <p:cNvPr id="6" name="图片 5"/>
          <p:cNvPicPr>
            <a:picLocks noChangeAspect="1"/>
          </p:cNvPicPr>
          <p:nvPr/>
        </p:nvPicPr>
        <p:blipFill>
          <a:blip r:embed="rId2"/>
          <a:stretch>
            <a:fillRect/>
          </a:stretch>
        </p:blipFill>
        <p:spPr>
          <a:xfrm>
            <a:off x="6793865" y="3238500"/>
            <a:ext cx="4881245" cy="1872615"/>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用户界面设计及其模型</a:t>
            </a:r>
            <a:endParaRPr lang="en-US" altLang="zh-CN" dirty="0"/>
          </a:p>
          <a:p>
            <a:pPr marL="457200" lvl="1" indent="0">
              <a:buNone/>
            </a:pP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文本框 1"/>
          <p:cNvSpPr txBox="1"/>
          <p:nvPr/>
        </p:nvSpPr>
        <p:spPr>
          <a:xfrm>
            <a:off x="1308735" y="2450465"/>
            <a:ext cx="4064000" cy="368300"/>
          </a:xfrm>
          <a:prstGeom prst="rect">
            <a:avLst/>
          </a:prstGeom>
          <a:noFill/>
        </p:spPr>
        <p:txBody>
          <a:bodyPr wrap="square" rtlCol="0">
            <a:spAutoFit/>
          </a:bodyPr>
          <a:p>
            <a:r>
              <a:rPr lang="en-US" altLang="zh-CN"/>
              <a:t>9-</a:t>
            </a:r>
            <a:r>
              <a:rPr lang="zh-CN" altLang="en-US"/>
              <a:t>健康资讯管理</a:t>
            </a:r>
            <a:endParaRPr lang="zh-CN" altLang="en-US"/>
          </a:p>
        </p:txBody>
      </p:sp>
      <p:sp>
        <p:nvSpPr>
          <p:cNvPr id="3" name="文本框 2"/>
          <p:cNvSpPr txBox="1"/>
          <p:nvPr/>
        </p:nvSpPr>
        <p:spPr>
          <a:xfrm>
            <a:off x="1428750" y="5753735"/>
            <a:ext cx="4064000" cy="645160"/>
          </a:xfrm>
          <a:prstGeom prst="rect">
            <a:avLst/>
          </a:prstGeom>
          <a:noFill/>
        </p:spPr>
        <p:txBody>
          <a:bodyPr wrap="square" rtlCol="0">
            <a:spAutoFit/>
          </a:bodyPr>
          <a:p>
            <a:r>
              <a:rPr lang="en-US" altLang="zh-CN">
                <a:latin typeface="Arial" panose="020B0604020202020204" pitchFamily="34" charset="0"/>
                <a:ea typeface="微软雅黑" panose="020B0503020204020204" pitchFamily="34" charset="-122"/>
                <a:sym typeface="+mn-ea"/>
              </a:rPr>
              <a:t>“</a:t>
            </a:r>
            <a:r>
              <a:rPr lang="zh-CN" altLang="en-US">
                <a:sym typeface="+mn-ea"/>
              </a:rPr>
              <a:t>健康资讯编辑</a:t>
            </a:r>
            <a:r>
              <a:rPr lang="en-US" altLang="zh-CN">
                <a:latin typeface="Arial" panose="020B0604020202020204" pitchFamily="34" charset="0"/>
                <a:ea typeface="微软雅黑" panose="020B0503020204020204" pitchFamily="34" charset="-122"/>
                <a:sym typeface="+mn-ea"/>
              </a:rPr>
              <a:t>”</a:t>
            </a:r>
            <a:r>
              <a:rPr lang="zh-CN" altLang="en-US">
                <a:latin typeface="Arial" panose="020B0604020202020204" pitchFamily="34" charset="0"/>
                <a:ea typeface="微软雅黑" panose="020B0503020204020204" pitchFamily="34" charset="-122"/>
                <a:sym typeface="+mn-ea"/>
              </a:rPr>
              <a:t>页面设计</a:t>
            </a:r>
            <a:endParaRPr lang="zh-CN" altLang="en-US">
              <a:latin typeface="Arial" panose="020B0604020202020204" pitchFamily="34" charset="0"/>
              <a:ea typeface="微软雅黑" panose="020B0503020204020204" pitchFamily="34" charset="-122"/>
            </a:endParaRPr>
          </a:p>
          <a:p>
            <a:endParaRPr lang="zh-CN" altLang="en-US"/>
          </a:p>
        </p:txBody>
      </p:sp>
      <p:sp>
        <p:nvSpPr>
          <p:cNvPr id="5" name="文本框 4"/>
          <p:cNvSpPr txBox="1"/>
          <p:nvPr/>
        </p:nvSpPr>
        <p:spPr>
          <a:xfrm>
            <a:off x="7732395" y="5753735"/>
            <a:ext cx="4064000" cy="645160"/>
          </a:xfrm>
          <a:prstGeom prst="rect">
            <a:avLst/>
          </a:prstGeom>
          <a:noFill/>
        </p:spPr>
        <p:txBody>
          <a:bodyPr wrap="square" rtlCol="0">
            <a:spAutoFit/>
          </a:bodyPr>
          <a:p>
            <a:r>
              <a:rPr lang="en-US" altLang="zh-CN">
                <a:sym typeface="+mn-ea"/>
              </a:rPr>
              <a:t>“</a:t>
            </a:r>
            <a:r>
              <a:rPr lang="zh-CN" altLang="en-US">
                <a:sym typeface="+mn-ea"/>
              </a:rPr>
              <a:t>健康资讯管理</a:t>
            </a:r>
            <a:r>
              <a:rPr lang="en-US" altLang="zh-CN">
                <a:sym typeface="+mn-ea"/>
              </a:rPr>
              <a:t>”</a:t>
            </a:r>
            <a:r>
              <a:rPr lang="zh-CN" altLang="en-US">
                <a:sym typeface="+mn-ea"/>
              </a:rPr>
              <a:t>界面类</a:t>
            </a:r>
            <a:endParaRPr lang="zh-CN" altLang="en-US"/>
          </a:p>
          <a:p>
            <a:endParaRPr lang="zh-CN" altLang="en-US"/>
          </a:p>
        </p:txBody>
      </p:sp>
      <p:pic>
        <p:nvPicPr>
          <p:cNvPr id="12" name="图片 12" descr="6d00c8144f204b5f8553a222e237b46"/>
          <p:cNvPicPr>
            <a:picLocks noChangeAspect="1"/>
          </p:cNvPicPr>
          <p:nvPr/>
        </p:nvPicPr>
        <p:blipFill>
          <a:blip r:embed="rId1"/>
          <a:stretch>
            <a:fillRect/>
          </a:stretch>
        </p:blipFill>
        <p:spPr>
          <a:xfrm>
            <a:off x="661670" y="3050540"/>
            <a:ext cx="5267960" cy="2148840"/>
          </a:xfrm>
          <a:prstGeom prst="rect">
            <a:avLst/>
          </a:prstGeom>
        </p:spPr>
      </p:pic>
      <p:pic>
        <p:nvPicPr>
          <p:cNvPr id="6" name="图片 5"/>
          <p:cNvPicPr>
            <a:picLocks noChangeAspect="1"/>
          </p:cNvPicPr>
          <p:nvPr/>
        </p:nvPicPr>
        <p:blipFill>
          <a:blip r:embed="rId2"/>
          <a:stretch>
            <a:fillRect/>
          </a:stretch>
        </p:blipFill>
        <p:spPr>
          <a:xfrm>
            <a:off x="6794500" y="3296920"/>
            <a:ext cx="5001895" cy="1656715"/>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58775"/>
            <a:ext cx="9866489" cy="767100"/>
          </a:xfrm>
        </p:spPr>
        <p:txBody>
          <a:bodyPr>
            <a:normAutofit fontScale="92500" lnSpcReduction="10000"/>
          </a:bodyPr>
          <a:lstStyle/>
          <a:p>
            <a:r>
              <a:rPr lang="zh-CN" altLang="en-US" dirty="0"/>
              <a:t>用例设计</a:t>
            </a:r>
            <a:endParaRPr lang="zh-CN" altLang="en-US" dirty="0"/>
          </a:p>
          <a:p>
            <a:pPr lvl="1"/>
            <a:r>
              <a:rPr lang="en-US" altLang="zh-CN" dirty="0"/>
              <a:t>1-</a:t>
            </a:r>
            <a:r>
              <a:rPr lang="zh-CN" altLang="en-US" dirty="0"/>
              <a:t>用户登录用例实现的设计方案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6331"/>
          </a:xfrm>
          <a:prstGeom prst="rect">
            <a:avLst/>
          </a:prstGeom>
          <a:noFill/>
        </p:spPr>
        <p:txBody>
          <a:bodyPr wrap="square" rtlCol="0">
            <a:spAutoFit/>
          </a:bodyPr>
          <a:lstStyle/>
          <a:p>
            <a:pPr algn="ctr"/>
            <a:r>
              <a:rPr lang="zh-CN" altLang="en-US" dirty="0"/>
              <a:t>用户登录用例的分析顺序图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6331"/>
          </a:xfrm>
          <a:prstGeom prst="rect">
            <a:avLst/>
          </a:prstGeom>
          <a:noFill/>
        </p:spPr>
        <p:txBody>
          <a:bodyPr wrap="square" rtlCol="0">
            <a:spAutoFit/>
          </a:bodyPr>
          <a:lstStyle/>
          <a:p>
            <a:pPr algn="ctr"/>
            <a:r>
              <a:rPr lang="zh-CN" altLang="en-US" dirty="0"/>
              <a:t>用户登录用例的设计顺序图</a:t>
            </a:r>
            <a:endParaRPr lang="zh-CN" altLang="en-US" dirty="0"/>
          </a:p>
        </p:txBody>
      </p:sp>
      <p:pic>
        <p:nvPicPr>
          <p:cNvPr id="7" name="图片 6"/>
          <p:cNvPicPr>
            <a:picLocks noChangeAspect="1"/>
          </p:cNvPicPr>
          <p:nvPr/>
        </p:nvPicPr>
        <p:blipFill>
          <a:blip r:embed="rId1"/>
          <a:stretch>
            <a:fillRect/>
          </a:stretch>
        </p:blipFill>
        <p:spPr>
          <a:xfrm>
            <a:off x="435419" y="2501799"/>
            <a:ext cx="5110358" cy="3643076"/>
          </a:xfrm>
          <a:prstGeom prst="rect">
            <a:avLst/>
          </a:prstGeom>
        </p:spPr>
      </p:pic>
      <p:pic>
        <p:nvPicPr>
          <p:cNvPr id="8" name="图片 7" descr="地图的截图&#10;&#10;描述已自动生成"/>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5777" y="2197332"/>
            <a:ext cx="6646223" cy="3947542"/>
          </a:xfrm>
          <a:prstGeom prst="rect">
            <a:avLst/>
          </a:prstGeom>
          <a:noFill/>
          <a:ln>
            <a:noFill/>
          </a:ln>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2-</a:t>
            </a:r>
            <a:r>
              <a:rPr lang="zh-CN" altLang="en-US" dirty="0"/>
              <a:t>用户注册用例实现的设计方案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6331"/>
          </a:xfrm>
          <a:prstGeom prst="rect">
            <a:avLst/>
          </a:prstGeom>
          <a:noFill/>
        </p:spPr>
        <p:txBody>
          <a:bodyPr wrap="square" rtlCol="0">
            <a:spAutoFit/>
          </a:bodyPr>
          <a:lstStyle/>
          <a:p>
            <a:pPr algn="ctr"/>
            <a:r>
              <a:rPr lang="zh-CN" altLang="en-US" dirty="0"/>
              <a:t>用户注册用例的分析顺序图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6331"/>
          </a:xfrm>
          <a:prstGeom prst="rect">
            <a:avLst/>
          </a:prstGeom>
          <a:noFill/>
        </p:spPr>
        <p:txBody>
          <a:bodyPr wrap="square" rtlCol="0">
            <a:spAutoFit/>
          </a:bodyPr>
          <a:lstStyle/>
          <a:p>
            <a:pPr algn="ctr"/>
            <a:r>
              <a:rPr lang="zh-CN" altLang="en-US" dirty="0"/>
              <a:t>用户注册用例的设计顺序图</a:t>
            </a:r>
            <a:endParaRPr lang="zh-CN" altLang="en-US" dirty="0"/>
          </a:p>
        </p:txBody>
      </p:sp>
      <p:pic>
        <p:nvPicPr>
          <p:cNvPr id="7" name="图片 6"/>
          <p:cNvPicPr>
            <a:picLocks noChangeAspect="1"/>
          </p:cNvPicPr>
          <p:nvPr/>
        </p:nvPicPr>
        <p:blipFill>
          <a:blip r:embed="rId1"/>
          <a:stretch>
            <a:fillRect/>
          </a:stretch>
        </p:blipFill>
        <p:spPr>
          <a:xfrm>
            <a:off x="104131" y="2537855"/>
            <a:ext cx="5718113" cy="3504490"/>
          </a:xfrm>
          <a:prstGeom prst="rect">
            <a:avLst/>
          </a:prstGeom>
        </p:spPr>
      </p:pic>
      <p:pic>
        <p:nvPicPr>
          <p:cNvPr id="8" name="图片 7" descr="地图的截图&#10;&#10;描述已自动生成"/>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193" y="2463910"/>
            <a:ext cx="6474807" cy="3652380"/>
          </a:xfrm>
          <a:prstGeom prst="rect">
            <a:avLst/>
          </a:prstGeom>
          <a:noFill/>
          <a:ln>
            <a:noFill/>
          </a:ln>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a:bodyPr>
          <a:lstStyle/>
          <a:p>
            <a:r>
              <a:rPr lang="zh-CN" altLang="en-US" dirty="0"/>
              <a:t>用例设计</a:t>
            </a:r>
            <a:endParaRPr lang="zh-CN" altLang="en-US" dirty="0"/>
          </a:p>
          <a:p>
            <a:pPr lvl="1"/>
            <a:r>
              <a:rPr lang="en-US" altLang="zh-CN" dirty="0"/>
              <a:t>3-</a:t>
            </a:r>
            <a:r>
              <a:rPr lang="zh-CN" altLang="en-US" dirty="0"/>
              <a:t>用户个人信息管理用例实现的设计方案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3111"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6331"/>
          </a:xfrm>
          <a:prstGeom prst="rect">
            <a:avLst/>
          </a:prstGeom>
          <a:noFill/>
        </p:spPr>
        <p:txBody>
          <a:bodyPr wrap="square" rtlCol="0">
            <a:spAutoFit/>
          </a:bodyPr>
          <a:lstStyle/>
          <a:p>
            <a:pPr algn="ctr"/>
            <a:r>
              <a:rPr lang="zh-CN" altLang="en-US" dirty="0"/>
              <a:t>用户个人信息管理用例的分析顺序图</a:t>
            </a:r>
            <a:endParaRPr lang="zh-CN" altLang="en-US" dirty="0"/>
          </a:p>
        </p:txBody>
      </p:sp>
      <p:sp>
        <p:nvSpPr>
          <p:cNvPr id="5" name="矩形 4"/>
          <p:cNvSpPr/>
          <p:nvPr/>
        </p:nvSpPr>
        <p:spPr>
          <a:xfrm>
            <a:off x="6259688" y="2711192"/>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7016044" y="6126015"/>
            <a:ext cx="2664178" cy="646331"/>
          </a:xfrm>
          <a:prstGeom prst="rect">
            <a:avLst/>
          </a:prstGeom>
          <a:noFill/>
        </p:spPr>
        <p:txBody>
          <a:bodyPr wrap="square" rtlCol="0">
            <a:spAutoFit/>
          </a:bodyPr>
          <a:lstStyle/>
          <a:p>
            <a:pPr algn="ctr"/>
            <a:r>
              <a:rPr lang="zh-CN" altLang="en-US" dirty="0"/>
              <a:t>用户个人信息管理用例的设计顺序图</a:t>
            </a:r>
            <a:endParaRPr lang="zh-CN" altLang="en-US" dirty="0"/>
          </a:p>
        </p:txBody>
      </p:sp>
      <p:pic>
        <p:nvPicPr>
          <p:cNvPr id="7" name="图片 6"/>
          <p:cNvPicPr>
            <a:picLocks noChangeAspect="1"/>
          </p:cNvPicPr>
          <p:nvPr/>
        </p:nvPicPr>
        <p:blipFill>
          <a:blip r:embed="rId1"/>
          <a:stretch>
            <a:fillRect/>
          </a:stretch>
        </p:blipFill>
        <p:spPr>
          <a:xfrm>
            <a:off x="499745" y="2505710"/>
            <a:ext cx="5116830" cy="3639185"/>
          </a:xfrm>
          <a:prstGeom prst="rect">
            <a:avLst/>
          </a:prstGeom>
        </p:spPr>
      </p:pic>
      <p:pic>
        <p:nvPicPr>
          <p:cNvPr id="8" name="图片 7" descr="许多的地图&#10;&#10;描述已自动生成"/>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1830" y="2524760"/>
            <a:ext cx="6353810" cy="3568700"/>
          </a:xfrm>
          <a:prstGeom prst="rect">
            <a:avLst/>
          </a:prstGeom>
          <a:noFill/>
          <a:ln>
            <a:noFill/>
          </a:ln>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4-</a:t>
            </a:r>
            <a:r>
              <a:rPr lang="zh-CN" altLang="en-US"/>
              <a:t>新增视力数据信息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新增视力数据信息用例的分析顺序图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新增视力数据信息用例的设计顺序图</a:t>
            </a:r>
            <a:endParaRPr lang="zh-CN" altLang="en-US" dirty="0"/>
          </a:p>
        </p:txBody>
      </p:sp>
      <p:pic>
        <p:nvPicPr>
          <p:cNvPr id="9" name="图片 8" descr="软工-新建1.drawio"/>
          <p:cNvPicPr>
            <a:picLocks noChangeAspect="1"/>
          </p:cNvPicPr>
          <p:nvPr/>
        </p:nvPicPr>
        <p:blipFill>
          <a:blip r:embed="rId1"/>
          <a:stretch>
            <a:fillRect/>
          </a:stretch>
        </p:blipFill>
        <p:spPr>
          <a:xfrm>
            <a:off x="998855" y="2524760"/>
            <a:ext cx="4391025" cy="3415030"/>
          </a:xfrm>
          <a:prstGeom prst="rect">
            <a:avLst/>
          </a:prstGeom>
        </p:spPr>
      </p:pic>
      <p:pic>
        <p:nvPicPr>
          <p:cNvPr id="10" name="图片 9" descr="软工-新建.drawio"/>
          <p:cNvPicPr>
            <a:picLocks noChangeAspect="1"/>
          </p:cNvPicPr>
          <p:nvPr/>
        </p:nvPicPr>
        <p:blipFill>
          <a:blip r:embed="rId2"/>
          <a:stretch>
            <a:fillRect/>
          </a:stretch>
        </p:blipFill>
        <p:spPr>
          <a:xfrm>
            <a:off x="5598160" y="2830830"/>
            <a:ext cx="6303010" cy="3004820"/>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5-</a:t>
            </a:r>
            <a:r>
              <a:rPr lang="zh-CN" altLang="en-US"/>
              <a:t>删除视力数据信息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删除视力数据信息用例的分析顺序图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删除视力数据信息用例的设计顺序图</a:t>
            </a:r>
            <a:endParaRPr lang="zh-CN" altLang="en-US" dirty="0"/>
          </a:p>
        </p:txBody>
      </p:sp>
      <p:pic>
        <p:nvPicPr>
          <p:cNvPr id="9" name="图片 8" descr="软工-删除.drawio"/>
          <p:cNvPicPr>
            <a:picLocks noChangeAspect="1"/>
          </p:cNvPicPr>
          <p:nvPr/>
        </p:nvPicPr>
        <p:blipFill>
          <a:blip r:embed="rId1"/>
          <a:stretch>
            <a:fillRect/>
          </a:stretch>
        </p:blipFill>
        <p:spPr>
          <a:xfrm>
            <a:off x="5744210" y="2524760"/>
            <a:ext cx="5961380" cy="3347085"/>
          </a:xfrm>
          <a:prstGeom prst="rect">
            <a:avLst/>
          </a:prstGeom>
        </p:spPr>
      </p:pic>
      <p:pic>
        <p:nvPicPr>
          <p:cNvPr id="10" name="图片 9" descr="软工-删除1.drawio"/>
          <p:cNvPicPr>
            <a:picLocks noChangeAspect="1"/>
          </p:cNvPicPr>
          <p:nvPr/>
        </p:nvPicPr>
        <p:blipFill>
          <a:blip r:embed="rId2"/>
          <a:stretch>
            <a:fillRect/>
          </a:stretch>
        </p:blipFill>
        <p:spPr>
          <a:xfrm>
            <a:off x="896620" y="2442845"/>
            <a:ext cx="4184015" cy="3683000"/>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6-</a:t>
            </a:r>
            <a:r>
              <a:rPr lang="zh-CN" altLang="en-US"/>
              <a:t>查询视力数据信息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查询视力数据信息用例的分析顺序图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查询视力数据信息用例的设计顺序图</a:t>
            </a:r>
            <a:endParaRPr lang="zh-CN" altLang="en-US" dirty="0"/>
          </a:p>
        </p:txBody>
      </p:sp>
      <p:pic>
        <p:nvPicPr>
          <p:cNvPr id="2" name="图片 1" descr="软工-搜索 1.drawio"/>
          <p:cNvPicPr>
            <a:picLocks noChangeAspect="1"/>
          </p:cNvPicPr>
          <p:nvPr/>
        </p:nvPicPr>
        <p:blipFill>
          <a:blip r:embed="rId1"/>
          <a:stretch>
            <a:fillRect/>
          </a:stretch>
        </p:blipFill>
        <p:spPr>
          <a:xfrm>
            <a:off x="1110615" y="2347595"/>
            <a:ext cx="4292600" cy="3778250"/>
          </a:xfrm>
          <a:prstGeom prst="rect">
            <a:avLst/>
          </a:prstGeom>
        </p:spPr>
      </p:pic>
      <p:pic>
        <p:nvPicPr>
          <p:cNvPr id="5" name="图片 4" descr="软工-搜索.drawio"/>
          <p:cNvPicPr>
            <a:picLocks noChangeAspect="1"/>
          </p:cNvPicPr>
          <p:nvPr/>
        </p:nvPicPr>
        <p:blipFill>
          <a:blip r:embed="rId2"/>
          <a:stretch>
            <a:fillRect/>
          </a:stretch>
        </p:blipFill>
        <p:spPr>
          <a:xfrm>
            <a:off x="5825490" y="2926080"/>
            <a:ext cx="6252845" cy="2984500"/>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7-</a:t>
            </a:r>
            <a:r>
              <a:rPr lang="zh-CN" altLang="en-US"/>
              <a:t>修改视力数据信息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修改视力数据信息用例的分析顺序图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修改视力数据信息用例的设计顺序图</a:t>
            </a:r>
            <a:endParaRPr lang="zh-CN" altLang="en-US" dirty="0"/>
          </a:p>
        </p:txBody>
      </p:sp>
      <p:pic>
        <p:nvPicPr>
          <p:cNvPr id="2" name="图片 1" descr="软工-编辑.drawio"/>
          <p:cNvPicPr>
            <a:picLocks noChangeAspect="1"/>
          </p:cNvPicPr>
          <p:nvPr/>
        </p:nvPicPr>
        <p:blipFill>
          <a:blip r:embed="rId1"/>
          <a:stretch>
            <a:fillRect/>
          </a:stretch>
        </p:blipFill>
        <p:spPr>
          <a:xfrm>
            <a:off x="5781040" y="2620645"/>
            <a:ext cx="6038215" cy="3033395"/>
          </a:xfrm>
          <a:prstGeom prst="rect">
            <a:avLst/>
          </a:prstGeom>
        </p:spPr>
      </p:pic>
      <p:pic>
        <p:nvPicPr>
          <p:cNvPr id="5" name="图片 4" descr="软工-编辑 1.drawio"/>
          <p:cNvPicPr>
            <a:picLocks noChangeAspect="1"/>
          </p:cNvPicPr>
          <p:nvPr/>
        </p:nvPicPr>
        <p:blipFill>
          <a:blip r:embed="rId2"/>
          <a:stretch>
            <a:fillRect/>
          </a:stretch>
        </p:blipFill>
        <p:spPr>
          <a:xfrm>
            <a:off x="1107440" y="2392680"/>
            <a:ext cx="4044950" cy="3628390"/>
          </a:xfrm>
          <a:prstGeom prst="rect">
            <a:avLst/>
          </a:prstGeom>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570" y="1658620"/>
            <a:ext cx="9925050" cy="989330"/>
          </a:xfrm>
        </p:spPr>
        <p:txBody>
          <a:bodyPr>
            <a:normAutofit fontScale="62500"/>
          </a:bodyPr>
          <a:lstStyle/>
          <a:p>
            <a:pPr algn="l">
              <a:buClrTx/>
              <a:buSzTx/>
            </a:pPr>
            <a:r>
              <a:rPr lang="zh-CN" altLang="en-US" sz="4480" dirty="0"/>
              <a:t>用例设计</a:t>
            </a:r>
            <a:endParaRPr lang="zh-CN" altLang="en-US" sz="4480" dirty="0"/>
          </a:p>
          <a:p>
            <a:pPr lvl="1" algn="l">
              <a:spcBef>
                <a:spcPts val="500"/>
              </a:spcBef>
              <a:buClrTx/>
              <a:buSzTx/>
            </a:pPr>
            <a:r>
              <a:rPr lang="en-US" altLang="zh-CN" sz="3310" dirty="0"/>
              <a:t>8-</a:t>
            </a:r>
            <a:r>
              <a:rPr lang="en-US" altLang="zh-CN" sz="3310" dirty="0">
                <a:sym typeface="+mn-ea"/>
              </a:rPr>
              <a:t>视力数据分析</a:t>
            </a:r>
            <a:r>
              <a:rPr lang="en-US" altLang="zh-CN" sz="3310" dirty="0"/>
              <a:t>用例实现的设计方案</a:t>
            </a:r>
            <a:endParaRPr lang="en-US" altLang="zh-CN" sz="3310"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t>视力数据分析用例的分析顺序图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t>视力数据分析用例的设计顺序图</a:t>
            </a:r>
            <a:endParaRPr lang="zh-CN" altLang="en-US" dirty="0"/>
          </a:p>
        </p:txBody>
      </p:sp>
      <p:pic>
        <p:nvPicPr>
          <p:cNvPr id="9" name="图片 8"/>
          <p:cNvPicPr>
            <a:picLocks noChangeAspect="1"/>
          </p:cNvPicPr>
          <p:nvPr/>
        </p:nvPicPr>
        <p:blipFill>
          <a:blip r:embed="rId1"/>
          <a:stretch>
            <a:fillRect/>
          </a:stretch>
        </p:blipFill>
        <p:spPr>
          <a:xfrm>
            <a:off x="929005" y="2578100"/>
            <a:ext cx="4410075" cy="3361055"/>
          </a:xfrm>
          <a:prstGeom prst="rect">
            <a:avLst/>
          </a:prstGeom>
        </p:spPr>
      </p:pic>
      <p:pic>
        <p:nvPicPr>
          <p:cNvPr id="10" name="图片 9"/>
          <p:cNvPicPr>
            <a:picLocks noChangeAspect="1"/>
          </p:cNvPicPr>
          <p:nvPr/>
        </p:nvPicPr>
        <p:blipFill>
          <a:blip r:embed="rId2"/>
          <a:stretch>
            <a:fillRect/>
          </a:stretch>
        </p:blipFill>
        <p:spPr>
          <a:xfrm>
            <a:off x="5993765" y="2187575"/>
            <a:ext cx="5417820" cy="3670300"/>
          </a:xfrm>
          <a:prstGeom prst="rect">
            <a:avLst/>
          </a:prstGeo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570" y="1658620"/>
            <a:ext cx="10049510" cy="1099820"/>
          </a:xfrm>
        </p:spPr>
        <p:txBody>
          <a:bodyPr>
            <a:normAutofit/>
          </a:bodyPr>
          <a:lstStyle/>
          <a:p>
            <a:r>
              <a:rPr lang="zh-CN" altLang="en-US" dirty="0"/>
              <a:t>用例设计</a:t>
            </a:r>
            <a:endParaRPr lang="zh-CN" altLang="en-US" dirty="0"/>
          </a:p>
          <a:p>
            <a:pPr lvl="1"/>
            <a:r>
              <a:rPr lang="en-US" altLang="zh-CN" dirty="0">
                <a:sym typeface="+mn-ea"/>
              </a:rPr>
              <a:t>9-</a:t>
            </a:r>
            <a:r>
              <a:rPr lang="zh-CN" altLang="en-US" dirty="0"/>
              <a:t>视力预警用例实现的设计方案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834390" y="3429000"/>
            <a:ext cx="4550410" cy="14370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en-US" altLang="zh-CN" dirty="0"/>
              <a:t>“</a:t>
            </a:r>
            <a:r>
              <a:rPr lang="zh-CN" altLang="en-US" dirty="0"/>
              <a:t>视力预警</a:t>
            </a:r>
            <a:r>
              <a:rPr lang="en-US" altLang="zh-CN" dirty="0"/>
              <a:t>”</a:t>
            </a:r>
            <a:r>
              <a:rPr lang="zh-CN" altLang="en-US" dirty="0"/>
              <a:t>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en-US" altLang="zh-CN" dirty="0"/>
              <a:t>“</a:t>
            </a:r>
            <a:r>
              <a:rPr lang="zh-CN" altLang="en-US" dirty="0"/>
              <a:t>视力预警</a:t>
            </a:r>
            <a:r>
              <a:rPr lang="en-US" altLang="zh-CN" dirty="0"/>
              <a:t>”</a:t>
            </a:r>
            <a:r>
              <a:rPr lang="zh-CN" altLang="en-US" dirty="0"/>
              <a:t>用例的设计顺序图</a:t>
            </a:r>
            <a:endParaRPr lang="zh-CN" altLang="en-US" dirty="0"/>
          </a:p>
        </p:txBody>
      </p:sp>
      <p:pic>
        <p:nvPicPr>
          <p:cNvPr id="9" name="图片 8"/>
          <p:cNvPicPr>
            <a:picLocks noChangeAspect="1"/>
          </p:cNvPicPr>
          <p:nvPr/>
        </p:nvPicPr>
        <p:blipFill>
          <a:blip r:embed="rId1"/>
          <a:stretch>
            <a:fillRect/>
          </a:stretch>
        </p:blipFill>
        <p:spPr>
          <a:xfrm>
            <a:off x="107950" y="2875915"/>
            <a:ext cx="5401310" cy="2524760"/>
          </a:xfrm>
          <a:prstGeom prst="rect">
            <a:avLst/>
          </a:prstGeom>
        </p:spPr>
      </p:pic>
      <p:pic>
        <p:nvPicPr>
          <p:cNvPr id="5" name="图片 4"/>
          <p:cNvPicPr>
            <a:picLocks noChangeAspect="1"/>
          </p:cNvPicPr>
          <p:nvPr/>
        </p:nvPicPr>
        <p:blipFill>
          <a:blip r:embed="rId2"/>
          <a:stretch>
            <a:fillRect/>
          </a:stretch>
        </p:blipFill>
        <p:spPr>
          <a:xfrm>
            <a:off x="5679440" y="3086100"/>
            <a:ext cx="6511925" cy="2314575"/>
          </a:xfrm>
          <a:prstGeom prst="rect">
            <a:avLst/>
          </a:prstGeom>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570" y="1658620"/>
            <a:ext cx="10111105" cy="920115"/>
          </a:xfrm>
        </p:spPr>
        <p:txBody>
          <a:bodyPr>
            <a:normAutofit fontScale="92500"/>
          </a:bodyPr>
          <a:lstStyle/>
          <a:p>
            <a:r>
              <a:rPr lang="zh-CN" altLang="en-US" dirty="0"/>
              <a:t>用例设计</a:t>
            </a:r>
            <a:endParaRPr lang="zh-CN" altLang="en-US" dirty="0"/>
          </a:p>
          <a:p>
            <a:pPr lvl="1"/>
            <a:r>
              <a:rPr lang="en-US" altLang="zh-CN" dirty="0"/>
              <a:t>10-</a:t>
            </a:r>
            <a:r>
              <a:rPr lang="zh-CN" altLang="en-US">
                <a:sym typeface="+mn-ea"/>
              </a:rPr>
              <a:t>查找健康资讯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a:sym typeface="+mn-ea"/>
              </a:rPr>
              <a:t>查找健康资讯</a:t>
            </a:r>
            <a:r>
              <a:rPr lang="zh-CN" altLang="en-US" dirty="0"/>
              <a:t>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a:sym typeface="+mn-ea"/>
              </a:rPr>
              <a:t>查找健康资讯</a:t>
            </a:r>
            <a:r>
              <a:rPr lang="zh-CN" altLang="en-US" dirty="0"/>
              <a:t>用例的设计顺序图</a:t>
            </a:r>
            <a:endParaRPr lang="zh-CN" altLang="en-US" dirty="0"/>
          </a:p>
        </p:txBody>
      </p:sp>
      <p:pic>
        <p:nvPicPr>
          <p:cNvPr id="10" name="图片 9"/>
          <p:cNvPicPr>
            <a:picLocks noChangeAspect="1"/>
          </p:cNvPicPr>
          <p:nvPr/>
        </p:nvPicPr>
        <p:blipFill>
          <a:blip r:embed="rId1"/>
          <a:stretch>
            <a:fillRect/>
          </a:stretch>
        </p:blipFill>
        <p:spPr>
          <a:xfrm>
            <a:off x="515620" y="2578735"/>
            <a:ext cx="5384165" cy="2705100"/>
          </a:xfrm>
          <a:prstGeom prst="rect">
            <a:avLst/>
          </a:prstGeom>
        </p:spPr>
      </p:pic>
      <p:pic>
        <p:nvPicPr>
          <p:cNvPr id="7" name="图片 6"/>
          <p:cNvPicPr>
            <a:picLocks noChangeAspect="1"/>
          </p:cNvPicPr>
          <p:nvPr/>
        </p:nvPicPr>
        <p:blipFill>
          <a:blip r:embed="rId2"/>
          <a:stretch>
            <a:fillRect/>
          </a:stretch>
        </p:blipFill>
        <p:spPr>
          <a:xfrm>
            <a:off x="6066155" y="2425700"/>
            <a:ext cx="5739765" cy="285877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11-</a:t>
            </a:r>
            <a:r>
              <a:rPr lang="zh-CN" altLang="en-US" dirty="0">
                <a:sym typeface="+mn-ea"/>
              </a:rPr>
              <a:t>添加健康资讯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dirty="0">
                <a:sym typeface="+mn-ea"/>
              </a:rPr>
              <a:t>添加健康资讯</a:t>
            </a:r>
            <a:r>
              <a:rPr lang="zh-CN" altLang="en-US" dirty="0"/>
              <a:t>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dirty="0">
                <a:sym typeface="+mn-ea"/>
              </a:rPr>
              <a:t>添加健康资讯</a:t>
            </a:r>
            <a:r>
              <a:rPr lang="zh-CN" altLang="en-US" dirty="0"/>
              <a:t>用例的设计顺序图</a:t>
            </a:r>
            <a:endParaRPr lang="zh-CN" altLang="en-US" dirty="0"/>
          </a:p>
        </p:txBody>
      </p:sp>
      <p:pic>
        <p:nvPicPr>
          <p:cNvPr id="8" name="图片 7"/>
          <p:cNvPicPr>
            <a:picLocks noChangeAspect="1"/>
          </p:cNvPicPr>
          <p:nvPr/>
        </p:nvPicPr>
        <p:blipFill>
          <a:blip r:embed="rId1"/>
          <a:stretch>
            <a:fillRect/>
          </a:stretch>
        </p:blipFill>
        <p:spPr>
          <a:xfrm>
            <a:off x="393700" y="2872740"/>
            <a:ext cx="5727065" cy="2415540"/>
          </a:xfrm>
          <a:prstGeom prst="rect">
            <a:avLst/>
          </a:prstGeom>
        </p:spPr>
      </p:pic>
      <p:pic>
        <p:nvPicPr>
          <p:cNvPr id="7" name="图片 6"/>
          <p:cNvPicPr>
            <a:picLocks noChangeAspect="1"/>
          </p:cNvPicPr>
          <p:nvPr/>
        </p:nvPicPr>
        <p:blipFill>
          <a:blip r:embed="rId2"/>
          <a:stretch>
            <a:fillRect/>
          </a:stretch>
        </p:blipFill>
        <p:spPr>
          <a:xfrm>
            <a:off x="6012180" y="2594610"/>
            <a:ext cx="6240780" cy="2858135"/>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12-</a:t>
            </a:r>
            <a:r>
              <a:rPr lang="zh-CN" altLang="en-US">
                <a:sym typeface="+mn-ea"/>
              </a:rPr>
              <a:t>修改健康资讯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a:sym typeface="+mn-ea"/>
              </a:rPr>
              <a:t>修改健康资讯</a:t>
            </a:r>
            <a:r>
              <a:rPr lang="zh-CN" altLang="en-US" dirty="0"/>
              <a:t>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a:sym typeface="+mn-ea"/>
              </a:rPr>
              <a:t>修改健康资讯</a:t>
            </a:r>
            <a:r>
              <a:rPr lang="zh-CN" altLang="en-US" dirty="0"/>
              <a:t>用例的设计顺序图</a:t>
            </a:r>
            <a:endParaRPr lang="zh-CN" altLang="en-US" dirty="0"/>
          </a:p>
        </p:txBody>
      </p:sp>
      <p:pic>
        <p:nvPicPr>
          <p:cNvPr id="8" name="图片 7"/>
          <p:cNvPicPr>
            <a:picLocks noChangeAspect="1"/>
          </p:cNvPicPr>
          <p:nvPr/>
        </p:nvPicPr>
        <p:blipFill>
          <a:blip r:embed="rId1"/>
          <a:stretch>
            <a:fillRect/>
          </a:stretch>
        </p:blipFill>
        <p:spPr>
          <a:xfrm>
            <a:off x="290195" y="2799080"/>
            <a:ext cx="5933440" cy="2655570"/>
          </a:xfrm>
          <a:prstGeom prst="rect">
            <a:avLst/>
          </a:prstGeom>
        </p:spPr>
      </p:pic>
      <p:pic>
        <p:nvPicPr>
          <p:cNvPr id="7" name="图片 6"/>
          <p:cNvPicPr>
            <a:picLocks noChangeAspect="1"/>
          </p:cNvPicPr>
          <p:nvPr/>
        </p:nvPicPr>
        <p:blipFill>
          <a:blip r:embed="rId2"/>
          <a:stretch>
            <a:fillRect/>
          </a:stretch>
        </p:blipFill>
        <p:spPr>
          <a:xfrm>
            <a:off x="6319520" y="2799080"/>
            <a:ext cx="5598160" cy="2680970"/>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13-</a:t>
            </a:r>
            <a:r>
              <a:rPr lang="zh-CN" altLang="en-US">
                <a:sym typeface="+mn-ea"/>
              </a:rPr>
              <a:t>删除健康资讯</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535289" y="6144874"/>
            <a:ext cx="2664178" cy="645160"/>
          </a:xfrm>
          <a:prstGeom prst="rect">
            <a:avLst/>
          </a:prstGeom>
          <a:noFill/>
        </p:spPr>
        <p:txBody>
          <a:bodyPr wrap="square" rtlCol="0">
            <a:spAutoFit/>
          </a:bodyPr>
          <a:lstStyle/>
          <a:p>
            <a:pPr algn="ctr"/>
            <a:r>
              <a:rPr lang="zh-CN" altLang="en-US">
                <a:sym typeface="+mn-ea"/>
              </a:rPr>
              <a:t>删除</a:t>
            </a:r>
            <a:r>
              <a:rPr lang="zh-CN" altLang="en-US">
                <a:sym typeface="+mn-ea"/>
              </a:rPr>
              <a:t>健康资讯</a:t>
            </a:r>
            <a:r>
              <a:rPr lang="zh-CN" altLang="en-US" dirty="0"/>
              <a:t>用例的分析顺序图</a:t>
            </a:r>
            <a:endParaRPr lang="zh-CN" altLang="en-US" dirty="0"/>
          </a:p>
        </p:txBody>
      </p:sp>
      <p:sp>
        <p:nvSpPr>
          <p:cNvPr id="6" name="文本框 5"/>
          <p:cNvSpPr txBox="1"/>
          <p:nvPr/>
        </p:nvSpPr>
        <p:spPr>
          <a:xfrm>
            <a:off x="7016044" y="6126015"/>
            <a:ext cx="2664178" cy="645160"/>
          </a:xfrm>
          <a:prstGeom prst="rect">
            <a:avLst/>
          </a:prstGeom>
          <a:noFill/>
        </p:spPr>
        <p:txBody>
          <a:bodyPr wrap="square" rtlCol="0">
            <a:spAutoFit/>
          </a:bodyPr>
          <a:lstStyle/>
          <a:p>
            <a:pPr algn="ctr"/>
            <a:r>
              <a:rPr lang="zh-CN" altLang="en-US">
                <a:sym typeface="+mn-ea"/>
              </a:rPr>
              <a:t>删除</a:t>
            </a:r>
            <a:r>
              <a:rPr lang="zh-CN" altLang="en-US">
                <a:sym typeface="+mn-ea"/>
              </a:rPr>
              <a:t>健康资讯</a:t>
            </a:r>
            <a:r>
              <a:rPr lang="zh-CN" altLang="en-US" dirty="0"/>
              <a:t>用例的设计顺序图</a:t>
            </a:r>
            <a:endParaRPr lang="zh-CN" altLang="en-US" dirty="0"/>
          </a:p>
        </p:txBody>
      </p:sp>
      <p:pic>
        <p:nvPicPr>
          <p:cNvPr id="5" name="图片 4"/>
          <p:cNvPicPr>
            <a:picLocks noChangeAspect="1"/>
          </p:cNvPicPr>
          <p:nvPr/>
        </p:nvPicPr>
        <p:blipFill>
          <a:blip r:embed="rId1"/>
          <a:stretch>
            <a:fillRect/>
          </a:stretch>
        </p:blipFill>
        <p:spPr>
          <a:xfrm>
            <a:off x="5797550" y="2860040"/>
            <a:ext cx="6310630" cy="2558415"/>
          </a:xfrm>
          <a:prstGeom prst="rect">
            <a:avLst/>
          </a:prstGeom>
        </p:spPr>
      </p:pic>
      <p:pic>
        <p:nvPicPr>
          <p:cNvPr id="9" name="图片 8"/>
          <p:cNvPicPr>
            <a:picLocks noChangeAspect="1"/>
          </p:cNvPicPr>
          <p:nvPr/>
        </p:nvPicPr>
        <p:blipFill>
          <a:blip r:embed="rId2"/>
          <a:stretch>
            <a:fillRect/>
          </a:stretch>
        </p:blipFill>
        <p:spPr>
          <a:xfrm>
            <a:off x="518160" y="2860040"/>
            <a:ext cx="5172075" cy="2712720"/>
          </a:xfrm>
          <a:prstGeom prst="rect">
            <a:avLst/>
          </a:prstGeom>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48267" y="1735314"/>
            <a:ext cx="9753600" cy="1844675"/>
          </a:xfrm>
        </p:spPr>
        <p:txBody>
          <a:bodyPr>
            <a:normAutofit/>
          </a:bodyPr>
          <a:lstStyle/>
          <a:p>
            <a:r>
              <a:rPr lang="zh-CN" altLang="en-US" dirty="0"/>
              <a:t>类设计</a:t>
            </a:r>
            <a:endParaRPr lang="zh-CN" altLang="en-US" dirty="0"/>
          </a:p>
          <a:p>
            <a:pPr lvl="1"/>
            <a:r>
              <a:rPr lang="zh-CN" altLang="en-US" dirty="0"/>
              <a:t>描述类属性、方法和类间关系设计的类图</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4"/>
          <p:cNvPicPr>
            <a:picLocks noChangeAspect="1"/>
          </p:cNvPicPr>
          <p:nvPr/>
        </p:nvPicPr>
        <p:blipFill>
          <a:blip r:embed="rId1"/>
          <a:stretch>
            <a:fillRect/>
          </a:stretch>
        </p:blipFill>
        <p:spPr>
          <a:xfrm>
            <a:off x="2086610" y="2632710"/>
            <a:ext cx="5052695" cy="3678555"/>
          </a:xfrm>
          <a:prstGeom prst="rect">
            <a:avLst/>
          </a:prstGeom>
          <a:noFill/>
          <a:ln>
            <a:noFill/>
          </a:ln>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3740291" y="92971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2" name="矩形 1"/>
          <p:cNvSpPr/>
          <p:nvPr/>
        </p:nvSpPr>
        <p:spPr>
          <a:xfrm>
            <a:off x="906780" y="2451735"/>
            <a:ext cx="4466590" cy="296989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文本框 2"/>
          <p:cNvSpPr txBox="1"/>
          <p:nvPr/>
        </p:nvSpPr>
        <p:spPr>
          <a:xfrm>
            <a:off x="1524001" y="5885229"/>
            <a:ext cx="3804356" cy="369332"/>
          </a:xfrm>
          <a:prstGeom prst="rect">
            <a:avLst/>
          </a:prstGeom>
          <a:noFill/>
        </p:spPr>
        <p:txBody>
          <a:bodyPr wrap="square" rtlCol="0">
            <a:spAutoFit/>
          </a:bodyPr>
          <a:lstStyle/>
          <a:p>
            <a:pPr algn="ctr"/>
            <a:r>
              <a:rPr lang="zh-CN" altLang="en-US" dirty="0"/>
              <a:t>系统设计类图（</a:t>
            </a:r>
            <a:r>
              <a:rPr lang="zh-CN" altLang="en-US" b="1" dirty="0">
                <a:solidFill>
                  <a:srgbClr val="FF0000"/>
                </a:solidFill>
              </a:rPr>
              <a:t>在图中标注实体类</a:t>
            </a:r>
            <a:r>
              <a:rPr lang="zh-CN" altLang="en-US" dirty="0"/>
              <a:t>）</a:t>
            </a:r>
            <a:endParaRPr lang="zh-CN" altLang="en-US" dirty="0"/>
          </a:p>
        </p:txBody>
      </p:sp>
      <p:sp>
        <p:nvSpPr>
          <p:cNvPr id="5" name="矩形 4"/>
          <p:cNvSpPr/>
          <p:nvPr/>
        </p:nvSpPr>
        <p:spPr>
          <a:xfrm>
            <a:off x="6474460" y="3495040"/>
            <a:ext cx="4238625" cy="95885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6" name="文本框 5"/>
          <p:cNvSpPr txBox="1"/>
          <p:nvPr/>
        </p:nvSpPr>
        <p:spPr>
          <a:xfrm>
            <a:off x="6863644" y="5885229"/>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8" name="图片 7"/>
          <p:cNvPicPr>
            <a:picLocks noChangeAspect="1"/>
          </p:cNvPicPr>
          <p:nvPr/>
        </p:nvPicPr>
        <p:blipFill>
          <a:blip r:embed="rId1"/>
          <a:stretch>
            <a:fillRect/>
          </a:stretch>
        </p:blipFill>
        <p:spPr>
          <a:xfrm>
            <a:off x="386080" y="2451735"/>
            <a:ext cx="5395595" cy="3204845"/>
          </a:xfrm>
          <a:prstGeom prst="rect">
            <a:avLst/>
          </a:prstGeom>
        </p:spPr>
      </p:pic>
      <p:pic>
        <p:nvPicPr>
          <p:cNvPr id="9" name="图片 8"/>
          <p:cNvPicPr>
            <a:picLocks noChangeAspect="1"/>
          </p:cNvPicPr>
          <p:nvPr/>
        </p:nvPicPr>
        <p:blipFill>
          <a:blip r:embed="rId2"/>
          <a:stretch>
            <a:fillRect/>
          </a:stretch>
        </p:blipFill>
        <p:spPr>
          <a:xfrm>
            <a:off x="6035040" y="2909570"/>
            <a:ext cx="5207635" cy="1984375"/>
          </a:xfrm>
          <a:prstGeom prst="rect">
            <a:avLst/>
          </a:prstGeom>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22" y="1724025"/>
            <a:ext cx="9846755" cy="4193212"/>
          </a:xfrm>
        </p:spPr>
        <p:txBody>
          <a:bodyPr>
            <a:normAutofit/>
          </a:bodyPr>
          <a:lstStyle/>
          <a:p>
            <a:r>
              <a:rPr lang="zh-CN" altLang="en-US" dirty="0"/>
              <a:t>部署设计</a:t>
            </a:r>
            <a:endParaRPr lang="en-US" altLang="zh-CN" dirty="0"/>
          </a:p>
          <a:p>
            <a:pPr marL="0" indent="0">
              <a:buNone/>
            </a:pPr>
            <a:r>
              <a:rPr lang="zh-CN" altLang="en-US" sz="1800" b="0" i="0" dirty="0">
                <a:effectLst/>
                <a:latin typeface="+mn-ea"/>
              </a:rPr>
              <a:t>本软件使用</a:t>
            </a:r>
            <a:r>
              <a:rPr lang="en-US" altLang="zh-CN" sz="1800" b="0" i="0" dirty="0" err="1">
                <a:effectLst/>
                <a:latin typeface="+mn-ea"/>
              </a:rPr>
              <a:t>SpringBoot</a:t>
            </a:r>
            <a:r>
              <a:rPr lang="zh-CN" altLang="en-US" sz="1800" b="0" i="0" dirty="0">
                <a:effectLst/>
                <a:latin typeface="+mn-ea"/>
              </a:rPr>
              <a:t>框架</a:t>
            </a:r>
            <a:r>
              <a:rPr lang="zh-CN" altLang="en-US" sz="1800" dirty="0"/>
              <a:t>默认集成了</a:t>
            </a:r>
            <a:r>
              <a:rPr lang="zh-CN" altLang="en-US" sz="1800" dirty="0">
                <a:latin typeface="+mn-ea"/>
              </a:rPr>
              <a:t>的</a:t>
            </a:r>
            <a:r>
              <a:rPr lang="en-US" altLang="zh-CN" sz="1800" b="0" i="0" dirty="0">
                <a:effectLst/>
                <a:latin typeface="+mn-ea"/>
              </a:rPr>
              <a:t>Tomcat</a:t>
            </a:r>
            <a:r>
              <a:rPr lang="zh-CN" altLang="en-US" sz="1800" dirty="0"/>
              <a:t>作为嵌入式 </a:t>
            </a:r>
            <a:r>
              <a:rPr lang="en-US" altLang="zh-CN" sz="1800" dirty="0"/>
              <a:t>Web </a:t>
            </a:r>
            <a:r>
              <a:rPr lang="zh-CN" altLang="en-US" sz="1800" dirty="0"/>
              <a:t>服务器</a:t>
            </a:r>
            <a:r>
              <a:rPr lang="zh-CN" altLang="en-US" sz="1800" b="0" i="0" dirty="0">
                <a:effectLst/>
                <a:latin typeface="+mn-ea"/>
              </a:rPr>
              <a:t>，在服务部署时直接启动</a:t>
            </a:r>
            <a:r>
              <a:rPr lang="en-US" altLang="zh-CN" sz="1800" b="0" i="0" dirty="0">
                <a:effectLst/>
                <a:latin typeface="+mn-ea"/>
              </a:rPr>
              <a:t>jar</a:t>
            </a:r>
            <a:r>
              <a:rPr lang="zh-CN" altLang="en-US" sz="1800" b="0" i="0" dirty="0">
                <a:effectLst/>
                <a:latin typeface="+mn-ea"/>
              </a:rPr>
              <a:t>包</a:t>
            </a:r>
            <a:r>
              <a:rPr lang="zh-CN" altLang="en-US" sz="1800" dirty="0"/>
              <a:t>即可启动服务器</a:t>
            </a:r>
            <a:r>
              <a:rPr lang="zh-CN" altLang="en-US" sz="1800" b="0" i="0" dirty="0">
                <a:effectLst/>
                <a:latin typeface="+mn-ea"/>
              </a:rPr>
              <a:t>。</a:t>
            </a:r>
            <a:endParaRPr lang="en-US" altLang="zh-CN" sz="1800" b="0" i="0" dirty="0">
              <a:effectLst/>
              <a:latin typeface="+mn-ea"/>
            </a:endParaRPr>
          </a:p>
          <a:p>
            <a:pPr marL="0" indent="0">
              <a:buNone/>
            </a:pPr>
            <a:r>
              <a:rPr lang="en-US" altLang="zh-CN" sz="1800" b="0" i="0" dirty="0">
                <a:effectLst/>
                <a:latin typeface="+mn-ea"/>
              </a:rPr>
              <a:t>Tomcat </a:t>
            </a:r>
            <a:r>
              <a:rPr lang="zh-CN" altLang="en-US" sz="1800" b="0" i="0" dirty="0">
                <a:effectLst/>
                <a:latin typeface="+mn-ea"/>
              </a:rPr>
              <a:t>嵌入式容器配置：</a:t>
            </a:r>
            <a:endParaRPr lang="en-US" altLang="zh-CN" sz="1800" b="0" i="0" dirty="0">
              <a:effectLst/>
              <a:latin typeface="+mn-ea"/>
            </a:endParaRPr>
          </a:p>
          <a:p>
            <a:pPr marL="0" indent="0">
              <a:buNone/>
            </a:pPr>
            <a:r>
              <a:rPr lang="zh-CN" altLang="en-US" sz="1800" b="0" i="0" dirty="0">
                <a:effectLst/>
                <a:latin typeface="+mn-ea"/>
              </a:rPr>
              <a:t>监听端口为 </a:t>
            </a:r>
            <a:r>
              <a:rPr lang="en-US" altLang="zh-CN" sz="1800" b="0" i="0" dirty="0">
                <a:effectLst/>
                <a:latin typeface="+mn-ea"/>
              </a:rPr>
              <a:t>9090</a:t>
            </a:r>
            <a:r>
              <a:rPr lang="zh-CN" altLang="en-US" sz="1800" dirty="0">
                <a:latin typeface="+mn-ea"/>
              </a:rPr>
              <a:t>；</a:t>
            </a:r>
            <a:r>
              <a:rPr lang="zh-CN" altLang="en-US" sz="1800" b="0" i="0" dirty="0">
                <a:effectLst/>
                <a:latin typeface="+mn-ea"/>
              </a:rPr>
              <a:t>最大线程数 </a:t>
            </a:r>
            <a:r>
              <a:rPr lang="en-US" altLang="zh-CN" sz="1800" b="0" i="0" dirty="0">
                <a:effectLst/>
                <a:latin typeface="+mn-ea"/>
              </a:rPr>
              <a:t>1000</a:t>
            </a:r>
            <a:r>
              <a:rPr lang="zh-CN" altLang="en-US" sz="1800" b="0" i="0" dirty="0">
                <a:effectLst/>
                <a:latin typeface="+mn-ea"/>
              </a:rPr>
              <a:t>，最小空闲线程 </a:t>
            </a:r>
            <a:r>
              <a:rPr lang="en-US" altLang="zh-CN" sz="1800" b="0" i="0" dirty="0">
                <a:effectLst/>
                <a:latin typeface="+mn-ea"/>
              </a:rPr>
              <a:t>30</a:t>
            </a:r>
            <a:r>
              <a:rPr lang="zh-CN" altLang="en-US" sz="1800" b="0" i="0" dirty="0">
                <a:effectLst/>
                <a:latin typeface="+mn-ea"/>
              </a:rPr>
              <a:t>；使用 </a:t>
            </a:r>
            <a:r>
              <a:rPr lang="en-US" altLang="zh-CN" sz="1800" b="0" i="0" dirty="0">
                <a:effectLst/>
                <a:latin typeface="+mn-ea"/>
              </a:rPr>
              <a:t>UTF-8 </a:t>
            </a:r>
            <a:r>
              <a:rPr lang="zh-CN" altLang="en-US" sz="1800" b="0" i="0" dirty="0">
                <a:effectLst/>
                <a:latin typeface="+mn-ea"/>
              </a:rPr>
              <a:t>编码；</a:t>
            </a:r>
            <a:r>
              <a:rPr lang="zh-CN" altLang="en-US" sz="1800" dirty="0"/>
              <a:t>设置上下文路径</a:t>
            </a:r>
            <a:r>
              <a:rPr lang="en-US" altLang="zh-CN" sz="1800" dirty="0"/>
              <a:t>/</a:t>
            </a:r>
            <a:r>
              <a:rPr lang="en-US" altLang="zh-CN" sz="1800" dirty="0" err="1"/>
              <a:t>jeefast</a:t>
            </a:r>
            <a:r>
              <a:rPr lang="zh-CN" altLang="en-US" sz="1800" dirty="0"/>
              <a:t>；</a:t>
            </a:r>
            <a:endParaRPr lang="en-US" altLang="zh-CN" sz="1800" dirty="0">
              <a:latin typeface="+mn-ea"/>
            </a:endParaRPr>
          </a:p>
          <a:p>
            <a:pPr marL="0" indent="0">
              <a:buNone/>
            </a:pPr>
            <a:endParaRPr lang="en-US" altLang="zh-CN" sz="1800" dirty="0"/>
          </a:p>
          <a:p>
            <a:pPr marL="0" indent="0">
              <a:buNone/>
            </a:pPr>
            <a:r>
              <a:rPr lang="en-US" altLang="zh-CN" sz="1800" dirty="0"/>
              <a:t>   </a:t>
            </a:r>
            <a:endParaRPr lang="en-US" altLang="zh-CN" sz="1800" dirty="0"/>
          </a:p>
          <a:p>
            <a:pPr marL="393065" lvl="1" indent="0">
              <a:buNone/>
            </a:pPr>
            <a:endParaRPr lang="zh-CN" altLang="en-US" sz="1800"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1" descr="197937957149820124"/>
          <p:cNvPicPr>
            <a:picLocks noChangeAspect="1"/>
          </p:cNvPicPr>
          <p:nvPr/>
        </p:nvPicPr>
        <p:blipFill>
          <a:blip r:embed="rId1"/>
          <a:stretch>
            <a:fillRect/>
          </a:stretch>
        </p:blipFill>
        <p:spPr>
          <a:xfrm>
            <a:off x="1181735" y="4044315"/>
            <a:ext cx="9828530" cy="2094230"/>
          </a:xfrm>
          <a:prstGeom prst="rect">
            <a:avLst/>
          </a:prstGeom>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667581"/>
            <a:ext cx="9810045" cy="1390015"/>
          </a:xfrm>
        </p:spPr>
        <p:txBody>
          <a:bodyPr/>
          <a:lstStyle/>
          <a:p>
            <a:r>
              <a:rPr lang="zh-CN" altLang="en-US" dirty="0"/>
              <a:t>代码组织结构</a:t>
            </a:r>
            <a:endParaRPr lang="en-US" altLang="zh-CN" dirty="0"/>
          </a:p>
          <a:p>
            <a:pPr lvl="1"/>
            <a:r>
              <a:rPr lang="zh-CN" altLang="en-US" dirty="0"/>
              <a:t>用一张图展示代码组织结构</a:t>
            </a:r>
            <a:endParaRPr lang="en-US" altLang="zh-CN" dirty="0"/>
          </a:p>
          <a:p>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2" name="图片 1" descr="d3617e31bf5c24a3e83c8d35eb24a64"/>
          <p:cNvPicPr>
            <a:picLocks noChangeAspect="1"/>
          </p:cNvPicPr>
          <p:nvPr/>
        </p:nvPicPr>
        <p:blipFill>
          <a:blip r:embed="rId1"/>
          <a:stretch>
            <a:fillRect/>
          </a:stretch>
        </p:blipFill>
        <p:spPr>
          <a:xfrm>
            <a:off x="1334135" y="2541905"/>
            <a:ext cx="6151880" cy="4130040"/>
          </a:xfrm>
          <a:prstGeom prst="rect">
            <a:avLst/>
          </a:prstGeom>
        </p:spPr>
      </p:pic>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667581"/>
            <a:ext cx="9810045" cy="1445260"/>
          </a:xfrm>
        </p:spPr>
        <p:txBody>
          <a:bodyPr/>
          <a:lstStyle/>
          <a:p>
            <a:r>
              <a:rPr lang="zh-CN" altLang="en-US" sz="2800" dirty="0">
                <a:sym typeface="+mn-ea"/>
              </a:rPr>
              <a:t>程序代码量</a:t>
            </a:r>
            <a:endParaRPr lang="en-US" altLang="zh-CN" sz="2800" dirty="0"/>
          </a:p>
          <a:p>
            <a:pPr lvl="1"/>
            <a:r>
              <a:rPr lang="zh-CN" altLang="en-US" sz="2800" dirty="0">
                <a:sym typeface="+mn-ea"/>
              </a:rPr>
              <a:t>包括重用开源代码量</a:t>
            </a:r>
            <a:r>
              <a:rPr lang="en-US" altLang="zh-CN" sz="2800" dirty="0">
                <a:sym typeface="+mn-ea"/>
              </a:rPr>
              <a:t>38k</a:t>
            </a:r>
            <a:r>
              <a:rPr lang="zh-CN" altLang="en-US" sz="2800" dirty="0">
                <a:sym typeface="+mn-ea"/>
              </a:rPr>
              <a:t>和独立编写代码量</a:t>
            </a:r>
            <a:r>
              <a:rPr lang="en-US" altLang="zh-CN" dirty="0">
                <a:sym typeface="+mn-ea"/>
              </a:rPr>
              <a:t>8k</a:t>
            </a:r>
            <a:endParaRPr lang="zh-CN" altLang="en-US" dirty="0"/>
          </a:p>
          <a:p>
            <a:endParaRPr lang="en-US" altLang="zh-CN"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982345" y="2655570"/>
            <a:ext cx="6934200" cy="3962400"/>
          </a:xfrm>
          <a:prstGeom prst="rect">
            <a:avLst/>
          </a:prstGeom>
        </p:spPr>
      </p:pic>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82133" y="1667581"/>
            <a:ext cx="9810045" cy="2995930"/>
          </a:xfrm>
        </p:spPr>
        <p:txBody>
          <a:bodyPr/>
          <a:lstStyle/>
          <a:p>
            <a:r>
              <a:rPr lang="zh-CN" altLang="en-US" dirty="0"/>
              <a:t>开源代码利用情况</a:t>
            </a:r>
            <a:endParaRPr lang="en-US" altLang="zh-CN" dirty="0"/>
          </a:p>
          <a:p>
            <a:pPr lvl="1"/>
            <a:r>
              <a:rPr lang="zh-CN" altLang="en-US" dirty="0"/>
              <a:t>利用了</a:t>
            </a:r>
            <a:r>
              <a:rPr lang="en-US" altLang="zh-CN" dirty="0"/>
              <a:t>github</a:t>
            </a:r>
            <a:r>
              <a:rPr lang="zh-CN" altLang="en-US" dirty="0"/>
              <a:t>的开源代码实现了角色管理，菜单管理功能。</a:t>
            </a:r>
            <a:endParaRPr lang="zh-CN" altLang="en-US" dirty="0"/>
          </a:p>
          <a:p>
            <a:pPr lvl="1"/>
            <a:r>
              <a:rPr lang="zh-CN" altLang="en-US" dirty="0">
                <a:sym typeface="+mn-ea"/>
              </a:rPr>
              <a:t>利用</a:t>
            </a:r>
            <a:r>
              <a:rPr lang="en-US" altLang="zh-CN" dirty="0">
                <a:sym typeface="+mn-ea"/>
              </a:rPr>
              <a:t>github</a:t>
            </a:r>
            <a:r>
              <a:rPr lang="zh-CN" altLang="en-US" dirty="0">
                <a:sym typeface="+mn-ea"/>
              </a:rPr>
              <a:t>上的开源代码，采用了其整个框架，对界面内容进行修改，并且在其基础上添加了主要功能；对于角色管理和菜单管理两个功能，修改了开源代码风格，将其添加到系统中，并且可以成功运行；在数据库方面，数据层接口层、数据库封装文件结合实体类部分进行修改。</a:t>
            </a:r>
            <a:endParaRPr lang="zh-CN" altLang="en-US" dirty="0"/>
          </a:p>
          <a:p>
            <a:pPr lvl="1"/>
            <a:r>
              <a:rPr lang="zh-CN" altLang="en-US" dirty="0"/>
              <a:t>开源代码地址：https://github.com/jacy0201/jeefast-parent</a:t>
            </a:r>
            <a:endParaRPr lang="zh-CN" altLang="en-US" dirty="0"/>
          </a:p>
        </p:txBody>
      </p:sp>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1255728"/>
          </a:xfrm>
        </p:spPr>
        <p:txBody>
          <a:bodyPr/>
          <a:lstStyle/>
          <a:p>
            <a:r>
              <a:rPr lang="zh-CN" altLang="en-US" b="0" i="0" dirty="0">
                <a:solidFill>
                  <a:srgbClr val="060607"/>
                </a:solidFill>
                <a:effectLst/>
                <a:latin typeface="-apple-system"/>
              </a:rPr>
              <a:t>软件测试过程是一个系统化的过程，旨在验证软件产品的质量，并确保它符合预定的需求和标准。以下是开展软件测试的过程：</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10" name="图片 9"/>
          <p:cNvPicPr>
            <a:picLocks noChangeAspect="1"/>
          </p:cNvPicPr>
          <p:nvPr/>
        </p:nvPicPr>
        <p:blipFill>
          <a:blip r:embed="rId1"/>
          <a:stretch>
            <a:fillRect/>
          </a:stretch>
        </p:blipFill>
        <p:spPr>
          <a:xfrm>
            <a:off x="2034707" y="1643466"/>
            <a:ext cx="6992251" cy="4828408"/>
          </a:xfrm>
          <a:prstGeom prst="rect">
            <a:avLst/>
          </a:prstGeom>
        </p:spPr>
      </p:pic>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2929648"/>
          </a:xfrm>
        </p:spPr>
        <p:txBody>
          <a:bodyPr/>
          <a:lstStyle/>
          <a:p>
            <a:pPr algn="just">
              <a:lnSpc>
                <a:spcPts val="2200"/>
              </a:lnSpc>
              <a:spcBef>
                <a:spcPts val="600"/>
              </a:spcBef>
              <a:spcAft>
                <a:spcPts val="600"/>
              </a:spcAft>
            </a:pPr>
            <a:r>
              <a:rPr lang="en-US" altLang="zh-CN" sz="1800" b="0" kern="100" dirty="0">
                <a:effectLst/>
                <a:latin typeface="Times New Roman" panose="02020603050405020304" pitchFamily="18" charset="0"/>
                <a:ea typeface="黑体" panose="02010609060101010101" pitchFamily="49" charset="-122"/>
                <a:cs typeface="Times New Roman" panose="02020603050405020304" pitchFamily="18" charset="0"/>
              </a:rPr>
              <a:t>1.2 </a:t>
            </a:r>
            <a:r>
              <a:rPr lang="zh-CN" altLang="zh-CN" sz="1800" b="0" kern="100" dirty="0">
                <a:effectLst/>
                <a:latin typeface="Times New Roman" panose="02020603050405020304" pitchFamily="18" charset="0"/>
                <a:ea typeface="黑体" panose="02010609060101010101" pitchFamily="49" charset="-122"/>
                <a:cs typeface="Times New Roman" panose="02020603050405020304" pitchFamily="18" charset="0"/>
              </a:rPr>
              <a:t>测试过程</a:t>
            </a:r>
            <a:endParaRPr lang="zh-CN" altLang="zh-CN" sz="1800" b="1" kern="100" dirty="0">
              <a:effectLst/>
              <a:latin typeface="Arial" panose="020B0604020202020204" pitchFamily="34" charset="0"/>
              <a:ea typeface="黑体" panose="02010609060101010101" pitchFamily="49" charset="-122"/>
              <a:cs typeface="Times New Roman" panose="02020603050405020304" pitchFamily="18" charset="0"/>
            </a:endParaRPr>
          </a:p>
          <a:p>
            <a:pPr algn="just">
              <a:lnSpc>
                <a:spcPts val="2200"/>
              </a:lnSpc>
              <a:spcBef>
                <a:spcPts val="600"/>
              </a:spcBef>
              <a:spcAft>
                <a:spcPts val="600"/>
              </a:spcAft>
            </a:pPr>
            <a:r>
              <a:rPr lang="en-US" altLang="zh-CN" sz="1800" b="0" kern="100" dirty="0">
                <a:effectLst/>
                <a:latin typeface="Calibri" panose="020F0502020204030204" pitchFamily="34" charset="0"/>
                <a:ea typeface="黑体" panose="02010609060101010101" pitchFamily="49" charset="-122"/>
                <a:cs typeface="Times New Roman" panose="02020603050405020304" pitchFamily="18" charset="0"/>
              </a:rPr>
              <a:t>1.2.1 </a:t>
            </a:r>
            <a:r>
              <a:rPr lang="zh-CN" altLang="zh-CN" sz="1800" b="0" kern="100" dirty="0">
                <a:effectLst/>
                <a:latin typeface="Calibri" panose="020F0502020204030204" pitchFamily="34" charset="0"/>
                <a:ea typeface="黑体" panose="02010609060101010101" pitchFamily="49" charset="-122"/>
                <a:cs typeface="Times New Roman" panose="02020603050405020304" pitchFamily="18" charset="0"/>
              </a:rPr>
              <a:t>单元测试</a:t>
            </a:r>
            <a:endParaRPr lang="zh-CN" altLang="zh-CN" sz="1800" b="1" kern="100" dirty="0">
              <a:effectLst/>
              <a:latin typeface="Calibri" panose="020F0502020204030204" pitchFamily="34" charset="0"/>
              <a:cs typeface="Times New Roman" panose="02020603050405020304" pitchFamily="18" charset="0"/>
            </a:endParaRPr>
          </a:p>
          <a:p>
            <a:pPr indent="306070" algn="just">
              <a:lnSpc>
                <a:spcPts val="2200"/>
              </a:lnSpc>
            </a:pPr>
            <a:r>
              <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、视力信息管理模块测试</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152400" algn="just">
              <a:lnSpc>
                <a:spcPts val="2200"/>
              </a:lnSpc>
            </a:pP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）测试方法：该测试采用边界值分析法。</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152400" algn="just">
              <a:lnSpc>
                <a:spcPts val="2200"/>
              </a:lnSpc>
            </a:pP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）测试用例：</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DD-01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测试主要对公告信息录入后的校验测试。</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indent="152400" algn="just">
              <a:lnSpc>
                <a:spcPts val="2200"/>
              </a:lnSpc>
            </a:pP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1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效果图见下一页</a:t>
            </a:r>
            <a:endParaRPr lang="zh-CN" altLang="en-US" sz="1200" dirty="0"/>
          </a:p>
          <a:p>
            <a:pPr indent="152400" algn="just">
              <a:lnSpc>
                <a:spcPts val="2200"/>
              </a:lnSpc>
            </a:pP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4595532" y="2713"/>
            <a:ext cx="7287642" cy="2924583"/>
          </a:xfrm>
          <a:prstGeom prst="rect">
            <a:avLst/>
          </a:prstGeom>
        </p:spPr>
      </p:pic>
      <p:pic>
        <p:nvPicPr>
          <p:cNvPr id="5" name="图片 4"/>
          <p:cNvPicPr>
            <a:picLocks noChangeAspect="1"/>
          </p:cNvPicPr>
          <p:nvPr/>
        </p:nvPicPr>
        <p:blipFill>
          <a:blip r:embed="rId2"/>
          <a:stretch>
            <a:fillRect/>
          </a:stretch>
        </p:blipFill>
        <p:spPr>
          <a:xfrm>
            <a:off x="4700322" y="3772003"/>
            <a:ext cx="7182852" cy="1714739"/>
          </a:xfrm>
          <a:prstGeom prst="rect">
            <a:avLst/>
          </a:prstGeom>
        </p:spPr>
      </p:pic>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502672" y="1650352"/>
            <a:ext cx="9482666" cy="341632"/>
          </a:xfrm>
        </p:spPr>
        <p:txBody>
          <a:bodyPr/>
          <a:lstStyle/>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视力信息管理新增测试</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344505" y="60334"/>
            <a:ext cx="5653191" cy="3180036"/>
          </a:xfrm>
          <a:prstGeom prst="rect">
            <a:avLst/>
          </a:prstGeom>
          <a:noFill/>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2841" y="3304947"/>
            <a:ext cx="5824855" cy="3276600"/>
          </a:xfrm>
          <a:prstGeom prst="rect">
            <a:avLst/>
          </a:prstGeom>
          <a:noFill/>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502672" y="1650352"/>
            <a:ext cx="9482666" cy="341632"/>
          </a:xfrm>
        </p:spPr>
        <p:txBody>
          <a:bodyPr/>
          <a:lstStyle/>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视力信息管理</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修改</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95650" y="244475"/>
            <a:ext cx="5600700" cy="3150235"/>
          </a:xfrm>
          <a:prstGeom prst="rect">
            <a:avLst/>
          </a:prstGeom>
          <a:noFill/>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1685" y="3449955"/>
            <a:ext cx="5574665" cy="3163570"/>
          </a:xfrm>
          <a:prstGeom prst="rect">
            <a:avLst/>
          </a:prstGeom>
          <a:noFill/>
          <a:ln>
            <a:noFill/>
          </a:ln>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502672" y="1650352"/>
            <a:ext cx="9482666" cy="341632"/>
          </a:xfrm>
        </p:spPr>
        <p:txBody>
          <a:bodyPr/>
          <a:lstStyle/>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视力信息管理</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删除</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9" name="图片 8" descr="图形用户界面, 应用程序&#10;&#10;描述已自动生成"/>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15957" y="27609"/>
            <a:ext cx="5760085" cy="3245485"/>
          </a:xfrm>
          <a:prstGeom prst="rect">
            <a:avLst/>
          </a:prstGeom>
          <a:noFill/>
          <a:ln>
            <a:noFill/>
          </a:ln>
        </p:spPr>
      </p:pic>
      <p:pic>
        <p:nvPicPr>
          <p:cNvPr id="10" name="图片 9" descr="图形用户界面, 应用程序&#10;&#10;描述已自动生成"/>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5957" y="3429000"/>
            <a:ext cx="5760085" cy="3239770"/>
          </a:xfrm>
          <a:prstGeom prst="rect">
            <a:avLst/>
          </a:prstGeom>
          <a:noFill/>
          <a:ln>
            <a:noFill/>
          </a:ln>
        </p:spPr>
      </p:pic>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45" y="1667581"/>
            <a:ext cx="9482666" cy="1950534"/>
          </a:xfrm>
        </p:spPr>
        <p:txBody>
          <a:bodyPr/>
          <a:lstStyle/>
          <a:p>
            <a:pPr algn="just">
              <a:lnSpc>
                <a:spcPts val="2200"/>
              </a:lnSpc>
              <a:spcBef>
                <a:spcPts val="600"/>
              </a:spcBef>
              <a:spcAft>
                <a:spcPts val="600"/>
              </a:spcAft>
            </a:pPr>
            <a:r>
              <a:rPr lang="en-US" altLang="zh-CN" sz="1800" b="0" kern="100" dirty="0">
                <a:effectLst/>
                <a:latin typeface="Calibri" panose="020F0502020204030204" pitchFamily="34" charset="0"/>
                <a:ea typeface="黑体" panose="02010609060101010101" pitchFamily="49" charset="-122"/>
                <a:cs typeface="Times New Roman" panose="02020603050405020304" pitchFamily="18" charset="0"/>
              </a:rPr>
              <a:t>1.2.2 </a:t>
            </a:r>
            <a:r>
              <a:rPr lang="zh-CN" altLang="zh-CN" sz="1800" b="0" kern="100" dirty="0">
                <a:effectLst/>
                <a:latin typeface="Calibri" panose="020F0502020204030204" pitchFamily="34" charset="0"/>
                <a:ea typeface="黑体" panose="02010609060101010101" pitchFamily="49" charset="-122"/>
                <a:cs typeface="Times New Roman" panose="02020603050405020304" pitchFamily="18" charset="0"/>
              </a:rPr>
              <a:t>集成测试</a:t>
            </a:r>
            <a:endParaRPr lang="zh-CN" altLang="zh-CN" sz="1800" b="1" kern="100" dirty="0">
              <a:effectLst/>
              <a:latin typeface="Calibri" panose="020F0502020204030204" pitchFamily="34" charset="0"/>
              <a:cs typeface="Times New Roman" panose="02020603050405020304" pitchFamily="18" charset="0"/>
            </a:endParaRPr>
          </a:p>
          <a:p>
            <a:pPr indent="306070" algn="just">
              <a:lnSpc>
                <a:spcPts val="2200"/>
              </a:lnSpc>
            </a:pPr>
            <a:r>
              <a:rPr lang="en-US" altLang="zh-CN" sz="1800" b="1" kern="100" dirty="0">
                <a:effectLst/>
                <a:latin typeface="Calibri" panose="020F0502020204030204" pitchFamily="34" charset="0"/>
                <a:ea typeface="宋体" panose="02010600030101010101" pitchFamily="2" charset="-122"/>
                <a:cs typeface="Times New Roman" panose="02020603050405020304" pitchFamily="18" charset="0"/>
              </a:rPr>
              <a:t>1</a:t>
            </a:r>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、视力分析功能测试</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gn="just">
              <a:lnSpc>
                <a:spcPts val="2200"/>
              </a:lnSpc>
            </a:pP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）测试方法：采用自底向上的方法对</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PD-01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测试要点进行测试。</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304800" algn="just">
              <a:lnSpc>
                <a:spcPts val="2200"/>
              </a:lnSpc>
            </a:pP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）测试用例：</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PD-01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视力分析数据新增列表前端数据刷新展示及分析图，如表</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1-3</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所示。</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4" name="图片 3"/>
          <p:cNvPicPr>
            <a:picLocks noChangeAspect="1"/>
          </p:cNvPicPr>
          <p:nvPr/>
        </p:nvPicPr>
        <p:blipFill>
          <a:blip r:embed="rId1"/>
          <a:stretch>
            <a:fillRect/>
          </a:stretch>
        </p:blipFill>
        <p:spPr>
          <a:xfrm>
            <a:off x="104851" y="3542877"/>
            <a:ext cx="5440071" cy="3473940"/>
          </a:xfrm>
          <a:prstGeom prst="rect">
            <a:avLst/>
          </a:prstGeom>
        </p:spPr>
      </p:pic>
      <p:pic>
        <p:nvPicPr>
          <p:cNvPr id="8" name="图片 7"/>
          <p:cNvPicPr>
            <a:picLocks noChangeAspect="1"/>
          </p:cNvPicPr>
          <p:nvPr/>
        </p:nvPicPr>
        <p:blipFill>
          <a:blip r:embed="rId2"/>
          <a:stretch>
            <a:fillRect/>
          </a:stretch>
        </p:blipFill>
        <p:spPr>
          <a:xfrm>
            <a:off x="5354464" y="3709576"/>
            <a:ext cx="5289505" cy="1410535"/>
          </a:xfrm>
          <a:prstGeom prst="rect">
            <a:avLst/>
          </a:prstGeom>
        </p:spPr>
      </p:pic>
      <p:sp>
        <p:nvSpPr>
          <p:cNvPr id="9" name="文本框 8"/>
          <p:cNvSpPr txBox="1"/>
          <p:nvPr/>
        </p:nvSpPr>
        <p:spPr>
          <a:xfrm>
            <a:off x="5903366" y="5552237"/>
            <a:ext cx="3343047" cy="646331"/>
          </a:xfrm>
          <a:prstGeom prst="rect">
            <a:avLst/>
          </a:prstGeom>
          <a:noFill/>
        </p:spPr>
        <p:txBody>
          <a:bodyPr wrap="square" rtlCol="0">
            <a:spAutoFit/>
          </a:bodyPr>
          <a:lstStyle/>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效果图见下一页</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endParaRPr lang="zh-CN" altLang="en-US" dirty="0"/>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502672" y="1650352"/>
            <a:ext cx="9482666" cy="341632"/>
          </a:xfrm>
        </p:spPr>
        <p:txBody>
          <a:bodyPr/>
          <a:lstStyle/>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视力分析功能测试</a:t>
            </a:r>
            <a:endParaRPr lang="zh-CN" altLang="en-US"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15957" y="1808798"/>
            <a:ext cx="7694538" cy="4328655"/>
          </a:xfrm>
          <a:prstGeom prst="rect">
            <a:avLst/>
          </a:prstGeom>
          <a:noFill/>
          <a:ln>
            <a:noFill/>
          </a:ln>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570" y="1735455"/>
            <a:ext cx="4926330" cy="2874645"/>
          </a:xfrm>
        </p:spPr>
        <p:txBody>
          <a:bodyPr>
            <a:noAutofit/>
          </a:bodyPr>
          <a:lstStyle/>
          <a:p>
            <a:r>
              <a:rPr lang="zh-CN" altLang="en-US" dirty="0">
                <a:sym typeface="+mn-ea"/>
              </a:rPr>
              <a:t>采取了哪些质量保证手段</a:t>
            </a:r>
            <a:endParaRPr lang="en-US" altLang="zh-CN" dirty="0"/>
          </a:p>
          <a:p>
            <a:r>
              <a:rPr lang="zh-CN" altLang="en-US"/>
              <a:t>开展黑盒测试、结合</a:t>
            </a:r>
            <a:r>
              <a:rPr lang="en-US" altLang="zh-CN"/>
              <a:t>sonarQube</a:t>
            </a:r>
            <a:r>
              <a:rPr lang="zh-CN" altLang="en-US"/>
              <a:t>分析结果，及时对系统作出调整</a:t>
            </a:r>
            <a:endParaRPr lang="zh-CN" altLang="en-US"/>
          </a:p>
          <a:p>
            <a:r>
              <a:rPr lang="zh-CN" altLang="en-US" dirty="0"/>
              <a:t>程序代码风格</a:t>
            </a:r>
            <a:endParaRPr lang="en-US" altLang="zh-CN" dirty="0"/>
          </a:p>
          <a:p>
            <a:pPr lvl="1"/>
            <a:r>
              <a:rPr lang="zh-CN" altLang="en-US" dirty="0"/>
              <a:t>张贴一部分代码以展示其风格</a:t>
            </a:r>
            <a:endParaRPr lang="zh-CN" altLang="en-US" dirty="0"/>
          </a:p>
          <a:p>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6" name="图片 5"/>
          <p:cNvPicPr>
            <a:picLocks noChangeAspect="1"/>
          </p:cNvPicPr>
          <p:nvPr/>
        </p:nvPicPr>
        <p:blipFill>
          <a:blip r:embed="rId1"/>
          <a:stretch>
            <a:fillRect/>
          </a:stretch>
        </p:blipFill>
        <p:spPr>
          <a:xfrm>
            <a:off x="5931535" y="365760"/>
            <a:ext cx="5794375" cy="5861685"/>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711" y="1735314"/>
            <a:ext cx="9595556" cy="1271270"/>
          </a:xfrm>
        </p:spPr>
        <p:txBody>
          <a:bodyPr/>
          <a:lstStyle/>
          <a:p>
            <a:r>
              <a:rPr lang="zh-CN" altLang="en-US" dirty="0"/>
              <a:t>程序代码质量</a:t>
            </a:r>
            <a:endParaRPr lang="zh-CN" altLang="en-US" dirty="0"/>
          </a:p>
          <a:p>
            <a:pPr lvl="1"/>
            <a:r>
              <a:rPr lang="zh-CN" altLang="en-US" dirty="0"/>
              <a:t>用</a:t>
            </a:r>
            <a:r>
              <a:rPr lang="en-US" altLang="zh-CN" dirty="0"/>
              <a:t>SonarQube</a:t>
            </a:r>
            <a:r>
              <a:rPr lang="zh-CN" altLang="en-US" dirty="0"/>
              <a:t>分析代码质量</a:t>
            </a:r>
            <a:endParaRPr lang="zh-CN" altLang="en-US" dirty="0"/>
          </a:p>
          <a:p>
            <a:pPr marL="457200" lvl="1" indent="0">
              <a:buNone/>
            </a:pPr>
            <a:r>
              <a:rPr lang="en-US" altLang="zh-CN" dirty="0"/>
              <a:t>   </a:t>
            </a:r>
            <a:r>
              <a:rPr lang="zh-CN" altLang="en-US" dirty="0"/>
              <a:t>并展示其分析结果</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3" name="图片 2"/>
          <p:cNvPicPr>
            <a:picLocks noChangeAspect="1"/>
          </p:cNvPicPr>
          <p:nvPr/>
        </p:nvPicPr>
        <p:blipFill>
          <a:blip r:embed="rId1"/>
          <a:stretch>
            <a:fillRect/>
          </a:stretch>
        </p:blipFill>
        <p:spPr>
          <a:xfrm>
            <a:off x="6430010" y="101600"/>
            <a:ext cx="5077460" cy="586041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430" y="1791970"/>
            <a:ext cx="10590530" cy="4659630"/>
          </a:xfrm>
        </p:spPr>
        <p:txBody>
          <a:bodyPr>
            <a:noAutofit/>
          </a:bodyPr>
          <a:lstStyle/>
          <a:p>
            <a:r>
              <a:rPr lang="zh-CN" altLang="en-US" dirty="0"/>
              <a:t>软件开发技术</a:t>
            </a:r>
            <a:endParaRPr lang="en-US" altLang="zh-CN" dirty="0"/>
          </a:p>
          <a:p>
            <a:pPr lvl="1"/>
            <a:r>
              <a:rPr lang="zh-CN" altLang="en-US" dirty="0"/>
              <a:t>介绍本软件项目开发用到哪些软件开发技术</a:t>
            </a:r>
            <a:endParaRPr lang="zh-CN" altLang="en-US" dirty="0"/>
          </a:p>
          <a:p>
            <a:pPr lvl="1"/>
            <a:r>
              <a:rPr lang="en-US" altLang="zh-CN"/>
              <a:t>java</a:t>
            </a:r>
            <a:r>
              <a:rPr lang="zh-CN" altLang="en-US"/>
              <a:t>的</a:t>
            </a:r>
            <a:r>
              <a:rPr lang="en-US" altLang="zh-CN"/>
              <a:t> spring+springboot+mybatis MVC</a:t>
            </a:r>
            <a:r>
              <a:rPr lang="zh-CN" altLang="en-US"/>
              <a:t>模式、前端是</a:t>
            </a:r>
            <a:r>
              <a:rPr lang="en-US" altLang="zh-CN"/>
              <a:t>html+js +vue+bootstrap</a:t>
            </a:r>
            <a:endParaRPr lang="en-US" altLang="zh-CN"/>
          </a:p>
          <a:p>
            <a:r>
              <a:rPr lang="zh-CN" altLang="en-US" dirty="0"/>
              <a:t>编程语言</a:t>
            </a:r>
            <a:endParaRPr lang="en-US" altLang="zh-CN" dirty="0"/>
          </a:p>
          <a:p>
            <a:pPr lvl="1"/>
            <a:r>
              <a:rPr lang="zh-CN" altLang="en-US" dirty="0"/>
              <a:t>介绍软件项目用到哪些编程语言</a:t>
            </a:r>
            <a:endParaRPr lang="zh-CN" altLang="en-US" dirty="0"/>
          </a:p>
          <a:p>
            <a:pPr marL="457200" lvl="1" indent="0">
              <a:buNone/>
            </a:pPr>
            <a:r>
              <a:rPr lang="en-US" altLang="zh-CN" dirty="0"/>
              <a:t>Java</a:t>
            </a:r>
            <a:endParaRPr lang="en-US" altLang="zh-CN" dirty="0"/>
          </a:p>
          <a:p>
            <a:r>
              <a:rPr lang="zh-CN" altLang="en-US" dirty="0"/>
              <a:t>软件工具</a:t>
            </a:r>
            <a:endParaRPr lang="en-US" altLang="zh-CN" dirty="0"/>
          </a:p>
          <a:p>
            <a:pPr lvl="1"/>
            <a:r>
              <a:rPr lang="zh-CN" altLang="en-US" dirty="0"/>
              <a:t>介绍用到哪些开发工具</a:t>
            </a:r>
            <a:endParaRPr lang="zh-CN" altLang="en-US" dirty="0"/>
          </a:p>
          <a:p>
            <a:pPr lvl="1"/>
            <a:r>
              <a:rPr lang="zh-CN" altLang="en-US" dirty="0"/>
              <a:t>建模工具</a:t>
            </a:r>
            <a:r>
              <a:rPr lang="en-US" altLang="zh-CN" dirty="0" err="1"/>
              <a:t>ArgoUML</a:t>
            </a:r>
            <a:r>
              <a:rPr lang="zh-CN" altLang="en-US" dirty="0"/>
              <a:t>、代码质量分析工具</a:t>
            </a:r>
            <a:r>
              <a:rPr lang="en-US" altLang="zh-CN" dirty="0"/>
              <a:t>SonarQube</a:t>
            </a:r>
            <a:r>
              <a:rPr lang="zh-CN" altLang="en-US" dirty="0"/>
              <a:t>、</a:t>
            </a:r>
            <a:r>
              <a:rPr lang="zh-CN" altLang="en-US">
                <a:sym typeface="+mn-ea"/>
              </a:rPr>
              <a:t>开发工具是</a:t>
            </a:r>
            <a:r>
              <a:rPr lang="en-US" altLang="zh-CN">
                <a:sym typeface="+mn-ea"/>
              </a:rPr>
              <a:t>idea</a:t>
            </a:r>
            <a:r>
              <a:rPr lang="zh-CN" altLang="en-US">
                <a:sym typeface="+mn-ea"/>
              </a:rPr>
              <a:t>、</a:t>
            </a:r>
            <a:endParaRPr lang="zh-CN" altLang="en-US">
              <a:sym typeface="+mn-ea"/>
            </a:endParaRPr>
          </a:p>
          <a:p>
            <a:pPr marL="457200" lvl="1" indent="0">
              <a:buNone/>
            </a:pPr>
            <a:r>
              <a:rPr lang="zh-CN" altLang="en-US" dirty="0">
                <a:sym typeface="+mn-ea"/>
              </a:rPr>
              <a:t>数据库管理工具</a:t>
            </a:r>
            <a:r>
              <a:rPr lang="en-US" altLang="zh-CN"/>
              <a:t>navict</a:t>
            </a:r>
            <a:r>
              <a:rPr lang="zh-CN" altLang="en-US"/>
              <a:t>、数据库</a:t>
            </a:r>
            <a:r>
              <a:rPr lang="en-US" altLang="zh-CN"/>
              <a:t>mysql5.7</a:t>
            </a:r>
            <a:endParaRPr lang="en-US" altLang="zh-CN"/>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993422" y="1780470"/>
            <a:ext cx="9821334" cy="4107278"/>
          </a:xfrm>
        </p:spPr>
        <p:txBody>
          <a:bodyPr/>
          <a:lstStyle/>
          <a:p>
            <a:r>
              <a:rPr lang="zh-CN" altLang="en-US" dirty="0"/>
              <a:t>在开发过程中加入到</a:t>
            </a:r>
            <a:r>
              <a:rPr lang="en-US" altLang="zh-CN" dirty="0"/>
              <a:t>CSDN</a:t>
            </a:r>
            <a:r>
              <a:rPr lang="zh-CN" altLang="en-US" dirty="0"/>
              <a:t>，</a:t>
            </a:r>
            <a:r>
              <a:rPr lang="en-US" altLang="zh-CN" dirty="0" err="1"/>
              <a:t>github</a:t>
            </a:r>
            <a:r>
              <a:rPr lang="zh-CN" altLang="en-US" dirty="0"/>
              <a:t>，</a:t>
            </a:r>
            <a:r>
              <a:rPr lang="en-US" altLang="zh-CN" dirty="0"/>
              <a:t> </a:t>
            </a:r>
            <a:r>
              <a:rPr lang="en-US" altLang="zh-CN" dirty="0" err="1"/>
              <a:t>GitCode</a:t>
            </a:r>
            <a:r>
              <a:rPr lang="zh-CN" altLang="en-US" dirty="0"/>
              <a:t>开源社区，并使用</a:t>
            </a:r>
            <a:r>
              <a:rPr lang="en-US" altLang="zh-CN" dirty="0"/>
              <a:t>ChatGPT</a:t>
            </a:r>
            <a:r>
              <a:rPr lang="zh-CN" altLang="en-US" dirty="0"/>
              <a:t>辅助</a:t>
            </a:r>
            <a:endParaRPr lang="en-US" altLang="zh-CN" dirty="0"/>
          </a:p>
          <a:p>
            <a:r>
              <a:rPr lang="zh-CN" altLang="en-US" dirty="0"/>
              <a:t>在软件构思期间，在</a:t>
            </a:r>
            <a:r>
              <a:rPr lang="en-US" altLang="zh-CN" dirty="0"/>
              <a:t>CSDN</a:t>
            </a:r>
            <a:r>
              <a:rPr lang="zh-CN" altLang="en-US" dirty="0"/>
              <a:t>上寻找灵感，确定了项目主题；在初次编码过程中，在</a:t>
            </a:r>
            <a:r>
              <a:rPr lang="en-US" altLang="zh-CN" dirty="0" err="1"/>
              <a:t>github</a:t>
            </a:r>
            <a:r>
              <a:rPr lang="zh-CN" altLang="en-US" dirty="0"/>
              <a:t>上找到一个开源的开发模板，确定了系统基本的框架。通过</a:t>
            </a:r>
            <a:r>
              <a:rPr lang="en-US" altLang="zh-CN" dirty="0"/>
              <a:t>CSDN</a:t>
            </a:r>
            <a:r>
              <a:rPr lang="zh-CN" altLang="en-US" dirty="0"/>
              <a:t>和</a:t>
            </a:r>
            <a:r>
              <a:rPr lang="en-US" altLang="zh-CN" dirty="0" err="1"/>
              <a:t>GitCode</a:t>
            </a:r>
            <a:r>
              <a:rPr lang="en-US" altLang="zh-CN" dirty="0"/>
              <a:t> </a:t>
            </a:r>
            <a:r>
              <a:rPr lang="zh-CN" altLang="en-US" dirty="0"/>
              <a:t>寻找到安装部署框架所需要的软件和设置，并解决在此过程中的一系列错误；在继续编码过程中，主要使用</a:t>
            </a:r>
            <a:r>
              <a:rPr lang="en-US" altLang="zh-CN" dirty="0"/>
              <a:t>ChatGPT</a:t>
            </a:r>
            <a:r>
              <a:rPr lang="zh-CN" altLang="en-US" dirty="0"/>
              <a:t>进行代码解读来分析系统框架，并且对于编码工作进行辅助，分析报错以及无法在其他开源社区找到解决方法的问题；</a:t>
            </a:r>
            <a:endParaRPr lang="zh-CN" altLang="en-US" dirty="0"/>
          </a:p>
          <a:p>
            <a:pPr lvl="1"/>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34" y="1803048"/>
            <a:ext cx="9471377" cy="993775"/>
          </a:xfrm>
        </p:spPr>
        <p:txBody>
          <a:bodyPr/>
          <a:lstStyle/>
          <a:p>
            <a:r>
              <a:rPr lang="zh-CN" altLang="en-US" dirty="0">
                <a:sym typeface="+mn-ea"/>
              </a:rPr>
              <a:t>实践的收获</a:t>
            </a:r>
            <a:endParaRPr lang="en-US" altLang="zh-CN" dirty="0"/>
          </a:p>
          <a:p>
            <a:endParaRPr lang="en-US" altLang="zh-CN"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
        <p:nvSpPr>
          <p:cNvPr id="4" name="文本框 3"/>
          <p:cNvSpPr txBox="1"/>
          <p:nvPr/>
        </p:nvSpPr>
        <p:spPr>
          <a:xfrm>
            <a:off x="1163955" y="2888615"/>
            <a:ext cx="10337800" cy="761365"/>
          </a:xfrm>
          <a:prstGeom prst="rect">
            <a:avLst/>
          </a:prstGeom>
          <a:noFill/>
        </p:spPr>
        <p:txBody>
          <a:bodyPr wrap="square" rtlCol="0">
            <a:noAutofit/>
          </a:bodyPr>
          <a:p>
            <a:pPr marL="0" indent="0">
              <a:buNone/>
            </a:pPr>
            <a:r>
              <a:rPr lang="en-US" altLang="zh-CN" dirty="0">
                <a:sym typeface="+mn-ea"/>
              </a:rPr>
              <a:t>2</a:t>
            </a:r>
            <a:r>
              <a:rPr lang="zh-CN" altLang="en-US" dirty="0">
                <a:sym typeface="+mn-ea"/>
              </a:rPr>
              <a:t>、学习到了框架中 </a:t>
            </a:r>
            <a:r>
              <a:rPr lang="en-US" altLang="zh-CN" dirty="0">
                <a:sym typeface="+mn-ea"/>
              </a:rPr>
              <a:t>Controller</a:t>
            </a:r>
            <a:r>
              <a:rPr lang="zh-CN" altLang="en-US" dirty="0">
                <a:sym typeface="+mn-ea"/>
              </a:rPr>
              <a:t>、</a:t>
            </a:r>
            <a:r>
              <a:rPr lang="en-US" altLang="zh-CN" dirty="0">
                <a:sym typeface="+mn-ea"/>
              </a:rPr>
              <a:t>Service </a:t>
            </a:r>
            <a:r>
              <a:rPr lang="zh-CN" altLang="en-US" dirty="0">
                <a:sym typeface="+mn-ea"/>
              </a:rPr>
              <a:t>和 </a:t>
            </a:r>
            <a:r>
              <a:rPr lang="en-US" altLang="zh-CN" dirty="0">
                <a:sym typeface="+mn-ea"/>
              </a:rPr>
              <a:t>DAO </a:t>
            </a:r>
            <a:r>
              <a:rPr lang="zh-CN" altLang="en-US" dirty="0">
                <a:sym typeface="+mn-ea"/>
              </a:rPr>
              <a:t>层的职责分离，便于维护和扩展</a:t>
            </a:r>
            <a:endParaRPr lang="en-US" altLang="zh-CN" dirty="0">
              <a:sym typeface="+mn-ea"/>
            </a:endParaRPr>
          </a:p>
          <a:p>
            <a:pPr marL="0" indent="0">
              <a:buNone/>
            </a:pPr>
            <a:r>
              <a:rPr lang="zh-CN" altLang="en-US" dirty="0">
                <a:sym typeface="+mn-ea"/>
              </a:rPr>
              <a:t>基本掌握了嵌入式和独立 </a:t>
            </a:r>
            <a:r>
              <a:rPr lang="en-US" altLang="zh-CN" dirty="0">
                <a:sym typeface="+mn-ea"/>
              </a:rPr>
              <a:t>Tomcat</a:t>
            </a:r>
            <a:r>
              <a:rPr lang="zh-CN" altLang="en-US" dirty="0">
                <a:sym typeface="+mn-ea"/>
              </a:rPr>
              <a:t>的部署方法，增强了对 </a:t>
            </a:r>
            <a:r>
              <a:rPr lang="en-US" altLang="zh-CN" dirty="0">
                <a:sym typeface="+mn-ea"/>
              </a:rPr>
              <a:t>Java Web </a:t>
            </a:r>
            <a:r>
              <a:rPr lang="zh-CN" altLang="en-US" dirty="0">
                <a:sym typeface="+mn-ea"/>
              </a:rPr>
              <a:t>项目运行机制的理解</a:t>
            </a:r>
            <a:endParaRPr lang="zh-CN" altLang="en-US"/>
          </a:p>
        </p:txBody>
      </p:sp>
      <p:sp>
        <p:nvSpPr>
          <p:cNvPr id="6" name="文本框 5"/>
          <p:cNvSpPr txBox="1"/>
          <p:nvPr/>
        </p:nvSpPr>
        <p:spPr>
          <a:xfrm>
            <a:off x="1163955" y="3572510"/>
            <a:ext cx="10077450" cy="1157605"/>
          </a:xfrm>
          <a:prstGeom prst="rect">
            <a:avLst/>
          </a:prstGeom>
          <a:noFill/>
        </p:spPr>
        <p:txBody>
          <a:bodyPr wrap="square" rtlCol="0">
            <a:noAutofit/>
          </a:bodyPr>
          <a:p>
            <a:r>
              <a:rPr lang="en-US" altLang="zh-CN"/>
              <a:t>3</a:t>
            </a:r>
            <a:r>
              <a:rPr lang="zh-CN" altLang="en-US"/>
              <a:t>、对于网页系统的设计流程有了初步了解，大体可分为需求分析（确定功能）、项目规划（选择技术与工具）、体系结构的设计（</a:t>
            </a:r>
            <a:r>
              <a:rPr lang="en-US" altLang="zh-CN"/>
              <a:t>mvc</a:t>
            </a:r>
            <a:r>
              <a:rPr lang="zh-CN" altLang="en-US"/>
              <a:t>）、界面设计（颜色、字体、图标）、界面交互设计、前端开发（</a:t>
            </a:r>
            <a:r>
              <a:rPr lang="en-US" altLang="zh-CN"/>
              <a:t>HTML</a:t>
            </a:r>
            <a:r>
              <a:rPr lang="zh-CN" altLang="en-US"/>
              <a:t>、</a:t>
            </a:r>
            <a:r>
              <a:rPr lang="en-US" altLang="zh-CN"/>
              <a:t>css</a:t>
            </a:r>
            <a:r>
              <a:rPr lang="zh-CN" altLang="en-US"/>
              <a:t>、</a:t>
            </a:r>
            <a:r>
              <a:rPr lang="en-US" altLang="zh-CN"/>
              <a:t>js</a:t>
            </a:r>
            <a:r>
              <a:rPr lang="zh-CN" altLang="en-US"/>
              <a:t>、</a:t>
            </a:r>
            <a:r>
              <a:rPr lang="en-US" altLang="zh-CN"/>
              <a:t>vue</a:t>
            </a:r>
            <a:r>
              <a:rPr lang="zh-CN" altLang="en-US"/>
              <a:t>）、后端开发（设计和实现应用程序、数据库逻辑等）、开展测试、部署网站、维护与更新。</a:t>
            </a:r>
            <a:endParaRPr lang="zh-CN" altLang="en-US"/>
          </a:p>
          <a:p>
            <a:r>
              <a:rPr lang="en-US" altLang="zh-CN"/>
              <a:t>4</a:t>
            </a:r>
            <a:r>
              <a:rPr lang="zh-CN" altLang="en-US"/>
              <a:t>、在项目中，</a:t>
            </a:r>
            <a:r>
              <a:rPr lang="en-US" altLang="zh-CN"/>
              <a:t>MVC</a:t>
            </a:r>
            <a:r>
              <a:rPr lang="zh-CN" altLang="en-US"/>
              <a:t>结构带来了许多好处。首先，它提高了代码的可维护性和可扩展性，因为我们可以很容易地修改模型、视图和控制器，而不会影响到其他部分。</a:t>
            </a:r>
            <a:endParaRPr lang="zh-CN" altLang="en-US"/>
          </a:p>
        </p:txBody>
      </p:sp>
      <p:sp>
        <p:nvSpPr>
          <p:cNvPr id="8" name="文本框 7"/>
          <p:cNvSpPr txBox="1"/>
          <p:nvPr/>
        </p:nvSpPr>
        <p:spPr>
          <a:xfrm>
            <a:off x="1112520" y="2423795"/>
            <a:ext cx="9537065" cy="951865"/>
          </a:xfrm>
          <a:prstGeom prst="rect">
            <a:avLst/>
          </a:prstGeom>
          <a:noFill/>
        </p:spPr>
        <p:txBody>
          <a:bodyPr wrap="square" rtlCol="0">
            <a:noAutofit/>
          </a:bodyPr>
          <a:p>
            <a:r>
              <a:rPr lang="en-US" altLang="zh-CN" dirty="0">
                <a:latin typeface="+mn-ea"/>
                <a:sym typeface="+mn-ea"/>
              </a:rPr>
              <a:t>1</a:t>
            </a:r>
            <a:r>
              <a:rPr lang="zh-CN" altLang="en-US" dirty="0">
                <a:latin typeface="+mn-ea"/>
                <a:sym typeface="+mn-ea"/>
              </a:rPr>
              <a:t>、由于用户信息的隐私性，还了解了需要</a:t>
            </a:r>
            <a:r>
              <a:rPr lang="en-US" altLang="zh-CN" dirty="0">
                <a:solidFill>
                  <a:srgbClr val="060607"/>
                </a:solidFill>
                <a:effectLst/>
                <a:latin typeface="-apple-system"/>
                <a:sym typeface="+mn-ea"/>
              </a:rPr>
              <a:t>Apache Shiro</a:t>
            </a:r>
            <a:r>
              <a:rPr lang="zh-CN" altLang="en-US" dirty="0">
                <a:solidFill>
                  <a:srgbClr val="060607"/>
                </a:solidFill>
                <a:effectLst/>
                <a:latin typeface="-apple-system"/>
                <a:sym typeface="+mn-ea"/>
              </a:rPr>
              <a:t>框架来实现身份认证以及数据加密</a:t>
            </a:r>
            <a:endParaRPr lang="en-US" altLang="zh-CN" dirty="0">
              <a:latin typeface="+mn-ea"/>
            </a:endParaRPr>
          </a:p>
          <a:p>
            <a:endParaRPr lang="zh-CN" altLang="en-US"/>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
        <p:nvSpPr>
          <p:cNvPr id="3" name="文本框 2"/>
          <p:cNvSpPr txBox="1"/>
          <p:nvPr/>
        </p:nvSpPr>
        <p:spPr>
          <a:xfrm>
            <a:off x="981710" y="1712595"/>
            <a:ext cx="10314940" cy="2086610"/>
          </a:xfrm>
          <a:prstGeom prst="rect">
            <a:avLst/>
          </a:prstGeom>
          <a:noFill/>
        </p:spPr>
        <p:txBody>
          <a:bodyPr wrap="square" rtlCol="0">
            <a:noAutofit/>
          </a:bodyPr>
          <a:p>
            <a:r>
              <a:rPr lang="en-US" altLang="zh-CN">
                <a:sym typeface="+mn-ea"/>
              </a:rPr>
              <a:t>5</a:t>
            </a:r>
            <a:r>
              <a:rPr lang="zh-CN" altLang="en-US">
                <a:sym typeface="+mn-ea"/>
              </a:rPr>
              <a:t>、初步学习</a:t>
            </a:r>
            <a:r>
              <a:rPr lang="en-US" altLang="zh-CN">
                <a:sym typeface="+mn-ea"/>
              </a:rPr>
              <a:t>vue</a:t>
            </a:r>
            <a:r>
              <a:rPr lang="zh-CN" altLang="en-US">
                <a:sym typeface="+mn-ea"/>
              </a:rPr>
              <a:t>，并使用</a:t>
            </a:r>
            <a:r>
              <a:rPr lang="en-US" altLang="zh-CN">
                <a:sym typeface="+mn-ea"/>
              </a:rPr>
              <a:t>vue.js</a:t>
            </a:r>
            <a:r>
              <a:rPr lang="zh-CN" altLang="en-US">
                <a:sym typeface="+mn-ea"/>
              </a:rPr>
              <a:t>框架构建用户界面，增强交互性与动态内容的展示。在系统每个</a:t>
            </a:r>
            <a:r>
              <a:rPr lang="en-US" altLang="zh-CN">
                <a:sym typeface="+mn-ea"/>
              </a:rPr>
              <a:t>html</a:t>
            </a:r>
            <a:r>
              <a:rPr lang="zh-CN" altLang="en-US">
                <a:sym typeface="+mn-ea"/>
              </a:rPr>
              <a:t>文件中的</a:t>
            </a:r>
            <a:r>
              <a:rPr lang="en-US" altLang="zh-CN">
                <a:sym typeface="+mn-ea"/>
              </a:rPr>
              <a:t>vue</a:t>
            </a:r>
            <a:r>
              <a:rPr lang="zh-CN" altLang="en-US">
                <a:sym typeface="+mn-ea"/>
              </a:rPr>
              <a:t>实例都有一个</a:t>
            </a:r>
            <a:r>
              <a:rPr lang="en-US" altLang="zh-CN">
                <a:sym typeface="+mn-ea"/>
              </a:rPr>
              <a:t>data</a:t>
            </a:r>
            <a:r>
              <a:rPr lang="zh-CN" altLang="en-US">
                <a:sym typeface="+mn-ea"/>
              </a:rPr>
              <a:t>对象，它包含了界面所需的数据。当数据发生变化时，界面会自动更新以反映这些变化。例如，在</a:t>
            </a:r>
            <a:r>
              <a:rPr lang="en-US" altLang="zh-CN">
                <a:sym typeface="+mn-ea"/>
              </a:rPr>
              <a:t>user.html</a:t>
            </a:r>
            <a:r>
              <a:rPr lang="zh-CN" altLang="en-US">
                <a:sym typeface="+mn-ea"/>
              </a:rPr>
              <a:t>中，</a:t>
            </a:r>
            <a:r>
              <a:rPr lang="en-US" altLang="zh-CN">
                <a:sym typeface="+mn-ea"/>
              </a:rPr>
              <a:t>user</a:t>
            </a:r>
            <a:r>
              <a:rPr lang="zh-CN" altLang="en-US">
                <a:sym typeface="+mn-ea"/>
              </a:rPr>
              <a:t>对象包含了用户信息，如</a:t>
            </a:r>
            <a:r>
              <a:rPr lang="en-US" altLang="zh-CN">
                <a:sym typeface="+mn-ea"/>
              </a:rPr>
              <a:t>username</a:t>
            </a:r>
            <a:r>
              <a:rPr lang="zh-CN" altLang="en-US">
                <a:sym typeface="+mn-ea"/>
              </a:rPr>
              <a:t>、</a:t>
            </a:r>
            <a:r>
              <a:rPr lang="en-US" altLang="zh-CN">
                <a:sym typeface="+mn-ea"/>
              </a:rPr>
              <a:t>realname</a:t>
            </a:r>
            <a:r>
              <a:rPr lang="zh-CN" altLang="en-US">
                <a:sym typeface="+mn-ea"/>
              </a:rPr>
              <a:t>等，这些信息在表单中被绑定并展示；</a:t>
            </a:r>
            <a:r>
              <a:rPr lang="en-US" altLang="zh-CN">
                <a:sym typeface="+mn-ea"/>
              </a:rPr>
              <a:t>Vue</a:t>
            </a:r>
            <a:r>
              <a:rPr lang="zh-CN" altLang="en-US">
                <a:sym typeface="+mn-ea"/>
              </a:rPr>
              <a:t>实例中的</a:t>
            </a:r>
            <a:r>
              <a:rPr lang="en-US" altLang="zh-CN">
                <a:sym typeface="+mn-ea"/>
              </a:rPr>
              <a:t>methods</a:t>
            </a:r>
            <a:r>
              <a:rPr lang="zh-CN" altLang="en-US">
                <a:sym typeface="+mn-ea"/>
              </a:rPr>
              <a:t>对象包含了可以在模板中调用的函数。例如，在</a:t>
            </a:r>
            <a:r>
              <a:rPr lang="en-US" altLang="zh-CN">
                <a:sym typeface="+mn-ea"/>
              </a:rPr>
              <a:t>slxxb.html</a:t>
            </a:r>
            <a:r>
              <a:rPr lang="zh-CN" altLang="en-US">
                <a:sym typeface="+mn-ea"/>
              </a:rPr>
              <a:t>中，</a:t>
            </a:r>
            <a:r>
              <a:rPr lang="en-US" altLang="zh-CN">
                <a:sym typeface="+mn-ea"/>
              </a:rPr>
              <a:t>saveOrUpdate</a:t>
            </a:r>
            <a:r>
              <a:rPr lang="zh-CN" altLang="en-US">
                <a:sym typeface="+mn-ea"/>
              </a:rPr>
              <a:t>方法用于保存或更新视力数据信息；</a:t>
            </a:r>
            <a:r>
              <a:rPr lang="en-US" altLang="zh-CN">
                <a:sym typeface="+mn-ea"/>
              </a:rPr>
              <a:t>vue</a:t>
            </a:r>
            <a:r>
              <a:rPr lang="zh-CN" altLang="en-US">
                <a:sym typeface="+mn-ea"/>
              </a:rPr>
              <a:t>的事件处理机制，如</a:t>
            </a:r>
            <a:r>
              <a:rPr lang="en-US" altLang="zh-CN">
                <a:sym typeface="+mn-ea"/>
              </a:rPr>
              <a:t>@click</a:t>
            </a:r>
            <a:r>
              <a:rPr lang="zh-CN" altLang="en-US">
                <a:sym typeface="+mn-ea"/>
              </a:rPr>
              <a:t>用于监听点击事件，并触发</a:t>
            </a:r>
            <a:r>
              <a:rPr lang="en-US" altLang="zh-CN">
                <a:sym typeface="+mn-ea"/>
              </a:rPr>
              <a:t>Vue</a:t>
            </a:r>
            <a:r>
              <a:rPr lang="zh-CN" altLang="en-US">
                <a:sym typeface="+mn-ea"/>
              </a:rPr>
              <a:t>实例中的方法。例如，在</a:t>
            </a:r>
            <a:r>
              <a:rPr lang="en-US" altLang="zh-CN">
                <a:sym typeface="+mn-ea"/>
              </a:rPr>
              <a:t>user.html</a:t>
            </a:r>
            <a:r>
              <a:rPr lang="zh-CN" altLang="en-US">
                <a:sym typeface="+mn-ea"/>
              </a:rPr>
              <a:t>中，</a:t>
            </a:r>
            <a:r>
              <a:rPr lang="en-US" altLang="zh-CN">
                <a:sym typeface="+mn-ea"/>
              </a:rPr>
              <a:t>@click="saveOrUpdate"</a:t>
            </a:r>
            <a:r>
              <a:rPr lang="zh-CN" altLang="en-US">
                <a:sym typeface="+mn-ea"/>
              </a:rPr>
              <a:t>会在点击按钮时调用</a:t>
            </a:r>
            <a:r>
              <a:rPr lang="en-US" altLang="zh-CN">
                <a:sym typeface="+mn-ea"/>
              </a:rPr>
              <a:t>Vue</a:t>
            </a:r>
            <a:r>
              <a:rPr lang="zh-CN" altLang="en-US">
                <a:sym typeface="+mn-ea"/>
              </a:rPr>
              <a:t>实例的</a:t>
            </a:r>
            <a:r>
              <a:rPr lang="en-US" altLang="zh-CN">
                <a:sym typeface="+mn-ea"/>
              </a:rPr>
              <a:t>saveOrUpdate</a:t>
            </a:r>
            <a:r>
              <a:rPr lang="zh-CN" altLang="en-US">
                <a:sym typeface="+mn-ea"/>
              </a:rPr>
              <a:t>方法。后续还设计到</a:t>
            </a:r>
            <a:r>
              <a:rPr lang="en-US" altLang="zh-CN">
                <a:sym typeface="+mn-ea"/>
              </a:rPr>
              <a:t>vue</a:t>
            </a:r>
            <a:r>
              <a:rPr lang="zh-CN" altLang="en-US">
                <a:sym typeface="+mn-ea"/>
              </a:rPr>
              <a:t>的动态样式绑定、第三方库（如</a:t>
            </a:r>
            <a:r>
              <a:rPr lang="en-US" altLang="zh-CN">
                <a:sym typeface="+mn-ea"/>
              </a:rPr>
              <a:t>jQuery</a:t>
            </a:r>
            <a:r>
              <a:rPr lang="zh-CN" altLang="en-US">
                <a:sym typeface="+mn-ea"/>
              </a:rPr>
              <a:t>、</a:t>
            </a:r>
            <a:r>
              <a:rPr lang="en-US" altLang="zh-CN">
                <a:sym typeface="+mn-ea"/>
              </a:rPr>
              <a:t>Bootstrap</a:t>
            </a:r>
            <a:r>
              <a:rPr lang="zh-CN" altLang="en-US">
                <a:sym typeface="+mn-ea"/>
              </a:rPr>
              <a:t>、</a:t>
            </a:r>
            <a:r>
              <a:rPr lang="en-US" altLang="zh-CN">
                <a:sym typeface="+mn-ea"/>
              </a:rPr>
              <a:t>jqGrid</a:t>
            </a:r>
            <a:r>
              <a:rPr lang="zh-CN" altLang="en-US">
                <a:sym typeface="+mn-ea"/>
              </a:rPr>
              <a:t>等）的使用等。</a:t>
            </a:r>
            <a:endParaRPr lang="zh-CN" altLang="en-US"/>
          </a:p>
          <a:p>
            <a:endParaRPr lang="zh-CN" altLang="en-US"/>
          </a:p>
        </p:txBody>
      </p:sp>
      <p:sp>
        <p:nvSpPr>
          <p:cNvPr id="6" name="内容占位符 4"/>
          <p:cNvSpPr>
            <a:spLocks noGrp="1"/>
          </p:cNvSpPr>
          <p:nvPr/>
        </p:nvSpPr>
        <p:spPr>
          <a:xfrm>
            <a:off x="982134" y="4184298"/>
            <a:ext cx="9471377" cy="993775"/>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心得和体会</a:t>
            </a:r>
            <a:endParaRPr lang="en-US" altLang="zh-CN" dirty="0"/>
          </a:p>
          <a:p>
            <a:endParaRPr lang="en-US" altLang="zh-CN" dirty="0"/>
          </a:p>
        </p:txBody>
      </p:sp>
      <p:sp>
        <p:nvSpPr>
          <p:cNvPr id="7" name="文本框 6"/>
          <p:cNvSpPr txBox="1"/>
          <p:nvPr/>
        </p:nvSpPr>
        <p:spPr>
          <a:xfrm>
            <a:off x="1155065" y="4683125"/>
            <a:ext cx="9729470" cy="766445"/>
          </a:xfrm>
          <a:prstGeom prst="rect">
            <a:avLst/>
          </a:prstGeom>
          <a:noFill/>
        </p:spPr>
        <p:txBody>
          <a:bodyPr wrap="square" rtlCol="0">
            <a:noAutofit/>
          </a:bodyPr>
          <a:p>
            <a:r>
              <a:rPr lang="en-US" altLang="zh-CN"/>
              <a:t>1</a:t>
            </a:r>
            <a:r>
              <a:rPr lang="zh-CN" altLang="en-US"/>
              <a:t>、在团队编码过程中，深刻理解到代码风格和规范的重要性，</a:t>
            </a:r>
            <a:r>
              <a:rPr lang="zh-CN" altLang="en-US">
                <a:sym typeface="+mn-ea"/>
              </a:rPr>
              <a:t>保证了代码风格一致性，可以为</a:t>
            </a:r>
            <a:r>
              <a:rPr lang="zh-CN" altLang="en-US"/>
              <a:t>汇总减少</a:t>
            </a:r>
            <a:r>
              <a:rPr lang="zh-CN" altLang="en-US"/>
              <a:t>很多麻烦。</a:t>
            </a:r>
            <a:endParaRPr lang="zh-CN" altLang="en-US"/>
          </a:p>
          <a:p>
            <a:r>
              <a:rPr lang="en-US" altLang="zh-CN"/>
              <a:t>2</a:t>
            </a:r>
            <a:r>
              <a:rPr lang="zh-CN" altLang="en-US"/>
              <a:t>、</a:t>
            </a:r>
            <a:r>
              <a:rPr lang="zh-CN" altLang="en-US" dirty="0">
                <a:sym typeface="+mn-ea"/>
              </a:rPr>
              <a:t>开发过程中，深刻体会到自主学习的重要性，安装配置框架时接触到很多软件和技术，通过在开源社区搜索教程，不断尝试和</a:t>
            </a:r>
            <a:r>
              <a:rPr lang="zh-CN" altLang="en-US">
                <a:sym typeface="+mn-ea"/>
              </a:rPr>
              <a:t>学习，实现基本掌握和应用。</a:t>
            </a:r>
            <a:endParaRPr lang="en-US" altLang="zh-CN" dirty="0"/>
          </a:p>
          <a:p>
            <a:endParaRPr lang="zh-CN" altLang="en-US"/>
          </a:p>
          <a:p>
            <a:endParaRPr lang="zh-CN" altLang="en-US"/>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982134" y="1803048"/>
            <a:ext cx="9471377" cy="478155"/>
          </a:xfrm>
        </p:spPr>
        <p:txBody>
          <a:bodyPr/>
          <a:lstStyle/>
          <a:p>
            <a:r>
              <a:rPr lang="zh-CN" altLang="en-US" dirty="0"/>
              <a:t>困难和问题</a:t>
            </a:r>
            <a:endParaRPr lang="en-US" altLang="zh-CN" dirty="0"/>
          </a:p>
        </p:txBody>
      </p:sp>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
        <p:nvSpPr>
          <p:cNvPr id="2" name="文本框 1"/>
          <p:cNvSpPr txBox="1"/>
          <p:nvPr/>
        </p:nvSpPr>
        <p:spPr>
          <a:xfrm>
            <a:off x="1027430" y="2561590"/>
            <a:ext cx="9285605" cy="1321435"/>
          </a:xfrm>
          <a:prstGeom prst="rect">
            <a:avLst/>
          </a:prstGeom>
          <a:noFill/>
        </p:spPr>
        <p:txBody>
          <a:bodyPr wrap="square" rtlCol="0">
            <a:noAutofit/>
          </a:bodyPr>
          <a:p>
            <a:r>
              <a:rPr lang="en-US" altLang="zh-CN" dirty="0">
                <a:sym typeface="+mn-ea"/>
              </a:rPr>
              <a:t>1</a:t>
            </a:r>
            <a:r>
              <a:rPr lang="zh-CN" altLang="en-US" dirty="0">
                <a:sym typeface="+mn-ea"/>
              </a:rPr>
              <a:t>、开发经验过少，编码能力不足，对于构想的功能不能完全实现。且使用的框架较老，想要改变结构较困难，实际功能只能向框架妥协</a:t>
            </a:r>
            <a:endParaRPr lang="en-US" altLang="zh-CN" dirty="0"/>
          </a:p>
          <a:p>
            <a:endParaRPr lang="zh-CN" altLang="en-US"/>
          </a:p>
        </p:txBody>
      </p:sp>
      <p:sp>
        <p:nvSpPr>
          <p:cNvPr id="3" name="文本框 2"/>
          <p:cNvSpPr txBox="1"/>
          <p:nvPr/>
        </p:nvSpPr>
        <p:spPr>
          <a:xfrm>
            <a:off x="1027430" y="3300095"/>
            <a:ext cx="9471660" cy="1212850"/>
          </a:xfrm>
          <a:prstGeom prst="rect">
            <a:avLst/>
          </a:prstGeom>
          <a:noFill/>
        </p:spPr>
        <p:txBody>
          <a:bodyPr wrap="square" rtlCol="0">
            <a:noAutofit/>
          </a:bodyPr>
          <a:p>
            <a:r>
              <a:rPr lang="en-US" altLang="zh-CN"/>
              <a:t>2</a:t>
            </a:r>
            <a:r>
              <a:rPr lang="zh-CN" altLang="en-US"/>
              <a:t>、用户体验设计：折线图、柱状图等可视化展示需要考虑用户友好性，如何布局和展示不同的数据关系以确保直观易懂是一个难题。</a:t>
            </a:r>
            <a:endParaRPr lang="zh-CN" altLang="en-US"/>
          </a:p>
        </p:txBody>
      </p:sp>
      <p:sp>
        <p:nvSpPr>
          <p:cNvPr id="4" name="文本框 3"/>
          <p:cNvSpPr txBox="1"/>
          <p:nvPr/>
        </p:nvSpPr>
        <p:spPr>
          <a:xfrm>
            <a:off x="1073150" y="4093845"/>
            <a:ext cx="9425940" cy="878840"/>
          </a:xfrm>
          <a:prstGeom prst="rect">
            <a:avLst/>
          </a:prstGeom>
          <a:noFill/>
        </p:spPr>
        <p:txBody>
          <a:bodyPr wrap="square" rtlCol="0">
            <a:noAutofit/>
          </a:bodyPr>
          <a:p>
            <a:r>
              <a:rPr lang="en-US" altLang="zh-CN"/>
              <a:t>3</a:t>
            </a:r>
            <a:r>
              <a:rPr lang="zh-CN" altLang="en-US"/>
              <a:t>、关于视力预警功能的实现，实现算法使用了最基本的线性回归模型，但视力变化可能受到多种因素的影响，线性模型无法准确描述这些复杂的关系；其次算法的效果依赖于收集到的数据量，至少需要五条，这限制了算法的使用范围。后续可以通过引入更复杂的统计模型或机器学习算法来提高预测的准确性。同时也需要考虑更多的影响因素，例如用眼习惯、遗传因素等。</a:t>
            </a:r>
            <a:endParaRPr lang="zh-CN" altLang="en-US"/>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2903855" y="3578860"/>
            <a:ext cx="6245860" cy="1565910"/>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组长：檀俊</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sym typeface="+mn-ea"/>
              </a:rPr>
              <a:t>于磊，魏航，李海峰，谢喆</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4.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5.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6.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7.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8.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9.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0.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1.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2.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3.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4.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5.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6.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7.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8.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19.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0.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1.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2.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3.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4.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5.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6.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7.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8.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29.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0.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1.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2.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3.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4.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5.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6.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7.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8.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39.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40.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41.xml><?xml version="1.0" encoding="utf-8"?>
<p:tagLst xmlns:p="http://schemas.openxmlformats.org/presentationml/2006/main">
  <p:tag name="KSO_WM_DIAGRAM_VIRTUALLY_FRAME" val="{&quot;height&quot;:457.5761417322835,&quot;left&quot;:521.4712598425197,&quot;top&quot;:41.24385826771653,&quot;width&quot;:424.3064566929135}"/>
</p:tagLst>
</file>

<file path=ppt/tags/tag42.xml><?xml version="1.0" encoding="utf-8"?>
<p:tagLst xmlns:p="http://schemas.openxmlformats.org/presentationml/2006/main">
  <p:tag name="commondata" val="eyJoZGlkIjoiNjMyZjk0OTRkZDg5ZmEzOTE5OTlkMDFiNTRhNDRmOTUifQ=="/>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8414</Words>
  <Application>WPS 演示</Application>
  <PresentationFormat>宽屏</PresentationFormat>
  <Paragraphs>848</Paragraphs>
  <Slides>75</Slides>
  <Notes>17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75</vt:i4>
      </vt:variant>
    </vt:vector>
  </HeadingPairs>
  <TitlesOfParts>
    <vt:vector size="92" baseType="lpstr">
      <vt:lpstr>Arial</vt:lpstr>
      <vt:lpstr>宋体</vt:lpstr>
      <vt:lpstr>Wingdings</vt:lpstr>
      <vt:lpstr>微软雅黑</vt:lpstr>
      <vt:lpstr>Times New Roman</vt:lpstr>
      <vt:lpstr>Calibri Light</vt:lpstr>
      <vt:lpstr>楷体</vt:lpstr>
      <vt:lpstr>仿宋</vt:lpstr>
      <vt:lpstr>Arial Unicode MS</vt:lpstr>
      <vt:lpstr>Arial Black</vt:lpstr>
      <vt:lpstr>等线</vt:lpstr>
      <vt:lpstr>Times New Roman</vt:lpstr>
      <vt:lpstr>-apple-system</vt:lpstr>
      <vt:lpstr>Segoe Print</vt:lpstr>
      <vt:lpstr>黑体</vt:lpstr>
      <vt:lpstr>Calibri</vt:lpstr>
      <vt:lpstr>Office 主题​​</vt:lpstr>
      <vt:lpstr>软件工程课程设计汇报 “青少年视力健康管理系统”</vt:lpstr>
      <vt:lpstr>PowerPoint 演示文稿</vt:lpstr>
      <vt:lpstr>PowerPoint 演示文稿</vt:lpstr>
      <vt:lpstr>软件创意与需求</vt:lpstr>
      <vt:lpstr>软件创意与需求</vt:lpstr>
      <vt:lpstr>软件创意与需求</vt:lpstr>
      <vt:lpstr>软件创意与需求</vt:lpstr>
      <vt:lpstr>PowerPoint 演示文稿</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代码编写</vt:lpstr>
      <vt:lpstr>代码编写</vt:lpstr>
      <vt:lpstr>软件测试</vt:lpstr>
      <vt:lpstr>软件测试</vt:lpstr>
      <vt:lpstr>软件测试</vt:lpstr>
      <vt:lpstr>软件测试</vt:lpstr>
      <vt:lpstr>软件测试</vt:lpstr>
      <vt:lpstr>软件测试</vt:lpstr>
      <vt:lpstr>软件测试</vt:lpstr>
      <vt:lpstr>软件测试</vt:lpstr>
      <vt:lpstr>PowerPoint 演示文稿</vt:lpstr>
      <vt:lpstr>软件质量与保证</vt:lpstr>
      <vt:lpstr>软件质量与保证</vt:lpstr>
      <vt:lpstr>PowerPoint 演示文稿</vt:lpstr>
      <vt:lpstr>开发技术与工具</vt:lpstr>
      <vt:lpstr>PowerPoint 演示文稿</vt:lpstr>
      <vt:lpstr>开源社区的使用</vt:lpstr>
      <vt:lpstr>PowerPoint 演示文稿</vt:lpstr>
      <vt:lpstr>实践收获与感受</vt:lpstr>
      <vt:lpstr>实践收获与感受</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达鑫</dc:creator>
  <cp:lastModifiedBy>三石</cp:lastModifiedBy>
  <cp:revision>154</cp:revision>
  <dcterms:created xsi:type="dcterms:W3CDTF">2022-07-12T06:21:00Z</dcterms:created>
  <dcterms:modified xsi:type="dcterms:W3CDTF">2024-11-24T12:22:42Z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BABB54593A2F421EB05F532DAD3DF8E5_12</vt:lpwstr>
  </property>
  <property fmtid="{D5CDD505-2E9C-101B-9397-08002B2CF9AE}" pid="3" name="KSOProductBuildVer">
    <vt:lpwstr>2052-12.1.0.18372</vt:lpwstr>
  </property>
</Properties>
</file>