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70"/>
  </p:handoutMasterIdLst>
  <p:sldIdLst>
    <p:sldId id="256" r:id="rId3"/>
    <p:sldId id="321" r:id="rId4"/>
    <p:sldId id="333" r:id="rId6"/>
    <p:sldId id="347" r:id="rId7"/>
    <p:sldId id="348" r:id="rId8"/>
    <p:sldId id="433" r:id="rId9"/>
    <p:sldId id="434" r:id="rId10"/>
    <p:sldId id="437" r:id="rId11"/>
    <p:sldId id="438" r:id="rId12"/>
    <p:sldId id="352" r:id="rId13"/>
    <p:sldId id="353" r:id="rId14"/>
    <p:sldId id="354" r:id="rId15"/>
    <p:sldId id="411" r:id="rId16"/>
    <p:sldId id="357" r:id="rId17"/>
    <p:sldId id="358" r:id="rId18"/>
    <p:sldId id="510" r:id="rId19"/>
    <p:sldId id="514" r:id="rId20"/>
    <p:sldId id="513" r:id="rId21"/>
    <p:sldId id="361" r:id="rId22"/>
    <p:sldId id="492" r:id="rId23"/>
    <p:sldId id="495" r:id="rId24"/>
    <p:sldId id="500" r:id="rId25"/>
    <p:sldId id="506" r:id="rId26"/>
    <p:sldId id="508" r:id="rId27"/>
    <p:sldId id="412" r:id="rId28"/>
    <p:sldId id="471" r:id="rId29"/>
    <p:sldId id="470" r:id="rId30"/>
    <p:sldId id="472" r:id="rId31"/>
    <p:sldId id="376" r:id="rId32"/>
    <p:sldId id="369" r:id="rId33"/>
    <p:sldId id="379" r:id="rId34"/>
    <p:sldId id="501" r:id="rId35"/>
    <p:sldId id="371" r:id="rId36"/>
    <p:sldId id="375" r:id="rId37"/>
    <p:sldId id="383" r:id="rId38"/>
    <p:sldId id="504" r:id="rId39"/>
    <p:sldId id="413" r:id="rId40"/>
    <p:sldId id="390" r:id="rId41"/>
    <p:sldId id="556" r:id="rId42"/>
    <p:sldId id="557" r:id="rId43"/>
    <p:sldId id="558" r:id="rId44"/>
    <p:sldId id="559" r:id="rId45"/>
    <p:sldId id="560" r:id="rId46"/>
    <p:sldId id="561" r:id="rId47"/>
    <p:sldId id="562" r:id="rId48"/>
    <p:sldId id="563" r:id="rId49"/>
    <p:sldId id="564" r:id="rId50"/>
    <p:sldId id="565" r:id="rId51"/>
    <p:sldId id="432" r:id="rId52"/>
    <p:sldId id="435" r:id="rId53"/>
    <p:sldId id="512" r:id="rId54"/>
    <p:sldId id="493" r:id="rId55"/>
    <p:sldId id="494" r:id="rId56"/>
    <p:sldId id="515" r:id="rId57"/>
    <p:sldId id="436" r:id="rId58"/>
    <p:sldId id="502" r:id="rId59"/>
    <p:sldId id="497" r:id="rId60"/>
    <p:sldId id="505" r:id="rId61"/>
    <p:sldId id="439" r:id="rId62"/>
    <p:sldId id="507" r:id="rId63"/>
    <p:sldId id="414" r:id="rId64"/>
    <p:sldId id="404" r:id="rId65"/>
    <p:sldId id="415" r:id="rId66"/>
    <p:sldId id="416" r:id="rId67"/>
    <p:sldId id="583" r:id="rId68"/>
    <p:sldId id="319" r:id="rId69"/>
  </p:sldIdLst>
  <p:sldSz cx="9144000" cy="6858000" type="screen4x3"/>
  <p:notesSz cx="7099300" cy="10234295"/>
  <p:custDataLst>
    <p:tags r:id="rId74"/>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38" autoAdjust="0"/>
    <p:restoredTop sz="95494" autoAdjust="0"/>
  </p:normalViewPr>
  <p:slideViewPr>
    <p:cSldViewPr showGuides="1">
      <p:cViewPr>
        <p:scale>
          <a:sx n="100" d="100"/>
          <a:sy n="100" d="100"/>
        </p:scale>
        <p:origin x="1008" y="-360"/>
      </p:cViewPr>
      <p:guideLst>
        <p:guide orient="horz" pos="2160"/>
        <p:guide pos="2880"/>
      </p:guideLst>
    </p:cSldViewPr>
  </p:slideViewPr>
  <p:notesTextViewPr>
    <p:cViewPr>
      <p:scale>
        <a:sx n="100" d="100"/>
        <a:sy n="100" d="100"/>
      </p:scale>
      <p:origin x="0" y="0"/>
    </p:cViewPr>
  </p:notesTextViewPr>
  <p:sorterViewPr>
    <p:cViewPr>
      <p:scale>
        <a:sx n="125" d="100"/>
        <a:sy n="125" d="100"/>
      </p:scale>
      <p:origin x="0" y="0"/>
    </p:cViewPr>
  </p:sorterViewPr>
  <p:notesViewPr>
    <p:cSldViewPr>
      <p:cViewPr varScale="1">
        <p:scale>
          <a:sx n="65" d="100"/>
          <a:sy n="65" d="100"/>
        </p:scale>
        <p:origin x="-287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4" Type="http://schemas.openxmlformats.org/officeDocument/2006/relationships/tags" Target="tags/tag3.xml"/><Relationship Id="rId73" Type="http://schemas.openxmlformats.org/officeDocument/2006/relationships/tableStyles" Target="tableStyles.xml"/><Relationship Id="rId72" Type="http://schemas.openxmlformats.org/officeDocument/2006/relationships/viewProps" Target="viewProps.xml"/><Relationship Id="rId71" Type="http://schemas.openxmlformats.org/officeDocument/2006/relationships/presProps" Target="presProps.xml"/><Relationship Id="rId70" Type="http://schemas.openxmlformats.org/officeDocument/2006/relationships/handoutMaster" Target="handoutMasters/handoutMaster1.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Pattern.com"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9.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1.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7.png"/></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3.png"/><Relationship Id="rId1" Type="http://schemas.openxmlformats.org/officeDocument/2006/relationships/image" Target="../media/image3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image" Target="../media/image35.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1.png"/><Relationship Id="rId1"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5.png"/><Relationship Id="rId1"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7.png"/><Relationship Id="rId1" Type="http://schemas.openxmlformats.org/officeDocument/2006/relationships/image" Target="../media/image46.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9.png"/><Relationship Id="rId1" Type="http://schemas.openxmlformats.org/officeDocument/2006/relationships/image" Target="../media/image48.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a:bodyPr>
          <a:lstStyle/>
          <a:p>
            <a:pPr algn="ctr">
              <a:lnSpc>
                <a:spcPct val="150000"/>
              </a:lnSpc>
              <a:defRPr/>
            </a:pPr>
            <a:r>
              <a:rPr lang="zh-CN" altLang="en-US" sz="2800" dirty="0">
                <a:solidFill>
                  <a:schemeClr val="tx1"/>
                </a:solidFill>
                <a:latin typeface="微软雅黑" panose="020B0503020204020204" pitchFamily="34" charset="-122"/>
                <a:ea typeface="微软雅黑" panose="020B0503020204020204" pitchFamily="34" charset="-122"/>
              </a:rPr>
              <a:t>软件工程课程综合实践汇报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“阅读和维护开源软件”</a:t>
            </a:r>
            <a:endParaRPr lang="zh-CN" altLang="en-US" sz="4000"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rgbClr val="FF0000"/>
                </a:solidFill>
              </a:rPr>
              <a:t>泛读开源代码</a:t>
            </a:r>
            <a:endParaRPr lang="en-US" altLang="zh-CN" dirty="0">
              <a:solidFill>
                <a:srgbClr val="FF0000"/>
              </a:solidFill>
            </a:endParaRPr>
          </a:p>
          <a:p>
            <a:r>
              <a:rPr lang="zh-CN" altLang="en-US" dirty="0"/>
              <a:t>分析代码质量</a:t>
            </a:r>
            <a:endParaRPr lang="en-US" altLang="zh-CN" dirty="0"/>
          </a:p>
          <a:p>
            <a:r>
              <a:rPr lang="zh-CN" altLang="en-US" dirty="0"/>
              <a:t>标注开源代码</a:t>
            </a:r>
            <a:endParaRPr lang="en-US" altLang="zh-CN" dirty="0"/>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r>
              <a:rPr lang="zh-CN" altLang="en-US" dirty="0"/>
              <a:t>“小米便签”开源软件概况</a:t>
            </a:r>
            <a:endParaRPr lang="en-US" altLang="zh-CN" dirty="0"/>
          </a:p>
          <a:p>
            <a:pPr marL="0" indent="0"/>
            <a:r>
              <a:rPr lang="zh-CN" altLang="en-US" sz="1400" b="0" dirty="0">
                <a:solidFill>
                  <a:srgbClr val="24292F"/>
                </a:solidFill>
                <a:ea typeface="-apple-system" charset="0"/>
                <a:sym typeface="+mn-ea"/>
              </a:rPr>
              <a:t>共有</a:t>
            </a:r>
            <a:r>
              <a:rPr lang="en-US" altLang="zh-CN" sz="1400" b="0" dirty="0">
                <a:solidFill>
                  <a:srgbClr val="24292F"/>
                </a:solidFill>
                <a:ea typeface="-apple-system" charset="0"/>
                <a:sym typeface="+mn-ea"/>
              </a:rPr>
              <a:t>7</a:t>
            </a:r>
            <a:r>
              <a:rPr lang="zh-CN" altLang="en-US" sz="1400" b="0" dirty="0">
                <a:solidFill>
                  <a:srgbClr val="24292F"/>
                </a:solidFill>
                <a:ea typeface="-apple-system" charset="0"/>
                <a:sym typeface="+mn-ea"/>
              </a:rPr>
              <a:t>个程序包、</a:t>
            </a:r>
            <a:r>
              <a:rPr lang="en-US" altLang="zh-CN" sz="1400" b="0" dirty="0">
                <a:solidFill>
                  <a:srgbClr val="24292F"/>
                </a:solidFill>
                <a:ea typeface="-apple-system" charset="0"/>
                <a:sym typeface="+mn-ea"/>
              </a:rPr>
              <a:t>42</a:t>
            </a:r>
            <a:r>
              <a:rPr lang="zh-CN" altLang="en-US" sz="1400" b="0" dirty="0">
                <a:solidFill>
                  <a:srgbClr val="24292F"/>
                </a:solidFill>
                <a:ea typeface="-apple-system" charset="0"/>
                <a:sym typeface="+mn-ea"/>
              </a:rPr>
              <a:t>个类、</a:t>
            </a:r>
            <a:r>
              <a:rPr lang="en-US" altLang="zh-CN" sz="1400" b="0" dirty="0">
                <a:solidFill>
                  <a:srgbClr val="24292F"/>
                </a:solidFill>
                <a:ea typeface="-apple-system" charset="0"/>
                <a:sym typeface="+mn-ea"/>
              </a:rPr>
              <a:t>472</a:t>
            </a:r>
            <a:r>
              <a:rPr lang="zh-CN" altLang="en-US" sz="1400" b="0" dirty="0">
                <a:solidFill>
                  <a:srgbClr val="24292F"/>
                </a:solidFill>
                <a:ea typeface="-apple-system" charset="0"/>
                <a:sym typeface="+mn-ea"/>
              </a:rPr>
              <a:t>个类方法</a:t>
            </a:r>
            <a:endParaRPr lang="zh-CN" sz="1400" b="0">
              <a:solidFill>
                <a:srgbClr val="24292F"/>
              </a:solidFill>
              <a:ea typeface="-apple-system"/>
            </a:endParaRPr>
          </a:p>
          <a:p>
            <a:pPr marL="0" indent="0"/>
            <a:r>
              <a:rPr lang="zh-CN" sz="1400" b="0">
                <a:solidFill>
                  <a:srgbClr val="24292F"/>
                </a:solidFill>
                <a:ea typeface="-apple-system"/>
              </a:rPr>
              <a:t>小米便签是一款提供便捷记事、备忘、提醒和标签等功能的移动应用软件。用户可以下载并安装该应用程序，将文本、图片、录音或手写笔记添加到便签中，并利用标签对其进行分类整理。同时，用户还可以使用它来设置提醒时间来帮助自己记住重要事项。</a:t>
            </a:r>
            <a:endParaRPr lang="zh-CN" sz="1400" b="0">
              <a:solidFill>
                <a:srgbClr val="24292F"/>
              </a:solidFill>
              <a:ea typeface="-apple-system"/>
            </a:endParaRPr>
          </a:p>
          <a:p>
            <a:pPr marL="0" indent="0"/>
            <a:r>
              <a:rPr lang="zh-CN" sz="1400" b="0">
                <a:solidFill>
                  <a:srgbClr val="24292F"/>
                </a:solidFill>
                <a:ea typeface="-apple-system"/>
              </a:rPr>
              <a:t>作为一款使用开源方式共享代码和功能的应用，小米便签具有以下特点：</a:t>
            </a:r>
            <a:endParaRPr lang="zh-CN" sz="1400" b="0">
              <a:solidFill>
                <a:srgbClr val="24292F"/>
              </a:solidFill>
              <a:ea typeface="-apple-system"/>
            </a:endParaRPr>
          </a:p>
          <a:p>
            <a:pPr marL="0" lvl="0" indent="0">
              <a:buAutoNum type="arabicPeriod"/>
            </a:pPr>
            <a:r>
              <a:rPr lang="zh-CN" sz="1400" b="0">
                <a:solidFill>
                  <a:srgbClr val="24292F"/>
                </a:solidFill>
                <a:ea typeface="-apple-system"/>
              </a:rPr>
              <a:t>开源代码完全公开：小米便签的源代码完全公开，这使得其他开发者能够参考学习、理解开发这款应用所需要的知识和技能，进而提升自身技术水平。</a:t>
            </a:r>
            <a:endParaRPr lang="zh-CN" sz="1400" b="0">
              <a:solidFill>
                <a:srgbClr val="24292F"/>
              </a:solidFill>
              <a:ea typeface="-apple-system"/>
            </a:endParaRPr>
          </a:p>
          <a:p>
            <a:pPr marL="0" lvl="0" indent="0">
              <a:buAutoNum type="arabicPeriod"/>
            </a:pPr>
            <a:r>
              <a:rPr lang="zh-CN" sz="1400" b="0">
                <a:solidFill>
                  <a:srgbClr val="24292F"/>
                </a:solidFill>
                <a:ea typeface="-apple-system"/>
              </a:rPr>
              <a:t>丰富的功能： 小米便签支持多种数据类型，如文本、图片，还支持标签分类、提醒功能等，可以满足大多数用户在日常生活和工作中的需求。</a:t>
            </a:r>
            <a:endParaRPr lang="zh-CN" sz="1400" b="0">
              <a:solidFill>
                <a:srgbClr val="24292F"/>
              </a:solidFill>
              <a:ea typeface="-apple-system"/>
            </a:endParaRPr>
          </a:p>
          <a:p>
            <a:pPr marL="0" lvl="0" indent="0">
              <a:buAutoNum type="arabicPeriod"/>
            </a:pPr>
            <a:r>
              <a:rPr lang="zh-CN" sz="1400" b="0">
                <a:solidFill>
                  <a:srgbClr val="24292F"/>
                </a:solidFill>
                <a:ea typeface="-apple-system"/>
              </a:rPr>
              <a:t>数据同步：用户可以将便签数据同步到小米云平台上，并且可以使用同一个账号在多个设备之间进行数据同步，这意味着用户无论在哪里、使用哪个设备都可以访问和编辑他们的便签数据。</a:t>
            </a:r>
            <a:endParaRPr lang="zh-CN" sz="1400" b="0">
              <a:solidFill>
                <a:srgbClr val="24292F"/>
              </a:solidFill>
              <a:ea typeface="-apple-system"/>
            </a:endParaRPr>
          </a:p>
          <a:p>
            <a:pPr marL="0" lvl="0" indent="0">
              <a:buAutoNum type="arabicPeriod"/>
            </a:pPr>
            <a:r>
              <a:rPr lang="zh-CN" sz="1400" b="0">
                <a:solidFill>
                  <a:srgbClr val="24292F"/>
                </a:solidFill>
                <a:ea typeface="-apple-system"/>
              </a:rPr>
              <a:t>开放性：开源项目可以让更多的人参与到其中，进而提升软件质量。不仅如此，作为一个开源项目，小米便签还促进了移动应用市场的竞争和创新。</a:t>
            </a:r>
            <a:endParaRPr lang="zh-CN" sz="1400" b="0">
              <a:solidFill>
                <a:srgbClr val="24292F"/>
              </a:solidFill>
              <a:ea typeface="-apple-system"/>
            </a:endParaRPr>
          </a:p>
          <a:p>
            <a:pPr marL="0" indent="0"/>
            <a:r>
              <a:rPr lang="zh-CN" sz="1400" b="0">
                <a:solidFill>
                  <a:srgbClr val="24292F"/>
                </a:solidFill>
                <a:ea typeface="-apple-system"/>
              </a:rPr>
              <a:t>总之，小米便签开源软件是一款功能强大、易用方便的记事本及便利工具，并且将代码开源给了广大用户使用和贡献。这在一定程度上可以推动应用程序的发展和进步。</a:t>
            </a:r>
            <a:endParaRPr lang="zh-CN" sz="1400" b="0">
              <a:solidFill>
                <a:srgbClr val="24292F"/>
              </a:solidFill>
              <a:ea typeface="-apple-system"/>
            </a:endParaRPr>
          </a:p>
          <a:p>
            <a:pPr marL="0" indent="0"/>
            <a:endParaRPr lang="zh-CN" altLang="en-US" sz="1400" b="0" dirty="0">
              <a:solidFill>
                <a:srgbClr val="24292F"/>
              </a:solidFill>
              <a:ea typeface="-apple-system"/>
            </a:endParaRPr>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ustDataLst>
      <p:tags r:id="rId1"/>
    </p:custData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r>
              <a:rPr lang="zh-CN" altLang="zh-CN" dirty="0"/>
              <a:t>“小米便签”开源软件的代码组织结构</a:t>
            </a:r>
            <a:endParaRPr lang="en-US" altLang="zh-CN" dirty="0"/>
          </a:p>
          <a:p>
            <a:pPr marL="0" indent="0"/>
            <a:r>
              <a:rPr lang="zh-CN" altLang="en-US" sz="2000" dirty="0"/>
              <a:t>有</a:t>
            </a:r>
            <a:r>
              <a:rPr lang="en-US" altLang="zh-CN" sz="2000" dirty="0"/>
              <a:t>7</a:t>
            </a:r>
            <a:r>
              <a:rPr lang="zh-CN" altLang="en-US" sz="2000" dirty="0"/>
              <a:t>个包</a:t>
            </a:r>
            <a:r>
              <a:rPr lang="en-US" altLang="zh-CN" sz="2000" dirty="0"/>
              <a:t>activityTool</a:t>
            </a:r>
            <a:r>
              <a:rPr lang="zh-CN" altLang="en-US" sz="2000" dirty="0"/>
              <a:t>、</a:t>
            </a:r>
            <a:r>
              <a:rPr lang="en-US" altLang="zh-CN" sz="2000" dirty="0"/>
              <a:t>data</a:t>
            </a:r>
            <a:r>
              <a:rPr lang="zh-CN" altLang="en-US" sz="2000" dirty="0"/>
              <a:t>、</a:t>
            </a:r>
            <a:r>
              <a:rPr lang="en-US" altLang="zh-CN" sz="2000" dirty="0"/>
              <a:t>gtask</a:t>
            </a:r>
            <a:r>
              <a:rPr lang="zh-CN" altLang="en-US" sz="2000" dirty="0"/>
              <a:t>、</a:t>
            </a:r>
            <a:r>
              <a:rPr lang="en-US" altLang="zh-CN" sz="2000" dirty="0"/>
              <a:t>model</a:t>
            </a:r>
            <a:r>
              <a:rPr lang="zh-CN" altLang="en-US" sz="2000" dirty="0"/>
              <a:t>、</a:t>
            </a:r>
            <a:r>
              <a:rPr lang="en-US" altLang="zh-CN" sz="2000" dirty="0"/>
              <a:t>tool</a:t>
            </a:r>
            <a:r>
              <a:rPr lang="zh-CN" altLang="en-US" sz="2000" dirty="0"/>
              <a:t>、</a:t>
            </a:r>
            <a:r>
              <a:rPr lang="en-US" altLang="zh-CN" sz="2000" dirty="0"/>
              <a:t>ui</a:t>
            </a:r>
            <a:r>
              <a:rPr lang="zh-CN" altLang="en-US" sz="2000" dirty="0"/>
              <a:t>、</a:t>
            </a:r>
            <a:r>
              <a:rPr lang="en-US" altLang="zh-CN" sz="2000" dirty="0"/>
              <a:t>widget</a:t>
            </a:r>
            <a:endParaRPr lang="en-US" altLang="zh-CN" sz="2000" dirty="0"/>
          </a:p>
          <a:p>
            <a:pPr marL="0" indent="0"/>
            <a:r>
              <a:rPr lang="en-US" altLang="zh-CN" sz="1600" b="0">
                <a:solidFill>
                  <a:srgbClr val="24292F"/>
                </a:solidFill>
                <a:ea typeface="-apple-system"/>
              </a:rPr>
              <a:t>activityTool</a:t>
            </a:r>
            <a:r>
              <a:rPr lang="zh-CN" altLang="en-US" sz="1600" b="0">
                <a:solidFill>
                  <a:srgbClr val="24292F"/>
                </a:solidFill>
                <a:ea typeface="-apple-system"/>
              </a:rPr>
              <a:t>：</a:t>
            </a:r>
            <a:r>
              <a:rPr lang="zh-CN" sz="1600" b="0">
                <a:solidFill>
                  <a:srgbClr val="24292F"/>
                </a:solidFill>
                <a:ea typeface="-apple-system"/>
              </a:rPr>
              <a:t>方便地控制整个应用程序中不同 Activity 的生命周期和状态</a:t>
            </a:r>
            <a:endParaRPr lang="zh-CN" sz="1600" b="0">
              <a:solidFill>
                <a:srgbClr val="24292F"/>
              </a:solidFill>
              <a:ea typeface="-apple-system"/>
            </a:endParaRPr>
          </a:p>
          <a:p>
            <a:pPr marL="0" indent="0"/>
            <a:r>
              <a:rPr lang="en-US" altLang="zh-CN" sz="1600" b="0" dirty="0">
                <a:solidFill>
                  <a:srgbClr val="24292F"/>
                </a:solidFill>
                <a:ea typeface="-apple-system" charset="0"/>
              </a:rPr>
              <a:t>data</a:t>
            </a:r>
            <a:r>
              <a:rPr lang="zh-CN" altLang="en-US" sz="1600" b="0" dirty="0">
                <a:solidFill>
                  <a:srgbClr val="24292F"/>
                </a:solidFill>
                <a:ea typeface="-apple-system" charset="0"/>
              </a:rPr>
              <a:t>：便签数据库</a:t>
            </a:r>
            <a:endParaRPr lang="zh-CN" altLang="en-US" sz="1600" b="0" dirty="0">
              <a:solidFill>
                <a:srgbClr val="24292F"/>
              </a:solidFill>
              <a:ea typeface="-apple-system" charset="0"/>
            </a:endParaRPr>
          </a:p>
          <a:p>
            <a:pPr marL="0" indent="0"/>
            <a:r>
              <a:rPr lang="en-US" altLang="zh-CN" sz="1600" b="0" dirty="0">
                <a:solidFill>
                  <a:srgbClr val="24292F"/>
                </a:solidFill>
                <a:ea typeface="-apple-system" charset="0"/>
              </a:rPr>
              <a:t>gtask</a:t>
            </a:r>
            <a:r>
              <a:rPr lang="zh-CN" altLang="en-US" sz="1600" b="0" dirty="0">
                <a:solidFill>
                  <a:srgbClr val="24292F"/>
                </a:solidFill>
                <a:ea typeface="-apple-system" charset="0"/>
              </a:rPr>
              <a:t>：同步数据、任务</a:t>
            </a:r>
            <a:r>
              <a:rPr lang="zh-CN" altLang="en-US" sz="1600" dirty="0">
                <a:solidFill>
                  <a:srgbClr val="24292F"/>
                </a:solidFill>
                <a:ea typeface="-apple-system" charset="0"/>
              </a:rPr>
              <a:t>（三个子包</a:t>
            </a:r>
            <a:r>
              <a:rPr lang="en-US" altLang="zh-CN" sz="1600" dirty="0">
                <a:solidFill>
                  <a:srgbClr val="24292F"/>
                </a:solidFill>
                <a:ea typeface="-apple-system" charset="0"/>
              </a:rPr>
              <a:t>data</a:t>
            </a:r>
            <a:r>
              <a:rPr lang="zh-CN" altLang="en-US" sz="1600" dirty="0">
                <a:solidFill>
                  <a:srgbClr val="24292F"/>
                </a:solidFill>
                <a:ea typeface="-apple-system" charset="0"/>
              </a:rPr>
              <a:t>、</a:t>
            </a:r>
            <a:r>
              <a:rPr lang="en-US" altLang="zh-CN" sz="1600" dirty="0">
                <a:solidFill>
                  <a:srgbClr val="24292F"/>
                </a:solidFill>
                <a:ea typeface="-apple-system" charset="0"/>
              </a:rPr>
              <a:t>exception</a:t>
            </a:r>
            <a:r>
              <a:rPr lang="zh-CN" altLang="en-US" sz="1600" dirty="0">
                <a:solidFill>
                  <a:srgbClr val="24292F"/>
                </a:solidFill>
                <a:ea typeface="-apple-system" charset="0"/>
              </a:rPr>
              <a:t>、</a:t>
            </a:r>
            <a:r>
              <a:rPr lang="en-US" altLang="zh-CN" sz="1600" dirty="0">
                <a:solidFill>
                  <a:srgbClr val="24292F"/>
                </a:solidFill>
                <a:ea typeface="-apple-system" charset="0"/>
              </a:rPr>
              <a:t>remote</a:t>
            </a:r>
            <a:r>
              <a:rPr lang="zh-CN" altLang="en-US" sz="1600" dirty="0">
                <a:solidFill>
                  <a:srgbClr val="24292F"/>
                </a:solidFill>
                <a:ea typeface="-apple-system" charset="0"/>
              </a:rPr>
              <a:t>）</a:t>
            </a:r>
            <a:endParaRPr lang="zh-CN" altLang="en-US" sz="1600" dirty="0">
              <a:solidFill>
                <a:srgbClr val="24292F"/>
              </a:solidFill>
              <a:ea typeface="-apple-system" charset="0"/>
            </a:endParaRPr>
          </a:p>
          <a:p>
            <a:pPr marL="0" indent="0"/>
            <a:r>
              <a:rPr lang="en-US" altLang="zh-CN" sz="1600" b="0" dirty="0">
                <a:solidFill>
                  <a:srgbClr val="24292F"/>
                </a:solidFill>
                <a:ea typeface="-apple-system" charset="0"/>
              </a:rPr>
              <a:t>model</a:t>
            </a:r>
            <a:r>
              <a:rPr lang="zh-CN" altLang="en-US" sz="1600" b="0" dirty="0">
                <a:solidFill>
                  <a:srgbClr val="24292F"/>
                </a:solidFill>
                <a:ea typeface="-apple-system" charset="0"/>
              </a:rPr>
              <a:t>：单个便签、当前活动便签项</a:t>
            </a:r>
            <a:endParaRPr lang="zh-CN" altLang="en-US" sz="1600" b="0" dirty="0">
              <a:solidFill>
                <a:srgbClr val="24292F"/>
              </a:solidFill>
              <a:ea typeface="-apple-system" charset="0"/>
            </a:endParaRPr>
          </a:p>
          <a:p>
            <a:pPr marL="0" indent="0"/>
            <a:r>
              <a:rPr lang="en-US" altLang="zh-CN" sz="1600" b="0" dirty="0">
                <a:solidFill>
                  <a:srgbClr val="24292F"/>
                </a:solidFill>
                <a:ea typeface="-apple-system" charset="0"/>
              </a:rPr>
              <a:t>tool</a:t>
            </a:r>
            <a:r>
              <a:rPr lang="zh-CN" altLang="en-US" sz="1600" b="0" dirty="0">
                <a:solidFill>
                  <a:srgbClr val="24292F"/>
                </a:solidFill>
                <a:ea typeface="-apple-system" charset="0"/>
              </a:rPr>
              <a:t>：备份、便签数据处理、同步使用字符串界面元素解析工具类</a:t>
            </a:r>
            <a:endParaRPr lang="zh-CN" altLang="en-US" sz="1600" b="0" dirty="0">
              <a:solidFill>
                <a:srgbClr val="24292F"/>
              </a:solidFill>
              <a:ea typeface="-apple-system" charset="0"/>
            </a:endParaRPr>
          </a:p>
          <a:p>
            <a:pPr marL="0" indent="0"/>
            <a:r>
              <a:rPr lang="en-US" altLang="zh-CN" sz="1600" b="0" dirty="0">
                <a:solidFill>
                  <a:srgbClr val="24292F"/>
                </a:solidFill>
                <a:ea typeface="-apple-system" charset="0"/>
              </a:rPr>
              <a:t>ui</a:t>
            </a:r>
            <a:r>
              <a:rPr lang="zh-CN" altLang="en-US" sz="1600" b="0" dirty="0">
                <a:solidFill>
                  <a:srgbClr val="24292F"/>
                </a:solidFill>
                <a:ea typeface="-apple-system" charset="0"/>
              </a:rPr>
              <a:t>：下拉菜单、文件夹列表、便签编辑、便签列表、主界面、便签同步设置界面等</a:t>
            </a:r>
            <a:endParaRPr lang="zh-CN" altLang="en-US" sz="1600" b="0" dirty="0">
              <a:solidFill>
                <a:srgbClr val="24292F"/>
              </a:solidFill>
              <a:ea typeface="-apple-system" charset="0"/>
            </a:endParaRPr>
          </a:p>
          <a:p>
            <a:pPr marL="0" indent="0"/>
            <a:r>
              <a:rPr lang="en-US" altLang="zh-CN" sz="1600" b="0" dirty="0">
                <a:solidFill>
                  <a:srgbClr val="24292F"/>
                </a:solidFill>
                <a:ea typeface="-apple-system" charset="0"/>
              </a:rPr>
              <a:t>wight</a:t>
            </a:r>
            <a:r>
              <a:rPr lang="zh-CN" altLang="en-US" sz="1600" b="0" dirty="0">
                <a:solidFill>
                  <a:srgbClr val="24292F"/>
                </a:solidFill>
                <a:ea typeface="-apple-system" charset="0"/>
              </a:rPr>
              <a:t>：桌边挂件</a:t>
            </a:r>
            <a:endParaRPr lang="zh-CN" altLang="en-US" sz="1600" b="0" dirty="0">
              <a:solidFill>
                <a:srgbClr val="24292F"/>
              </a:solidFill>
              <a:ea typeface="-apple-system"/>
            </a:endParaRPr>
          </a:p>
        </p:txBody>
      </p:sp>
      <p:sp>
        <p:nvSpPr>
          <p:cNvPr id="9218" name="标题 1"/>
          <p:cNvSpPr>
            <a:spLocks noGrp="1"/>
          </p:cNvSpPr>
          <p:nvPr>
            <p:ph type="title"/>
          </p:nvPr>
        </p:nvSpPr>
        <p:spPr/>
        <p:txBody>
          <a:bodyPr/>
          <a:lstStyle/>
          <a:p>
            <a:r>
              <a:rPr lang="zh-CN" altLang="en-US"/>
              <a:t>泛读开源代码</a:t>
            </a:r>
            <a:endParaRPr lang="zh-CN" altLang="en-US"/>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17638"/>
            <a:ext cx="8229600" cy="4525963"/>
          </a:xfrm>
        </p:spPr>
        <p:txBody>
          <a:bodyPr/>
          <a:lstStyle/>
          <a:p>
            <a:r>
              <a:rPr lang="zh-CN" altLang="zh-CN" dirty="0"/>
              <a:t>“小米便签”开源软件的体系结构</a:t>
            </a:r>
            <a:endParaRPr lang="zh-CN" altLang="zh-CN" dirty="0"/>
          </a:p>
          <a:p>
            <a:endParaRPr lang="zh-CN" altLang="en-US" sz="2400" dirty="0">
              <a:latin typeface="宋体" charset="0"/>
              <a:ea typeface="宋体" charset="0"/>
              <a:cs typeface="宋体" charset="0"/>
            </a:endParaRPr>
          </a:p>
          <a:p>
            <a:endParaRPr lang="zh-CN" altLang="en-US" sz="2400" dirty="0">
              <a:latin typeface="宋体" charset="0"/>
              <a:ea typeface="宋体" charset="0"/>
              <a:cs typeface="宋体" charset="0"/>
            </a:endParaRPr>
          </a:p>
          <a:p>
            <a:r>
              <a:rPr lang="zh-CN" altLang="en-US" sz="2400" dirty="0">
                <a:latin typeface="宋体" charset="0"/>
                <a:ea typeface="宋体" charset="0"/>
                <a:cs typeface="宋体" charset="0"/>
              </a:rPr>
              <a:t>用</a:t>
            </a:r>
            <a:r>
              <a:rPr lang="en-US" altLang="zh-CN" sz="2400" dirty="0">
                <a:latin typeface="宋体" charset="0"/>
                <a:ea typeface="宋体" charset="0"/>
                <a:cs typeface="宋体" charset="0"/>
              </a:rPr>
              <a:t>UML</a:t>
            </a:r>
            <a:r>
              <a:rPr lang="zh-CN" altLang="en-US" sz="2400" dirty="0">
                <a:latin typeface="宋体" charset="0"/>
                <a:ea typeface="宋体" charset="0"/>
                <a:cs typeface="宋体" charset="0"/>
              </a:rPr>
              <a:t>的包图绘制，整体上是一个层次性的体系结构，有界面层、业务层、模型层、数据层四个层次构成。每个层次包含若干个程序包。相邻的程序包之间存在交互。</a:t>
            </a:r>
            <a:endParaRPr lang="zh-CN" altLang="zh-CN" sz="2400" dirty="0">
              <a:latin typeface="宋体" charset="0"/>
              <a:ea typeface="宋体" charset="0"/>
              <a:cs typeface="宋体" charset="0"/>
            </a:endParaRPr>
          </a:p>
          <a:p>
            <a:endParaRPr lang="en-US" altLang="zh-CN" sz="2400" dirty="0">
              <a:latin typeface="宋体" charset="0"/>
              <a:ea typeface="宋体" charset="0"/>
              <a:cs typeface="宋体" charset="0"/>
            </a:endParaRPr>
          </a:p>
        </p:txBody>
      </p:sp>
      <p:sp>
        <p:nvSpPr>
          <p:cNvPr id="9218" name="标题 1"/>
          <p:cNvSpPr>
            <a:spLocks noGrp="1"/>
          </p:cNvSpPr>
          <p:nvPr>
            <p:ph type="title"/>
          </p:nvPr>
        </p:nvSpPr>
        <p:spPr/>
        <p:txBody>
          <a:bodyPr/>
          <a:lstStyle/>
          <a:p>
            <a:r>
              <a:rPr lang="zh-CN" altLang="en-US"/>
              <a:t>泛读开源代码</a:t>
            </a:r>
            <a:endParaRPr lang="zh-CN" altLang="en-US"/>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”小米便签“开源软件的体系结构</a:t>
            </a:r>
            <a:endParaRPr lang="zh-CN" altLang="en-US"/>
          </a:p>
          <a:p>
            <a:endParaRPr lang="zh-CN" altLang="en-US"/>
          </a:p>
        </p:txBody>
      </p:sp>
      <p:sp>
        <p:nvSpPr>
          <p:cNvPr id="3" name="标题 2"/>
          <p:cNvSpPr>
            <a:spLocks noGrp="1"/>
          </p:cNvSpPr>
          <p:nvPr>
            <p:ph type="title"/>
          </p:nvPr>
        </p:nvSpPr>
        <p:spPr/>
        <p:txBody>
          <a:bodyPr/>
          <a:lstStyle/>
          <a:p>
            <a:r>
              <a:rPr lang="zh-CN" altLang="en-US"/>
              <a:t>泛读开源代码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251783331"/>
          <p:cNvPicPr>
            <a:picLocks noChangeAspect="1"/>
          </p:cNvPicPr>
          <p:nvPr/>
        </p:nvPicPr>
        <p:blipFill>
          <a:blip r:embed="rId1"/>
          <a:stretch>
            <a:fillRect/>
          </a:stretch>
        </p:blipFill>
        <p:spPr>
          <a:xfrm>
            <a:off x="1817687" y="2059343"/>
            <a:ext cx="3921125" cy="479865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0" indent="0"/>
            <a:r>
              <a:rPr lang="zh-CN" altLang="en-US"/>
              <a:t>界面层</a:t>
            </a:r>
            <a:endParaRPr lang="zh-CN" altLang="en-US"/>
          </a:p>
          <a:p>
            <a:pPr marL="0" indent="0"/>
            <a:r>
              <a:rPr lang="zh-CN" sz="2400" b="0">
                <a:solidFill>
                  <a:srgbClr val="24292F"/>
                </a:solidFill>
                <a:ea typeface="-apple-system"/>
              </a:rPr>
              <a:t>界面层负责与用户交互，展示软件的功能、数据和信息，并接收用户的操作指令界面层的主要作用包括：</a:t>
            </a:r>
            <a:endParaRPr lang="zh-CN" sz="2400" b="0">
              <a:solidFill>
                <a:srgbClr val="24292F"/>
              </a:solidFill>
              <a:ea typeface="-apple-system"/>
            </a:endParaRPr>
          </a:p>
          <a:p>
            <a:pPr marL="0" lvl="0" indent="0">
              <a:buAutoNum type="arabicPeriod"/>
            </a:pPr>
            <a:r>
              <a:rPr lang="zh-CN" sz="2400" b="0">
                <a:solidFill>
                  <a:srgbClr val="24292F"/>
                </a:solidFill>
                <a:ea typeface="-apple-system"/>
              </a:rPr>
              <a:t>实现用户界面，展示软件的功能和数据信息</a:t>
            </a:r>
            <a:endParaRPr lang="zh-CN" sz="2400" b="0">
              <a:solidFill>
                <a:srgbClr val="24292F"/>
              </a:solidFill>
              <a:ea typeface="-apple-system"/>
            </a:endParaRPr>
          </a:p>
          <a:p>
            <a:pPr marL="0" lvl="0" indent="0">
              <a:buAutoNum type="arabicPeriod"/>
            </a:pPr>
            <a:r>
              <a:rPr lang="zh-CN" sz="2400" b="0">
                <a:solidFill>
                  <a:srgbClr val="24292F"/>
                </a:solidFill>
                <a:ea typeface="-apple-system"/>
              </a:rPr>
              <a:t>接收来自用户的操作指令</a:t>
            </a:r>
            <a:endParaRPr lang="zh-CN" sz="2400" b="0">
              <a:solidFill>
                <a:srgbClr val="24292F"/>
              </a:solidFill>
              <a:ea typeface="-apple-system"/>
            </a:endParaRPr>
          </a:p>
          <a:p>
            <a:pPr marL="0" lvl="0" indent="0">
              <a:buAutoNum type="arabicPeriod"/>
            </a:pPr>
            <a:r>
              <a:rPr lang="zh-CN" sz="2400" b="0">
                <a:solidFill>
                  <a:srgbClr val="24292F"/>
                </a:solidFill>
                <a:ea typeface="-apple-system"/>
              </a:rPr>
              <a:t>反馈操作结果，提供提示和错误信息等交互反馈</a:t>
            </a:r>
            <a:endParaRPr lang="zh-CN" sz="2400" b="0">
              <a:solidFill>
                <a:srgbClr val="24292F"/>
              </a:solidFill>
              <a:ea typeface="-apple-system"/>
            </a:endParaRPr>
          </a:p>
          <a:p>
            <a:pPr marL="0" lvl="0" indent="0">
              <a:buAutoNum type="arabicPeriod"/>
            </a:pPr>
            <a:r>
              <a:rPr lang="zh-CN" sz="2400" b="0">
                <a:solidFill>
                  <a:srgbClr val="24292F"/>
                </a:solidFill>
                <a:ea typeface="-apple-system"/>
              </a:rPr>
              <a:t>调用业务逻辑层实现软件功能</a:t>
            </a:r>
            <a:endParaRPr lang="zh-CN" sz="2400" b="0">
              <a:solidFill>
                <a:srgbClr val="24292F"/>
              </a:solidFill>
              <a:ea typeface="-apple-system"/>
            </a:endParaRPr>
          </a:p>
          <a:p>
            <a:pPr marL="0" lvl="0" indent="0">
              <a:buAutoNum type="arabicPeriod"/>
            </a:pPr>
            <a:r>
              <a:rPr lang="zh-CN" sz="2400" b="0">
                <a:solidFill>
                  <a:srgbClr val="24292F"/>
                </a:solidFill>
                <a:ea typeface="-apple-system"/>
              </a:rPr>
              <a:t>处理用户事件，如点击、滑动等，响应用户操作</a:t>
            </a:r>
            <a:endParaRPr lang="zh-CN" sz="2400" b="0">
              <a:solidFill>
                <a:srgbClr val="24292F"/>
              </a:solidFill>
              <a:ea typeface="-apple-system"/>
            </a:endParaRPr>
          </a:p>
          <a:p>
            <a:pPr marL="0" lvl="0" indent="0">
              <a:buAutoNum type="arabicPeriod"/>
            </a:pPr>
            <a:r>
              <a:rPr lang="zh-CN" sz="2400" b="0">
                <a:solidFill>
                  <a:srgbClr val="24292F"/>
                </a:solidFill>
                <a:ea typeface="-apple-system"/>
              </a:rPr>
              <a:t>协调各个组件之间的交互</a:t>
            </a:r>
            <a:endParaRPr lang="zh-CN" altLang="en-US" sz="2400" b="0">
              <a:solidFill>
                <a:srgbClr val="24292F"/>
              </a:solidFill>
              <a:ea typeface="-apple-system"/>
            </a:endParaRPr>
          </a:p>
        </p:txBody>
      </p:sp>
      <p:sp>
        <p:nvSpPr>
          <p:cNvPr id="3" name="标题 2"/>
          <p:cNvSpPr>
            <a:spLocks noGrp="1"/>
          </p:cNvSpPr>
          <p:nvPr>
            <p:ph type="title"/>
          </p:nvPr>
        </p:nvSpPr>
        <p:spPr/>
        <p:txBody>
          <a:bodyPr/>
          <a:lstStyle/>
          <a:p>
            <a:r>
              <a:rPr lang="zh-CN" altLang="en-US"/>
              <a:t>泛读开源代码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marL="0" indent="0"/>
            <a:r>
              <a:rPr lang="zh-CN" altLang="en-US"/>
              <a:t>业务层</a:t>
            </a:r>
            <a:endParaRPr lang="zh-CN" altLang="en-US"/>
          </a:p>
          <a:p>
            <a:pPr marL="0" indent="0"/>
            <a:r>
              <a:rPr lang="zh-CN" sz="2400" b="0">
                <a:solidFill>
                  <a:srgbClr val="24292F"/>
                </a:solidFill>
                <a:ea typeface="-apple-system"/>
              </a:rPr>
              <a:t>业务层是实现软件业务逻辑和业务处理的核心模块，扮演着非常重要的角色。具体来说，业务层的主要作用包括：</a:t>
            </a:r>
            <a:endParaRPr lang="zh-CN" sz="2400" b="0">
              <a:solidFill>
                <a:srgbClr val="24292F"/>
              </a:solidFill>
              <a:ea typeface="-apple-system"/>
            </a:endParaRPr>
          </a:p>
          <a:p>
            <a:pPr marL="0" lvl="0" indent="0">
              <a:buAutoNum type="arabicPeriod"/>
            </a:pPr>
            <a:r>
              <a:rPr lang="zh-CN" sz="2400" b="0">
                <a:solidFill>
                  <a:srgbClr val="24292F"/>
                </a:solidFill>
                <a:ea typeface="-apple-system"/>
              </a:rPr>
              <a:t>实现业务逻辑，如笔记本管理、笔记创建、修改、删除等。</a:t>
            </a:r>
            <a:endParaRPr lang="zh-CN" sz="2400" b="0">
              <a:solidFill>
                <a:srgbClr val="24292F"/>
              </a:solidFill>
              <a:ea typeface="-apple-system"/>
            </a:endParaRPr>
          </a:p>
          <a:p>
            <a:pPr marL="0" lvl="0" indent="0">
              <a:buAutoNum type="arabicPeriod"/>
            </a:pPr>
            <a:r>
              <a:rPr lang="zh-CN" sz="2400" b="0">
                <a:solidFill>
                  <a:srgbClr val="24292F"/>
                </a:solidFill>
                <a:ea typeface="-apple-system"/>
              </a:rPr>
              <a:t>处理业务数据，如存储在数据库或者文件系统中的文字、图片、音频等。</a:t>
            </a:r>
            <a:endParaRPr lang="zh-CN" sz="2400" b="0">
              <a:solidFill>
                <a:srgbClr val="24292F"/>
              </a:solidFill>
              <a:ea typeface="-apple-system"/>
            </a:endParaRPr>
          </a:p>
          <a:p>
            <a:pPr marL="0" lvl="0" indent="0">
              <a:buAutoNum type="arabicPeriod"/>
            </a:pPr>
            <a:r>
              <a:rPr lang="zh-CN" sz="2400" b="0">
                <a:solidFill>
                  <a:srgbClr val="24292F"/>
                </a:solidFill>
                <a:ea typeface="-apple-system"/>
              </a:rPr>
              <a:t>完成服务端业务处理和与其他组件的交互</a:t>
            </a:r>
            <a:endParaRPr lang="zh-CN" sz="2400" b="0">
              <a:solidFill>
                <a:srgbClr val="24292F"/>
              </a:solidFill>
              <a:ea typeface="-apple-system"/>
            </a:endParaRPr>
          </a:p>
          <a:p>
            <a:pPr marL="0" lvl="0" indent="0">
              <a:buAutoNum type="arabicPeriod"/>
            </a:pPr>
            <a:r>
              <a:rPr lang="zh-CN" sz="2400" b="0">
                <a:solidFill>
                  <a:srgbClr val="24292F"/>
                </a:solidFill>
                <a:ea typeface="-apple-system"/>
              </a:rPr>
              <a:t>确保业务逻辑正确性、安全性、可移植性和可扩展性。</a:t>
            </a:r>
            <a:endParaRPr lang="zh-CN" sz="2400" b="0">
              <a:solidFill>
                <a:srgbClr val="24292F"/>
              </a:solidFill>
              <a:ea typeface="-apple-system"/>
            </a:endParaRPr>
          </a:p>
          <a:p>
            <a:pPr marL="0" lvl="0" indent="0">
              <a:buAutoNum type="arabicPeriod"/>
            </a:pPr>
            <a:r>
              <a:rPr lang="zh-CN" sz="2400" b="0">
                <a:solidFill>
                  <a:srgbClr val="24292F"/>
                </a:solidFill>
                <a:ea typeface="-apple-system"/>
              </a:rPr>
              <a:t>为用户界面层提供接口</a:t>
            </a:r>
            <a:endParaRPr lang="zh-CN" sz="2400" b="0">
              <a:solidFill>
                <a:srgbClr val="24292F"/>
              </a:solidFill>
              <a:ea typeface="-apple-system"/>
            </a:endParaRPr>
          </a:p>
          <a:p>
            <a:pPr marL="0" lvl="0" indent="0">
              <a:buAutoNum type="arabicPeriod"/>
            </a:pPr>
            <a:r>
              <a:rPr lang="zh-CN" altLang="en-US" sz="2400" b="0">
                <a:solidFill>
                  <a:srgbClr val="24292F"/>
                </a:solidFill>
                <a:ea typeface="-apple-system" charset="0"/>
              </a:rPr>
              <a:t>接收界面层的用户请求，与模型层进行交互，将处理结果返回给界面层。</a:t>
            </a:r>
            <a:endParaRPr lang="zh-CN" altLang="en-US" sz="2400" b="0">
              <a:solidFill>
                <a:srgbClr val="24292F"/>
              </a:solidFill>
              <a:ea typeface="-apple-system"/>
            </a:endParaRPr>
          </a:p>
        </p:txBody>
      </p:sp>
      <p:sp>
        <p:nvSpPr>
          <p:cNvPr id="3" name="标题 2"/>
          <p:cNvSpPr>
            <a:spLocks noGrp="1"/>
          </p:cNvSpPr>
          <p:nvPr>
            <p:ph type="title"/>
          </p:nvPr>
        </p:nvSpPr>
        <p:spPr/>
        <p:txBody>
          <a:bodyPr/>
          <a:lstStyle/>
          <a:p>
            <a:r>
              <a:rPr lang="zh-CN" altLang="en-US"/>
              <a:t>泛读开源代码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模型层</a:t>
            </a:r>
            <a:endParaRPr lang="zh-CN" altLang="en-US"/>
          </a:p>
          <a:p>
            <a:r>
              <a:rPr lang="zh-CN" altLang="en-US" sz="2400">
                <a:latin typeface="宋体" charset="0"/>
                <a:ea typeface="宋体" charset="0"/>
                <a:cs typeface="宋体" charset="0"/>
              </a:rPr>
              <a:t>负责业务数据的封装和管理</a:t>
            </a:r>
            <a:endParaRPr lang="zh-CN" altLang="en-US" sz="2400">
              <a:latin typeface="宋体" charset="0"/>
              <a:ea typeface="宋体" charset="0"/>
              <a:cs typeface="宋体" charset="0"/>
            </a:endParaRPr>
          </a:p>
          <a:p>
            <a:r>
              <a:rPr lang="zh-CN" altLang="en-US" sz="2400">
                <a:latin typeface="宋体" charset="0"/>
                <a:ea typeface="宋体" charset="0"/>
                <a:cs typeface="宋体" charset="0"/>
              </a:rPr>
              <a:t>提供了便签项的基本操作功能和服务，并与数据层进行交互，来支持便签的创建、访问和修改。</a:t>
            </a:r>
            <a:endParaRPr lang="zh-CN" altLang="en-US" sz="2400">
              <a:latin typeface="宋体" charset="0"/>
              <a:ea typeface="宋体" charset="0"/>
              <a:cs typeface="宋体" charset="0"/>
            </a:endParaRPr>
          </a:p>
          <a:p>
            <a:r>
              <a:rPr lang="zh-CN" altLang="en-US" sz="2800">
                <a:latin typeface="微软雅黑" charset="0"/>
                <a:ea typeface="微软雅黑" charset="0"/>
                <a:cs typeface="微软雅黑" charset="0"/>
              </a:rPr>
              <a:t>数据层</a:t>
            </a:r>
            <a:endParaRPr lang="zh-CN" altLang="en-US" sz="2800">
              <a:latin typeface="微软雅黑" charset="0"/>
              <a:ea typeface="微软雅黑" charset="0"/>
              <a:cs typeface="微软雅黑" charset="0"/>
            </a:endParaRPr>
          </a:p>
          <a:p>
            <a:r>
              <a:rPr lang="zh-CN" altLang="en-US" sz="2400">
                <a:latin typeface="宋体" charset="0"/>
                <a:ea typeface="宋体" charset="0"/>
                <a:cs typeface="宋体" charset="0"/>
              </a:rPr>
              <a:t>管理软件数据存储和访问的模块，主要作用包括：数据访问、数据缓存、数据库管理、数据安全性</a:t>
            </a:r>
            <a:endParaRPr lang="zh-CN" altLang="en-US" sz="2400">
              <a:latin typeface="宋体" charset="0"/>
              <a:ea typeface="宋体" charset="0"/>
              <a:cs typeface="宋体" charset="0"/>
            </a:endParaRPr>
          </a:p>
          <a:p>
            <a:endParaRPr lang="zh-CN" altLang="en-US" sz="2400">
              <a:latin typeface="宋体" charset="0"/>
              <a:ea typeface="宋体" charset="0"/>
              <a:cs typeface="宋体" charset="0"/>
            </a:endParaRPr>
          </a:p>
        </p:txBody>
      </p:sp>
      <p:sp>
        <p:nvSpPr>
          <p:cNvPr id="3" name="标题 2"/>
          <p:cNvSpPr>
            <a:spLocks noGrp="1"/>
          </p:cNvSpPr>
          <p:nvPr>
            <p:ph type="title"/>
          </p:nvPr>
        </p:nvSpPr>
        <p:spPr/>
        <p:txBody>
          <a:bodyPr/>
          <a:lstStyle/>
          <a:p>
            <a:r>
              <a:rPr lang="zh-CN" altLang="en-US"/>
              <a:t>泛读开源代码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zh-CN" dirty="0"/>
              <a:t>“小米便签”开源软件的功能</a:t>
            </a:r>
            <a:endParaRPr lang="en-US" altLang="zh-CN" dirty="0"/>
          </a:p>
          <a:p>
            <a:r>
              <a:rPr lang="en-US" altLang="zh-CN" sz="2200" b="0" dirty="0">
                <a:latin typeface="Times New Roman" panose="02020603050405020304" pitchFamily="18" charset="0"/>
                <a:ea typeface="宋体" pitchFamily="2" charset="-122"/>
                <a:cs typeface="Times New Roman" panose="02020603050405020304" pitchFamily="18" charset="0"/>
              </a:rPr>
              <a:t>1</a:t>
            </a:r>
            <a:r>
              <a:rPr lang="zh-CN" altLang="en-US" sz="2200" b="0" dirty="0">
                <a:latin typeface="Times New Roman" panose="02020603050405020304" pitchFamily="18" charset="0"/>
                <a:ea typeface="宋体" pitchFamily="2" charset="-122"/>
                <a:cs typeface="Times New Roman" panose="02020603050405020304" pitchFamily="18" charset="0"/>
              </a:rPr>
              <a:t>、增加、删除、移动便签，支持用户管理便签</a:t>
            </a:r>
            <a:endParaRPr lang="zh-CN" altLang="en-US" sz="2200" b="0" dirty="0">
              <a:latin typeface="Times New Roman" panose="02020603050405020304" pitchFamily="18" charset="0"/>
              <a:ea typeface="宋体" pitchFamily="2" charset="-122"/>
              <a:cs typeface="Times New Roman" panose="02020603050405020304" pitchFamily="18" charset="0"/>
            </a:endParaRPr>
          </a:p>
          <a:p>
            <a:r>
              <a:rPr lang="en-US" altLang="zh-CN" sz="2200" b="0" dirty="0">
                <a:latin typeface="Times New Roman" panose="02020603050405020304" pitchFamily="18" charset="0"/>
                <a:ea typeface="宋体" pitchFamily="2" charset="-122"/>
                <a:cs typeface="Times New Roman" panose="02020603050405020304" pitchFamily="18" charset="0"/>
              </a:rPr>
              <a:t>2</a:t>
            </a:r>
            <a:r>
              <a:rPr lang="zh-CN" altLang="en-US" sz="2200" b="0" dirty="0">
                <a:latin typeface="Times New Roman" panose="02020603050405020304" pitchFamily="18" charset="0"/>
                <a:ea typeface="宋体" pitchFamily="2" charset="-122"/>
                <a:cs typeface="Times New Roman" panose="02020603050405020304" pitchFamily="18" charset="0"/>
              </a:rPr>
              <a:t>、更改便签背景颜色</a:t>
            </a:r>
            <a:endParaRPr lang="zh-CN" altLang="en-US" sz="2200" b="0" dirty="0">
              <a:latin typeface="Times New Roman" panose="02020603050405020304" pitchFamily="18" charset="0"/>
              <a:ea typeface="宋体" pitchFamily="2" charset="-122"/>
              <a:cs typeface="Times New Roman" panose="02020603050405020304" pitchFamily="18" charset="0"/>
            </a:endParaRPr>
          </a:p>
          <a:p>
            <a:r>
              <a:rPr lang="en-US" altLang="zh-CN" sz="2200" b="0" dirty="0">
                <a:latin typeface="Times New Roman" panose="02020603050405020304" pitchFamily="18" charset="0"/>
                <a:ea typeface="宋体" pitchFamily="2" charset="-122"/>
                <a:cs typeface="Times New Roman" panose="02020603050405020304" pitchFamily="18" charset="0"/>
              </a:rPr>
              <a:t>3</a:t>
            </a:r>
            <a:r>
              <a:rPr lang="zh-CN" altLang="en-US" sz="2200" b="0" dirty="0">
                <a:latin typeface="Times New Roman" panose="02020603050405020304" pitchFamily="18" charset="0"/>
                <a:ea typeface="宋体" pitchFamily="2" charset="-122"/>
                <a:cs typeface="Times New Roman" panose="02020603050405020304" pitchFamily="18" charset="0"/>
              </a:rPr>
              <a:t>、检索便签</a:t>
            </a:r>
            <a:endParaRPr lang="zh-CN" altLang="en-US" sz="2200" b="0" dirty="0">
              <a:latin typeface="Times New Roman" panose="02020603050405020304" pitchFamily="18" charset="0"/>
              <a:ea typeface="宋体" pitchFamily="2" charset="-122"/>
              <a:cs typeface="Times New Roman" panose="02020603050405020304" pitchFamily="18" charset="0"/>
            </a:endParaRPr>
          </a:p>
          <a:p>
            <a:r>
              <a:rPr lang="en-US" altLang="zh-CN" sz="2200" b="0" dirty="0">
                <a:latin typeface="Times New Roman" panose="02020603050405020304" pitchFamily="18" charset="0"/>
                <a:ea typeface="宋体" pitchFamily="2" charset="-122"/>
                <a:cs typeface="Times New Roman" panose="02020603050405020304" pitchFamily="18" charset="0"/>
              </a:rPr>
              <a:t>4</a:t>
            </a:r>
            <a:r>
              <a:rPr lang="zh-CN" altLang="en-US" sz="2200" b="0" dirty="0">
                <a:latin typeface="Times New Roman" panose="02020603050405020304" pitchFamily="18" charset="0"/>
                <a:ea typeface="宋体" pitchFamily="2" charset="-122"/>
                <a:cs typeface="Times New Roman" panose="02020603050405020304" pitchFamily="18" charset="0"/>
              </a:rPr>
              <a:t>、分享导出便签</a:t>
            </a:r>
            <a:endParaRPr lang="zh-CN" altLang="en-US" sz="2200" b="0" dirty="0">
              <a:latin typeface="Times New Roman" panose="02020603050405020304" pitchFamily="18" charset="0"/>
              <a:ea typeface="宋体" pitchFamily="2" charset="-122"/>
              <a:cs typeface="Times New Roman" panose="02020603050405020304" pitchFamily="18" charset="0"/>
            </a:endParaRPr>
          </a:p>
          <a:p>
            <a:r>
              <a:rPr lang="en-US" altLang="zh-CN" sz="2200" b="0" dirty="0">
                <a:latin typeface="Times New Roman" panose="02020603050405020304" pitchFamily="18" charset="0"/>
                <a:ea typeface="宋体" pitchFamily="2" charset="-122"/>
                <a:cs typeface="Times New Roman" panose="02020603050405020304" pitchFamily="18" charset="0"/>
              </a:rPr>
              <a:t>5</a:t>
            </a:r>
            <a:r>
              <a:rPr lang="zh-CN" altLang="en-US" sz="2200" b="0" dirty="0">
                <a:latin typeface="Times New Roman" panose="02020603050405020304" pitchFamily="18" charset="0"/>
                <a:ea typeface="宋体" pitchFamily="2" charset="-122"/>
                <a:cs typeface="Times New Roman" panose="02020603050405020304" pitchFamily="18" charset="0"/>
              </a:rPr>
              <a:t>、进入清单模式</a:t>
            </a:r>
            <a:endParaRPr lang="zh-CN" altLang="en-US" sz="2200" b="0" dirty="0">
              <a:latin typeface="Times New Roman" panose="02020603050405020304" pitchFamily="18" charset="0"/>
              <a:ea typeface="宋体" pitchFamily="2" charset="-122"/>
              <a:cs typeface="Times New Roman" panose="02020603050405020304" pitchFamily="18" charset="0"/>
            </a:endParaRPr>
          </a:p>
          <a:p>
            <a:r>
              <a:rPr lang="en-US" altLang="zh-CN" sz="2200" b="0" dirty="0">
                <a:latin typeface="Times New Roman" panose="02020603050405020304" pitchFamily="18" charset="0"/>
                <a:ea typeface="宋体" pitchFamily="2" charset="-122"/>
                <a:cs typeface="Times New Roman" panose="02020603050405020304" pitchFamily="18" charset="0"/>
              </a:rPr>
              <a:t>6</a:t>
            </a:r>
            <a:r>
              <a:rPr lang="zh-CN" altLang="en-US" sz="2200" b="0" dirty="0">
                <a:latin typeface="Times New Roman" panose="02020603050405020304" pitchFamily="18" charset="0"/>
                <a:ea typeface="宋体" pitchFamily="2" charset="-122"/>
                <a:cs typeface="Times New Roman" panose="02020603050405020304" pitchFamily="18" charset="0"/>
              </a:rPr>
              <a:t>、</a:t>
            </a:r>
            <a:r>
              <a:rPr lang="zh-CN" altLang="en-US" sz="2200" b="0" dirty="0">
                <a:latin typeface="Times New Roman" panose="02020603050405020304" pitchFamily="18" charset="0"/>
                <a:ea typeface="宋体" pitchFamily="2" charset="-122"/>
                <a:cs typeface="Times New Roman" panose="02020603050405020304" pitchFamily="18" charset="0"/>
                <a:sym typeface="+mn-ea"/>
              </a:rPr>
              <a:t>新建、查看、删除文件夹，支持用户管理便签文件夹</a:t>
            </a:r>
            <a:endParaRPr lang="zh-CN" altLang="en-US" sz="2200" b="0" dirty="0">
              <a:latin typeface="Times New Roman" panose="02020603050405020304" pitchFamily="18" charset="0"/>
              <a:ea typeface="宋体" pitchFamily="2" charset="-122"/>
              <a:cs typeface="Times New Roman" panose="02020603050405020304" pitchFamily="18" charset="0"/>
              <a:sym typeface="+mn-ea"/>
            </a:endParaRPr>
          </a:p>
          <a:p>
            <a:r>
              <a:rPr lang="en-US" altLang="zh-CN" sz="2200" b="0" dirty="0">
                <a:latin typeface="Times New Roman" panose="02020603050405020304" pitchFamily="18" charset="0"/>
                <a:ea typeface="宋体" charset="0"/>
                <a:cs typeface="Times New Roman" panose="02020603050405020304" pitchFamily="18" charset="0"/>
                <a:sym typeface="+mn-ea"/>
              </a:rPr>
              <a:t>7</a:t>
            </a:r>
            <a:r>
              <a:rPr lang="zh-CN" altLang="en-US" sz="2200" b="0" dirty="0">
                <a:latin typeface="Times New Roman" panose="02020603050405020304" pitchFamily="18" charset="0"/>
                <a:ea typeface="宋体" charset="0"/>
                <a:cs typeface="Times New Roman" panose="02020603050405020304" pitchFamily="18" charset="0"/>
                <a:sym typeface="+mn-ea"/>
              </a:rPr>
              <a:t>、添加、删除提醒</a:t>
            </a:r>
            <a:endParaRPr lang="zh-CN" altLang="en-US" sz="2200" b="0" dirty="0">
              <a:latin typeface="Times New Roman" panose="02020603050405020304" pitchFamily="18" charset="0"/>
              <a:ea typeface="宋体" pitchFamily="2" charset="-122"/>
              <a:cs typeface="Times New Roman" panose="02020603050405020304" pitchFamily="18" charset="0"/>
              <a:sym typeface="+mn-ea"/>
            </a:endParaRPr>
          </a:p>
          <a:p>
            <a:pPr marL="109855" indent="0">
              <a:buNone/>
            </a:pPr>
            <a:endParaRPr lang="zh-CN" altLang="en-US" sz="2200" b="0" dirty="0">
              <a:latin typeface="Times New Roman" panose="02020603050405020304" pitchFamily="18" charset="0"/>
              <a:ea typeface="宋体" pitchFamily="2" charset="-122"/>
              <a:cs typeface="Times New Roman" panose="02020603050405020304" pitchFamily="18" charset="0"/>
            </a:endParaRPr>
          </a:p>
          <a:p>
            <a:endParaRPr lang="zh-CN" altLang="en-US" sz="2200" b="0" dirty="0">
              <a:latin typeface="Times New Roman" panose="02020603050405020304" pitchFamily="18" charset="0"/>
              <a:ea typeface="宋体" pitchFamily="2" charset="-122"/>
              <a:cs typeface="Times New Roman" panose="02020603050405020304" pitchFamily="18" charset="0"/>
            </a:endParaRPr>
          </a:p>
          <a:p>
            <a:pPr marL="109855" indent="0">
              <a:buNone/>
            </a:pPr>
            <a:endParaRPr lang="zh-CN" altLang="en-US" sz="2200" b="0" dirty="0">
              <a:latin typeface="Times New Roman" panose="02020603050405020304" pitchFamily="18" charset="0"/>
              <a:ea typeface="宋体"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泛读开源代码</a:t>
            </a:r>
            <a:endParaRPr lang="zh-CN" altLang="en-US" dirty="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泛读开源代码</a:t>
            </a:r>
            <a:endParaRPr lang="zh-CN" altLang="en-US" dirty="0"/>
          </a:p>
        </p:txBody>
      </p:sp>
      <p:sp>
        <p:nvSpPr>
          <p:cNvPr id="9" name="内容占位符 2"/>
          <p:cNvSpPr>
            <a:spLocks noGrp="1"/>
          </p:cNvSpPr>
          <p:nvPr>
            <p:ph idx="1"/>
          </p:nvPr>
        </p:nvSpPr>
        <p:spPr>
          <a:xfrm>
            <a:off x="457200" y="1481328"/>
            <a:ext cx="8229600" cy="4525963"/>
          </a:xfrm>
        </p:spPr>
        <p:txBody>
          <a:bodyPr>
            <a:normAutofit/>
          </a:bodyPr>
          <a:lstStyle/>
          <a:p>
            <a:r>
              <a:rPr lang="zh-CN" altLang="zh-CN" sz="2400" dirty="0"/>
              <a:t>“小米便签”开源软件</a:t>
            </a:r>
            <a:r>
              <a:rPr lang="zh-CN" altLang="en-US" sz="2400" dirty="0"/>
              <a:t>功能与模块对应关系</a:t>
            </a:r>
            <a:endParaRPr lang="zh-CN" altLang="en-US" sz="2400" dirty="0"/>
          </a:p>
          <a:p>
            <a:r>
              <a:rPr lang="en-US" altLang="zh-CN" sz="2400" dirty="0"/>
              <a:t>NoteEditAcitivity       </a:t>
            </a:r>
            <a:r>
              <a:rPr lang="zh-CN" altLang="en-US" sz="2400" dirty="0"/>
              <a:t>便签编辑活动</a:t>
            </a:r>
            <a:endParaRPr lang="zh-CN" altLang="en-US" sz="2400" dirty="0"/>
          </a:p>
          <a:p>
            <a:r>
              <a:rPr lang="en-US" altLang="zh-CN" sz="2400" dirty="0"/>
              <a:t>FoldersListAdapter    </a:t>
            </a:r>
            <a:r>
              <a:rPr lang="zh-CN" altLang="en-US" sz="2400" dirty="0"/>
              <a:t>文件编辑活动</a:t>
            </a:r>
            <a:endParaRPr lang="zh-CN" altLang="en-US" sz="2400" dirty="0"/>
          </a:p>
          <a:p>
            <a:r>
              <a:rPr lang="en-US" altLang="zh-CN" sz="2400" dirty="0"/>
              <a:t>NotesPreferenceActivity  </a:t>
            </a:r>
            <a:r>
              <a:rPr lang="zh-CN" altLang="en-US" sz="2400" dirty="0"/>
              <a:t>便签同步的设置界面</a:t>
            </a:r>
            <a:endParaRPr lang="zh-CN" altLang="en-US" sz="2400" dirty="0"/>
          </a:p>
          <a:p>
            <a:r>
              <a:rPr lang="en-US" altLang="zh-CN" sz="2400" dirty="0"/>
              <a:t>NotesListAdapter</a:t>
            </a:r>
            <a:r>
              <a:rPr lang="zh-CN" altLang="en-US" sz="2400" dirty="0"/>
              <a:t>       便签列表链接器</a:t>
            </a:r>
            <a:endParaRPr lang="zh-CN" altLang="en-US" sz="2400" dirty="0"/>
          </a:p>
          <a:p>
            <a:r>
              <a:rPr lang="en-US" altLang="zh-CN" sz="2400" dirty="0"/>
              <a:t>NoteItemData             </a:t>
            </a:r>
            <a:r>
              <a:rPr lang="zh-CN" altLang="en-US" sz="2400" dirty="0"/>
              <a:t>便签项数据</a:t>
            </a:r>
            <a:endParaRPr lang="zh-CN" altLang="en-US" sz="2400" dirty="0"/>
          </a:p>
          <a:p>
            <a:r>
              <a:rPr lang="en-US" altLang="zh-CN" sz="2400" dirty="0"/>
              <a:t>DropdownMenu         </a:t>
            </a:r>
            <a:r>
              <a:rPr lang="zh-CN" altLang="en-US" sz="2400" dirty="0"/>
              <a:t>下拉菜单界面</a:t>
            </a:r>
            <a:endParaRPr lang="en-US" altLang="zh-CN" sz="2400" dirty="0"/>
          </a:p>
          <a:p>
            <a:r>
              <a:rPr lang="en-US" altLang="zh-CN" sz="2400" dirty="0"/>
              <a:t>DataTimePicker           </a:t>
            </a:r>
            <a:r>
              <a:rPr lang="zh-CN" altLang="en-US" sz="2400" dirty="0"/>
              <a:t>设置提醒时间的部件</a:t>
            </a:r>
            <a:endParaRPr lang="zh-CN" altLang="en-US" sz="2400" dirty="0"/>
          </a:p>
          <a:p>
            <a:r>
              <a:rPr lang="en-US" altLang="zh-CN" sz="2400" dirty="0"/>
              <a:t>AlarmInitReceiver</a:t>
            </a:r>
            <a:r>
              <a:rPr lang="zh-CN" altLang="en-US" sz="2400" dirty="0"/>
              <a:t>       闹铃启动消息接收器</a:t>
            </a:r>
            <a:endParaRPr lang="en-US" altLang="zh-CN" sz="2400" dirty="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泛读开源代码</a:t>
            </a:r>
            <a:endParaRPr lang="zh-CN" altLang="en-US" dirty="0"/>
          </a:p>
        </p:txBody>
      </p:sp>
      <p:sp>
        <p:nvSpPr>
          <p:cNvPr id="9" name="内容占位符 2"/>
          <p:cNvSpPr>
            <a:spLocks noGrp="1"/>
          </p:cNvSpPr>
          <p:nvPr>
            <p:ph idx="1"/>
          </p:nvPr>
        </p:nvSpPr>
        <p:spPr>
          <a:xfrm>
            <a:off x="457200" y="1481328"/>
            <a:ext cx="8229600" cy="4525963"/>
          </a:xfrm>
        </p:spPr>
        <p:txBody>
          <a:bodyPr>
            <a:normAutofit/>
          </a:bodyPr>
          <a:lstStyle/>
          <a:p>
            <a:r>
              <a:rPr lang="zh-CN" altLang="zh-CN" dirty="0"/>
              <a:t>“小米便签”程序包的实现类图</a:t>
            </a:r>
            <a:endParaRPr lang="zh-CN" altLang="zh-CN" dirty="0"/>
          </a:p>
          <a:p>
            <a:endParaRPr lang="en-US" altLang="zh-CN" sz="2400" dirty="0"/>
          </a:p>
        </p:txBody>
      </p:sp>
      <p:pic>
        <p:nvPicPr>
          <p:cNvPr id="2" name="图片 1" descr="upload_post_object_v2_476610807"/>
          <p:cNvPicPr>
            <a:picLocks noChangeAspect="1"/>
          </p:cNvPicPr>
          <p:nvPr/>
        </p:nvPicPr>
        <p:blipFill>
          <a:blip r:embed="rId1"/>
          <a:stretch>
            <a:fillRect/>
          </a:stretch>
        </p:blipFill>
        <p:spPr>
          <a:xfrm>
            <a:off x="896937" y="2166524"/>
            <a:ext cx="7350125" cy="4096163"/>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rgbClr val="FF0000"/>
                </a:solidFill>
              </a:rPr>
              <a:t>分析代码质量</a:t>
            </a:r>
            <a:endParaRPr lang="en-US" altLang="zh-CN" dirty="0">
              <a:solidFill>
                <a:srgbClr val="FF0000"/>
              </a:solidFill>
            </a:endParaRPr>
          </a:p>
          <a:p>
            <a:r>
              <a:rPr lang="zh-CN" altLang="en-US" dirty="0"/>
              <a:t>标注开源代码</a:t>
            </a:r>
            <a:endParaRPr lang="en-US" altLang="zh-CN" dirty="0"/>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192" y="1417578"/>
            <a:ext cx="8229600" cy="4525963"/>
          </a:xfrm>
        </p:spPr>
        <p:txBody>
          <a:bodyPr>
            <a:normAutofit/>
          </a:bodyPr>
          <a:lstStyle/>
          <a:p>
            <a:r>
              <a:rPr lang="zh-CN" altLang="zh-CN" dirty="0"/>
              <a:t>“小米便签”开源软件的</a:t>
            </a:r>
            <a:r>
              <a:rPr lang="zh-CN" altLang="en-US" dirty="0"/>
              <a:t>质量分析</a:t>
            </a:r>
            <a:endParaRPr lang="zh-CN" altLang="en-US" dirty="0"/>
          </a:p>
          <a:p>
            <a:endParaRPr lang="en-US" altLang="zh-CN" dirty="0"/>
          </a:p>
          <a:p>
            <a:r>
              <a:rPr lang="en-US" altLang="zh-CN" dirty="0"/>
              <a:t>   </a:t>
            </a:r>
            <a:r>
              <a:rPr lang="zh-CN" altLang="en-US" sz="2000" b="0" dirty="0"/>
              <a:t>对开源软件代码的质量进行分析，旨在理解高质量的软件系统在代码层面和设计层面应具有哪些方面的特征，掌握编写高质量程序代码的方法和技巧，同时发现开源软件代码中尚存的质量问题，对开源软件代码的质量分析可以采用以下两种方法</a:t>
            </a:r>
            <a:r>
              <a:rPr lang="en-US" altLang="zh-CN" sz="2000" b="0" dirty="0"/>
              <a:t>:</a:t>
            </a:r>
            <a:r>
              <a:rPr lang="zh-CN" altLang="en-US" sz="2000" b="0" dirty="0"/>
              <a:t>人工分析和自动分析</a:t>
            </a:r>
            <a:endParaRPr lang="en-US" altLang="zh-CN" sz="2000" b="0" dirty="0"/>
          </a:p>
        </p:txBody>
      </p:sp>
      <p:sp>
        <p:nvSpPr>
          <p:cNvPr id="9218" name="标题 1"/>
          <p:cNvSpPr>
            <a:spLocks noGrp="1"/>
          </p:cNvSpPr>
          <p:nvPr>
            <p:ph type="title"/>
          </p:nvPr>
        </p:nvSpPr>
        <p:spPr/>
        <p:txBody>
          <a:bodyPr/>
          <a:lstStyle/>
          <a:p>
            <a:r>
              <a:rPr lang="zh-CN" altLang="en-US" dirty="0"/>
              <a:t>分析代码质量</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181" y="1499278"/>
            <a:ext cx="8229600" cy="4525963"/>
          </a:xfrm>
        </p:spPr>
        <p:txBody>
          <a:bodyPr>
            <a:normAutofit/>
          </a:bodyPr>
          <a:lstStyle/>
          <a:p>
            <a:pPr marL="0" indent="0"/>
            <a:r>
              <a:rPr lang="zh-CN" altLang="en-US" dirty="0"/>
              <a:t>人工分析</a:t>
            </a:r>
            <a:endParaRPr lang="zh-CN" altLang="en-US" dirty="0"/>
          </a:p>
          <a:p>
            <a:pPr marL="0" indent="0"/>
            <a:r>
              <a:rPr lang="zh-CN" sz="2400">
                <a:solidFill>
                  <a:srgbClr val="000000"/>
                </a:solidFill>
                <a:latin typeface="Times New Roman" panose="02020603050405020304"/>
                <a:ea typeface="宋体"/>
                <a:cs typeface="+mn-cs"/>
              </a:rPr>
              <a:t>    </a:t>
            </a:r>
            <a:endParaRPr lang="zh-CN" sz="2400">
              <a:solidFill>
                <a:srgbClr val="000000"/>
              </a:solidFill>
              <a:latin typeface="Times New Roman" panose="02020603050405020304"/>
              <a:ea typeface="宋体"/>
              <a:cs typeface="+mn-cs"/>
            </a:endParaRPr>
          </a:p>
          <a:p>
            <a:pPr marL="0" indent="0"/>
            <a:r>
              <a:rPr lang="zh-CN" sz="2400">
                <a:solidFill>
                  <a:srgbClr val="000000"/>
                </a:solidFill>
                <a:latin typeface="Times New Roman" panose="02020603050405020304" pitchFamily="18" charset="0"/>
                <a:ea typeface="宋体" charset="0"/>
              </a:rPr>
              <a:t>         </a:t>
            </a:r>
            <a:r>
              <a:rPr lang="zh-CN" sz="2400" b="0">
                <a:solidFill>
                  <a:srgbClr val="000000"/>
                </a:solidFill>
                <a:latin typeface="Times New Roman" panose="02020603050405020304"/>
                <a:ea typeface="宋体"/>
                <a:cs typeface="+mn-cs"/>
              </a:rPr>
              <a:t>通过对“小米便签”开源软件代码的阅读和分析，可以发现“小米便签”程序代码蕴含有诸多值得学习的编程方法和技巧、编写高质量代码的规范和经验等</a:t>
            </a:r>
            <a:r>
              <a:rPr lang="en-US" altLang="zh-CN" sz="2400" b="0">
                <a:solidFill>
                  <a:srgbClr val="000000"/>
                </a:solidFill>
                <a:latin typeface="Times New Roman" panose="02020603050405020304"/>
                <a:ea typeface="宋体"/>
                <a:cs typeface="+mn-cs"/>
              </a:rPr>
              <a:t>,</a:t>
            </a:r>
            <a:r>
              <a:rPr lang="zh-CN" altLang="en-US" sz="2400" b="0">
                <a:solidFill>
                  <a:srgbClr val="000000"/>
                </a:solidFill>
                <a:latin typeface="Times New Roman" panose="02020603050405020304"/>
                <a:ea typeface="宋体"/>
                <a:cs typeface="+mn-cs"/>
              </a:rPr>
              <a:t>如</a:t>
            </a:r>
            <a:r>
              <a:rPr lang="en-US" altLang="zh-CN" sz="1600" b="0">
                <a:solidFill>
                  <a:srgbClr val="000000"/>
                </a:solidFill>
                <a:latin typeface="Times New Roman" panose="02020603050405020304"/>
                <a:ea typeface="宋体"/>
                <a:cs typeface="+mn-cs"/>
              </a:rPr>
              <a:t>FoldersListAdapter</a:t>
            </a:r>
            <a:endParaRPr lang="en-US" altLang="zh-CN" sz="1600" b="0">
              <a:solidFill>
                <a:srgbClr val="000000"/>
              </a:solidFill>
              <a:latin typeface="Times New Roman" panose="02020603050405020304"/>
              <a:ea typeface="宋体"/>
              <a:cs typeface="+mn-cs"/>
            </a:endParaRPr>
          </a:p>
          <a:p>
            <a:pPr marL="0" indent="0"/>
            <a:r>
              <a:rPr lang="zh-CN" altLang="en-US" sz="2400" b="0" dirty="0">
                <a:solidFill>
                  <a:srgbClr val="000000"/>
                </a:solidFill>
                <a:latin typeface="Times New Roman" panose="02020603050405020304" pitchFamily="18" charset="0"/>
                <a:ea typeface="宋体" charset="0"/>
              </a:rPr>
              <a:t>类中内部类</a:t>
            </a:r>
            <a:r>
              <a:rPr lang="en-US" altLang="zh-CN" sz="1600" b="0" dirty="0">
                <a:solidFill>
                  <a:srgbClr val="000000"/>
                </a:solidFill>
                <a:latin typeface="Times New Roman" panose="02020603050405020304" pitchFamily="18" charset="0"/>
                <a:ea typeface="宋体" charset="0"/>
              </a:rPr>
              <a:t>FolderListItem</a:t>
            </a:r>
            <a:r>
              <a:rPr lang="zh-CN" altLang="en-US" sz="2400" b="0" dirty="0">
                <a:solidFill>
                  <a:srgbClr val="000000"/>
                </a:solidFill>
                <a:latin typeface="Times New Roman" panose="02020603050405020304" pitchFamily="18" charset="0"/>
                <a:ea typeface="宋体" charset="0"/>
              </a:rPr>
              <a:t>具有以下优点：</a:t>
            </a:r>
            <a:endParaRPr lang="zh-CN" altLang="zh-CN" sz="2400" b="0" dirty="0">
              <a:solidFill>
                <a:srgbClr val="000000"/>
              </a:solidFill>
              <a:latin typeface="Times New Roman" panose="02020603050405020304"/>
              <a:ea typeface="宋体"/>
              <a:cs typeface="+mn-cs"/>
            </a:endParaRPr>
          </a:p>
        </p:txBody>
      </p:sp>
      <p:sp>
        <p:nvSpPr>
          <p:cNvPr id="9218" name="标题 1"/>
          <p:cNvSpPr>
            <a:spLocks noGrp="1"/>
          </p:cNvSpPr>
          <p:nvPr>
            <p:ph type="title"/>
          </p:nvPr>
        </p:nvSpPr>
        <p:spPr/>
        <p:txBody>
          <a:bodyPr/>
          <a:lstStyle/>
          <a:p>
            <a:r>
              <a:rPr lang="zh-CN" altLang="en-US" dirty="0"/>
              <a:t>分析代码质量</a:t>
            </a:r>
            <a:endParaRPr lang="zh-CN" altLang="en-US" dirty="0"/>
          </a:p>
        </p:txBody>
      </p:sp>
      <p:sp>
        <p:nvSpPr>
          <p:cNvPr id="2" name="文本框 1"/>
          <p:cNvSpPr txBox="1"/>
          <p:nvPr/>
        </p:nvSpPr>
        <p:spPr>
          <a:xfrm>
            <a:off x="3059832" y="6121697"/>
            <a:ext cx="4176464" cy="461665"/>
          </a:xfrm>
          <a:prstGeom prst="rect">
            <a:avLst/>
          </a:prstGeom>
          <a:noFill/>
        </p:spPr>
        <p:txBody>
          <a:bodyPr wrap="square" rtlCol="0">
            <a:spAutoFit/>
          </a:bodyPr>
          <a:lstStyle/>
          <a:p>
            <a:r>
              <a:rPr lang="zh-CN" altLang="zh-CN" dirty="0"/>
              <a:t>软件中“</a:t>
            </a:r>
            <a:r>
              <a:rPr lang="en-US" altLang="zh-CN" dirty="0"/>
              <a:t>Note</a:t>
            </a:r>
            <a:r>
              <a:rPr lang="zh-CN" altLang="zh-CN" dirty="0"/>
              <a:t>”类的部分代码</a:t>
            </a:r>
            <a:endParaRPr lang="zh-CN" altLang="en-US"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181" y="1411351"/>
            <a:ext cx="8229600" cy="4525963"/>
          </a:xfrm>
        </p:spPr>
        <p:txBody>
          <a:bodyPr/>
          <a:lstStyle/>
          <a:p>
            <a:r>
              <a:rPr lang="en-US" altLang="zh-CN" sz="1600" dirty="0"/>
              <a:t>    </a:t>
            </a:r>
            <a:r>
              <a:rPr lang="en-US" altLang="zh-CN" sz="1600" b="0" dirty="0" err="1">
                <a:latin typeface="等线" charset="0"/>
                <a:ea typeface="等线" charset="0"/>
                <a:cs typeface="等线" charset="0"/>
              </a:rPr>
              <a:t>FolderListItem</a:t>
            </a:r>
            <a:r>
              <a:rPr lang="zh-CN" altLang="en-US" sz="1600" b="0" dirty="0">
                <a:latin typeface="等线" charset="0"/>
                <a:ea typeface="等线" charset="0"/>
                <a:cs typeface="等线" charset="0"/>
              </a:rPr>
              <a:t>是一个私有内部类，它继承自</a:t>
            </a:r>
            <a:r>
              <a:rPr lang="en-US" altLang="zh-CN" sz="1600" b="0" dirty="0" err="1">
                <a:latin typeface="等线" charset="0"/>
                <a:ea typeface="等线" charset="0"/>
                <a:cs typeface="等线" charset="0"/>
              </a:rPr>
              <a:t>CursorAdapter</a:t>
            </a:r>
            <a:r>
              <a:rPr lang="zh-CN" altLang="en-US" sz="1600" b="0" dirty="0">
                <a:latin typeface="等线" charset="0"/>
                <a:ea typeface="等线" charset="0"/>
                <a:cs typeface="等线" charset="0"/>
              </a:rPr>
              <a:t>，用于显示单个文件夹的视图。在</a:t>
            </a:r>
            <a:r>
              <a:rPr lang="en-US" altLang="zh-CN" sz="1600" b="0" dirty="0" err="1">
                <a:latin typeface="等线" charset="0"/>
                <a:ea typeface="等线" charset="0"/>
                <a:cs typeface="等线" charset="0"/>
              </a:rPr>
              <a:t>FolderListItem</a:t>
            </a:r>
            <a:r>
              <a:rPr lang="zh-CN" altLang="en-US" sz="1600" b="0" dirty="0">
                <a:latin typeface="等线" charset="0"/>
                <a:ea typeface="等线" charset="0"/>
                <a:cs typeface="等线" charset="0"/>
              </a:rPr>
              <a:t>中，通过</a:t>
            </a:r>
            <a:r>
              <a:rPr lang="en-US" altLang="zh-CN" sz="1600" b="0" dirty="0" err="1">
                <a:latin typeface="等线" charset="0"/>
                <a:ea typeface="等线" charset="0"/>
                <a:cs typeface="等线" charset="0"/>
              </a:rPr>
              <a:t>findViewById</a:t>
            </a:r>
            <a:r>
              <a:rPr lang="en-US" altLang="zh-CN" sz="1600" b="0" dirty="0">
                <a:latin typeface="等线" charset="0"/>
                <a:ea typeface="等线" charset="0"/>
                <a:cs typeface="等线" charset="0"/>
              </a:rPr>
              <a:t>()</a:t>
            </a:r>
            <a:r>
              <a:rPr lang="zh-CN" altLang="en-US" sz="1600" b="0" dirty="0">
                <a:latin typeface="等线" charset="0"/>
                <a:ea typeface="等线" charset="0"/>
                <a:cs typeface="等线" charset="0"/>
              </a:rPr>
              <a:t>方法获取了一个</a:t>
            </a:r>
            <a:r>
              <a:rPr lang="en-US" altLang="zh-CN" sz="1600" b="0" dirty="0" err="1">
                <a:latin typeface="等线" charset="0"/>
                <a:ea typeface="等线" charset="0"/>
                <a:cs typeface="等线" charset="0"/>
              </a:rPr>
              <a:t>TextView</a:t>
            </a:r>
            <a:r>
              <a:rPr lang="zh-CN" altLang="en-US" sz="1600" b="0" dirty="0">
                <a:latin typeface="等线" charset="0"/>
                <a:ea typeface="等线" charset="0"/>
                <a:cs typeface="等线" charset="0"/>
              </a:rPr>
              <a:t>对象，并在</a:t>
            </a:r>
            <a:r>
              <a:rPr lang="en-US" altLang="zh-CN" sz="1600" b="0" dirty="0">
                <a:latin typeface="等线" charset="0"/>
                <a:ea typeface="等线" charset="0"/>
                <a:cs typeface="等线" charset="0"/>
              </a:rPr>
              <a:t>bind()</a:t>
            </a:r>
            <a:r>
              <a:rPr lang="zh-CN" altLang="en-US" sz="1600" b="0" dirty="0">
                <a:latin typeface="等线" charset="0"/>
                <a:ea typeface="等线" charset="0"/>
                <a:cs typeface="等线" charset="0"/>
              </a:rPr>
              <a:t>方法中将文件夹名称显示在</a:t>
            </a:r>
            <a:r>
              <a:rPr lang="en-US" altLang="zh-CN" sz="1600" b="0" dirty="0" err="1">
                <a:latin typeface="等线" charset="0"/>
                <a:ea typeface="等线" charset="0"/>
                <a:cs typeface="等线" charset="0"/>
              </a:rPr>
              <a:t>TextView</a:t>
            </a:r>
            <a:r>
              <a:rPr lang="zh-CN" altLang="en-US" sz="1600" b="0" dirty="0">
                <a:latin typeface="等线" charset="0"/>
                <a:ea typeface="等线" charset="0"/>
                <a:cs typeface="等线" charset="0"/>
              </a:rPr>
              <a:t>上封装每个文件夹的视图，增强了代码的可读性和封装性，使得代码更易于扩展和维护。</a:t>
            </a:r>
            <a:endParaRPr lang="zh-CN" altLang="en-US" sz="1600" b="0" dirty="0">
              <a:latin typeface="等线" charset="0"/>
              <a:ea typeface="等线" charset="0"/>
              <a:cs typeface="等线" charset="0"/>
            </a:endParaRPr>
          </a:p>
          <a:p>
            <a:r>
              <a:rPr lang="zh-CN" altLang="en-US" sz="1600" b="0" dirty="0">
                <a:latin typeface="等线" charset="0"/>
                <a:ea typeface="等线" charset="0"/>
                <a:cs typeface="等线" charset="0"/>
              </a:rPr>
              <a:t>    该类还重写了</a:t>
            </a:r>
            <a:r>
              <a:rPr lang="en-US" altLang="zh-CN" sz="1600" b="0" dirty="0" err="1">
                <a:latin typeface="等线" charset="0"/>
                <a:ea typeface="等线" charset="0"/>
                <a:cs typeface="等线" charset="0"/>
              </a:rPr>
              <a:t>CursorAdapter</a:t>
            </a:r>
            <a:r>
              <a:rPr lang="zh-CN" altLang="en-US" sz="1600" b="0" dirty="0">
                <a:latin typeface="等线" charset="0"/>
                <a:ea typeface="等线" charset="0"/>
                <a:cs typeface="等线" charset="0"/>
              </a:rPr>
              <a:t>的两个方法：</a:t>
            </a:r>
            <a:r>
              <a:rPr lang="en-US" altLang="zh-CN" sz="1600" b="0" dirty="0" err="1">
                <a:latin typeface="等线" charset="0"/>
                <a:ea typeface="等线" charset="0"/>
                <a:cs typeface="等线" charset="0"/>
              </a:rPr>
              <a:t>newView</a:t>
            </a:r>
            <a:r>
              <a:rPr lang="en-US" altLang="zh-CN" sz="1600" b="0" dirty="0">
                <a:latin typeface="等线" charset="0"/>
                <a:ea typeface="等线" charset="0"/>
                <a:cs typeface="等线" charset="0"/>
              </a:rPr>
              <a:t>()</a:t>
            </a:r>
            <a:r>
              <a:rPr lang="zh-CN" altLang="en-US" sz="1600" b="0" dirty="0">
                <a:latin typeface="等线" charset="0"/>
                <a:ea typeface="等线" charset="0"/>
                <a:cs typeface="等线" charset="0"/>
              </a:rPr>
              <a:t>和</a:t>
            </a:r>
            <a:r>
              <a:rPr lang="en-US" altLang="zh-CN" sz="1600" b="0" dirty="0" err="1">
                <a:latin typeface="等线" charset="0"/>
                <a:ea typeface="等线" charset="0"/>
                <a:cs typeface="等线" charset="0"/>
              </a:rPr>
              <a:t>bindView</a:t>
            </a:r>
            <a:r>
              <a:rPr lang="en-US" altLang="zh-CN" sz="1600" b="0" dirty="0">
                <a:latin typeface="等线" charset="0"/>
                <a:ea typeface="等线" charset="0"/>
                <a:cs typeface="等线" charset="0"/>
              </a:rPr>
              <a:t>()</a:t>
            </a:r>
            <a:r>
              <a:rPr lang="zh-CN" altLang="en-US" sz="1600" b="0" dirty="0">
                <a:latin typeface="等线" charset="0"/>
                <a:ea typeface="等线" charset="0"/>
                <a:cs typeface="等线" charset="0"/>
              </a:rPr>
              <a:t>。</a:t>
            </a:r>
            <a:r>
              <a:rPr lang="en-US" altLang="zh-CN" sz="1600" b="0" dirty="0" err="1">
                <a:latin typeface="等线" charset="0"/>
                <a:ea typeface="等线" charset="0"/>
                <a:cs typeface="等线" charset="0"/>
              </a:rPr>
              <a:t>newView</a:t>
            </a:r>
            <a:r>
              <a:rPr lang="en-US" altLang="zh-CN" sz="1600" b="0" dirty="0">
                <a:latin typeface="等线" charset="0"/>
                <a:ea typeface="等线" charset="0"/>
                <a:cs typeface="等线" charset="0"/>
              </a:rPr>
              <a:t>()</a:t>
            </a:r>
            <a:r>
              <a:rPr lang="zh-CN" altLang="en-US" sz="1600" b="0" dirty="0">
                <a:latin typeface="等线" charset="0"/>
                <a:ea typeface="等线" charset="0"/>
                <a:cs typeface="等线" charset="0"/>
              </a:rPr>
              <a:t>方法创建一个新的</a:t>
            </a:r>
            <a:r>
              <a:rPr lang="en-US" altLang="zh-CN" sz="1600" b="0" dirty="0" err="1">
                <a:latin typeface="等线" charset="0"/>
                <a:ea typeface="等线" charset="0"/>
                <a:cs typeface="等线" charset="0"/>
              </a:rPr>
              <a:t>FolderListItem</a:t>
            </a:r>
            <a:r>
              <a:rPr lang="zh-CN" altLang="en-US" sz="1600" b="0" dirty="0">
                <a:latin typeface="等线" charset="0"/>
                <a:ea typeface="等线" charset="0"/>
                <a:cs typeface="等线" charset="0"/>
              </a:rPr>
              <a:t>对象作为</a:t>
            </a:r>
            <a:r>
              <a:rPr lang="en-US" altLang="zh-CN" sz="1600" b="0" dirty="0" err="1">
                <a:latin typeface="等线" charset="0"/>
                <a:ea typeface="等线" charset="0"/>
                <a:cs typeface="等线" charset="0"/>
              </a:rPr>
              <a:t>ListView</a:t>
            </a:r>
            <a:r>
              <a:rPr lang="zh-CN" altLang="en-US" sz="1600" b="0" dirty="0">
                <a:latin typeface="等线" charset="0"/>
                <a:ea typeface="等线" charset="0"/>
                <a:cs typeface="等线" charset="0"/>
              </a:rPr>
              <a:t>的每个</a:t>
            </a:r>
            <a:r>
              <a:rPr lang="en-US" altLang="zh-CN" sz="1600" b="0" dirty="0">
                <a:latin typeface="等线" charset="0"/>
                <a:ea typeface="等线" charset="0"/>
                <a:cs typeface="等线" charset="0"/>
              </a:rPr>
              <a:t>item</a:t>
            </a:r>
            <a:r>
              <a:rPr lang="zh-CN" altLang="en-US" sz="1600" b="0" dirty="0">
                <a:latin typeface="等线" charset="0"/>
                <a:ea typeface="等线" charset="0"/>
                <a:cs typeface="等线" charset="0"/>
              </a:rPr>
              <a:t>的视图。</a:t>
            </a:r>
            <a:r>
              <a:rPr lang="en-US" altLang="zh-CN" sz="1600" b="0" dirty="0" err="1">
                <a:latin typeface="等线" charset="0"/>
                <a:ea typeface="等线" charset="0"/>
                <a:cs typeface="等线" charset="0"/>
              </a:rPr>
              <a:t>bindView</a:t>
            </a:r>
            <a:r>
              <a:rPr lang="en-US" altLang="zh-CN" sz="1600" b="0" dirty="0">
                <a:latin typeface="等线" charset="0"/>
                <a:ea typeface="等线" charset="0"/>
                <a:cs typeface="等线" charset="0"/>
              </a:rPr>
              <a:t>()</a:t>
            </a:r>
            <a:r>
              <a:rPr lang="zh-CN" altLang="en-US" sz="1600" b="0" dirty="0">
                <a:latin typeface="等线" charset="0"/>
                <a:ea typeface="等线" charset="0"/>
                <a:cs typeface="等线" charset="0"/>
              </a:rPr>
              <a:t>方法将数据绑定到</a:t>
            </a:r>
            <a:r>
              <a:rPr lang="en-US" altLang="zh-CN" sz="1600" b="0" dirty="0" err="1">
                <a:latin typeface="等线" charset="0"/>
                <a:ea typeface="等线" charset="0"/>
                <a:cs typeface="等线" charset="0"/>
              </a:rPr>
              <a:t>FolderListItem</a:t>
            </a:r>
            <a:r>
              <a:rPr lang="zh-CN" altLang="en-US" sz="1600" b="0" dirty="0">
                <a:latin typeface="等线" charset="0"/>
                <a:ea typeface="等线" charset="0"/>
                <a:cs typeface="等线" charset="0"/>
              </a:rPr>
              <a:t>对象上。</a:t>
            </a:r>
            <a:endParaRPr lang="zh-CN" altLang="en-US" sz="1600" b="0" dirty="0">
              <a:latin typeface="等线" charset="0"/>
              <a:ea typeface="等线" charset="0"/>
              <a:cs typeface="等线" charset="0"/>
            </a:endParaRPr>
          </a:p>
          <a:p>
            <a:r>
              <a:rPr lang="zh-CN" altLang="en-US" sz="1600" b="0" dirty="0">
                <a:latin typeface="等线" charset="0"/>
                <a:ea typeface="等线" charset="0"/>
                <a:cs typeface="等线" charset="0"/>
              </a:rPr>
              <a:t>   模块化设计：小米便签的代码使用了模块化的设计，将不同的功能封装在不同的模块中，使代码更易于维护和扩展。</a:t>
            </a:r>
            <a:endParaRPr lang="zh-CN" altLang="en-US" sz="1600" b="0" dirty="0">
              <a:latin typeface="等线" charset="0"/>
              <a:ea typeface="等线" charset="0"/>
              <a:cs typeface="等线" charset="0"/>
            </a:endParaRPr>
          </a:p>
          <a:p>
            <a:r>
              <a:rPr lang="zh-CN" altLang="en-US" sz="1600" b="0" dirty="0">
                <a:latin typeface="等线" charset="0"/>
                <a:ea typeface="等线" charset="0"/>
                <a:cs typeface="等线" charset="0"/>
              </a:rPr>
              <a:t>   清晰的命名规范：小米便签的代码中变量、函数和类的命名规范清晰明了，符合常见的命名规范，使代码易于理解和阅读。</a:t>
            </a:r>
            <a:endParaRPr lang="zh-CN" altLang="en-US" sz="1600" b="0" dirty="0">
              <a:latin typeface="等线" charset="0"/>
              <a:ea typeface="等线" charset="0"/>
              <a:cs typeface="等线" charset="0"/>
            </a:endParaRPr>
          </a:p>
          <a:p>
            <a:r>
              <a:rPr lang="zh-CN" altLang="en-US" sz="1600" b="0" dirty="0">
                <a:latin typeface="等线" charset="0"/>
                <a:ea typeface="等线" charset="0"/>
                <a:cs typeface="等线" charset="0"/>
              </a:rPr>
              <a:t>   总之，小米便签的代码具有清晰、易于维护和扩展、高效、稳定、安全等优点，是一份值得学习的优秀代码</a:t>
            </a:r>
            <a:endParaRPr lang="zh-CN" altLang="en-US" sz="1600" b="0" dirty="0">
              <a:latin typeface="等线" charset="0"/>
              <a:ea typeface="等线" charset="0"/>
              <a:cs typeface="等线" charset="0"/>
            </a:endParaRPr>
          </a:p>
        </p:txBody>
      </p:sp>
      <p:sp>
        <p:nvSpPr>
          <p:cNvPr id="3" name="标题 2"/>
          <p:cNvSpPr>
            <a:spLocks noGrp="1"/>
          </p:cNvSpPr>
          <p:nvPr>
            <p:ph type="title"/>
          </p:nvPr>
        </p:nvSpPr>
        <p:spPr>
          <a:xfrm>
            <a:off x="457200" y="274638"/>
            <a:ext cx="7907236" cy="968058"/>
          </a:xfrm>
        </p:spPr>
        <p:txBody>
          <a:bodyPr/>
          <a:lstStyle/>
          <a:p>
            <a:r>
              <a:rPr lang="zh-CN" altLang="en-US" sz="3600"/>
              <a:t>分析代码质量</a:t>
            </a:r>
            <a:endParaRPr lang="zh-CN" altLang="en-US" sz="3600"/>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4" name="文本框 3"/>
          <p:cNvSpPr txBox="1"/>
          <p:nvPr userDrawn="1"/>
        </p:nvSpPr>
        <p:spPr>
          <a:xfrm>
            <a:off x="435429" y="492579"/>
            <a:ext cx="309880" cy="460375"/>
          </a:xfrm>
          <a:prstGeom prst="rect">
            <a:avLst/>
          </a:prstGeom>
        </p:spPr>
        <p:txBody>
          <a:bodyPr wrap="none" rtlCol="0">
            <a:spAutoFit/>
          </a:bodyPr>
          <a:lstStyle/>
          <a:p>
            <a:endParaRPr lang="zh-CN" altLang="en-US"/>
          </a:p>
        </p:txBody>
      </p:sp>
      <p:pic>
        <p:nvPicPr>
          <p:cNvPr id="5" name="图片 4" descr="upload_post_object_v2_595114247"/>
          <p:cNvPicPr>
            <a:picLocks noChangeAspect="1"/>
          </p:cNvPicPr>
          <p:nvPr/>
        </p:nvPicPr>
        <p:blipFill>
          <a:blip r:embed="rId1"/>
          <a:stretch>
            <a:fillRect/>
          </a:stretch>
        </p:blipFill>
        <p:spPr>
          <a:xfrm>
            <a:off x="418709" y="119752"/>
            <a:ext cx="7464318" cy="3149120"/>
          </a:xfrm>
          <a:prstGeom prst="rect">
            <a:avLst/>
          </a:prstGeom>
        </p:spPr>
      </p:pic>
      <p:sp>
        <p:nvSpPr>
          <p:cNvPr id="6" name="文本框 5"/>
          <p:cNvSpPr txBox="1"/>
          <p:nvPr userDrawn="1"/>
        </p:nvSpPr>
        <p:spPr>
          <a:xfrm>
            <a:off x="108857" y="1571652"/>
            <a:ext cx="309880" cy="460375"/>
          </a:xfrm>
          <a:prstGeom prst="rect">
            <a:avLst/>
          </a:prstGeom>
        </p:spPr>
        <p:txBody>
          <a:bodyPr wrap="none" rtlCol="0">
            <a:spAutoFit/>
          </a:bodyPr>
          <a:lstStyle/>
          <a:p>
            <a:endParaRPr lang="zh-CN" altLang="en-US"/>
          </a:p>
        </p:txBody>
      </p:sp>
      <p:pic>
        <p:nvPicPr>
          <p:cNvPr id="7" name="图片 6" descr="upload_post_object_v2_237415573"/>
          <p:cNvPicPr>
            <a:picLocks noChangeAspect="1"/>
          </p:cNvPicPr>
          <p:nvPr/>
        </p:nvPicPr>
        <p:blipFill>
          <a:blip r:embed="rId2"/>
          <a:stretch>
            <a:fillRect/>
          </a:stretch>
        </p:blipFill>
        <p:spPr>
          <a:xfrm>
            <a:off x="435429" y="3205954"/>
            <a:ext cx="7447598" cy="320205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61950" y="1590185"/>
            <a:ext cx="8229600" cy="4525963"/>
          </a:xfrm>
        </p:spPr>
        <p:txBody>
          <a:bodyPr/>
          <a:lstStyle/>
          <a:p>
            <a:pPr marL="266700" indent="0" algn="l"/>
            <a:r>
              <a:rPr lang="zh-CN" sz="1600">
                <a:latin typeface="等线" charset="0"/>
                <a:ea typeface="等线" charset="0"/>
                <a:cs typeface="等线" charset="0"/>
              </a:rPr>
              <a:t>但是从质量的视角，该开源软件代码尚存在一些美中不足之处，具体表现为</a:t>
            </a:r>
            <a:r>
              <a:rPr lang="zh-CN" sz="1600" b="0">
                <a:latin typeface="等线" charset="0"/>
                <a:ea typeface="等线" charset="0"/>
                <a:cs typeface="等线" charset="0"/>
              </a:rPr>
              <a:t>：</a:t>
            </a:r>
            <a:endParaRPr lang="zh-CN" sz="1600" b="0">
              <a:latin typeface="等线" charset="0"/>
              <a:ea typeface="等线" charset="0"/>
              <a:cs typeface="等线" charset="0"/>
            </a:endParaRPr>
          </a:p>
          <a:p>
            <a:pPr marL="266700" indent="0" algn="l"/>
            <a:r>
              <a:rPr lang="en-US" sz="1600" b="0">
                <a:latin typeface="等线" charset="0"/>
                <a:ea typeface="等线" charset="0"/>
                <a:cs typeface="等线" charset="0"/>
              </a:rPr>
              <a:t>l Notes.java</a:t>
            </a:r>
            <a:endParaRPr lang="en-US" sz="1600" b="0">
              <a:latin typeface="等线" charset="0"/>
              <a:ea typeface="等线" charset="0"/>
              <a:cs typeface="等线" charset="0"/>
            </a:endParaRPr>
          </a:p>
          <a:p>
            <a:pPr marL="266700" indent="0" algn="l"/>
            <a:r>
              <a:rPr lang="en-US" sz="1600" b="0">
                <a:latin typeface="等线" charset="0"/>
                <a:ea typeface="等线" charset="0"/>
                <a:cs typeface="等线" charset="0"/>
              </a:rPr>
              <a:t>    Move constants defined in this interfaces to another class or enum.</a:t>
            </a:r>
            <a:endParaRPr lang="en-US" sz="1600" b="0">
              <a:latin typeface="等线" charset="0"/>
              <a:ea typeface="等线" charset="0"/>
              <a:cs typeface="等线" charset="0"/>
            </a:endParaRPr>
          </a:p>
          <a:p>
            <a:pPr marL="266700" indent="0" algn="l"/>
            <a:r>
              <a:rPr lang="zh-CN" sz="1600" b="0">
                <a:latin typeface="等线" charset="0"/>
                <a:ea typeface="等线" charset="0"/>
                <a:cs typeface="等线" charset="0"/>
              </a:rPr>
              <a:t>常量接口模式是对接口的一种不良使用。一个类在内部使用一些常量是一个实现细节。实现一个常量接口会导致这个实现细节泄露到该类的输出</a:t>
            </a:r>
            <a:r>
              <a:rPr lang="en-US" sz="1600" b="0">
                <a:latin typeface="等线" charset="0"/>
                <a:ea typeface="等线" charset="0"/>
                <a:cs typeface="等线" charset="0"/>
              </a:rPr>
              <a:t>API</a:t>
            </a:r>
            <a:r>
              <a:rPr lang="zh-CN" sz="1600" b="0">
                <a:latin typeface="等线" charset="0"/>
                <a:ea typeface="等线" charset="0"/>
                <a:cs typeface="等线" charset="0"/>
              </a:rPr>
              <a:t>中。对于一个类的用户来说，该类实现了一个常量接口是没有任何意义的。事实上，这甚至会使他们感到困惑。更糟糕的是，它代表了一种承诺：如果在未来的版本中，类被修改得不再需要使用常量，它仍然必须实现这个接口以确保二进制的兼容性。如果一个非最终版本的类实现了一个常量接口。它的所有子类都会被接口中的常量污染它们的名字空间。</a:t>
            </a:r>
            <a:endParaRPr lang="zh-CN" sz="1600" b="0">
              <a:latin typeface="等线" charset="0"/>
              <a:ea typeface="等线" charset="0"/>
              <a:cs typeface="等线" charset="0"/>
            </a:endParaRPr>
          </a:p>
          <a:p>
            <a:pPr marL="266700" indent="0" algn="l"/>
            <a:r>
              <a:rPr lang="zh-CN" sz="1600" b="0">
                <a:latin typeface="等线" charset="0"/>
                <a:ea typeface="等线" charset="0"/>
                <a:cs typeface="等线" charset="0"/>
              </a:rPr>
              <a:t>解决方式：把接口中的常量搞个常量类或者枚举类就行了</a:t>
            </a:r>
            <a:endParaRPr lang="zh-CN" sz="1600" b="0">
              <a:latin typeface="等线" charset="0"/>
              <a:ea typeface="等线" charset="0"/>
              <a:cs typeface="等线" charset="0"/>
            </a:endParaRPr>
          </a:p>
          <a:p>
            <a:pPr marL="266700" indent="0" algn="l"/>
            <a:r>
              <a:rPr lang="en-US" sz="1600" b="0">
                <a:latin typeface="等线" charset="0"/>
                <a:ea typeface="等线" charset="0"/>
                <a:cs typeface="等线" charset="0"/>
              </a:rPr>
              <a:t>l Node.java</a:t>
            </a:r>
            <a:endParaRPr lang="en-US" sz="1600" b="0">
              <a:latin typeface="等线" charset="0"/>
              <a:ea typeface="等线" charset="0"/>
              <a:cs typeface="等线" charset="0"/>
            </a:endParaRPr>
          </a:p>
          <a:p>
            <a:pPr marL="266700" indent="0" algn="l"/>
            <a:r>
              <a:rPr lang="en-US" sz="1600" b="0">
                <a:latin typeface="等线" charset="0"/>
                <a:ea typeface="等线" charset="0"/>
                <a:cs typeface="等线" charset="0"/>
              </a:rPr>
              <a:t>    Change the visibility of this constructor to "protected".</a:t>
            </a:r>
            <a:endParaRPr lang="en-US" sz="1600" b="0">
              <a:latin typeface="等线" charset="0"/>
              <a:ea typeface="等线" charset="0"/>
              <a:cs typeface="等线" charset="0"/>
            </a:endParaRPr>
          </a:p>
          <a:p>
            <a:pPr algn="l"/>
            <a:r>
              <a:rPr lang="zh-CN" sz="1600" b="0">
                <a:latin typeface="等线" charset="0"/>
                <a:ea typeface="等线" charset="0"/>
                <a:cs typeface="等线" charset="0"/>
              </a:rPr>
              <a:t>抽象类不应有公共构造函数。抽象类的构造函数只能在其子类的构造函数中调用。因此，将其公开是没有意义的。受保护的修饰符应该足够了。</a:t>
            </a:r>
            <a:endParaRPr lang="zh-CN" altLang="en-US" sz="1600" b="0">
              <a:latin typeface="等线" charset="0"/>
              <a:ea typeface="等线" charset="0"/>
              <a:cs typeface="等线" charset="0"/>
            </a:endParaRPr>
          </a:p>
        </p:txBody>
      </p:sp>
      <p:sp>
        <p:nvSpPr>
          <p:cNvPr id="3" name="标题 2"/>
          <p:cNvSpPr>
            <a:spLocks noGrp="1"/>
          </p:cNvSpPr>
          <p:nvPr>
            <p:ph type="title"/>
          </p:nvPr>
        </p:nvSpPr>
        <p:spPr/>
        <p:txBody>
          <a:bodyPr/>
          <a:lstStyle/>
          <a:p>
            <a:r>
              <a:rPr lang="zh-CN" altLang="en-US"/>
              <a:t>分析代码质量</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181" y="1417612"/>
            <a:ext cx="8229600" cy="4525963"/>
          </a:xfrm>
        </p:spPr>
        <p:txBody>
          <a:bodyPr>
            <a:normAutofit/>
          </a:bodyPr>
          <a:lstStyle/>
          <a:p>
            <a:pPr marL="0" indent="0"/>
            <a:r>
              <a:rPr lang="zh-CN" altLang="en-US" dirty="0"/>
              <a:t>自动分析</a:t>
            </a:r>
            <a:endParaRPr lang="zh-CN" altLang="en-US" dirty="0"/>
          </a:p>
          <a:p>
            <a:pPr marL="0" indent="0"/>
            <a:r>
              <a:rPr lang="zh-CN" sz="2400">
                <a:ea typeface="等线"/>
                <a:cs typeface="Times New Roman" panose="02020603050405020304"/>
              </a:rPr>
              <a:t>   </a:t>
            </a:r>
            <a:r>
              <a:rPr lang="zh-CN" sz="2000" b="0">
                <a:ea typeface="等线"/>
                <a:cs typeface="Times New Roman" panose="02020603050405020304"/>
              </a:rPr>
              <a:t>在</a:t>
            </a:r>
            <a:r>
              <a:rPr lang="en-US" sz="2000" b="0">
                <a:latin typeface="等线" charset="0"/>
                <a:cs typeface="Times New Roman" panose="02020603050405020304" pitchFamily="18" charset="0"/>
              </a:rPr>
              <a:t>Android Studio</a:t>
            </a:r>
            <a:r>
              <a:rPr lang="zh-CN" sz="2000" b="0">
                <a:ea typeface="等线"/>
                <a:cs typeface="Times New Roman" panose="02020603050405020304"/>
              </a:rPr>
              <a:t>中使用</a:t>
            </a:r>
            <a:r>
              <a:rPr lang="en-US" sz="2000" b="0">
                <a:latin typeface="等线" charset="0"/>
                <a:cs typeface="Times New Roman" panose="02020603050405020304" pitchFamily="18" charset="0"/>
              </a:rPr>
              <a:t>SonarQube</a:t>
            </a:r>
            <a:r>
              <a:rPr lang="zh-CN" sz="2000" b="0">
                <a:ea typeface="等线"/>
                <a:cs typeface="Times New Roman" panose="02020603050405020304"/>
              </a:rPr>
              <a:t>对所加载程序进行分析。通过分析，</a:t>
            </a:r>
            <a:r>
              <a:rPr lang="en-US" sz="2000" b="0">
                <a:latin typeface="等线" charset="0"/>
                <a:cs typeface="Times New Roman" panose="02020603050405020304" pitchFamily="18" charset="0"/>
              </a:rPr>
              <a:t>SonarQube</a:t>
            </a:r>
            <a:r>
              <a:rPr lang="zh-CN" sz="2000" b="0">
                <a:ea typeface="等线"/>
                <a:cs typeface="Times New Roman" panose="02020603050405020304"/>
              </a:rPr>
              <a:t>工具反馈有关“小米便签”开源软件代码的质量报告如下：</a:t>
            </a:r>
            <a:endParaRPr lang="zh-CN" sz="2000" b="0">
              <a:ea typeface="等线"/>
              <a:cs typeface="Times New Roman" panose="02020603050405020304"/>
            </a:endParaRPr>
          </a:p>
          <a:p>
            <a:pPr marL="0" indent="0"/>
            <a:r>
              <a:rPr lang="zh-CN" altLang="en-US" sz="2400" dirty="0">
                <a:ea typeface="等线" charset="0"/>
                <a:cs typeface="Times New Roman" panose="02020603050405020304" pitchFamily="18" charset="0"/>
              </a:rPr>
              <a:t>     </a:t>
            </a:r>
            <a:endParaRPr lang="zh-CN" altLang="en-US" sz="2400" dirty="0"/>
          </a:p>
          <a:p>
            <a:pPr marL="0" indent="0"/>
            <a:endParaRPr lang="en-US" altLang="zh-CN" sz="2400" dirty="0"/>
          </a:p>
          <a:p>
            <a:pPr marL="0" indent="0"/>
            <a:endParaRPr lang="en-US" altLang="zh-CN" sz="2400" dirty="0"/>
          </a:p>
        </p:txBody>
      </p:sp>
      <p:sp>
        <p:nvSpPr>
          <p:cNvPr id="9218" name="标题 1"/>
          <p:cNvSpPr>
            <a:spLocks noGrp="1"/>
          </p:cNvSpPr>
          <p:nvPr>
            <p:ph type="title"/>
          </p:nvPr>
        </p:nvSpPr>
        <p:spPr/>
        <p:txBody>
          <a:bodyPr/>
          <a:lstStyle/>
          <a:p>
            <a:r>
              <a:rPr lang="zh-CN" altLang="en-US" dirty="0"/>
              <a:t>分析代码质量</a:t>
            </a:r>
            <a:endParaRPr lang="zh-CN" altLang="en-US" dirty="0"/>
          </a:p>
        </p:txBody>
      </p:sp>
      <p:pic>
        <p:nvPicPr>
          <p:cNvPr id="2" name="图片 1" descr="upload_post_object_v2_053701606"/>
          <p:cNvPicPr>
            <a:picLocks noChangeAspect="1"/>
          </p:cNvPicPr>
          <p:nvPr/>
        </p:nvPicPr>
        <p:blipFill>
          <a:blip r:embed="rId1"/>
          <a:stretch>
            <a:fillRect/>
          </a:stretch>
        </p:blipFill>
        <p:spPr>
          <a:xfrm>
            <a:off x="1161827" y="2685615"/>
            <a:ext cx="6820239" cy="3557862"/>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245445"/>
            <a:ext cx="8229600" cy="4525963"/>
          </a:xfrm>
        </p:spPr>
        <p:txBody>
          <a:bodyPr/>
          <a:lstStyle/>
          <a:p>
            <a:pPr marL="0" indent="0" algn="l">
              <a:buNone/>
            </a:pPr>
            <a:r>
              <a:rPr lang="zh-CN" sz="2000">
                <a:latin typeface="Times New Roman" panose="02020603050405020304"/>
                <a:ea typeface="宋体"/>
              </a:rPr>
              <a:t>  </a:t>
            </a:r>
            <a:r>
              <a:rPr lang="zh-CN" sz="2000" b="0">
                <a:latin typeface="等线" charset="0"/>
                <a:ea typeface="等线" charset="0"/>
                <a:cs typeface="等线" charset="0"/>
              </a:rPr>
              <a:t>在小米便签软件的源代码中，共审查出</a:t>
            </a:r>
            <a:r>
              <a:rPr lang="en-US" altLang="zh-CN" sz="2000" b="0">
                <a:latin typeface="等线" charset="0"/>
                <a:ea typeface="等线" charset="0"/>
                <a:cs typeface="等线" charset="0"/>
              </a:rPr>
              <a:t>46</a:t>
            </a:r>
            <a:r>
              <a:rPr lang="zh-CN" sz="2000" b="0">
                <a:latin typeface="等线" charset="0"/>
                <a:ea typeface="等线" charset="0"/>
                <a:cs typeface="等线" charset="0"/>
              </a:rPr>
              <a:t>个文件中的</a:t>
            </a:r>
            <a:r>
              <a:rPr sz="2000" b="0">
                <a:latin typeface="等线" charset="0"/>
                <a:ea typeface="等线" charset="0"/>
                <a:cs typeface="等线" charset="0"/>
              </a:rPr>
              <a:t>457</a:t>
            </a:r>
            <a:r>
              <a:rPr lang="zh-CN" sz="2000" b="0">
                <a:latin typeface="等线" charset="0"/>
                <a:ea typeface="等线" charset="0"/>
                <a:cs typeface="等线" charset="0"/>
              </a:rPr>
              <a:t>个问题</a:t>
            </a:r>
            <a:r>
              <a:rPr sz="2000" b="0">
                <a:latin typeface="等线" charset="0"/>
                <a:ea typeface="等线" charset="0"/>
                <a:cs typeface="等线" charset="0"/>
              </a:rPr>
              <a:t>…</a:t>
            </a:r>
            <a:r>
              <a:rPr lang="zh-CN" sz="2000" b="0">
                <a:latin typeface="等线" charset="0"/>
                <a:ea typeface="等线" charset="0"/>
                <a:cs typeface="等线" charset="0"/>
              </a:rPr>
              <a:t>。</a:t>
            </a:r>
            <a:endParaRPr lang="zh-CN" sz="2000" b="0">
              <a:latin typeface="等线" charset="0"/>
              <a:ea typeface="等线" charset="0"/>
              <a:cs typeface="等线" charset="0"/>
            </a:endParaRPr>
          </a:p>
          <a:p>
            <a:pPr marL="0" indent="0" algn="l">
              <a:buNone/>
            </a:pPr>
            <a:r>
              <a:rPr lang="zh-CN" sz="2000" b="0">
                <a:latin typeface="等线" charset="0"/>
                <a:ea typeface="等线" charset="0"/>
                <a:cs typeface="等线" charset="0"/>
              </a:rPr>
              <a:t>  现对代码存在的质量问题进行汇总统计，对严重程度为</a:t>
            </a:r>
            <a:r>
              <a:rPr sz="2000" b="0">
                <a:latin typeface="等线" charset="0"/>
                <a:ea typeface="等线" charset="0"/>
                <a:cs typeface="等线" charset="0"/>
              </a:rPr>
              <a:t>Blocker</a:t>
            </a:r>
            <a:r>
              <a:rPr lang="zh-CN" altLang="en-US" sz="2000" b="0">
                <a:latin typeface="等线" charset="0"/>
                <a:ea typeface="等线" charset="0"/>
                <a:cs typeface="等线" charset="0"/>
              </a:rPr>
              <a:t>、</a:t>
            </a:r>
            <a:r>
              <a:rPr sz="2000" b="0">
                <a:latin typeface="等线" charset="0"/>
                <a:ea typeface="等线" charset="0"/>
                <a:cs typeface="等线" charset="0"/>
              </a:rPr>
              <a:t>Critical</a:t>
            </a:r>
            <a:r>
              <a:rPr lang="zh-CN" sz="2000" b="0">
                <a:latin typeface="等线" charset="0"/>
                <a:ea typeface="等线" charset="0"/>
                <a:cs typeface="等线" charset="0"/>
              </a:rPr>
              <a:t>和</a:t>
            </a:r>
            <a:r>
              <a:rPr sz="2000" b="0">
                <a:latin typeface="等线" charset="0"/>
                <a:ea typeface="等线" charset="0"/>
                <a:cs typeface="等线" charset="0"/>
              </a:rPr>
              <a:t>Major</a:t>
            </a:r>
            <a:r>
              <a:rPr lang="zh-CN" sz="2000" b="0">
                <a:latin typeface="等线" charset="0"/>
                <a:ea typeface="等线" charset="0"/>
                <a:cs typeface="等线" charset="0"/>
              </a:rPr>
              <a:t>的问题进行逐一的分析：</a:t>
            </a:r>
            <a:endParaRPr lang="zh-CN" sz="2000" b="0">
              <a:latin typeface="等线" charset="0"/>
              <a:ea typeface="等线" charset="0"/>
              <a:cs typeface="等线" charset="0"/>
            </a:endParaRPr>
          </a:p>
          <a:p>
            <a:pPr marL="0" indent="0" algn="l">
              <a:buNone/>
            </a:pPr>
            <a:r>
              <a:rPr lang="zh-CN" altLang="en-US" sz="2000">
                <a:latin typeface="等线" charset="0"/>
                <a:ea typeface="等线" charset="0"/>
                <a:cs typeface="等线" charset="0"/>
              </a:rPr>
              <a:t>   严重程度：</a:t>
            </a:r>
            <a:r>
              <a:rPr sz="2400">
                <a:latin typeface="等线" charset="0"/>
                <a:ea typeface="等线" charset="0"/>
                <a:cs typeface="等线" charset="0"/>
                <a:sym typeface="+mn-ea"/>
              </a:rPr>
              <a:t>Blocker</a:t>
            </a:r>
            <a:r>
              <a:rPr lang="zh-CN" altLang="en-US" sz="2000">
                <a:latin typeface="等线" charset="0"/>
                <a:ea typeface="等线" charset="0"/>
                <a:cs typeface="等线" charset="0"/>
                <a:sym typeface="+mn-ea"/>
              </a:rPr>
              <a:t>：</a:t>
            </a:r>
            <a:endParaRPr lang="zh-CN" altLang="en-US" sz="2000">
              <a:latin typeface="等线" charset="0"/>
              <a:ea typeface="等线" charset="0"/>
              <a:cs typeface="等线" charset="0"/>
              <a:sym typeface="+mn-ea"/>
            </a:endParaRPr>
          </a:p>
          <a:p>
            <a:pPr marL="109855" indent="0" algn="l">
              <a:buNone/>
            </a:pPr>
            <a:r>
              <a:rPr lang="en-US" sz="1800" b="0">
                <a:solidFill>
                  <a:srgbClr val="333333"/>
                </a:solidFill>
                <a:latin typeface="Helvetica" charset="0"/>
                <a:cs typeface="Times New Roman" panose="02020603050405020304" pitchFamily="18" charset="0"/>
              </a:rPr>
              <a:t>1</a:t>
            </a:r>
            <a:r>
              <a:rPr lang="zh-CN" altLang="en-US" sz="1800" b="0">
                <a:solidFill>
                  <a:srgbClr val="333333"/>
                </a:solidFill>
                <a:latin typeface="Helvetica" charset="0"/>
                <a:cs typeface="Times New Roman" panose="02020603050405020304" pitchFamily="18" charset="0"/>
              </a:rPr>
              <a:t>）</a:t>
            </a:r>
            <a:r>
              <a:rPr lang="en-US" sz="1800" b="0">
                <a:solidFill>
                  <a:srgbClr val="333333"/>
                </a:solidFill>
                <a:latin typeface="Helvetica" charset="0"/>
                <a:cs typeface="Times New Roman" panose="02020603050405020304" pitchFamily="18" charset="0"/>
              </a:rPr>
              <a:t>.</a:t>
            </a:r>
            <a:r>
              <a:rPr lang="zh-CN" sz="1800" b="0">
                <a:solidFill>
                  <a:srgbClr val="333333"/>
                </a:solidFill>
                <a:latin typeface="Helvetica"/>
                <a:ea typeface="等线"/>
              </a:rPr>
              <a:t>使用</a:t>
            </a:r>
            <a:r>
              <a:rPr lang="en-US" sz="1800" b="0">
                <a:solidFill>
                  <a:srgbClr val="333333"/>
                </a:solidFill>
                <a:latin typeface="Helvetica" charset="0"/>
                <a:cs typeface="Times New Roman" panose="02020603050405020304" pitchFamily="18" charset="0"/>
              </a:rPr>
              <a:t>try-with-resources</a:t>
            </a:r>
            <a:r>
              <a:rPr lang="zh-CN" sz="1800" b="0">
                <a:solidFill>
                  <a:srgbClr val="333333"/>
                </a:solidFill>
                <a:latin typeface="Helvetica"/>
                <a:ea typeface="等线"/>
              </a:rPr>
              <a:t>或在</a:t>
            </a:r>
            <a:r>
              <a:rPr lang="en-US" sz="1800" b="0">
                <a:solidFill>
                  <a:srgbClr val="333333"/>
                </a:solidFill>
                <a:latin typeface="Helvetica" charset="0"/>
                <a:cs typeface="Times New Roman" panose="02020603050405020304" pitchFamily="18" charset="0"/>
              </a:rPr>
              <a:t>“final”</a:t>
            </a:r>
            <a:r>
              <a:rPr lang="zh-CN" sz="1800" b="0">
                <a:solidFill>
                  <a:srgbClr val="333333"/>
                </a:solidFill>
                <a:latin typeface="Helvetica"/>
                <a:ea typeface="等线"/>
              </a:rPr>
              <a:t>子句中关闭此</a:t>
            </a:r>
            <a:r>
              <a:rPr lang="en-US" sz="1800" b="0">
                <a:solidFill>
                  <a:srgbClr val="333333"/>
                </a:solidFill>
                <a:latin typeface="Helvetica" charset="0"/>
                <a:cs typeface="Times New Roman" panose="02020603050405020304" pitchFamily="18" charset="0"/>
              </a:rPr>
              <a:t>“FileOutputStream</a:t>
            </a:r>
            <a:r>
              <a:rPr lang="en-US" sz="1050" b="0">
                <a:solidFill>
                  <a:srgbClr val="333333"/>
                </a:solidFill>
                <a:latin typeface="Helvetica" charset="0"/>
                <a:cs typeface="Times New Roman" panose="02020603050405020304" pitchFamily="18" charset="0"/>
              </a:rPr>
              <a:t>”</a:t>
            </a:r>
            <a:r>
              <a:rPr lang="zh-CN" sz="1050" b="0">
                <a:solidFill>
                  <a:srgbClr val="333333"/>
                </a:solidFill>
                <a:latin typeface="Helvetica"/>
                <a:ea typeface="等线"/>
              </a:rPr>
              <a:t>。</a:t>
            </a:r>
            <a:endParaRPr lang="zh-CN" sz="1050" b="0">
              <a:solidFill>
                <a:srgbClr val="333333"/>
              </a:solidFill>
              <a:latin typeface="Helvetica"/>
              <a:ea typeface="等线"/>
            </a:endParaRPr>
          </a:p>
          <a:p>
            <a:pPr algn="l"/>
            <a:endParaRPr lang="zh-CN" altLang="en-US" sz="1050" b="0">
              <a:solidFill>
                <a:srgbClr val="333333"/>
              </a:solidFill>
              <a:sym typeface="+mn-ea"/>
            </a:endParaRPr>
          </a:p>
          <a:p>
            <a:pPr algn="l"/>
            <a:r>
              <a:rPr lang="zh-CN" altLang="en-US" sz="1050" b="0">
                <a:solidFill>
                  <a:srgbClr val="333333"/>
                </a:solidFill>
                <a:sym typeface="+mn-ea"/>
              </a:rPr>
              <a:t>           </a:t>
            </a:r>
            <a:endParaRPr lang="zh-CN" altLang="en-US" sz="1050" b="0">
              <a:solidFill>
                <a:srgbClr val="333333"/>
              </a:solidFill>
              <a:sym typeface="+mn-ea"/>
            </a:endParaRPr>
          </a:p>
        </p:txBody>
      </p:sp>
      <p:sp>
        <p:nvSpPr>
          <p:cNvPr id="3" name="标题 2"/>
          <p:cNvSpPr>
            <a:spLocks noGrp="1"/>
          </p:cNvSpPr>
          <p:nvPr>
            <p:ph type="title"/>
          </p:nvPr>
        </p:nvSpPr>
        <p:spPr>
          <a:xfrm>
            <a:off x="457200" y="274638"/>
            <a:ext cx="7760203" cy="812397"/>
          </a:xfrm>
        </p:spPr>
        <p:txBody>
          <a:bodyPr/>
          <a:lstStyle/>
          <a:p>
            <a:r>
              <a:rPr lang="zh-CN" altLang="en-US" dirty="0">
                <a:sym typeface="+mn-ea"/>
              </a:rPr>
              <a:t>分析代码质量</a:t>
            </a:r>
            <a:endParaRPr lang="zh-CN" altLang="en-US" dirty="0">
              <a:sym typeface="+mn-ea"/>
            </a:endParaRP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7" name="图片 6" descr="upload_post_object_v2_247191368"/>
          <p:cNvPicPr>
            <a:picLocks noChangeAspect="1"/>
          </p:cNvPicPr>
          <p:nvPr/>
        </p:nvPicPr>
        <p:blipFill>
          <a:blip r:embed="rId1"/>
          <a:stretch>
            <a:fillRect/>
          </a:stretch>
        </p:blipFill>
        <p:spPr>
          <a:xfrm>
            <a:off x="1117818" y="3169804"/>
            <a:ext cx="5925070" cy="28944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181" y="1417612"/>
            <a:ext cx="8229600" cy="4525963"/>
          </a:xfrm>
        </p:spPr>
        <p:txBody>
          <a:bodyPr>
            <a:normAutofit lnSpcReduction="10000"/>
          </a:bodyPr>
          <a:lstStyle/>
          <a:p>
            <a:pPr marL="0" indent="0" algn="l"/>
            <a:r>
              <a:rPr lang="en-US" altLang="zh-CN" sz="2000" b="0">
                <a:solidFill>
                  <a:srgbClr val="333333"/>
                </a:solidFill>
                <a:latin typeface="Helvetica"/>
                <a:ea typeface="等线"/>
              </a:rPr>
              <a:t>2</a:t>
            </a:r>
            <a:r>
              <a:rPr lang="zh-CN" altLang="en-US" sz="2000" b="0">
                <a:solidFill>
                  <a:srgbClr val="333333"/>
                </a:solidFill>
                <a:latin typeface="Helvetica"/>
                <a:ea typeface="等线"/>
              </a:rPr>
              <a:t>）</a:t>
            </a:r>
            <a:r>
              <a:rPr lang="en-US" altLang="zh-CN" sz="2000" b="0">
                <a:solidFill>
                  <a:srgbClr val="333333"/>
                </a:solidFill>
                <a:latin typeface="Helvetica"/>
                <a:ea typeface="等线"/>
              </a:rPr>
              <a:t>.</a:t>
            </a:r>
            <a:r>
              <a:rPr lang="zh-CN" sz="2000" b="0">
                <a:solidFill>
                  <a:srgbClr val="333333"/>
                </a:solidFill>
                <a:latin typeface="等线" charset="0"/>
                <a:ea typeface="等线" charset="0"/>
                <a:cs typeface="等线" charset="0"/>
              </a:rPr>
              <a:t>使用试用资源或在</a:t>
            </a:r>
            <a:r>
              <a:rPr lang="en-US" sz="2000" b="0">
                <a:solidFill>
                  <a:srgbClr val="333333"/>
                </a:solidFill>
                <a:latin typeface="等线" charset="0"/>
                <a:ea typeface="等线" charset="0"/>
                <a:cs typeface="等线" charset="0"/>
              </a:rPr>
              <a:t>“</a:t>
            </a:r>
            <a:r>
              <a:rPr lang="zh-CN" sz="2000" b="0">
                <a:solidFill>
                  <a:srgbClr val="333333"/>
                </a:solidFill>
                <a:latin typeface="等线" charset="0"/>
                <a:ea typeface="等线" charset="0"/>
                <a:cs typeface="等线" charset="0"/>
              </a:rPr>
              <a:t>最终</a:t>
            </a:r>
            <a:r>
              <a:rPr lang="en-US" sz="2000" b="0">
                <a:solidFill>
                  <a:srgbClr val="333333"/>
                </a:solidFill>
                <a:latin typeface="等线" charset="0"/>
                <a:ea typeface="等线" charset="0"/>
                <a:cs typeface="等线" charset="0"/>
              </a:rPr>
              <a:t>”</a:t>
            </a:r>
            <a:r>
              <a:rPr lang="zh-CN" sz="2000" b="0">
                <a:solidFill>
                  <a:srgbClr val="333333"/>
                </a:solidFill>
                <a:latin typeface="等线" charset="0"/>
                <a:ea typeface="等线" charset="0"/>
                <a:cs typeface="等线" charset="0"/>
              </a:rPr>
              <a:t>子</a:t>
            </a:r>
            <a:r>
              <a:rPr lang="zh-CN" sz="2000" b="0">
                <a:solidFill>
                  <a:srgbClr val="333333"/>
                </a:solidFill>
                <a:latin typeface="Helvetica"/>
                <a:ea typeface="等线"/>
              </a:rPr>
              <a:t>句中关闭此</a:t>
            </a:r>
            <a:r>
              <a:rPr lang="en-US" sz="2000" b="0">
                <a:solidFill>
                  <a:srgbClr val="333333"/>
                </a:solidFill>
                <a:latin typeface="Helvetica" charset="0"/>
                <a:cs typeface="Times New Roman" panose="02020603050405020304" pitchFamily="18" charset="0"/>
              </a:rPr>
              <a:t>“</a:t>
            </a:r>
            <a:r>
              <a:rPr lang="zh-CN" sz="2000" b="0">
                <a:solidFill>
                  <a:srgbClr val="333333"/>
                </a:solidFill>
                <a:latin typeface="Helvetica"/>
                <a:ea typeface="等线"/>
              </a:rPr>
              <a:t>缓冲读取器</a:t>
            </a:r>
            <a:r>
              <a:rPr lang="en-US" sz="2000" b="0">
                <a:solidFill>
                  <a:srgbClr val="333333"/>
                </a:solidFill>
                <a:latin typeface="Helvetica" charset="0"/>
                <a:cs typeface="Times New Roman" panose="02020603050405020304" pitchFamily="18" charset="0"/>
              </a:rPr>
              <a:t>”</a:t>
            </a:r>
            <a:r>
              <a:rPr lang="zh-CN" sz="1050" b="0">
                <a:solidFill>
                  <a:srgbClr val="333333"/>
                </a:solidFill>
                <a:latin typeface="Helvetica"/>
                <a:ea typeface="等线"/>
              </a:rPr>
              <a:t>。</a:t>
            </a:r>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endParaRPr lang="zh-CN" sz="1050" b="0">
              <a:solidFill>
                <a:srgbClr val="333333"/>
              </a:solidFill>
              <a:latin typeface="Helvetica"/>
              <a:ea typeface="等线"/>
            </a:endParaRPr>
          </a:p>
          <a:p>
            <a:pPr marL="0" indent="0" algn="l"/>
            <a:r>
              <a:rPr lang="zh-CN" altLang="en-US" sz="2000" b="0">
                <a:solidFill>
                  <a:srgbClr val="333333"/>
                </a:solidFill>
                <a:latin typeface="等线" charset="0"/>
                <a:ea typeface="等线" charset="0"/>
                <a:cs typeface="等线" charset="0"/>
              </a:rPr>
              <a:t>同种问题原因：实现接口或其超级接口的连接、流、文件和其他类在使用后需要关闭。此外，该调用必须在块中进行，否则异常可能会阻止进行调用。最好，当类实现时，应使用 “尝试资源”模式，将自动关闭。</a:t>
            </a:r>
            <a:endParaRPr lang="zh-CN" sz="2000" b="0">
              <a:solidFill>
                <a:srgbClr val="333333"/>
              </a:solidFill>
              <a:latin typeface="等线" charset="0"/>
              <a:ea typeface="等线" charset="0"/>
              <a:cs typeface="等线" charset="0"/>
            </a:endParaRPr>
          </a:p>
          <a:p>
            <a:pPr marL="0" indent="0" algn="l"/>
            <a:r>
              <a:rPr lang="zh-CN" altLang="en-US" sz="1050" b="0">
                <a:solidFill>
                  <a:srgbClr val="333333"/>
                </a:solidFill>
                <a:latin typeface="等线" charset="0"/>
                <a:ea typeface="等线" charset="0"/>
                <a:cs typeface="等线" charset="0"/>
              </a:rPr>
              <a:t>  </a:t>
            </a:r>
            <a:endParaRPr lang="zh-CN" altLang="en-US" sz="1050" b="0">
              <a:solidFill>
                <a:srgbClr val="333333"/>
              </a:solidFill>
              <a:latin typeface="等线" charset="0"/>
              <a:ea typeface="等线" charset="0"/>
              <a:cs typeface="等线" charset="0"/>
            </a:endParaRPr>
          </a:p>
        </p:txBody>
      </p:sp>
      <p:sp>
        <p:nvSpPr>
          <p:cNvPr id="3" name="标题 2"/>
          <p:cNvSpPr>
            <a:spLocks noGrp="1"/>
          </p:cNvSpPr>
          <p:nvPr>
            <p:ph type="title"/>
          </p:nvPr>
        </p:nvSpPr>
        <p:spPr/>
        <p:txBody>
          <a:bodyPr>
            <a:normAutofit/>
          </a:bodyPr>
          <a:lstStyle/>
          <a:p>
            <a:r>
              <a:rPr lang="zh-CN" altLang="en-US"/>
              <a:t>分析代码质量</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387135119"/>
          <p:cNvPicPr>
            <a:picLocks noChangeAspect="1"/>
          </p:cNvPicPr>
          <p:nvPr/>
        </p:nvPicPr>
        <p:blipFill>
          <a:blip r:embed="rId1"/>
          <a:stretch>
            <a:fillRect/>
          </a:stretch>
        </p:blipFill>
        <p:spPr>
          <a:xfrm>
            <a:off x="1025135" y="1909297"/>
            <a:ext cx="4970962" cy="244733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253055"/>
            <a:ext cx="8229600" cy="4525963"/>
          </a:xfrm>
        </p:spPr>
        <p:txBody>
          <a:bodyPr/>
          <a:lstStyle/>
          <a:p>
            <a:pPr marL="0" indent="0" algn="l"/>
            <a:r>
              <a:rPr lang="zh-CN" altLang="en-US" sz="2000">
                <a:latin typeface="等线" charset="0"/>
                <a:ea typeface="等线" charset="0"/>
                <a:cs typeface="等线" charset="0"/>
                <a:sym typeface="+mn-ea"/>
              </a:rPr>
              <a:t>严重程度：</a:t>
            </a:r>
            <a:r>
              <a:rPr sz="2000">
                <a:latin typeface="等线" charset="0"/>
                <a:ea typeface="等线" charset="0"/>
                <a:cs typeface="等线" charset="0"/>
                <a:sym typeface="+mn-ea"/>
              </a:rPr>
              <a:t>Critical</a:t>
            </a:r>
            <a:endParaRPr lang="zh-CN" sz="975">
              <a:solidFill>
                <a:srgbClr val="333333"/>
              </a:solidFill>
              <a:ea typeface="Helvetica Neue" panose="02000503000000020004"/>
            </a:endParaRPr>
          </a:p>
          <a:p>
            <a:pPr marL="0" indent="0" algn="l"/>
            <a:endParaRPr lang="zh-CN" altLang="en-US" sz="1600">
              <a:solidFill>
                <a:srgbClr val="333333"/>
              </a:solidFill>
              <a:ea typeface="Helvetica Neue" panose="02000503000000020004"/>
            </a:endParaRPr>
          </a:p>
          <a:p>
            <a:pPr marL="0" indent="0" algn="l"/>
            <a:r>
              <a:rPr lang="zh-CN" altLang="en-US" sz="1600" b="0">
                <a:solidFill>
                  <a:srgbClr val="333333"/>
                </a:solidFill>
                <a:ea typeface="Helvetica Neue" panose="02000503000000020004"/>
              </a:rPr>
              <a:t>问题原因：</a:t>
            </a:r>
            <a:r>
              <a:rPr lang="zh-CN" sz="1600" b="0">
                <a:solidFill>
                  <a:srgbClr val="333333"/>
                </a:solidFill>
                <a:ea typeface="Helvetica Neue" panose="02000503000000020004"/>
              </a:rPr>
              <a:t>类在内部使用一些常量是一个实现细节</a:t>
            </a:r>
            <a:r>
              <a:rPr lang="zh-CN" altLang="en-US" sz="1600" b="0">
                <a:solidFill>
                  <a:srgbClr val="333333"/>
                </a:solidFill>
                <a:ea typeface="Helvetica Neue" panose="02000503000000020004"/>
              </a:rPr>
              <a:t>，</a:t>
            </a:r>
            <a:r>
              <a:rPr lang="zh-CN" sz="1600" b="0">
                <a:solidFill>
                  <a:srgbClr val="333333"/>
                </a:solidFill>
                <a:ea typeface="Helvetica Neue" panose="02000503000000020004"/>
                <a:sym typeface="+mn-ea"/>
              </a:rPr>
              <a:t>常量接口模式是对接口的不良使用</a:t>
            </a:r>
            <a:endParaRPr lang="zh-CN" sz="1600" b="0">
              <a:solidFill>
                <a:srgbClr val="333333"/>
              </a:solidFill>
              <a:ea typeface="Helvetica Neue" panose="02000503000000020004"/>
            </a:endParaRPr>
          </a:p>
          <a:p>
            <a:pPr marL="0" indent="0" algn="l"/>
            <a:r>
              <a:rPr lang="zh-CN" sz="1600" b="0">
                <a:solidFill>
                  <a:srgbClr val="333333"/>
                </a:solidFill>
                <a:ea typeface="Helvetica Neue" panose="02000503000000020004"/>
              </a:rPr>
              <a:t>实现常量接口会导致此实现详细信息泄漏到类的导出 API 中。</a:t>
            </a:r>
            <a:endParaRPr lang="zh-CN" sz="1600" b="0">
              <a:solidFill>
                <a:srgbClr val="333333"/>
              </a:solidFill>
              <a:ea typeface="Helvetica Neue" panose="02000503000000020004"/>
            </a:endParaRPr>
          </a:p>
          <a:p>
            <a:pPr marL="0" indent="0" algn="l"/>
            <a:r>
              <a:rPr lang="zh-CN" altLang="en-US" sz="1600" b="0">
                <a:solidFill>
                  <a:srgbClr val="333333"/>
                </a:solidFill>
                <a:ea typeface="Helvetica Neue" panose="02000503000000020004" charset="0"/>
                <a:sym typeface="+mn-ea"/>
              </a:rPr>
              <a:t>      （接口里全是</a:t>
            </a:r>
            <a:r>
              <a:rPr lang="en-US" altLang="zh-CN" sz="1600" b="0">
                <a:solidFill>
                  <a:srgbClr val="333333"/>
                </a:solidFill>
                <a:ea typeface="Helvetica Neue" panose="02000503000000020004" charset="0"/>
                <a:sym typeface="+mn-ea"/>
              </a:rPr>
              <a:t>final</a:t>
            </a:r>
            <a:r>
              <a:rPr lang="zh-CN" altLang="en-US" sz="1600" b="0">
                <a:solidFill>
                  <a:srgbClr val="333333"/>
                </a:solidFill>
                <a:ea typeface="Helvetica Neue" panose="02000503000000020004" charset="0"/>
                <a:sym typeface="+mn-ea"/>
              </a:rPr>
              <a:t>变量）</a:t>
            </a:r>
            <a:endParaRPr lang="zh-CN" altLang="en-US" sz="1600" b="0">
              <a:solidFill>
                <a:srgbClr val="333333"/>
              </a:solidFill>
              <a:ea typeface="Helvetica Neue" panose="02000503000000020004"/>
              <a:sym typeface="+mn-ea"/>
            </a:endParaRPr>
          </a:p>
        </p:txBody>
      </p:sp>
      <p:sp>
        <p:nvSpPr>
          <p:cNvPr id="3" name="标题 2"/>
          <p:cNvSpPr>
            <a:spLocks noGrp="1"/>
          </p:cNvSpPr>
          <p:nvPr>
            <p:ph type="title"/>
          </p:nvPr>
        </p:nvSpPr>
        <p:spPr/>
        <p:txBody>
          <a:bodyPr/>
          <a:lstStyle/>
          <a:p>
            <a:r>
              <a:rPr lang="zh-CN" altLang="en-US">
                <a:sym typeface="+mn-ea"/>
              </a:rPr>
              <a:t>分析代码质量</a:t>
            </a:r>
            <a:endParaRPr lang="zh-CN" altLang="en-US">
              <a:sym typeface="+mn-ea"/>
            </a:endParaRP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500679767"/>
          <p:cNvPicPr>
            <a:picLocks noChangeAspect="1"/>
          </p:cNvPicPr>
          <p:nvPr/>
        </p:nvPicPr>
        <p:blipFill>
          <a:blip r:embed="rId1"/>
          <a:stretch>
            <a:fillRect/>
          </a:stretch>
        </p:blipFill>
        <p:spPr>
          <a:xfrm>
            <a:off x="342861" y="2844368"/>
            <a:ext cx="8730828" cy="321067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17666"/>
            <a:ext cx="8229600" cy="4525963"/>
          </a:xfrm>
        </p:spPr>
        <p:txBody>
          <a:bodyPr/>
          <a:lstStyle/>
          <a:p>
            <a:pPr marL="0" indent="0" algn="l"/>
            <a:r>
              <a:rPr lang="en-US" sz="1800" b="1" dirty="0">
                <a:latin typeface="Times New Roman" panose="02020603050405020304" pitchFamily="18" charset="0"/>
                <a:ea typeface="Times New Roman" panose="02020603050405020304" pitchFamily="18" charset="0"/>
              </a:rPr>
              <a:t> </a:t>
            </a:r>
            <a:r>
              <a:rPr lang="zh-CN" sz="1800" dirty="0">
                <a:latin typeface="等线" charset="0"/>
                <a:ea typeface="等线" charset="0"/>
                <a:cs typeface="等线" charset="0"/>
              </a:rPr>
              <a:t>严重程度：</a:t>
            </a:r>
            <a:r>
              <a:rPr lang="en-US" sz="1800" dirty="0">
                <a:latin typeface="等线" charset="0"/>
                <a:ea typeface="等线" charset="0"/>
                <a:cs typeface="等线" charset="0"/>
              </a:rPr>
              <a:t>Major</a:t>
            </a:r>
            <a:endParaRPr lang="en-US" sz="1800" dirty="0">
              <a:latin typeface="等线" charset="0"/>
              <a:ea typeface="等线" charset="0"/>
              <a:cs typeface="等线" charset="0"/>
            </a:endParaRPr>
          </a:p>
          <a:p>
            <a:pPr marL="0" indent="0" algn="l"/>
            <a:endParaRPr lang="zh-CN" altLang="en-US" sz="1800" dirty="0">
              <a:latin typeface="等线" charset="0"/>
              <a:ea typeface="等线" charset="0"/>
              <a:cs typeface="等线" charset="0"/>
            </a:endParaRPr>
          </a:p>
          <a:p>
            <a:pPr marL="0" indent="0" algn="l"/>
            <a:endParaRPr lang="zh-CN" altLang="en-US" sz="1800" dirty="0">
              <a:latin typeface="Times New Roman" panose="02020603050405020304" pitchFamily="18" charset="0"/>
              <a:ea typeface="宋体" charset="0"/>
            </a:endParaRPr>
          </a:p>
          <a:p>
            <a:pPr marL="0" indent="0" algn="l"/>
            <a:endParaRPr lang="zh-CN" altLang="en-US" sz="1800" dirty="0">
              <a:latin typeface="Times New Roman" panose="02020603050405020304" pitchFamily="18" charset="0"/>
              <a:ea typeface="宋体" charset="0"/>
            </a:endParaRPr>
          </a:p>
          <a:p>
            <a:pPr marL="0" indent="0" algn="l"/>
            <a:endParaRPr lang="zh-CN" altLang="en-US" sz="1800" dirty="0">
              <a:latin typeface="Times New Roman" panose="02020603050405020304" pitchFamily="18" charset="0"/>
              <a:ea typeface="宋体" charset="0"/>
            </a:endParaRPr>
          </a:p>
          <a:p>
            <a:pPr marL="0" indent="0" algn="l"/>
            <a:endParaRPr lang="zh-CN" altLang="en-US" sz="1800" dirty="0">
              <a:latin typeface="Times New Roman" panose="02020603050405020304" pitchFamily="18" charset="0"/>
              <a:ea typeface="宋体" charset="0"/>
            </a:endParaRPr>
          </a:p>
          <a:p>
            <a:pPr marL="0" indent="0" algn="l"/>
            <a:endParaRPr lang="zh-CN" altLang="en-US" sz="1800" dirty="0">
              <a:latin typeface="Times New Roman" panose="02020603050405020304" pitchFamily="18" charset="0"/>
              <a:ea typeface="宋体" charset="0"/>
            </a:endParaRPr>
          </a:p>
          <a:p>
            <a:pPr marL="0" indent="0" algn="l"/>
            <a:endParaRPr lang="zh-CN" altLang="en-US" sz="1800" dirty="0">
              <a:latin typeface="Times New Roman" panose="02020603050405020304" pitchFamily="18" charset="0"/>
              <a:ea typeface="宋体" charset="0"/>
            </a:endParaRPr>
          </a:p>
          <a:p>
            <a:pPr marL="0" indent="0" algn="l"/>
            <a:endParaRPr lang="zh-CN" altLang="en-US" sz="1800" dirty="0">
              <a:latin typeface="Times New Roman" panose="02020603050405020304" pitchFamily="18" charset="0"/>
              <a:ea typeface="宋体" charset="0"/>
            </a:endParaRPr>
          </a:p>
          <a:p>
            <a:pPr marL="0" indent="0" algn="l"/>
            <a:r>
              <a:rPr lang="zh-CN" altLang="en-US" sz="1800" dirty="0">
                <a:latin typeface="Times New Roman" panose="02020603050405020304" pitchFamily="18" charset="0"/>
                <a:ea typeface="宋体" charset="0"/>
              </a:rPr>
              <a:t>问题原因：</a:t>
            </a:r>
            <a:r>
              <a:rPr lang="en-US" altLang="en-US" sz="1800" dirty="0">
                <a:latin typeface="Times New Roman" panose="02020603050405020304" pitchFamily="18" charset="0"/>
                <a:ea typeface="宋体" charset="0"/>
              </a:rPr>
              <a:t> </a:t>
            </a:r>
            <a:r>
              <a:rPr lang="zh-CN" sz="1800" b="0" dirty="0">
                <a:solidFill>
                  <a:srgbClr val="333333"/>
                </a:solidFill>
                <a:ea typeface="Helvetica Neue" panose="02000503000000020004"/>
              </a:rPr>
              <a:t>实用程序类是成员的集合，不应实例化。甚至是抽象实用程序类，它可以 被扩展，不应该有公共构造函数</a:t>
            </a:r>
            <a:endParaRPr lang="zh-CN" altLang="en-US" sz="1800" b="0" dirty="0">
              <a:solidFill>
                <a:srgbClr val="333333"/>
              </a:solidFill>
              <a:ea typeface="Helvetica Neue" panose="02000503000000020004"/>
            </a:endParaRPr>
          </a:p>
        </p:txBody>
      </p:sp>
      <p:sp>
        <p:nvSpPr>
          <p:cNvPr id="3" name="标题 2"/>
          <p:cNvSpPr>
            <a:spLocks noGrp="1"/>
          </p:cNvSpPr>
          <p:nvPr>
            <p:ph type="title"/>
          </p:nvPr>
        </p:nvSpPr>
        <p:spPr/>
        <p:txBody>
          <a:bodyPr/>
          <a:lstStyle/>
          <a:p>
            <a:r>
              <a:rPr lang="zh-CN" altLang="en-US"/>
              <a:t>分析代码质量</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372872736"/>
          <p:cNvPicPr>
            <a:picLocks noChangeAspect="1"/>
          </p:cNvPicPr>
          <p:nvPr/>
        </p:nvPicPr>
        <p:blipFill>
          <a:blip r:embed="rId1"/>
          <a:stretch>
            <a:fillRect/>
          </a:stretch>
        </p:blipFill>
        <p:spPr>
          <a:xfrm>
            <a:off x="1019565" y="1912697"/>
            <a:ext cx="5529558" cy="239087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93921" y="1417612"/>
            <a:ext cx="8229600" cy="4525963"/>
          </a:xfrm>
        </p:spPr>
        <p:txBody>
          <a:bodyPr>
            <a:noAutofit/>
          </a:bodyPr>
          <a:lstStyle/>
          <a:p>
            <a:pPr marL="0" indent="0"/>
            <a:r>
              <a:rPr lang="zh-CN" sz="1200" b="1">
                <a:solidFill>
                  <a:srgbClr val="333333"/>
                </a:solidFill>
                <a:ea typeface="Helvetica Neue" panose="02000503000000020004"/>
              </a:rPr>
              <a:t>    </a:t>
            </a:r>
            <a:r>
              <a:rPr lang="zh-CN" sz="1800" b="1">
                <a:solidFill>
                  <a:srgbClr val="333333"/>
                </a:solidFill>
                <a:ea typeface="Helvetica Neue" panose="02000503000000020004"/>
              </a:rPr>
              <a:t> </a:t>
            </a:r>
            <a:r>
              <a:rPr lang="zh-CN" sz="1600" b="1">
                <a:solidFill>
                  <a:srgbClr val="333333"/>
                </a:solidFill>
                <a:ea typeface="Helvetica Neue" panose="02000503000000020004"/>
              </a:rPr>
              <a:t> </a:t>
            </a:r>
            <a:r>
              <a:rPr lang="zh-CN" altLang="en-US" sz="1600" b="1">
                <a:solidFill>
                  <a:srgbClr val="333333"/>
                </a:solidFill>
                <a:ea typeface="Helvetica Neue" panose="02000503000000020004"/>
              </a:rPr>
              <a:t>解决：</a:t>
            </a:r>
            <a:r>
              <a:rPr lang="zh-CN" sz="1600" b="1">
                <a:solidFill>
                  <a:srgbClr val="333333"/>
                </a:solidFill>
                <a:ea typeface="Helvetica Neue" panose="02000503000000020004"/>
              </a:rPr>
              <a:t>删除此条件结构或编辑其代码块，使它们不完全相同。</a:t>
            </a:r>
            <a:endParaRPr lang="zh-CN" sz="1600" b="0">
              <a:solidFill>
                <a:srgbClr val="333333"/>
              </a:solidFill>
              <a:ea typeface="Helvetica Neue" panose="02000503000000020004"/>
            </a:endParaRPr>
          </a:p>
          <a:p>
            <a:pPr marL="0" indent="0"/>
            <a:endParaRPr lang="zh-CN" sz="16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endParaRPr lang="zh-CN" sz="1800" b="0">
              <a:solidFill>
                <a:srgbClr val="333333"/>
              </a:solidFill>
              <a:ea typeface="Helvetica Neue" panose="02000503000000020004"/>
            </a:endParaRPr>
          </a:p>
          <a:p>
            <a:pPr marL="0" indent="0"/>
            <a:r>
              <a:rPr lang="zh-CN" sz="1800" b="0">
                <a:solidFill>
                  <a:srgbClr val="333333"/>
                </a:solidFill>
                <a:ea typeface="Helvetica Neue" panose="02000503000000020004"/>
              </a:rPr>
              <a:t>将 or 链中的所有分支具有相同的实现是一个错误。出现复制粘贴错误 并且应该执行不同的东西，或者根本不应该有 / 链</a:t>
            </a:r>
            <a:endParaRPr lang="zh-CN" altLang="en-US" sz="1800" b="0">
              <a:solidFill>
                <a:srgbClr val="333333"/>
              </a:solidFill>
              <a:ea typeface="Helvetica Neue" panose="02000503000000020004"/>
            </a:endParaRPr>
          </a:p>
        </p:txBody>
      </p:sp>
      <p:sp>
        <p:nvSpPr>
          <p:cNvPr id="3" name="标题 2"/>
          <p:cNvSpPr>
            <a:spLocks noGrp="1"/>
          </p:cNvSpPr>
          <p:nvPr>
            <p:ph type="title"/>
          </p:nvPr>
        </p:nvSpPr>
        <p:spPr/>
        <p:txBody>
          <a:bodyPr/>
          <a:lstStyle/>
          <a:p>
            <a:r>
              <a:rPr lang="zh-CN" altLang="en-US"/>
              <a:t>分析代码质量</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7" name="图片 6" descr="upload_post_object_v2_728294867"/>
          <p:cNvPicPr>
            <a:picLocks noChangeAspect="1"/>
          </p:cNvPicPr>
          <p:nvPr/>
        </p:nvPicPr>
        <p:blipFill>
          <a:blip r:embed="rId1"/>
          <a:stretch>
            <a:fillRect/>
          </a:stretch>
        </p:blipFill>
        <p:spPr>
          <a:xfrm>
            <a:off x="930502" y="1884124"/>
            <a:ext cx="6211958" cy="289192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rgbClr val="FF0000"/>
                </a:solidFill>
              </a:rPr>
              <a:t>标注开源代码</a:t>
            </a:r>
            <a:endParaRPr lang="en-US" altLang="zh-CN" dirty="0">
              <a:solidFill>
                <a:srgbClr val="FF0000"/>
              </a:solidFill>
            </a:endParaRPr>
          </a:p>
          <a:p>
            <a:r>
              <a:rPr lang="zh-CN" altLang="en-US" dirty="0"/>
              <a:t>维护开源软件</a:t>
            </a:r>
            <a:endParaRPr lang="zh-CN" altLang="en-US" dirty="0"/>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77500" lnSpcReduction="20000"/>
          </a:bodyPr>
          <a:lstStyle/>
          <a:p>
            <a:r>
              <a:rPr lang="zh-CN" altLang="en-US" dirty="0"/>
              <a:t>在类层面理解代码的语义</a:t>
            </a:r>
            <a:endParaRPr lang="zh-CN" altLang="en-US" dirty="0"/>
          </a:p>
          <a:p>
            <a:pPr marL="109855" indent="0" algn="l">
              <a:buNone/>
            </a:pPr>
            <a:r>
              <a:rPr lang="en-US" altLang="zh-CN" b="0" dirty="0">
                <a:sym typeface="+mn-ea"/>
              </a:rPr>
              <a:t>1</a:t>
            </a:r>
            <a:r>
              <a:rPr lang="zh-CN" altLang="en-US" b="0" dirty="0">
                <a:sym typeface="+mn-ea"/>
              </a:rPr>
              <a:t>、</a:t>
            </a:r>
            <a:r>
              <a:rPr lang="en-US" altLang="zh-CN" b="0" dirty="0" err="1">
                <a:sym typeface="+mn-ea"/>
              </a:rPr>
              <a:t>ActivitysManager</a:t>
            </a:r>
            <a:r>
              <a:rPr lang="zh-CN" altLang="en-US" b="0" dirty="0">
                <a:sym typeface="+mn-ea"/>
              </a:rPr>
              <a:t>管理</a:t>
            </a:r>
            <a:r>
              <a:rPr lang="en-US" altLang="zh-CN" b="0" dirty="0">
                <a:sym typeface="+mn-ea"/>
              </a:rPr>
              <a:t>Activity</a:t>
            </a:r>
            <a:r>
              <a:rPr lang="zh-CN" altLang="en-US" b="0" dirty="0">
                <a:sym typeface="+mn-ea"/>
              </a:rPr>
              <a:t>生命周期</a:t>
            </a:r>
            <a:endParaRPr lang="zh-CN" altLang="en-US" b="0" dirty="0"/>
          </a:p>
          <a:p>
            <a:pPr marL="109855" indent="0" algn="l">
              <a:buNone/>
            </a:pPr>
            <a:r>
              <a:rPr lang="en-US" altLang="zh-CN" b="0" dirty="0">
                <a:sym typeface="+mn-ea"/>
              </a:rPr>
              <a:t>2</a:t>
            </a:r>
            <a:r>
              <a:rPr lang="zh-CN" altLang="en-US" b="0" dirty="0">
                <a:sym typeface="+mn-ea"/>
              </a:rPr>
              <a:t>、</a:t>
            </a:r>
            <a:r>
              <a:rPr lang="en-US" altLang="zh-CN" b="0" dirty="0">
                <a:sym typeface="+mn-ea"/>
              </a:rPr>
              <a:t>Notes</a:t>
            </a:r>
            <a:r>
              <a:rPr lang="zh-CN" altLang="en-US" b="0" dirty="0">
                <a:sym typeface="+mn-ea"/>
              </a:rPr>
              <a:t>定义查询相关数据的指针</a:t>
            </a:r>
            <a:endParaRPr lang="zh-CN" altLang="en-US" b="0" dirty="0"/>
          </a:p>
          <a:p>
            <a:pPr marL="109855" indent="0" algn="l">
              <a:buNone/>
            </a:pPr>
            <a:r>
              <a:rPr lang="en-US" altLang="zh-CN" b="0" dirty="0">
                <a:sym typeface="+mn-ea"/>
              </a:rPr>
              <a:t>3</a:t>
            </a:r>
            <a:r>
              <a:rPr lang="zh-CN" altLang="en-US" b="0" dirty="0">
                <a:sym typeface="+mn-ea"/>
              </a:rPr>
              <a:t>、</a:t>
            </a:r>
            <a:r>
              <a:rPr lang="en-US" altLang="zh-CN" b="0" dirty="0" err="1">
                <a:sym typeface="+mn-ea"/>
              </a:rPr>
              <a:t>NotesDatabaseHelper</a:t>
            </a:r>
            <a:r>
              <a:rPr lang="zh-CN" altLang="en-US" b="0" dirty="0">
                <a:sym typeface="+mn-ea"/>
              </a:rPr>
              <a:t>实现在数据库中存储数据信息</a:t>
            </a:r>
            <a:endParaRPr lang="zh-CN" altLang="en-US" b="0" dirty="0"/>
          </a:p>
          <a:p>
            <a:pPr marL="109855" indent="0" algn="l">
              <a:buNone/>
            </a:pPr>
            <a:r>
              <a:rPr lang="en-US" altLang="zh-CN" b="0" dirty="0">
                <a:sym typeface="+mn-ea"/>
              </a:rPr>
              <a:t>4</a:t>
            </a:r>
            <a:r>
              <a:rPr lang="zh-CN" altLang="en-US" b="0" dirty="0">
                <a:sym typeface="+mn-ea"/>
              </a:rPr>
              <a:t>、</a:t>
            </a:r>
            <a:r>
              <a:rPr lang="en-US" altLang="zh-CN" b="0" dirty="0" err="1">
                <a:sym typeface="+mn-ea"/>
              </a:rPr>
              <a:t>NotesProvider</a:t>
            </a:r>
            <a:r>
              <a:rPr lang="zh-CN" altLang="en-US" b="0" dirty="0">
                <a:sym typeface="+mn-ea"/>
              </a:rPr>
              <a:t>为数据库对数据信息的处理提供相应的操作</a:t>
            </a:r>
            <a:endParaRPr lang="zh-CN" altLang="en-US" b="0" dirty="0"/>
          </a:p>
          <a:p>
            <a:pPr marL="109855" indent="0" algn="l">
              <a:buNone/>
            </a:pPr>
            <a:r>
              <a:rPr lang="en-US" altLang="zh-CN" b="0" dirty="0">
                <a:sym typeface="+mn-ea"/>
              </a:rPr>
              <a:t>5</a:t>
            </a:r>
            <a:r>
              <a:rPr lang="zh-CN" altLang="en-US" b="0" dirty="0">
                <a:sym typeface="+mn-ea"/>
              </a:rPr>
              <a:t>、</a:t>
            </a:r>
            <a:r>
              <a:rPr lang="en-US" altLang="zh-CN" b="0" dirty="0" err="1">
                <a:sym typeface="+mn-ea"/>
              </a:rPr>
              <a:t>MeteData</a:t>
            </a:r>
            <a:r>
              <a:rPr lang="zh-CN" altLang="en-US" b="0" dirty="0">
                <a:sym typeface="+mn-ea"/>
              </a:rPr>
              <a:t>设置数据，生成源数据库</a:t>
            </a:r>
            <a:endParaRPr lang="zh-CN" altLang="en-US" b="0" dirty="0"/>
          </a:p>
          <a:p>
            <a:pPr marL="109855" indent="0" algn="l">
              <a:buNone/>
            </a:pPr>
            <a:r>
              <a:rPr lang="en-US" altLang="zh-CN" b="0" dirty="0">
                <a:sym typeface="+mn-ea"/>
              </a:rPr>
              <a:t>6</a:t>
            </a:r>
            <a:r>
              <a:rPr lang="zh-CN" altLang="en-US" b="0" dirty="0">
                <a:sym typeface="+mn-ea"/>
              </a:rPr>
              <a:t>、</a:t>
            </a:r>
            <a:r>
              <a:rPr lang="en-US" altLang="zh-CN" b="0" dirty="0">
                <a:sym typeface="+mn-ea"/>
              </a:rPr>
              <a:t>Node</a:t>
            </a:r>
            <a:r>
              <a:rPr lang="zh-CN" altLang="en-US" b="0" dirty="0">
                <a:sym typeface="+mn-ea"/>
              </a:rPr>
              <a:t>同步操作的数据类型</a:t>
            </a:r>
            <a:endParaRPr lang="zh-CN" altLang="en-US" b="0" dirty="0"/>
          </a:p>
          <a:p>
            <a:pPr marL="109855" indent="0" algn="l">
              <a:buNone/>
            </a:pPr>
            <a:r>
              <a:rPr lang="en-US" altLang="zh-CN" b="0" dirty="0">
                <a:sym typeface="+mn-ea"/>
              </a:rPr>
              <a:t>7</a:t>
            </a:r>
            <a:r>
              <a:rPr lang="zh-CN" altLang="en-US" b="0" dirty="0">
                <a:sym typeface="+mn-ea"/>
              </a:rPr>
              <a:t>、</a:t>
            </a:r>
            <a:r>
              <a:rPr lang="en-US" altLang="zh-CN" b="0" dirty="0" err="1">
                <a:sym typeface="+mn-ea"/>
              </a:rPr>
              <a:t>SqlData</a:t>
            </a:r>
            <a:r>
              <a:rPr lang="zh-CN" altLang="en-US" b="0" dirty="0">
                <a:sym typeface="+mn-ea"/>
              </a:rPr>
              <a:t>实现小米便签最底层数据库相关操作，数据中的数据</a:t>
            </a:r>
            <a:endParaRPr lang="zh-CN" altLang="en-US" b="0" dirty="0"/>
          </a:p>
          <a:p>
            <a:pPr marL="109855" indent="0" algn="l">
              <a:buNone/>
            </a:pPr>
            <a:r>
              <a:rPr lang="en-US" altLang="zh-CN" b="0" dirty="0">
                <a:sym typeface="+mn-ea"/>
              </a:rPr>
              <a:t>8</a:t>
            </a:r>
            <a:r>
              <a:rPr lang="zh-CN" altLang="en-US" b="0" dirty="0">
                <a:sym typeface="+mn-ea"/>
              </a:rPr>
              <a:t>、</a:t>
            </a:r>
            <a:r>
              <a:rPr lang="en-US" altLang="zh-CN" b="0" dirty="0" err="1">
                <a:sym typeface="+mn-ea"/>
              </a:rPr>
              <a:t>SqlNote</a:t>
            </a:r>
            <a:r>
              <a:rPr lang="zh-CN" altLang="en-US" b="0" dirty="0">
                <a:sym typeface="+mn-ea"/>
              </a:rPr>
              <a:t>实现小米便签最底层数据库相关操作，真正的数据</a:t>
            </a:r>
            <a:endParaRPr lang="zh-CN" altLang="en-US" b="0" dirty="0">
              <a:sym typeface="+mn-ea"/>
            </a:endParaRPr>
          </a:p>
          <a:p>
            <a:pPr marL="109855" indent="0" algn="l">
              <a:buNone/>
            </a:pPr>
            <a:r>
              <a:rPr lang="en-US" altLang="zh-CN" b="0" dirty="0">
                <a:sym typeface="+mn-ea"/>
              </a:rPr>
              <a:t>9</a:t>
            </a:r>
            <a:r>
              <a:rPr lang="zh-CN" altLang="en-US" b="0" dirty="0">
                <a:sym typeface="+mn-ea"/>
              </a:rPr>
              <a:t>、</a:t>
            </a:r>
            <a:r>
              <a:rPr lang="en-US" altLang="zh-CN" b="0" dirty="0">
                <a:sym typeface="+mn-ea"/>
              </a:rPr>
              <a:t>Task</a:t>
            </a:r>
            <a:r>
              <a:rPr lang="zh-CN" altLang="en-US" b="0" dirty="0">
                <a:sym typeface="+mn-ea"/>
              </a:rPr>
              <a:t>实现对任务清单的设置</a:t>
            </a:r>
            <a:endParaRPr lang="zh-CN" altLang="en-US" b="0" dirty="0"/>
          </a:p>
          <a:p>
            <a:pPr marL="109855" indent="0" algn="l">
              <a:buNone/>
            </a:pPr>
            <a:r>
              <a:rPr lang="en-US" altLang="zh-CN" b="0" dirty="0">
                <a:sym typeface="+mn-ea"/>
              </a:rPr>
              <a:t>10</a:t>
            </a:r>
            <a:r>
              <a:rPr lang="zh-CN" altLang="en-US" b="0" dirty="0">
                <a:sym typeface="+mn-ea"/>
              </a:rPr>
              <a:t>、</a:t>
            </a:r>
            <a:r>
              <a:rPr lang="en-US" altLang="zh-CN" b="0" dirty="0" err="1">
                <a:sym typeface="+mn-ea"/>
              </a:rPr>
              <a:t>TaskList</a:t>
            </a:r>
            <a:r>
              <a:rPr lang="zh-CN" altLang="en-US" b="0" dirty="0">
                <a:sym typeface="+mn-ea"/>
              </a:rPr>
              <a:t>对设置的任务清单实现相应的操作</a:t>
            </a:r>
            <a:endParaRPr lang="zh-CN" altLang="en-US" b="0" dirty="0">
              <a:sym typeface="+mn-ea"/>
            </a:endParaRPr>
          </a:p>
          <a:p>
            <a:pPr marL="109855" indent="0" algn="l">
              <a:buNone/>
            </a:pPr>
            <a:r>
              <a:rPr lang="en-US" altLang="zh-CN" b="0" dirty="0">
                <a:sym typeface="+mn-ea"/>
              </a:rPr>
              <a:t>11</a:t>
            </a:r>
            <a:r>
              <a:rPr lang="zh-CN" altLang="en-US" b="0" dirty="0">
                <a:sym typeface="+mn-ea"/>
              </a:rPr>
              <a:t>、</a:t>
            </a:r>
            <a:r>
              <a:rPr lang="en-US" altLang="zh-CN" b="0" dirty="0" err="1">
                <a:sym typeface="+mn-ea"/>
              </a:rPr>
              <a:t>ActionFailureException</a:t>
            </a:r>
            <a:r>
              <a:rPr lang="zh-CN" altLang="en-US" b="0" dirty="0">
                <a:sym typeface="+mn-ea"/>
              </a:rPr>
              <a:t>实现小米便签运行异常处理</a:t>
            </a:r>
            <a:endParaRPr lang="zh-CN" altLang="en-US" b="0" dirty="0"/>
          </a:p>
          <a:p>
            <a:pPr marL="109855" indent="0" algn="l">
              <a:buNone/>
            </a:pPr>
            <a:r>
              <a:rPr lang="en-US" altLang="zh-CN" b="0" dirty="0">
                <a:sym typeface="+mn-ea"/>
              </a:rPr>
              <a:t>12</a:t>
            </a:r>
            <a:r>
              <a:rPr lang="zh-CN" altLang="en-US" b="0" dirty="0">
                <a:sym typeface="+mn-ea"/>
              </a:rPr>
              <a:t>、</a:t>
            </a:r>
            <a:r>
              <a:rPr lang="en-US" altLang="zh-CN" b="0" dirty="0" err="1">
                <a:sym typeface="+mn-ea"/>
              </a:rPr>
              <a:t>NetworkFailureException</a:t>
            </a:r>
            <a:r>
              <a:rPr lang="zh-CN" altLang="en-US" b="0" dirty="0">
                <a:sym typeface="+mn-ea"/>
              </a:rPr>
              <a:t>实现运行过程中网络异常处理</a:t>
            </a:r>
            <a:endParaRPr lang="zh-CN" altLang="en-US" b="0" dirty="0"/>
          </a:p>
        </p:txBody>
      </p:sp>
      <p:sp>
        <p:nvSpPr>
          <p:cNvPr id="3" name="标题 2"/>
          <p:cNvSpPr>
            <a:spLocks noGrp="1"/>
          </p:cNvSpPr>
          <p:nvPr>
            <p:ph type="title"/>
          </p:nvPr>
        </p:nvSpPr>
        <p:spPr/>
        <p:txBody>
          <a:bodyPr/>
          <a:lstStyle/>
          <a:p>
            <a:r>
              <a:rPr lang="zh-CN" altLang="en-US"/>
              <a:t>标注开源代码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31418" y="1275433"/>
            <a:ext cx="8229600" cy="4525963"/>
          </a:xfrm>
        </p:spPr>
        <p:txBody>
          <a:bodyPr>
            <a:noAutofit/>
          </a:bodyPr>
          <a:lstStyle/>
          <a:p>
            <a:pPr marL="109855" indent="0" algn="l">
              <a:buNone/>
            </a:pPr>
            <a:r>
              <a:rPr lang="en-US" altLang="zh-CN" sz="1700" b="0">
                <a:sym typeface="+mn-ea"/>
              </a:rPr>
              <a:t>13</a:t>
            </a:r>
            <a:r>
              <a:rPr lang="zh-CN" altLang="en-US" sz="1700" b="0">
                <a:sym typeface="+mn-ea"/>
              </a:rPr>
              <a:t>、</a:t>
            </a:r>
            <a:r>
              <a:rPr lang="en-US" altLang="zh-CN" sz="1700" b="0">
                <a:sym typeface="+mn-ea"/>
              </a:rPr>
              <a:t>GTaskASyncTask</a:t>
            </a:r>
            <a:r>
              <a:rPr lang="zh-CN" altLang="en-US" sz="1700" b="0">
                <a:sym typeface="+mn-ea"/>
              </a:rPr>
              <a:t>实现</a:t>
            </a:r>
            <a:r>
              <a:rPr lang="en-US" altLang="zh-CN" sz="1700" b="0">
                <a:sym typeface="+mn-ea"/>
              </a:rPr>
              <a:t>GTask</a:t>
            </a:r>
            <a:r>
              <a:rPr lang="zh-CN" altLang="en-US" sz="1700" b="0">
                <a:sym typeface="+mn-ea"/>
              </a:rPr>
              <a:t>的异步操作过程</a:t>
            </a:r>
            <a:endParaRPr lang="zh-CN" altLang="en-US" sz="1700" b="0"/>
          </a:p>
          <a:p>
            <a:pPr marL="109855" indent="0" algn="l">
              <a:buNone/>
            </a:pPr>
            <a:r>
              <a:rPr lang="en-US" altLang="zh-CN" sz="1700" b="0">
                <a:sym typeface="+mn-ea"/>
              </a:rPr>
              <a:t>14</a:t>
            </a:r>
            <a:r>
              <a:rPr lang="zh-CN" altLang="en-US" sz="1700" b="0">
                <a:sym typeface="+mn-ea"/>
              </a:rPr>
              <a:t>、</a:t>
            </a:r>
            <a:r>
              <a:rPr lang="en-US" altLang="zh-CN" sz="1700" b="0">
                <a:sym typeface="+mn-ea"/>
              </a:rPr>
              <a:t>GTaskClient</a:t>
            </a:r>
            <a:r>
              <a:rPr lang="zh-CN" altLang="en-US" sz="1700" b="0">
                <a:sym typeface="+mn-ea"/>
              </a:rPr>
              <a:t>实现登陆操作和任务的创建</a:t>
            </a:r>
            <a:endParaRPr lang="zh-CN" altLang="en-US" sz="1700" b="0"/>
          </a:p>
          <a:p>
            <a:pPr marL="109855" indent="0" algn="l">
              <a:buNone/>
            </a:pPr>
            <a:r>
              <a:rPr lang="en-US" altLang="zh-CN" sz="1700" b="0">
                <a:sym typeface="+mn-ea"/>
              </a:rPr>
              <a:t>15</a:t>
            </a:r>
            <a:r>
              <a:rPr lang="zh-CN" altLang="en-US" sz="1700" b="0">
                <a:sym typeface="+mn-ea"/>
              </a:rPr>
              <a:t>、</a:t>
            </a:r>
            <a:r>
              <a:rPr lang="en-US" altLang="zh-CN" sz="1700" b="0">
                <a:sym typeface="+mn-ea"/>
              </a:rPr>
              <a:t>GTaskManager</a:t>
            </a:r>
            <a:r>
              <a:rPr lang="zh-CN" altLang="en-US" sz="1700" b="0">
                <a:sym typeface="+mn-ea"/>
              </a:rPr>
              <a:t>对任务进行远程或者本地操作</a:t>
            </a:r>
            <a:endParaRPr lang="zh-CN" altLang="en-US" sz="1700" b="0">
              <a:sym typeface="+mn-ea"/>
            </a:endParaRPr>
          </a:p>
          <a:p>
            <a:pPr marL="109855" indent="0" algn="l">
              <a:buNone/>
            </a:pPr>
            <a:r>
              <a:rPr lang="en-US" altLang="zh-CN" sz="1700" b="0">
                <a:sym typeface="+mn-ea"/>
              </a:rPr>
              <a:t>16</a:t>
            </a:r>
            <a:r>
              <a:rPr lang="zh-CN" altLang="en-US" sz="1700" b="0">
                <a:sym typeface="+mn-ea"/>
              </a:rPr>
              <a:t>、</a:t>
            </a:r>
            <a:r>
              <a:rPr lang="en-US" altLang="zh-CN" sz="1700" b="0">
                <a:sym typeface="+mn-ea"/>
              </a:rPr>
              <a:t>GTaskSyncService</a:t>
            </a:r>
            <a:r>
              <a:rPr lang="zh-CN" altLang="en-US" sz="1700" b="0">
                <a:sym typeface="+mn-ea"/>
              </a:rPr>
              <a:t>保证在一段不定的时间运行在后台</a:t>
            </a:r>
            <a:endParaRPr lang="zh-CN" altLang="en-US" sz="1700" b="0"/>
          </a:p>
          <a:p>
            <a:pPr marL="109855" indent="0" algn="l">
              <a:buNone/>
            </a:pPr>
            <a:r>
              <a:rPr lang="en-US" altLang="zh-CN" sz="1700" b="0">
                <a:sym typeface="+mn-ea"/>
              </a:rPr>
              <a:t>17</a:t>
            </a:r>
            <a:r>
              <a:rPr lang="zh-CN" altLang="en-US" sz="1700" b="0">
                <a:sym typeface="+mn-ea"/>
              </a:rPr>
              <a:t>、</a:t>
            </a:r>
            <a:r>
              <a:rPr lang="en-US" altLang="zh-CN" sz="1700" b="0">
                <a:sym typeface="+mn-ea"/>
              </a:rPr>
              <a:t>Note</a:t>
            </a:r>
            <a:r>
              <a:rPr lang="zh-CN" altLang="en-US" sz="1700" b="0">
                <a:sym typeface="+mn-ea"/>
              </a:rPr>
              <a:t>对数据进行相应的操作-增删查改</a:t>
            </a:r>
            <a:endParaRPr lang="zh-CN" altLang="en-US" sz="1700" b="0"/>
          </a:p>
          <a:p>
            <a:pPr marL="109855" indent="0" algn="l">
              <a:buNone/>
            </a:pPr>
            <a:r>
              <a:rPr lang="en-US" altLang="zh-CN" sz="1700" b="0">
                <a:sym typeface="+mn-ea"/>
              </a:rPr>
              <a:t>18</a:t>
            </a:r>
            <a:r>
              <a:rPr lang="zh-CN" altLang="en-US" sz="1700" b="0">
                <a:sym typeface="+mn-ea"/>
              </a:rPr>
              <a:t>、</a:t>
            </a:r>
            <a:r>
              <a:rPr lang="en-US" altLang="zh-CN" sz="1700" b="0">
                <a:sym typeface="+mn-ea"/>
              </a:rPr>
              <a:t>WorkingNote</a:t>
            </a:r>
            <a:r>
              <a:rPr lang="zh-CN" altLang="en-US" sz="1700" b="0">
                <a:sym typeface="+mn-ea"/>
              </a:rPr>
              <a:t>查找相关的信息</a:t>
            </a:r>
            <a:endParaRPr lang="zh-CN" altLang="en-US" sz="1700" b="0"/>
          </a:p>
          <a:p>
            <a:pPr marL="109855" indent="0" algn="l">
              <a:buNone/>
            </a:pPr>
            <a:r>
              <a:rPr lang="en-US" altLang="zh-CN" sz="1700" b="0">
                <a:sym typeface="+mn-ea"/>
              </a:rPr>
              <a:t>19</a:t>
            </a:r>
            <a:r>
              <a:rPr lang="zh-CN" altLang="en-US" sz="1700" b="0">
                <a:sym typeface="+mn-ea"/>
              </a:rPr>
              <a:t>、</a:t>
            </a:r>
            <a:r>
              <a:rPr lang="en-US" altLang="zh-CN" sz="1700" b="0">
                <a:sym typeface="+mn-ea"/>
              </a:rPr>
              <a:t>BackupUtils</a:t>
            </a:r>
            <a:r>
              <a:rPr lang="zh-CN" altLang="en-US" sz="1700" b="0">
                <a:sym typeface="+mn-ea"/>
              </a:rPr>
              <a:t>返回指定便签的信息</a:t>
            </a:r>
            <a:endParaRPr lang="zh-CN" altLang="en-US" sz="1700" b="0"/>
          </a:p>
          <a:p>
            <a:pPr marL="109855" indent="0" algn="l">
              <a:buNone/>
            </a:pPr>
            <a:r>
              <a:rPr lang="en-US" altLang="zh-CN" sz="1700" b="0">
                <a:sym typeface="+mn-ea"/>
              </a:rPr>
              <a:t>20</a:t>
            </a:r>
            <a:r>
              <a:rPr lang="zh-CN" altLang="en-US" sz="1700" b="0">
                <a:sym typeface="+mn-ea"/>
              </a:rPr>
              <a:t>、</a:t>
            </a:r>
            <a:r>
              <a:rPr lang="en-US" altLang="zh-CN" sz="1700" b="0">
                <a:sym typeface="+mn-ea"/>
              </a:rPr>
              <a:t>DataUtils</a:t>
            </a:r>
            <a:r>
              <a:rPr lang="zh-CN" altLang="en-US" sz="1700" b="0">
                <a:sym typeface="+mn-ea"/>
              </a:rPr>
              <a:t>根据数据库查询相应的便签</a:t>
            </a:r>
            <a:endParaRPr lang="zh-CN" altLang="en-US" sz="1700" b="0">
              <a:sym typeface="+mn-ea"/>
            </a:endParaRPr>
          </a:p>
          <a:p>
            <a:pPr marL="109855" indent="0" algn="l">
              <a:buNone/>
            </a:pPr>
            <a:r>
              <a:rPr lang="zh-CN" altLang="en-US" sz="1700" b="0">
                <a:solidFill>
                  <a:schemeClr val="tx1">
                    <a:lumMod val="95000"/>
                    <a:lumOff val="5000"/>
                  </a:schemeClr>
                </a:solidFill>
                <a:latin typeface="微软雅黑" charset="0"/>
                <a:ea typeface="微软雅黑" charset="0"/>
              </a:rPr>
              <a:t>21、GTaskStringUtils定义静态字符串</a:t>
            </a:r>
            <a:endParaRPr lang="zh-CN" altLang="en-US" sz="1700" b="0">
              <a:solidFill>
                <a:schemeClr val="tx1">
                  <a:lumMod val="95000"/>
                  <a:lumOff val="5000"/>
                </a:schemeClr>
              </a:solidFill>
              <a:latin typeface="微软雅黑" charset="0"/>
              <a:ea typeface="微软雅黑" charset="0"/>
            </a:endParaRPr>
          </a:p>
          <a:p>
            <a:pPr marL="109855" indent="0" algn="l">
              <a:buNone/>
            </a:pPr>
            <a:r>
              <a:rPr lang="zh-CN" altLang="en-US" sz="1700" b="0">
                <a:solidFill>
                  <a:schemeClr val="tx1">
                    <a:lumMod val="95000"/>
                    <a:lumOff val="5000"/>
                  </a:schemeClr>
                </a:solidFill>
                <a:latin typeface="微软雅黑" charset="0"/>
                <a:ea typeface="微软雅黑" charset="0"/>
              </a:rPr>
              <a:t>22、ResourceParser获取颜色图片等功能在程序中使用</a:t>
            </a:r>
            <a:endParaRPr lang="zh-CN" altLang="en-US" sz="1700" b="0">
              <a:solidFill>
                <a:schemeClr val="tx1">
                  <a:lumMod val="95000"/>
                  <a:lumOff val="5000"/>
                </a:schemeClr>
              </a:solidFill>
              <a:latin typeface="微软雅黑" charset="0"/>
              <a:ea typeface="微软雅黑" charset="0"/>
            </a:endParaRPr>
          </a:p>
          <a:p>
            <a:pPr marL="109855" indent="0" algn="l">
              <a:buNone/>
            </a:pPr>
            <a:r>
              <a:rPr lang="en-US" altLang="zh-CN" sz="1700" b="0" dirty="0">
                <a:solidFill>
                  <a:schemeClr val="tx1">
                    <a:lumMod val="95000"/>
                    <a:lumOff val="5000"/>
                  </a:schemeClr>
                </a:solidFill>
                <a:latin typeface="微软雅黑" charset="0"/>
                <a:ea typeface="微软雅黑" charset="0"/>
              </a:rPr>
              <a:t>23</a:t>
            </a:r>
            <a:r>
              <a:rPr lang="zh-CN" altLang="en-US" sz="1700" b="0" dirty="0">
                <a:solidFill>
                  <a:schemeClr val="tx1">
                    <a:lumMod val="95000"/>
                    <a:lumOff val="5000"/>
                  </a:schemeClr>
                </a:solidFill>
                <a:latin typeface="微软雅黑" charset="0"/>
                <a:ea typeface="微软雅黑" charset="0"/>
              </a:rPr>
              <a:t>、</a:t>
            </a:r>
            <a:r>
              <a:rPr lang="zh-CN" altLang="en-US" sz="1700" b="0">
                <a:solidFill>
                  <a:schemeClr val="tx1">
                    <a:lumMod val="95000"/>
                    <a:lumOff val="5000"/>
                  </a:schemeClr>
                </a:solidFill>
                <a:latin typeface="微软雅黑" charset="0"/>
                <a:ea typeface="微软雅黑" charset="0"/>
              </a:rPr>
              <a:t>AlarmAlertActivity继承自Activity,同时继承两个监听器OnClickListener, OnDismissListener实现对屏幕、闹钟等功能的控制</a:t>
            </a:r>
            <a:endParaRPr lang="zh-CN" altLang="en-US" sz="1700" b="0">
              <a:solidFill>
                <a:schemeClr val="tx1">
                  <a:lumMod val="95000"/>
                  <a:lumOff val="5000"/>
                </a:schemeClr>
              </a:solidFill>
              <a:latin typeface="微软雅黑" charset="0"/>
              <a:ea typeface="微软雅黑" charset="0"/>
            </a:endParaRPr>
          </a:p>
          <a:p>
            <a:pPr marL="109855" indent="0" algn="l">
              <a:buNone/>
            </a:pPr>
            <a:r>
              <a:rPr lang="en-US" altLang="zh-CN" sz="1700" b="0">
                <a:solidFill>
                  <a:srgbClr val="000000"/>
                </a:solidFill>
                <a:latin typeface="微软雅黑" charset="0"/>
                <a:ea typeface="微软雅黑" charset="0"/>
                <a:cs typeface="微软雅黑" charset="0"/>
                <a:sym typeface="+mn-ea"/>
              </a:rPr>
              <a:t>24</a:t>
            </a:r>
            <a:r>
              <a:rPr lang="zh-CN" altLang="en-US" sz="1700" b="0">
                <a:solidFill>
                  <a:srgbClr val="000000"/>
                </a:solidFill>
                <a:latin typeface="微软雅黑" charset="0"/>
                <a:ea typeface="微软雅黑" charset="0"/>
                <a:cs typeface="微软雅黑" charset="0"/>
                <a:sym typeface="+mn-ea"/>
              </a:rPr>
              <a:t>、</a:t>
            </a:r>
            <a:r>
              <a:rPr lang="en-US" sz="1700" b="0">
                <a:solidFill>
                  <a:srgbClr val="000000"/>
                </a:solidFill>
                <a:latin typeface="微软雅黑" charset="0"/>
                <a:ea typeface="微软雅黑" charset="0"/>
                <a:cs typeface="微软雅黑" charset="0"/>
                <a:sym typeface="+mn-ea"/>
              </a:rPr>
              <a:t>AlarmInitReceiver</a:t>
            </a:r>
            <a:r>
              <a:rPr lang="zh-CN" sz="1700" b="0">
                <a:solidFill>
                  <a:srgbClr val="000000"/>
                </a:solidFill>
                <a:latin typeface="微软雅黑" charset="0"/>
                <a:ea typeface="微软雅黑" charset="0"/>
                <a:cs typeface="微软雅黑" charset="0"/>
                <a:sym typeface="+mn-ea"/>
              </a:rPr>
              <a:t>继承于</a:t>
            </a:r>
            <a:r>
              <a:rPr lang="en-US" sz="1700" b="0">
                <a:solidFill>
                  <a:srgbClr val="000000"/>
                </a:solidFill>
                <a:latin typeface="微软雅黑" charset="0"/>
                <a:ea typeface="微软雅黑" charset="0"/>
                <a:cs typeface="微软雅黑" charset="0"/>
                <a:sym typeface="+mn-ea"/>
              </a:rPr>
              <a:t>BroadcastReceiver</a:t>
            </a:r>
            <a:r>
              <a:rPr lang="zh-CN" sz="1700" b="0">
                <a:solidFill>
                  <a:srgbClr val="000000"/>
                </a:solidFill>
                <a:latin typeface="微软雅黑" charset="0"/>
                <a:ea typeface="微软雅黑" charset="0"/>
                <a:cs typeface="微软雅黑" charset="0"/>
                <a:sym typeface="+mn-ea"/>
              </a:rPr>
              <a:t>类</a:t>
            </a:r>
            <a:r>
              <a:rPr lang="zh-CN" altLang="en-US" sz="1700" b="0">
                <a:solidFill>
                  <a:srgbClr val="000000"/>
                </a:solidFill>
                <a:latin typeface="微软雅黑" charset="0"/>
                <a:ea typeface="微软雅黑" charset="0"/>
                <a:cs typeface="微软雅黑" charset="0"/>
                <a:sym typeface="+mn-ea"/>
              </a:rPr>
              <a:t>，以实现</a:t>
            </a:r>
            <a:r>
              <a:rPr lang="zh-CN" sz="1700" b="0">
                <a:solidFill>
                  <a:srgbClr val="000000"/>
                </a:solidFill>
                <a:latin typeface="微软雅黑" charset="0"/>
                <a:ea typeface="微软雅黑" charset="0"/>
                <a:cs typeface="微软雅黑" charset="0"/>
                <a:sym typeface="+mn-ea"/>
              </a:rPr>
              <a:t>对闹铃信息的接收</a:t>
            </a:r>
            <a:endParaRPr lang="zh-CN" sz="1700" b="0">
              <a:solidFill>
                <a:srgbClr val="000000"/>
              </a:solidFill>
              <a:latin typeface="微软雅黑" charset="0"/>
              <a:ea typeface="微软雅黑" charset="0"/>
              <a:cs typeface="微软雅黑" charset="0"/>
              <a:sym typeface="+mn-ea"/>
            </a:endParaRPr>
          </a:p>
          <a:p>
            <a:pPr marL="109855" indent="0" algn="l">
              <a:buNone/>
            </a:pPr>
            <a:r>
              <a:rPr lang="en-US" altLang="zh-CN" sz="1700" b="0">
                <a:solidFill>
                  <a:srgbClr val="000000"/>
                </a:solidFill>
                <a:latin typeface="微软雅黑" charset="0"/>
                <a:ea typeface="微软雅黑" charset="0"/>
                <a:cs typeface="微软雅黑" charset="0"/>
                <a:sym typeface="+mn-ea"/>
              </a:rPr>
              <a:t>25</a:t>
            </a:r>
            <a:r>
              <a:rPr lang="zh-CN" altLang="en-US" sz="1700" b="0">
                <a:solidFill>
                  <a:srgbClr val="000000"/>
                </a:solidFill>
                <a:latin typeface="微软雅黑" charset="0"/>
                <a:ea typeface="微软雅黑" charset="0"/>
                <a:cs typeface="微软雅黑" charset="0"/>
                <a:sym typeface="+mn-ea"/>
              </a:rPr>
              <a:t>、</a:t>
            </a:r>
            <a:r>
              <a:rPr lang="en-US" sz="1700" b="0">
                <a:solidFill>
                  <a:srgbClr val="000000"/>
                </a:solidFill>
                <a:latin typeface="微软雅黑" charset="0"/>
                <a:ea typeface="微软雅黑" charset="0"/>
                <a:cs typeface="微软雅黑" charset="0"/>
                <a:sym typeface="+mn-ea"/>
              </a:rPr>
              <a:t>AlarmReceiver</a:t>
            </a:r>
            <a:r>
              <a:rPr lang="zh-CN" sz="1700" b="0">
                <a:solidFill>
                  <a:srgbClr val="000000"/>
                </a:solidFill>
                <a:latin typeface="微软雅黑" charset="0"/>
                <a:ea typeface="微软雅黑" charset="0"/>
                <a:cs typeface="微软雅黑" charset="0"/>
                <a:sym typeface="+mn-ea"/>
              </a:rPr>
              <a:t>闹钟消息接收器，从</a:t>
            </a:r>
            <a:r>
              <a:rPr lang="en-US" sz="1700" b="0">
                <a:solidFill>
                  <a:srgbClr val="000000"/>
                </a:solidFill>
                <a:latin typeface="微软雅黑" charset="0"/>
                <a:ea typeface="微软雅黑" charset="0"/>
                <a:cs typeface="微软雅黑" charset="0"/>
                <a:sym typeface="+mn-ea"/>
              </a:rPr>
              <a:t>BroadcastReceiver</a:t>
            </a:r>
            <a:r>
              <a:rPr lang="zh-CN" sz="1700" b="0">
                <a:solidFill>
                  <a:srgbClr val="000000"/>
                </a:solidFill>
                <a:latin typeface="微软雅黑" charset="0"/>
                <a:ea typeface="微软雅黑" charset="0"/>
                <a:cs typeface="微软雅黑" charset="0"/>
                <a:sym typeface="+mn-ea"/>
              </a:rPr>
              <a:t>类继承而来</a:t>
            </a:r>
            <a:endParaRPr lang="zh-CN" altLang="en-US" sz="1700" b="0">
              <a:solidFill>
                <a:srgbClr val="000000"/>
              </a:solidFill>
              <a:latin typeface="微软雅黑" charset="0"/>
              <a:ea typeface="微软雅黑" charset="0"/>
              <a:cs typeface="微软雅黑" charset="0"/>
            </a:endParaRPr>
          </a:p>
        </p:txBody>
      </p:sp>
      <p:sp>
        <p:nvSpPr>
          <p:cNvPr id="3" name="标题 2"/>
          <p:cNvSpPr>
            <a:spLocks noGrp="1"/>
          </p:cNvSpPr>
          <p:nvPr>
            <p:ph type="title"/>
          </p:nvPr>
        </p:nvSpPr>
        <p:spPr>
          <a:xfrm>
            <a:off x="631463" y="132438"/>
            <a:ext cx="8229600" cy="1143000"/>
          </a:xfrm>
        </p:spPr>
        <p:txBody>
          <a:bodyPr/>
          <a:lstStyle/>
          <a:p>
            <a:r>
              <a:rPr lang="zh-CN" altLang="en-US"/>
              <a:t>标注开源代码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44" y="1417663"/>
            <a:ext cx="8229600" cy="4525963"/>
          </a:xfrm>
        </p:spPr>
        <p:txBody>
          <a:bodyPr>
            <a:normAutofit fontScale="80000"/>
          </a:bodyPr>
          <a:lstStyle/>
          <a:p>
            <a:pPr marL="0" indent="0" algn="l">
              <a:buNone/>
            </a:pPr>
            <a:r>
              <a:rPr lang="en-US" altLang="zh-CN" sz="2000" b="0" dirty="0">
                <a:solidFill>
                  <a:srgbClr val="000000"/>
                </a:solidFill>
                <a:latin typeface="微软雅黑" charset="0"/>
                <a:ea typeface="微软雅黑" charset="0"/>
                <a:cs typeface="微软雅黑" charset="0"/>
                <a:sym typeface="+mn-ea"/>
              </a:rPr>
              <a:t>26</a:t>
            </a:r>
            <a:r>
              <a:rPr lang="zh-CN" altLang="en-US" sz="2000" b="0" dirty="0">
                <a:solidFill>
                  <a:srgbClr val="000000"/>
                </a:solidFill>
                <a:latin typeface="微软雅黑" charset="0"/>
                <a:ea typeface="微软雅黑" charset="0"/>
                <a:cs typeface="微软雅黑" charset="0"/>
                <a:sym typeface="+mn-ea"/>
              </a:rPr>
              <a:t>、</a:t>
            </a:r>
            <a:r>
              <a:rPr lang="en-US" sz="2000" b="0" dirty="0" err="1">
                <a:solidFill>
                  <a:srgbClr val="000000"/>
                </a:solidFill>
                <a:latin typeface="微软雅黑" charset="0"/>
                <a:ea typeface="微软雅黑" charset="0"/>
                <a:cs typeface="微软雅黑" charset="0"/>
                <a:sym typeface="+mn-ea"/>
              </a:rPr>
              <a:t>DateTimePicker</a:t>
            </a:r>
            <a:r>
              <a:rPr lang="zh-CN" sz="2000" b="0" dirty="0">
                <a:solidFill>
                  <a:srgbClr val="000000"/>
                </a:solidFill>
                <a:latin typeface="微软雅黑" charset="0"/>
                <a:ea typeface="微软雅黑" charset="0"/>
                <a:cs typeface="微软雅黑" charset="0"/>
                <a:sym typeface="+mn-ea"/>
              </a:rPr>
              <a:t>继承自</a:t>
            </a:r>
            <a:r>
              <a:rPr lang="en-US" sz="2000" b="0" dirty="0" err="1">
                <a:solidFill>
                  <a:srgbClr val="000000"/>
                </a:solidFill>
                <a:latin typeface="微软雅黑" charset="0"/>
                <a:ea typeface="微软雅黑" charset="0"/>
                <a:cs typeface="微软雅黑" charset="0"/>
                <a:sym typeface="+mn-ea"/>
              </a:rPr>
              <a:t>FrameLayout</a:t>
            </a:r>
            <a:r>
              <a:rPr lang="zh-CN" sz="2000" b="0" dirty="0">
                <a:solidFill>
                  <a:srgbClr val="000000"/>
                </a:solidFill>
                <a:latin typeface="微软雅黑" charset="0"/>
                <a:ea typeface="微软雅黑" charset="0"/>
                <a:cs typeface="微软雅黑" charset="0"/>
                <a:sym typeface="+mn-ea"/>
              </a:rPr>
              <a:t>类</a:t>
            </a:r>
            <a:r>
              <a:rPr lang="zh-CN" altLang="en-US" sz="2000" b="0" dirty="0">
                <a:solidFill>
                  <a:srgbClr val="000000"/>
                </a:solidFill>
                <a:latin typeface="微软雅黑" charset="0"/>
                <a:ea typeface="微软雅黑" charset="0"/>
                <a:cs typeface="微软雅黑" charset="0"/>
                <a:sym typeface="+mn-ea"/>
              </a:rPr>
              <a:t>，主要是为了实现对时间的监听</a:t>
            </a:r>
            <a:endParaRPr lang="zh-CN" altLang="en-US" sz="2000" b="0" dirty="0">
              <a:solidFill>
                <a:srgbClr val="000000"/>
              </a:solidFill>
              <a:latin typeface="微软雅黑" charset="0"/>
              <a:ea typeface="微软雅黑" charset="0"/>
              <a:cs typeface="微软雅黑" charset="0"/>
              <a:sym typeface="+mn-ea"/>
            </a:endParaRPr>
          </a:p>
          <a:p>
            <a:pPr marL="0" indent="0" algn="l">
              <a:buNone/>
            </a:pPr>
            <a:r>
              <a:rPr lang="en-US" altLang="zh-CN" sz="2000" b="0" dirty="0">
                <a:sym typeface="+mn-ea"/>
              </a:rPr>
              <a:t>27</a:t>
            </a:r>
            <a:r>
              <a:rPr lang="zh-CN" altLang="en-US" sz="2000" b="0" dirty="0">
                <a:sym typeface="+mn-ea"/>
              </a:rPr>
              <a:t>、</a:t>
            </a:r>
            <a:r>
              <a:rPr lang="en-US" altLang="zh-CN" sz="2000" b="0" dirty="0">
                <a:sym typeface="+mn-ea"/>
              </a:rPr>
              <a:t>DateTimePickerDialog</a:t>
            </a:r>
            <a:r>
              <a:rPr lang="zh-CN" altLang="en-US" sz="2000" b="0" dirty="0">
                <a:sym typeface="+mn-ea"/>
              </a:rPr>
              <a:t>继承了父类“</a:t>
            </a:r>
            <a:r>
              <a:rPr lang="en-US" altLang="zh-CN" sz="2000" b="0" dirty="0">
                <a:sym typeface="+mn-ea"/>
              </a:rPr>
              <a:t>AlertDialog</a:t>
            </a:r>
            <a:r>
              <a:rPr lang="zh-CN" altLang="en-US" sz="2000" b="0" dirty="0">
                <a:sym typeface="+mn-ea"/>
              </a:rPr>
              <a:t>”并实现了接口“</a:t>
            </a:r>
            <a:r>
              <a:rPr lang="en-US" altLang="zh-CN" sz="2000" b="0" dirty="0">
                <a:sym typeface="+mn-ea"/>
              </a:rPr>
              <a:t>OnClickListener</a:t>
            </a:r>
            <a:r>
              <a:rPr lang="zh-CN" altLang="en-US" sz="2000" b="0" dirty="0">
                <a:sym typeface="+mn-ea"/>
              </a:rPr>
              <a:t>”，提供了一组方法以实现便签提醒的功能</a:t>
            </a:r>
            <a:endParaRPr lang="zh-CN" altLang="en-US" sz="2000" b="0" dirty="0">
              <a:solidFill>
                <a:srgbClr val="000000"/>
              </a:solidFill>
              <a:latin typeface="微软雅黑" charset="0"/>
              <a:ea typeface="微软雅黑" charset="0"/>
              <a:cs typeface="微软雅黑" charset="0"/>
            </a:endParaRPr>
          </a:p>
          <a:p>
            <a:pPr marL="0" indent="0" algn="l">
              <a:buNone/>
            </a:pPr>
            <a:r>
              <a:rPr lang="en-US" altLang="zh-CN" sz="2000" b="0" dirty="0">
                <a:solidFill>
                  <a:srgbClr val="000000"/>
                </a:solidFill>
                <a:latin typeface="微软雅黑" charset="0"/>
                <a:ea typeface="微软雅黑" charset="0"/>
                <a:cs typeface="微软雅黑" charset="0"/>
                <a:sym typeface="+mn-ea"/>
              </a:rPr>
              <a:t>28</a:t>
            </a:r>
            <a:r>
              <a:rPr lang="zh-CN" altLang="en-US" sz="2000" b="0" dirty="0">
                <a:solidFill>
                  <a:srgbClr val="000000"/>
                </a:solidFill>
                <a:latin typeface="微软雅黑" charset="0"/>
                <a:ea typeface="微软雅黑" charset="0"/>
                <a:cs typeface="微软雅黑" charset="0"/>
                <a:sym typeface="+mn-ea"/>
              </a:rPr>
              <a:t>、</a:t>
            </a:r>
            <a:r>
              <a:rPr lang="en-US" sz="2000" b="0" dirty="0" err="1">
                <a:solidFill>
                  <a:srgbClr val="000000"/>
                </a:solidFill>
                <a:latin typeface="微软雅黑" charset="0"/>
                <a:ea typeface="微软雅黑" charset="0"/>
                <a:cs typeface="微软雅黑" charset="0"/>
                <a:sym typeface="+mn-ea"/>
              </a:rPr>
              <a:t>DropdownMenu</a:t>
            </a:r>
            <a:r>
              <a:rPr lang="zh-CN" altLang="en-US" sz="2000" b="0" dirty="0">
                <a:solidFill>
                  <a:srgbClr val="000000"/>
                </a:solidFill>
                <a:latin typeface="微软雅黑" charset="0"/>
                <a:ea typeface="微软雅黑" charset="0"/>
                <a:cs typeface="微软雅黑" charset="0"/>
                <a:sym typeface="+mn-ea"/>
              </a:rPr>
              <a:t>主要是声明一个菜单，设置菜单的布局</a:t>
            </a:r>
            <a:endParaRPr lang="zh-CN" altLang="en-US" sz="2000" b="0" dirty="0">
              <a:solidFill>
                <a:srgbClr val="000000"/>
              </a:solidFill>
              <a:latin typeface="微软雅黑" charset="0"/>
              <a:ea typeface="微软雅黑" charset="0"/>
              <a:cs typeface="微软雅黑" charset="0"/>
            </a:endParaRPr>
          </a:p>
          <a:p>
            <a:pPr marL="0" indent="0" algn="l">
              <a:buNone/>
            </a:pPr>
            <a:r>
              <a:rPr lang="en-US" altLang="zh-CN" sz="2000" b="0" dirty="0">
                <a:solidFill>
                  <a:srgbClr val="000000"/>
                </a:solidFill>
                <a:latin typeface="微软雅黑" charset="0"/>
                <a:ea typeface="微软雅黑" charset="0"/>
                <a:cs typeface="微软雅黑" charset="0"/>
                <a:sym typeface="+mn-ea"/>
              </a:rPr>
              <a:t>29</a:t>
            </a:r>
            <a:r>
              <a:rPr lang="zh-CN" altLang="en-US" sz="2000" b="0" dirty="0">
                <a:solidFill>
                  <a:srgbClr val="000000"/>
                </a:solidFill>
                <a:latin typeface="微软雅黑" charset="0"/>
                <a:ea typeface="微软雅黑" charset="0"/>
                <a:cs typeface="微软雅黑" charset="0"/>
                <a:sym typeface="+mn-ea"/>
              </a:rPr>
              <a:t>、</a:t>
            </a:r>
            <a:r>
              <a:rPr lang="en-US" sz="2000" b="0" dirty="0" err="1">
                <a:solidFill>
                  <a:srgbClr val="000000"/>
                </a:solidFill>
                <a:latin typeface="微软雅黑" charset="0"/>
                <a:ea typeface="微软雅黑" charset="0"/>
                <a:cs typeface="微软雅黑" charset="0"/>
                <a:sym typeface="+mn-ea"/>
              </a:rPr>
              <a:t>FoldersListAdapter</a:t>
            </a:r>
            <a:r>
              <a:rPr lang="zh-CN" sz="2000" b="0" dirty="0">
                <a:solidFill>
                  <a:srgbClr val="000000"/>
                </a:solidFill>
                <a:latin typeface="微软雅黑" charset="0"/>
                <a:ea typeface="微软雅黑" charset="0"/>
                <a:cs typeface="微软雅黑" charset="0"/>
                <a:sym typeface="+mn-ea"/>
              </a:rPr>
              <a:t>继承了</a:t>
            </a:r>
            <a:r>
              <a:rPr lang="en-US" sz="2000" b="0" dirty="0" err="1">
                <a:solidFill>
                  <a:srgbClr val="000000"/>
                </a:solidFill>
                <a:latin typeface="微软雅黑" charset="0"/>
                <a:ea typeface="微软雅黑" charset="0"/>
                <a:cs typeface="微软雅黑" charset="0"/>
                <a:sym typeface="+mn-ea"/>
              </a:rPr>
              <a:t>CursorAdapter</a:t>
            </a:r>
            <a:r>
              <a:rPr lang="zh-CN" sz="2000" b="0" dirty="0">
                <a:solidFill>
                  <a:srgbClr val="000000"/>
                </a:solidFill>
                <a:latin typeface="微软雅黑" charset="0"/>
                <a:ea typeface="微软雅黑" charset="0"/>
                <a:cs typeface="微软雅黑" charset="0"/>
                <a:sym typeface="+mn-ea"/>
              </a:rPr>
              <a:t>的类，主要作用是便签数据库和用户的交互</a:t>
            </a:r>
            <a:endParaRPr lang="zh-CN" sz="2000" b="0" dirty="0">
              <a:solidFill>
                <a:srgbClr val="000000"/>
              </a:solidFill>
              <a:latin typeface="微软雅黑" charset="0"/>
              <a:ea typeface="微软雅黑" charset="0"/>
              <a:cs typeface="微软雅黑" charset="0"/>
              <a:sym typeface="+mn-ea"/>
            </a:endParaRPr>
          </a:p>
          <a:p>
            <a:pPr marL="0" indent="0" algn="l">
              <a:buNone/>
            </a:pPr>
            <a:r>
              <a:rPr lang="en-US" altLang="zh-CN" sz="2000" b="0" dirty="0">
                <a:sym typeface="+mn-ea"/>
              </a:rPr>
              <a:t>30</a:t>
            </a:r>
            <a:r>
              <a:rPr lang="zh-CN" altLang="en-US" sz="2000" b="0" dirty="0">
                <a:sym typeface="+mn-ea"/>
              </a:rPr>
              <a:t>、</a:t>
            </a:r>
            <a:r>
              <a:rPr lang="en-US" altLang="zh-CN" sz="2000" b="0" dirty="0">
                <a:sym typeface="+mn-ea"/>
              </a:rPr>
              <a:t>NoteEditActivity</a:t>
            </a:r>
            <a:r>
              <a:rPr lang="zh-CN" altLang="en-US" sz="2000" b="0" dirty="0">
                <a:sym typeface="+mn-ea"/>
              </a:rPr>
              <a:t>继承了父类的“</a:t>
            </a:r>
            <a:r>
              <a:rPr lang="en-US" altLang="zh-CN" sz="2000" b="0" dirty="0">
                <a:sym typeface="+mn-ea"/>
              </a:rPr>
              <a:t>Activity</a:t>
            </a:r>
            <a:r>
              <a:rPr lang="zh-CN" altLang="en-US" sz="2000" b="0" dirty="0">
                <a:sym typeface="+mn-ea"/>
              </a:rPr>
              <a:t>”并实现了三个不同的接口，分别是“</a:t>
            </a:r>
            <a:r>
              <a:rPr lang="en-US" altLang="zh-CN" sz="2000" b="0" dirty="0">
                <a:sym typeface="+mn-ea"/>
              </a:rPr>
              <a:t>OnClickListener</a:t>
            </a:r>
            <a:r>
              <a:rPr lang="zh-CN" altLang="en-US" sz="2000" b="0" dirty="0">
                <a:sym typeface="+mn-ea"/>
              </a:rPr>
              <a:t>”、“</a:t>
            </a:r>
            <a:r>
              <a:rPr lang="en-US" altLang="zh-CN" sz="2000" b="0" dirty="0">
                <a:sym typeface="+mn-ea"/>
              </a:rPr>
              <a:t>NoteSettingChangedListener</a:t>
            </a:r>
            <a:r>
              <a:rPr lang="zh-CN" altLang="en-US" sz="2000" b="0" dirty="0">
                <a:sym typeface="+mn-ea"/>
              </a:rPr>
              <a:t>”、“</a:t>
            </a:r>
            <a:r>
              <a:rPr lang="en-US" altLang="zh-CN" sz="2000" b="0" dirty="0">
                <a:sym typeface="+mn-ea"/>
              </a:rPr>
              <a:t>OnTextViewChangeListener</a:t>
            </a:r>
            <a:r>
              <a:rPr lang="zh-CN" altLang="en-US" sz="2000" b="0" dirty="0">
                <a:sym typeface="+mn-ea"/>
              </a:rPr>
              <a:t>”</a:t>
            </a:r>
            <a:r>
              <a:rPr lang="en-US" altLang="zh-CN" sz="2000" b="0" dirty="0">
                <a:sym typeface="+mn-ea"/>
              </a:rPr>
              <a:t>,</a:t>
            </a:r>
            <a:r>
              <a:rPr lang="zh-CN" altLang="en-US" sz="2000" b="0" dirty="0">
                <a:sym typeface="+mn-ea"/>
              </a:rPr>
              <a:t>提供了一组方法以实现编辑便签、修改便签的功能</a:t>
            </a:r>
            <a:endParaRPr lang="zh-CN" altLang="en-US" sz="2000" b="0" dirty="0">
              <a:sym typeface="+mn-ea"/>
            </a:endParaRPr>
          </a:p>
          <a:p>
            <a:pPr marL="0" indent="0" algn="l">
              <a:buNone/>
            </a:pPr>
            <a:r>
              <a:rPr lang="en-US" altLang="zh-CN" sz="2000" b="0" dirty="0">
                <a:sym typeface="+mn-ea"/>
              </a:rPr>
              <a:t>31</a:t>
            </a:r>
            <a:r>
              <a:rPr lang="zh-CN" altLang="en-US" sz="2000" b="0" dirty="0">
                <a:sym typeface="+mn-ea"/>
              </a:rPr>
              <a:t>、</a:t>
            </a:r>
            <a:r>
              <a:rPr lang="en-US" altLang="zh-CN" sz="2000" b="0" dirty="0">
                <a:sym typeface="+mn-ea"/>
              </a:rPr>
              <a:t>NoteEditText</a:t>
            </a:r>
            <a:r>
              <a:rPr lang="zh-CN" altLang="en-US" sz="2000" b="0" dirty="0">
                <a:sym typeface="+mn-ea"/>
              </a:rPr>
              <a:t>继承了</a:t>
            </a:r>
            <a:r>
              <a:rPr lang="en-US" altLang="zh-CN" sz="2000" b="0" dirty="0">
                <a:sym typeface="+mn-ea"/>
              </a:rPr>
              <a:t>Android</a:t>
            </a:r>
            <a:r>
              <a:rPr lang="zh-CN" altLang="en-US" sz="2000" b="0" dirty="0">
                <a:sym typeface="+mn-ea"/>
              </a:rPr>
              <a:t>控件“</a:t>
            </a:r>
            <a:r>
              <a:rPr lang="en-US" altLang="zh-CN" sz="2000" b="0" dirty="0">
                <a:sym typeface="+mn-ea"/>
              </a:rPr>
              <a:t>EditText</a:t>
            </a:r>
            <a:r>
              <a:rPr lang="zh-CN" altLang="en-US" sz="2000" b="0" dirty="0">
                <a:sym typeface="+mn-ea"/>
              </a:rPr>
              <a:t>”</a:t>
            </a:r>
            <a:r>
              <a:rPr lang="en-US" altLang="zh-CN" sz="2000" b="0" dirty="0">
                <a:sym typeface="+mn-ea"/>
              </a:rPr>
              <a:t>,</a:t>
            </a:r>
            <a:r>
              <a:rPr lang="zh-CN" altLang="en-US" sz="2000" b="0" dirty="0">
                <a:sym typeface="+mn-ea"/>
              </a:rPr>
              <a:t>提供一组方法以实现文本编辑的功能</a:t>
            </a:r>
            <a:r>
              <a:rPr lang="en-US" altLang="zh-CN" sz="2000" b="0" dirty="0">
                <a:sym typeface="+mn-ea"/>
              </a:rPr>
              <a:t>32</a:t>
            </a:r>
            <a:r>
              <a:rPr lang="zh-CN" altLang="en-US" sz="2000" b="0" dirty="0">
                <a:sym typeface="+mn-ea"/>
              </a:rPr>
              <a:t>、</a:t>
            </a:r>
            <a:r>
              <a:rPr lang="en-US" altLang="zh-CN" sz="2000" b="0" dirty="0" err="1">
                <a:sym typeface="+mn-ea"/>
              </a:rPr>
              <a:t>NotesListAdapter</a:t>
            </a:r>
            <a:r>
              <a:rPr lang="zh-CN" altLang="en-US" sz="2000" b="0" dirty="0">
                <a:sym typeface="+mn-ea"/>
              </a:rPr>
              <a:t>实现链接鼠标和编辑便签链接</a:t>
            </a:r>
            <a:endParaRPr lang="zh-CN" altLang="en-US" sz="2000" b="0" dirty="0">
              <a:sym typeface="+mn-ea"/>
            </a:endParaRPr>
          </a:p>
          <a:p>
            <a:pPr marL="0" indent="0" algn="l">
              <a:buNone/>
            </a:pPr>
            <a:r>
              <a:rPr lang="en-US" altLang="zh-CN" sz="2000" b="0" dirty="0">
                <a:sym typeface="+mn-ea"/>
              </a:rPr>
              <a:t>33</a:t>
            </a:r>
            <a:r>
              <a:rPr lang="zh-CN" altLang="en-US" sz="2000" b="0" dirty="0">
                <a:sym typeface="+mn-ea"/>
              </a:rPr>
              <a:t>、</a:t>
            </a:r>
            <a:r>
              <a:rPr lang="en-US" altLang="zh-CN" sz="2000" b="0" dirty="0" err="1">
                <a:sym typeface="+mn-ea"/>
              </a:rPr>
              <a:t>NoteListItem</a:t>
            </a:r>
            <a:r>
              <a:rPr lang="zh-CN" altLang="en-US" sz="2000" b="0" dirty="0">
                <a:sym typeface="+mn-ea"/>
              </a:rPr>
              <a:t>创建便签列表项目选项</a:t>
            </a:r>
            <a:endParaRPr lang="zh-CN" altLang="en-US" sz="2000" b="0" dirty="0">
              <a:sym typeface="+mn-ea"/>
            </a:endParaRPr>
          </a:p>
          <a:p>
            <a:pPr marL="0" indent="0" algn="l">
              <a:buNone/>
            </a:pPr>
            <a:r>
              <a:rPr lang="en-US" altLang="zh-CN" sz="2000" b="0" dirty="0">
                <a:sym typeface="+mn-ea"/>
              </a:rPr>
              <a:t>34</a:t>
            </a:r>
            <a:r>
              <a:rPr lang="zh-CN" altLang="en-US" sz="2000" b="0" dirty="0">
                <a:sym typeface="+mn-ea"/>
              </a:rPr>
              <a:t>、</a:t>
            </a:r>
            <a:r>
              <a:rPr lang="en-US" altLang="zh-CN" sz="2000" b="0" dirty="0" err="1">
                <a:sym typeface="+mn-ea"/>
              </a:rPr>
              <a:t>NotePreferenceActivity</a:t>
            </a:r>
            <a:r>
              <a:rPr lang="zh-CN" altLang="en-US" sz="2000" b="0" dirty="0">
                <a:sym typeface="+mn-ea"/>
              </a:rPr>
              <a:t>实现对背景颜色和字体大小的数据存储</a:t>
            </a:r>
            <a:endParaRPr lang="zh-CN" altLang="en-US" sz="2000" b="0" dirty="0">
              <a:sym typeface="+mn-ea"/>
            </a:endParaRPr>
          </a:p>
          <a:p>
            <a:pPr marL="0" indent="0" algn="l">
              <a:buNone/>
            </a:pPr>
            <a:r>
              <a:rPr lang="en-US" altLang="zh-CN" sz="2000" b="0" dirty="0">
                <a:sym typeface="+mn-ea"/>
              </a:rPr>
              <a:t>35</a:t>
            </a:r>
            <a:r>
              <a:rPr lang="zh-CN" altLang="en-US" sz="2000" b="0" dirty="0">
                <a:sym typeface="+mn-ea"/>
              </a:rPr>
              <a:t>、</a:t>
            </a:r>
            <a:r>
              <a:rPr lang="en-US" altLang="zh-CN" sz="2000" b="0" dirty="0" err="1">
                <a:sym typeface="+mn-ea"/>
              </a:rPr>
              <a:t>pwdActivity</a:t>
            </a:r>
            <a:r>
              <a:rPr lang="zh-CN" altLang="en-US" sz="2000" b="0" dirty="0">
                <a:sym typeface="+mn-ea"/>
              </a:rPr>
              <a:t>设置加密空间的按钮和密码</a:t>
            </a:r>
            <a:endParaRPr lang="zh-CN" altLang="en-US" sz="2000" b="0" dirty="0">
              <a:sym typeface="+mn-ea"/>
            </a:endParaRPr>
          </a:p>
          <a:p>
            <a:pPr marL="0" indent="0" algn="l">
              <a:buNone/>
            </a:pPr>
            <a:r>
              <a:rPr lang="en-US" altLang="zh-CN" sz="2000" b="0" dirty="0">
                <a:sym typeface="+mn-ea"/>
              </a:rPr>
              <a:t>36</a:t>
            </a:r>
            <a:r>
              <a:rPr lang="zh-CN" altLang="en-US" sz="2000" b="0" dirty="0">
                <a:sym typeface="+mn-ea"/>
              </a:rPr>
              <a:t>、</a:t>
            </a:r>
            <a:r>
              <a:rPr lang="en-US" altLang="zh-CN" sz="2000" b="0" dirty="0" err="1">
                <a:sym typeface="+mn-ea"/>
              </a:rPr>
              <a:t>NoteWidgetProvider</a:t>
            </a:r>
            <a:r>
              <a:rPr lang="zh-CN" altLang="en-US" sz="2000" b="0" dirty="0">
                <a:sym typeface="+mn-ea"/>
              </a:rPr>
              <a:t>实现小米便签的桌面控件</a:t>
            </a:r>
            <a:endParaRPr lang="zh-CN" altLang="en-US" sz="2000" b="0" dirty="0">
              <a:solidFill>
                <a:srgbClr val="000000"/>
              </a:solidFill>
              <a:latin typeface="微软雅黑" charset="0"/>
              <a:ea typeface="微软雅黑" charset="0"/>
              <a:cs typeface="微软雅黑" charset="0"/>
            </a:endParaRPr>
          </a:p>
        </p:txBody>
      </p:sp>
      <p:sp>
        <p:nvSpPr>
          <p:cNvPr id="3" name="标题 2"/>
          <p:cNvSpPr>
            <a:spLocks noGrp="1"/>
          </p:cNvSpPr>
          <p:nvPr>
            <p:ph type="title"/>
          </p:nvPr>
        </p:nvSpPr>
        <p:spPr/>
        <p:txBody>
          <a:bodyPr/>
          <a:lstStyle/>
          <a:p>
            <a:r>
              <a:rPr lang="zh-CN" altLang="en-US"/>
              <a:t>标注开源代码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17666"/>
            <a:ext cx="8229600" cy="4525963"/>
          </a:xfrm>
        </p:spPr>
        <p:txBody>
          <a:bodyPr>
            <a:normAutofit/>
          </a:bodyPr>
          <a:lstStyle/>
          <a:p>
            <a:r>
              <a:rPr lang="zh-CN" altLang="en-US" sz="2400" b="0" dirty="0"/>
              <a:t>对类进行标注</a:t>
            </a:r>
            <a:endParaRPr lang="en-US" altLang="zh-CN" sz="2400" b="0" dirty="0"/>
          </a:p>
          <a:p>
            <a:r>
              <a:rPr lang="zh-CN" altLang="en-US" sz="2200" b="0" dirty="0">
                <a:latin typeface="Times New Roman" panose="02020603050405020304" pitchFamily="18" charset="0"/>
                <a:ea typeface="宋体" pitchFamily="2" charset="-122"/>
                <a:cs typeface="Times New Roman" panose="02020603050405020304" pitchFamily="18" charset="0"/>
              </a:rPr>
              <a:t>对</a:t>
            </a:r>
            <a:r>
              <a:rPr lang="en-US" altLang="zh-CN" sz="1800" kern="0" dirty="0" err="1">
                <a:solidFill>
                  <a:schemeClr val="tx1"/>
                </a:solidFill>
                <a:effectLst/>
                <a:latin typeface="Courier New" panose="02070309020205020404" pitchFamily="49" charset="0"/>
                <a:ea typeface="宋体" pitchFamily="2" charset="-122"/>
              </a:rPr>
              <a:t>MetaData</a:t>
            </a:r>
            <a:r>
              <a:rPr lang="zh-CN" altLang="en-US" sz="1800" kern="0" dirty="0">
                <a:solidFill>
                  <a:schemeClr val="tx1"/>
                </a:solidFill>
                <a:effectLst/>
                <a:latin typeface="Courier New" panose="02070309020205020404" pitchFamily="49" charset="0"/>
                <a:ea typeface="宋体" pitchFamily="2" charset="-122"/>
              </a:rPr>
              <a:t>进行注释</a:t>
            </a:r>
            <a:endParaRPr lang="zh-CN" altLang="en-US" sz="2200" b="0" dirty="0">
              <a:solidFill>
                <a:schemeClr val="tx1"/>
              </a:solidFill>
              <a:latin typeface="Times New Roman" panose="02020603050405020304" pitchFamily="18" charset="0"/>
              <a:ea typeface="宋体"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6" name="图片 5"/>
          <p:cNvPicPr>
            <a:picLocks noChangeAspect="1"/>
          </p:cNvPicPr>
          <p:nvPr/>
        </p:nvPicPr>
        <p:blipFill>
          <a:blip r:embed="rId1"/>
          <a:stretch>
            <a:fillRect/>
          </a:stretch>
        </p:blipFill>
        <p:spPr>
          <a:xfrm>
            <a:off x="395536" y="2536060"/>
            <a:ext cx="7924800" cy="3552825"/>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在方法层面理解代码的语义</a:t>
            </a:r>
            <a:endParaRPr lang="zh-CN" altLang="en-US" dirty="0"/>
          </a:p>
          <a:p>
            <a:pPr marL="109855" indent="0">
              <a:buNone/>
            </a:pPr>
            <a:r>
              <a:rPr lang="en-US" altLang="zh-CN" sz="1800" b="0" dirty="0"/>
              <a:t> </a:t>
            </a:r>
            <a:endParaRPr lang="en-US" altLang="zh-CN" sz="1800" b="0" dirty="0"/>
          </a:p>
          <a:p>
            <a:r>
              <a:rPr lang="en-US" altLang="zh-CN" sz="1800" b="0" dirty="0" err="1"/>
              <a:t>pwdActivity</a:t>
            </a:r>
            <a:r>
              <a:rPr lang="zh-CN" altLang="en-US" sz="1800" b="0" dirty="0"/>
              <a:t>是一个</a:t>
            </a:r>
            <a:r>
              <a:rPr lang="en-US" altLang="zh-CN" sz="1800" b="0" dirty="0"/>
              <a:t>Activity</a:t>
            </a:r>
            <a:r>
              <a:rPr lang="zh-CN" altLang="en-US" sz="1800" b="0" dirty="0"/>
              <a:t>类，它显示了一个密码输入界面，并要求用户输入正确的密码才可继续访问</a:t>
            </a:r>
            <a:r>
              <a:rPr lang="en-US" altLang="zh-CN" sz="1800" b="0" dirty="0" err="1"/>
              <a:t>NotesListActivity</a:t>
            </a:r>
            <a:r>
              <a:rPr lang="zh-CN" altLang="en-US" sz="1800" b="0" dirty="0"/>
              <a:t>中的笔记列表。在该类的</a:t>
            </a:r>
            <a:r>
              <a:rPr lang="en-US" altLang="zh-CN" sz="1800" b="0" dirty="0" err="1"/>
              <a:t>onCreate</a:t>
            </a:r>
            <a:r>
              <a:rPr lang="zh-CN" altLang="en-US" sz="1800" b="0" dirty="0"/>
              <a:t>方法中，首先调用了父类的构造方法，然后使用</a:t>
            </a:r>
            <a:r>
              <a:rPr lang="en-US" altLang="zh-CN" sz="1800" b="0" dirty="0" err="1"/>
              <a:t>setContentView</a:t>
            </a:r>
            <a:r>
              <a:rPr lang="zh-CN" altLang="en-US" sz="1800" b="0" dirty="0"/>
              <a:t>方法设置了显示界面的布局文件为</a:t>
            </a:r>
            <a:r>
              <a:rPr lang="en-US" altLang="zh-CN" sz="1800" b="0" dirty="0"/>
              <a:t> activity_pwd.xml</a:t>
            </a:r>
            <a:r>
              <a:rPr lang="zh-CN" altLang="en-US" sz="1800" b="0" dirty="0"/>
              <a:t>。</a:t>
            </a:r>
            <a:endParaRPr lang="en-US" altLang="zh-CN" sz="1800" b="0" dirty="0"/>
          </a:p>
          <a:p>
            <a:endParaRPr lang="zh-CN" altLang="en-US" sz="1800" b="0" dirty="0"/>
          </a:p>
          <a:p>
            <a:r>
              <a:rPr lang="zh-CN" altLang="en-US" sz="1800" b="0" dirty="0"/>
              <a:t>接着，通过</a:t>
            </a:r>
            <a:r>
              <a:rPr lang="en-US" altLang="zh-CN" sz="1800" b="0" dirty="0" err="1"/>
              <a:t>findViewById</a:t>
            </a:r>
            <a:r>
              <a:rPr lang="zh-CN" altLang="en-US" sz="1800" b="0" dirty="0"/>
              <a:t>方法获取了页面上的控件对象（</a:t>
            </a:r>
            <a:r>
              <a:rPr lang="en-US" altLang="zh-CN" sz="1800" b="0" dirty="0" err="1"/>
              <a:t>mBtnpwd</a:t>
            </a:r>
            <a:r>
              <a:rPr lang="zh-CN" altLang="en-US" sz="1800" b="0" dirty="0"/>
              <a:t>、</a:t>
            </a:r>
            <a:r>
              <a:rPr lang="en-US" altLang="zh-CN" sz="1800" b="0" dirty="0" err="1"/>
              <a:t>mEtpwd</a:t>
            </a:r>
            <a:r>
              <a:rPr lang="zh-CN" altLang="en-US" sz="1800" b="0" dirty="0"/>
              <a:t>和</a:t>
            </a:r>
            <a:r>
              <a:rPr lang="en-US" altLang="zh-CN" sz="1800" b="0" dirty="0" err="1"/>
              <a:t>cancell</a:t>
            </a:r>
            <a:r>
              <a:rPr lang="zh-CN" altLang="en-US" sz="1800" b="0" dirty="0"/>
              <a:t>），并分别为它们设置了点击事件监听器。当用户点击确认按钮（</a:t>
            </a:r>
            <a:r>
              <a:rPr lang="en-US" altLang="zh-CN" sz="1800" b="0" dirty="0" err="1"/>
              <a:t>mBtnpwd</a:t>
            </a:r>
            <a:r>
              <a:rPr lang="zh-CN" altLang="en-US" sz="1800" b="0" dirty="0"/>
              <a:t>）时，会从输入框（</a:t>
            </a:r>
            <a:r>
              <a:rPr lang="en-US" altLang="zh-CN" sz="1800" b="0" dirty="0" err="1"/>
              <a:t>mEtpwd</a:t>
            </a:r>
            <a:r>
              <a:rPr lang="zh-CN" altLang="en-US" sz="1800" b="0" dirty="0"/>
              <a:t>）获取用户输入的密码，并与预设值（</a:t>
            </a:r>
            <a:r>
              <a:rPr lang="en-US" altLang="zh-CN" sz="1800" b="0" dirty="0"/>
              <a:t>password="123"</a:t>
            </a:r>
            <a:r>
              <a:rPr lang="zh-CN" altLang="en-US" sz="1800" b="0" dirty="0"/>
              <a:t>）进行比较。如果相同，则关闭当前</a:t>
            </a:r>
            <a:r>
              <a:rPr lang="en-US" altLang="zh-CN" sz="1800" b="0" dirty="0"/>
              <a:t>Activity</a:t>
            </a:r>
            <a:r>
              <a:rPr lang="zh-CN" altLang="en-US" sz="1800" b="0" dirty="0"/>
              <a:t>；否则，提示错误信息</a:t>
            </a:r>
            <a:r>
              <a:rPr lang="zh-CN" altLang="en-US" sz="1800" dirty="0"/>
              <a:t>。</a:t>
            </a:r>
            <a:endParaRPr lang="zh-CN" altLang="en-US" sz="180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dirty="0"/>
              <a:t>对方法进行标注</a:t>
            </a:r>
            <a:endParaRPr lang="en-US" altLang="zh-CN" dirty="0"/>
          </a:p>
          <a:p>
            <a:r>
              <a:rPr lang="en-US" altLang="zh-CN" sz="1800" kern="0" dirty="0" err="1">
                <a:solidFill>
                  <a:schemeClr val="tx1"/>
                </a:solidFill>
                <a:effectLst/>
                <a:latin typeface="Courier New" panose="02070309020205020404" pitchFamily="49" charset="0"/>
                <a:ea typeface="宋体" pitchFamily="2" charset="-122"/>
              </a:rPr>
              <a:t>MetaData</a:t>
            </a:r>
            <a:r>
              <a:rPr lang="zh-CN" altLang="en-US" sz="2200" b="0" dirty="0">
                <a:latin typeface="Times New Roman" panose="02020603050405020304" pitchFamily="18" charset="0"/>
                <a:ea typeface="宋体" pitchFamily="2" charset="-122"/>
                <a:cs typeface="Times New Roman" panose="02020603050405020304" pitchFamily="18" charset="0"/>
              </a:rPr>
              <a:t>类中</a:t>
            </a:r>
            <a:r>
              <a:rPr lang="en-US" altLang="zh-CN" sz="2200" b="0" dirty="0" err="1">
                <a:latin typeface="Times New Roman" panose="02020603050405020304" pitchFamily="18" charset="0"/>
                <a:ea typeface="宋体" pitchFamily="2" charset="-122"/>
                <a:cs typeface="Times New Roman" panose="02020603050405020304" pitchFamily="18" charset="0"/>
              </a:rPr>
              <a:t>getRelatedGid</a:t>
            </a:r>
            <a:r>
              <a:rPr lang="zh-CN" altLang="en-US" sz="2200" b="0" dirty="0">
                <a:latin typeface="Times New Roman" panose="02020603050405020304" pitchFamily="18" charset="0"/>
                <a:ea typeface="宋体" pitchFamily="2" charset="-122"/>
                <a:cs typeface="Times New Roman" panose="02020603050405020304" pitchFamily="18" charset="0"/>
              </a:rPr>
              <a:t>方法的的注释</a:t>
            </a:r>
            <a:endParaRPr lang="en-US" altLang="zh-CN" sz="2200" b="0" dirty="0">
              <a:latin typeface="Times New Roman" panose="02020603050405020304" pitchFamily="18" charset="0"/>
              <a:ea typeface="宋体" pitchFamily="2" charset="-122"/>
              <a:cs typeface="Times New Roman" panose="02020603050405020304" pitchFamily="18" charset="0"/>
            </a:endParaRPr>
          </a:p>
          <a:p>
            <a:endParaRPr lang="zh-CN" altLang="en-US" sz="2200" b="0" dirty="0">
              <a:latin typeface="Times New Roman" panose="02020603050405020304" pitchFamily="18" charset="0"/>
              <a:ea typeface="宋体"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pic>
        <p:nvPicPr>
          <p:cNvPr id="5" name="图片 4"/>
          <p:cNvPicPr>
            <a:picLocks noChangeAspect="1"/>
          </p:cNvPicPr>
          <p:nvPr/>
        </p:nvPicPr>
        <p:blipFill>
          <a:blip r:embed="rId1"/>
          <a:stretch>
            <a:fillRect/>
          </a:stretch>
        </p:blipFill>
        <p:spPr>
          <a:xfrm>
            <a:off x="539552" y="2548534"/>
            <a:ext cx="5863952" cy="3435133"/>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270407"/>
            <a:ext cx="8229600" cy="4525963"/>
          </a:xfrm>
        </p:spPr>
        <p:txBody>
          <a:bodyPr/>
          <a:lstStyle/>
          <a:p>
            <a:pPr marL="0" indent="0"/>
            <a:endParaRPr lang="zh-CN" altLang="en-US" sz="1600" dirty="0">
              <a:latin typeface="Calibri" charset="0"/>
              <a:ea typeface="宋体" charset="0"/>
              <a:cs typeface="Times New Roman" panose="02020603050405020304" pitchFamily="18" charset="0"/>
            </a:endParaRPr>
          </a:p>
          <a:p>
            <a:pPr marL="0" indent="0"/>
            <a:r>
              <a:rPr lang="zh-CN" altLang="en-US" sz="2400" dirty="0">
                <a:latin typeface="Calibri" charset="0"/>
                <a:ea typeface="宋体" charset="0"/>
                <a:cs typeface="Times New Roman" panose="02020603050405020304" pitchFamily="18" charset="0"/>
              </a:rPr>
              <a:t>对</a:t>
            </a:r>
            <a:r>
              <a:rPr lang="en-US" sz="2400" b="1">
                <a:latin typeface="Calibri" charset="0"/>
                <a:ea typeface="宋体" charset="0"/>
                <a:cs typeface="Times New Roman" panose="02020603050405020304" pitchFamily="18" charset="0"/>
              </a:rPr>
              <a:t>  AlarmAlertActivity</a:t>
            </a:r>
            <a:r>
              <a:rPr lang="zh-CN" altLang="en-US" sz="2400" b="1">
                <a:latin typeface="Calibri" charset="0"/>
                <a:ea typeface="宋体" charset="0"/>
                <a:cs typeface="Times New Roman" panose="02020603050405020304" pitchFamily="18" charset="0"/>
              </a:rPr>
              <a:t>中的 </a:t>
            </a:r>
            <a:r>
              <a:rPr lang="en-US" altLang="zh-CN" sz="2400" b="1">
                <a:latin typeface="Calibri" charset="0"/>
                <a:ea typeface="宋体" charset="0"/>
                <a:cs typeface="Times New Roman" panose="02020603050405020304" pitchFamily="18" charset="0"/>
              </a:rPr>
              <a:t>onClick</a:t>
            </a:r>
            <a:r>
              <a:rPr lang="zh-CN" altLang="en-US" sz="2400" b="1">
                <a:latin typeface="Calibri" charset="0"/>
                <a:ea typeface="宋体" charset="0"/>
                <a:cs typeface="Times New Roman" panose="02020603050405020304" pitchFamily="18" charset="0"/>
              </a:rPr>
              <a:t>进行注释</a:t>
            </a:r>
            <a:endParaRPr lang="en-US" altLang="en-US" sz="2400" b="1" dirty="0">
              <a:latin typeface="Calibri" charset="0"/>
              <a:ea typeface="宋体" charset="0"/>
              <a:cs typeface="Times New Roman" panose="02020603050405020304" pitchFamily="18" charset="0"/>
            </a:endParaRPr>
          </a:p>
        </p:txBody>
      </p:sp>
      <p:sp>
        <p:nvSpPr>
          <p:cNvPr id="3" name="标题 2"/>
          <p:cNvSpPr>
            <a:spLocks noGrp="1"/>
          </p:cNvSpPr>
          <p:nvPr>
            <p:ph type="title"/>
          </p:nvPr>
        </p:nvSpPr>
        <p:spPr/>
        <p:txBody>
          <a:bodyPr/>
          <a:lstStyle/>
          <a:p>
            <a:r>
              <a:rPr lang="zh-CN" altLang="en-US"/>
              <a:t>标注开源代码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275631581"/>
          <p:cNvPicPr>
            <a:picLocks noChangeAspect="1"/>
          </p:cNvPicPr>
          <p:nvPr/>
        </p:nvPicPr>
        <p:blipFill>
          <a:blip r:embed="rId1"/>
          <a:stretch>
            <a:fillRect/>
          </a:stretch>
        </p:blipFill>
        <p:spPr>
          <a:xfrm>
            <a:off x="370434" y="2339288"/>
            <a:ext cx="7993988" cy="332389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06086" y="979101"/>
            <a:ext cx="8229600" cy="4525963"/>
          </a:xfrm>
        </p:spPr>
        <p:txBody>
          <a:bodyPr>
            <a:normAutofit/>
          </a:bodyPr>
          <a:lstStyle/>
          <a:p>
            <a:r>
              <a:rPr lang="zh-CN" altLang="en-US" sz="1800" b="0" dirty="0"/>
              <a:t>在代码块层面理解代码的语义</a:t>
            </a:r>
            <a:endParaRPr lang="zh-CN" altLang="en-US" sz="1800" b="0" dirty="0"/>
          </a:p>
          <a:p>
            <a:r>
              <a:rPr lang="zh-CN" altLang="en-US" sz="1600" b="0" dirty="0"/>
              <a:t>这段代码首先判断当前的便签是否值得保存，如果值得保存，则继续执行下面的逻辑。其中 </a:t>
            </a:r>
            <a:r>
              <a:rPr lang="en-US" altLang="zh-CN" sz="1600" b="0" dirty="0"/>
              <a:t>isWorthSaving() </a:t>
            </a:r>
            <a:r>
              <a:rPr lang="zh-CN" altLang="en-US" sz="1600" b="0" dirty="0"/>
              <a:t>方法可能是一个自定义方法，用于判断便签是否需要被保存。</a:t>
            </a:r>
            <a:endParaRPr lang="zh-CN" altLang="en-US" sz="1600" b="0" dirty="0"/>
          </a:p>
          <a:p>
            <a:r>
              <a:rPr lang="zh-CN" altLang="en-US" sz="1600" b="0" dirty="0"/>
              <a:t>接着，通过调用 </a:t>
            </a:r>
            <a:r>
              <a:rPr lang="en-US" altLang="zh-CN" sz="1600" b="0" dirty="0"/>
              <a:t>existInDatabase() </a:t>
            </a:r>
            <a:r>
              <a:rPr lang="zh-CN" altLang="en-US" sz="1600" b="0" dirty="0"/>
              <a:t>方法来检查当前便签是否已存在于数据库中，该方法可能会查询数据库，以确认改变内容是否已经在数据库中存在。</a:t>
            </a:r>
            <a:endParaRPr lang="zh-CN" altLang="en-US" sz="1600" b="0" dirty="0"/>
          </a:p>
          <a:p>
            <a:r>
              <a:rPr lang="zh-CN" altLang="en-US" sz="1600" b="0" dirty="0"/>
              <a:t>如果当前的便签尚未存在于数据库中，那么就创建一个新的便签（通过 </a:t>
            </a:r>
            <a:r>
              <a:rPr lang="en-US" altLang="zh-CN" sz="1600" b="0" dirty="0"/>
              <a:t>Note.getNewNoteld() </a:t>
            </a:r>
            <a:r>
              <a:rPr lang="zh-CN" altLang="en-US" sz="1600" b="0" dirty="0"/>
              <a:t>方法，可能是一个构建器或者工厂方法），并将其同步到数据库中，即执行 </a:t>
            </a:r>
            <a:r>
              <a:rPr lang="en-US" altLang="zh-CN" sz="1600" b="0" dirty="0"/>
              <a:t>mNote.syncNote() </a:t>
            </a:r>
            <a:r>
              <a:rPr lang="zh-CN" altLang="en-US" sz="1600" b="0" dirty="0"/>
              <a:t>方法。</a:t>
            </a:r>
            <a:endParaRPr lang="zh-CN" altLang="en-US" sz="1600" b="0" dirty="0"/>
          </a:p>
        </p:txBody>
      </p:sp>
      <p:sp>
        <p:nvSpPr>
          <p:cNvPr id="9218" name="标题 1"/>
          <p:cNvSpPr>
            <a:spLocks noGrp="1"/>
          </p:cNvSpPr>
          <p:nvPr>
            <p:ph type="title"/>
          </p:nvPr>
        </p:nvSpPr>
        <p:spPr>
          <a:xfrm>
            <a:off x="396586" y="0"/>
            <a:ext cx="8229600" cy="1143000"/>
          </a:xfrm>
        </p:spPr>
        <p:txBody>
          <a:bodyPr/>
          <a:lstStyle/>
          <a:p>
            <a:r>
              <a:rPr lang="zh-CN" altLang="en-US" dirty="0"/>
              <a:t>标注开源代码</a:t>
            </a:r>
            <a:endParaRPr lang="zh-CN" altLang="en-US" dirty="0"/>
          </a:p>
        </p:txBody>
      </p:sp>
      <p:pic>
        <p:nvPicPr>
          <p:cNvPr id="2" name="图片 1" descr="upload_post_object_v2_960398443"/>
          <p:cNvPicPr>
            <a:picLocks noChangeAspect="1"/>
          </p:cNvPicPr>
          <p:nvPr/>
        </p:nvPicPr>
        <p:blipFill>
          <a:blip r:embed="rId1"/>
          <a:stretch>
            <a:fillRect/>
          </a:stretch>
        </p:blipFill>
        <p:spPr>
          <a:xfrm>
            <a:off x="1463280" y="3194534"/>
            <a:ext cx="5827346" cy="3267765"/>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44632" y="1417666"/>
            <a:ext cx="8229600" cy="4683976"/>
          </a:xfrm>
        </p:spPr>
        <p:txBody>
          <a:bodyPr>
            <a:normAutofit/>
          </a:bodyPr>
          <a:lstStyle/>
          <a:p>
            <a:r>
              <a:rPr lang="zh-CN" altLang="en-US" dirty="0"/>
              <a:t>在语句层面理解代码的语义</a:t>
            </a:r>
            <a:endParaRPr lang="zh-CN" altLang="en-US" dirty="0"/>
          </a:p>
          <a:p>
            <a:pPr marL="109855" indent="0">
              <a:buNone/>
            </a:pPr>
            <a:endParaRPr lang="en-US" altLang="zh-CN" sz="2200" b="0" dirty="0">
              <a:latin typeface="Times New Roman" panose="02020603050405020304" pitchFamily="18" charset="0"/>
              <a:ea typeface="宋体" pitchFamily="2" charset="-122"/>
              <a:cs typeface="Times New Roman" panose="02020603050405020304" pitchFamily="18" charset="0"/>
            </a:endParaRPr>
          </a:p>
          <a:p>
            <a:r>
              <a:rPr lang="en-US" altLang="zh-CN" sz="2000" b="0" dirty="0">
                <a:latin typeface="Times New Roman" panose="02020603050405020304" pitchFamily="18" charset="0"/>
                <a:ea typeface="宋体" pitchFamily="2" charset="-122"/>
                <a:cs typeface="Times New Roman" panose="02020603050405020304" pitchFamily="18" charset="0"/>
              </a:rPr>
              <a:t> pwdActivity</a:t>
            </a:r>
            <a:r>
              <a:rPr lang="zh-CN" altLang="en-US" sz="2000" b="0" dirty="0">
                <a:latin typeface="Times New Roman" panose="02020603050405020304" pitchFamily="18" charset="0"/>
                <a:ea typeface="宋体" pitchFamily="2" charset="-122"/>
                <a:cs typeface="Times New Roman" panose="02020603050405020304" pitchFamily="18" charset="0"/>
              </a:rPr>
              <a:t>是一个</a:t>
            </a:r>
            <a:r>
              <a:rPr lang="en-US" altLang="zh-CN" sz="2000" b="0" dirty="0">
                <a:latin typeface="Times New Roman" panose="02020603050405020304" pitchFamily="18" charset="0"/>
                <a:ea typeface="宋体" pitchFamily="2" charset="-122"/>
                <a:cs typeface="Times New Roman" panose="02020603050405020304" pitchFamily="18" charset="0"/>
              </a:rPr>
              <a:t>Activity</a:t>
            </a:r>
            <a:r>
              <a:rPr lang="zh-CN" altLang="en-US" sz="2000" b="0" dirty="0">
                <a:latin typeface="Times New Roman" panose="02020603050405020304" pitchFamily="18" charset="0"/>
                <a:ea typeface="宋体" pitchFamily="2" charset="-122"/>
                <a:cs typeface="Times New Roman" panose="02020603050405020304" pitchFamily="18" charset="0"/>
              </a:rPr>
              <a:t>类，它显示了一个密码输入界面，并要求用户输入正确的密码才可继续访问</a:t>
            </a:r>
            <a:r>
              <a:rPr lang="en-US" altLang="zh-CN" sz="2000" b="0" dirty="0">
                <a:latin typeface="Times New Roman" panose="02020603050405020304" pitchFamily="18" charset="0"/>
                <a:ea typeface="宋体" pitchFamily="2" charset="-122"/>
                <a:cs typeface="Times New Roman" panose="02020603050405020304" pitchFamily="18" charset="0"/>
              </a:rPr>
              <a:t>NotesListActivity</a:t>
            </a:r>
            <a:r>
              <a:rPr lang="zh-CN" altLang="en-US" sz="2000" b="0" dirty="0">
                <a:latin typeface="Times New Roman" panose="02020603050405020304" pitchFamily="18" charset="0"/>
                <a:ea typeface="宋体" pitchFamily="2" charset="-122"/>
                <a:cs typeface="Times New Roman" panose="02020603050405020304" pitchFamily="18" charset="0"/>
              </a:rPr>
              <a:t>中的笔记列表。在该类的</a:t>
            </a:r>
            <a:r>
              <a:rPr lang="en-US" altLang="zh-CN" sz="2000" b="0" dirty="0">
                <a:latin typeface="Times New Roman" panose="02020603050405020304" pitchFamily="18" charset="0"/>
                <a:ea typeface="宋体" pitchFamily="2" charset="-122"/>
                <a:cs typeface="Times New Roman" panose="02020603050405020304" pitchFamily="18" charset="0"/>
              </a:rPr>
              <a:t>onCreate</a:t>
            </a:r>
            <a:r>
              <a:rPr lang="zh-CN" altLang="en-US" sz="2000" b="0" dirty="0">
                <a:latin typeface="Times New Roman" panose="02020603050405020304" pitchFamily="18" charset="0"/>
                <a:ea typeface="宋体" pitchFamily="2" charset="-122"/>
                <a:cs typeface="Times New Roman" panose="02020603050405020304" pitchFamily="18" charset="0"/>
              </a:rPr>
              <a:t>方法中，首先调用了父类的构造方法，然后使用</a:t>
            </a:r>
            <a:r>
              <a:rPr lang="en-US" altLang="zh-CN" sz="2000" b="0" dirty="0">
                <a:latin typeface="Times New Roman" panose="02020603050405020304" pitchFamily="18" charset="0"/>
                <a:ea typeface="宋体" pitchFamily="2" charset="-122"/>
                <a:cs typeface="Times New Roman" panose="02020603050405020304" pitchFamily="18" charset="0"/>
              </a:rPr>
              <a:t>setContentView</a:t>
            </a:r>
            <a:r>
              <a:rPr lang="zh-CN" altLang="en-US" sz="2000" b="0" dirty="0">
                <a:latin typeface="Times New Roman" panose="02020603050405020304" pitchFamily="18" charset="0"/>
                <a:ea typeface="宋体" pitchFamily="2" charset="-122"/>
                <a:cs typeface="Times New Roman" panose="02020603050405020304" pitchFamily="18" charset="0"/>
              </a:rPr>
              <a:t>方法设置了显示界面的布局文件为</a:t>
            </a:r>
            <a:r>
              <a:rPr lang="en-US" altLang="zh-CN" sz="2000" b="0" dirty="0">
                <a:latin typeface="Times New Roman" panose="02020603050405020304" pitchFamily="18" charset="0"/>
                <a:ea typeface="宋体" pitchFamily="2" charset="-122"/>
                <a:cs typeface="Times New Roman" panose="02020603050405020304" pitchFamily="18" charset="0"/>
              </a:rPr>
              <a:t>activity_pwd.xml</a:t>
            </a:r>
            <a:r>
              <a:rPr lang="zh-CN" altLang="en-US" sz="2000" b="0" dirty="0">
                <a:latin typeface="Times New Roman" panose="02020603050405020304" pitchFamily="18" charset="0"/>
                <a:ea typeface="宋体" pitchFamily="2" charset="-122"/>
                <a:cs typeface="Times New Roman" panose="02020603050405020304" pitchFamily="18" charset="0"/>
              </a:rPr>
              <a:t>。接着，通过</a:t>
            </a:r>
            <a:r>
              <a:rPr lang="en-US" altLang="zh-CN" sz="2000" b="0" dirty="0">
                <a:latin typeface="Times New Roman" panose="02020603050405020304" pitchFamily="18" charset="0"/>
                <a:ea typeface="宋体" pitchFamily="2" charset="-122"/>
                <a:cs typeface="Times New Roman" panose="02020603050405020304" pitchFamily="18" charset="0"/>
              </a:rPr>
              <a:t>findViewById</a:t>
            </a:r>
            <a:r>
              <a:rPr lang="zh-CN" altLang="en-US" sz="2000" b="0" dirty="0">
                <a:latin typeface="Times New Roman" panose="02020603050405020304" pitchFamily="18" charset="0"/>
                <a:ea typeface="宋体" pitchFamily="2" charset="-122"/>
                <a:cs typeface="Times New Roman" panose="02020603050405020304" pitchFamily="18" charset="0"/>
              </a:rPr>
              <a:t>方法获取了页面上的控件对象（</a:t>
            </a:r>
            <a:r>
              <a:rPr lang="en-US" altLang="zh-CN" sz="2000" b="0" dirty="0">
                <a:latin typeface="Times New Roman" panose="02020603050405020304" pitchFamily="18" charset="0"/>
                <a:ea typeface="宋体" pitchFamily="2" charset="-122"/>
                <a:cs typeface="Times New Roman" panose="02020603050405020304" pitchFamily="18" charset="0"/>
              </a:rPr>
              <a:t>mBtnpwd</a:t>
            </a:r>
            <a:r>
              <a:rPr lang="zh-CN" altLang="en-US" sz="2000" b="0" dirty="0">
                <a:latin typeface="Times New Roman" panose="02020603050405020304" pitchFamily="18" charset="0"/>
                <a:ea typeface="宋体" pitchFamily="2" charset="-122"/>
                <a:cs typeface="Times New Roman" panose="02020603050405020304" pitchFamily="18" charset="0"/>
              </a:rPr>
              <a:t>、</a:t>
            </a:r>
            <a:r>
              <a:rPr lang="en-US" altLang="zh-CN" sz="2000" b="0" dirty="0">
                <a:latin typeface="Times New Roman" panose="02020603050405020304" pitchFamily="18" charset="0"/>
                <a:ea typeface="宋体" pitchFamily="2" charset="-122"/>
                <a:cs typeface="Times New Roman" panose="02020603050405020304" pitchFamily="18" charset="0"/>
              </a:rPr>
              <a:t>mEtpwd</a:t>
            </a:r>
            <a:r>
              <a:rPr lang="zh-CN" altLang="en-US" sz="2000" b="0" dirty="0">
                <a:latin typeface="Times New Roman" panose="02020603050405020304" pitchFamily="18" charset="0"/>
                <a:ea typeface="宋体" pitchFamily="2" charset="-122"/>
                <a:cs typeface="Times New Roman" panose="02020603050405020304" pitchFamily="18" charset="0"/>
              </a:rPr>
              <a:t>和</a:t>
            </a:r>
            <a:r>
              <a:rPr lang="en-US" altLang="zh-CN" sz="2000" b="0" dirty="0">
                <a:latin typeface="Times New Roman" panose="02020603050405020304" pitchFamily="18" charset="0"/>
                <a:ea typeface="宋体" pitchFamily="2" charset="-122"/>
                <a:cs typeface="Times New Roman" panose="02020603050405020304" pitchFamily="18" charset="0"/>
              </a:rPr>
              <a:t>cancell</a:t>
            </a:r>
            <a:r>
              <a:rPr lang="zh-CN" altLang="en-US" sz="2000" b="0" dirty="0">
                <a:latin typeface="Times New Roman" panose="02020603050405020304" pitchFamily="18" charset="0"/>
                <a:ea typeface="宋体" pitchFamily="2" charset="-122"/>
                <a:cs typeface="Times New Roman" panose="02020603050405020304" pitchFamily="18" charset="0"/>
              </a:rPr>
              <a:t>），并分别为它们设置了点击事件监听器。当用户点击确认按钮（</a:t>
            </a:r>
            <a:r>
              <a:rPr lang="en-US" altLang="zh-CN" sz="2000" b="0" dirty="0">
                <a:latin typeface="Times New Roman" panose="02020603050405020304" pitchFamily="18" charset="0"/>
                <a:ea typeface="宋体" pitchFamily="2" charset="-122"/>
                <a:cs typeface="Times New Roman" panose="02020603050405020304" pitchFamily="18" charset="0"/>
              </a:rPr>
              <a:t>mBtnpwd</a:t>
            </a:r>
            <a:r>
              <a:rPr lang="zh-CN" altLang="en-US" sz="2000" b="0" dirty="0">
                <a:latin typeface="Times New Roman" panose="02020603050405020304" pitchFamily="18" charset="0"/>
                <a:ea typeface="宋体" pitchFamily="2" charset="-122"/>
                <a:cs typeface="Times New Roman" panose="02020603050405020304" pitchFamily="18" charset="0"/>
              </a:rPr>
              <a:t>）时，会从输入框（</a:t>
            </a:r>
            <a:r>
              <a:rPr lang="en-US" altLang="zh-CN" sz="2000" b="0" dirty="0">
                <a:latin typeface="Times New Roman" panose="02020603050405020304" pitchFamily="18" charset="0"/>
                <a:ea typeface="宋体" pitchFamily="2" charset="-122"/>
                <a:cs typeface="Times New Roman" panose="02020603050405020304" pitchFamily="18" charset="0"/>
              </a:rPr>
              <a:t>mEtpwd</a:t>
            </a:r>
            <a:r>
              <a:rPr lang="zh-CN" altLang="en-US" sz="2000" b="0" dirty="0">
                <a:latin typeface="Times New Roman" panose="02020603050405020304" pitchFamily="18" charset="0"/>
                <a:ea typeface="宋体" pitchFamily="2" charset="-122"/>
                <a:cs typeface="Times New Roman" panose="02020603050405020304" pitchFamily="18" charset="0"/>
              </a:rPr>
              <a:t>）获取用户输入的密码，并与预设值（</a:t>
            </a:r>
            <a:r>
              <a:rPr lang="en-US" altLang="zh-CN" sz="2000" b="0" dirty="0">
                <a:latin typeface="Times New Roman" panose="02020603050405020304" pitchFamily="18" charset="0"/>
                <a:ea typeface="宋体" pitchFamily="2" charset="-122"/>
                <a:cs typeface="Times New Roman" panose="02020603050405020304" pitchFamily="18" charset="0"/>
              </a:rPr>
              <a:t>password</a:t>
            </a:r>
            <a:r>
              <a:rPr lang="zh-CN" altLang="en-US" sz="2000" b="0" dirty="0">
                <a:latin typeface="Times New Roman" panose="02020603050405020304" pitchFamily="18" charset="0"/>
                <a:ea typeface="宋体" pitchFamily="2" charset="-122"/>
                <a:cs typeface="Times New Roman" panose="02020603050405020304" pitchFamily="18" charset="0"/>
              </a:rPr>
              <a:t>=</a:t>
            </a:r>
            <a:r>
              <a:rPr lang="en-US" altLang="zh-CN" sz="2000" b="0" dirty="0">
                <a:latin typeface="Times New Roman" panose="02020603050405020304" pitchFamily="18" charset="0"/>
                <a:ea typeface="宋体" pitchFamily="2" charset="-122"/>
                <a:cs typeface="Times New Roman" panose="02020603050405020304" pitchFamily="18" charset="0"/>
              </a:rPr>
              <a:t>"123"</a:t>
            </a:r>
            <a:r>
              <a:rPr lang="zh-CN" altLang="en-US" sz="2000" b="0" dirty="0">
                <a:latin typeface="Times New Roman" panose="02020603050405020304" pitchFamily="18" charset="0"/>
                <a:ea typeface="宋体" pitchFamily="2" charset="-122"/>
                <a:cs typeface="Times New Roman" panose="02020603050405020304" pitchFamily="18" charset="0"/>
              </a:rPr>
              <a:t>）进行比较。如果相同，则关闭当前</a:t>
            </a:r>
            <a:r>
              <a:rPr lang="en-US" altLang="zh-CN" sz="2000" b="0" dirty="0">
                <a:latin typeface="Times New Roman" panose="02020603050405020304" pitchFamily="18" charset="0"/>
                <a:ea typeface="宋体" pitchFamily="2" charset="-122"/>
                <a:cs typeface="Times New Roman" panose="02020603050405020304" pitchFamily="18" charset="0"/>
              </a:rPr>
              <a:t>Activity</a:t>
            </a:r>
            <a:r>
              <a:rPr lang="zh-CN" altLang="en-US" sz="2000" b="0" dirty="0">
                <a:latin typeface="Times New Roman" panose="02020603050405020304" pitchFamily="18" charset="0"/>
                <a:ea typeface="宋体" pitchFamily="2" charset="-122"/>
                <a:cs typeface="Times New Roman" panose="02020603050405020304" pitchFamily="18" charset="0"/>
              </a:rPr>
              <a:t>；否则，提示错误信息。</a:t>
            </a:r>
            <a:endParaRPr lang="zh-CN" altLang="en-US" sz="2000" b="0" dirty="0">
              <a:latin typeface="Times New Roman" panose="02020603050405020304" pitchFamily="18" charset="0"/>
              <a:ea typeface="宋体" pitchFamily="2" charset="-122"/>
              <a:cs typeface="Times New Roman" panose="02020603050405020304" pitchFamily="18" charset="0"/>
            </a:endParaRPr>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0" indent="0"/>
            <a:r>
              <a:rPr lang="zh-CN" altLang="en-US" dirty="0"/>
              <a:t>对语句进行标注</a:t>
            </a:r>
            <a:endParaRPr lang="zh-CN" altLang="en-US" dirty="0"/>
          </a:p>
          <a:p>
            <a:pPr marL="109855" indent="0" algn="l">
              <a:buNone/>
            </a:pPr>
            <a:endParaRPr lang="en-US" altLang="zh-CN" sz="1600" dirty="0">
              <a:solidFill>
                <a:schemeClr val="tx1">
                  <a:lumMod val="95000"/>
                  <a:lumOff val="5000"/>
                </a:schemeClr>
              </a:solidFill>
            </a:endParaRPr>
          </a:p>
          <a:p>
            <a:pPr algn="l"/>
            <a:r>
              <a:rPr lang="en-US" altLang="zh-CN" sz="2000" b="0" dirty="0">
                <a:solidFill>
                  <a:schemeClr val="tx1">
                    <a:lumMod val="95000"/>
                    <a:lumOff val="5000"/>
                  </a:schemeClr>
                </a:solidFill>
              </a:rPr>
              <a:t>PendingIntent pendingIntent </a:t>
            </a:r>
            <a:r>
              <a:rPr lang="zh-CN" altLang="en-US" sz="2000" b="0" dirty="0">
                <a:solidFill>
                  <a:schemeClr val="tx1">
                    <a:lumMod val="95000"/>
                    <a:lumOff val="5000"/>
                  </a:schemeClr>
                </a:solidFill>
              </a:rPr>
              <a:t>=</a:t>
            </a:r>
            <a:r>
              <a:rPr lang="en-US" altLang="zh-CN" sz="2000" b="0" dirty="0">
                <a:solidFill>
                  <a:schemeClr val="tx1">
                    <a:lumMod val="95000"/>
                    <a:lumOff val="5000"/>
                  </a:schemeClr>
                </a:solidFill>
              </a:rPr>
              <a:t>PendingIntent.getBroadcast(context, 0, sender, 0);</a:t>
            </a:r>
            <a:endParaRPr lang="en-US" altLang="zh-CN" sz="2000" b="0" dirty="0">
              <a:solidFill>
                <a:schemeClr val="tx1">
                  <a:lumMod val="95000"/>
                  <a:lumOff val="5000"/>
                </a:schemeClr>
              </a:solidFill>
            </a:endParaRPr>
          </a:p>
          <a:p>
            <a:pPr algn="l"/>
            <a:endParaRPr lang="en-US" altLang="zh-CN" sz="2000" b="0" dirty="0">
              <a:solidFill>
                <a:schemeClr val="tx1">
                  <a:lumMod val="95000"/>
                  <a:lumOff val="5000"/>
                </a:schemeClr>
              </a:solidFill>
            </a:endParaRPr>
          </a:p>
          <a:p>
            <a:pPr algn="l"/>
            <a:r>
              <a:rPr lang="zh-CN" altLang="en-US" sz="2000" b="0" dirty="0">
                <a:solidFill>
                  <a:schemeClr val="tx1">
                    <a:lumMod val="95000"/>
                    <a:lumOff val="5000"/>
                  </a:schemeClr>
                </a:solidFill>
              </a:rPr>
              <a:t>使用了</a:t>
            </a:r>
            <a:r>
              <a:rPr lang="en-US" altLang="zh-CN" sz="2000" b="0" dirty="0">
                <a:solidFill>
                  <a:schemeClr val="tx1">
                    <a:lumMod val="95000"/>
                    <a:lumOff val="5000"/>
                  </a:schemeClr>
                </a:solidFill>
              </a:rPr>
              <a:t>PendingIntent</a:t>
            </a:r>
            <a:r>
              <a:rPr lang="zh-CN" altLang="en-US" sz="2000" b="0" dirty="0">
                <a:solidFill>
                  <a:schemeClr val="tx1">
                    <a:lumMod val="95000"/>
                    <a:lumOff val="5000"/>
                  </a:schemeClr>
                </a:solidFill>
              </a:rPr>
              <a:t>方法，得到可以延时向之前定义的</a:t>
            </a:r>
            <a:r>
              <a:rPr lang="en-US" altLang="zh-CN" sz="2000" b="0" dirty="0">
                <a:solidFill>
                  <a:schemeClr val="tx1">
                    <a:lumMod val="95000"/>
                    <a:lumOff val="5000"/>
                  </a:schemeClr>
                </a:solidFill>
              </a:rPr>
              <a:t>Intent sender</a:t>
            </a:r>
            <a:r>
              <a:rPr lang="zh-CN" altLang="en-US" sz="2000" b="0" dirty="0">
                <a:solidFill>
                  <a:schemeClr val="tx1">
                    <a:lumMod val="95000"/>
                    <a:lumOff val="5000"/>
                  </a:schemeClr>
                </a:solidFill>
              </a:rPr>
              <a:t>发送广播的</a:t>
            </a:r>
            <a:r>
              <a:rPr lang="en-US" altLang="zh-CN" sz="2000" b="0" dirty="0">
                <a:solidFill>
                  <a:schemeClr val="tx1">
                    <a:lumMod val="95000"/>
                    <a:lumOff val="5000"/>
                  </a:schemeClr>
                </a:solidFill>
              </a:rPr>
              <a:t>PendingIntent</a:t>
            </a:r>
            <a:r>
              <a:rPr lang="zh-CN" altLang="en-US" sz="2000" b="0" dirty="0">
                <a:solidFill>
                  <a:schemeClr val="tx1">
                    <a:lumMod val="95000"/>
                    <a:lumOff val="5000"/>
                  </a:schemeClr>
                </a:solidFill>
              </a:rPr>
              <a:t>实例</a:t>
            </a:r>
            <a:r>
              <a:rPr lang="en-US" altLang="zh-CN" sz="2000" b="0" dirty="0">
                <a:solidFill>
                  <a:schemeClr val="tx1">
                    <a:lumMod val="95000"/>
                    <a:lumOff val="5000"/>
                  </a:schemeClr>
                </a:solidFill>
              </a:rPr>
              <a:t>Pendingintent</a:t>
            </a:r>
            <a:endParaRPr lang="en-US" altLang="zh-CN" sz="2000" b="0" dirty="0"/>
          </a:p>
          <a:p>
            <a:pPr marL="0" indent="0"/>
            <a:endParaRPr lang="zh-CN" altLang="en-US" sz="2000" dirty="0"/>
          </a:p>
        </p:txBody>
      </p:sp>
      <p:sp>
        <p:nvSpPr>
          <p:cNvPr id="9218" name="标题 1"/>
          <p:cNvSpPr>
            <a:spLocks noGrp="1"/>
          </p:cNvSpPr>
          <p:nvPr>
            <p:ph type="title"/>
          </p:nvPr>
        </p:nvSpPr>
        <p:spPr/>
        <p:txBody>
          <a:bodyPr/>
          <a:lstStyle/>
          <a:p>
            <a:r>
              <a:rPr lang="zh-CN" altLang="en-US" dirty="0"/>
              <a:t>标注开源代码</a:t>
            </a:r>
            <a:endParaRPr lang="zh-CN" altLang="en-US" dirty="0"/>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96008" y="902501"/>
            <a:ext cx="8229600" cy="4525963"/>
          </a:xfrm>
        </p:spPr>
        <p:txBody>
          <a:bodyPr>
            <a:normAutofit fontScale="45000"/>
          </a:bodyPr>
          <a:lstStyle/>
          <a:p>
            <a:endParaRPr lang="zh-CN" altLang="en-US" sz="4700" b="0"/>
          </a:p>
          <a:p>
            <a:r>
              <a:rPr lang="zh-CN" altLang="en-US" sz="4400" b="0"/>
              <a:t>“</a:t>
            </a:r>
            <a:r>
              <a:rPr lang="en-US" altLang="zh-CN" sz="4400" b="0"/>
              <a:t>NoteEditActivity</a:t>
            </a:r>
            <a:r>
              <a:rPr lang="zh-CN" altLang="en-US" sz="4400" b="0"/>
              <a:t>”类封装有方法“</a:t>
            </a:r>
            <a:r>
              <a:rPr lang="en-US" altLang="zh-CN" sz="4400" b="0"/>
              <a:t>getHighlightQueryResult</a:t>
            </a:r>
            <a:r>
              <a:rPr lang="zh-CN" altLang="en-US" sz="4400" b="0"/>
              <a:t>（</a:t>
            </a:r>
            <a:r>
              <a:rPr lang="en-US" altLang="zh-CN" sz="4400" b="0"/>
              <a:t>)</a:t>
            </a:r>
            <a:r>
              <a:rPr lang="zh-CN" altLang="en-US" sz="4400" b="0"/>
              <a:t>”该方法有一条关键语句用于实现在全部文本中匹配正则表达式的功能。。</a:t>
            </a:r>
            <a:endParaRPr lang="en-US" altLang="zh-CN" sz="4400" b="0"/>
          </a:p>
          <a:p>
            <a:r>
              <a:rPr lang="en-US" altLang="zh-CN" sz="4400" b="0"/>
              <a:t>    if (!TextUtils.isEmpty(userQuery)) {        mPattern </a:t>
            </a:r>
            <a:r>
              <a:rPr lang="zh-CN" altLang="en-US" sz="4400" b="0"/>
              <a:t>= </a:t>
            </a:r>
            <a:r>
              <a:rPr lang="en-US" altLang="zh-CN" sz="4400" b="0">
                <a:hlinkClick r:id="rId1"/>
              </a:rPr>
              <a:t>Pattern.com</a:t>
            </a:r>
            <a:r>
              <a:rPr lang="en-US" altLang="zh-CN" sz="4400" b="0"/>
              <a:t>pile(userQuery);        Matcher m </a:t>
            </a:r>
            <a:r>
              <a:rPr lang="zh-CN" altLang="en-US" sz="4400" b="0"/>
              <a:t>= </a:t>
            </a:r>
            <a:r>
              <a:rPr lang="en-US" altLang="zh-CN" sz="4400" b="0"/>
              <a:t>mPattern.matcher(fullText);    }</a:t>
            </a:r>
            <a:endParaRPr lang="zh-CN" altLang="en-US" sz="4400" b="0"/>
          </a:p>
          <a:p>
            <a:r>
              <a:rPr lang="zh-CN" altLang="en-US" sz="4400" b="0"/>
              <a:t>然后，如果用户输入的关键字不为空，就使用正则表达式将其编译为一个</a:t>
            </a:r>
            <a:r>
              <a:rPr lang="en-US" altLang="zh-CN" sz="4400" b="0"/>
              <a:t>Pattern</a:t>
            </a:r>
            <a:r>
              <a:rPr lang="zh-CN" altLang="en-US" sz="4400" b="0"/>
              <a:t>对象（</a:t>
            </a:r>
            <a:r>
              <a:rPr lang="en-US" altLang="zh-CN" sz="4400" b="0"/>
              <a:t>mPattern</a:t>
            </a:r>
            <a:r>
              <a:rPr lang="zh-CN" altLang="en-US" sz="4400" b="0"/>
              <a:t>）。接着，通过调用</a:t>
            </a:r>
            <a:r>
              <a:rPr lang="en-US" altLang="zh-CN" sz="4400" b="0"/>
              <a:t>mPattern.matcher(fullText)</a:t>
            </a:r>
            <a:r>
              <a:rPr lang="zh-CN" altLang="en-US" sz="4400" b="0"/>
              <a:t>方法，将完整字符串</a:t>
            </a:r>
            <a:r>
              <a:rPr lang="en-US" altLang="zh-CN" sz="4400" b="0"/>
              <a:t>fullText</a:t>
            </a:r>
            <a:r>
              <a:rPr lang="zh-CN" altLang="en-US" sz="4400" b="0"/>
              <a:t>与关键字进行匹配，得到一个</a:t>
            </a:r>
            <a:r>
              <a:rPr lang="en-US" altLang="zh-CN" sz="4400" b="0"/>
              <a:t>Matcher</a:t>
            </a:r>
            <a:r>
              <a:rPr lang="zh-CN" altLang="en-US" sz="4400" b="0"/>
              <a:t>对象（</a:t>
            </a:r>
            <a:r>
              <a:rPr lang="en-US" altLang="zh-CN" sz="4400" b="0"/>
              <a:t>m</a:t>
            </a:r>
            <a:r>
              <a:rPr lang="zh-CN" altLang="en-US" sz="4400" b="0"/>
              <a:t>）。</a:t>
            </a:r>
            <a:endParaRPr lang="zh-CN" altLang="en-US" sz="4400" b="0"/>
          </a:p>
          <a:p>
            <a:endParaRPr lang="zh-CN" altLang="en-US" sz="4400" b="0"/>
          </a:p>
        </p:txBody>
      </p:sp>
      <p:sp>
        <p:nvSpPr>
          <p:cNvPr id="3" name="标题 2"/>
          <p:cNvSpPr>
            <a:spLocks noGrp="1"/>
          </p:cNvSpPr>
          <p:nvPr>
            <p:ph type="title"/>
          </p:nvPr>
        </p:nvSpPr>
        <p:spPr>
          <a:xfrm>
            <a:off x="413238" y="0"/>
            <a:ext cx="8229600" cy="1143000"/>
          </a:xfrm>
        </p:spPr>
        <p:txBody>
          <a:bodyPr/>
          <a:lstStyle/>
          <a:p>
            <a:r>
              <a:rPr lang="zh-CN" altLang="en-US"/>
              <a:t>标注开源代码</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rgbClr val="FF0000"/>
                </a:solidFill>
              </a:rPr>
              <a:t>维护开源软件</a:t>
            </a:r>
            <a:endParaRPr lang="zh-CN" altLang="en-US" dirty="0">
              <a:solidFill>
                <a:srgbClr val="FF0000"/>
              </a:solidFill>
            </a:endParaRPr>
          </a:p>
          <a:p>
            <a:r>
              <a:rPr lang="zh-CN" altLang="zh-CN" dirty="0">
                <a:solidFill>
                  <a:schemeClr val="tx1"/>
                </a:solidFill>
              </a:rPr>
              <a:t>系统演示效果</a:t>
            </a:r>
            <a:endParaRPr lang="en-US" altLang="zh-CN" dirty="0">
              <a:solidFill>
                <a:schemeClr val="tx1"/>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维护开源软件</a:t>
            </a:r>
            <a:endParaRPr lang="zh-CN" altLang="en-US" dirty="0"/>
          </a:p>
        </p:txBody>
      </p:sp>
      <p:sp>
        <p:nvSpPr>
          <p:cNvPr id="4" name="内容占位符 3"/>
          <p:cNvSpPr>
            <a:spLocks noGrp="1"/>
          </p:cNvSpPr>
          <p:nvPr>
            <p:ph idx="1"/>
          </p:nvPr>
        </p:nvSpPr>
        <p:spPr/>
        <p:txBody>
          <a:bodyPr>
            <a:normAutofit lnSpcReduction="10000"/>
          </a:bodyPr>
          <a:lstStyle/>
          <a:p>
            <a:r>
              <a:rPr lang="zh-CN" altLang="en-US" sz="2400" b="0" dirty="0"/>
              <a:t>软件系统的维护形式：纠正性维护、改善性维护、适应性维护、预防性维护。</a:t>
            </a:r>
            <a:endParaRPr lang="zh-CN" altLang="en-US" sz="2400" b="0" dirty="0"/>
          </a:p>
          <a:p>
            <a:r>
              <a:rPr lang="zh-CN" altLang="en-US" sz="2400" b="0" dirty="0"/>
              <a:t>纠正性维护：纠正软件系统中存在的错误和缺陷</a:t>
            </a:r>
            <a:endParaRPr lang="zh-CN" altLang="en-US" sz="2400" b="0" dirty="0"/>
          </a:p>
          <a:p>
            <a:r>
              <a:rPr lang="zh-CN" altLang="en-US" sz="2400" b="0" dirty="0"/>
              <a:t>改善性维护：对软件系统进行改造以增加新的功能、修改已有的功能</a:t>
            </a:r>
            <a:endParaRPr lang="zh-CN" altLang="en-US" sz="2400" b="0" dirty="0"/>
          </a:p>
          <a:p>
            <a:r>
              <a:rPr lang="zh-CN" altLang="en-US" sz="2400" b="0" dirty="0"/>
              <a:t>适应性维护：对软件系统进行改造，使其适应新的运行环境和平台</a:t>
            </a:r>
            <a:endParaRPr lang="zh-CN" altLang="en-US" sz="2400" b="0" dirty="0"/>
          </a:p>
          <a:p>
            <a:r>
              <a:rPr lang="zh-CN" altLang="en-US" sz="2400" b="0" dirty="0"/>
              <a:t>预防性维护：对软件系统的整体架构等进行改进来提高其可靠性、可维护性、可扩展性等。</a:t>
            </a:r>
            <a:endParaRPr lang="zh-CN" altLang="en-US" sz="2400" b="0" dirty="0"/>
          </a:p>
          <a:p>
            <a:r>
              <a:rPr lang="zh-CN" altLang="en-US" sz="2400" b="0" dirty="0"/>
              <a:t>我们主要进行纠正性维护和改善性维护等</a:t>
            </a:r>
            <a:endParaRPr lang="zh-CN" altLang="en-US" sz="2400" b="0" dirty="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4" name="文本框 3"/>
          <p:cNvSpPr txBox="1"/>
          <p:nvPr userDrawn="1"/>
        </p:nvSpPr>
        <p:spPr>
          <a:xfrm>
            <a:off x="271293" y="646031"/>
            <a:ext cx="8601264" cy="5566013"/>
          </a:xfrm>
          <a:prstGeom prst="rect">
            <a:avLst/>
          </a:prstGeom>
        </p:spPr>
        <p:txBody>
          <a:bodyPr wrap="square" rtlCol="0">
            <a:noAutofit/>
          </a:bodyPr>
          <a:lstStyle/>
          <a:p>
            <a:pPr algn="l"/>
            <a:r>
              <a:t>1.2 开源软件维护需求</a:t>
            </a:r>
          </a:p>
          <a:p>
            <a:pPr algn="l"/>
            <a:r>
              <a:rPr lang="en-US" sz="1800">
                <a:latin typeface="宋体" charset="0"/>
              </a:rPr>
              <a:t>  1.</a:t>
            </a:r>
            <a:r>
              <a:rPr lang="zh-CN" sz="1800">
                <a:ea typeface="宋体"/>
              </a:rPr>
              <a:t>用例图</a:t>
            </a:r>
            <a:endParaRPr lang="zh-CN" sz="1800">
              <a:ea typeface="宋体"/>
            </a:endParaRPr>
          </a:p>
          <a:p>
            <a:pPr algn="l"/>
            <a:endParaRPr lang="zh-CN" sz="1800">
              <a:ea typeface="宋体"/>
            </a:endParaRPr>
          </a:p>
          <a:p>
            <a:pPr algn="l"/>
            <a:r>
              <a:rPr lang="zh-CN" altLang="en-US" sz="1800">
                <a:ea typeface="宋体" charset="0"/>
              </a:rPr>
              <a:t>、                    </a:t>
            </a:r>
            <a:endParaRPr lang="zh-CN" sz="1800">
              <a:ea typeface="宋体"/>
            </a:endParaRPr>
          </a:p>
          <a:p>
            <a:pPr algn="l"/>
            <a:r>
              <a:rPr lang="zh-CN" altLang="en-US" sz="1800">
                <a:ea typeface="宋体" charset="0"/>
              </a:rPr>
              <a:t>                                                                     </a:t>
            </a:r>
            <a:endParaRPr lang="zh-CN" altLang="en-US" sz="1800">
              <a:ea typeface="宋体" charset="0"/>
            </a:endParaRPr>
          </a:p>
          <a:p>
            <a:pPr algn="l"/>
            <a:r>
              <a:rPr lang="zh-CN" altLang="en-US" sz="1800">
                <a:ea typeface="宋体" charset="0"/>
              </a:rPr>
              <a:t>    </a:t>
            </a:r>
            <a:endParaRPr lang="zh-CN" altLang="en-US" sz="1800"/>
          </a:p>
          <a:p>
            <a:pPr algn="l"/>
            <a:endParaRPr lang="zh-CN" altLang="en-US" sz="1400"/>
          </a:p>
          <a:p>
            <a:pPr algn="l"/>
            <a:endParaRPr lang="zh-CN" altLang="en-US"/>
          </a:p>
          <a:p>
            <a:pPr algn="l"/>
            <a:endParaRPr lang="zh-CN" altLang="en-US"/>
          </a:p>
          <a:p>
            <a:pPr algn="l"/>
            <a:r>
              <a:rPr lang="zh-CN" altLang="en-US"/>
              <a:t>                                                             </a:t>
            </a:r>
            <a:endParaRPr lang="zh-CN" altLang="en-US"/>
          </a:p>
        </p:txBody>
      </p:sp>
      <p:pic>
        <p:nvPicPr>
          <p:cNvPr id="5" name="图片 4" descr="upload_post_object_v2_291822243"/>
          <p:cNvPicPr>
            <a:picLocks noChangeAspect="1"/>
          </p:cNvPicPr>
          <p:nvPr/>
        </p:nvPicPr>
        <p:blipFill>
          <a:blip r:embed="rId1"/>
          <a:stretch>
            <a:fillRect/>
          </a:stretch>
        </p:blipFill>
        <p:spPr>
          <a:xfrm>
            <a:off x="3120791" y="1182956"/>
            <a:ext cx="2185893" cy="522503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5" name="文本框 4"/>
          <p:cNvSpPr txBox="1"/>
          <p:nvPr userDrawn="1"/>
        </p:nvSpPr>
        <p:spPr>
          <a:xfrm>
            <a:off x="280053" y="125644"/>
            <a:ext cx="7867367" cy="6163479"/>
          </a:xfrm>
          <a:prstGeom prst="rect">
            <a:avLst/>
          </a:prstGeom>
        </p:spPr>
        <p:txBody>
          <a:bodyPr wrap="square" rtlCol="0">
            <a:noAutofit/>
          </a:bodyPr>
          <a:lstStyle/>
          <a:p>
            <a:pPr algn="l"/>
            <a:r>
              <a:rPr lang="en-US" sz="1800" b="1">
                <a:latin typeface="宋体" charset="0"/>
              </a:rPr>
              <a:t>2.</a:t>
            </a:r>
            <a:r>
              <a:rPr lang="zh-CN" sz="2000" b="1">
                <a:ea typeface="宋体"/>
              </a:rPr>
              <a:t>用例描述</a:t>
            </a:r>
            <a:endParaRPr lang="zh-CN" sz="2000" b="1">
              <a:ea typeface="宋体"/>
            </a:endParaRPr>
          </a:p>
          <a:p>
            <a:pPr algn="l"/>
            <a:r>
              <a:rPr lang="en-US" sz="2000">
                <a:latin typeface="宋体" charset="0"/>
              </a:rPr>
              <a:t>1.</a:t>
            </a:r>
            <a:r>
              <a:rPr lang="zh-CN" sz="2000">
                <a:ea typeface="宋体"/>
              </a:rPr>
              <a:t>用例名：加密文件夹</a:t>
            </a:r>
            <a:endParaRPr lang="zh-CN" sz="2000">
              <a:ea typeface="宋体"/>
            </a:endParaRPr>
          </a:p>
          <a:p>
            <a:pPr algn="l"/>
            <a:r>
              <a:rPr lang="en-US" sz="2000">
                <a:latin typeface="等线" charset="0"/>
                <a:ea typeface="等线" charset="0"/>
              </a:rPr>
              <a:t> </a:t>
            </a:r>
            <a:r>
              <a:rPr lang="zh-CN" sz="2000">
                <a:ea typeface="宋体"/>
              </a:rPr>
              <a:t>执行者：用户</a:t>
            </a:r>
            <a:endParaRPr lang="zh-CN" sz="2000">
              <a:ea typeface="宋体"/>
            </a:endParaRPr>
          </a:p>
          <a:p>
            <a:pPr algn="l"/>
            <a:r>
              <a:rPr lang="en-US" sz="2000">
                <a:latin typeface="等线" charset="0"/>
                <a:ea typeface="等线" charset="0"/>
              </a:rPr>
              <a:t> </a:t>
            </a:r>
            <a:r>
              <a:rPr lang="zh-CN" sz="2000">
                <a:ea typeface="宋体"/>
              </a:rPr>
              <a:t>目标：设置便签的访问权限，密码正确后才能解锁使用</a:t>
            </a:r>
            <a:endParaRPr lang="zh-CN" sz="2000">
              <a:ea typeface="宋体"/>
            </a:endParaRPr>
          </a:p>
          <a:p>
            <a:pPr algn="l"/>
            <a:r>
              <a:rPr lang="en-US" sz="2000">
                <a:latin typeface="等线" charset="0"/>
                <a:ea typeface="等线" charset="0"/>
              </a:rPr>
              <a:t> </a:t>
            </a:r>
            <a:r>
              <a:rPr lang="zh-CN" sz="2000">
                <a:ea typeface="宋体"/>
              </a:rPr>
              <a:t>范围：小米便签开源软件</a:t>
            </a:r>
            <a:endParaRPr lang="zh-CN" sz="2000">
              <a:ea typeface="宋体"/>
            </a:endParaRPr>
          </a:p>
          <a:p>
            <a:pPr algn="l"/>
            <a:r>
              <a:rPr lang="en-US" sz="2000">
                <a:latin typeface="等线" charset="0"/>
                <a:ea typeface="等线" charset="0"/>
              </a:rPr>
              <a:t> </a:t>
            </a:r>
            <a:r>
              <a:rPr lang="zh-CN" sz="2000">
                <a:ea typeface="宋体"/>
              </a:rPr>
              <a:t>交互动作：</a:t>
            </a:r>
            <a:endParaRPr lang="zh-CN" sz="2000">
              <a:ea typeface="宋体"/>
            </a:endParaRPr>
          </a:p>
          <a:p>
            <a:pPr algn="l"/>
            <a:r>
              <a:rPr lang="zh-CN" sz="2000">
                <a:latin typeface="等线"/>
                <a:ea typeface="等线"/>
              </a:rPr>
              <a:t>   1） </a:t>
            </a:r>
            <a:r>
              <a:rPr lang="zh-CN" sz="2000">
                <a:ea typeface="宋体"/>
              </a:rPr>
              <a:t>用户在便签选项菜单下点击新建问件夹</a:t>
            </a:r>
            <a:endParaRPr lang="zh-CN" sz="2000">
              <a:ea typeface="宋体"/>
            </a:endParaRPr>
          </a:p>
          <a:p>
            <a:pPr algn="l"/>
            <a:r>
              <a:rPr lang="zh-CN" sz="2000">
                <a:latin typeface="等线"/>
                <a:ea typeface="等线"/>
              </a:rPr>
              <a:t>   2） </a:t>
            </a:r>
            <a:r>
              <a:rPr lang="zh-CN" sz="2000">
                <a:ea typeface="宋体"/>
              </a:rPr>
              <a:t>系统弹出界面提示输入文件名（用户点击取消则返回文件夹列表界面）</a:t>
            </a:r>
            <a:endParaRPr lang="zh-CN" sz="2000">
              <a:ea typeface="宋体"/>
            </a:endParaRPr>
          </a:p>
          <a:p>
            <a:pPr algn="l"/>
            <a:r>
              <a:rPr lang="zh-CN" sz="2000">
                <a:latin typeface="等线"/>
                <a:ea typeface="等线"/>
              </a:rPr>
              <a:t>   3） </a:t>
            </a:r>
            <a:r>
              <a:rPr lang="zh-CN" sz="2000">
                <a:ea typeface="宋体"/>
              </a:rPr>
              <a:t>文件夹创建成功之后点击进入需要输入密码（用户点击取消则返回文件夹列表界面）</a:t>
            </a:r>
            <a:endParaRPr lang="zh-CN" sz="2000">
              <a:ea typeface="宋体"/>
            </a:endParaRPr>
          </a:p>
          <a:p>
            <a:pPr algn="l"/>
            <a:r>
              <a:rPr lang="en-US" sz="2000">
                <a:latin typeface="等线" charset="0"/>
                <a:ea typeface="等线" charset="0"/>
              </a:rPr>
              <a:t>   a) </a:t>
            </a:r>
            <a:r>
              <a:rPr lang="zh-CN" sz="2000">
                <a:ea typeface="宋体"/>
              </a:rPr>
              <a:t>正确则进入文件夹；</a:t>
            </a:r>
            <a:endParaRPr lang="zh-CN" sz="2000">
              <a:ea typeface="宋体"/>
            </a:endParaRPr>
          </a:p>
          <a:p>
            <a:pPr algn="l"/>
            <a:r>
              <a:rPr lang="en-US" sz="2000">
                <a:latin typeface="等线" charset="0"/>
                <a:ea typeface="等线" charset="0"/>
              </a:rPr>
              <a:t>   b) </a:t>
            </a:r>
            <a:r>
              <a:rPr lang="zh-CN" sz="2000">
                <a:ea typeface="宋体"/>
              </a:rPr>
              <a:t>错误则提示</a:t>
            </a:r>
            <a:r>
              <a:rPr lang="en-US" sz="2000">
                <a:latin typeface="宋体" charset="0"/>
              </a:rPr>
              <a:t>ERROR</a:t>
            </a:r>
            <a:r>
              <a:rPr lang="zh-CN" sz="2000">
                <a:ea typeface="宋体"/>
              </a:rPr>
              <a:t>；</a:t>
            </a:r>
            <a:endParaRPr lang="zh-CN" sz="2000">
              <a:ea typeface="宋体"/>
            </a:endParaRPr>
          </a:p>
          <a:p>
            <a:pPr algn="l"/>
            <a:r>
              <a:rPr lang="en-US" sz="2000">
                <a:latin typeface="等线" charset="0"/>
                <a:ea typeface="等线" charset="0"/>
              </a:rPr>
              <a:t> </a:t>
            </a:r>
            <a:r>
              <a:rPr lang="en-US" sz="2000">
                <a:latin typeface="宋体" charset="0"/>
              </a:rPr>
              <a:t>2.</a:t>
            </a:r>
            <a:r>
              <a:rPr lang="zh-CN" sz="2000">
                <a:ea typeface="宋体"/>
              </a:rPr>
              <a:t>用例名：切换主界面背景</a:t>
            </a:r>
            <a:endParaRPr lang="zh-CN" sz="2000">
              <a:ea typeface="宋体"/>
            </a:endParaRPr>
          </a:p>
          <a:p>
            <a:pPr algn="l"/>
            <a:r>
              <a:rPr lang="en-US" sz="2000">
                <a:latin typeface="等线" charset="0"/>
                <a:ea typeface="等线" charset="0"/>
              </a:rPr>
              <a:t> </a:t>
            </a:r>
            <a:r>
              <a:rPr lang="zh-CN" sz="2000">
                <a:ea typeface="宋体"/>
              </a:rPr>
              <a:t>执行者：用户</a:t>
            </a:r>
            <a:endParaRPr lang="zh-CN" sz="2000">
              <a:ea typeface="宋体"/>
            </a:endParaRPr>
          </a:p>
          <a:p>
            <a:pPr algn="l"/>
            <a:r>
              <a:rPr lang="en-US" sz="2000">
                <a:latin typeface="等线" charset="0"/>
                <a:ea typeface="等线" charset="0"/>
              </a:rPr>
              <a:t> </a:t>
            </a:r>
            <a:r>
              <a:rPr lang="zh-CN" sz="2000">
                <a:ea typeface="宋体"/>
              </a:rPr>
              <a:t>目标：切换主界面的背景</a:t>
            </a:r>
            <a:endParaRPr lang="zh-CN" sz="2000">
              <a:ea typeface="宋体"/>
            </a:endParaRPr>
          </a:p>
          <a:p>
            <a:pPr algn="l"/>
            <a:r>
              <a:rPr lang="en-US" sz="2000">
                <a:latin typeface="等线" charset="0"/>
                <a:ea typeface="等线" charset="0"/>
              </a:rPr>
              <a:t> </a:t>
            </a:r>
            <a:r>
              <a:rPr lang="zh-CN" sz="2000">
                <a:ea typeface="宋体"/>
              </a:rPr>
              <a:t>范围</a:t>
            </a:r>
            <a:r>
              <a:rPr lang="en-US" sz="2000">
                <a:latin typeface="宋体" charset="0"/>
              </a:rPr>
              <a:t>:</a:t>
            </a:r>
            <a:r>
              <a:rPr lang="zh-CN" sz="2000">
                <a:ea typeface="宋体"/>
              </a:rPr>
              <a:t>小米便签开源软件</a:t>
            </a:r>
            <a:endParaRPr lang="zh-CN" sz="2000">
              <a:ea typeface="宋体"/>
            </a:endParaRPr>
          </a:p>
          <a:p>
            <a:pPr algn="l"/>
            <a:r>
              <a:rPr lang="en-US" sz="2000">
                <a:latin typeface="等线" charset="0"/>
                <a:ea typeface="等线" charset="0"/>
              </a:rPr>
              <a:t> </a:t>
            </a:r>
            <a:r>
              <a:rPr lang="zh-CN" sz="2000">
                <a:ea typeface="宋体"/>
              </a:rPr>
              <a:t>交互动作：</a:t>
            </a:r>
            <a:endParaRPr lang="zh-CN" sz="2000">
              <a:ea typeface="宋体"/>
            </a:endParaRPr>
          </a:p>
          <a:p>
            <a:pPr algn="l"/>
            <a:r>
              <a:rPr lang="zh-CN" sz="2000">
                <a:latin typeface="等线"/>
                <a:ea typeface="等线"/>
              </a:rPr>
              <a:t>    1） </a:t>
            </a:r>
            <a:r>
              <a:rPr lang="zh-CN" sz="2000">
                <a:ea typeface="宋体"/>
              </a:rPr>
              <a:t>用户在便签选项菜单下点击</a:t>
            </a:r>
            <a:r>
              <a:rPr lang="en-US" sz="2000">
                <a:latin typeface="宋体" charset="0"/>
              </a:rPr>
              <a:t>background;</a:t>
            </a:r>
            <a:endParaRPr lang="en-US" sz="2000">
              <a:latin typeface="宋体" charset="0"/>
            </a:endParaRPr>
          </a:p>
          <a:p>
            <a:pPr algn="l"/>
            <a:r>
              <a:rPr lang="zh-CN" sz="2000">
                <a:latin typeface="等线"/>
                <a:ea typeface="等线"/>
              </a:rPr>
              <a:t>    2） </a:t>
            </a:r>
            <a:r>
              <a:rPr lang="zh-CN" sz="2000">
                <a:ea typeface="宋体"/>
              </a:rPr>
              <a:t>主界面背景成共切换</a:t>
            </a:r>
            <a:endParaRPr lang="zh-CN" altLang="en-US"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5" name="文本框 4"/>
          <p:cNvSpPr txBox="1"/>
          <p:nvPr userDrawn="1"/>
        </p:nvSpPr>
        <p:spPr>
          <a:xfrm>
            <a:off x="440096" y="363879"/>
            <a:ext cx="8077298" cy="5915717"/>
          </a:xfrm>
          <a:prstGeom prst="rect">
            <a:avLst/>
          </a:prstGeom>
        </p:spPr>
        <p:txBody>
          <a:bodyPr wrap="square" rtlCol="0">
            <a:noAutofit/>
          </a:bodyPr>
          <a:lstStyle/>
          <a:p>
            <a:pPr algn="l"/>
            <a:r>
              <a:rPr b="1"/>
              <a:t>2.软件维护需求分析</a:t>
            </a:r>
            <a:endParaRPr b="1"/>
          </a:p>
          <a:p>
            <a:pPr algn="l"/>
            <a:r>
              <a:rPr lang="zh-CN" altLang="en-US" b="1"/>
              <a:t>  </a:t>
            </a:r>
            <a:endParaRPr lang="zh-CN" altLang="en-US" b="1"/>
          </a:p>
          <a:p>
            <a:pPr algn="l"/>
            <a:r>
              <a:t>   2.1 用例顺序图</a:t>
            </a:r>
          </a:p>
          <a:p>
            <a:pPr algn="l"/>
            <a:r>
              <a:rPr lang="zh-CN" altLang="en-US" b="1"/>
              <a:t>  </a:t>
            </a:r>
            <a:endParaRPr lang="zh-CN" altLang="en-US" b="1"/>
          </a:p>
        </p:txBody>
      </p:sp>
      <p:pic>
        <p:nvPicPr>
          <p:cNvPr id="6" name="图片 5" descr="upload_post_object_v2_948061052"/>
          <p:cNvPicPr>
            <a:picLocks noChangeAspect="1"/>
          </p:cNvPicPr>
          <p:nvPr/>
        </p:nvPicPr>
        <p:blipFill>
          <a:blip r:embed="rId1"/>
          <a:stretch>
            <a:fillRect/>
          </a:stretch>
        </p:blipFill>
        <p:spPr>
          <a:xfrm>
            <a:off x="1476680" y="1656637"/>
            <a:ext cx="6190640" cy="432695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6" name="文本框 5"/>
          <p:cNvSpPr txBox="1"/>
          <p:nvPr userDrawn="1"/>
        </p:nvSpPr>
        <p:spPr>
          <a:xfrm>
            <a:off x="350029" y="317228"/>
            <a:ext cx="8297229" cy="6000200"/>
          </a:xfrm>
          <a:prstGeom prst="rect">
            <a:avLst/>
          </a:prstGeom>
        </p:spPr>
        <p:txBody>
          <a:bodyPr wrap="square" rtlCol="0">
            <a:noAutofit/>
          </a:bodyPr>
          <a:lstStyle/>
          <a:p>
            <a:pPr algn="l"/>
            <a:r>
              <a:t>2.2 分析类图</a:t>
            </a:r>
          </a:p>
          <a:p>
            <a:pPr algn="l"/>
            <a:r>
              <a:rPr lang="zh-CN" altLang="en-US"/>
              <a:t>  </a:t>
            </a:r>
            <a:endParaRPr lang="zh-CN" altLang="en-US"/>
          </a:p>
        </p:txBody>
      </p:sp>
      <p:pic>
        <p:nvPicPr>
          <p:cNvPr id="7" name="图片 6" descr="upload_post_object_v2_389346830"/>
          <p:cNvPicPr>
            <a:picLocks noChangeAspect="1"/>
          </p:cNvPicPr>
          <p:nvPr/>
        </p:nvPicPr>
        <p:blipFill>
          <a:blip r:embed="rId1"/>
          <a:stretch>
            <a:fillRect/>
          </a:stretch>
        </p:blipFill>
        <p:spPr>
          <a:xfrm>
            <a:off x="43295" y="1958094"/>
            <a:ext cx="8390659" cy="306075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5" name="文本框 4"/>
          <p:cNvSpPr txBox="1"/>
          <p:nvPr userDrawn="1"/>
        </p:nvSpPr>
        <p:spPr>
          <a:xfrm>
            <a:off x="175087" y="371985"/>
            <a:ext cx="8147274" cy="6113984"/>
          </a:xfrm>
          <a:prstGeom prst="rect">
            <a:avLst/>
          </a:prstGeom>
        </p:spPr>
        <p:txBody>
          <a:bodyPr wrap="square" rtlCol="0">
            <a:noAutofit/>
          </a:bodyPr>
          <a:lstStyle/>
          <a:p>
            <a:pPr algn="l"/>
            <a:r>
              <a:t>3.维护设计和实现方案</a:t>
            </a:r>
          </a:p>
          <a:p>
            <a:pPr algn="l"/>
            <a:r>
              <a:t>     </a:t>
            </a:r>
            <a:r>
              <a:rPr sz="1800"/>
              <a:t>3.1 开源软件体系结构的设计及调整</a:t>
            </a:r>
            <a:endParaRPr sz="1800"/>
          </a:p>
          <a:p>
            <a:pPr algn="l"/>
            <a:r>
              <a:rPr lang="zh-CN" altLang="en-US" sz="1800"/>
              <a:t>、     </a:t>
            </a:r>
            <a:endParaRPr lang="zh-CN" altLang="en-US" sz="1800"/>
          </a:p>
        </p:txBody>
      </p:sp>
      <p:pic>
        <p:nvPicPr>
          <p:cNvPr id="6" name="图片 5" descr="upload_post_object_v2_527733026"/>
          <p:cNvPicPr>
            <a:picLocks noChangeAspect="1"/>
          </p:cNvPicPr>
          <p:nvPr/>
        </p:nvPicPr>
        <p:blipFill>
          <a:blip r:embed="rId1"/>
          <a:stretch>
            <a:fillRect/>
          </a:stretch>
        </p:blipFill>
        <p:spPr>
          <a:xfrm>
            <a:off x="175058" y="1271244"/>
            <a:ext cx="4342806" cy="4677058"/>
          </a:xfrm>
          <a:prstGeom prst="rect">
            <a:avLst/>
          </a:prstGeom>
        </p:spPr>
      </p:pic>
      <p:pic>
        <p:nvPicPr>
          <p:cNvPr id="7" name="图片 6" descr="upload_post_object_v2_937759769"/>
          <p:cNvPicPr>
            <a:picLocks noChangeAspect="1"/>
          </p:cNvPicPr>
          <p:nvPr/>
        </p:nvPicPr>
        <p:blipFill>
          <a:blip r:embed="rId2"/>
          <a:srcRect l="9592" t="702" r="3041"/>
          <a:stretch>
            <a:fillRect/>
          </a:stretch>
        </p:blipFill>
        <p:spPr>
          <a:xfrm>
            <a:off x="4291789" y="1271244"/>
            <a:ext cx="4355470" cy="431241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4" name="文本框 3"/>
          <p:cNvSpPr txBox="1"/>
          <p:nvPr userDrawn="1"/>
        </p:nvSpPr>
        <p:spPr>
          <a:xfrm>
            <a:off x="583285" y="270577"/>
            <a:ext cx="8180512" cy="6137310"/>
          </a:xfrm>
          <a:prstGeom prst="rect">
            <a:avLst/>
          </a:prstGeom>
        </p:spPr>
        <p:txBody>
          <a:bodyPr wrap="square" rtlCol="0">
            <a:noAutofit/>
          </a:bodyPr>
          <a:lstStyle/>
          <a:p>
            <a:pPr algn="l"/>
            <a:r>
              <a:t>3.2 界面设计</a:t>
            </a:r>
          </a:p>
          <a:p>
            <a:pPr algn="l"/>
            <a:endParaRPr lang="zh-CN" altLang="en-US"/>
          </a:p>
        </p:txBody>
      </p:sp>
      <p:pic>
        <p:nvPicPr>
          <p:cNvPr id="6" name="图片 5" descr="upload_post_object_v2_642941426"/>
          <p:cNvPicPr>
            <a:picLocks noChangeAspect="1"/>
          </p:cNvPicPr>
          <p:nvPr/>
        </p:nvPicPr>
        <p:blipFill>
          <a:blip r:embed="rId1"/>
          <a:stretch>
            <a:fillRect/>
          </a:stretch>
        </p:blipFill>
        <p:spPr>
          <a:xfrm>
            <a:off x="128148" y="1157816"/>
            <a:ext cx="2363502" cy="4189597"/>
          </a:xfrm>
          <a:prstGeom prst="rect">
            <a:avLst/>
          </a:prstGeom>
        </p:spPr>
      </p:pic>
      <p:pic>
        <p:nvPicPr>
          <p:cNvPr id="7" name="图片 6" descr="upload_post_object_v2_579004585"/>
          <p:cNvPicPr>
            <a:picLocks noChangeAspect="1"/>
          </p:cNvPicPr>
          <p:nvPr/>
        </p:nvPicPr>
        <p:blipFill>
          <a:blip r:embed="rId2"/>
          <a:stretch>
            <a:fillRect/>
          </a:stretch>
        </p:blipFill>
        <p:spPr>
          <a:xfrm>
            <a:off x="3165804" y="2075577"/>
            <a:ext cx="5481511" cy="235407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4" name="文本框 3"/>
          <p:cNvSpPr txBox="1"/>
          <p:nvPr userDrawn="1"/>
        </p:nvSpPr>
        <p:spPr>
          <a:xfrm>
            <a:off x="540060" y="293902"/>
            <a:ext cx="8063973" cy="6113984"/>
          </a:xfrm>
          <a:prstGeom prst="rect">
            <a:avLst/>
          </a:prstGeom>
        </p:spPr>
        <p:txBody>
          <a:bodyPr wrap="square" rtlCol="0">
            <a:noAutofit/>
          </a:bodyPr>
          <a:lstStyle/>
          <a:p>
            <a:endParaRPr lang="zh-CN" altLang="en-US"/>
          </a:p>
        </p:txBody>
      </p:sp>
      <p:pic>
        <p:nvPicPr>
          <p:cNvPr id="6" name="图片 5" descr="upload_post_object_v2_453479238"/>
          <p:cNvPicPr>
            <a:picLocks noChangeAspect="1"/>
          </p:cNvPicPr>
          <p:nvPr/>
        </p:nvPicPr>
        <p:blipFill>
          <a:blip r:embed="rId1"/>
          <a:stretch>
            <a:fillRect/>
          </a:stretch>
        </p:blipFill>
        <p:spPr>
          <a:xfrm>
            <a:off x="186791" y="0"/>
            <a:ext cx="1957785" cy="3650453"/>
          </a:xfrm>
          <a:prstGeom prst="rect">
            <a:avLst/>
          </a:prstGeom>
        </p:spPr>
      </p:pic>
      <p:pic>
        <p:nvPicPr>
          <p:cNvPr id="7" name="图片 6" descr="upload_post_object_v2_299199981"/>
          <p:cNvPicPr>
            <a:picLocks noChangeAspect="1"/>
          </p:cNvPicPr>
          <p:nvPr/>
        </p:nvPicPr>
        <p:blipFill>
          <a:blip r:embed="rId2"/>
          <a:stretch>
            <a:fillRect/>
          </a:stretch>
        </p:blipFill>
        <p:spPr>
          <a:xfrm>
            <a:off x="2437873" y="796175"/>
            <a:ext cx="5563150" cy="1064180"/>
          </a:xfrm>
          <a:prstGeom prst="rect">
            <a:avLst/>
          </a:prstGeom>
        </p:spPr>
      </p:pic>
      <p:pic>
        <p:nvPicPr>
          <p:cNvPr id="8" name="图片 7" descr="upload_post_object_v2_350600896"/>
          <p:cNvPicPr>
            <a:picLocks noChangeAspect="1"/>
          </p:cNvPicPr>
          <p:nvPr/>
        </p:nvPicPr>
        <p:blipFill>
          <a:blip r:embed="rId3"/>
          <a:stretch>
            <a:fillRect/>
          </a:stretch>
        </p:blipFill>
        <p:spPr>
          <a:xfrm>
            <a:off x="418182" y="3918697"/>
            <a:ext cx="1495027" cy="2402535"/>
          </a:xfrm>
          <a:prstGeom prst="rect">
            <a:avLst/>
          </a:prstGeom>
        </p:spPr>
      </p:pic>
      <p:pic>
        <p:nvPicPr>
          <p:cNvPr id="9" name="图片 8" descr="upload_post_object_v2_994007327"/>
          <p:cNvPicPr>
            <a:picLocks noChangeAspect="1"/>
          </p:cNvPicPr>
          <p:nvPr/>
        </p:nvPicPr>
        <p:blipFill>
          <a:blip r:embed="rId4"/>
          <a:stretch>
            <a:fillRect/>
          </a:stretch>
        </p:blipFill>
        <p:spPr>
          <a:xfrm>
            <a:off x="2257100" y="4464298"/>
            <a:ext cx="5924697" cy="131133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7" name="文本框 6"/>
          <p:cNvSpPr txBox="1"/>
          <p:nvPr userDrawn="1"/>
        </p:nvSpPr>
        <p:spPr>
          <a:xfrm>
            <a:off x="1953663" y="1110298"/>
            <a:ext cx="309880" cy="460375"/>
          </a:xfrm>
          <a:prstGeom prst="rect">
            <a:avLst/>
          </a:prstGeom>
        </p:spPr>
        <p:txBody>
          <a:bodyPr wrap="none" rtlCol="0">
            <a:spAutoFit/>
          </a:bodyPr>
          <a:lstStyle/>
          <a:p>
            <a:endParaRPr lang="zh-CN" altLang="en-US"/>
          </a:p>
        </p:txBody>
      </p:sp>
      <p:pic>
        <p:nvPicPr>
          <p:cNvPr id="8" name="图片 7" descr="upload_post_object_v2_264684816"/>
          <p:cNvPicPr>
            <a:picLocks noChangeAspect="1"/>
          </p:cNvPicPr>
          <p:nvPr/>
        </p:nvPicPr>
        <p:blipFill>
          <a:blip r:embed="rId1"/>
          <a:stretch>
            <a:fillRect/>
          </a:stretch>
        </p:blipFill>
        <p:spPr>
          <a:xfrm>
            <a:off x="758081" y="1226128"/>
            <a:ext cx="6811442" cy="2336994"/>
          </a:xfrm>
          <a:prstGeom prst="rect">
            <a:avLst/>
          </a:prstGeom>
        </p:spPr>
      </p:pic>
      <p:sp>
        <p:nvSpPr>
          <p:cNvPr id="9" name="文本框 8"/>
          <p:cNvSpPr txBox="1"/>
          <p:nvPr userDrawn="1"/>
        </p:nvSpPr>
        <p:spPr>
          <a:xfrm>
            <a:off x="440096" y="632123"/>
            <a:ext cx="8263902" cy="6024997"/>
          </a:xfrm>
          <a:prstGeom prst="rect">
            <a:avLst/>
          </a:prstGeom>
        </p:spPr>
        <p:txBody>
          <a:bodyPr wrap="square" rtlCol="0">
            <a:noAutofit/>
          </a:bodyPr>
          <a:lstStyle/>
          <a:p>
            <a:r>
              <a:rPr lang="zh-CN" altLang="en-US"/>
              <a:t>界面交互图</a:t>
            </a:r>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pic>
        <p:nvPicPr>
          <p:cNvPr id="4" name="图片 3" descr="upload_post_object_v2_356166466"/>
          <p:cNvPicPr>
            <a:picLocks noChangeAspect="1"/>
          </p:cNvPicPr>
          <p:nvPr/>
        </p:nvPicPr>
        <p:blipFill>
          <a:blip r:embed="rId2"/>
          <a:stretch>
            <a:fillRect/>
          </a:stretch>
        </p:blipFill>
        <p:spPr>
          <a:xfrm>
            <a:off x="0" y="3831554"/>
            <a:ext cx="9144000" cy="218094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4" name="文本框 3"/>
          <p:cNvSpPr txBox="1"/>
          <p:nvPr userDrawn="1"/>
        </p:nvSpPr>
        <p:spPr>
          <a:xfrm>
            <a:off x="1568791" y="888705"/>
            <a:ext cx="309880" cy="460375"/>
          </a:xfrm>
          <a:prstGeom prst="rect">
            <a:avLst/>
          </a:prstGeom>
        </p:spPr>
        <p:txBody>
          <a:bodyPr wrap="none" rtlCol="0">
            <a:spAutoFit/>
          </a:bodyPr>
          <a:lstStyle/>
          <a:p>
            <a:endParaRPr lang="zh-CN" altLang="en-US"/>
          </a:p>
        </p:txBody>
      </p:sp>
      <p:pic>
        <p:nvPicPr>
          <p:cNvPr id="11" name="图片 10" descr="upload_post_object_v2_691015362"/>
          <p:cNvPicPr>
            <a:picLocks noChangeAspect="1"/>
          </p:cNvPicPr>
          <p:nvPr/>
        </p:nvPicPr>
        <p:blipFill>
          <a:blip r:embed="rId1"/>
          <a:stretch>
            <a:fillRect/>
          </a:stretch>
        </p:blipFill>
        <p:spPr>
          <a:xfrm>
            <a:off x="641640" y="569144"/>
            <a:ext cx="1781761" cy="3159201"/>
          </a:xfrm>
          <a:prstGeom prst="rect">
            <a:avLst/>
          </a:prstGeom>
        </p:spPr>
      </p:pic>
      <p:pic>
        <p:nvPicPr>
          <p:cNvPr id="5" name="图片 4" descr="upload_post_object_v2_090682208"/>
          <p:cNvPicPr>
            <a:picLocks noChangeAspect="1"/>
          </p:cNvPicPr>
          <p:nvPr/>
        </p:nvPicPr>
        <p:blipFill>
          <a:blip r:embed="rId2"/>
          <a:stretch>
            <a:fillRect/>
          </a:stretch>
        </p:blipFill>
        <p:spPr>
          <a:xfrm>
            <a:off x="2536843" y="639121"/>
            <a:ext cx="3779609" cy="2997337"/>
          </a:xfrm>
          <a:prstGeom prst="rect">
            <a:avLst/>
          </a:prstGeom>
        </p:spPr>
      </p:pic>
      <p:pic>
        <p:nvPicPr>
          <p:cNvPr id="9" name="图片 8" descr="upload_post_object_v2_053952711"/>
          <p:cNvPicPr>
            <a:picLocks noChangeAspect="1"/>
          </p:cNvPicPr>
          <p:nvPr/>
        </p:nvPicPr>
        <p:blipFill>
          <a:blip r:embed="rId3"/>
          <a:stretch>
            <a:fillRect/>
          </a:stretch>
        </p:blipFill>
        <p:spPr>
          <a:xfrm>
            <a:off x="641639" y="3728316"/>
            <a:ext cx="5936360" cy="297615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灯片编号占位符 2"/>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
        <p:nvSpPr>
          <p:cNvPr id="5" name="文本框 4"/>
          <p:cNvSpPr txBox="1"/>
          <p:nvPr userDrawn="1"/>
        </p:nvSpPr>
        <p:spPr>
          <a:xfrm>
            <a:off x="740733" y="608798"/>
            <a:ext cx="1402080" cy="460375"/>
          </a:xfrm>
          <a:prstGeom prst="rect">
            <a:avLst/>
          </a:prstGeom>
        </p:spPr>
        <p:txBody>
          <a:bodyPr wrap="none" rtlCol="0">
            <a:spAutoFit/>
          </a:bodyPr>
          <a:lstStyle/>
          <a:p>
            <a:r>
              <a:rPr lang="zh-CN" altLang="en-US"/>
              <a:t>详细设计</a:t>
            </a:r>
            <a:endParaRPr lang="zh-CN" altLang="en-US"/>
          </a:p>
        </p:txBody>
      </p:sp>
      <p:pic>
        <p:nvPicPr>
          <p:cNvPr id="4" name="图片 3" descr="upload_post_object_v2_231136573"/>
          <p:cNvPicPr>
            <a:picLocks noChangeAspect="1"/>
          </p:cNvPicPr>
          <p:nvPr/>
        </p:nvPicPr>
        <p:blipFill>
          <a:blip r:embed="rId1"/>
          <a:stretch>
            <a:fillRect/>
          </a:stretch>
        </p:blipFill>
        <p:spPr>
          <a:xfrm>
            <a:off x="1874866" y="1069831"/>
            <a:ext cx="4381500" cy="3340894"/>
          </a:xfrm>
          <a:prstGeom prst="rect">
            <a:avLst/>
          </a:prstGeom>
        </p:spPr>
      </p:pic>
      <p:pic>
        <p:nvPicPr>
          <p:cNvPr id="8" name="图片 7" descr="upload_post_object_v2_799703175"/>
          <p:cNvPicPr>
            <a:picLocks noChangeAspect="1"/>
          </p:cNvPicPr>
          <p:nvPr/>
        </p:nvPicPr>
        <p:blipFill>
          <a:blip r:embed="rId2"/>
          <a:srcRect l="4542" t="23925" r="6540" b="12147"/>
          <a:stretch>
            <a:fillRect/>
          </a:stretch>
        </p:blipFill>
        <p:spPr>
          <a:xfrm>
            <a:off x="403658" y="4364883"/>
            <a:ext cx="8130650" cy="150605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纠正代码缺陷</a:t>
            </a:r>
            <a:endParaRPr lang="zh-CN" altLang="en-US"/>
          </a:p>
          <a:p>
            <a:endParaRPr lang="zh-CN" altLang="en-US" sz="2000" b="0"/>
          </a:p>
          <a:p>
            <a:r>
              <a:rPr lang="zh-CN" altLang="en-US" sz="2000" b="0"/>
              <a:t>在分析开源软件代码质量的实践中，通过人工和自动方式可以发现开源软件代码中潜在的问题和缺陷。它们的存在显然影响了开源软件和质量，导致软件系统的运行会出现潜在的故障，是的软件系统不易于理解，可维护性差，代码难以扩展等等。</a:t>
            </a:r>
            <a:endParaRPr lang="zh-CN" altLang="en-US" sz="2000" b="0"/>
          </a:p>
          <a:p>
            <a:r>
              <a:rPr lang="zh-CN" altLang="en-US" sz="2000" b="0"/>
              <a:t>针对开源软件代码中发现的问题和缺陷，运用所掌握的高质量编写方法和技能，对存在问题和缺陷的代码进行改进，使得改进后的代码能够消除这些问题和缺陷。</a:t>
            </a:r>
            <a:endParaRPr lang="zh-CN" altLang="en-US" sz="2000" b="0"/>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构思开源软件系统的新需求</a:t>
            </a:r>
            <a:endParaRPr lang="zh-CN" altLang="en-US"/>
          </a:p>
          <a:p>
            <a:endParaRPr lang="zh-CN" altLang="en-US" sz="2000" b="0"/>
          </a:p>
          <a:p>
            <a:r>
              <a:rPr lang="zh-CN" altLang="en-US" sz="2000" b="0"/>
              <a:t>根据对“小米便签”开源软件功能的理解，用户所创建的所有便签是对其他用户开放的，没有相应的访问控制，不利于个人隐私的保护，所以对便签加入设置访问密码的功能，当用户想要访问便签内容时，通过输入密码来打开相应便签查看内容，具体的子功能包括：</a:t>
            </a:r>
            <a:endParaRPr lang="zh-CN" altLang="en-US" sz="2000" b="0"/>
          </a:p>
          <a:p>
            <a:r>
              <a:rPr lang="en-US" altLang="zh-CN" sz="2000" b="0"/>
              <a:t>1</a:t>
            </a:r>
            <a:r>
              <a:rPr lang="zh-CN" altLang="en-US" sz="2000" b="0"/>
              <a:t>、设置便签访问密码：为变迁的访问设置相应的密码。</a:t>
            </a:r>
            <a:endParaRPr lang="zh-CN" altLang="en-US" sz="2000" b="0"/>
          </a:p>
          <a:p>
            <a:r>
              <a:rPr lang="en-US" altLang="zh-CN" sz="2000" b="0"/>
              <a:t>2</a:t>
            </a:r>
            <a:r>
              <a:rPr lang="zh-CN" altLang="en-US" sz="2000" b="0"/>
              <a:t>、根据密码访问便签：在访问便签时要求输入密码，验证密码正确后才可以访问便签。</a:t>
            </a:r>
            <a:endParaRPr lang="zh-CN" altLang="en-US" sz="2000" b="0"/>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800">
                <a:sym typeface="+mn-ea"/>
              </a:rPr>
              <a:t>文件夹加密实现</a:t>
            </a:r>
            <a:endParaRPr lang="zh-CN" altLang="en-US" sz="2800">
              <a:sym typeface="+mn-ea"/>
            </a:endParaRPr>
          </a:p>
          <a:p>
            <a:r>
              <a:rPr lang="en-US" altLang="zh-CN" sz="1200" b="0">
                <a:sym typeface="+mn-ea"/>
              </a:rPr>
              <a:t>1</a:t>
            </a:r>
            <a:r>
              <a:rPr lang="zh-CN" altLang="en-US" sz="1200" b="0">
                <a:sym typeface="+mn-ea"/>
              </a:rPr>
              <a:t>、</a:t>
            </a:r>
            <a:r>
              <a:rPr lang="zh-CN" altLang="en-US" sz="1800" b="0">
                <a:sym typeface="+mn-ea"/>
              </a:rPr>
              <a:t>该功能在</a:t>
            </a:r>
            <a:r>
              <a:rPr lang="en-US" altLang="zh-CN" sz="1800" b="0">
                <a:sym typeface="+mn-ea"/>
              </a:rPr>
              <a:t>ui</a:t>
            </a:r>
            <a:r>
              <a:rPr lang="zh-CN" altLang="en-US" sz="1800" b="0">
                <a:sym typeface="+mn-ea"/>
              </a:rPr>
              <a:t>包下新加</a:t>
            </a:r>
            <a:r>
              <a:rPr lang="en-US" altLang="zh-CN" sz="1800" b="0">
                <a:sym typeface="+mn-ea"/>
              </a:rPr>
              <a:t>pwdActivity</a:t>
            </a:r>
            <a:r>
              <a:rPr lang="zh-CN" altLang="en-US" sz="1800" b="0">
                <a:sym typeface="+mn-ea"/>
              </a:rPr>
              <a:t>类，以及</a:t>
            </a:r>
            <a:r>
              <a:rPr lang="en-US" altLang="zh-CN" sz="1800" b="0">
                <a:sym typeface="+mn-ea"/>
              </a:rPr>
              <a:t>activityTool</a:t>
            </a:r>
            <a:r>
              <a:rPr lang="zh-CN" altLang="en-US" sz="1800" b="0">
                <a:sym typeface="+mn-ea"/>
              </a:rPr>
              <a:t>包下的</a:t>
            </a:r>
            <a:r>
              <a:rPr lang="en-US" altLang="zh-CN" sz="1800" b="0">
                <a:sym typeface="+mn-ea"/>
              </a:rPr>
              <a:t>ActivitysManager</a:t>
            </a:r>
            <a:r>
              <a:rPr lang="zh-CN" altLang="en-US" sz="1800" b="0">
                <a:sym typeface="+mn-ea"/>
              </a:rPr>
              <a:t>类。</a:t>
            </a:r>
            <a:endParaRPr lang="zh-CN" altLang="en-US" sz="1800" b="0">
              <a:sym typeface="+mn-ea"/>
            </a:endParaRPr>
          </a:p>
        </p:txBody>
      </p:sp>
      <p:sp>
        <p:nvSpPr>
          <p:cNvPr id="3" name="标题 2"/>
          <p:cNvSpPr>
            <a:spLocks noGrp="1"/>
          </p:cNvSpPr>
          <p:nvPr>
            <p:ph type="title"/>
          </p:nvPr>
        </p:nvSpPr>
        <p:spPr/>
        <p:txBody>
          <a:bodyPr/>
          <a:lstStyle/>
          <a:p>
            <a:r>
              <a:rPr lang="zh-CN" altLang="en-US">
                <a:sym typeface="+mn-ea"/>
              </a:rPr>
              <a:t>维护开源软件</a:t>
            </a:r>
            <a:endParaRPr lang="zh-CN" altLang="en-US">
              <a:sym typeface="+mn-ea"/>
            </a:endParaRP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8" name="图片 7" descr="upload_post_object_v2_685508469"/>
          <p:cNvPicPr>
            <a:picLocks noChangeAspect="1"/>
          </p:cNvPicPr>
          <p:nvPr/>
        </p:nvPicPr>
        <p:blipFill>
          <a:blip r:embed="rId1"/>
          <a:stretch>
            <a:fillRect/>
          </a:stretch>
        </p:blipFill>
        <p:spPr>
          <a:xfrm>
            <a:off x="3179703" y="2493427"/>
            <a:ext cx="2217051" cy="355915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14" y="1367024"/>
            <a:ext cx="8229600" cy="4525963"/>
          </a:xfrm>
        </p:spPr>
        <p:txBody>
          <a:bodyPr>
            <a:normAutofit/>
          </a:bodyPr>
          <a:lstStyle/>
          <a:p>
            <a:r>
              <a:rPr lang="en-US" altLang="zh-CN" sz="2000"/>
              <a:t>2</a:t>
            </a:r>
            <a:r>
              <a:rPr lang="zh-CN" altLang="en-US" sz="2000"/>
              <a:t>、加密文件夹</a:t>
            </a:r>
            <a:r>
              <a:rPr lang="en-US" altLang="zh-CN" sz="2000"/>
              <a:t>UI</a:t>
            </a:r>
            <a:r>
              <a:rPr lang="zh-CN" altLang="en-US" sz="2000"/>
              <a:t>实现</a:t>
            </a:r>
            <a:endParaRPr lang="en-US" altLang="zh-CN" sz="2000"/>
          </a:p>
          <a:p>
            <a:pPr lvl="2"/>
            <a:r>
              <a:rPr lang="zh-CN" altLang="en-US" sz="1800"/>
              <a:t>在</a:t>
            </a:r>
            <a:r>
              <a:rPr lang="en-US" altLang="zh-CN" sz="1800"/>
              <a:t>UI</a:t>
            </a:r>
            <a:r>
              <a:rPr lang="zh-CN" altLang="en-US" sz="1800"/>
              <a:t>包下新建了</a:t>
            </a:r>
            <a:r>
              <a:rPr lang="en-US" altLang="zh-CN" sz="1800"/>
              <a:t>pwdActivity</a:t>
            </a:r>
            <a:r>
              <a:rPr lang="zh-CN" altLang="en-US" sz="1800"/>
              <a:t>类实现了一个简单的密码验证功能，用户需要输入密码才能进入下一个</a:t>
            </a:r>
            <a:r>
              <a:rPr lang="en-US" altLang="zh-CN" sz="1800"/>
              <a:t>Activity</a:t>
            </a:r>
            <a:r>
              <a:rPr lang="zh-CN" altLang="en-US" sz="1800"/>
              <a:t>。在这个</a:t>
            </a:r>
            <a:r>
              <a:rPr lang="en-US" altLang="zh-CN" sz="1800"/>
              <a:t>Activity</a:t>
            </a:r>
            <a:r>
              <a:rPr lang="zh-CN" altLang="en-US" sz="1800"/>
              <a:t>中，有两个按钮，一个是确认按钮，一个是取消按钮。如果用户输入的密码正确，点击确认按钮，该</a:t>
            </a:r>
            <a:r>
              <a:rPr lang="en-US" altLang="zh-CN" sz="1800"/>
              <a:t>Activity</a:t>
            </a:r>
            <a:r>
              <a:rPr lang="zh-CN" altLang="en-US" sz="1800"/>
              <a:t>就会</a:t>
            </a:r>
            <a:r>
              <a:rPr lang="en-US" altLang="zh-CN" sz="1800"/>
              <a:t>finish()</a:t>
            </a:r>
            <a:r>
              <a:rPr lang="zh-CN" altLang="en-US" sz="1800"/>
              <a:t>，回到上一个</a:t>
            </a:r>
            <a:r>
              <a:rPr lang="en-US" altLang="zh-CN" sz="1800"/>
              <a:t>Activity</a:t>
            </a:r>
            <a:r>
              <a:rPr lang="zh-CN" altLang="en-US" sz="1800"/>
              <a:t>；如果用户点击取消按钮，则会直接跳转到</a:t>
            </a:r>
            <a:r>
              <a:rPr lang="en-US" altLang="zh-CN" sz="1800"/>
              <a:t>NotesListActivity</a:t>
            </a:r>
            <a:r>
              <a:rPr lang="zh-CN" altLang="en-US" sz="1800"/>
              <a:t>，同时该</a:t>
            </a:r>
            <a:r>
              <a:rPr lang="en-US" altLang="zh-CN" sz="1800"/>
              <a:t>Activity</a:t>
            </a:r>
            <a:r>
              <a:rPr lang="zh-CN" altLang="en-US" sz="1800"/>
              <a:t>也会</a:t>
            </a:r>
            <a:r>
              <a:rPr lang="en-US" altLang="zh-CN" sz="1800"/>
              <a:t>finish()</a:t>
            </a:r>
            <a:r>
              <a:rPr lang="zh-CN" altLang="en-US" sz="1800"/>
              <a:t>。</a:t>
            </a:r>
            <a:endParaRPr lang="zh-CN" altLang="en-US" sz="1800"/>
          </a:p>
          <a:p>
            <a:pPr lvl="2"/>
            <a:r>
              <a:rPr lang="zh-CN" altLang="en-US" sz="1800"/>
              <a:t>下图中，左图是对密码确认按钮的监听函数，右图是对用户返回键的处理，防止未输入密码就退出产生</a:t>
            </a:r>
            <a:r>
              <a:rPr lang="en-US" altLang="zh-CN" sz="1800"/>
              <a:t>bug</a:t>
            </a:r>
            <a:r>
              <a:rPr lang="zh-CN" altLang="en-US" sz="1200"/>
              <a:t>。</a:t>
            </a:r>
            <a:endParaRPr lang="zh-CN" altLang="en-US" sz="1200"/>
          </a:p>
          <a:p>
            <a:endParaRPr lang="zh-CN" altLang="en-US" sz="1200"/>
          </a:p>
        </p:txBody>
      </p:sp>
      <p:sp>
        <p:nvSpPr>
          <p:cNvPr id="3" name="标题 2"/>
          <p:cNvSpPr>
            <a:spLocks noGrp="1"/>
          </p:cNvSpPr>
          <p:nvPr>
            <p:ph type="title"/>
          </p:nvPr>
        </p:nvSpPr>
        <p:spPr/>
        <p:txBody>
          <a:bodyPr/>
          <a:lstStyle/>
          <a:p>
            <a:r>
              <a:rPr lang="zh-CN" altLang="en-US">
                <a:sym typeface="+mn-ea"/>
              </a:rPr>
              <a:t>维护开源软件</a:t>
            </a:r>
            <a:endParaRPr lang="zh-CN" altLang="en-US">
              <a:sym typeface="+mn-ea"/>
            </a:endParaRP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9" name="图片 8" descr="upload_post_object_v2_868428665"/>
          <p:cNvPicPr>
            <a:picLocks noChangeAspect="1"/>
          </p:cNvPicPr>
          <p:nvPr/>
        </p:nvPicPr>
        <p:blipFill>
          <a:blip r:embed="rId1"/>
          <a:stretch>
            <a:fillRect/>
          </a:stretch>
        </p:blipFill>
        <p:spPr>
          <a:xfrm>
            <a:off x="403937" y="4143194"/>
            <a:ext cx="3988384" cy="1977345"/>
          </a:xfrm>
          <a:prstGeom prst="rect">
            <a:avLst/>
          </a:prstGeom>
        </p:spPr>
      </p:pic>
      <p:pic>
        <p:nvPicPr>
          <p:cNvPr id="10" name="图片 9" descr="upload_post_object_v2_871921108"/>
          <p:cNvPicPr>
            <a:picLocks noChangeAspect="1"/>
          </p:cNvPicPr>
          <p:nvPr/>
        </p:nvPicPr>
        <p:blipFill>
          <a:blip r:embed="rId2"/>
          <a:stretch>
            <a:fillRect/>
          </a:stretch>
        </p:blipFill>
        <p:spPr>
          <a:xfrm>
            <a:off x="4488122" y="4425374"/>
            <a:ext cx="4313157" cy="104454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en-US" altLang="zh-CN" sz="2000"/>
              <a:t>3</a:t>
            </a:r>
            <a:r>
              <a:rPr lang="zh-CN" altLang="en-US" sz="2000"/>
              <a:t>、</a:t>
            </a:r>
            <a:r>
              <a:rPr lang="en-US" altLang="zh-CN" sz="2000">
                <a:sym typeface="+mn-ea"/>
              </a:rPr>
              <a:t>Activity</a:t>
            </a:r>
            <a:r>
              <a:rPr lang="zh-CN" altLang="en-US" sz="2000">
                <a:sym typeface="+mn-ea"/>
              </a:rPr>
              <a:t>生命周期管理</a:t>
            </a:r>
            <a:endParaRPr lang="en-US" altLang="zh-CN" sz="2000"/>
          </a:p>
          <a:p>
            <a:r>
              <a:rPr lang="en-US" altLang="zh-CN" sz="1800" b="0"/>
              <a:t>ActivitysManager</a:t>
            </a:r>
            <a:r>
              <a:rPr lang="zh-CN" altLang="en-US" sz="1800" b="0"/>
              <a:t>类是一个简单的</a:t>
            </a:r>
            <a:r>
              <a:rPr lang="en-US" altLang="zh-CN" sz="1800" b="0"/>
              <a:t>Activity</a:t>
            </a:r>
            <a:r>
              <a:rPr lang="zh-CN" altLang="en-US" sz="1800" b="0"/>
              <a:t>管理类，通过使用一个静态的</a:t>
            </a:r>
            <a:r>
              <a:rPr lang="en-US" altLang="zh-CN" sz="1800" b="0"/>
              <a:t>Map</a:t>
            </a:r>
            <a:r>
              <a:rPr lang="zh-CN" altLang="en-US" sz="1800" b="0"/>
              <a:t>来存储</a:t>
            </a:r>
            <a:r>
              <a:rPr lang="en-US" altLang="zh-CN" sz="1800" b="0"/>
              <a:t>Activity</a:t>
            </a:r>
            <a:r>
              <a:rPr lang="zh-CN" altLang="en-US" sz="1800" b="0"/>
              <a:t>对象，并提供了一些简单的方法来获取和添加</a:t>
            </a:r>
            <a:r>
              <a:rPr lang="en-US" altLang="zh-CN" sz="1800" b="0"/>
              <a:t>Activity</a:t>
            </a:r>
            <a:r>
              <a:rPr lang="zh-CN" altLang="en-US" sz="1800" b="0"/>
              <a:t>。</a:t>
            </a:r>
            <a:endParaRPr lang="zh-CN" altLang="en-US" sz="1800" b="0"/>
          </a:p>
          <a:p>
            <a:r>
              <a:rPr lang="zh-CN" altLang="en-US" sz="1800" b="0"/>
              <a:t>其中，</a:t>
            </a:r>
            <a:r>
              <a:rPr lang="en-US" altLang="zh-CN" sz="1800" b="0"/>
              <a:t>putActivity()</a:t>
            </a:r>
            <a:r>
              <a:rPr lang="zh-CN" altLang="en-US" sz="1800" b="0"/>
              <a:t>方法用于将</a:t>
            </a:r>
            <a:r>
              <a:rPr lang="en-US" altLang="zh-CN" sz="1800" b="0"/>
              <a:t>Activity</a:t>
            </a:r>
            <a:r>
              <a:rPr lang="zh-CN" altLang="en-US" sz="1800" b="0"/>
              <a:t>对象添加到</a:t>
            </a:r>
            <a:r>
              <a:rPr lang="en-US" altLang="zh-CN" sz="1800" b="0"/>
              <a:t>Map</a:t>
            </a:r>
            <a:r>
              <a:rPr lang="zh-CN" altLang="en-US" sz="1800" b="0"/>
              <a:t>中，</a:t>
            </a:r>
            <a:r>
              <a:rPr lang="en-US" altLang="zh-CN" sz="1800" b="0"/>
              <a:t>key</a:t>
            </a:r>
            <a:r>
              <a:rPr lang="zh-CN" altLang="en-US" sz="1800" b="0"/>
              <a:t>表示</a:t>
            </a:r>
            <a:r>
              <a:rPr lang="en-US" altLang="zh-CN" sz="1800" b="0"/>
              <a:t>Activity</a:t>
            </a:r>
            <a:r>
              <a:rPr lang="zh-CN" altLang="en-US" sz="1800" b="0"/>
              <a:t>的标识符，</a:t>
            </a:r>
            <a:r>
              <a:rPr lang="en-US" altLang="zh-CN" sz="1800" b="0"/>
              <a:t>value</a:t>
            </a:r>
            <a:r>
              <a:rPr lang="zh-CN" altLang="en-US" sz="1800" b="0"/>
              <a:t>表示</a:t>
            </a:r>
            <a:r>
              <a:rPr lang="en-US" altLang="zh-CN" sz="1800" b="0"/>
              <a:t>Activity</a:t>
            </a:r>
            <a:r>
              <a:rPr lang="zh-CN" altLang="en-US" sz="1800" b="0"/>
              <a:t>对象本身。</a:t>
            </a:r>
            <a:r>
              <a:rPr lang="en-US" altLang="zh-CN" sz="1800" b="0"/>
              <a:t>getActivity()</a:t>
            </a:r>
            <a:r>
              <a:rPr lang="zh-CN" altLang="en-US" sz="1800" b="0"/>
              <a:t>方法用于获取指定</a:t>
            </a:r>
            <a:r>
              <a:rPr lang="en-US" altLang="zh-CN" sz="1800" b="0"/>
              <a:t>key</a:t>
            </a:r>
            <a:r>
              <a:rPr lang="zh-CN" altLang="en-US" sz="1800" b="0"/>
              <a:t>对应的</a:t>
            </a:r>
            <a:r>
              <a:rPr lang="en-US" altLang="zh-CN" sz="1800" b="0"/>
              <a:t>Activity</a:t>
            </a:r>
            <a:r>
              <a:rPr lang="zh-CN" altLang="en-US" sz="1800" b="0"/>
              <a:t>对象，而</a:t>
            </a:r>
            <a:r>
              <a:rPr lang="en-US" altLang="zh-CN" sz="1800" b="0"/>
              <a:t>getActivitys()</a:t>
            </a:r>
            <a:r>
              <a:rPr lang="zh-CN" altLang="en-US" sz="1800" b="0"/>
              <a:t>方法则返回整个</a:t>
            </a:r>
            <a:r>
              <a:rPr lang="en-US" altLang="zh-CN" sz="1800" b="0"/>
              <a:t>Map</a:t>
            </a:r>
            <a:r>
              <a:rPr lang="zh-CN" altLang="en-US" sz="1800" b="0"/>
              <a:t>，方便对</a:t>
            </a:r>
            <a:r>
              <a:rPr lang="en-US" altLang="zh-CN" sz="1800" b="0"/>
              <a:t>Activity</a:t>
            </a:r>
            <a:r>
              <a:rPr lang="zh-CN" altLang="en-US" sz="1800" b="0"/>
              <a:t>进行批量处理。</a:t>
            </a:r>
            <a:endParaRPr lang="zh-CN" altLang="en-US" sz="1800" b="0"/>
          </a:p>
          <a:p>
            <a:r>
              <a:rPr lang="zh-CN" altLang="en-US" sz="1800" b="0"/>
              <a:t>下图是该类的实现过程：</a:t>
            </a:r>
            <a:endParaRPr lang="zh-CN" altLang="en-US" sz="1800" b="0"/>
          </a:p>
          <a:p>
            <a:endParaRPr lang="zh-CN" altLang="en-US" sz="1800" b="0"/>
          </a:p>
        </p:txBody>
      </p:sp>
      <p:sp>
        <p:nvSpPr>
          <p:cNvPr id="3" name="标题 2"/>
          <p:cNvSpPr>
            <a:spLocks noGrp="1"/>
          </p:cNvSpPr>
          <p:nvPr>
            <p:ph type="title"/>
          </p:nvPr>
        </p:nvSpPr>
        <p:spPr/>
        <p:txBody>
          <a:bodyPr/>
          <a:lstStyle/>
          <a:p>
            <a:r>
              <a:rPr lang="zh-CN" altLang="en-US">
                <a:sym typeface="+mn-ea"/>
              </a:rPr>
              <a:t>维护开源软件</a:t>
            </a:r>
            <a:endParaRPr lang="zh-CN" altLang="en-US">
              <a:sym typeface="+mn-ea"/>
            </a:endParaRP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142894664"/>
          <p:cNvPicPr>
            <a:picLocks noChangeAspect="1"/>
          </p:cNvPicPr>
          <p:nvPr/>
        </p:nvPicPr>
        <p:blipFill>
          <a:blip r:embed="rId1"/>
          <a:stretch>
            <a:fillRect/>
          </a:stretch>
        </p:blipFill>
        <p:spPr>
          <a:xfrm>
            <a:off x="1127726" y="4066944"/>
            <a:ext cx="6365545" cy="1940327"/>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sz="2400"/>
              <a:t>4</a:t>
            </a:r>
            <a:r>
              <a:rPr lang="zh-CN" altLang="en-US" sz="2400"/>
              <a:t>、</a:t>
            </a:r>
            <a:r>
              <a:rPr lang="en-US" altLang="zh-CN" sz="2400"/>
              <a:t>AndroidManifest</a:t>
            </a:r>
            <a:r>
              <a:rPr lang="zh-CN" altLang="en-US" sz="2400"/>
              <a:t>配置文件添加</a:t>
            </a:r>
            <a:r>
              <a:rPr lang="en-US" altLang="zh-CN" sz="2400"/>
              <a:t>Activity</a:t>
            </a:r>
            <a:endParaRPr lang="en-US" altLang="zh-CN" sz="2400"/>
          </a:p>
          <a:p>
            <a:r>
              <a:rPr lang="zh-CN" altLang="en-US" sz="1800" b="0">
                <a:solidFill>
                  <a:srgbClr val="000000"/>
                </a:solidFill>
              </a:rPr>
              <a:t>在</a:t>
            </a:r>
            <a:r>
              <a:rPr lang="en-US" altLang="zh-CN" sz="1800" b="0">
                <a:sym typeface="+mn-ea"/>
              </a:rPr>
              <a:t>AndroidManifest.xml</a:t>
            </a:r>
            <a:r>
              <a:rPr lang="zh-CN" altLang="en-US" sz="1800" b="0">
                <a:sym typeface="+mn-ea"/>
              </a:rPr>
              <a:t>中添加下图的代码，若不添加则会导致</a:t>
            </a:r>
            <a:r>
              <a:rPr lang="en-US" altLang="zh-CN" sz="1800" b="0">
                <a:sym typeface="+mn-ea"/>
              </a:rPr>
              <a:t>app</a:t>
            </a:r>
            <a:r>
              <a:rPr lang="zh-CN" altLang="en-US" sz="1800" b="0">
                <a:sym typeface="+mn-ea"/>
              </a:rPr>
              <a:t>闪退。</a:t>
            </a:r>
            <a:endParaRPr lang="en-US" altLang="zh-CN" sz="1800" b="0">
              <a:solidFill>
                <a:srgbClr val="000000"/>
              </a:solidFill>
              <a:sym typeface="+mn-ea"/>
            </a:endParaRPr>
          </a:p>
        </p:txBody>
      </p:sp>
      <p:sp>
        <p:nvSpPr>
          <p:cNvPr id="3" name="标题 2"/>
          <p:cNvSpPr>
            <a:spLocks noGrp="1"/>
          </p:cNvSpPr>
          <p:nvPr>
            <p:ph type="title"/>
          </p:nvPr>
        </p:nvSpPr>
        <p:spPr/>
        <p:txBody>
          <a:bodyPr/>
          <a:lstStyle/>
          <a:p>
            <a:r>
              <a:rPr lang="zh-CN" altLang="en-US">
                <a:sym typeface="+mn-ea"/>
              </a:rPr>
              <a:t>维护开源软件</a:t>
            </a:r>
            <a:endParaRPr lang="zh-CN" altLang="en-US">
              <a:sym typeface="+mn-ea"/>
            </a:endParaRPr>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350655906"/>
          <p:cNvPicPr>
            <a:picLocks noChangeAspect="1"/>
          </p:cNvPicPr>
          <p:nvPr/>
        </p:nvPicPr>
        <p:blipFill>
          <a:blip r:embed="rId1"/>
          <a:stretch>
            <a:fillRect/>
          </a:stretch>
        </p:blipFill>
        <p:spPr>
          <a:xfrm>
            <a:off x="549395" y="2517343"/>
            <a:ext cx="8045209" cy="209461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sz="2400" b="0">
                <a:sym typeface="+mn-ea"/>
              </a:rPr>
              <a:t>更改小米便签主界面背景</a:t>
            </a:r>
            <a:endParaRPr lang="zh-CN" altLang="en-US" sz="2400" b="0">
              <a:sym typeface="+mn-ea"/>
            </a:endParaRPr>
          </a:p>
          <a:p>
            <a:pPr marL="109855" indent="0" algn="l">
              <a:buNone/>
            </a:pPr>
            <a:r>
              <a:rPr lang="zh-CN" altLang="en-US" sz="1800" b="0">
                <a:sym typeface="+mn-ea"/>
              </a:rPr>
              <a:t>“小米便签”的背景图片只能修改其颜色，无法将背景换成自己喜欢的照片，所以添加修改背景图片的功能。</a:t>
            </a:r>
            <a:endParaRPr lang="zh-CN" altLang="en-US" sz="1800">
              <a:sym typeface="+mn-ea"/>
            </a:endParaRPr>
          </a:p>
          <a:p>
            <a:pPr marL="109855" indent="0">
              <a:buNone/>
            </a:pPr>
            <a:r>
              <a:rPr lang="en-US" altLang="zh-CN" sz="2000" b="0">
                <a:sym typeface="+mn-ea"/>
              </a:rPr>
              <a:t>1</a:t>
            </a:r>
            <a:r>
              <a:rPr lang="zh-CN" altLang="en-US" sz="2000" b="0">
                <a:sym typeface="+mn-ea"/>
              </a:rPr>
              <a:t>、界面层</a:t>
            </a:r>
            <a:r>
              <a:rPr lang="en-US" altLang="zh-CN" sz="2000" b="0">
                <a:sym typeface="+mn-ea"/>
              </a:rPr>
              <a:t>res</a:t>
            </a:r>
            <a:r>
              <a:rPr lang="zh-CN" altLang="en-US" sz="2000" b="0">
                <a:sym typeface="+mn-ea"/>
              </a:rPr>
              <a:t>包调整</a:t>
            </a:r>
            <a:endParaRPr lang="zh-CN" altLang="en-US" sz="2000" b="0">
              <a:sym typeface="+mn-ea"/>
            </a:endParaRPr>
          </a:p>
          <a:p>
            <a:pPr marL="109855" indent="0">
              <a:buNone/>
            </a:pPr>
            <a:r>
              <a:rPr lang="en-US" altLang="zh-CN" sz="1800" b="0">
                <a:sym typeface="+mn-ea"/>
              </a:rPr>
              <a:t>res</a:t>
            </a:r>
            <a:r>
              <a:rPr lang="zh-CN" altLang="en-US" sz="1800" b="0">
                <a:sym typeface="+mn-ea"/>
              </a:rPr>
              <a:t>包里的</a:t>
            </a:r>
            <a:r>
              <a:rPr lang="en-US" altLang="zh-CN" sz="1800" b="0">
                <a:sym typeface="+mn-ea"/>
              </a:rPr>
              <a:t>drawable</a:t>
            </a:r>
            <a:r>
              <a:rPr lang="zh-CN" altLang="en-US" sz="1800" b="0">
                <a:sym typeface="+mn-ea"/>
              </a:rPr>
              <a:t>软件包里加入背景图片</a:t>
            </a:r>
            <a:endParaRPr lang="zh-CN" altLang="en-US" sz="1800" b="0">
              <a:sym typeface="+mn-ea"/>
            </a:endParaRPr>
          </a:p>
          <a:p>
            <a:pPr marL="109855" indent="0">
              <a:buNone/>
            </a:pPr>
            <a:endParaRPr lang="zh-CN" altLang="en-US" sz="1800">
              <a:sym typeface="+mn-ea"/>
            </a:endParaRPr>
          </a:p>
          <a:p>
            <a:pPr marL="109855" indent="0">
              <a:buNone/>
            </a:pPr>
            <a:endParaRPr lang="zh-CN" altLang="en-US" sz="2200" b="0">
              <a:sym typeface="+mn-ea"/>
            </a:endParaRPr>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672806559"/>
          <p:cNvPicPr>
            <a:picLocks noChangeAspect="1"/>
          </p:cNvPicPr>
          <p:nvPr/>
        </p:nvPicPr>
        <p:blipFill>
          <a:blip r:embed="rId1"/>
          <a:stretch>
            <a:fillRect/>
          </a:stretch>
        </p:blipFill>
        <p:spPr>
          <a:xfrm>
            <a:off x="1774631" y="3507383"/>
            <a:ext cx="4733430" cy="229207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109855" indent="0">
              <a:buNone/>
            </a:pPr>
            <a:r>
              <a:rPr lang="zh-CN" altLang="en-US" sz="2200" b="0">
                <a:sym typeface="+mn-ea"/>
              </a:rPr>
              <a:t>在</a:t>
            </a:r>
            <a:r>
              <a:rPr lang="en-US" altLang="zh-CN" sz="2200" b="0">
                <a:sym typeface="+mn-ea"/>
              </a:rPr>
              <a:t>menu</a:t>
            </a:r>
            <a:r>
              <a:rPr lang="zh-CN" altLang="en-US" sz="2200" b="0">
                <a:sym typeface="+mn-ea"/>
              </a:rPr>
              <a:t>包</a:t>
            </a:r>
            <a:r>
              <a:rPr lang="en-US" altLang="zh-CN" sz="2200" b="0">
                <a:sym typeface="+mn-ea"/>
              </a:rPr>
              <a:t>note_list.xml</a:t>
            </a:r>
            <a:r>
              <a:rPr lang="zh-CN" altLang="en-US" sz="2200" b="0">
                <a:sym typeface="+mn-ea"/>
              </a:rPr>
              <a:t>里加入自己所需的按键</a:t>
            </a: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508903953"/>
          <p:cNvPicPr>
            <a:picLocks noChangeAspect="1"/>
          </p:cNvPicPr>
          <p:nvPr/>
        </p:nvPicPr>
        <p:blipFill>
          <a:blip r:embed="rId1"/>
          <a:stretch>
            <a:fillRect/>
          </a:stretch>
        </p:blipFill>
        <p:spPr>
          <a:xfrm>
            <a:off x="349020" y="2832228"/>
            <a:ext cx="4720555" cy="1824244"/>
          </a:xfrm>
          <a:prstGeom prst="rect">
            <a:avLst/>
          </a:prstGeom>
        </p:spPr>
      </p:pic>
      <p:pic>
        <p:nvPicPr>
          <p:cNvPr id="11" name="图片 10" descr="upload_post_object_v2_803942111"/>
          <p:cNvPicPr>
            <a:picLocks noChangeAspect="1"/>
          </p:cNvPicPr>
          <p:nvPr/>
        </p:nvPicPr>
        <p:blipFill>
          <a:blip r:embed="rId2"/>
          <a:stretch>
            <a:fillRect/>
          </a:stretch>
        </p:blipFill>
        <p:spPr>
          <a:xfrm>
            <a:off x="5380500" y="1963918"/>
            <a:ext cx="2663909" cy="4443997"/>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109855" indent="0">
              <a:buNone/>
            </a:pPr>
            <a:r>
              <a:rPr lang="zh-CN" altLang="en-US" sz="2200" b="0">
                <a:sym typeface="+mn-ea"/>
              </a:rPr>
              <a:t>将标题添加在</a:t>
            </a:r>
            <a:r>
              <a:rPr lang="en-US" altLang="zh-CN" sz="2200" b="0">
                <a:sym typeface="+mn-ea"/>
              </a:rPr>
              <a:t>res</a:t>
            </a:r>
            <a:r>
              <a:rPr lang="zh-CN" altLang="en-US" sz="2200" b="0">
                <a:sym typeface="+mn-ea"/>
              </a:rPr>
              <a:t>包里的</a:t>
            </a:r>
            <a:r>
              <a:rPr lang="en-US" altLang="zh-CN" sz="2200" b="0">
                <a:sym typeface="+mn-ea"/>
              </a:rPr>
              <a:t>string.xml</a:t>
            </a:r>
            <a:r>
              <a:rPr lang="zh-CN" altLang="en-US" sz="2200" b="0">
                <a:sym typeface="+mn-ea"/>
              </a:rPr>
              <a:t>里面</a:t>
            </a: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endParaRPr lang="zh-CN" altLang="en-US" sz="2200" b="0">
              <a:sym typeface="+mn-ea"/>
            </a:endParaRPr>
          </a:p>
          <a:p>
            <a:pPr marL="109855" indent="0">
              <a:buNone/>
            </a:pPr>
            <a:r>
              <a:rPr lang="zh-CN" altLang="en-US" sz="2200" b="0">
                <a:sym typeface="+mn-ea"/>
              </a:rPr>
              <a:t>将</a:t>
            </a:r>
            <a:r>
              <a:rPr lang="en-US" altLang="zh-CN" sz="2200" b="0">
                <a:sym typeface="+mn-ea"/>
              </a:rPr>
              <a:t>res</a:t>
            </a:r>
            <a:r>
              <a:rPr lang="zh-CN" altLang="en-US" sz="2200" b="0">
                <a:sym typeface="+mn-ea"/>
              </a:rPr>
              <a:t>包</a:t>
            </a:r>
            <a:r>
              <a:rPr lang="en-US" altLang="zh-CN" sz="2200" b="0">
                <a:sym typeface="+mn-ea"/>
              </a:rPr>
              <a:t>layout</a:t>
            </a:r>
            <a:r>
              <a:rPr lang="zh-CN" altLang="en-US" sz="2200" b="0">
                <a:sym typeface="+mn-ea"/>
              </a:rPr>
              <a:t>里</a:t>
            </a:r>
            <a:r>
              <a:rPr lang="en-US" altLang="zh-CN" sz="2200" b="0">
                <a:sym typeface="+mn-ea"/>
              </a:rPr>
              <a:t>Note_List</a:t>
            </a:r>
            <a:r>
              <a:rPr lang="zh-CN" altLang="en-US" sz="2200" b="0">
                <a:sym typeface="+mn-ea"/>
              </a:rPr>
              <a:t>的初始背景图片语句注释</a:t>
            </a:r>
            <a:endParaRPr lang="zh-CN" altLang="en-US" sz="2200" b="0">
              <a:sym typeface="+mn-ea"/>
            </a:endParaRPr>
          </a:p>
          <a:p>
            <a:pPr marL="109855" indent="0">
              <a:buNone/>
            </a:pPr>
            <a:endParaRPr lang="zh-CN" altLang="en-US" sz="2200" b="0">
              <a:sym typeface="+mn-ea"/>
            </a:endParaRPr>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7" name="图片 6" descr="upload_post_object_v2_584472618"/>
          <p:cNvPicPr>
            <a:picLocks noChangeAspect="1"/>
          </p:cNvPicPr>
          <p:nvPr/>
        </p:nvPicPr>
        <p:blipFill>
          <a:blip r:embed="rId1"/>
          <a:stretch>
            <a:fillRect/>
          </a:stretch>
        </p:blipFill>
        <p:spPr>
          <a:xfrm>
            <a:off x="457244" y="3945321"/>
            <a:ext cx="8229606" cy="1724764"/>
          </a:xfrm>
          <a:prstGeom prst="rect">
            <a:avLst/>
          </a:prstGeom>
        </p:spPr>
      </p:pic>
      <p:pic>
        <p:nvPicPr>
          <p:cNvPr id="8" name="图片 7" descr="upload_post_object_v2_599032277"/>
          <p:cNvPicPr>
            <a:picLocks noChangeAspect="1"/>
          </p:cNvPicPr>
          <p:nvPr/>
        </p:nvPicPr>
        <p:blipFill>
          <a:blip r:embed="rId2"/>
          <a:stretch>
            <a:fillRect/>
          </a:stretch>
        </p:blipFill>
        <p:spPr>
          <a:xfrm>
            <a:off x="457244" y="2082766"/>
            <a:ext cx="8229606" cy="1197357"/>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38494" y="1348394"/>
            <a:ext cx="8229600" cy="4525963"/>
          </a:xfrm>
        </p:spPr>
        <p:txBody>
          <a:bodyPr/>
          <a:lstStyle/>
          <a:p>
            <a:pPr marL="109855" indent="0">
              <a:buNone/>
            </a:pPr>
            <a:r>
              <a:rPr lang="en-US" altLang="zh-CN" sz="2000" b="0"/>
              <a:t>2</a:t>
            </a:r>
            <a:r>
              <a:rPr lang="zh-CN" altLang="en-US" sz="2000" b="0"/>
              <a:t>、界面层“</a:t>
            </a:r>
            <a:r>
              <a:rPr lang="en-US" altLang="zh-CN" sz="2000" b="0"/>
              <a:t>UI</a:t>
            </a:r>
            <a:r>
              <a:rPr lang="zh-CN" altLang="en-US" sz="2000" b="0"/>
              <a:t>”包的调整</a:t>
            </a:r>
            <a:endParaRPr lang="zh-CN" altLang="en-US" sz="2000" b="0"/>
          </a:p>
          <a:p>
            <a:pPr marL="109855" indent="0">
              <a:buNone/>
            </a:pPr>
            <a:r>
              <a:rPr lang="zh-CN" altLang="en-US" sz="1600" b="0">
                <a:sym typeface="+mn-ea"/>
              </a:rPr>
              <a:t>在</a:t>
            </a:r>
            <a:r>
              <a:rPr lang="en-US" altLang="zh-CN" sz="1600" b="0">
                <a:sym typeface="+mn-ea"/>
              </a:rPr>
              <a:t>NoteListActivity</a:t>
            </a:r>
            <a:r>
              <a:rPr lang="zh-CN" altLang="en-US" sz="1600" b="0">
                <a:sym typeface="+mn-ea"/>
              </a:rPr>
              <a:t>类中添加变量用于背景切换，然后在</a:t>
            </a:r>
            <a:r>
              <a:rPr lang="en-US" altLang="zh-CN" sz="1600" b="0">
                <a:sym typeface="+mn-ea"/>
              </a:rPr>
              <a:t>onCreate</a:t>
            </a:r>
            <a:r>
              <a:rPr lang="zh-CN" altLang="en-US" sz="1600" b="0">
                <a:sym typeface="+mn-ea"/>
              </a:rPr>
              <a:t>函数中将背景设置为自己选择的背景</a:t>
            </a:r>
            <a:endParaRPr lang="zh-CN" altLang="en-US" sz="1600" b="0">
              <a:sym typeface="+mn-ea"/>
            </a:endParaRPr>
          </a:p>
          <a:p>
            <a:pPr marL="109855" indent="0">
              <a:buNone/>
            </a:pPr>
            <a:endParaRPr lang="zh-CN" altLang="en-US" sz="1600" b="0">
              <a:sym typeface="+mn-ea"/>
            </a:endParaRPr>
          </a:p>
          <a:p>
            <a:pPr marL="109855" indent="0">
              <a:buNone/>
            </a:pPr>
            <a:endParaRPr lang="zh-CN" altLang="en-US"/>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379268560"/>
          <p:cNvPicPr>
            <a:picLocks noChangeAspect="1"/>
          </p:cNvPicPr>
          <p:nvPr/>
        </p:nvPicPr>
        <p:blipFill>
          <a:blip r:embed="rId1"/>
          <a:srcRect t="311" b="311"/>
          <a:stretch>
            <a:fillRect/>
          </a:stretch>
        </p:blipFill>
        <p:spPr>
          <a:xfrm>
            <a:off x="633522" y="4268437"/>
            <a:ext cx="7591872" cy="1775203"/>
          </a:xfrm>
          <a:prstGeom prst="rect">
            <a:avLst/>
          </a:prstGeom>
        </p:spPr>
      </p:pic>
      <p:pic>
        <p:nvPicPr>
          <p:cNvPr id="7" name="图片 6" descr="upload_post_object_v2_163888377"/>
          <p:cNvPicPr>
            <a:picLocks noChangeAspect="1"/>
          </p:cNvPicPr>
          <p:nvPr/>
        </p:nvPicPr>
        <p:blipFill>
          <a:blip r:embed="rId2"/>
          <a:stretch>
            <a:fillRect/>
          </a:stretch>
        </p:blipFill>
        <p:spPr>
          <a:xfrm>
            <a:off x="633522" y="2359932"/>
            <a:ext cx="7620406" cy="178187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59519" y="1166001"/>
            <a:ext cx="8229600" cy="4525963"/>
          </a:xfrm>
        </p:spPr>
        <p:txBody>
          <a:bodyPr/>
          <a:lstStyle/>
          <a:p>
            <a:pPr marL="109855" indent="0" algn="l">
              <a:buNone/>
            </a:pPr>
            <a:r>
              <a:rPr lang="zh-CN" altLang="en-US" sz="2200" b="0">
                <a:sym typeface="+mn-ea"/>
              </a:rPr>
              <a:t>在</a:t>
            </a:r>
            <a:r>
              <a:rPr lang="en-US" altLang="zh-CN" sz="2200" b="0">
                <a:sym typeface="+mn-ea"/>
              </a:rPr>
              <a:t>NoteListActivity</a:t>
            </a:r>
            <a:r>
              <a:rPr lang="zh-CN" altLang="en-US" sz="2200" b="0">
                <a:sym typeface="+mn-ea"/>
              </a:rPr>
              <a:t>中的</a:t>
            </a:r>
            <a:r>
              <a:rPr lang="en-US" altLang="zh-CN" sz="2200" b="0">
                <a:sym typeface="+mn-ea"/>
              </a:rPr>
              <a:t>onOptionItemSelected</a:t>
            </a:r>
            <a:r>
              <a:rPr lang="zh-CN" altLang="en-US" sz="2200" b="0">
                <a:sym typeface="+mn-ea"/>
              </a:rPr>
              <a:t>函数添加新增的背景按键响应，在</a:t>
            </a:r>
            <a:r>
              <a:rPr lang="en-US" altLang="zh-CN" sz="2200" b="0">
                <a:sym typeface="+mn-ea"/>
              </a:rPr>
              <a:t>onPrepareOptionsMenu</a:t>
            </a:r>
            <a:r>
              <a:rPr lang="zh-CN" altLang="en-US" sz="2200" b="0">
                <a:sym typeface="+mn-ea"/>
              </a:rPr>
              <a:t>函数里实现使用一个背景时其对应的按键实现隐藏。</a:t>
            </a: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p:txBody>
      </p:sp>
      <p:sp>
        <p:nvSpPr>
          <p:cNvPr id="3" name="标题 2"/>
          <p:cNvSpPr>
            <a:spLocks noGrp="1"/>
          </p:cNvSpPr>
          <p:nvPr>
            <p:ph type="title"/>
          </p:nvPr>
        </p:nvSpPr>
        <p:spPr>
          <a:xfrm>
            <a:off x="359480" y="88082"/>
            <a:ext cx="8229600" cy="1143000"/>
          </a:xfrm>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6" name="图片 5" descr="upload_post_object_v2_289537400"/>
          <p:cNvPicPr>
            <a:picLocks noChangeAspect="1"/>
          </p:cNvPicPr>
          <p:nvPr/>
        </p:nvPicPr>
        <p:blipFill>
          <a:blip r:embed="rId1"/>
          <a:stretch>
            <a:fillRect/>
          </a:stretch>
        </p:blipFill>
        <p:spPr>
          <a:xfrm>
            <a:off x="554337" y="2366303"/>
            <a:ext cx="7069153" cy="2363130"/>
          </a:xfrm>
          <a:prstGeom prst="rect">
            <a:avLst/>
          </a:prstGeom>
        </p:spPr>
      </p:pic>
      <p:pic>
        <p:nvPicPr>
          <p:cNvPr id="7" name="图片 6" descr="upload_post_object_v2_581628297"/>
          <p:cNvPicPr>
            <a:picLocks noChangeAspect="1"/>
          </p:cNvPicPr>
          <p:nvPr/>
        </p:nvPicPr>
        <p:blipFill>
          <a:blip r:embed="rId2"/>
          <a:stretch>
            <a:fillRect/>
          </a:stretch>
        </p:blipFill>
        <p:spPr>
          <a:xfrm>
            <a:off x="554337" y="4880454"/>
            <a:ext cx="7069216" cy="137137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39" y="1356958"/>
            <a:ext cx="8229600" cy="4525963"/>
          </a:xfrm>
        </p:spPr>
        <p:txBody>
          <a:bodyPr/>
          <a:lstStyle/>
          <a:p>
            <a:pPr marL="109855" indent="0" algn="l">
              <a:buNone/>
            </a:pPr>
            <a:r>
              <a:rPr lang="zh-CN" altLang="en-US" sz="2200" b="0">
                <a:sym typeface="+mn-ea"/>
              </a:rPr>
              <a:t>切换背景成果如下、现场展示加密文件夹</a:t>
            </a:r>
            <a:endParaRPr lang="zh-CN" altLang="en-US" sz="2200" b="0">
              <a:sym typeface="+mn-ea"/>
            </a:endParaRPr>
          </a:p>
          <a:p>
            <a:pPr marL="109855" indent="0" algn="l">
              <a:buNone/>
            </a:pPr>
            <a:endParaRPr lang="zh-CN" altLang="en-US" sz="2200" b="0">
              <a:sym typeface="+mn-ea"/>
            </a:endParaRPr>
          </a:p>
          <a:p>
            <a:pPr marL="109855" indent="0" algn="l">
              <a:buNone/>
            </a:pPr>
            <a:endParaRPr lang="zh-CN" altLang="en-US" sz="2200" b="0">
              <a:sym typeface="+mn-ea"/>
            </a:endParaRPr>
          </a:p>
        </p:txBody>
      </p:sp>
      <p:sp>
        <p:nvSpPr>
          <p:cNvPr id="3" name="标题 2"/>
          <p:cNvSpPr>
            <a:spLocks noGrp="1"/>
          </p:cNvSpPr>
          <p:nvPr>
            <p:ph type="title"/>
          </p:nvPr>
        </p:nvSpPr>
        <p:spPr/>
        <p:txBody>
          <a:bodyPr/>
          <a:lstStyle/>
          <a:p>
            <a:r>
              <a:rPr lang="zh-CN" altLang="en-US"/>
              <a:t>维护开源软件</a:t>
            </a:r>
            <a:endParaRPr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pic>
        <p:nvPicPr>
          <p:cNvPr id="8" name="图片 7" descr="upload_post_object_v2_671004184"/>
          <p:cNvPicPr>
            <a:picLocks noChangeAspect="1"/>
          </p:cNvPicPr>
          <p:nvPr/>
        </p:nvPicPr>
        <p:blipFill>
          <a:blip r:embed="rId1"/>
          <a:stretch>
            <a:fillRect/>
          </a:stretch>
        </p:blipFill>
        <p:spPr>
          <a:xfrm>
            <a:off x="1744953" y="1888476"/>
            <a:ext cx="2126966" cy="4323913"/>
          </a:xfrm>
          <a:prstGeom prst="rect">
            <a:avLst/>
          </a:prstGeom>
        </p:spPr>
      </p:pic>
      <p:pic>
        <p:nvPicPr>
          <p:cNvPr id="9" name="图片 8" descr="upload_post_object_v2_710528737"/>
          <p:cNvPicPr>
            <a:picLocks noChangeAspect="1"/>
          </p:cNvPicPr>
          <p:nvPr/>
        </p:nvPicPr>
        <p:blipFill>
          <a:blip r:embed="rId2"/>
          <a:stretch>
            <a:fillRect/>
          </a:stretch>
        </p:blipFill>
        <p:spPr>
          <a:xfrm>
            <a:off x="4236150" y="1888476"/>
            <a:ext cx="2306727" cy="4323945"/>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endParaRPr lang="zh-CN" altLang="en-US" dirty="0">
              <a:solidFill>
                <a:schemeClr val="bg1">
                  <a:lumMod val="65000"/>
                </a:schemeClr>
              </a:solidFill>
            </a:endParaRPr>
          </a:p>
          <a:p>
            <a:r>
              <a:rPr lang="zh-CN" altLang="zh-CN" dirty="0">
                <a:solidFill>
                  <a:srgbClr val="FF0000"/>
                </a:solidFill>
              </a:rPr>
              <a:t>系统演示效果</a:t>
            </a:r>
            <a:endParaRPr lang="en-US" altLang="zh-CN" dirty="0">
              <a:solidFill>
                <a:srgbClr val="FF0000"/>
              </a:solidFill>
            </a:endParaRPr>
          </a:p>
          <a:p>
            <a:r>
              <a:rPr lang="zh-CN" altLang="en-US" dirty="0">
                <a:solidFill>
                  <a:schemeClr val="tx1"/>
                </a:solidFill>
              </a:rPr>
              <a:t>实践心得体会</a:t>
            </a:r>
            <a:endParaRPr lang="zh-CN" altLang="en-US" dirty="0">
              <a:solidFill>
                <a:schemeClr val="tx1"/>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系统演示效果</a:t>
            </a:r>
            <a:endParaRPr lang="zh-CN" altLang="en-US" dirty="0"/>
          </a:p>
        </p:txBody>
      </p:sp>
      <p:sp>
        <p:nvSpPr>
          <p:cNvPr id="4" name="内容占位符 3"/>
          <p:cNvSpPr>
            <a:spLocks noGrp="1"/>
          </p:cNvSpPr>
          <p:nvPr>
            <p:ph idx="1"/>
          </p:nvPr>
        </p:nvSpPr>
        <p:spPr/>
        <p:txBody>
          <a:bodyPr/>
          <a:lstStyle/>
          <a:p>
            <a:r>
              <a:rPr lang="zh-CN" altLang="en-US"/>
              <a:t>现场展示</a:t>
            </a:r>
            <a:endParaRPr lang="zh-CN" altLang="en-US"/>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dirty="0">
                <a:solidFill>
                  <a:schemeClr val="bg1">
                    <a:lumMod val="65000"/>
                  </a:schemeClr>
                </a:solidFill>
              </a:rPr>
              <a:t>泛读开源代码</a:t>
            </a:r>
            <a:endParaRPr lang="en-US" altLang="zh-CN" dirty="0">
              <a:solidFill>
                <a:schemeClr val="bg1">
                  <a:lumMod val="65000"/>
                </a:schemeClr>
              </a:solidFill>
            </a:endParaRPr>
          </a:p>
          <a:p>
            <a:r>
              <a:rPr lang="zh-CN" altLang="en-US" dirty="0">
                <a:solidFill>
                  <a:schemeClr val="bg1">
                    <a:lumMod val="65000"/>
                  </a:schemeClr>
                </a:solidFill>
              </a:rPr>
              <a:t>分析代码质量</a:t>
            </a:r>
            <a:endParaRPr lang="en-US" altLang="zh-CN" dirty="0">
              <a:solidFill>
                <a:schemeClr val="bg1">
                  <a:lumMod val="65000"/>
                </a:schemeClr>
              </a:solidFill>
            </a:endParaRPr>
          </a:p>
          <a:p>
            <a:r>
              <a:rPr lang="zh-CN" altLang="en-US" dirty="0">
                <a:solidFill>
                  <a:schemeClr val="bg1">
                    <a:lumMod val="65000"/>
                  </a:schemeClr>
                </a:solidFill>
              </a:rPr>
              <a:t>标注开源代码</a:t>
            </a:r>
            <a:endParaRPr lang="en-US" altLang="zh-CN" dirty="0">
              <a:solidFill>
                <a:schemeClr val="bg1">
                  <a:lumMod val="65000"/>
                </a:schemeClr>
              </a:solidFill>
            </a:endParaRPr>
          </a:p>
          <a:p>
            <a:r>
              <a:rPr lang="zh-CN" altLang="en-US" dirty="0">
                <a:solidFill>
                  <a:schemeClr val="bg1">
                    <a:lumMod val="65000"/>
                  </a:schemeClr>
                </a:solidFill>
              </a:rPr>
              <a:t>维护开源软件</a:t>
            </a:r>
            <a:endParaRPr lang="zh-CN" altLang="en-US" dirty="0">
              <a:solidFill>
                <a:schemeClr val="bg1">
                  <a:lumMod val="65000"/>
                </a:schemeClr>
              </a:solidFill>
            </a:endParaRPr>
          </a:p>
          <a:p>
            <a:r>
              <a:rPr lang="zh-CN" altLang="zh-CN" dirty="0">
                <a:solidFill>
                  <a:schemeClr val="bg1">
                    <a:lumMod val="65000"/>
                  </a:schemeClr>
                </a:solidFill>
              </a:rPr>
              <a:t>系统演示效果</a:t>
            </a:r>
            <a:endParaRPr lang="en-US" altLang="zh-CN" dirty="0">
              <a:solidFill>
                <a:schemeClr val="bg1">
                  <a:lumMod val="65000"/>
                </a:schemeClr>
              </a:solidFill>
            </a:endParaRPr>
          </a:p>
          <a:p>
            <a:r>
              <a:rPr lang="zh-CN" altLang="en-US" dirty="0">
                <a:solidFill>
                  <a:srgbClr val="FF0000"/>
                </a:solidFill>
              </a:rPr>
              <a:t>实践心得体会</a:t>
            </a:r>
            <a:endParaRPr lang="zh-CN" altLang="en-US" dirty="0">
              <a:solidFill>
                <a:srgbClr val="FF0000"/>
              </a:solidFill>
            </a:endParaRPr>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457239" y="96966"/>
            <a:ext cx="8229600" cy="1143000"/>
          </a:xfrm>
        </p:spPr>
        <p:txBody>
          <a:bodyPr/>
          <a:lstStyle/>
          <a:p>
            <a:r>
              <a:rPr lang="zh-CN" altLang="en-US" dirty="0"/>
              <a:t>实践心得体会</a:t>
            </a:r>
            <a:endParaRPr lang="zh-CN" altLang="en-US" dirty="0"/>
          </a:p>
        </p:txBody>
      </p:sp>
      <p:sp>
        <p:nvSpPr>
          <p:cNvPr id="3" name="内容占位符 2"/>
          <p:cNvSpPr>
            <a:spLocks noGrp="1"/>
          </p:cNvSpPr>
          <p:nvPr>
            <p:ph idx="1"/>
          </p:nvPr>
        </p:nvSpPr>
        <p:spPr>
          <a:xfrm>
            <a:off x="403898" y="1285889"/>
            <a:ext cx="8229600" cy="4525963"/>
          </a:xfrm>
        </p:spPr>
        <p:txBody>
          <a:bodyPr>
            <a:normAutofit lnSpcReduction="20000"/>
          </a:bodyPr>
          <a:lstStyle/>
          <a:p>
            <a:pPr marL="0" indent="0"/>
            <a:r>
              <a:rPr lang="zh-CN" altLang="en-US" sz="2000" b="0">
                <a:solidFill>
                  <a:srgbClr val="050E17"/>
                </a:solidFill>
                <a:ea typeface="-apple-system"/>
              </a:rPr>
              <a:t>初期我们分析需求设计的时候，画</a:t>
            </a:r>
            <a:r>
              <a:rPr lang="en-US" altLang="zh-CN" sz="2000" b="0">
                <a:solidFill>
                  <a:srgbClr val="050E17"/>
                </a:solidFill>
                <a:ea typeface="-apple-system"/>
              </a:rPr>
              <a:t>UML</a:t>
            </a:r>
            <a:r>
              <a:rPr lang="zh-CN" altLang="en-US" sz="2000" b="0">
                <a:solidFill>
                  <a:srgbClr val="050E17"/>
                </a:solidFill>
                <a:ea typeface="-apple-system"/>
              </a:rPr>
              <a:t>图有很深刻的感受，需要通过多次分析，多次迭代才能明确功能的具体需求，才能在开发前做足准备。</a:t>
            </a:r>
            <a:endParaRPr lang="zh-CN" altLang="en-US" sz="2000" b="0">
              <a:solidFill>
                <a:srgbClr val="050E17"/>
              </a:solidFill>
              <a:ea typeface="-apple-system"/>
            </a:endParaRPr>
          </a:p>
          <a:p>
            <a:pPr marL="0" indent="0"/>
            <a:r>
              <a:rPr lang="zh-CN" altLang="en-US" sz="2000" b="0">
                <a:solidFill>
                  <a:srgbClr val="050E17"/>
                </a:solidFill>
                <a:ea typeface="-apple-system"/>
              </a:rPr>
              <a:t>此次实践我们小组成员学习到了</a:t>
            </a:r>
            <a:r>
              <a:rPr lang="zh-CN" sz="2000" b="0">
                <a:solidFill>
                  <a:srgbClr val="050E17"/>
                </a:solidFill>
                <a:ea typeface="-apple-system"/>
              </a:rPr>
              <a:t>Activity的生命周期管理和基本的UI控件的操作。</a:t>
            </a:r>
            <a:endParaRPr lang="zh-CN" sz="2000" b="0">
              <a:solidFill>
                <a:srgbClr val="050E17"/>
              </a:solidFill>
              <a:ea typeface="-apple-system"/>
            </a:endParaRPr>
          </a:p>
          <a:p>
            <a:pPr marL="0" indent="0"/>
            <a:r>
              <a:rPr lang="zh-CN" altLang="en-US" sz="2000" b="0">
                <a:solidFill>
                  <a:srgbClr val="050E17"/>
                </a:solidFill>
                <a:ea typeface="-apple-system"/>
              </a:rPr>
              <a:t>新插入的</a:t>
            </a:r>
            <a:r>
              <a:rPr lang="zh-CN" sz="2000" b="0">
                <a:solidFill>
                  <a:srgbClr val="050E17"/>
                </a:solidFill>
                <a:ea typeface="-apple-system"/>
              </a:rPr>
              <a:t>代码实现了一个简单的密码验证功能，其中用到了EditText、Button以及Toast等UI控件。在代码中，</a:t>
            </a:r>
            <a:r>
              <a:rPr lang="zh-CN" altLang="en-US" sz="2000" b="0">
                <a:solidFill>
                  <a:srgbClr val="050E17"/>
                </a:solidFill>
                <a:ea typeface="-apple-system"/>
              </a:rPr>
              <a:t>用到了</a:t>
            </a:r>
            <a:r>
              <a:rPr lang="zh-CN" sz="2000" b="0">
                <a:solidFill>
                  <a:srgbClr val="050E17"/>
                </a:solidFill>
                <a:ea typeface="-apple-system"/>
              </a:rPr>
              <a:t>获取UI控件引用的方法，以及设置点击事件的方法。</a:t>
            </a:r>
            <a:endParaRPr lang="zh-CN" sz="2000" b="0">
              <a:solidFill>
                <a:srgbClr val="050E17"/>
              </a:solidFill>
              <a:ea typeface="-apple-system"/>
            </a:endParaRPr>
          </a:p>
          <a:p>
            <a:pPr marL="0" indent="0"/>
            <a:r>
              <a:rPr lang="zh-CN" sz="2000" b="0">
                <a:solidFill>
                  <a:srgbClr val="050E17"/>
                </a:solidFill>
                <a:ea typeface="-apple-system"/>
              </a:rPr>
              <a:t>第二实现了一个简单的Activity管理类，用于管理Activity的生命周期。在代码中，需要注意的是使用Map来存储Activity对象，并处理内存泄漏的问题。</a:t>
            </a:r>
            <a:endParaRPr lang="zh-CN" sz="2000" b="0">
              <a:solidFill>
                <a:srgbClr val="050E17"/>
              </a:solidFill>
              <a:ea typeface="-apple-system"/>
            </a:endParaRPr>
          </a:p>
          <a:p>
            <a:pPr marL="0" indent="0"/>
            <a:r>
              <a:rPr lang="zh-CN" sz="2000" b="0">
                <a:solidFill>
                  <a:srgbClr val="050E17"/>
                </a:solidFill>
                <a:ea typeface="-apple-system"/>
              </a:rPr>
              <a:t>这些代码都是Android开发中非常基础的部分，学习这些内容是入门Android开发的必要步骤。同时，这些代码也提供了一些常见的开发技巧，如自定义管理类、使用UI控件等。这些技巧在实际开发中非常有用，可以帮助我们更好地管理和控制应用程序的运行。</a:t>
            </a:r>
            <a:endParaRPr lang="zh-CN" sz="2000" b="0">
              <a:solidFill>
                <a:srgbClr val="050E17"/>
              </a:solidFill>
              <a:ea typeface="-apple-system"/>
            </a:endParaRPr>
          </a:p>
          <a:p>
            <a:pPr marL="0" indent="0"/>
            <a:endParaRPr lang="zh-CN" altLang="en-US" sz="2000" b="0">
              <a:solidFill>
                <a:srgbClr val="050E17"/>
              </a:solidFill>
              <a:ea typeface="-apple-system"/>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Autofit/>
          </a:bodyPr>
          <a:p>
            <a:r>
              <a:rPr lang="zh-CN" altLang="en-US" sz="2000" b="0"/>
              <a:t>在实践时，还有如下体会：</a:t>
            </a:r>
            <a:endParaRPr lang="zh-CN" altLang="en-US" sz="2000" b="0"/>
          </a:p>
          <a:p>
            <a:r>
              <a:rPr lang="zh-CN" altLang="en-US" sz="2000" b="0"/>
              <a:t>    需求分析非常重要。在软件开发的过程中，需求分析是非常关键的一环。只有清晰的需求分析才能确保软件开发的方向正确，并且最终开发出的软件能够满足用户的需求。</a:t>
            </a:r>
            <a:r>
              <a:rPr lang="en-US" altLang="zh-CN" sz="2000" b="0"/>
              <a:t>UML</a:t>
            </a:r>
            <a:r>
              <a:rPr lang="zh-CN" altLang="en-US" sz="2000" b="0"/>
              <a:t>图需要与实际开发相结合。</a:t>
            </a:r>
            <a:endParaRPr lang="zh-CN" altLang="en-US" sz="2000" b="0"/>
          </a:p>
          <a:p>
            <a:r>
              <a:rPr lang="zh-CN" altLang="en-US" sz="2000" b="0"/>
              <a:t>    </a:t>
            </a:r>
            <a:r>
              <a:rPr lang="en-US" altLang="zh-CN" sz="2000" b="0"/>
              <a:t>UML</a:t>
            </a:r>
            <a:r>
              <a:rPr lang="zh-CN" altLang="en-US" sz="2000" b="0"/>
              <a:t>图需要与实际开发相结合。在学习</a:t>
            </a:r>
            <a:r>
              <a:rPr lang="en-US" altLang="zh-CN" sz="2000" b="0"/>
              <a:t>UML</a:t>
            </a:r>
            <a:r>
              <a:rPr lang="zh-CN" altLang="en-US" sz="2000" b="0"/>
              <a:t>图时，需要将</a:t>
            </a:r>
            <a:r>
              <a:rPr lang="en-US" altLang="zh-CN" sz="2000" b="0"/>
              <a:t>UML</a:t>
            </a:r>
            <a:r>
              <a:rPr lang="zh-CN" altLang="en-US" sz="2000" b="0"/>
              <a:t>图与实际开发相结合，即在实际开发中使用</a:t>
            </a:r>
            <a:r>
              <a:rPr lang="en-US" altLang="zh-CN" sz="2000" b="0"/>
              <a:t>UML</a:t>
            </a:r>
            <a:r>
              <a:rPr lang="zh-CN" altLang="en-US" sz="2000" b="0"/>
              <a:t>图进行需求分析、设计和实现等工作。通过实际应用，可以更好地理解</a:t>
            </a:r>
            <a:r>
              <a:rPr lang="en-US" altLang="zh-CN" sz="2000" b="0"/>
              <a:t>UML</a:t>
            </a:r>
            <a:r>
              <a:rPr lang="zh-CN" altLang="en-US" sz="2000" b="0"/>
              <a:t>图的应用和意义，进一步提高软件开发的效率和质量</a:t>
            </a:r>
            <a:endParaRPr lang="zh-CN" altLang="en-US" sz="2000" b="0"/>
          </a:p>
          <a:p>
            <a:r>
              <a:rPr lang="zh-CN" altLang="en-US" sz="2000" b="0"/>
              <a:t>     团队合作非常重要。在软件开发的过程中，团队合作是非常重要的。良好的团队合作可以提高开发效率，减少沟通成本</a:t>
            </a:r>
            <a:endParaRPr lang="zh-CN" altLang="en-US" sz="2000" b="0"/>
          </a:p>
          <a:p>
            <a:endParaRPr lang="zh-CN" altLang="en-US" sz="2000" b="0"/>
          </a:p>
          <a:p>
            <a:pPr marL="109855" indent="0">
              <a:buNone/>
            </a:pPr>
            <a:r>
              <a:rPr lang="zh-CN" altLang="en-US" sz="2000" b="0"/>
              <a:t>                                                                                                                                                     </a:t>
            </a:r>
            <a:endParaRPr lang="zh-CN" altLang="en-US" b="0"/>
          </a:p>
        </p:txBody>
      </p:sp>
      <p:sp>
        <p:nvSpPr>
          <p:cNvPr id="3" name="标题 2"/>
          <p:cNvSpPr>
            <a:spLocks noGrp="1"/>
          </p:cNvSpPr>
          <p:nvPr>
            <p:ph type="title"/>
          </p:nvPr>
        </p:nvSpPr>
        <p:spPr/>
        <p:txBody>
          <a:bodyPr/>
          <a:p>
            <a:r>
              <a:rPr lang="zh-CN" altLang="en-US" dirty="0">
                <a:sym typeface="+mn-ea"/>
              </a:rPr>
              <a:t>实践心得体会</a:t>
            </a:r>
            <a:endParaRPr lang="zh-CN" altLang="en-US" dirty="0">
              <a:sym typeface="+mn-ea"/>
            </a:endParaRPr>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758353" y="3284984"/>
            <a:ext cx="3313112"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611560" y="1844824"/>
            <a:ext cx="7772400" cy="864096"/>
          </a:xfrm>
          <a:prstGeom prst="rect">
            <a:avLst/>
          </a:prstGeom>
        </p:spPr>
        <p:txBody>
          <a:bodyPr vert="horz" anchor="b">
            <a:no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3200" dirty="0">
                <a:solidFill>
                  <a:srgbClr val="C00000"/>
                </a:solidFill>
                <a:latin typeface="微软雅黑" panose="020B0503020204020204" pitchFamily="34" charset="-122"/>
                <a:ea typeface="微软雅黑" panose="020B0503020204020204" pitchFamily="34" charset="-122"/>
              </a:rPr>
              <a:t>软件工程课程综合实践汇报</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 name="KSO_WM_SLIDE_MODEL_TYPE" val="cover"/>
</p:tagLst>
</file>

<file path=ppt/tags/tag2.xml><?xml version="1.0" encoding="utf-8"?>
<p:tagLst xmlns:p="http://schemas.openxmlformats.org/presentationml/2006/main">
  <p:tag name="KSO_WM_SLIDE_MODEL_TYPE" val="numdgm"/>
</p:tagLst>
</file>

<file path=ppt/tags/tag3.xml><?xml version="1.0" encoding="utf-8"?>
<p:tagLst xmlns:p="http://schemas.openxmlformats.org/presentationml/2006/main">
  <p:tag name="KSO_WPP_MARK_KEY" val="55d124d5-8ff8-43a5-b9e2-378f77a1244e"/>
  <p:tag name="COMMONDATA" val="eyJoZGlkIjoiZWVmYjA1MGY4MzU2ZGQ2MTEzODJhM2UwMWFlYjNkZTc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10978</Words>
  <Application>WPS Office WWO_wpscloud_20230601185453-a6936d3adb</Application>
  <PresentationFormat>全屏显示(4:3)</PresentationFormat>
  <Paragraphs>715</Paragraphs>
  <Slides>66</Slides>
  <Notes>25</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66</vt:i4>
      </vt:variant>
    </vt:vector>
  </HeadingPairs>
  <TitlesOfParts>
    <vt:vector size="96" baseType="lpstr">
      <vt:lpstr>Arial</vt:lpstr>
      <vt:lpstr>宋体</vt:lpstr>
      <vt:lpstr>Wingdings</vt:lpstr>
      <vt:lpstr>Times New Roman</vt:lpstr>
      <vt:lpstr>汉仪书宋二KW</vt:lpstr>
      <vt:lpstr>Wingdings 3</vt:lpstr>
      <vt:lpstr>Verdana</vt:lpstr>
      <vt:lpstr>Wingdings 2</vt:lpstr>
      <vt:lpstr>微软雅黑</vt:lpstr>
      <vt:lpstr>汉仪旗黑KW 55S</vt:lpstr>
      <vt:lpstr>-apple-system</vt:lpstr>
      <vt:lpstr>-apple-system</vt:lpstr>
      <vt:lpstr>宋体</vt:lpstr>
      <vt:lpstr>微软雅黑</vt:lpstr>
      <vt:lpstr>Times New Roman</vt:lpstr>
      <vt:lpstr>宋体</vt:lpstr>
      <vt:lpstr>等线</vt:lpstr>
      <vt:lpstr>汉仪中等线KW</vt:lpstr>
      <vt:lpstr>等线</vt:lpstr>
      <vt:lpstr>Helvetica</vt:lpstr>
      <vt:lpstr>Helvetica</vt:lpstr>
      <vt:lpstr>Helvetica Neue</vt:lpstr>
      <vt:lpstr>Helvetica Neue</vt:lpstr>
      <vt:lpstr>Noto Serif Devanagari</vt:lpstr>
      <vt:lpstr>Courier New</vt:lpstr>
      <vt:lpstr>Calibri</vt:lpstr>
      <vt:lpstr>Kingsoft Confetti</vt:lpstr>
      <vt:lpstr>Lucida Sans Unicode</vt:lpstr>
      <vt:lpstr>Noto Sans Arabic</vt:lpstr>
      <vt:lpstr>聚合</vt:lpstr>
      <vt:lpstr>软件工程课程综合实践汇报 “阅读和维护开源软件”</vt:lpstr>
      <vt:lpstr>汇报内容</vt:lpstr>
      <vt:lpstr>泛读开源代码</vt:lpstr>
      <vt:lpstr>泛读开源代码</vt:lpstr>
      <vt:lpstr>泛读开源代码</vt:lpstr>
      <vt:lpstr>泛读开源代码</vt:lpstr>
      <vt:lpstr>泛读开源代码</vt:lpstr>
      <vt:lpstr>泛读开源代码</vt:lpstr>
      <vt:lpstr>泛读开源代码</vt:lpstr>
      <vt:lpstr>泛读开源代码</vt:lpstr>
      <vt:lpstr>泛读开源代码</vt:lpstr>
      <vt:lpstr>泛读开源代码</vt:lpstr>
      <vt:lpstr>汇报内容</vt:lpstr>
      <vt:lpstr>分析代码质量</vt:lpstr>
      <vt:lpstr>分析代码质量</vt:lpstr>
      <vt:lpstr>分析代码质量</vt:lpstr>
      <vt:lpstr>PowerPoint 演示文稿</vt:lpstr>
      <vt:lpstr>分析代码质量</vt:lpstr>
      <vt:lpstr>分析代码质量</vt:lpstr>
      <vt:lpstr>分析代码质量</vt:lpstr>
      <vt:lpstr>分析代码质量</vt:lpstr>
      <vt:lpstr>分析代码质量</vt:lpstr>
      <vt:lpstr>分析代码质量</vt:lpstr>
      <vt:lpstr>分析代码质量</vt:lpstr>
      <vt:lpstr>汇报内容</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标注开源代码</vt:lpstr>
      <vt:lpstr>汇报内容</vt:lpstr>
      <vt:lpstr>维护开源软件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维护开源软件</vt:lpstr>
      <vt:lpstr>汇报内容</vt:lpstr>
      <vt:lpstr>系统演示效果</vt:lpstr>
      <vt:lpstr>汇报内容</vt:lpstr>
      <vt:lpstr>实践心得体会</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软件工程课程综合实践汇报 “阅读和维护开源软件”</dc:title>
  <dc:creator>tommy</dc:creator>
  <cp:lastModifiedBy>宣 奇瑞</cp:lastModifiedBy>
  <dcterms:created xsi:type="dcterms:W3CDTF">2023-06-14T14:59:28Z</dcterms:created>
  <dcterms:modified xsi:type="dcterms:W3CDTF">2023-06-14T14:59:28Z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2052-0.0.0.0</vt:lpwstr>
  </property>
  <property fmtid="{D5CDD505-2E9C-101B-9397-08002B2CF9AE}" pid="4" name="ICV">
    <vt:lpwstr>8B0F524E4062445090869855274B414D_12</vt:lpwstr>
  </property>
</Properties>
</file>