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38"/>
  </p:handoutMasterIdLst>
  <p:sldIdLst>
    <p:sldId id="2891" r:id="rId3"/>
    <p:sldId id="2917" r:id="rId4"/>
    <p:sldId id="321" r:id="rId5"/>
    <p:sldId id="2936" r:id="rId7"/>
    <p:sldId id="2933" r:id="rId8"/>
    <p:sldId id="2892" r:id="rId9"/>
    <p:sldId id="2893" r:id="rId10"/>
    <p:sldId id="2937" r:id="rId11"/>
    <p:sldId id="2894" r:id="rId12"/>
    <p:sldId id="2895" r:id="rId13"/>
    <p:sldId id="2896" r:id="rId14"/>
    <p:sldId id="2897" r:id="rId15"/>
    <p:sldId id="2938" r:id="rId16"/>
    <p:sldId id="2904" r:id="rId17"/>
    <p:sldId id="2939" r:id="rId18"/>
    <p:sldId id="2940" r:id="rId19"/>
    <p:sldId id="2941" r:id="rId20"/>
    <p:sldId id="2942" r:id="rId21"/>
    <p:sldId id="2943" r:id="rId22"/>
    <p:sldId id="2945" r:id="rId23"/>
    <p:sldId id="2898" r:id="rId24"/>
    <p:sldId id="2900" r:id="rId25"/>
    <p:sldId id="2899" r:id="rId26"/>
    <p:sldId id="2901" r:id="rId27"/>
    <p:sldId id="2946" r:id="rId28"/>
    <p:sldId id="2902" r:id="rId29"/>
    <p:sldId id="2947" r:id="rId30"/>
    <p:sldId id="2948" r:id="rId31"/>
    <p:sldId id="2949" r:id="rId32"/>
    <p:sldId id="2950" r:id="rId33"/>
    <p:sldId id="2951" r:id="rId34"/>
    <p:sldId id="2952" r:id="rId35"/>
    <p:sldId id="2953" r:id="rId36"/>
    <p:sldId id="2954" r:id="rId37"/>
  </p:sldIdLst>
  <p:sldSz cx="12190095" cy="6858000"/>
  <p:notesSz cx="7099300" cy="10234295"/>
  <p:custDataLst>
    <p:tags r:id="rId4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8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 showGuides="1">
      <p:cViewPr varScale="1">
        <p:scale>
          <a:sx n="62" d="100"/>
          <a:sy n="62" d="100"/>
        </p:scale>
        <p:origin x="58" y="103"/>
      </p:cViewPr>
      <p:guideLst>
        <p:guide orient="horz" pos="2092"/>
        <p:guide pos="37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3" Type="http://schemas.openxmlformats.org/officeDocument/2006/relationships/tags" Target="tags/tag23.xml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image" Target="../media/image8.png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tags" Target="../tags/tag15.xml"/><Relationship Id="rId4" Type="http://schemas.openxmlformats.org/officeDocument/2006/relationships/image" Target="../media/image17.png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wmf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团队成员：赵宇鹏、卢知源、林阳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2024.1.19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38200"/>
            <a:ext cx="2926080" cy="739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18945"/>
            <a:ext cx="10920095" cy="4339590"/>
          </a:xfrm>
        </p:spPr>
        <p:txBody>
          <a:bodyPr/>
          <a:p>
            <a:r>
              <a:rPr lang="zh-CN" altLang="en-US" dirty="0">
                <a:solidFill>
                  <a:srgbClr val="FF0000"/>
                </a:solidFill>
              </a:rPr>
              <a:t>实践整体情况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实践整体情况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</a:t>
            </a:r>
            <a:r>
              <a:rPr lang="en-US" altLang="zh-CN">
                <a:sym typeface="+mn-ea"/>
              </a:rPr>
              <a:t>data”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gtask”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model”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tool”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ui”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widget</a:t>
            </a:r>
            <a:r>
              <a:rPr lang="zh-CN" altLang="en-US">
                <a:sym typeface="+mn-ea"/>
              </a:rPr>
              <a:t>六个包中的</a:t>
            </a:r>
            <a:r>
              <a:rPr lang="en-US" altLang="zh-CN">
                <a:sym typeface="+mn-ea"/>
              </a:rPr>
              <a:t>34</a:t>
            </a:r>
            <a:r>
              <a:rPr lang="zh-CN" altLang="en-US">
                <a:sym typeface="+mn-ea"/>
              </a:rPr>
              <a:t>个类</a:t>
            </a:r>
            <a:r>
              <a:rPr lang="zh-CN" altLang="en-US" dirty="0"/>
              <a:t>，总共</a:t>
            </a:r>
            <a:r>
              <a:rPr lang="en-US" altLang="zh-CN" dirty="0"/>
              <a:t>57</a:t>
            </a:r>
            <a:r>
              <a:rPr lang="en-US" altLang="zh-CN" dirty="0"/>
              <a:t>14</a:t>
            </a:r>
            <a:r>
              <a:rPr lang="zh-CN" altLang="en-US" dirty="0"/>
              <a:t>行代码，共标注了</a:t>
            </a:r>
            <a:r>
              <a:rPr lang="en-US" altLang="zh-CN" dirty="0"/>
              <a:t>2286</a:t>
            </a:r>
            <a:r>
              <a:rPr lang="zh-CN" altLang="en-US" dirty="0"/>
              <a:t>行代码。</a:t>
            </a:r>
            <a:endParaRPr lang="en-US" altLang="zh-CN" dirty="0"/>
          </a:p>
          <a:p>
            <a:r>
              <a:rPr lang="zh-CN" altLang="en-US" dirty="0"/>
              <a:t>新增了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便签密码保护</a:t>
            </a:r>
            <a:r>
              <a:rPr lang="zh-CN" altLang="en-US" dirty="0">
                <a:latin typeface="+mn-ea"/>
              </a:rPr>
              <a:t>，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便签标识设置</a:t>
            </a:r>
            <a:r>
              <a:rPr lang="zh-CN" altLang="en-US">
                <a:latin typeface="+mn-ea"/>
                <a:cs typeface="宋体" panose="02010600030101010101" pitchFamily="2" charset="-122"/>
                <a:sym typeface="+mn-ea"/>
              </a:rPr>
              <a:t>、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便签背景切换</a:t>
            </a:r>
            <a:r>
              <a:rPr lang="zh-CN" altLang="en-US">
                <a:latin typeface="+mn-ea"/>
                <a:cs typeface="宋体" panose="02010600030101010101" pitchFamily="2" charset="-122"/>
                <a:sym typeface="+mn-ea"/>
              </a:rPr>
              <a:t>、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便签字数统计</a:t>
            </a:r>
            <a:r>
              <a:rPr lang="zh-CN" altLang="en-US">
                <a:latin typeface="+mn-ea"/>
                <a:cs typeface="宋体" panose="02010600030101010101" pitchFamily="2" charset="-122"/>
                <a:sym typeface="+mn-ea"/>
              </a:rPr>
              <a:t>四个功能共</a:t>
            </a:r>
            <a:r>
              <a:rPr lang="en-US" altLang="zh-CN" dirty="0"/>
              <a:t>1025</a:t>
            </a:r>
            <a:r>
              <a:rPr lang="zh-CN" altLang="en-US" dirty="0"/>
              <a:t>行代码。</a:t>
            </a:r>
            <a:endParaRPr lang="zh-CN" altLang="en-US" dirty="0"/>
          </a:p>
          <a:p>
            <a:r>
              <a:rPr lang="zh-CN" altLang="en-US" dirty="0"/>
              <a:t>撰写了</a:t>
            </a:r>
            <a:r>
              <a:rPr lang="zh-CN" altLang="en-US" dirty="0">
                <a:sym typeface="+mn-ea"/>
              </a:rPr>
              <a:t>开源软件泛读、标注和维护报告文档：共</a:t>
            </a:r>
            <a:r>
              <a:rPr lang="en-US" altLang="zh-CN" dirty="0">
                <a:sym typeface="+mn-ea"/>
              </a:rPr>
              <a:t>19</a:t>
            </a:r>
            <a:r>
              <a:rPr lang="zh-CN" altLang="en-US" dirty="0">
                <a:sym typeface="+mn-ea"/>
              </a:rPr>
              <a:t>页、</a:t>
            </a:r>
            <a:r>
              <a:rPr lang="en-US" altLang="zh-CN" dirty="0">
                <a:sym typeface="+mn-ea"/>
              </a:rPr>
              <a:t>16</a:t>
            </a:r>
            <a:r>
              <a:rPr lang="zh-CN" altLang="en-US" dirty="0">
                <a:sym typeface="+mn-ea"/>
              </a:rPr>
              <a:t>张图</a:t>
            </a:r>
            <a:r>
              <a:rPr lang="zh-CN" altLang="en-US" dirty="0"/>
              <a:t>。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撰写了开源软件的质量分析报告文档：共</a:t>
            </a:r>
            <a:r>
              <a:rPr lang="en-US" altLang="zh-CN" dirty="0">
                <a:sym typeface="+mn-ea"/>
              </a:rPr>
              <a:t>14</a:t>
            </a:r>
            <a:r>
              <a:rPr lang="zh-CN" altLang="en-US" dirty="0">
                <a:sym typeface="+mn-ea"/>
              </a:rPr>
              <a:t>页、</a:t>
            </a:r>
            <a:r>
              <a:rPr lang="en-US" altLang="zh-CN" dirty="0">
                <a:sym typeface="+mn-ea"/>
              </a:rPr>
              <a:t>22</a:t>
            </a:r>
            <a:r>
              <a:rPr lang="zh-CN" altLang="en-US" dirty="0">
                <a:sym typeface="+mn-ea"/>
              </a:rPr>
              <a:t>张图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小组中赵宇鹏贡献</a:t>
            </a:r>
            <a:r>
              <a:rPr lang="en-US" altLang="zh-CN" dirty="0">
                <a:sym typeface="+mn-ea"/>
              </a:rPr>
              <a:t> </a:t>
            </a:r>
            <a:r>
              <a:rPr lang="zh-CN" altLang="en-US" dirty="0">
                <a:sym typeface="+mn-ea"/>
              </a:rPr>
              <a:t>：</a:t>
            </a:r>
            <a:r>
              <a:rPr lang="en-US" altLang="zh-CN" dirty="0">
                <a:sym typeface="+mn-ea"/>
              </a:rPr>
              <a:t> </a:t>
            </a:r>
            <a:r>
              <a:rPr lang="zh-CN" altLang="en-US" dirty="0">
                <a:sym typeface="+mn-ea"/>
              </a:rPr>
              <a:t>卢知源贡献：</a:t>
            </a:r>
            <a:r>
              <a:rPr lang="en-US" altLang="zh-CN" dirty="0">
                <a:sym typeface="+mn-ea"/>
              </a:rPr>
              <a:t>  </a:t>
            </a:r>
            <a:r>
              <a:rPr lang="zh-CN" altLang="en-US" dirty="0">
                <a:sym typeface="+mn-ea"/>
              </a:rPr>
              <a:t>林阳贡献：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26135"/>
            <a:ext cx="2926080" cy="8458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671955"/>
            <a:ext cx="10920095" cy="472630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泛读开源代码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/>
              <a:t>泛读开源代码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125855"/>
            <a:ext cx="10920095" cy="4613275"/>
          </a:xfrm>
        </p:spPr>
        <p:txBody>
          <a:bodyPr/>
          <a:lstStyle/>
          <a:p>
            <a:r>
              <a:rPr lang="zh-CN" altLang="en-US" sz="3600" dirty="0"/>
              <a:t>“小米便签”开源软件概况</a:t>
            </a:r>
            <a:endParaRPr lang="zh-CN" altLang="en-US" sz="3600" dirty="0"/>
          </a:p>
          <a:p>
            <a:endParaRPr lang="zh-CN" altLang="en-US" dirty="0"/>
          </a:p>
          <a:p>
            <a:pPr lvl="1"/>
            <a:r>
              <a:rPr lang="zh-CN" altLang="en-US" sz="3200" dirty="0"/>
              <a:t>共有</a:t>
            </a:r>
            <a:r>
              <a:rPr lang="en-US" altLang="zh-CN" sz="3200" b="1" dirty="0">
                <a:solidFill>
                  <a:srgbClr val="C00000"/>
                </a:solidFill>
              </a:rPr>
              <a:t>10334</a:t>
            </a:r>
            <a:r>
              <a:rPr lang="zh-CN" altLang="en-US" sz="3200" b="1" dirty="0">
                <a:solidFill>
                  <a:srgbClr val="C00000"/>
                </a:solidFill>
              </a:rPr>
              <a:t>行程序代码</a:t>
            </a:r>
            <a:r>
              <a:rPr lang="zh-CN" altLang="en-US" sz="3200" dirty="0"/>
              <a:t>，其中有效代码行（非空行、非注释行等）占</a:t>
            </a:r>
            <a:r>
              <a:rPr lang="en-US" altLang="zh-CN" sz="3200" dirty="0"/>
              <a:t>5</a:t>
            </a:r>
            <a:r>
              <a:rPr lang="en-US" altLang="zh-CN" sz="3200" dirty="0"/>
              <a:t>5%</a:t>
            </a:r>
            <a:r>
              <a:rPr lang="zh-CN" altLang="en-US" sz="3200" dirty="0"/>
              <a:t>，约为</a:t>
            </a:r>
            <a:r>
              <a:rPr lang="en-US" altLang="zh-CN" sz="3200" dirty="0"/>
              <a:t>5</a:t>
            </a:r>
            <a:r>
              <a:rPr lang="en-US" altLang="zh-CN" sz="3200" dirty="0"/>
              <a:t>714</a:t>
            </a:r>
            <a:r>
              <a:rPr lang="zh-CN" altLang="en-US" sz="3200" dirty="0"/>
              <a:t>行。</a:t>
            </a:r>
            <a:endParaRPr lang="zh-CN" altLang="en-US" sz="3200" dirty="0"/>
          </a:p>
          <a:p>
            <a:pPr lvl="1"/>
            <a:r>
              <a:rPr lang="zh-CN" altLang="en-US" sz="3200" dirty="0"/>
              <a:t>共有</a:t>
            </a:r>
            <a:r>
              <a:rPr lang="en-US" altLang="zh-CN" sz="3200" b="1" dirty="0">
                <a:solidFill>
                  <a:srgbClr val="C00000"/>
                </a:solidFill>
              </a:rPr>
              <a:t>6个程序包</a:t>
            </a:r>
            <a:r>
              <a:rPr lang="zh-CN" altLang="en-US" sz="3200" dirty="0"/>
              <a:t>，每个程序包各包含一组对象类和子包。其中</a:t>
            </a:r>
            <a:r>
              <a:rPr lang="en-US" altLang="zh-CN" sz="3200" dirty="0" err="1"/>
              <a:t>gtask</a:t>
            </a:r>
            <a:r>
              <a:rPr lang="zh-CN" altLang="en-US" sz="3200" dirty="0"/>
              <a:t>程序包中有</a:t>
            </a:r>
            <a:r>
              <a:rPr lang="en-US" altLang="zh-CN" sz="3200" dirty="0"/>
              <a:t>3</a:t>
            </a:r>
            <a:r>
              <a:rPr lang="zh-CN" altLang="en-US" sz="3200" dirty="0"/>
              <a:t>个子包。</a:t>
            </a:r>
            <a:endParaRPr lang="zh-CN" altLang="en-US" sz="3200" dirty="0"/>
          </a:p>
          <a:p>
            <a:pPr lvl="1"/>
            <a:r>
              <a:rPr lang="zh-CN" altLang="en-US" sz="3200" dirty="0"/>
              <a:t>共有</a:t>
            </a:r>
            <a:r>
              <a:rPr lang="en-US" altLang="zh-CN" sz="3200" b="1" dirty="0">
                <a:solidFill>
                  <a:srgbClr val="C00000"/>
                </a:solidFill>
              </a:rPr>
              <a:t>41个类</a:t>
            </a:r>
            <a:r>
              <a:rPr lang="zh-CN" altLang="en-US" sz="3200" dirty="0"/>
              <a:t>，</a:t>
            </a:r>
            <a:r>
              <a:rPr lang="en-US" altLang="zh-CN" sz="3200" b="1" dirty="0">
                <a:solidFill>
                  <a:srgbClr val="C00000"/>
                </a:solidFill>
              </a:rPr>
              <a:t>170个文件</a:t>
            </a:r>
            <a:r>
              <a:rPr lang="zh-CN" altLang="en-US" sz="3200" dirty="0"/>
              <a:t>，</a:t>
            </a:r>
            <a:r>
              <a:rPr lang="en-US" altLang="zh-CN" sz="3200" b="1" dirty="0">
                <a:solidFill>
                  <a:srgbClr val="C00000"/>
                </a:solidFill>
              </a:rPr>
              <a:t>471个类方法</a:t>
            </a:r>
            <a:r>
              <a:rPr lang="zh-CN" altLang="en-US" sz="3200" dirty="0"/>
              <a:t>。</a:t>
            </a:r>
            <a:endParaRPr lang="zh-CN" altLang="zh-CN" sz="3200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pic>
        <p:nvPicPr>
          <p:cNvPr id="4" name="图片 3" descr="bda3c89b7d185efbd07fb0433aad3c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685" y="944880"/>
            <a:ext cx="9324340" cy="53149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pic>
        <p:nvPicPr>
          <p:cNvPr id="4" name="图片 3" descr="6afc6b67a171d9a3daad9a045a509b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0815" y="765175"/>
            <a:ext cx="5701030" cy="56165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945515"/>
            <a:ext cx="2926080" cy="726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50695"/>
            <a:ext cx="10920095" cy="4649470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标注开源代码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57200" y="1178560"/>
            <a:ext cx="5958840" cy="7537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ui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包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类的注释</a:t>
            </a:r>
            <a:endParaRPr lang="zh-CN" altLang="en-US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350"/>
          <p:cNvSpPr txBox="1"/>
          <p:nvPr>
            <p:custDataLst>
              <p:tags r:id="rId1"/>
            </p:custDataLst>
          </p:nvPr>
        </p:nvSpPr>
        <p:spPr>
          <a:xfrm>
            <a:off x="550545" y="2363470"/>
            <a:ext cx="8649970" cy="3644265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/**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 </a:t>
            </a:r>
            <a:r>
              <a:rPr lang="zh-CN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该类实现了便签编辑的界面，提供了文本编辑、样式修改、设置提醒等服务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 @author www.micode.net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*/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public class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NoteEditActivity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extends Activity implements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OnClickListener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NoteSettingChangedListener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OnTextViewChangeListener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{ 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楷体" panose="02010609060101010101" pitchFamily="49" charset="-122"/>
                <a:ea typeface="宋体" panose="02010600030101010101" pitchFamily="2" charset="-122"/>
                <a:cs typeface="楷体" panose="02010609060101010101" pitchFamily="49" charset="-122"/>
              </a:rPr>
              <a:t>	…… 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楷体" panose="02010609060101010101" pitchFamily="49" charset="-122"/>
                <a:ea typeface="宋体" panose="02010600030101010101" pitchFamily="2" charset="-122"/>
                <a:cs typeface="楷体" panose="02010609060101010101" pitchFamily="49" charset="-122"/>
              </a:rPr>
              <a:t>}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46125" y="1139825"/>
            <a:ext cx="11019790" cy="1149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类中“</a:t>
            </a:r>
            <a:r>
              <a:rPr lang="en-US" altLang="zh-CN" sz="320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initActivityState()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方法的的注释</a:t>
            </a:r>
            <a:endParaRPr lang="zh-CN" altLang="en-US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2" descr="c8ec8053bce1e02aaba7ea416b61ec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3165" y="2249805"/>
            <a:ext cx="8640445" cy="29667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13105" y="1054735"/>
            <a:ext cx="10169525" cy="11918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>
              <a:buClr>
                <a:srgbClr val="2DA2BF"/>
              </a:buClr>
            </a:pP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类中方法“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initActivityState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中的重要语句块的注释</a:t>
            </a:r>
            <a:endParaRPr lang="zh-CN" altLang="en-US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图片 4" descr="093ea02ea5d9ea662838f602e8d2bc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00" y="2246630"/>
            <a:ext cx="9486900" cy="36347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78155" y="1061085"/>
            <a:ext cx="5285740" cy="1911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>
              <a:buClr>
                <a:srgbClr val="2DA2BF"/>
              </a:buClr>
            </a:pP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类中方法“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initActivityState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中的关键语句标注</a:t>
            </a:r>
            <a:endParaRPr lang="en-US" altLang="zh-CN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12890" y="1016635"/>
            <a:ext cx="5045710" cy="2066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类封装方法“</a:t>
            </a:r>
            <a:r>
              <a:rPr lang="en-US" altLang="zh-CN" sz="3200" dirty="0" err="1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onClick</a:t>
            </a:r>
            <a:r>
              <a:rPr lang="en-US" altLang="zh-CN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中关键语句标注</a:t>
            </a:r>
            <a:endParaRPr lang="zh-CN" altLang="en-US" sz="3200"/>
          </a:p>
        </p:txBody>
      </p:sp>
      <p:sp>
        <p:nvSpPr>
          <p:cNvPr id="6" name="文本框 364"/>
          <p:cNvSpPr txBox="1"/>
          <p:nvPr>
            <p:custDataLst>
              <p:tags r:id="rId1"/>
            </p:custDataLst>
          </p:nvPr>
        </p:nvSpPr>
        <p:spPr>
          <a:xfrm>
            <a:off x="6612890" y="2914650"/>
            <a:ext cx="4784725" cy="32575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......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switchToListMode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mWorkingNote.getContent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()); //</a:t>
            </a:r>
            <a:r>
              <a:rPr lang="zh-CN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转换工作便签模式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......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sz="1600" kern="100" dirty="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 descr="093ea02ea5d9ea662838f602e8d2bc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" y="2914650"/>
            <a:ext cx="5649595" cy="32569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50545" y="1128395"/>
            <a:ext cx="2029460" cy="953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人工分析</a:t>
            </a:r>
            <a:endParaRPr lang="zh-CN" altLang="en-US" sz="32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34910" y="1773193"/>
            <a:ext cx="6552728" cy="4179227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155315" y="6059805"/>
            <a:ext cx="4627245" cy="442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zh-CN" dirty="0">
                <a:solidFill>
                  <a:schemeClr val="tx1"/>
                </a:solidFill>
              </a:rPr>
              <a:t>软件中“</a:t>
            </a:r>
            <a:r>
              <a:rPr lang="en-US" altLang="zh-CN" dirty="0">
                <a:solidFill>
                  <a:schemeClr val="tx1"/>
                </a:solidFill>
              </a:rPr>
              <a:t>Note</a:t>
            </a:r>
            <a:r>
              <a:rPr lang="zh-CN" altLang="zh-CN" dirty="0">
                <a:solidFill>
                  <a:schemeClr val="tx1"/>
                </a:solidFill>
              </a:rPr>
              <a:t>”类的部分代码</a:t>
            </a:r>
            <a:endParaRPr lang="zh-CN" altLang="zh-C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6430" y="998220"/>
            <a:ext cx="11110595" cy="52927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通过人工分析可以发现该代码具有以下的优点。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、较好地遵循了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Java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编程规范，如方法的命名、常元和变元的命名（如“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TAG”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、“</a:t>
            </a:r>
            <a:r>
              <a:rPr lang="en-US" altLang="zh-CN" b="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folderID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）等。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、程序代码具有良好的封装性、可重用性、可扩展性和可维护性，体现了高内聚、低耦合度的模块化设计思想。例如，方法“</a:t>
            </a:r>
            <a:r>
              <a:rPr lang="en-US" altLang="zh-CN" b="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getNewNoteId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所封装的功能具有良好的独立性。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、对可能出现的异常进行了处理。例如在图示的代码中，对“</a:t>
            </a:r>
            <a:r>
              <a:rPr lang="en-US" altLang="zh-CN" b="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NumberFormatException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异常进行了处理。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、对方法进行了必要的注释，如提供了“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create a new note id for adding a new note to database”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注释以描述该方法的功能，且注释简洁、直观、易于理解。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855"/>
            <a:ext cx="10920095" cy="463169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但是从质量的视角，该开源软件代码尚存在一些美中不足之处，具体表现为：</a:t>
            </a: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关键语句缺乏必要的注释。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例如，语句“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(</a:t>
            </a:r>
            <a:r>
              <a:rPr lang="en-US" altLang="zh-CN" sz="2800" b="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noteId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== -1) {”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缺乏必要的注释以解释此处“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表示何意，进而影响对该关键语句的理解，导致后期对该语句的维护会较为困难。这一问题同样出现在“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....get(1)....”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语句中，其中的符号“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表示何意，这些程序代码需要提供必要的注释以解释清楚这些符号的内涵。</a:t>
            </a: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2272665"/>
            <a:ext cx="10920095" cy="3893185"/>
          </a:xfrm>
        </p:spPr>
        <p:txBody>
          <a:bodyPr>
            <a:normAutofit lnSpcReduction="20000"/>
          </a:bodyPr>
          <a:p>
            <a:pPr marL="0" indent="0" algn="l">
              <a:lnSpc>
                <a:spcPct val="160000"/>
              </a:lnSpc>
              <a:buNone/>
            </a:pP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SonarQube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软件工具中加载“小米便签”程序代码，通过分析，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SonarQube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工具反馈有关“小米便签”开源软件代码中存在的以下质量问题：共审查出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个文件中的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558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个问题，其中有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308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Critical Issues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R.java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类中的常量命名问题。</a:t>
            </a: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155" y="1412875"/>
            <a:ext cx="86614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借助</a:t>
            </a:r>
            <a:r>
              <a:rPr lang="en-US" altLang="zh-CN" sz="3200" dirty="0">
                <a:solidFill>
                  <a:schemeClr val="tx1"/>
                </a:solidFill>
                <a:sym typeface="+mn-ea"/>
              </a:rPr>
              <a:t>SonarQube</a:t>
            </a:r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进行小米便签的代码质量分析</a:t>
            </a:r>
            <a:endParaRPr lang="zh-CN" altLang="en-US" sz="3200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69240" y="1669415"/>
            <a:ext cx="4676140" cy="4326890"/>
          </a:xfrm>
        </p:spPr>
        <p:txBody>
          <a:bodyPr>
            <a:normAutofit lnSpcReduction="10000"/>
          </a:bodyPr>
          <a:p>
            <a:pPr marL="0" indent="0">
              <a:buNone/>
            </a:pPr>
            <a:endParaRPr lang="zh-CN" altLang="en-US" sz="24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如图所示的“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BackupUtils.java”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代码中出现了资源对象在使用完之后未被关闭的现象，从而易发生内存泄漏的问题。资源对象的创建应采用“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try-with-resources”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的模式，以防止出现上述问题，为此需在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finally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块中添加“</a:t>
            </a:r>
            <a:r>
              <a:rPr lang="en-US" altLang="zh-CN" sz="2400" b="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fos.close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()”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语句</a:t>
            </a:r>
            <a:r>
              <a:rPr lang="zh-CN" altLang="en-US" sz="2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  <a:endParaRPr lang="zh-CN" altLang="en-US" sz="2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文本框 345"/>
          <p:cNvSpPr txBox="1"/>
          <p:nvPr/>
        </p:nvSpPr>
        <p:spPr>
          <a:xfrm>
            <a:off x="5281295" y="2052955"/>
            <a:ext cx="4747260" cy="448564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try{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FileOutputStream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fos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new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FileOutputStream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(file);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new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PrintStream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fos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 catch(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FileNotFoundException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e){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e.printStackTrace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return null;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 catch(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NullPointerException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e){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e.printStackTrace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return null;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 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return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0205" y="1088390"/>
            <a:ext cx="8930005" cy="721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问题</a:t>
            </a:r>
            <a:r>
              <a:rPr lang="en-US" altLang="zh-CN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en-US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:</a:t>
            </a:r>
            <a:r>
              <a:rPr lang="en-US" altLang="zh-CN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功能实现的方式不恰当，易出现质量问题</a:t>
            </a:r>
            <a:endParaRPr lang="zh-CN" altLang="en-US" b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b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219075" y="2075180"/>
            <a:ext cx="4135120" cy="3744595"/>
          </a:xfrm>
        </p:spPr>
        <p:txBody>
          <a:bodyPr>
            <a:normAutofit lnSpcReduction="10000"/>
          </a:bodyPr>
          <a:p>
            <a:pPr marL="0" indent="0">
              <a:buNone/>
            </a:pPr>
            <a:endParaRPr lang="en-US" altLang="zh-CN" sz="24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在所示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BackupUtils.java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代码中有多个嵌套的“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语句”，使得整个程序的控制流嵌套层数太多，导致程序控制结构较为复杂，影响程序代码的可理解性和可维护性。</a:t>
            </a:r>
            <a:endParaRPr lang="zh-CN" altLang="en-US" sz="24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346"/>
          <p:cNvSpPr txBox="1"/>
          <p:nvPr/>
        </p:nvSpPr>
        <p:spPr>
          <a:xfrm>
            <a:off x="4952365" y="2560955"/>
            <a:ext cx="5441315" cy="37655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private void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exportNoteToText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(String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noteId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PrintStream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ps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Cursor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mContext.getContentResolver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().query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5334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Notes.CONTENT_DATA_URI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DATA_PROJECTION,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DataColumns.NOTE_ID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+ "=?", new String[]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8001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noteId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   }, null);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if 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!= null)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	if 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dataCursor.moveToFirst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())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	        do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2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        } while 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dataCursor.moveToNext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());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}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9895" y="1155700"/>
            <a:ext cx="10547350" cy="9194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问题</a:t>
            </a:r>
            <a:r>
              <a:rPr lang="en-US" altLang="zh-CN" sz="3200" b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 </a:t>
            </a:r>
            <a:r>
              <a:rPr lang="zh-CN" altLang="en-US" sz="3200" b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方法内部的实现代码过于复杂，不易理解和维护的问题</a:t>
            </a:r>
            <a:endParaRPr lang="zh-CN" altLang="en-US" sz="3200" b="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3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维护开源软件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pic>
        <p:nvPicPr>
          <p:cNvPr id="5" name="图片 4" descr="afcd3d3e0e25f72de7c3f9d554142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685" y="873125"/>
            <a:ext cx="9903460" cy="55797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4" name="图片 3" descr="6afc6b67a171d9a3daad9a045a509b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06420" y="836930"/>
            <a:ext cx="5599430" cy="5467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27025" y="1012825"/>
            <a:ext cx="4107815" cy="4639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ui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包中新增了“</a:t>
            </a:r>
            <a:r>
              <a:rPr lang="en-US" altLang="zh-CN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PasswordView</a:t>
            </a: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类，负责对用户在密码输入界面输入相关的信息，并对其进行处理。</a:t>
            </a:r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4" descr="5f21895a7a77a5914df028a587d3c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1525" y="1153160"/>
            <a:ext cx="6476365" cy="52241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 descr="337930bb6722b84240b3ab7845d97f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05" y="3500755"/>
            <a:ext cx="3192780" cy="239458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4350" y="1116965"/>
            <a:ext cx="4837430" cy="16529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WorkingNote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类中新增“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setPassword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方法，用于设置便签的访问密码。</a:t>
            </a:r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26835" y="1090930"/>
            <a:ext cx="5400675" cy="1679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WorkingNote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类中新增“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hasPassword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方法，用于判断便签是否已设置访问密码。</a:t>
            </a:r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6" name="图片 5" descr="76d27983dee467301f3befa6ae6fa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495" y="3465195"/>
            <a:ext cx="4655820" cy="2667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 descr="d8a36f9fb0eae716f22f29feaa96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115" y="3573145"/>
            <a:ext cx="4596130" cy="17037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accent1"/>
                </a:solidFill>
              </a:rPr>
              <a:t>维护开源软件</a:t>
            </a:r>
            <a:endParaRPr lang="zh-CN" altLang="en-US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rgbClr val="FF0000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、设置便签访问密码</a:t>
            </a: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260" y="2349500"/>
            <a:ext cx="2710180" cy="32397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895" y="2313305"/>
            <a:ext cx="2482850" cy="32397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760" y="2349500"/>
            <a:ext cx="2573020" cy="323977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856990" y="5767070"/>
            <a:ext cx="454406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设置便签访问密码演示效果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解除便签访问密码</a:t>
            </a:r>
            <a:endParaRPr lang="zh-CN" altLang="en-US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buClr>
                <a:srgbClr val="2DA2BF"/>
              </a:buClr>
              <a:buNone/>
            </a:pP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444875" y="5767070"/>
            <a:ext cx="477139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解除便签访问密码演示效果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98245" y="2349500"/>
            <a:ext cx="2683510" cy="32397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86780" y="2385060"/>
            <a:ext cx="2816225" cy="3239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、便签标识设置</a:t>
            </a: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532505" y="5767070"/>
            <a:ext cx="465010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prstClr val="black">
                    <a:lumMod val="95000"/>
                    <a:lumOff val="5000"/>
                  </a:prstClr>
                </a:solidFill>
                <a:latin typeface="黑体" panose="02010609060101010101" pitchFamily="49" charset="-122"/>
                <a:cs typeface="黑体" panose="02010609060101010101" pitchFamily="49" charset="-122"/>
                <a:sym typeface="+mn-ea"/>
              </a:rPr>
              <a:t>便签标识设置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演示效果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图片 2" descr="64e3938d183629a438c9659b78566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019300"/>
            <a:ext cx="2995930" cy="3674110"/>
          </a:xfrm>
          <a:prstGeom prst="rect">
            <a:avLst/>
          </a:prstGeom>
        </p:spPr>
      </p:pic>
      <p:pic>
        <p:nvPicPr>
          <p:cNvPr id="5" name="图片 4" descr="aafaaffe275a62e6058b6d5ce1f03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295" y="2108835"/>
            <a:ext cx="3159760" cy="3584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、字符统计</a:t>
            </a: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458845" y="5767070"/>
            <a:ext cx="361188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便签编辑的用户界面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0" name="图片 10" descr="3b00ea36ac9c2cfe5477d9495ac14d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70860" y="1989455"/>
            <a:ext cx="4230370" cy="3764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wipe/>
      </p:transition>
    </mc:Choice>
    <mc:Fallback>
      <p:transition spd="slow" advClick="0" advTm="0"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accent1"/>
                </a:solidFill>
              </a:rPr>
              <a:t>维护开源软件</a:t>
            </a:r>
            <a:endParaRPr lang="zh-CN" altLang="en-US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实践心得体会</a:t>
            </a:r>
            <a:endParaRPr lang="zh-CN" alt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/>
              <a:t>实践心得体会（</a:t>
            </a:r>
            <a:r>
              <a:rPr lang="en-US" altLang="zh-CN"/>
              <a:t>1/3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997710"/>
            <a:ext cx="9340215" cy="4455795"/>
          </a:xfrm>
        </p:spPr>
        <p:txBody>
          <a:bodyPr>
            <a:normAutofit/>
          </a:bodyPr>
          <a:p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掌握体系结构是“小米便签”开源软件分析和维护的核心任务，起到了承上启下的作用。因为一个软件的体系结构确定了软件的整体框架，也是实现软件功能的基础。</a:t>
            </a:r>
            <a:endParaRPr lang="en-US" altLang="zh-CN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在绘制“小米便签”体系结构图的过程中，及至了解和分析了软件各层次间的关系和每个程序包的核心功能后，才明白软件设计的关键在于对软件系统进行 “模块化”封装和分解。在绘制类图的过程中，真正了解到类间的关系最终是通过代码来加以实现的。整个“小米便签”的软件体系结构具有良好的健壮性和可扩展性，加深了对软件设计有关“抽象、模块化、信息隐藏、多视点”等原则的理解。</a:t>
            </a:r>
            <a:endParaRPr lang="zh-CN" altLang="en-US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551180" y="1069975"/>
            <a:ext cx="8227060" cy="763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关于</a:t>
            </a:r>
            <a:r>
              <a:rPr lang="zh-CN" altLang="zh-CN" sz="3200" dirty="0">
                <a:solidFill>
                  <a:schemeClr val="tx1"/>
                </a:solidFill>
                <a:sym typeface="+mn-ea"/>
              </a:rPr>
              <a:t>掌握“小米便签”开源软件的体系结构</a:t>
            </a:r>
            <a:endParaRPr lang="en-US" altLang="zh-CN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>
                <a:sym typeface="+mn-ea"/>
              </a:rPr>
              <a:t>实践心得体会（</a:t>
            </a:r>
            <a:r>
              <a:rPr lang="en-US" altLang="zh-CN">
                <a:sym typeface="+mn-ea"/>
              </a:rPr>
              <a:t>2/3</a:t>
            </a:r>
            <a:r>
              <a:rPr lang="zh-CN" altLang="en-US">
                <a:sym typeface="+mn-ea"/>
              </a:rPr>
              <a:t>）</a:t>
            </a:r>
            <a:endParaRPr lang="zh-CN" altLang="en-US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228090"/>
            <a:ext cx="8229600" cy="522541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zh-CN" altLang="en-US" dirty="0"/>
              <a:t>关于</a:t>
            </a:r>
            <a:r>
              <a:rPr lang="zh-CN" altLang="zh-CN" dirty="0"/>
              <a:t>标注“小米便签”开源软件</a:t>
            </a:r>
            <a:endParaRPr lang="en-US" altLang="zh-CN" dirty="0"/>
          </a:p>
          <a:p>
            <a:endParaRPr lang="en-US" altLang="zh-CN" sz="22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一部分的实践需要深入和详尽了解“小米便签”开源软件代码的实现细节，具体包括类中每个属性和方法的作用，方法中各个参数及方法返回值的含义，每条语句的语义等等；要结合软件实现的功能进行阅读和标注，按照包、子包、类、方法、代码块、语句的顺序，带有目的性和针对性地进行代码的阅读、理解和标注，这样不仅阅读起来很轻松，而且还有助于加深对软件体系结构和功能实现方法的理解。</a:t>
            </a:r>
            <a:endParaRPr lang="en-US" altLang="zh-CN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>
                <a:sym typeface="+mn-ea"/>
              </a:rPr>
              <a:t>实践心得体会（</a:t>
            </a:r>
            <a:r>
              <a:rPr lang="en-US" altLang="zh-CN">
                <a:sym typeface="+mn-ea"/>
              </a:rPr>
              <a:t>3/3</a:t>
            </a:r>
            <a:r>
              <a:rPr lang="zh-CN" altLang="en-US">
                <a:sym typeface="+mn-ea"/>
              </a:rPr>
              <a:t>）</a:t>
            </a:r>
            <a:endParaRPr lang="zh-CN" altLang="en-US">
              <a:sym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2138680"/>
            <a:ext cx="8676005" cy="4314825"/>
          </a:xfrm>
        </p:spPr>
        <p:txBody>
          <a:bodyPr>
            <a:normAutofit/>
          </a:bodyPr>
          <a:p>
            <a:pPr>
              <a:lnSpc>
                <a:spcPct val="120000"/>
              </a:lnSpc>
            </a:pPr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对“小米便签”维护过程中，真正理解了对代码的改动可谓是“牵一发而动全身”，从软件的顶层到底层都可能会受到影响。通过该实践，我们学会了如何对软件中创建、使用数据库并对其数据进行查看和分析，如何设计软件界面元素及界面间的跳转关系，学会了java编程，实现了便签密码保护，便签标识设置，便签背景切换，便签字数统计四个功能。我们会将实践过程中的所学和所感应用到今后的软件开发过程中去，不断提高我们的软件阅读维护能力。</a:t>
            </a:r>
            <a:endParaRPr lang="zh-CN" altLang="en-US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8495" y="1179830"/>
            <a:ext cx="6666865" cy="1065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dirty="0">
                <a:solidFill>
                  <a:schemeClr val="tx1"/>
                </a:solidFill>
                <a:sym typeface="+mn-ea"/>
              </a:rPr>
              <a:t>关于维护“小米便签”开源软件</a:t>
            </a:r>
            <a:endParaRPr lang="zh-CN" altLang="en-US" sz="3600" dirty="0">
              <a:solidFill>
                <a:schemeClr val="tx1"/>
              </a:solidFill>
            </a:endParaRPr>
          </a:p>
          <a:p>
            <a:endParaRPr lang="zh-CN" alt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2"/>
          <p:cNvPicPr>
            <a:picLocks noChangeArrowheads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58" y="3105279"/>
            <a:ext cx="3313112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3574415" y="1592580"/>
            <a:ext cx="5942965" cy="1123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6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感谢大家聆听</a:t>
            </a:r>
            <a:endParaRPr lang="zh-CN" altLang="en-US" sz="660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DOC_GUID" val="{cb355037-087a-4cdd-a4de-972ce56b9656}"/>
  <p:tag name="commondata" val="eyJoZGlkIjoiODViY2JkMjU3NGYzZTEwMzZmMGFkZWViYmNkYWU3NDI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3979</Words>
  <Application>WPS 演示</Application>
  <PresentationFormat>自定义</PresentationFormat>
  <Paragraphs>276</Paragraphs>
  <Slides>34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6" baseType="lpstr">
      <vt:lpstr>Arial</vt:lpstr>
      <vt:lpstr>宋体</vt:lpstr>
      <vt:lpstr>Wingdings</vt:lpstr>
      <vt:lpstr>Times New Roman</vt:lpstr>
      <vt:lpstr>黑体</vt:lpstr>
      <vt:lpstr>微软雅黑</vt:lpstr>
      <vt:lpstr>楷体</vt:lpstr>
      <vt:lpstr>Arial Unicode MS</vt:lpstr>
      <vt:lpstr>Verdana</vt:lpstr>
      <vt:lpstr>楷体_GB2312</vt:lpstr>
      <vt:lpstr>新宋体</vt:lpstr>
      <vt:lpstr>自定义设计方案</vt:lpstr>
      <vt:lpstr>PowerPoint 演示文稿</vt:lpstr>
      <vt:lpstr>PowerPoint 演示文稿</vt:lpstr>
      <vt:lpstr>实践整体情况</vt:lpstr>
      <vt:lpstr>PowerPoint 演示文稿</vt:lpstr>
      <vt:lpstr>泛读开源代码</vt:lpstr>
      <vt:lpstr>小米便签软件的用例图</vt:lpstr>
      <vt:lpstr>小米便签软件的架构图</vt:lpstr>
      <vt:lpstr>PowerPoint 演示文稿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PowerPoint 演示文稿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PowerPoint 演示文稿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PowerPoint 演示文稿</vt:lpstr>
      <vt:lpstr>运行和演示小米便签的功能</vt:lpstr>
      <vt:lpstr>运行和演示小米便签的功能</vt:lpstr>
      <vt:lpstr>运行和演示小米便签的功能</vt:lpstr>
      <vt:lpstr>运行和演示小米便签的功能</vt:lpstr>
      <vt:lpstr>PowerPoint 演示文稿</vt:lpstr>
      <vt:lpstr>实践心得体会（1/3）</vt:lpstr>
      <vt:lpstr>实践心得体会（2/3）</vt:lpstr>
      <vt:lpstr>实践心得体会（3/3）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赵赵赵赵</cp:lastModifiedBy>
  <cp:revision>2476</cp:revision>
  <dcterms:created xsi:type="dcterms:W3CDTF">2113-01-01T00:00:00Z</dcterms:created>
  <dcterms:modified xsi:type="dcterms:W3CDTF">2024-01-19T00:56:04Z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396CCC26CF684164A3854B43A5E9B522_13</vt:lpwstr>
  </property>
</Properties>
</file>