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6" r:id="rId4"/>
    <p:sldId id="259" r:id="rId6"/>
    <p:sldId id="356" r:id="rId7"/>
    <p:sldId id="260" r:id="rId8"/>
    <p:sldId id="357" r:id="rId9"/>
    <p:sldId id="331" r:id="rId10"/>
    <p:sldId id="358" r:id="rId11"/>
    <p:sldId id="308" r:id="rId12"/>
    <p:sldId id="333" r:id="rId13"/>
    <p:sldId id="359" r:id="rId14"/>
    <p:sldId id="376" r:id="rId15"/>
    <p:sldId id="375" r:id="rId16"/>
    <p:sldId id="377" r:id="rId17"/>
    <p:sldId id="362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AB5"/>
    <a:srgbClr val="00A6EA"/>
    <a:srgbClr val="ADBCCE"/>
    <a:srgbClr val="1C4272"/>
    <a:srgbClr val="00A7EA"/>
    <a:srgbClr val="0B2E51"/>
    <a:srgbClr val="000D23"/>
    <a:srgbClr val="013579"/>
    <a:srgbClr val="0001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2256" y="-1146"/>
      </p:cViewPr>
      <p:guideLst>
        <p:guide orient="horz" pos="222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18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ED77098-9419-491F-AC3A-0A72C2B11A58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59F5562B-8E45-4520-A80B-0FA0D89559F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F5562B-8E45-4520-A80B-0FA0D89559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39404-837C-4365-9F9D-67011FE2BF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320047" y="6724291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行</a:t>
            </a:r>
            <a:r>
              <a:rPr lang="zh-CN" altLang="en-US" sz="100" dirty="0" smtClean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业</a:t>
            </a:r>
            <a:r>
              <a:rPr lang="en-US" altLang="zh-CN" sz="100" dirty="0" smtClean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 smtClean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 smtClean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9F4F-D4C9-4FA5-9FBC-1E0FC1D376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92EC2-8CE2-4992-98F5-DF783B60D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39219F4F-D4C9-4FA5-9FBC-1E0FC1D3768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B1B92EC2-8CE2-4992-98F5-DF783B60DE3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>
            <a:alphaModFix amt="48000"/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6488668"/>
            <a:ext cx="121920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Intelligent seat occupation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system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725791" y="214194"/>
            <a:ext cx="4740413" cy="56997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39160" y="3745865"/>
            <a:ext cx="5052060" cy="1554480"/>
          </a:xfrm>
          <a:prstGeom prst="rect">
            <a:avLst/>
          </a:prstGeom>
          <a:effectLst/>
        </p:spPr>
      </p:pic>
      <p:sp>
        <p:nvSpPr>
          <p:cNvPr id="13" name="矩形 12"/>
          <p:cNvSpPr/>
          <p:nvPr/>
        </p:nvSpPr>
        <p:spPr>
          <a:xfrm>
            <a:off x="3438859" y="1394687"/>
            <a:ext cx="5262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着眼当下引领未来</a:t>
            </a: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8025" y="4048530"/>
            <a:ext cx="335594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013579"/>
                </a:solidFill>
                <a:cs typeface="+mn-ea"/>
                <a:sym typeface="+mn-lt"/>
              </a:rPr>
              <a:t>成员：漆航、白龙雨、高宇航、孟祥云</a:t>
            </a:r>
            <a:endParaRPr lang="zh-CN" altLang="en-US" sz="2400" dirty="0">
              <a:solidFill>
                <a:srgbClr val="01357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3620" y="2046605"/>
            <a:ext cx="76047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智</a:t>
            </a:r>
            <a:r>
              <a:rPr lang="zh-CN" altLang="en-US" sz="9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能购物系统</a:t>
            </a:r>
            <a:endParaRPr lang="zh-CN" altLang="en-US" sz="960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_文本框 9"/>
          <p:cNvSpPr txBox="1"/>
          <p:nvPr>
            <p:custDataLst>
              <p:tags r:id="rId1"/>
            </p:custDataLst>
          </p:nvPr>
        </p:nvSpPr>
        <p:spPr>
          <a:xfrm>
            <a:off x="2431644" y="2614027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新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PA_文本框 10"/>
          <p:cNvSpPr txBox="1"/>
          <p:nvPr>
            <p:custDataLst>
              <p:tags r:id="rId2"/>
            </p:custDataLst>
          </p:nvPr>
        </p:nvSpPr>
        <p:spPr>
          <a:xfrm>
            <a:off x="3922610" y="2614027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疫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PA_文本框 11"/>
          <p:cNvSpPr txBox="1"/>
          <p:nvPr>
            <p:custDataLst>
              <p:tags r:id="rId3"/>
            </p:custDataLst>
          </p:nvPr>
        </p:nvSpPr>
        <p:spPr>
          <a:xfrm>
            <a:off x="5413576" y="2614027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情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56587" y="2614027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PA_文本框 16"/>
          <p:cNvSpPr txBox="1"/>
          <p:nvPr>
            <p:custDataLst>
              <p:tags r:id="rId4"/>
            </p:custDataLst>
          </p:nvPr>
        </p:nvSpPr>
        <p:spPr>
          <a:xfrm>
            <a:off x="8209026" y="2614027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代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grpId="1" nodeType="withEffect">
                                  <p:stCondLst>
                                    <p:cond delay="90"/>
                                  </p:stCondLst>
                                  <p:childTnLst>
                                    <p:animMotion origin="layout" path="M -3.54167E-6 0 L -0.06497 0 " pathEditMode="relative" rAng="0" ptsTypes="AA">
                                      <p:cBhvr>
                                        <p:cTn id="8" dur="375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fill="hold" grpId="1" nodeType="withEffect">
                                  <p:stCondLst>
                                    <p:cond delay="60"/>
                                  </p:stCondLst>
                                  <p:childTnLst>
                                    <p:animMotion origin="layout" path="M -8.33333E-7 0 L -0.06497 0 " pathEditMode="relative" rAng="0" ptsTypes="AA">
                                      <p:cBhvr>
                                        <p:cTn id="12" dur="375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2.08333E-6 0 L -0.06498 0 " pathEditMode="relative" rAng="0" ptsTypes="AA">
                                      <p:cBhvr>
                                        <p:cTn id="16" dur="375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06497 -1.48148E-6 " pathEditMode="relative" rAng="0" ptsTypes="AA">
                                      <p:cBhvr>
                                        <p:cTn id="20" dur="375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24" dur="4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_文本框 9"/>
          <p:cNvSpPr txBox="1"/>
          <p:nvPr>
            <p:custDataLst>
              <p:tags r:id="rId1"/>
            </p:custDataLst>
          </p:nvPr>
        </p:nvSpPr>
        <p:spPr>
          <a:xfrm>
            <a:off x="1903959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外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PA_文本框 10"/>
          <p:cNvSpPr txBox="1"/>
          <p:nvPr>
            <p:custDataLst>
              <p:tags r:id="rId2"/>
            </p:custDataLst>
          </p:nvPr>
        </p:nvSpPr>
        <p:spPr>
          <a:xfrm>
            <a:off x="3394925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出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PA_文本框 11"/>
          <p:cNvSpPr txBox="1"/>
          <p:nvPr>
            <p:custDataLst>
              <p:tags r:id="rId3"/>
            </p:custDataLst>
          </p:nvPr>
        </p:nvSpPr>
        <p:spPr>
          <a:xfrm>
            <a:off x="4885891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很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PA_文本框 16"/>
          <p:cNvSpPr txBox="1"/>
          <p:nvPr>
            <p:custDataLst>
              <p:tags r:id="rId4"/>
            </p:custDataLst>
          </p:nvPr>
        </p:nvSpPr>
        <p:spPr>
          <a:xfrm>
            <a:off x="7681341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风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_文本框 16"/>
          <p:cNvSpPr txBox="1"/>
          <p:nvPr>
            <p:custDataLst>
              <p:tags r:id="rId5"/>
            </p:custDataLst>
          </p:nvPr>
        </p:nvSpPr>
        <p:spPr>
          <a:xfrm>
            <a:off x="9207881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险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_文本框 16"/>
          <p:cNvSpPr txBox="1"/>
          <p:nvPr>
            <p:custDataLst>
              <p:tags r:id="rId6"/>
            </p:custDataLst>
          </p:nvPr>
        </p:nvSpPr>
        <p:spPr>
          <a:xfrm>
            <a:off x="3356356" y="447013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会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PA_文本框 16"/>
          <p:cNvSpPr txBox="1"/>
          <p:nvPr>
            <p:custDataLst>
              <p:tags r:id="rId7"/>
            </p:custDataLst>
          </p:nvPr>
        </p:nvSpPr>
        <p:spPr>
          <a:xfrm>
            <a:off x="4885436" y="447013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得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PA_文本框 16"/>
          <p:cNvSpPr txBox="1"/>
          <p:nvPr>
            <p:custDataLst>
              <p:tags r:id="rId8"/>
            </p:custDataLst>
          </p:nvPr>
        </p:nvSpPr>
        <p:spPr>
          <a:xfrm>
            <a:off x="6330061" y="447013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新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PA_文本框 16"/>
          <p:cNvSpPr txBox="1"/>
          <p:nvPr>
            <p:custDataLst>
              <p:tags r:id="rId9"/>
            </p:custDataLst>
          </p:nvPr>
        </p:nvSpPr>
        <p:spPr>
          <a:xfrm>
            <a:off x="7782941" y="447013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冠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PA_文本框 16"/>
          <p:cNvSpPr txBox="1"/>
          <p:nvPr>
            <p:custDataLst>
              <p:tags r:id="rId10"/>
            </p:custDataLst>
          </p:nvPr>
        </p:nvSpPr>
        <p:spPr>
          <a:xfrm>
            <a:off x="9875266" y="4470132"/>
            <a:ext cx="309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PA_文本框 16"/>
          <p:cNvSpPr txBox="1"/>
          <p:nvPr>
            <p:custDataLst>
              <p:tags r:id="rId11"/>
            </p:custDataLst>
          </p:nvPr>
        </p:nvSpPr>
        <p:spPr>
          <a:xfrm>
            <a:off x="6342126" y="2462262"/>
            <a:ext cx="1452880" cy="16300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大</a:t>
            </a:r>
            <a:endParaRPr lang="zh-CN" altLang="en-US" sz="10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grpId="1" nodeType="withEffect">
                                  <p:stCondLst>
                                    <p:cond delay="90"/>
                                  </p:stCondLst>
                                  <p:childTnLst>
                                    <p:animMotion origin="layout" path="M -3.54167E-6 0 L -0.06497 0 " pathEditMode="relative" rAng="0" ptsTypes="AA">
                                      <p:cBhvr>
                                        <p:cTn id="8" dur="375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fill="hold" grpId="1" nodeType="withEffect">
                                  <p:stCondLst>
                                    <p:cond delay="60"/>
                                  </p:stCondLst>
                                  <p:childTnLst>
                                    <p:animMotion origin="layout" path="M -8.33333E-7 0 L -0.06497 0 " pathEditMode="relative" rAng="0" ptsTypes="AA">
                                      <p:cBhvr>
                                        <p:cTn id="12" dur="375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2.08333E-6 0 L -0.06498 0 " pathEditMode="relative" rAng="0" ptsTypes="AA">
                                      <p:cBhvr>
                                        <p:cTn id="16" dur="375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20" dur="4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24" dur="4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28" dur="4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32" dur="4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36" dur="4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40" dur="4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44" dur="4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3" presetClass="path" presetSubtype="0" decel="100000" fill="hold" grpId="1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3.54167E-6 0 L 0.05 0 " pathEditMode="relative" rAng="0" ptsTypes="AA">
                                      <p:cBhvr>
                                        <p:cTn id="48" dur="4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  <p:bldP spid="2" grpId="0"/>
      <p:bldP spid="2" grpId="1"/>
      <p:bldP spid="3" grpId="0"/>
      <p:bldP spid="3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234494" y="2613392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既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48944" y="2613392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外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63394" y="2613391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出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07055" y="2498725"/>
            <a:ext cx="658304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1500">
                <a:solidFill>
                  <a:schemeClr val="bg1"/>
                </a:solidFill>
                <a:sym typeface="+mn-ea"/>
              </a:rPr>
              <a:t>如何</a:t>
            </a:r>
            <a:r>
              <a:rPr lang="zh-CN" altLang="en-US" sz="11500">
                <a:solidFill>
                  <a:schemeClr val="bg1"/>
                </a:solidFill>
                <a:sym typeface="+mn-ea"/>
              </a:rPr>
              <a:t>才能</a:t>
            </a:r>
            <a:endParaRPr lang="zh-CN" altLang="en-US" sz="11500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492294" y="2614026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物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77844" y="2614026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购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/>
      <p:bldP spid="2" grpId="1"/>
      <p:bldP spid="2" grpId="2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234494" y="2613392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得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48944" y="2613392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新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63394" y="2613391"/>
            <a:ext cx="131445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10000" kern="100" dirty="0">
                <a:solidFill>
                  <a:schemeClr val="bg1"/>
                </a:solidFill>
                <a:cs typeface="+mn-ea"/>
                <a:sym typeface="+mn-lt"/>
              </a:rPr>
              <a:t>冠</a:t>
            </a:r>
            <a:endParaRPr lang="zh-CN" altLang="zh-CN" sz="10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14650" y="2498090"/>
            <a:ext cx="658304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1500">
                <a:solidFill>
                  <a:schemeClr val="bg1"/>
                </a:solidFill>
                <a:sym typeface="+mn-ea"/>
              </a:rPr>
              <a:t>又</a:t>
            </a:r>
            <a:r>
              <a:rPr lang="zh-CN" altLang="en-US" sz="11500">
                <a:solidFill>
                  <a:schemeClr val="bg1"/>
                </a:solidFill>
                <a:sym typeface="+mn-ea"/>
              </a:rPr>
              <a:t>不至于</a:t>
            </a:r>
            <a:endParaRPr lang="zh-CN" altLang="en-US" sz="11500">
              <a:solidFill>
                <a:schemeClr val="bg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2851532" y="1174536"/>
            <a:ext cx="6488935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solidFill>
                  <a:schemeClr val="bg1"/>
                </a:solidFill>
                <a:cs typeface="+mn-ea"/>
                <a:sym typeface="+mn-lt"/>
              </a:rPr>
              <a:t>所以</a:t>
            </a:r>
            <a:endParaRPr lang="zh-CN" altLang="en-US" sz="23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859" y="158893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行</a:t>
            </a:r>
            <a:r>
              <a:rPr lang="zh-CN" altLang="en-US" sz="100" dirty="0" smtClean="0">
                <a:solidFill>
                  <a:prstClr val="black"/>
                </a:solidFill>
                <a:ea typeface="微软雅黑" panose="020B0503020204020204" pitchFamily="34" charset="-122"/>
              </a:rPr>
              <a:t>业</a:t>
            </a:r>
            <a:r>
              <a:rPr lang="en-US" altLang="zh-CN" sz="100" dirty="0" smtClean="0">
                <a:solidFill>
                  <a:prstClr val="black"/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100" dirty="0" smtClean="0">
                <a:solidFill>
                  <a:prstClr val="black"/>
                </a:solidFill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 smtClean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64535" y="2498725"/>
            <a:ext cx="602615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500">
                <a:solidFill>
                  <a:schemeClr val="bg1"/>
                </a:solidFill>
              </a:rPr>
              <a:t>我们来了</a:t>
            </a:r>
            <a:endParaRPr lang="zh-CN" altLang="en-US" sz="115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38400" y="1489075"/>
            <a:ext cx="254825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智能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28845" y="2811145"/>
            <a:ext cx="273431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购物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83274" y="4133417"/>
            <a:ext cx="2558378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系统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85440" y="2858770"/>
            <a:ext cx="225742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为您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10785" y="2858770"/>
            <a:ext cx="249047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排忧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56218" y="2858972"/>
            <a:ext cx="2543864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8000" kern="100" dirty="0">
                <a:solidFill>
                  <a:schemeClr val="bg1"/>
                </a:solidFill>
                <a:cs typeface="+mn-ea"/>
                <a:sym typeface="+mn-lt"/>
              </a:rPr>
              <a:t>解难</a:t>
            </a:r>
            <a:endParaRPr lang="zh-CN" altLang="zh-CN" sz="80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微信截图_20211026001428"/>
          <p:cNvPicPr>
            <a:picLocks noChangeAspect="1"/>
          </p:cNvPicPr>
          <p:nvPr/>
        </p:nvPicPr>
        <p:blipFill>
          <a:blip r:embed="rId1"/>
          <a:srcRect l="1011" t="2769" r="1580" b="2130"/>
          <a:stretch>
            <a:fillRect/>
          </a:stretch>
        </p:blipFill>
        <p:spPr>
          <a:xfrm>
            <a:off x="135890" y="190500"/>
            <a:ext cx="11863705" cy="6521450"/>
          </a:xfrm>
          <a:prstGeom prst="rect">
            <a:avLst/>
          </a:prstGeom>
        </p:spPr>
      </p:pic>
      <p:sp>
        <p:nvSpPr>
          <p:cNvPr id="10" name="棱台 9"/>
          <p:cNvSpPr/>
          <p:nvPr/>
        </p:nvSpPr>
        <p:spPr>
          <a:xfrm>
            <a:off x="1096645" y="1035685"/>
            <a:ext cx="1866900" cy="87312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83640" y="1210945"/>
            <a:ext cx="1693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软件描述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1" grpId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en-US" altLang="zh-CN"/>
          </a:p>
        </p:txBody>
      </p:sp>
      <p:cxnSp>
        <p:nvCxnSpPr>
          <p:cNvPr id="5" name="直接连接符 4"/>
          <p:cNvCxnSpPr/>
          <p:nvPr/>
        </p:nvCxnSpPr>
        <p:spPr>
          <a:xfrm>
            <a:off x="133286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立方体 5"/>
          <p:cNvSpPr/>
          <p:nvPr/>
        </p:nvSpPr>
        <p:spPr>
          <a:xfrm>
            <a:off x="1013460" y="431165"/>
            <a:ext cx="1562100" cy="750570"/>
          </a:xfrm>
          <a:prstGeom prst="cube">
            <a:avLst/>
          </a:prstGeom>
          <a:solidFill>
            <a:srgbClr val="016AB5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35380" y="745490"/>
            <a:ext cx="2363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组成部分</a:t>
            </a:r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43446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71157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893310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4944110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272020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45375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845375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1083246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587500" y="2552700"/>
            <a:ext cx="14852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服务器：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数据</a:t>
            </a:r>
            <a:r>
              <a:rPr lang="zh-CN" altLang="en-US"/>
              <a:t>存储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消息</a:t>
            </a:r>
            <a:r>
              <a:rPr lang="zh-CN" altLang="en-US"/>
              <a:t>分发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特殊情况处理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51755" y="2552700"/>
            <a:ext cx="1452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客户端：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小车</a:t>
            </a:r>
            <a:r>
              <a:rPr lang="zh-CN" altLang="en-US"/>
              <a:t>操控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语言</a:t>
            </a:r>
            <a:r>
              <a:rPr lang="zh-CN" altLang="en-US"/>
              <a:t>输入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682990" y="2552700"/>
            <a:ext cx="14535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智能</a:t>
            </a:r>
            <a:r>
              <a:rPr lang="zh-CN" altLang="en-US"/>
              <a:t>小车：</a:t>
            </a:r>
            <a:br>
              <a:rPr lang="zh-CN" altLang="en-US"/>
            </a:b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运载</a:t>
            </a:r>
            <a:r>
              <a:rPr lang="zh-CN" altLang="en-US"/>
              <a:t>商品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自动</a:t>
            </a:r>
            <a:r>
              <a:rPr lang="zh-CN" altLang="en-US"/>
              <a:t>寻路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反馈</a:t>
            </a:r>
            <a:r>
              <a:rPr lang="zh-CN" altLang="en-US"/>
              <a:t>位置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6" grpId="1" animBg="1"/>
      <p:bldP spid="7" grpId="1"/>
      <p:bldP spid="8" grpId="0" animBg="1"/>
      <p:bldP spid="4" grpId="0"/>
      <p:bldP spid="8" grpId="1" animBg="1"/>
      <p:bldP spid="4" grpId="1"/>
      <p:bldP spid="11" grpId="0" animBg="1"/>
      <p:bldP spid="13" grpId="0"/>
      <p:bldP spid="11" grpId="1" animBg="1"/>
      <p:bldP spid="13" grpId="1"/>
      <p:bldP spid="17" grpId="0" animBg="1"/>
      <p:bldP spid="14" grpId="0"/>
      <p:bldP spid="17" grpId="1" animBg="1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4"/>
          <p:cNvCxnSpPr/>
          <p:nvPr/>
        </p:nvCxnSpPr>
        <p:spPr>
          <a:xfrm>
            <a:off x="133286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立方体 5"/>
          <p:cNvSpPr/>
          <p:nvPr/>
        </p:nvSpPr>
        <p:spPr>
          <a:xfrm>
            <a:off x="1013460" y="431165"/>
            <a:ext cx="1562100" cy="750570"/>
          </a:xfrm>
          <a:prstGeom prst="cube">
            <a:avLst/>
          </a:prstGeom>
          <a:solidFill>
            <a:srgbClr val="016AB5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35380" y="745490"/>
            <a:ext cx="2363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创新创意</a:t>
            </a:r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43446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71157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893310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4893310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272020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45375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845375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1083246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725295" y="2411095"/>
            <a:ext cx="1181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商家评价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05400" y="2392680"/>
            <a:ext cx="13804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模拟驾驶的操作</a:t>
            </a:r>
            <a:r>
              <a:rPr lang="zh-CN" altLang="en-US"/>
              <a:t>界面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666480" y="2429510"/>
            <a:ext cx="1344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可遥控式智能购物</a:t>
            </a:r>
            <a:r>
              <a:rPr lang="zh-CN" altLang="en-US"/>
              <a:t>小车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6" grpId="1" animBg="1"/>
      <p:bldP spid="7" grpId="1"/>
      <p:bldP spid="8" grpId="0" animBg="1"/>
      <p:bldP spid="4" grpId="0"/>
      <p:bldP spid="8" grpId="1" animBg="1"/>
      <p:bldP spid="4" grpId="1"/>
      <p:bldP spid="11" grpId="0" animBg="1"/>
      <p:bldP spid="13" grpId="0"/>
      <p:bldP spid="11" grpId="1" animBg="1"/>
      <p:bldP spid="13" grpId="1"/>
      <p:bldP spid="17" grpId="0" animBg="1"/>
      <p:bldP spid="14" grpId="0"/>
      <p:bldP spid="17" grpId="1" animBg="1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4"/>
          <p:cNvCxnSpPr/>
          <p:nvPr/>
        </p:nvCxnSpPr>
        <p:spPr>
          <a:xfrm>
            <a:off x="133286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立方体 5"/>
          <p:cNvSpPr/>
          <p:nvPr/>
        </p:nvSpPr>
        <p:spPr>
          <a:xfrm>
            <a:off x="1013460" y="431165"/>
            <a:ext cx="1562100" cy="750570"/>
          </a:xfrm>
          <a:prstGeom prst="cube">
            <a:avLst/>
          </a:prstGeom>
          <a:solidFill>
            <a:srgbClr val="016AB5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35380" y="745490"/>
            <a:ext cx="2363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实现功能</a:t>
            </a:r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43446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71157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893310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4893310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272020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453755" y="1931035"/>
            <a:ext cx="1967865" cy="1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8453755" y="2186305"/>
            <a:ext cx="1764665" cy="286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10832465" y="1588135"/>
            <a:ext cx="0" cy="3681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644015" y="2602230"/>
            <a:ext cx="134493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地动规划</a:t>
            </a:r>
            <a:r>
              <a:rPr lang="zh-CN" altLang="en-US"/>
              <a:t>路线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线上商家</a:t>
            </a:r>
            <a:r>
              <a:rPr lang="zh-CN" altLang="en-US"/>
              <a:t>预览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实时地图位置</a:t>
            </a:r>
            <a:r>
              <a:rPr lang="zh-CN" altLang="en-US"/>
              <a:t>显示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217160" y="2463800"/>
            <a:ext cx="121793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足不出户享受购物</a:t>
            </a:r>
            <a:r>
              <a:rPr lang="zh-CN" altLang="en-US"/>
              <a:t>乐趣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实现零感染率的</a:t>
            </a:r>
            <a:r>
              <a:rPr lang="en-US" altLang="zh-CN"/>
              <a:t>“</a:t>
            </a:r>
            <a:r>
              <a:rPr lang="zh-CN" altLang="en-US"/>
              <a:t>面对面交流</a:t>
            </a:r>
            <a:r>
              <a:rPr lang="en-US" altLang="zh-CN"/>
              <a:t>“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8775700" y="2756535"/>
            <a:ext cx="12719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商品价格实时</a:t>
            </a:r>
            <a:r>
              <a:rPr lang="zh-CN" altLang="en-US"/>
              <a:t>更新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商家等级等你来</a:t>
            </a:r>
            <a:r>
              <a:rPr lang="zh-CN" altLang="en-US"/>
              <a:t>评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6" grpId="1" animBg="1"/>
      <p:bldP spid="7" grpId="1"/>
      <p:bldP spid="8" grpId="0" animBg="1"/>
      <p:bldP spid="4" grpId="0"/>
      <p:bldP spid="8" grpId="1" animBg="1"/>
      <p:bldP spid="4" grpId="1"/>
      <p:bldP spid="11" grpId="0" animBg="1"/>
      <p:bldP spid="15" grpId="0"/>
      <p:bldP spid="17" grpId="0" animBg="1"/>
      <p:bldP spid="19" grpId="0"/>
      <p:bldP spid="17" grpId="1" animBg="1"/>
      <p:bldP spid="1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79905" y="1691005"/>
            <a:ext cx="863219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600">
                <a:solidFill>
                  <a:schemeClr val="bg1"/>
                </a:solidFill>
              </a:rPr>
              <a:t>THANKS FOR</a:t>
            </a:r>
            <a:endParaRPr lang="en-US" altLang="zh-CN" sz="9600">
              <a:solidFill>
                <a:schemeClr val="bg1"/>
              </a:solidFill>
            </a:endParaRPr>
          </a:p>
          <a:p>
            <a:r>
              <a:rPr lang="en-US" altLang="zh-CN" sz="9600">
                <a:solidFill>
                  <a:schemeClr val="bg1"/>
                </a:solidFill>
              </a:rPr>
              <a:t>      LISTEN</a:t>
            </a:r>
            <a:endParaRPr lang="en-US" altLang="zh-CN" sz="9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TIMING" val="|1"/>
</p:tagLst>
</file>

<file path=ppt/tags/tag17.xml><?xml version="1.0" encoding="utf-8"?>
<p:tagLst xmlns:p="http://schemas.openxmlformats.org/presentationml/2006/main">
  <p:tag name="TIMING" val="|1"/>
</p:tagLst>
</file>

<file path=ppt/tags/tag18.xml><?xml version="1.0" encoding="utf-8"?>
<p:tagLst xmlns:p="http://schemas.openxmlformats.org/presentationml/2006/main">
  <p:tag name="ISPRING_PRESENTATION_TITLE" val="PowerPoint 演示文稿"/>
  <p:tag name="ISPRING_SCORM_RATE_SLIDES" val="0"/>
  <p:tag name="ISPRING_SCORM_PASSING_SCORE" val="0.000000"/>
  <p:tag name="ISPRING_ULTRA_SCORM_COURSE_ID" val="F74FBDC4-45E8-4FBF-BF32-71D3F6A662EB"/>
  <p:tag name="ISPRINGONLINEFOLDERID" val="0"/>
  <p:tag name="ISPRINGONLINEFOLDERPATH" val="Content List"/>
  <p:tag name="ISPRINGCLOUDFOLDERID" val="0"/>
  <p:tag name="ISPRINGCLOUDFOLDERPATH" val="Repository"/>
  <p:tag name="ISPRING_OUTPUT_FOLDER" val="E:\ppt\17898190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vjwdheq">
      <a:majorFont>
        <a:latin typeface="微软雅黑"/>
        <a:ea typeface="方正正黑简体"/>
        <a:cs typeface=""/>
      </a:majorFont>
      <a:minorFont>
        <a:latin typeface="微软雅黑"/>
        <a:ea typeface="方正正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WPS 演示</Application>
  <PresentationFormat>自定义</PresentationFormat>
  <Paragraphs>119</Paragraphs>
  <Slides>14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印品黑体</vt:lpstr>
      <vt:lpstr>黑体</vt:lpstr>
      <vt:lpstr>微软雅黑</vt:lpstr>
      <vt:lpstr>方正正黑简体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科技创新未来</dc:title>
  <dc:creator>第一PPT</dc:creator>
  <cp:keywords>www.1ppt.com</cp:keywords>
  <dc:description>www.1ppt.com</dc:description>
  <cp:lastModifiedBy>嘁垳</cp:lastModifiedBy>
  <cp:revision>39</cp:revision>
  <dcterms:created xsi:type="dcterms:W3CDTF">2018-12-12T05:16:00Z</dcterms:created>
  <dcterms:modified xsi:type="dcterms:W3CDTF">2021-11-01T15:36:47Z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078381BAE8044FEC9AB317741A7B321D</vt:lpwstr>
  </property>
  <property fmtid="{D5CDD505-2E9C-101B-9397-08002B2CF9AE}" pid="3" name="KSOProductBuildVer">
    <vt:lpwstr>2052-11.1.0.11045</vt:lpwstr>
  </property>
</Properties>
</file>