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6"/>
  </p:notesMasterIdLst>
  <p:handoutMasterIdLst>
    <p:handoutMasterId r:id="rId48"/>
  </p:handoutMasterIdLst>
  <p:sldIdLst>
    <p:sldId id="256" r:id="rId3"/>
    <p:sldId id="465" r:id="rId4"/>
    <p:sldId id="321" r:id="rId5"/>
    <p:sldId id="322" r:id="rId7"/>
    <p:sldId id="340" r:id="rId8"/>
    <p:sldId id="360" r:id="rId9"/>
    <p:sldId id="361" r:id="rId10"/>
    <p:sldId id="363" r:id="rId11"/>
    <p:sldId id="427" r:id="rId12"/>
    <p:sldId id="365" r:id="rId13"/>
    <p:sldId id="367" r:id="rId14"/>
    <p:sldId id="362" r:id="rId15"/>
    <p:sldId id="331" r:id="rId16"/>
    <p:sldId id="372" r:id="rId17"/>
    <p:sldId id="373" r:id="rId18"/>
    <p:sldId id="374" r:id="rId19"/>
    <p:sldId id="369" r:id="rId20"/>
    <p:sldId id="368" r:id="rId21"/>
    <p:sldId id="377" r:id="rId22"/>
    <p:sldId id="370" r:id="rId23"/>
    <p:sldId id="330" r:id="rId24"/>
    <p:sldId id="371" r:id="rId25"/>
    <p:sldId id="392" r:id="rId26"/>
    <p:sldId id="404" r:id="rId27"/>
    <p:sldId id="406" r:id="rId28"/>
    <p:sldId id="405" r:id="rId29"/>
    <p:sldId id="407" r:id="rId30"/>
    <p:sldId id="325" r:id="rId31"/>
    <p:sldId id="351" r:id="rId32"/>
    <p:sldId id="324" r:id="rId33"/>
    <p:sldId id="357" r:id="rId34"/>
    <p:sldId id="378" r:id="rId35"/>
    <p:sldId id="332" r:id="rId36"/>
    <p:sldId id="423" r:id="rId37"/>
    <p:sldId id="426" r:id="rId38"/>
    <p:sldId id="421" r:id="rId39"/>
    <p:sldId id="425" r:id="rId40"/>
    <p:sldId id="422" r:id="rId41"/>
    <p:sldId id="424" r:id="rId42"/>
    <p:sldId id="326" r:id="rId43"/>
    <p:sldId id="375" r:id="rId44"/>
    <p:sldId id="428" r:id="rId45"/>
    <p:sldId id="329" r:id="rId46"/>
    <p:sldId id="328" r:id="rId47"/>
  </p:sldIdLst>
  <p:sldSz cx="9144000" cy="6858000" type="screen4x3"/>
  <p:notesSz cx="7099300" cy="10234295"/>
  <p:custDataLst>
    <p:tags r:id="rId52"/>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87"/>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64"/>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2" Type="http://schemas.openxmlformats.org/officeDocument/2006/relationships/tags" Target="tags/tag135.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3.pn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jpeg"/><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5.xml"/><Relationship Id="rId1" Type="http://schemas.openxmlformats.org/officeDocument/2006/relationships/tags" Target="../tags/tag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tags" Target="../tags/tag37.xml"/><Relationship Id="rId1" Type="http://schemas.openxmlformats.org/officeDocument/2006/relationships/tags" Target="../tags/tag3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tags" Target="../tags/tag41.xml"/><Relationship Id="rId1" Type="http://schemas.openxmlformats.org/officeDocument/2006/relationships/tags" Target="../tags/tag40.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tags" Target="../tags/tag43.xml"/><Relationship Id="rId1" Type="http://schemas.openxmlformats.org/officeDocument/2006/relationships/tags" Target="../tags/tag4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tags" Target="../tags/tag45.xml"/><Relationship Id="rId1" Type="http://schemas.openxmlformats.org/officeDocument/2006/relationships/tags" Target="../tags/tag44.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png"/><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tags" Target="../tags/tag54.xml"/><Relationship Id="rId1" Type="http://schemas.openxmlformats.org/officeDocument/2006/relationships/tags" Target="../tags/tag53.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png"/><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png"/><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tags" Target="../tags/tag78.xml"/></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4.png"/><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90.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image" Target="../media/image29.png"/><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1.png"/><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2.png"/><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39.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tags" Target="../tags/tag123.xml"/><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0" Type="http://schemas.openxmlformats.org/officeDocument/2006/relationships/slideLayout" Target="../slideLayouts/slideLayout7.xml"/><Relationship Id="rId1" Type="http://schemas.openxmlformats.org/officeDocument/2006/relationships/tags" Target="../tags/tag116.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image" Target="../media/image34.png"/><Relationship Id="rId1" Type="http://schemas.openxmlformats.org/officeDocument/2006/relationships/tags" Target="../tags/tag124.xml"/></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tags" Target="../tags/tag129.xml"/><Relationship Id="rId4" Type="http://schemas.microsoft.com/office/2007/relationships/media" Target="../media/media1.mp4"/><Relationship Id="rId3" Type="http://schemas.openxmlformats.org/officeDocument/2006/relationships/video" Target="../media/media1.mp4"/><Relationship Id="rId2" Type="http://schemas.openxmlformats.org/officeDocument/2006/relationships/tags" Target="../tags/tag128.xml"/><Relationship Id="rId1" Type="http://schemas.openxmlformats.org/officeDocument/2006/relationships/tags" Target="../tags/tag127.xml"/></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tags" Target="../tags/tag132.xml"/><Relationship Id="rId4" Type="http://schemas.microsoft.com/office/2007/relationships/media" Target="../media/media2.mp4"/><Relationship Id="rId3" Type="http://schemas.openxmlformats.org/officeDocument/2006/relationships/video" Target="../media/media2.mp4"/><Relationship Id="rId2" Type="http://schemas.openxmlformats.org/officeDocument/2006/relationships/tags" Target="../tags/tag131.xml"/><Relationship Id="rId1" Type="http://schemas.openxmlformats.org/officeDocument/2006/relationships/tags" Target="../tags/tag1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“老人看护</a:t>
            </a:r>
            <a:r>
              <a:rPr lang="zh-CN" altLang="en-US" sz="4400" dirty="0">
                <a:solidFill>
                  <a:schemeClr val="tx1"/>
                </a:solidFill>
                <a:latin typeface="微软雅黑" panose="020B0503020204020204" pitchFamily="34" charset="-122"/>
                <a:ea typeface="微软雅黑" panose="020B0503020204020204" pitchFamily="34" charset="-122"/>
              </a:rPr>
              <a:t>”</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5" y="3429000"/>
            <a:ext cx="6121400" cy="1764030"/>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张钧淇</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唐少卿、王珉璁、刘幸幸、刘子砚</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pic>
        <p:nvPicPr>
          <p:cNvPr id="4" name="图片 3"/>
          <p:cNvPicPr>
            <a:picLocks noChangeAspect="1"/>
          </p:cNvPicPr>
          <p:nvPr/>
        </p:nvPicPr>
        <p:blipFill>
          <a:blip r:embed="rId1"/>
          <a:stretch>
            <a:fillRect/>
          </a:stretch>
        </p:blipFill>
        <p:spPr>
          <a:xfrm>
            <a:off x="2555875" y="260350"/>
            <a:ext cx="3995420" cy="62179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70000"/>
          </a:bodyPr>
          <a:lstStyle/>
          <a:p>
            <a:r>
              <a:rPr lang="zh-CN" altLang="en-US" dirty="0"/>
              <a:t>现实问题</a:t>
            </a:r>
            <a:endParaRPr lang="zh-CN" altLang="en-US" dirty="0"/>
          </a:p>
          <a:p>
            <a:pPr lvl="1"/>
            <a:r>
              <a:rPr lang="zh-CN" altLang="en-US" dirty="0">
                <a:effectLst/>
              </a:rPr>
              <a:t>本软件项目的背景</a:t>
            </a:r>
            <a:endParaRPr lang="zh-CN" altLang="en-US" dirty="0">
              <a:effectLst/>
            </a:endParaRPr>
          </a:p>
          <a:p>
            <a:pPr lvl="2"/>
            <a:r>
              <a:rPr lang="zh-CN" altLang="en-US" sz="2000" dirty="0"/>
              <a:t>随着人口老龄化问题的加剧，老年人的看护需求逐渐增加。传统的看护方式存在许多局限性，例如需要大量的人力资源，无法实时监测老年人的健康状况等</a:t>
            </a:r>
            <a:r>
              <a:rPr lang="zh-CN" altLang="en-US" sz="1825" dirty="0"/>
              <a:t>。</a:t>
            </a:r>
            <a:endParaRPr lang="zh-CN" altLang="en-US" dirty="0"/>
          </a:p>
          <a:p>
            <a:pPr lvl="1"/>
            <a:r>
              <a:rPr lang="zh-CN" altLang="en-US" dirty="0">
                <a:effectLst/>
              </a:rPr>
              <a:t>欲解决的现实问题</a:t>
            </a:r>
            <a:endParaRPr lang="zh-CN" altLang="en-US" dirty="0">
              <a:effectLst/>
            </a:endParaRPr>
          </a:p>
          <a:p>
            <a:pPr lvl="2"/>
            <a:r>
              <a:rPr lang="zh-CN" altLang="en-US" sz="2000" dirty="0"/>
              <a:t>更快捷的获取到老人的健康信息、实时位置等信息</a:t>
            </a:r>
            <a:endParaRPr lang="zh-CN" altLang="en-US" sz="2000" dirty="0"/>
          </a:p>
          <a:p>
            <a:pPr lvl="2"/>
            <a:r>
              <a:rPr lang="zh-CN" altLang="en-US" sz="2000" dirty="0"/>
              <a:t>根据老人的状况自定义设置信息阈值，以便观察老人状态</a:t>
            </a:r>
            <a:endParaRPr lang="zh-CN" altLang="en-US" dirty="0"/>
          </a:p>
          <a:p>
            <a:pPr lvl="1"/>
            <a:r>
              <a:rPr lang="zh-CN" altLang="en-US" dirty="0">
                <a:effectLst/>
              </a:rPr>
              <a:t>实际意义和价值</a:t>
            </a:r>
            <a:endParaRPr lang="zh-CN" altLang="en-US" dirty="0">
              <a:effectLst/>
            </a:endParaRPr>
          </a:p>
          <a:p>
            <a:pPr lvl="2"/>
            <a:r>
              <a:rPr lang="zh-CN" altLang="en-US" sz="2000" dirty="0"/>
              <a:t>可以让家属更加快捷便利的获取到老人的健康信息，观察到老人的身体状态，并能够及时在老人身体不处于健康状态时得到通知。</a:t>
            </a:r>
            <a:endParaRPr lang="zh-CN" altLang="en-US" sz="1825" dirty="0"/>
          </a:p>
          <a:p>
            <a:r>
              <a:rPr lang="zh-CN" altLang="en-US" dirty="0"/>
              <a:t>核心功能</a:t>
            </a:r>
            <a:endParaRPr lang="zh-CN" altLang="en-US" dirty="0"/>
          </a:p>
          <a:p>
            <a:pPr lvl="1" algn="l"/>
            <a:r>
              <a:rPr lang="zh-CN" altLang="en-US" dirty="0">
                <a:sym typeface="+mn-ea"/>
              </a:rPr>
              <a:t>获取老人健康信息、位置信息等</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a:p>
            <a:pPr lvl="1" algn="l"/>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mn-ea"/>
              </a:rPr>
              <a:t>异常判断、</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mn-ea"/>
              </a:rPr>
              <a:t>阈值报警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a:p>
            <a:r>
              <a:rPr lang="zh-CN" altLang="en-US" dirty="0"/>
              <a:t>需求创意</a:t>
            </a:r>
            <a:endParaRPr lang="zh-CN" altLang="en-US" dirty="0"/>
          </a:p>
          <a:p>
            <a:pPr lvl="1"/>
            <a:r>
              <a:rPr lang="zh-CN" altLang="en-US" dirty="0">
                <a:sym typeface="+mn-ea"/>
              </a:rPr>
              <a:t>家属可以在小程序上根据老人现实状况自定义设置阈值，并在信息超出阈值范围时得到</a:t>
            </a:r>
            <a:r>
              <a:rPr lang="zh-CN" altLang="en-US" dirty="0">
                <a:sym typeface="+mn-ea"/>
              </a:rPr>
              <a:t>电话通知</a:t>
            </a:r>
            <a:endParaRPr lang="zh-CN" altLang="en-US" dirty="0">
              <a:sym typeface="+mn-ea"/>
            </a:endParaRPr>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
        <p:nvSpPr>
          <p:cNvPr id="2" name="日期占位符 1"/>
          <p:cNvSpPr>
            <a:spLocks noGrp="1"/>
          </p:cNvSpPr>
          <p:nvPr>
            <p:ph type="dt" sz="half" idx="10"/>
            <p:custDataLst>
              <p:tags r:id="rId1"/>
            </p:custDataLst>
          </p:nvPr>
        </p:nvSpPr>
        <p:spPr/>
        <p:txBody>
          <a:bodyPr/>
          <a:p>
            <a:pPr>
              <a:defRPr/>
            </a:pPr>
            <a:r>
              <a:rPr lang="zh-CN" altLang="en-US" b="0"/>
              <a:t>©Copyright Xinjun Mao</a:t>
            </a:r>
            <a:endParaRPr lang="en-US" altLang="zh-CN" b="0"/>
          </a:p>
        </p:txBody>
      </p:sp>
      <p:sp>
        <p:nvSpPr>
          <p:cNvPr id="4" name="灯片编号占位符 3"/>
          <p:cNvSpPr>
            <a:spLocks noGrp="1"/>
          </p:cNvSpPr>
          <p:nvPr>
            <p:ph type="sldNum" sz="quarter" idx="12"/>
            <p:custDataLst>
              <p:tags r:id="rId2"/>
            </p:custDataLst>
          </p:nvPr>
        </p:nvSpPr>
        <p:spPr/>
        <p:txBody>
          <a:bodyPr/>
          <a:p>
            <a:pPr>
              <a:defRPr/>
            </a:pPr>
            <a:fld id="{0C66BB1B-2BFC-4917-A546-A4D7964A247C}" type="slidenum">
              <a:rPr lang="zh-CN" altLang="en-US" b="0" smtClean="0"/>
            </a:fld>
            <a:endParaRPr lang="zh-CN" altLang="en-US" b="0" smtClean="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5172075"/>
          </a:xfrm>
        </p:spPr>
        <p:txBody>
          <a:bodyPr>
            <a:normAutofit fontScale="50000"/>
          </a:bodyPr>
          <a:lstStyle/>
          <a:p>
            <a:r>
              <a:rPr lang="zh-CN" altLang="en-US" dirty="0"/>
              <a:t>软件需求模型</a:t>
            </a:r>
            <a:endParaRPr lang="zh-CN" altLang="en-US" dirty="0"/>
          </a:p>
          <a:p>
            <a:pPr lvl="1"/>
            <a:r>
              <a:rPr lang="zh-CN" altLang="en-US" dirty="0"/>
              <a:t>用例模型</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执行者老人与闹钟关联。</a:t>
            </a:r>
            <a:endParaRPr lang="zh-CN" altLang="en-US" dirty="0"/>
          </a:p>
          <a:p>
            <a:pPr lvl="1"/>
            <a:r>
              <a:rPr lang="zh-CN" altLang="en-US" dirty="0"/>
              <a:t>执行者家属与信息获取、异常判断、阈值调节关联。</a:t>
            </a:r>
            <a:endParaRPr lang="zh-CN" altLang="en-US" dirty="0"/>
          </a:p>
          <a:p>
            <a:pPr lvl="1"/>
            <a:r>
              <a:rPr lang="zh-CN" altLang="en-US" dirty="0"/>
              <a:t>信息获取用例包含获取位置信息、获取步数信息、获取体温信息、获取心率信息。</a:t>
            </a:r>
            <a:endParaRPr lang="zh-CN" altLang="en-US" dirty="0"/>
          </a:p>
          <a:p>
            <a:pPr lvl="1"/>
            <a:r>
              <a:rPr lang="zh-CN" altLang="en-US" dirty="0"/>
              <a:t>异常判断用例有一个扩展为报警通知。</a:t>
            </a:r>
            <a:endParaRPr lang="zh-CN" altLang="en-US" dirty="0"/>
          </a:p>
          <a:p>
            <a:pPr lvl="1"/>
            <a:r>
              <a:rPr lang="zh-CN" altLang="en-US" dirty="0"/>
              <a:t>被动执行者手环与闹钟、获取位置信息、获取步数信息、获取体温信息、获取心率信息，报警通知关联。</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5" name="图片 5" descr="61cd5084630caf057f1cc00ad3b6d94"/>
          <p:cNvPicPr>
            <a:picLocks noChangeAspect="1"/>
          </p:cNvPicPr>
          <p:nvPr>
            <p:custDataLst>
              <p:tags r:id="rId1"/>
            </p:custDataLst>
          </p:nvPr>
        </p:nvPicPr>
        <p:blipFill>
          <a:blip r:embed="rId2"/>
          <a:stretch>
            <a:fillRect/>
          </a:stretch>
        </p:blipFill>
        <p:spPr>
          <a:xfrm>
            <a:off x="899160" y="2060575"/>
            <a:ext cx="7040880" cy="3093085"/>
          </a:xfrm>
          <a:prstGeom prst="rect">
            <a:avLst/>
          </a:prstGeom>
        </p:spPr>
      </p:pic>
      <p:sp>
        <p:nvSpPr>
          <p:cNvPr id="2" name="日期占位符 1"/>
          <p:cNvSpPr>
            <a:spLocks noGrp="1"/>
          </p:cNvSpPr>
          <p:nvPr>
            <p:ph type="dt" sz="half" idx="10"/>
            <p:custDataLst>
              <p:tags r:id="rId3"/>
            </p:custDataLst>
          </p:nvPr>
        </p:nvSpPr>
        <p:spPr>
          <a:xfrm>
            <a:off x="6515735" y="6407785"/>
            <a:ext cx="1909445" cy="365760"/>
          </a:xfrm>
        </p:spPr>
        <p:txBody>
          <a:bodyPr/>
          <a:p>
            <a:pPr>
              <a:defRPr/>
            </a:pPr>
            <a:r>
              <a:rPr lang="zh-CN" altLang="en-US" b="0"/>
              <a:t>©Copyright Xinjun Mao</a:t>
            </a:r>
            <a:endParaRPr lang="en-US" altLang="zh-CN" b="0"/>
          </a:p>
        </p:txBody>
      </p:sp>
      <p:sp>
        <p:nvSpPr>
          <p:cNvPr id="4" name="灯片编号占位符 3"/>
          <p:cNvSpPr>
            <a:spLocks noGrp="1"/>
          </p:cNvSpPr>
          <p:nvPr>
            <p:ph type="sldNum" sz="quarter" idx="12"/>
            <p:custDataLst>
              <p:tags r:id="rId4"/>
            </p:custDataLst>
          </p:nvPr>
        </p:nvSpPr>
        <p:spPr>
          <a:xfrm>
            <a:off x="8460105" y="6407785"/>
            <a:ext cx="621030" cy="365125"/>
          </a:xfrm>
        </p:spPr>
        <p:txBody>
          <a:bodyPr/>
          <a:p>
            <a:pPr>
              <a:defRPr/>
            </a:pPr>
            <a:fld id="{0C66BB1B-2BFC-4917-A546-A4D7964A247C}" type="slidenum">
              <a:rPr lang="zh-CN" altLang="en-US" b="0" smtClean="0"/>
            </a:fld>
            <a:endParaRPr lang="en-US" altLang="zh-CN" b="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2"/>
          <p:cNvSpPr>
            <a:spLocks noGrp="1"/>
          </p:cNvSpPr>
          <p:nvPr>
            <p:custDataLst>
              <p:tags r:id="rId1"/>
            </p:custDataLst>
          </p:nvPr>
        </p:nvSpPr>
        <p:spPr>
          <a:xfrm>
            <a:off x="457200" y="1481328"/>
            <a:ext cx="8229600" cy="4525963"/>
          </a:xfrm>
          <a:prstGeom prst="rect">
            <a:avLst/>
          </a:prstGeom>
        </p:spPr>
        <p:txBody>
          <a:bodyPr vert="horz">
            <a:normAutofit fontScale="7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手环通过传感器检测老人的心率等健康信息，将其上传到数据管理器，通过其传输至显示面板以及使家属能够监测。</a:t>
            </a:r>
            <a:endParaRPr lang="zh-CN" altLang="en-US" dirty="0"/>
          </a:p>
          <a:p>
            <a:endParaRPr lang="zh-CN" altLang="en-US" dirty="0"/>
          </a:p>
        </p:txBody>
      </p:sp>
      <p:sp>
        <p:nvSpPr>
          <p:cNvPr id="9218"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pic>
        <p:nvPicPr>
          <p:cNvPr id="6" name="图片 5"/>
          <p:cNvPicPr>
            <a:picLocks noChangeAspect="1"/>
          </p:cNvPicPr>
          <p:nvPr>
            <p:custDataLst>
              <p:tags r:id="rId3"/>
            </p:custDataLst>
          </p:nvPr>
        </p:nvPicPr>
        <p:blipFill>
          <a:blip r:embed="rId4"/>
          <a:stretch>
            <a:fillRect/>
          </a:stretch>
        </p:blipFill>
        <p:spPr>
          <a:xfrm>
            <a:off x="1449070" y="1917065"/>
            <a:ext cx="6245860" cy="3305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2"/>
          <p:cNvSpPr>
            <a:spLocks noGrp="1"/>
          </p:cNvSpPr>
          <p:nvPr>
            <p:custDataLst>
              <p:tags r:id="rId1"/>
            </p:custDataLst>
          </p:nvPr>
        </p:nvSpPr>
        <p:spPr>
          <a:xfrm>
            <a:off x="457200" y="1481328"/>
            <a:ext cx="8229600" cy="4525963"/>
          </a:xfrm>
          <a:prstGeom prst="rect">
            <a:avLst/>
          </a:prstGeom>
        </p:spPr>
        <p:txBody>
          <a:bodyPr vert="horz">
            <a:normAutofit fontScale="6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pPr lvl="1"/>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老人在手环设置界面设置时间，数据管理器保存好设置的时间后，向RTC时钟模块发送时间数据，当系统时间到达设置时间，RTC时钟模块触发中断并向数据管理器上传中断信号，数据管理器收到中断信号后，给蜂鸣器接口发送提醒信号，触发手环中蜂鸣器。</a:t>
            </a:r>
            <a:endParaRPr lang="zh-CN" altLang="en-US" dirty="0"/>
          </a:p>
        </p:txBody>
      </p:sp>
      <p:sp>
        <p:nvSpPr>
          <p:cNvPr id="9218"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pic>
        <p:nvPicPr>
          <p:cNvPr id="5" name="图片 3" descr="5097cf9a053e17a13b2fc9f7177c55d"/>
          <p:cNvPicPr>
            <a:picLocks noChangeAspect="1"/>
          </p:cNvPicPr>
          <p:nvPr>
            <p:custDataLst>
              <p:tags r:id="rId3"/>
            </p:custDataLst>
          </p:nvPr>
        </p:nvPicPr>
        <p:blipFill>
          <a:blip r:embed="rId4"/>
          <a:stretch>
            <a:fillRect/>
          </a:stretch>
        </p:blipFill>
        <p:spPr>
          <a:xfrm>
            <a:off x="1185545" y="1917065"/>
            <a:ext cx="7228840" cy="26771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2"/>
          <p:cNvSpPr>
            <a:spLocks noGrp="1"/>
          </p:cNvSpPr>
          <p:nvPr>
            <p:custDataLst>
              <p:tags r:id="rId3"/>
            </p:custDataLst>
          </p:nvPr>
        </p:nvSpPr>
        <p:spPr>
          <a:xfrm>
            <a:off x="457200" y="1481328"/>
            <a:ext cx="8229600" cy="4525963"/>
          </a:xfrm>
          <a:prstGeom prst="rect">
            <a:avLst/>
          </a:prstGeom>
        </p:spPr>
        <p:txBody>
          <a:bodyPr vert="horz">
            <a:normAutofit fontScale="7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异常判断管理器对信息监测界面的信息进行异常判断，并向报警通知管理器反馈异常，报警通知管理器激活报警通知，报警通知查询数据库并向家属发送报警通知。</a:t>
            </a:r>
            <a:endParaRPr lang="zh-CN" altLang="en-US" dirty="0"/>
          </a:p>
          <a:p>
            <a:endParaRPr lang="zh-CN" altLang="en-US" dirty="0"/>
          </a:p>
        </p:txBody>
      </p:sp>
      <p:sp>
        <p:nvSpPr>
          <p:cNvPr id="9218"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pic>
        <p:nvPicPr>
          <p:cNvPr id="7" name="图片 4" descr="858596cea8ee050da01e77fec104697"/>
          <p:cNvPicPr>
            <a:picLocks noChangeAspect="1"/>
          </p:cNvPicPr>
          <p:nvPr>
            <p:custDataLst>
              <p:tags r:id="rId5"/>
            </p:custDataLst>
          </p:nvPr>
        </p:nvPicPr>
        <p:blipFill>
          <a:blip r:embed="rId6"/>
          <a:stretch>
            <a:fillRect/>
          </a:stretch>
        </p:blipFill>
        <p:spPr>
          <a:xfrm>
            <a:off x="1403350" y="2060575"/>
            <a:ext cx="6363335" cy="3213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日期占位符 1"/>
          <p:cNvSpPr>
            <a:spLocks noGrp="1"/>
          </p:cNvSpPr>
          <p:nvPr>
            <p:custDataLst>
              <p:tags r:id="rId3"/>
            </p:custDataLst>
          </p:nvPr>
        </p:nvSpPr>
        <p:spPr>
          <a:xfrm>
            <a:off x="6981032" y="6661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7" name="灯片编号占位符 2"/>
          <p:cNvSpPr>
            <a:spLocks noGrp="1"/>
          </p:cNvSpPr>
          <p:nvPr>
            <p:custDataLst>
              <p:tags r:id="rId4"/>
            </p:custDataLst>
          </p:nvPr>
        </p:nvSpPr>
        <p:spPr>
          <a:xfrm>
            <a:off x="8901272" y="6661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8" name="内容占位符 2"/>
          <p:cNvSpPr>
            <a:spLocks noGrp="1"/>
          </p:cNvSpPr>
          <p:nvPr>
            <p:custDataLst>
              <p:tags r:id="rId5"/>
            </p:custDataLst>
          </p:nvPr>
        </p:nvSpPr>
        <p:spPr>
          <a:xfrm>
            <a:off x="457200" y="1481328"/>
            <a:ext cx="8229600" cy="4525963"/>
          </a:xfrm>
          <a:prstGeom prst="rect">
            <a:avLst/>
          </a:prstGeom>
        </p:spPr>
        <p:txBody>
          <a:bodyPr vert="horz">
            <a:normAutofit fontScale="6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家属在阈值管理界面查看当前的阈值信息，通过阈值调节器调节阈值，确定后阈值调节器将更改后的信息上传至阈值存储系统，存储系统将当前最新的阈值信息显示在管理界面。</a:t>
            </a:r>
            <a:endParaRPr lang="zh-CN" altLang="en-US" dirty="0"/>
          </a:p>
        </p:txBody>
      </p:sp>
      <p:sp>
        <p:nvSpPr>
          <p:cNvPr id="9218" name="标题 1"/>
          <p:cNvSpPr>
            <a:spLocks noGrp="1"/>
          </p:cNvSpPr>
          <p:nvPr>
            <p:custDataLst>
              <p:tags r:id="rId6"/>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pic>
        <p:nvPicPr>
          <p:cNvPr id="10" name="图片 7" descr="2718e080a508ce284ea601a51ff0ef4"/>
          <p:cNvPicPr>
            <a:picLocks noChangeAspect="1"/>
          </p:cNvPicPr>
          <p:nvPr>
            <p:custDataLst>
              <p:tags r:id="rId7"/>
            </p:custDataLst>
          </p:nvPr>
        </p:nvPicPr>
        <p:blipFill>
          <a:blip r:embed="rId8"/>
          <a:stretch>
            <a:fillRect/>
          </a:stretch>
        </p:blipFill>
        <p:spPr>
          <a:xfrm>
            <a:off x="1907540" y="1844358"/>
            <a:ext cx="5266690" cy="32556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2"/>
          <p:cNvSpPr>
            <a:spLocks noGrp="1"/>
          </p:cNvSpPr>
          <p:nvPr>
            <p:custDataLst>
              <p:tags r:id="rId3"/>
            </p:custDataLst>
          </p:nvPr>
        </p:nvSpPr>
        <p:spPr>
          <a:xfrm>
            <a:off x="457200" y="1481455"/>
            <a:ext cx="8229600" cy="5081270"/>
          </a:xfrm>
          <a:prstGeom prst="rect">
            <a:avLst/>
          </a:prstGeom>
        </p:spPr>
        <p:txBody>
          <a:bodyPr vert="horz">
            <a:normAutofit fontScale="6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软件需求模型</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pPr lvl="1"/>
            <a:r>
              <a:rPr lang="zh-CN" altLang="en-US" dirty="0"/>
              <a:t>手环中&lt;&lt;control&gt;&gt;数据管理器为手环中的核心类，继承拥有监测数据数列、时间数据数列、时钟标志数据等属性，且是实现数据监测、闹钟、数据上传app等功能的核心类。手机上微信小程序中&lt;&lt;control&gt;&gt;异常判断管理器为小程序的核心类，继承拥有监测数据数列、阈值数列、异常flag等属性，是实现报警通知、继承阈值调节数据的核心类。</a:t>
            </a:r>
            <a:endParaRPr lang="zh-CN" altLang="en-US" dirty="0"/>
          </a:p>
        </p:txBody>
      </p:sp>
      <p:sp>
        <p:nvSpPr>
          <p:cNvPr id="9218"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pic>
        <p:nvPicPr>
          <p:cNvPr id="7" name="图片 9" descr="e38f06afde88e0f13e91d5d0708c91d"/>
          <p:cNvPicPr>
            <a:picLocks noChangeAspect="1"/>
          </p:cNvPicPr>
          <p:nvPr>
            <p:custDataLst>
              <p:tags r:id="rId5"/>
            </p:custDataLst>
          </p:nvPr>
        </p:nvPicPr>
        <p:blipFill>
          <a:blip r:embed="rId6"/>
          <a:stretch>
            <a:fillRect/>
          </a:stretch>
        </p:blipFill>
        <p:spPr>
          <a:xfrm>
            <a:off x="971550" y="1988820"/>
            <a:ext cx="7664450" cy="35229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2"/>
          <p:cNvSpPr>
            <a:spLocks noGrp="1"/>
          </p:cNvSpPr>
          <p:nvPr>
            <p:custDataLst>
              <p:tags r:id="rId3"/>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sym typeface="+mn-ea"/>
              </a:rPr>
              <a:t>软件的非功能需求</a:t>
            </a:r>
            <a:endParaRPr lang="zh-CN" altLang="en-US" dirty="0">
              <a:sym typeface="+mn-ea"/>
            </a:endParaRPr>
          </a:p>
          <a:p>
            <a:pPr lvl="1"/>
            <a:r>
              <a:rPr lang="zh-CN" altLang="en-US" sz="2300" dirty="0">
                <a:sym typeface="+mn-ea"/>
              </a:rPr>
              <a:t>描述软件系统的非功能需求</a:t>
            </a:r>
            <a:endParaRPr lang="zh-CN" altLang="en-US" sz="2300" dirty="0">
              <a:sym typeface="+mn-ea"/>
            </a:endParaRPr>
          </a:p>
          <a:p>
            <a:pPr lvl="2"/>
            <a:r>
              <a:rPr lang="zh-CN" altLang="en-US" dirty="0"/>
              <a:t>数据准确性要求：手环所采集的健康数据，如心率和血氧等指标，应具有高度准确性和可靠性。确保传感器的采样频率和精度可以满足健康监测的需求。</a:t>
            </a:r>
            <a:endParaRPr lang="zh-CN" altLang="en-US" dirty="0"/>
          </a:p>
          <a:p>
            <a:pPr lvl="2"/>
            <a:r>
              <a:rPr lang="zh-CN" altLang="en-US" dirty="0"/>
              <a:t>实时传输要求：保证从传感器到微信小程序的数据传输与处理具有较低的延迟，能够及时更新和显示健康数据。</a:t>
            </a:r>
            <a:endParaRPr lang="zh-CN" altLang="en-US" dirty="0"/>
          </a:p>
          <a:p>
            <a:pPr lvl="2"/>
            <a:r>
              <a:rPr lang="zh-CN" altLang="en-US" dirty="0"/>
              <a:t>稳定性要求：要能够长时间稳定运行而不出现崩溃、断连等问题。确保设备可以持久运作，数据传输和通信连接可靠稳定。</a:t>
            </a:r>
            <a:endParaRPr lang="zh-CN" altLang="en-US" dirty="0"/>
          </a:p>
          <a:p>
            <a:endParaRPr lang="zh-CN" altLang="en-US" dirty="0"/>
          </a:p>
          <a:p>
            <a:endParaRPr lang="zh-CN" altLang="en-US" dirty="0"/>
          </a:p>
        </p:txBody>
      </p:sp>
      <p:sp>
        <p:nvSpPr>
          <p:cNvPr id="9218"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2"/>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软件需求文档</a:t>
            </a:r>
            <a:endParaRPr lang="zh-CN" altLang="en-US" dirty="0"/>
          </a:p>
          <a:p>
            <a:pPr lvl="1"/>
            <a:r>
              <a:rPr lang="zh-CN" altLang="en-US" dirty="0">
                <a:sym typeface="+mn-ea"/>
              </a:rPr>
              <a:t>软件需求构思与创意文档包括项目的项目背景、欲解决问题、软件创意、系统的组成和部署、系统的功能描述以及可行性和潜在风险；</a:t>
            </a:r>
            <a:endParaRPr lang="zh-CN" altLang="en-US" dirty="0">
              <a:sym typeface="+mn-ea"/>
            </a:endParaRPr>
          </a:p>
          <a:p>
            <a:pPr lvl="1"/>
            <a:r>
              <a:rPr lang="zh-CN" altLang="en-US" dirty="0">
                <a:sym typeface="+mn-ea"/>
              </a:rPr>
              <a:t>软件需求规格说明书包括项目的项目概述：项目意义、项目目标用户，项目功能概述，软件实现难点及特色分析，软件需求的用例模型，软件需求的用例描述及分析顺序图，软件需求的分析类图，其他需求描述。</a:t>
            </a:r>
            <a:endParaRPr lang="zh-CN" altLang="en-US" dirty="0">
              <a:sym typeface="+mn-ea"/>
            </a:endParaRPr>
          </a:p>
          <a:p>
            <a:endParaRPr lang="zh-CN" altLang="en-US" dirty="0"/>
          </a:p>
        </p:txBody>
      </p:sp>
      <p:sp>
        <p:nvSpPr>
          <p:cNvPr id="9218"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需求模型与文档</a:t>
            </a:r>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en-US"/>
              <a:t>软件开发技术</a:t>
            </a:r>
            <a:endParaRPr lang="en-US" altLang="zh-CN"/>
          </a:p>
          <a:p>
            <a:pPr lvl="1"/>
            <a:r>
              <a:rPr lang="zh-CN" altLang="en-US"/>
              <a:t>本软件项目开发用到了微信小程序开发技术、</a:t>
            </a:r>
            <a:r>
              <a:rPr lang="en-US" altLang="zh-CN">
                <a:sym typeface="+mn-ea"/>
              </a:rPr>
              <a:t>OO</a:t>
            </a:r>
            <a:r>
              <a:rPr lang="zh-CN" altLang="en-US">
                <a:sym typeface="+mn-ea"/>
              </a:rPr>
              <a:t>分析和设计技术、</a:t>
            </a:r>
            <a:r>
              <a:rPr lang="en-US" altLang="zh-CN">
                <a:sym typeface="+mn-ea"/>
              </a:rPr>
              <a:t>UML</a:t>
            </a:r>
            <a:r>
              <a:rPr lang="zh-CN" altLang="en-US">
                <a:sym typeface="+mn-ea"/>
              </a:rPr>
              <a:t>技术</a:t>
            </a:r>
            <a:r>
              <a:rPr lang="zh-CN" altLang="en-US"/>
              <a:t>等软件开发技术</a:t>
            </a:r>
            <a:endParaRPr lang="en-US" altLang="zh-CN"/>
          </a:p>
          <a:p>
            <a:r>
              <a:rPr lang="zh-CN" altLang="en-US"/>
              <a:t>编程语言</a:t>
            </a:r>
            <a:endParaRPr lang="en-US" altLang="zh-CN"/>
          </a:p>
          <a:p>
            <a:pPr lvl="1"/>
            <a:r>
              <a:rPr lang="zh-CN" altLang="en-US"/>
              <a:t>本软件项目用到了</a:t>
            </a:r>
            <a:r>
              <a:rPr lang="en-US" altLang="zh-CN"/>
              <a:t>C\JavaScript\vue</a:t>
            </a:r>
            <a:r>
              <a:rPr lang="zh-CN" altLang="en-US"/>
              <a:t>编程语言</a:t>
            </a:r>
            <a:r>
              <a:rPr lang="en-US" altLang="zh-CN"/>
              <a:t> </a:t>
            </a:r>
            <a:endParaRPr lang="en-US" altLang="zh-CN"/>
          </a:p>
          <a:p>
            <a:r>
              <a:rPr lang="zh-CN" altLang="en-US"/>
              <a:t>软件工具</a:t>
            </a:r>
            <a:endParaRPr lang="en-US" altLang="zh-CN"/>
          </a:p>
          <a:p>
            <a:pPr lvl="1"/>
            <a:r>
              <a:rPr lang="zh-CN" altLang="en-US"/>
              <a:t>用到了微信开发者工具、</a:t>
            </a:r>
            <a:r>
              <a:rPr lang="en-US" altLang="zh-CN"/>
              <a:t>Hbuilder X</a:t>
            </a:r>
            <a:r>
              <a:rPr lang="zh-CN" altLang="en-US"/>
              <a:t>、</a:t>
            </a:r>
            <a:r>
              <a:rPr lang="en-US" altLang="zh-CN"/>
              <a:t>Keil5</a:t>
            </a:r>
            <a:r>
              <a:rPr lang="zh-CN" altLang="en-US"/>
              <a:t>、</a:t>
            </a:r>
            <a:r>
              <a:rPr lang="en-US" altLang="zh-CN"/>
              <a:t>MQTTX</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b="0"/>
              <a:t>©Copyright Xinjun Mao</a:t>
            </a:r>
            <a:endParaRPr lang="zh-CN" altLang="en-US" b="0"/>
          </a:p>
        </p:txBody>
      </p:sp>
      <p:sp>
        <p:nvSpPr>
          <p:cNvPr id="4" name="灯片编号占位符 3"/>
          <p:cNvSpPr>
            <a:spLocks noGrp="1"/>
          </p:cNvSpPr>
          <p:nvPr>
            <p:ph type="sldNum" sz="quarter" idx="12"/>
          </p:nvPr>
        </p:nvSpPr>
        <p:spPr/>
        <p:txBody>
          <a:bodyPr/>
          <a:lstStyle/>
          <a:p>
            <a:r>
              <a:rPr lang="en-US" altLang="zh-CN" b="0"/>
              <a:t>12</a:t>
            </a:r>
            <a:endParaRPr lang="en-US" altLang="zh-CN" b="0"/>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体系结构设计及其模型</a:t>
            </a:r>
            <a:endParaRPr lang="en-US" altLang="zh-CN"/>
          </a:p>
          <a:p>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5" name="图片 4"/>
          <p:cNvPicPr>
            <a:picLocks noChangeAspect="1"/>
          </p:cNvPicPr>
          <p:nvPr/>
        </p:nvPicPr>
        <p:blipFill>
          <a:blip r:embed="rId3"/>
          <a:stretch>
            <a:fillRect/>
          </a:stretch>
        </p:blipFill>
        <p:spPr>
          <a:xfrm>
            <a:off x="1073150" y="1917065"/>
            <a:ext cx="6998335" cy="42170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fontScale="6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体系结构设计及其模型</a:t>
            </a:r>
            <a:endParaRPr lang="en-US" altLang="zh-CN"/>
          </a:p>
          <a:p>
            <a:pPr lvl="1"/>
            <a:r>
              <a:rPr lang="zh-CN" altLang="en-US"/>
              <a:t>图描述了“老人看护”系统的设计架构，包括了用户界面层、业务逻辑层、数据层及设备接口层。其中：</a:t>
            </a:r>
            <a:endParaRPr lang="zh-CN" altLang="en-US"/>
          </a:p>
          <a:p>
            <a:pPr lvl="1"/>
            <a:r>
              <a:rPr lang="zh-CN" altLang="en-US"/>
              <a:t>界面层负责显示用户界面，承担了边界类“Login类”职责是让用户输入ID和密码、“ThresholdScreen类”职责是给家属调节阈值、“InformationScreen类”职责是让家属看到老人的信息、“BraceletsScreen类“职责是让老人从手环看到自己的信息 </a:t>
            </a:r>
            <a:endParaRPr lang="zh-CN" altLang="en-US"/>
          </a:p>
          <a:p>
            <a:pPr lvl="1"/>
            <a:r>
              <a:rPr lang="zh-CN" altLang="en-US"/>
              <a:t>业务逻辑层负责核心业务逻辑处理，它将承担“LoginControl类”职责是验证用户ID和密码、 “AbnormalAlarm类”职责是监测数据是否异常，异常提出警告、“ThresholdControl类”职责是改变当前阈值、“ClockControl类”职责是更改闹钟时间，关闭闹钟、“DataManage类”职责是收集数据和传输数据、“map接口类”是用于支持与“地图”外部构件的交互，从而实现系统定位老人位置功能。</a:t>
            </a:r>
            <a:endParaRPr lang="zh-CN" altLang="en-US"/>
          </a:p>
          <a:p>
            <a:pPr lvl="1"/>
            <a:r>
              <a:rPr lang="zh-CN" altLang="en-US"/>
              <a:t>数据层负责系统的数据存储，它包括了 “User类”包含用户的信息和密码“ElderlyInformation类”包含老人位置、步数、心率、温度信息、“ThresholdInformation类”包含阈值最大值以及最小值、“ClockInformation类”包含闹钟的ID以及时间。</a:t>
            </a:r>
            <a:endParaRPr lang="zh-CN" altLang="en-US"/>
          </a:p>
          <a:p>
            <a:pPr lvl="1"/>
            <a:r>
              <a:rPr lang="zh-CN" altLang="en-US"/>
              <a:t>设备接口层负责外部设备连接，它包括了：“sensor接口类”职责为与传感器设备进行交互。“DataTransmission接口类”职责为与数据传输器设备进行交互。“buzzer接口类”职责为与蜂鸣器设备进行交互。</a:t>
            </a:r>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用户界面设计及其模型</a:t>
            </a:r>
            <a:endParaRPr lang="en-US" altLang="zh-CN"/>
          </a:p>
          <a:p>
            <a:pPr lvl="1"/>
            <a:r>
              <a:rPr lang="zh-CN" altLang="en-US"/>
              <a:t>软件界面原型，界面设计类图等</a:t>
            </a:r>
            <a:endParaRPr lang="en-US" altLang="zh-CN"/>
          </a:p>
          <a:p>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7" name="图片 6"/>
          <p:cNvPicPr>
            <a:picLocks noChangeAspect="1"/>
          </p:cNvPicPr>
          <p:nvPr/>
        </p:nvPicPr>
        <p:blipFill>
          <a:blip r:embed="rId3"/>
          <a:stretch>
            <a:fillRect/>
          </a:stretch>
        </p:blipFill>
        <p:spPr>
          <a:xfrm>
            <a:off x="1115695" y="2277110"/>
            <a:ext cx="7006590" cy="39420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用户界面设计及其模型</a:t>
            </a:r>
            <a:endParaRPr lang="en-US" altLang="zh-CN"/>
          </a:p>
          <a:p>
            <a:pPr lvl="1"/>
            <a:r>
              <a:rPr lang="zh-CN" altLang="en-US"/>
              <a:t>软件界面原型，界面设计类图等</a:t>
            </a:r>
            <a:endParaRPr lang="en-US" altLang="zh-CN"/>
          </a:p>
          <a:p>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5" name="图片 4"/>
          <p:cNvPicPr>
            <a:picLocks noChangeAspect="1"/>
          </p:cNvPicPr>
          <p:nvPr/>
        </p:nvPicPr>
        <p:blipFill>
          <a:blip r:embed="rId3"/>
          <a:stretch>
            <a:fillRect/>
          </a:stretch>
        </p:blipFill>
        <p:spPr>
          <a:xfrm>
            <a:off x="1096010" y="2493010"/>
            <a:ext cx="6951980" cy="33102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用户界面设计及其模型</a:t>
            </a:r>
            <a:endParaRPr lang="en-US" altLang="zh-CN"/>
          </a:p>
          <a:p>
            <a:pPr lvl="1"/>
            <a:r>
              <a:rPr lang="zh-CN" altLang="en-US"/>
              <a:t>软件界面原型，界面设计类图等</a:t>
            </a:r>
            <a:endParaRPr lang="en-US" altLang="zh-CN"/>
          </a:p>
          <a:p>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6" name="图片 5"/>
          <p:cNvPicPr>
            <a:picLocks noChangeAspect="1"/>
          </p:cNvPicPr>
          <p:nvPr/>
        </p:nvPicPr>
        <p:blipFill>
          <a:blip r:embed="rId3"/>
          <a:stretch>
            <a:fillRect/>
          </a:stretch>
        </p:blipFill>
        <p:spPr>
          <a:xfrm>
            <a:off x="783590" y="2348865"/>
            <a:ext cx="7576185" cy="384429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3"/>
          <p:cNvSpPr>
            <a:spLocks noGrp="1"/>
          </p:cNvSpPr>
          <p:nvPr>
            <p:custDataLst>
              <p:tags r:id="rId3"/>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用户界面设计及其模型</a:t>
            </a:r>
            <a:endParaRPr lang="en-US" altLang="zh-CN"/>
          </a:p>
          <a:p>
            <a:pPr lvl="1"/>
            <a:r>
              <a:rPr lang="zh-CN" altLang="en-US"/>
              <a:t>软件界面原型，界面设计类图等</a:t>
            </a:r>
            <a:endParaRPr lang="en-US" altLang="zh-CN"/>
          </a:p>
          <a:p>
            <a:endParaRPr lang="zh-CN" altLang="en-US"/>
          </a:p>
        </p:txBody>
      </p:sp>
      <p:sp>
        <p:nvSpPr>
          <p:cNvPr id="11266"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7" name="图片 6"/>
          <p:cNvPicPr>
            <a:picLocks noChangeAspect="1"/>
          </p:cNvPicPr>
          <p:nvPr/>
        </p:nvPicPr>
        <p:blipFill>
          <a:blip r:embed="rId5"/>
          <a:stretch>
            <a:fillRect/>
          </a:stretch>
        </p:blipFill>
        <p:spPr>
          <a:xfrm>
            <a:off x="971550" y="2265045"/>
            <a:ext cx="7218680" cy="36899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455"/>
            <a:ext cx="8229600" cy="5099685"/>
          </a:xfrm>
          <a:prstGeom prst="rect">
            <a:avLst/>
          </a:prstGeom>
        </p:spPr>
        <p:txBody>
          <a:bodyPr vert="horz">
            <a:normAutofit fontScale="7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用例设计及其模型</a:t>
            </a:r>
            <a:endParaRPr lang="zh-CN" altLang="en-US"/>
          </a:p>
          <a:p>
            <a:endParaRPr lang="zh-CN"/>
          </a:p>
          <a:p>
            <a:endParaRPr lang="zh-CN"/>
          </a:p>
          <a:p>
            <a:endParaRPr lang="zh-CN"/>
          </a:p>
          <a:p>
            <a:endParaRPr lang="zh-CN"/>
          </a:p>
          <a:p>
            <a:endParaRPr lang="zh-CN"/>
          </a:p>
          <a:p>
            <a:endParaRPr lang="zh-CN"/>
          </a:p>
          <a:p>
            <a:pPr lvl="1"/>
            <a:endParaRPr lang="zh-CN"/>
          </a:p>
          <a:p>
            <a:pPr lvl="1"/>
            <a:endParaRPr lang="zh-CN"/>
          </a:p>
          <a:p>
            <a:pPr lvl="1"/>
            <a:endParaRPr lang="zh-CN"/>
          </a:p>
          <a:p>
            <a:pPr lvl="1"/>
            <a:endParaRPr lang="zh-CN"/>
          </a:p>
          <a:p>
            <a:pPr lvl="1"/>
            <a:r>
              <a:rPr lang="zh-CN"/>
              <a:t>通过手环的传感器检测老人的健康数据，将其上传至边界类"monitor",然后通过”monitorinterface"将数据传输至控制类“datamanger"，“datamanger"再通过”transmissioninterface"将数据传输到手机端的信息检测界面，在上传数据过后，再次开始采集测量数据，</a:t>
            </a:r>
            <a:r>
              <a:rPr lang="zh-CN"/>
              <a:t>并进行传输。</a:t>
            </a:r>
            <a:endParaRPr lang="zh-CN"/>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6" name="图片 5"/>
          <p:cNvPicPr>
            <a:picLocks noChangeAspect="1"/>
          </p:cNvPicPr>
          <p:nvPr>
            <p:custDataLst>
              <p:tags r:id="rId3"/>
            </p:custDataLst>
          </p:nvPr>
        </p:nvPicPr>
        <p:blipFill>
          <a:blip r:embed="rId4"/>
          <a:stretch>
            <a:fillRect/>
          </a:stretch>
        </p:blipFill>
        <p:spPr>
          <a:xfrm>
            <a:off x="1834515" y="1917065"/>
            <a:ext cx="5474970" cy="29305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455"/>
            <a:ext cx="8229600" cy="5355590"/>
          </a:xfrm>
        </p:spPr>
        <p:txBody>
          <a:bodyPr>
            <a:normAutofit fontScale="50000"/>
          </a:bodyPr>
          <a:lstStyle/>
          <a:p>
            <a:r>
              <a:rPr lang="zh-CN" altLang="en-US"/>
              <a:t>用例设计及其模型</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sz="3200"/>
              <a:t>老人通过“setscreen”打开闹钟设置，然后通过控制类“RTC_Alarm_Set ”设置闹钟时间，将其存储到控制类“RTC_NVIC_Config”,并上传到实体类“RTC_Init”,最后将新时间显示在“setscreen”上。“RTC_NVIC_Config”在达到设定时间发送中断信号，并激活“蜂鸣器”提醒老人。</a:t>
            </a:r>
            <a:endParaRPr lang="zh-CN" altLang="en-US" sz="3200"/>
          </a:p>
          <a:p>
            <a:endParaRPr lang="zh-CN" altLang="en-US"/>
          </a:p>
          <a:p>
            <a:endParaRPr lang="zh-CN" altLang="en-US"/>
          </a:p>
          <a:p>
            <a:endParaRPr lang="zh-CN" altLang="en-US"/>
          </a:p>
          <a:p>
            <a:endParaRPr lang="zh-CN" altLang="en-US"/>
          </a:p>
          <a:p>
            <a:endParaRPr lang="zh-CN" altLang="en-US"/>
          </a:p>
          <a:p>
            <a:endParaRPr lang="zh-CN" altLang="en-US"/>
          </a:p>
          <a:p>
            <a:pPr marL="567055" lvl="1" indent="45720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5" name="日期占位符 4"/>
          <p:cNvSpPr>
            <a:spLocks noGrp="1"/>
          </p:cNvSpPr>
          <p:nvPr>
            <p:ph type="dt" sz="half" idx="10"/>
            <p:custDataLst>
              <p:tags r:id="rId1"/>
            </p:custDataLst>
          </p:nvPr>
        </p:nvSpPr>
        <p:spPr/>
        <p:txBody>
          <a:bodyPr/>
          <a:p>
            <a:pPr>
              <a:defRPr/>
            </a:pPr>
            <a:r>
              <a:rPr lang="zh-CN" altLang="en-US" b="0"/>
              <a:t>©Copyright Xinjun Mao</a:t>
            </a:r>
            <a:endParaRPr lang="en-US" altLang="zh-CN" b="0"/>
          </a:p>
        </p:txBody>
      </p:sp>
      <p:sp>
        <p:nvSpPr>
          <p:cNvPr id="6" name="灯片编号占位符 5"/>
          <p:cNvSpPr>
            <a:spLocks noGrp="1"/>
          </p:cNvSpPr>
          <p:nvPr>
            <p:ph type="sldNum" sz="quarter" idx="12"/>
            <p:custDataLst>
              <p:tags r:id="rId2"/>
            </p:custDataLst>
          </p:nvPr>
        </p:nvSpPr>
        <p:spPr/>
        <p:txBody>
          <a:bodyPr/>
          <a:p>
            <a:pPr>
              <a:defRPr/>
            </a:pPr>
            <a:fld id="{0C66BB1B-2BFC-4917-A546-A4D7964A247C}" type="slidenum">
              <a:rPr lang="zh-CN" altLang="en-US" b="0" smtClean="0"/>
            </a:fld>
            <a:endParaRPr lang="zh-CN" altLang="en-US" b="0" smtClean="0"/>
          </a:p>
        </p:txBody>
      </p:sp>
      <p:pic>
        <p:nvPicPr>
          <p:cNvPr id="3" name="图片 2"/>
          <p:cNvPicPr>
            <a:picLocks noChangeAspect="1"/>
          </p:cNvPicPr>
          <p:nvPr/>
        </p:nvPicPr>
        <p:blipFill>
          <a:blip r:embed="rId3"/>
          <a:stretch>
            <a:fillRect/>
          </a:stretch>
        </p:blipFill>
        <p:spPr>
          <a:xfrm>
            <a:off x="1331595" y="2132965"/>
            <a:ext cx="6903085" cy="330390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455"/>
            <a:ext cx="8229600" cy="4851400"/>
          </a:xfrm>
          <a:prstGeom prst="rect">
            <a:avLst/>
          </a:prstGeom>
        </p:spPr>
        <p:txBody>
          <a:bodyPr vert="horz">
            <a:normAutofit fontScale="9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用例设计及其模型</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sz="1715"/>
              <a:t>用户打开阈值设置界面</a:t>
            </a:r>
            <a:r>
              <a:rPr lang="en-US" altLang="zh-CN" sz="1715"/>
              <a:t>“settingscreen”</a:t>
            </a:r>
            <a:r>
              <a:rPr lang="zh-CN" altLang="en-US" sz="1715"/>
              <a:t>，在界面内通过滑条来设置阈值并输入报警手机的手机号码，输入号码有误会提示重新输入，设置完成后点击</a:t>
            </a:r>
            <a:r>
              <a:rPr lang="en-US" altLang="zh-CN" sz="1715"/>
              <a:t>“setting”</a:t>
            </a:r>
            <a:r>
              <a:rPr lang="zh-CN" altLang="en-US" sz="1715"/>
              <a:t>按钮将数据传输至手环，已完成对于监测信息</a:t>
            </a:r>
            <a:r>
              <a:rPr lang="zh-CN" altLang="en-US" sz="1715"/>
              <a:t>的异常判断。</a:t>
            </a:r>
            <a:endParaRPr lang="zh-CN" altLang="en-US" sz="1715"/>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6" name="图片 5"/>
          <p:cNvPicPr>
            <a:picLocks noChangeAspect="1"/>
          </p:cNvPicPr>
          <p:nvPr>
            <p:custDataLst>
              <p:tags r:id="rId3"/>
            </p:custDataLst>
          </p:nvPr>
        </p:nvPicPr>
        <p:blipFill>
          <a:blip r:embed="rId4"/>
          <a:stretch>
            <a:fillRect/>
          </a:stretch>
        </p:blipFill>
        <p:spPr>
          <a:xfrm>
            <a:off x="1363980" y="1988820"/>
            <a:ext cx="6416040" cy="30772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3"/>
          <p:cNvSpPr>
            <a:spLocks noGrp="1"/>
          </p:cNvSpPr>
          <p:nvPr>
            <p:custDataLst>
              <p:tags r:id="rId3"/>
            </p:custDataLst>
          </p:nvPr>
        </p:nvSpPr>
        <p:spPr>
          <a:xfrm>
            <a:off x="395605" y="1484630"/>
            <a:ext cx="8229600" cy="4851400"/>
          </a:xfrm>
          <a:prstGeom prst="rect">
            <a:avLst/>
          </a:prstGeom>
        </p:spPr>
        <p:txBody>
          <a:bodyPr vert="horz">
            <a:normAutofit fontScale="90000" lnSpcReduction="1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用例设计及其模型</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sz="1555"/>
              <a:t>首先系统通过边界类“IndexScreen”向控制类“Exception_Judge”发送消息“deserve_state=1”，请求对现有监测信息进行异常判断，接收到消息后“Exception_Judge”向“M_notification”调用“main”的返回值来反馈异常，“M_notification”收到反馈的异常后，向实体类“Notification”返回报警信息“Send_buff”，实体类“Notification”收到消息后，向家属“dependents”调用“Tel_messge1”发送报警信息。</a:t>
            </a:r>
            <a:endParaRPr sz="1555"/>
          </a:p>
        </p:txBody>
      </p:sp>
      <p:sp>
        <p:nvSpPr>
          <p:cNvPr id="11266"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7" name="图片 6"/>
          <p:cNvPicPr>
            <a:picLocks noChangeAspect="1"/>
          </p:cNvPicPr>
          <p:nvPr/>
        </p:nvPicPr>
        <p:blipFill>
          <a:blip r:embed="rId5"/>
          <a:stretch>
            <a:fillRect/>
          </a:stretch>
        </p:blipFill>
        <p:spPr>
          <a:xfrm>
            <a:off x="1475740" y="1917065"/>
            <a:ext cx="6633845" cy="316166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类设计及其模型</a:t>
            </a:r>
            <a:endParaRPr lang="zh-CN" altLang="en-US"/>
          </a:p>
          <a:p>
            <a:pPr lvl="1"/>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1481322159" name="图片 1"/>
          <p:cNvPicPr>
            <a:picLocks noChangeAspect="1" noChangeArrowheads="1"/>
          </p:cNvPicPr>
          <p:nvPr>
            <p:custDataLst>
              <p:tags r:id="rId3"/>
            </p:custDataLst>
          </p:nvPr>
        </p:nvPicPr>
        <p:blipFill>
          <a:blip r:embed="rId4" cstate="print">
            <a:extLst>
              <a:ext uri="{28A0092B-C50C-407E-A947-70E740481C1C}">
                <a14:useLocalDpi xmlns:a14="http://schemas.microsoft.com/office/drawing/2010/main" val="0"/>
              </a:ext>
            </a:extLst>
          </a:blip>
          <a:srcRect/>
          <a:stretch>
            <a:fillRect/>
          </a:stretch>
        </p:blipFill>
        <p:spPr>
          <a:xfrm>
            <a:off x="539750" y="2204720"/>
            <a:ext cx="7912100" cy="4219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3"/>
          <p:cNvSpPr>
            <a:spLocks noGrp="1"/>
          </p:cNvSpPr>
          <p:nvPr>
            <p:custDataLst>
              <p:tags r:id="rId3"/>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类设计及其模型</a:t>
            </a:r>
            <a:endParaRPr lang="zh-CN" altLang="en-US"/>
          </a:p>
          <a:p>
            <a:pPr lvl="1"/>
            <a:r>
              <a:rPr lang="zh-CN" altLang="en-US"/>
              <a:t>边界类datatransmissioninterface类属性包heart、HpO2、temp、heart_up、heart_dw、A_preup、A_predw、A_hpo2up、A_hpo2dw、temp_up、temp_dw等属性，setting( )用于获取更新后的阈值，uni.$on("value",)用于获取新的身体的数据。与边界类settingscreen、边界类informationscreen和控制类datamanger有关联关系。</a:t>
            </a:r>
            <a:endParaRPr lang="zh-CN" altLang="en-US"/>
          </a:p>
          <a:p>
            <a:pPr lvl="1"/>
            <a:r>
              <a:rPr lang="zh-CN" altLang="en-US"/>
              <a:t>实体类RTC_Init类属性包括RTC_TIME[6]、NVIC_InitStructure、temp等属性，UpdataClock( )用于更新闹钟时间信息。与边界类setscreen、边界类Buzzerlnterface和控制类RTC_NVIC_Config有关联关系。</a:t>
            </a:r>
            <a:endParaRPr lang="zh-CN" altLang="en-US"/>
          </a:p>
          <a:p>
            <a:pPr lvl="1"/>
            <a:endParaRPr lang="zh-CN" altLang="en-US"/>
          </a:p>
        </p:txBody>
      </p:sp>
      <p:sp>
        <p:nvSpPr>
          <p:cNvPr id="11266"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lnSpcReduction="2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数据设计及其模型</a:t>
            </a:r>
            <a:endParaRPr lang="en-US" altLang="zh-CN"/>
          </a:p>
          <a:p>
            <a:endParaRPr lang="zh-CN" altLang="en-US"/>
          </a:p>
        </p:txBody>
      </p:sp>
      <p:sp>
        <p:nvSpPr>
          <p:cNvPr id="11266"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pic>
        <p:nvPicPr>
          <p:cNvPr id="326169683" name="图片 2"/>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a:stretch>
            <a:fillRect/>
          </a:stretch>
        </p:blipFill>
        <p:spPr>
          <a:xfrm>
            <a:off x="1313815" y="1917065"/>
            <a:ext cx="6205220" cy="42722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3"/>
          <p:cNvSpPr>
            <a:spLocks noGrp="1"/>
          </p:cNvSpPr>
          <p:nvPr>
            <p:custDataLst>
              <p:tags r:id="rId3"/>
            </p:custDataLst>
          </p:nvPr>
        </p:nvSpPr>
        <p:spPr>
          <a:xfrm>
            <a:off x="457200" y="1481328"/>
            <a:ext cx="8229600" cy="4525963"/>
          </a:xfrm>
          <a:prstGeom prst="rect">
            <a:avLst/>
          </a:prstGeom>
        </p:spPr>
        <p:txBody>
          <a:bodyPr vert="horz">
            <a:normAutofit fontScale="90000" lnSpcReduction="10000"/>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数据设计及其模型</a:t>
            </a:r>
            <a:endParaRPr lang="zh-CN" altLang="en-US"/>
          </a:p>
          <a:p>
            <a:pPr lvl="1"/>
            <a:r>
              <a:rPr lang="en-US" altLang="zh-CN"/>
              <a:t>为了保存用户的信息，针对“空巢老人智能看护系统”中的User 类，为其设计持久保存的数据库表“T_User”，该表有两个字段，分别记录用户的账号、密码、等信息。</a:t>
            </a:r>
            <a:endParaRPr lang="en-US" altLang="zh-CN"/>
          </a:p>
          <a:p>
            <a:pPr lvl="1"/>
            <a:r>
              <a:rPr lang="en-US" altLang="zh-CN"/>
              <a:t>针对“空巢老人智能看护系统”中的BodyData类、monitor和Thesholes类，为其设计持久保存的数据库表“T_BodyData”表有八个字段，分别记录老人的心率、血氧、温度、步数、位置、xyz加速度等信息，“T_Thesholes”表有六个字段，分别记录老人的心率上下限、血氧上下限、温度上下限等信息。“T_monitor”表有六个字段，分别记录老人的心率、血氧、温度、xyz加速度等信息。</a:t>
            </a:r>
            <a:endParaRPr lang="en-US" altLang="zh-CN"/>
          </a:p>
          <a:p>
            <a:pPr lvl="1"/>
            <a:r>
              <a:rPr lang="en-US" altLang="zh-CN"/>
              <a:t>针对“空巢老人智能看护系统”中的RTC类，为其设计持久保存的数据库表“T_time”，该表有九个字段，分别记录年、月、日、小时、分、秒、rtc数列、时间距离、标志位等信息。</a:t>
            </a:r>
            <a:endParaRPr lang="en-US" altLang="zh-CN"/>
          </a:p>
        </p:txBody>
      </p:sp>
      <p:sp>
        <p:nvSpPr>
          <p:cNvPr id="11266"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软件设计与建模</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en-US" altLang="zh-CN"/>
          </a:p>
          <a:p>
            <a:pPr marL="393065" lvl="1" indent="0">
              <a:buNone/>
            </a:pPr>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3" name="图片 2"/>
          <p:cNvPicPr>
            <a:picLocks noChangeAspect="1"/>
          </p:cNvPicPr>
          <p:nvPr/>
        </p:nvPicPr>
        <p:blipFill>
          <a:blip r:embed="rId1"/>
          <a:stretch>
            <a:fillRect/>
          </a:stretch>
        </p:blipFill>
        <p:spPr>
          <a:xfrm>
            <a:off x="683260" y="2132965"/>
            <a:ext cx="7800975" cy="3736975"/>
          </a:xfrm>
          <a:prstGeom prst="rect">
            <a:avLst/>
          </a:prstGeom>
        </p:spPr>
      </p:pic>
      <p:sp>
        <p:nvSpPr>
          <p:cNvPr id="2" name="日期占位符 1"/>
          <p:cNvSpPr>
            <a:spLocks noGrp="1"/>
          </p:cNvSpPr>
          <p:nvPr>
            <p:ph type="dt" sz="half" idx="10"/>
            <p:custDataLst>
              <p:tags r:id="rId2"/>
            </p:custDataLst>
          </p:nvPr>
        </p:nvSpPr>
        <p:spPr/>
        <p:txBody>
          <a:bodyPr/>
          <a:p>
            <a:pPr>
              <a:defRPr/>
            </a:pPr>
            <a:r>
              <a:rPr lang="zh-CN" altLang="en-US" b="0"/>
              <a:t>©Copyright Xinjun Mao</a:t>
            </a:r>
            <a:endParaRPr lang="zh-CN" altLang="en-US" b="0"/>
          </a:p>
        </p:txBody>
      </p:sp>
      <p:sp>
        <p:nvSpPr>
          <p:cNvPr id="5" name="灯片编号占位符 4"/>
          <p:cNvSpPr>
            <a:spLocks noGrp="1"/>
          </p:cNvSpPr>
          <p:nvPr>
            <p:ph type="sldNum" sz="quarter" idx="12"/>
            <p:custDataLst>
              <p:tags r:id="rId3"/>
            </p:custDataLst>
          </p:nvPr>
        </p:nvSpPr>
        <p:spPr/>
        <p:txBody>
          <a:bodyPr/>
          <a:p>
            <a:pPr>
              <a:defRPr/>
            </a:pPr>
            <a:fld id="{0C66BB1B-2BFC-4917-A546-A4D7964A247C}" type="slidenum">
              <a:rPr lang="zh-CN" altLang="en-US" b="0" smtClean="0"/>
            </a:fld>
            <a:endParaRPr lang="en-US" altLang="zh-CN" b="0"/>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3"/>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a:t>程序代码量</a:t>
            </a:r>
            <a:endParaRPr lang="zh-CN" altLang="en-US"/>
          </a:p>
          <a:p>
            <a:pPr lvl="1"/>
            <a:r>
              <a:rPr lang="en-US" altLang="zh-CN"/>
              <a:t>9000+</a:t>
            </a:r>
            <a:endParaRPr lang="zh-CN" altLang="en-US"/>
          </a:p>
          <a:p>
            <a:r>
              <a:rPr lang="zh-CN" altLang="en-US"/>
              <a:t>开源代码利用情况</a:t>
            </a:r>
            <a:endParaRPr lang="en-US" altLang="zh-CN"/>
          </a:p>
          <a:p>
            <a:pPr lvl="1"/>
            <a:r>
              <a:rPr lang="zh-CN" altLang="en-US"/>
              <a:t>利用了</a:t>
            </a:r>
            <a:r>
              <a:rPr lang="en-US" altLang="zh-CN"/>
              <a:t>CSDN</a:t>
            </a:r>
            <a:r>
              <a:rPr lang="zh-CN" altLang="en-US"/>
              <a:t>开源软件实现了</a:t>
            </a:r>
            <a:r>
              <a:rPr lang="zh-CN" altLang="en-US"/>
              <a:t>信息采集功能</a:t>
            </a:r>
            <a:endParaRPr lang="en-US" altLang="zh-CN"/>
          </a:p>
          <a:p>
            <a:pPr lvl="1"/>
            <a:r>
              <a:rPr lang="zh-CN" altLang="en-US"/>
              <a:t>在</a:t>
            </a:r>
            <a:r>
              <a:rPr lang="en-US" altLang="zh-CN"/>
              <a:t>CSDN</a:t>
            </a:r>
            <a:r>
              <a:rPr lang="zh-CN" altLang="en-US"/>
              <a:t>上搜索所需要的源码，根据需要实现的功能对其源码进行了修改使其能适配本工程文件以实现所需功能。</a:t>
            </a:r>
            <a:endParaRPr lang="en-US" altLang="zh-CN"/>
          </a:p>
          <a:p>
            <a:endParaRPr lang="en-US" altLang="zh-CN"/>
          </a:p>
        </p:txBody>
      </p:sp>
      <p:sp>
        <p:nvSpPr>
          <p:cNvPr id="15362"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代码编写</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a:bodyPr>
          <a:lstStyle/>
          <a:p>
            <a:r>
              <a:rPr lang="zh-CN" altLang="en-US" dirty="0"/>
              <a:t>开展了哪些测试</a:t>
            </a:r>
            <a:endParaRPr lang="en-US" altLang="zh-CN" dirty="0"/>
          </a:p>
          <a:p>
            <a:pPr lvl="1"/>
            <a:r>
              <a:rPr lang="zh-CN" altLang="en-US" dirty="0"/>
              <a:t>对wifi模块进行mqtt连接开展了单元测试</a:t>
            </a:r>
            <a:endParaRPr lang="zh-CN" altLang="en-US" dirty="0"/>
          </a:p>
          <a:p>
            <a:r>
              <a:rPr lang="zh-CN" altLang="en-US" dirty="0"/>
              <a:t>测试用例和测试结果</a:t>
            </a:r>
            <a:endParaRPr lang="en-US" altLang="zh-CN" dirty="0"/>
          </a:p>
          <a:p>
            <a:pPr lvl="1"/>
            <a:r>
              <a:rPr lang="zh-CN" altLang="en-US" dirty="0"/>
              <a:t>设计了哪些测试用例</a:t>
            </a:r>
            <a:endParaRPr lang="zh-CN" altLang="en-US" dirty="0"/>
          </a:p>
          <a:p>
            <a:pPr lvl="1"/>
            <a:r>
              <a:rPr lang="zh-CN" altLang="en-US" dirty="0"/>
              <a:t>如果</a:t>
            </a:r>
            <a:r>
              <a:rPr lang="en-US" altLang="zh-CN" dirty="0"/>
              <a:t>mqtt服务器连接成功，服务器收到测试发送的信息1024</a:t>
            </a:r>
            <a:r>
              <a:rPr lang="zh-CN" altLang="en-US" dirty="0"/>
              <a:t>；</a:t>
            </a:r>
            <a:endParaRPr lang="en-US" altLang="zh-CN" dirty="0"/>
          </a:p>
          <a:p>
            <a:pPr lvl="1"/>
            <a:endParaRPr lang="zh-CN" altLang="en-US" dirty="0"/>
          </a:p>
          <a:p>
            <a:pPr lvl="1"/>
            <a:endParaRPr lang="zh-CN" altLang="en-US" dirty="0"/>
          </a:p>
          <a:p>
            <a:pPr lvl="1"/>
            <a:r>
              <a:rPr lang="zh-CN" altLang="en-US" dirty="0"/>
              <a:t>服务器向小程序端发送一段数据，如果连接成功则成功接收</a:t>
            </a:r>
            <a:r>
              <a:rPr lang="zh-CN" altLang="en-US" dirty="0"/>
              <a:t>数据</a:t>
            </a:r>
            <a:endParaRPr lang="zh-CN" altLang="en-US" dirty="0"/>
          </a:p>
          <a:p>
            <a:pPr lvl="1"/>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3" name="图片 2"/>
          <p:cNvPicPr>
            <a:picLocks noChangeAspect="1"/>
          </p:cNvPicPr>
          <p:nvPr/>
        </p:nvPicPr>
        <p:blipFill>
          <a:blip r:embed="rId1"/>
          <a:stretch>
            <a:fillRect/>
          </a:stretch>
        </p:blipFill>
        <p:spPr>
          <a:xfrm>
            <a:off x="2339340" y="3655060"/>
            <a:ext cx="2209800" cy="922020"/>
          </a:xfrm>
          <a:prstGeom prst="rect">
            <a:avLst/>
          </a:prstGeom>
        </p:spPr>
      </p:pic>
      <p:pic>
        <p:nvPicPr>
          <p:cNvPr id="4" name="图片 3"/>
          <p:cNvPicPr>
            <a:picLocks noChangeAspect="1"/>
          </p:cNvPicPr>
          <p:nvPr/>
        </p:nvPicPr>
        <p:blipFill>
          <a:blip r:embed="rId2"/>
          <a:stretch>
            <a:fillRect/>
          </a:stretch>
        </p:blipFill>
        <p:spPr>
          <a:xfrm>
            <a:off x="1187450" y="5445125"/>
            <a:ext cx="1981200" cy="1181100"/>
          </a:xfrm>
          <a:prstGeom prst="rect">
            <a:avLst/>
          </a:prstGeom>
        </p:spPr>
      </p:pic>
      <p:pic>
        <p:nvPicPr>
          <p:cNvPr id="5" name="图片 4"/>
          <p:cNvPicPr>
            <a:picLocks noChangeAspect="1"/>
          </p:cNvPicPr>
          <p:nvPr/>
        </p:nvPicPr>
        <p:blipFill>
          <a:blip r:embed="rId3"/>
          <a:stretch>
            <a:fillRect/>
          </a:stretch>
        </p:blipFill>
        <p:spPr>
          <a:xfrm>
            <a:off x="3491865" y="5517515"/>
            <a:ext cx="5143500" cy="472440"/>
          </a:xfrm>
          <a:prstGeom prst="rect">
            <a:avLst/>
          </a:prstGeom>
        </p:spPr>
      </p:pic>
      <p:sp>
        <p:nvSpPr>
          <p:cNvPr id="2" name="日期占位符 1"/>
          <p:cNvSpPr>
            <a:spLocks noGrp="1"/>
          </p:cNvSpPr>
          <p:nvPr>
            <p:ph type="dt" sz="half" idx="10"/>
            <p:custDataLst>
              <p:tags r:id="rId4"/>
            </p:custDataLst>
          </p:nvPr>
        </p:nvSpPr>
        <p:spPr/>
        <p:txBody>
          <a:bodyPr/>
          <a:p>
            <a:pPr>
              <a:defRPr/>
            </a:pPr>
            <a:r>
              <a:rPr lang="zh-CN" altLang="en-US" b="0"/>
              <a:t>©Copyright Xinjun Mao</a:t>
            </a:r>
            <a:endParaRPr lang="en-US" altLang="zh-CN" b="0"/>
          </a:p>
        </p:txBody>
      </p:sp>
      <p:sp>
        <p:nvSpPr>
          <p:cNvPr id="7" name="灯片编号占位符 6"/>
          <p:cNvSpPr>
            <a:spLocks noGrp="1"/>
          </p:cNvSpPr>
          <p:nvPr>
            <p:ph type="sldNum" sz="quarter" idx="12"/>
            <p:custDataLst>
              <p:tags r:id="rId5"/>
            </p:custDataLst>
          </p:nvPr>
        </p:nvSpPr>
        <p:spPr/>
        <p:txBody>
          <a:bodyPr/>
          <a:p>
            <a:pPr>
              <a:defRPr/>
            </a:pPr>
            <a:fld id="{0C66BB1B-2BFC-4917-A546-A4D7964A247C}" type="slidenum">
              <a:rPr lang="zh-CN" altLang="en-US" b="0" smtClean="0"/>
            </a:fld>
            <a:endParaRPr lang="zh-CN" altLang="en-US" b="0" smtClean="0"/>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6" name="内容占位符 5"/>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软件测试过程</a:t>
            </a:r>
            <a:endParaRPr lang="en-US" altLang="zh-CN" dirty="0"/>
          </a:p>
          <a:p>
            <a:pPr lvl="1"/>
            <a:r>
              <a:rPr lang="zh-CN" altLang="en-US" dirty="0"/>
              <a:t>准备好wifi环境，编译代码后下载到单片机，运行单片机后，用mqtt测试工具观察单片机发送的数据，如果接收不到1024排查问题修改代码，如果收到1024测试通过展示测试代码</a:t>
            </a:r>
            <a:endParaRPr lang="zh-CN" altLang="en-US" dirty="0"/>
          </a:p>
          <a:p>
            <a:pPr lvl="1"/>
            <a:endParaRPr lang="en-US" altLang="zh-CN"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p:txBody>
      </p:sp>
      <p:sp>
        <p:nvSpPr>
          <p:cNvPr id="13314"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软件测试</a:t>
            </a:r>
            <a:endParaRPr lang="zh-CN" altLang="en-US" dirty="0"/>
          </a:p>
        </p:txBody>
      </p:sp>
      <p:pic>
        <p:nvPicPr>
          <p:cNvPr id="4" name="图片 3"/>
          <p:cNvPicPr>
            <a:picLocks noChangeAspect="1"/>
          </p:cNvPicPr>
          <p:nvPr>
            <p:custDataLst>
              <p:tags r:id="rId3"/>
            </p:custDataLst>
          </p:nvPr>
        </p:nvPicPr>
        <p:blipFill>
          <a:blip r:embed="rId4"/>
          <a:stretch>
            <a:fillRect/>
          </a:stretch>
        </p:blipFill>
        <p:spPr>
          <a:xfrm>
            <a:off x="1115695" y="3429000"/>
            <a:ext cx="7174865" cy="30245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75622" y="6605429"/>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5"/>
          <p:cNvSpPr>
            <a:spLocks noGrp="1"/>
          </p:cNvSpPr>
          <p:nvPr>
            <p:custDataLst>
              <p:tags r:id="rId3"/>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软件测试过程</a:t>
            </a:r>
            <a:endParaRPr lang="en-US" altLang="zh-CN" dirty="0"/>
          </a:p>
          <a:p>
            <a:pPr lvl="1"/>
            <a:endParaRPr lang="en-US" altLang="zh-CN"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zh-CN" altLang="en-US" dirty="0"/>
          </a:p>
        </p:txBody>
      </p:sp>
      <p:sp>
        <p:nvSpPr>
          <p:cNvPr id="13314" name="标题 1"/>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a:t>软件测试</a:t>
            </a:r>
            <a:endParaRPr lang="zh-CN" altLang="en-US" dirty="0"/>
          </a:p>
        </p:txBody>
      </p:sp>
      <p:pic>
        <p:nvPicPr>
          <p:cNvPr id="8" name="图片 7"/>
          <p:cNvPicPr>
            <a:picLocks noChangeAspect="1"/>
          </p:cNvPicPr>
          <p:nvPr>
            <p:custDataLst>
              <p:tags r:id="rId5"/>
            </p:custDataLst>
          </p:nvPr>
        </p:nvPicPr>
        <p:blipFill>
          <a:blip r:embed="rId6"/>
          <a:stretch>
            <a:fillRect/>
          </a:stretch>
        </p:blipFill>
        <p:spPr>
          <a:xfrm>
            <a:off x="1329690" y="1933575"/>
            <a:ext cx="6071870" cy="459422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采用了代码质量分析工具</a:t>
            </a:r>
            <a:r>
              <a:rPr lang="en-US" altLang="zh-CN" dirty="0">
                <a:sym typeface="+mn-ea"/>
              </a:rPr>
              <a:t>SonarQube</a:t>
            </a:r>
            <a:r>
              <a:rPr lang="zh-CN" altLang="en-US" dirty="0"/>
              <a:t>来评测代码质量</a:t>
            </a:r>
            <a:endParaRPr lang="en-US" altLang="zh-CN" dirty="0"/>
          </a:p>
          <a:p>
            <a:r>
              <a:rPr lang="zh-CN" altLang="en-US" dirty="0"/>
              <a:t>程序代码风格</a:t>
            </a:r>
            <a:endParaRPr lang="en-US" altLang="zh-CN"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b="0"/>
              <a:t>©Copyright Xinjun Mao</a:t>
            </a:r>
            <a:endParaRPr lang="en-US" altLang="zh-CN" b="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b="0" smtClean="0"/>
            </a:fld>
            <a:endParaRPr lang="zh-CN" altLang="en-US" b="0" smtClean="0"/>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12" name="图片 11"/>
          <p:cNvPicPr>
            <a:picLocks noChangeAspect="1"/>
          </p:cNvPicPr>
          <p:nvPr>
            <p:custDataLst>
              <p:tags r:id="rId1"/>
            </p:custDataLst>
          </p:nvPr>
        </p:nvPicPr>
        <p:blipFill>
          <a:blip r:embed="rId2"/>
          <a:stretch>
            <a:fillRect/>
          </a:stretch>
        </p:blipFill>
        <p:spPr>
          <a:xfrm>
            <a:off x="2771775" y="2853055"/>
            <a:ext cx="4120515" cy="335089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5" name="灯片编号占位符 2"/>
          <p:cNvSpPr>
            <a:spLocks noGrp="1"/>
          </p:cNvSpPr>
          <p:nvPr>
            <p:custDataLst>
              <p:tags r:id="rId1"/>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内容占位符 1"/>
          <p:cNvSpPr>
            <a:spLocks noGrp="1"/>
          </p:cNvSpPr>
          <p:nvPr>
            <p:custDataLst>
              <p:tags r:id="rId2"/>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7" name="日期占位符 2"/>
          <p:cNvSpPr>
            <a:spLocks noGrp="1"/>
          </p:cNvSpPr>
          <p:nvPr>
            <p:custDataLst>
              <p:tags r:id="rId3"/>
            </p:custDataLst>
          </p:nvPr>
        </p:nvSpPr>
        <p:spPr>
          <a:xfrm>
            <a:off x="6444208" y="6407944"/>
            <a:ext cx="1920240" cy="365760"/>
          </a:xfrm>
          <a:prstGeom prst="rect">
            <a:avLst/>
          </a:prstGeom>
        </p:spPr>
        <p:txBody>
          <a:bodyPr vert="horz" anchor="b"/>
          <a:lstStyle>
            <a:lvl1pPr marL="0" algn="l"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b="0"/>
          </a:p>
        </p:txBody>
      </p:sp>
      <p:sp>
        <p:nvSpPr>
          <p:cNvPr id="8" name="灯片编号占位符 3"/>
          <p:cNvSpPr>
            <a:spLocks noGrp="1"/>
          </p:cNvSpPr>
          <p:nvPr>
            <p:custDataLst>
              <p:tags r:id="rId4"/>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77E88AF7-5153-4875-A5A7-0323E1DC4585}" type="slidenum">
              <a:rPr lang="zh-CN" altLang="en-US" b="0" smtClean="0"/>
            </a:fld>
            <a:endParaRPr lang="zh-CN" altLang="en-US" b="0" smtClean="0"/>
          </a:p>
        </p:txBody>
      </p:sp>
      <p:sp>
        <p:nvSpPr>
          <p:cNvPr id="9" name="标题 4"/>
          <p:cNvSpPr>
            <a:spLocks noGrp="1"/>
          </p:cNvSpPr>
          <p:nvPr>
            <p:custDataLst>
              <p:tags r:id="rId5"/>
            </p:custDataLst>
          </p:nvPr>
        </p:nvSpPr>
        <p:spPr>
          <a:xfrm>
            <a:off x="395605" y="47656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11" name="图片 10"/>
          <p:cNvPicPr>
            <a:picLocks noChangeAspect="1"/>
          </p:cNvPicPr>
          <p:nvPr/>
        </p:nvPicPr>
        <p:blipFill>
          <a:blip r:embed="rId6"/>
          <a:srcRect r="27747"/>
          <a:stretch>
            <a:fillRect/>
          </a:stretch>
        </p:blipFill>
        <p:spPr>
          <a:xfrm>
            <a:off x="251460" y="2060575"/>
            <a:ext cx="4104005" cy="3603625"/>
          </a:xfrm>
          <a:prstGeom prst="rect">
            <a:avLst/>
          </a:prstGeom>
        </p:spPr>
      </p:pic>
      <p:pic>
        <p:nvPicPr>
          <p:cNvPr id="12" name="图片 11"/>
          <p:cNvPicPr>
            <a:picLocks noChangeAspect="1"/>
          </p:cNvPicPr>
          <p:nvPr/>
        </p:nvPicPr>
        <p:blipFill>
          <a:blip r:embed="rId7"/>
          <a:stretch>
            <a:fillRect/>
          </a:stretch>
        </p:blipFill>
        <p:spPr>
          <a:xfrm>
            <a:off x="4572000" y="476885"/>
            <a:ext cx="4238625" cy="4214495"/>
          </a:xfrm>
          <a:prstGeom prst="rect">
            <a:avLst/>
          </a:prstGeom>
        </p:spPr>
      </p:pic>
      <p:sp>
        <p:nvSpPr>
          <p:cNvPr id="14" name="文本框 13"/>
          <p:cNvSpPr txBox="1"/>
          <p:nvPr/>
        </p:nvSpPr>
        <p:spPr>
          <a:xfrm>
            <a:off x="1619250" y="5877560"/>
            <a:ext cx="3048000" cy="460375"/>
          </a:xfrm>
          <a:prstGeom prst="rect">
            <a:avLst/>
          </a:prstGeom>
          <a:noFill/>
        </p:spPr>
        <p:txBody>
          <a:bodyPr wrap="square" rtlCol="0">
            <a:spAutoFit/>
          </a:bodyPr>
          <a:p>
            <a:r>
              <a:rPr lang="zh-CN" altLang="en-US"/>
              <a:t>单片机</a:t>
            </a:r>
            <a:endParaRPr lang="zh-CN" altLang="en-US"/>
          </a:p>
        </p:txBody>
      </p:sp>
      <p:sp>
        <p:nvSpPr>
          <p:cNvPr id="15" name="文本框 14"/>
          <p:cNvSpPr txBox="1"/>
          <p:nvPr/>
        </p:nvSpPr>
        <p:spPr>
          <a:xfrm>
            <a:off x="5868035" y="4691380"/>
            <a:ext cx="3048000" cy="460375"/>
          </a:xfrm>
          <a:prstGeom prst="rect">
            <a:avLst/>
          </a:prstGeom>
          <a:noFill/>
        </p:spPr>
        <p:txBody>
          <a:bodyPr wrap="square" rtlCol="0">
            <a:spAutoFit/>
          </a:bodyPr>
          <a:p>
            <a:r>
              <a:rPr lang="zh-CN" altLang="en-US"/>
              <a:t>小程序</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灯片编号占位符 2"/>
          <p:cNvSpPr>
            <a:spLocks noGrp="1"/>
          </p:cNvSpPr>
          <p:nvPr>
            <p:custDataLst>
              <p:tags r:id="rId1"/>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32" name="内容占位符 1"/>
          <p:cNvSpPr>
            <a:spLocks noGrp="1"/>
          </p:cNvSpPr>
          <p:nvPr>
            <p:custDataLst>
              <p:tags r:id="rId2"/>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35" name="标题 4"/>
          <p:cNvSpPr>
            <a:spLocks noGrp="1"/>
          </p:cNvSpPr>
          <p:nvPr>
            <p:custDataLst>
              <p:tags r:id="rId3"/>
            </p:custDataLst>
          </p:nvPr>
        </p:nvSpPr>
        <p:spPr>
          <a:xfrm>
            <a:off x="395605" y="47656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40" name="图片 39"/>
          <p:cNvPicPr>
            <a:picLocks noChangeAspect="1"/>
          </p:cNvPicPr>
          <p:nvPr/>
        </p:nvPicPr>
        <p:blipFill>
          <a:blip r:embed="rId4"/>
          <a:stretch>
            <a:fillRect/>
          </a:stretch>
        </p:blipFill>
        <p:spPr>
          <a:xfrm>
            <a:off x="1043305" y="1988820"/>
            <a:ext cx="5181600" cy="3436620"/>
          </a:xfrm>
          <a:prstGeom prst="rect">
            <a:avLst/>
          </a:prstGeom>
        </p:spPr>
      </p:pic>
      <p:sp>
        <p:nvSpPr>
          <p:cNvPr id="41" name="文本框 40"/>
          <p:cNvSpPr txBox="1"/>
          <p:nvPr/>
        </p:nvSpPr>
        <p:spPr>
          <a:xfrm>
            <a:off x="1062990" y="5517515"/>
            <a:ext cx="5161915" cy="460375"/>
          </a:xfrm>
          <a:prstGeom prst="rect">
            <a:avLst/>
          </a:prstGeom>
          <a:noFill/>
        </p:spPr>
        <p:txBody>
          <a:bodyPr wrap="square" rtlCol="0" anchor="t">
            <a:spAutoFit/>
          </a:bodyPr>
          <a:p>
            <a:r>
              <a:rPr lang="zh-CN" altLang="en-US"/>
              <a:t>BUG：使用了不受官方支持的单元</a:t>
            </a:r>
            <a:endParaRPr lang="zh-CN" altLang="en-US"/>
          </a:p>
        </p:txBody>
      </p:sp>
      <p:sp>
        <p:nvSpPr>
          <p:cNvPr id="42" name="日期占位符 41"/>
          <p:cNvSpPr>
            <a:spLocks noGrp="1"/>
          </p:cNvSpPr>
          <p:nvPr>
            <p:ph type="dt" sz="half" idx="10"/>
            <p:custDataLst>
              <p:tags r:id="rId5"/>
            </p:custDataLst>
          </p:nvPr>
        </p:nvSpPr>
        <p:spPr/>
        <p:txBody>
          <a:bodyPr/>
          <a:p>
            <a:pPr>
              <a:defRPr/>
            </a:pPr>
            <a:r>
              <a:rPr lang="zh-CN" altLang="en-US"/>
              <a:t>©Copyright Xinjun Mao</a:t>
            </a:r>
            <a:endParaRPr lang="en-US" altLang="zh-CN"/>
          </a:p>
        </p:txBody>
      </p:sp>
      <p:sp>
        <p:nvSpPr>
          <p:cNvPr id="43" name="灯片编号占位符 42"/>
          <p:cNvSpPr>
            <a:spLocks noGrp="1"/>
          </p:cNvSpPr>
          <p:nvPr>
            <p:ph type="sldNum" sz="quarter" idx="12"/>
            <p:custDataLst>
              <p:tags r:id="rId6"/>
            </p:custDataLst>
          </p:nvPr>
        </p:nvSpPr>
        <p:spPr/>
        <p:txBody>
          <a:bodyPr/>
          <a:p>
            <a:pPr>
              <a:defRPr/>
            </a:pPr>
            <a:fld id="{0C66BB1B-2BFC-4917-A546-A4D7964A247C}" type="slidenum">
              <a:rPr lang="zh-CN" altLang="en-US" smtClean="0"/>
            </a:fld>
            <a:endParaRPr lang="en-US" altLang="zh-CN"/>
          </a:p>
        </p:txBody>
      </p:sp>
      <p:sp>
        <p:nvSpPr>
          <p:cNvPr id="44" name="日期占位符 2"/>
          <p:cNvSpPr>
            <a:spLocks noGrp="1"/>
          </p:cNvSpPr>
          <p:nvPr>
            <p:custDataLst>
              <p:tags r:id="rId7"/>
            </p:custDataLst>
          </p:nvPr>
        </p:nvSpPr>
        <p:spPr>
          <a:xfrm>
            <a:off x="6444208" y="6407944"/>
            <a:ext cx="1920240" cy="365760"/>
          </a:xfrm>
          <a:prstGeom prst="rect">
            <a:avLst/>
          </a:prstGeom>
        </p:spPr>
        <p:txBody>
          <a:bodyPr vert="horz" anchor="b"/>
          <a:lstStyle>
            <a:lvl1pPr marL="0" algn="l"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b="0"/>
          </a:p>
        </p:txBody>
      </p:sp>
      <p:sp>
        <p:nvSpPr>
          <p:cNvPr id="45" name="灯片编号占位符 3"/>
          <p:cNvSpPr>
            <a:spLocks noGrp="1"/>
          </p:cNvSpPr>
          <p:nvPr>
            <p:custDataLst>
              <p:tags r:id="rId8"/>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77E88AF7-5153-4875-A5A7-0323E1DC4585}" type="slidenum">
              <a:rPr lang="zh-CN" altLang="en-US" b="0" smtClean="0"/>
            </a:fld>
            <a:endParaRPr lang="zh-CN" altLang="en-US" b="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1"/>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5" name="日期占位符 2"/>
          <p:cNvSpPr>
            <a:spLocks noGrp="1"/>
          </p:cNvSpPr>
          <p:nvPr>
            <p:custDataLst>
              <p:tags r:id="rId2"/>
            </p:custDataLst>
          </p:nvPr>
        </p:nvSpPr>
        <p:spPr>
          <a:xfrm>
            <a:off x="6444208" y="6407944"/>
            <a:ext cx="1920240" cy="365760"/>
          </a:xfrm>
          <a:prstGeom prst="rect">
            <a:avLst/>
          </a:prstGeom>
        </p:spPr>
        <p:txBody>
          <a:bodyPr vert="horz" anchor="b"/>
          <a:lstStyle>
            <a:lvl1pPr marL="0" algn="l"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b="0"/>
          </a:p>
        </p:txBody>
      </p:sp>
      <p:sp>
        <p:nvSpPr>
          <p:cNvPr id="6" name="灯片编号占位符 3"/>
          <p:cNvSpPr>
            <a:spLocks noGrp="1"/>
          </p:cNvSpPr>
          <p:nvPr>
            <p:custDataLst>
              <p:tags r:id="rId3"/>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77E88AF7-5153-4875-A5A7-0323E1DC4585}" type="slidenum">
              <a:rPr lang="zh-CN" altLang="en-US" b="0" smtClean="0"/>
            </a:fld>
            <a:endParaRPr lang="zh-CN" altLang="en-US" b="0" smtClean="0"/>
          </a:p>
        </p:txBody>
      </p:sp>
      <p:sp>
        <p:nvSpPr>
          <p:cNvPr id="7" name="标题 4"/>
          <p:cNvSpPr>
            <a:spLocks noGrp="1"/>
          </p:cNvSpPr>
          <p:nvPr>
            <p:custDataLst>
              <p:tags r:id="rId4"/>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8" name="图片 7"/>
          <p:cNvPicPr>
            <a:picLocks noChangeAspect="1"/>
          </p:cNvPicPr>
          <p:nvPr/>
        </p:nvPicPr>
        <p:blipFill>
          <a:blip r:embed="rId5"/>
          <a:stretch>
            <a:fillRect/>
          </a:stretch>
        </p:blipFill>
        <p:spPr>
          <a:xfrm>
            <a:off x="251460" y="1917065"/>
            <a:ext cx="6693535" cy="3767455"/>
          </a:xfrm>
          <a:prstGeom prst="rect">
            <a:avLst/>
          </a:prstGeom>
        </p:spPr>
      </p:pic>
      <p:sp>
        <p:nvSpPr>
          <p:cNvPr id="10" name="文本框 9"/>
          <p:cNvSpPr txBox="1"/>
          <p:nvPr/>
        </p:nvSpPr>
        <p:spPr>
          <a:xfrm>
            <a:off x="1547495" y="5684520"/>
            <a:ext cx="7054215" cy="829945"/>
          </a:xfrm>
          <a:prstGeom prst="rect">
            <a:avLst/>
          </a:prstGeom>
          <a:noFill/>
        </p:spPr>
        <p:txBody>
          <a:bodyPr wrap="square" rtlCol="0">
            <a:spAutoFit/>
          </a:bodyPr>
          <a:p>
            <a:r>
              <a:rPr lang="zh-CN" altLang="en-US"/>
              <a:t>次要错误：文件的部分字符不能用UTF-8编码</a:t>
            </a:r>
            <a:endParaRPr lang="zh-CN" altLang="en-US"/>
          </a:p>
          <a:p>
            <a:r>
              <a:rPr lang="zh-CN" altLang="en-US"/>
              <a:t>使用了未记录的API：extern关键字定义不规范</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6" name="内容占位符 1"/>
          <p:cNvSpPr>
            <a:spLocks noGrp="1"/>
          </p:cNvSpPr>
          <p:nvPr>
            <p:custDataLst>
              <p:tags r:id="rId1"/>
            </p:custDataLst>
          </p:nvPr>
        </p:nvSpPr>
        <p:spPr>
          <a:xfrm>
            <a:off x="323850" y="1649603"/>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8" name="灯片编号占位符 3"/>
          <p:cNvSpPr>
            <a:spLocks noGrp="1"/>
          </p:cNvSpPr>
          <p:nvPr>
            <p:custDataLst>
              <p:tags r:id="rId2"/>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zh-CN" altLang="en-US" b="0" smtClean="0"/>
          </a:p>
        </p:txBody>
      </p:sp>
      <p:sp>
        <p:nvSpPr>
          <p:cNvPr id="9" name="标题 4"/>
          <p:cNvSpPr>
            <a:spLocks noGrp="1"/>
          </p:cNvSpPr>
          <p:nvPr>
            <p:custDataLst>
              <p:tags r:id="rId3"/>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11" name="图片 10"/>
          <p:cNvPicPr>
            <a:picLocks noChangeAspect="1"/>
          </p:cNvPicPr>
          <p:nvPr/>
        </p:nvPicPr>
        <p:blipFill>
          <a:blip r:embed="rId4"/>
          <a:stretch>
            <a:fillRect/>
          </a:stretch>
        </p:blipFill>
        <p:spPr>
          <a:xfrm>
            <a:off x="1259840" y="2060575"/>
            <a:ext cx="6411595" cy="3528060"/>
          </a:xfrm>
          <a:prstGeom prst="rect">
            <a:avLst/>
          </a:prstGeom>
        </p:spPr>
      </p:pic>
      <p:sp>
        <p:nvSpPr>
          <p:cNvPr id="12" name="文本框 11"/>
          <p:cNvSpPr txBox="1"/>
          <p:nvPr/>
        </p:nvSpPr>
        <p:spPr>
          <a:xfrm>
            <a:off x="2339975" y="5733415"/>
            <a:ext cx="4739005" cy="829945"/>
          </a:xfrm>
          <a:prstGeom prst="rect">
            <a:avLst/>
          </a:prstGeom>
          <a:noFill/>
        </p:spPr>
        <p:txBody>
          <a:bodyPr wrap="square" rtlCol="0">
            <a:spAutoFit/>
          </a:bodyPr>
          <a:p>
            <a:r>
              <a:rPr lang="zh-CN" altLang="en-US"/>
              <a:t>Critical：错误在于函数循环嵌套过多导致复杂度过高</a:t>
            </a:r>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sym typeface="+mn-ea"/>
              </a:rPr>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0C66BB1B-2BFC-4917-A546-A4D7964A247C}" type="slidenum">
              <a:rPr lang="zh-CN" altLang="en-US" smtClean="0"/>
            </a:fld>
            <a:endParaRPr lang="en-US" altLang="zh-CN"/>
          </a:p>
        </p:txBody>
      </p:sp>
      <p:sp>
        <p:nvSpPr>
          <p:cNvPr id="6" name="内容占位符 1"/>
          <p:cNvSpPr>
            <a:spLocks noGrp="1"/>
          </p:cNvSpPr>
          <p:nvPr>
            <p:custDataLst>
              <p:tags r:id="rId3"/>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7" name="日期占位符 2"/>
          <p:cNvSpPr>
            <a:spLocks noGrp="1"/>
          </p:cNvSpPr>
          <p:nvPr>
            <p:custDataLst>
              <p:tags r:id="rId4"/>
            </p:custDataLst>
          </p:nvPr>
        </p:nvSpPr>
        <p:spPr>
          <a:xfrm>
            <a:off x="6444208" y="6407944"/>
            <a:ext cx="1920240" cy="365760"/>
          </a:xfrm>
          <a:prstGeom prst="rect">
            <a:avLst/>
          </a:prstGeom>
        </p:spPr>
        <p:txBody>
          <a:bodyPr vert="horz" anchor="b"/>
          <a:lstStyle>
            <a:lvl1pPr marL="0" algn="l"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b="0"/>
          </a:p>
        </p:txBody>
      </p:sp>
      <p:sp>
        <p:nvSpPr>
          <p:cNvPr id="8" name="灯片编号占位符 3"/>
          <p:cNvSpPr>
            <a:spLocks noGrp="1"/>
          </p:cNvSpPr>
          <p:nvPr>
            <p:custDataLst>
              <p:tags r:id="rId5"/>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77E88AF7-5153-4875-A5A7-0323E1DC4585}" type="slidenum">
              <a:rPr lang="zh-CN" altLang="en-US" b="0" smtClean="0"/>
            </a:fld>
            <a:endParaRPr lang="zh-CN" altLang="en-US" b="0" smtClean="0"/>
          </a:p>
        </p:txBody>
      </p:sp>
      <p:sp>
        <p:nvSpPr>
          <p:cNvPr id="9" name="标题 4"/>
          <p:cNvSpPr>
            <a:spLocks noGrp="1"/>
          </p:cNvSpPr>
          <p:nvPr>
            <p:custDataLst>
              <p:tags r:id="rId6"/>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11" name="图片 10"/>
          <p:cNvPicPr>
            <a:picLocks noChangeAspect="1"/>
          </p:cNvPicPr>
          <p:nvPr/>
        </p:nvPicPr>
        <p:blipFill>
          <a:blip r:embed="rId7"/>
          <a:stretch>
            <a:fillRect/>
          </a:stretch>
        </p:blipFill>
        <p:spPr>
          <a:xfrm>
            <a:off x="1510665" y="1988820"/>
            <a:ext cx="6385560" cy="3528695"/>
          </a:xfrm>
          <a:prstGeom prst="rect">
            <a:avLst/>
          </a:prstGeom>
        </p:spPr>
      </p:pic>
      <p:sp>
        <p:nvSpPr>
          <p:cNvPr id="12" name="文本框 11"/>
          <p:cNvSpPr txBox="1"/>
          <p:nvPr/>
        </p:nvSpPr>
        <p:spPr>
          <a:xfrm>
            <a:off x="1547495" y="5733415"/>
            <a:ext cx="6731000" cy="829945"/>
          </a:xfrm>
          <a:prstGeom prst="rect">
            <a:avLst/>
          </a:prstGeom>
          <a:noFill/>
        </p:spPr>
        <p:txBody>
          <a:bodyPr wrap="square" rtlCol="0">
            <a:spAutoFit/>
          </a:bodyPr>
          <a:p>
            <a:r>
              <a:rPr lang="zh-CN" altLang="en-US"/>
              <a:t>Major：错误主要在于函数命名没用匹配规范正则表达式，以及一行用多个;写了多个语句</a:t>
            </a:r>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日期占位符 1"/>
          <p:cNvSpPr>
            <a:spLocks noGrp="1"/>
          </p:cNvSpPr>
          <p:nvPr>
            <p:custDataLst>
              <p:tags r:id="rId1"/>
            </p:custDataLst>
          </p:nvPr>
        </p:nvSpPr>
        <p:spPr>
          <a:xfrm>
            <a:off x="6854032" y="6534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5" name="灯片编号占位符 2"/>
          <p:cNvSpPr>
            <a:spLocks noGrp="1"/>
          </p:cNvSpPr>
          <p:nvPr>
            <p:custDataLst>
              <p:tags r:id="rId2"/>
            </p:custDataLst>
          </p:nvPr>
        </p:nvSpPr>
        <p:spPr>
          <a:xfrm>
            <a:off x="8774272" y="6534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6" name="日期占位符 1"/>
          <p:cNvSpPr>
            <a:spLocks noGrp="1"/>
          </p:cNvSpPr>
          <p:nvPr>
            <p:custDataLst>
              <p:tags r:id="rId3"/>
            </p:custDataLst>
          </p:nvPr>
        </p:nvSpPr>
        <p:spPr>
          <a:xfrm>
            <a:off x="6981032" y="6661944"/>
            <a:ext cx="1920240" cy="365760"/>
          </a:xfrm>
          <a:prstGeom prst="rect">
            <a:avLst/>
          </a:prstGeom>
        </p:spPr>
        <p:txBody>
          <a:bodyPr vert="horz" anchor="b"/>
          <a:lstStyle>
            <a:lvl1pPr marL="0" algn="l" rtl="0" eaLnBrk="1" latinLnBrk="0" hangingPunct="1">
              <a:defRPr kumimoji="0" sz="100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zh-CN" altLang="en-US">
              <a:sym typeface="+mn-ea"/>
            </a:endParaRPr>
          </a:p>
        </p:txBody>
      </p:sp>
      <p:sp>
        <p:nvSpPr>
          <p:cNvPr id="7" name="灯片编号占位符 2"/>
          <p:cNvSpPr>
            <a:spLocks noGrp="1"/>
          </p:cNvSpPr>
          <p:nvPr>
            <p:custDataLst>
              <p:tags r:id="rId4"/>
            </p:custDataLst>
          </p:nvPr>
        </p:nvSpPr>
        <p:spPr>
          <a:xfrm>
            <a:off x="8901272" y="6661944"/>
            <a:ext cx="365760" cy="365125"/>
          </a:xfrm>
          <a:prstGeom prst="rect">
            <a:avLst/>
          </a:prstGeom>
        </p:spPr>
        <p:txBody>
          <a:bodyPr vert="horz" anchor="b"/>
          <a:lstStyle>
            <a:lvl1pPr marL="0" algn="r" rtl="0" eaLnBrk="1" latinLnBrk="0" hangingPunct="1">
              <a:defRPr kumimoji="0" sz="1000" b="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a:p>
        </p:txBody>
      </p:sp>
      <p:sp>
        <p:nvSpPr>
          <p:cNvPr id="8" name="内容占位符 1"/>
          <p:cNvSpPr>
            <a:spLocks noGrp="1"/>
          </p:cNvSpPr>
          <p:nvPr>
            <p:custDataLst>
              <p:tags r:id="rId5"/>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r>
              <a:rPr lang="zh-CN" altLang="en-US" dirty="0"/>
              <a:t>程序代码质量</a:t>
            </a:r>
            <a:endParaRPr lang="en-US" altLang="zh-CN" dirty="0"/>
          </a:p>
          <a:p>
            <a:pPr lvl="1"/>
            <a:endParaRPr lang="zh-CN" altLang="en-US" dirty="0"/>
          </a:p>
        </p:txBody>
      </p:sp>
      <p:sp>
        <p:nvSpPr>
          <p:cNvPr id="9" name="日期占位符 2"/>
          <p:cNvSpPr>
            <a:spLocks noGrp="1"/>
          </p:cNvSpPr>
          <p:nvPr>
            <p:custDataLst>
              <p:tags r:id="rId6"/>
            </p:custDataLst>
          </p:nvPr>
        </p:nvSpPr>
        <p:spPr>
          <a:xfrm>
            <a:off x="5723890" y="4725035"/>
            <a:ext cx="1920240" cy="365760"/>
          </a:xfrm>
          <a:prstGeom prst="rect">
            <a:avLst/>
          </a:prstGeom>
        </p:spPr>
        <p:txBody>
          <a:bodyPr vert="horz" anchor="b"/>
          <a:lstStyle>
            <a:lvl1pPr marL="0" algn="l"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endParaRPr lang="en-US" altLang="zh-CN" b="0"/>
          </a:p>
        </p:txBody>
      </p:sp>
      <p:sp>
        <p:nvSpPr>
          <p:cNvPr id="10" name="灯片编号占位符 3"/>
          <p:cNvSpPr>
            <a:spLocks noGrp="1"/>
          </p:cNvSpPr>
          <p:nvPr>
            <p:custDataLst>
              <p:tags r:id="rId7"/>
            </p:custDataLst>
          </p:nvPr>
        </p:nvSpPr>
        <p:spPr>
          <a:xfrm>
            <a:off x="8388424" y="6407944"/>
            <a:ext cx="624608" cy="365125"/>
          </a:xfrm>
          <a:prstGeom prst="rect">
            <a:avLst/>
          </a:prstGeom>
        </p:spPr>
        <p:txBody>
          <a:bodyPr vert="horz" anchor="b"/>
          <a:lstStyle>
            <a:lvl1pPr marL="0" algn="r" rtl="0" eaLnBrk="1" latinLnBrk="0" hangingPunct="1">
              <a:defRPr kumimoji="0" sz="1000" b="1"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defRPr/>
            </a:pPr>
            <a:fld id="{77E88AF7-5153-4875-A5A7-0323E1DC4585}" type="slidenum">
              <a:rPr lang="zh-CN" altLang="en-US" b="0" smtClean="0"/>
            </a:fld>
            <a:endParaRPr lang="zh-CN" altLang="en-US" b="0" smtClean="0"/>
          </a:p>
        </p:txBody>
      </p:sp>
      <p:sp>
        <p:nvSpPr>
          <p:cNvPr id="11" name="标题 4"/>
          <p:cNvSpPr>
            <a:spLocks noGrp="1"/>
          </p:cNvSpPr>
          <p:nvPr>
            <p:custDataLst>
              <p:tags r:id="rId8"/>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t>软件质量与保证</a:t>
            </a:r>
            <a:endParaRPr lang="zh-CN" altLang="en-US" dirty="0"/>
          </a:p>
        </p:txBody>
      </p:sp>
      <p:pic>
        <p:nvPicPr>
          <p:cNvPr id="13" name="图片 12"/>
          <p:cNvPicPr>
            <a:picLocks noChangeAspect="1"/>
          </p:cNvPicPr>
          <p:nvPr/>
        </p:nvPicPr>
        <p:blipFill>
          <a:blip r:embed="rId9"/>
          <a:stretch>
            <a:fillRect/>
          </a:stretch>
        </p:blipFill>
        <p:spPr>
          <a:xfrm>
            <a:off x="884555" y="2051050"/>
            <a:ext cx="6759575" cy="3666490"/>
          </a:xfrm>
          <a:prstGeom prst="rect">
            <a:avLst/>
          </a:prstGeom>
        </p:spPr>
      </p:pic>
      <p:sp>
        <p:nvSpPr>
          <p:cNvPr id="15" name="文本框 14"/>
          <p:cNvSpPr txBox="1"/>
          <p:nvPr/>
        </p:nvSpPr>
        <p:spPr>
          <a:xfrm>
            <a:off x="1187450" y="5831840"/>
            <a:ext cx="6781800" cy="829945"/>
          </a:xfrm>
          <a:prstGeom prst="rect">
            <a:avLst/>
          </a:prstGeom>
          <a:noFill/>
        </p:spPr>
        <p:txBody>
          <a:bodyPr wrap="square" rtlCol="0">
            <a:spAutoFit/>
          </a:bodyPr>
          <a:p>
            <a:r>
              <a:rPr lang="zh-CN" altLang="en-US"/>
              <a:t>Blocker：添加或更新文件标头。缺少了版权和许可证标头配置的标头格式</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80000"/>
          </a:bodyPr>
          <a:lstStyle/>
          <a:p>
            <a:r>
              <a:rPr lang="zh-CN" altLang="en-US" dirty="0"/>
              <a:t>运行和部署环境</a:t>
            </a:r>
            <a:endParaRPr lang="en-US" altLang="zh-CN" dirty="0"/>
          </a:p>
          <a:p>
            <a:pPr lvl="1"/>
            <a:endParaRPr lang="en-US" altLang="zh-CN"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其中</a:t>
            </a:r>
            <a:r>
              <a:rPr lang="zh-CN" altLang="en-US" dirty="0"/>
              <a:t>小程序部署在前端基于Android 操作系统的智能手机上；老人护手环作为近端设备运行，并通过 MQTT 协议与云端服务器进行通信。老人护手环收集感知数据并将其发送到云端服务器。同时，相应的小程序可以通过 MQTT 协议订阅感知数据，并进行处理、展示和交互。</a:t>
            </a: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2" name="图片 23"/>
          <p:cNvPicPr>
            <a:picLocks noChangeAspect="1"/>
          </p:cNvPicPr>
          <p:nvPr>
            <p:custDataLst>
              <p:tags r:id="rId1"/>
            </p:custDataLst>
          </p:nvPr>
        </p:nvPicPr>
        <p:blipFill>
          <a:blip r:embed="rId2"/>
          <a:stretch>
            <a:fillRect/>
          </a:stretch>
        </p:blipFill>
        <p:spPr>
          <a:xfrm>
            <a:off x="1691323" y="1916748"/>
            <a:ext cx="5272405" cy="2163445"/>
          </a:xfrm>
          <a:prstGeom prst="rect">
            <a:avLst/>
          </a:prstGeom>
        </p:spPr>
      </p:pic>
      <p:sp>
        <p:nvSpPr>
          <p:cNvPr id="4" name="日期占位符 3"/>
          <p:cNvSpPr>
            <a:spLocks noGrp="1"/>
          </p:cNvSpPr>
          <p:nvPr>
            <p:ph type="dt" sz="half" idx="10"/>
            <p:custDataLst>
              <p:tags r:id="rId3"/>
            </p:custDataLst>
          </p:nvPr>
        </p:nvSpPr>
        <p:spPr/>
        <p:txBody>
          <a:bodyPr/>
          <a:p>
            <a:pPr>
              <a:defRPr/>
            </a:pPr>
            <a:r>
              <a:rPr lang="zh-CN" altLang="en-US" b="0"/>
              <a:t>©Copyright Xinjun Mao</a:t>
            </a:r>
            <a:endParaRPr lang="en-US" altLang="zh-CN" b="0"/>
          </a:p>
        </p:txBody>
      </p:sp>
      <p:sp>
        <p:nvSpPr>
          <p:cNvPr id="5" name="灯片编号占位符 4"/>
          <p:cNvSpPr>
            <a:spLocks noGrp="1"/>
          </p:cNvSpPr>
          <p:nvPr>
            <p:ph type="sldNum" sz="quarter" idx="12"/>
            <p:custDataLst>
              <p:tags r:id="rId4"/>
            </p:custDataLst>
          </p:nvPr>
        </p:nvSpPr>
        <p:spPr/>
        <p:txBody>
          <a:bodyPr/>
          <a:p>
            <a:pPr>
              <a:defRPr/>
            </a:pPr>
            <a:fld id="{0C66BB1B-2BFC-4917-A546-A4D7964A247C}" type="slidenum">
              <a:rPr lang="zh-CN" altLang="en-US" b="0" smtClean="0"/>
            </a:fld>
            <a:endParaRPr lang="zh-CN" altLang="en-US" b="0" smtClean="0"/>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p>
            <a:pPr>
              <a:defRPr/>
            </a:pPr>
            <a:fld id="{0C66BB1B-2BFC-4917-A546-A4D7964A247C}" type="slidenum">
              <a:rPr lang="zh-CN" altLang="en-US" smtClean="0"/>
            </a:fld>
            <a:endParaRPr lang="en-US" altLang="zh-CN"/>
          </a:p>
        </p:txBody>
      </p:sp>
      <p:sp>
        <p:nvSpPr>
          <p:cNvPr id="4" name="内容占位符 2"/>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lvl="0"/>
            <a:r>
              <a:rPr lang="zh-CN" altLang="en-US" dirty="0"/>
              <a:t>演示软件系统的运行情况</a:t>
            </a:r>
            <a:endParaRPr lang="zh-CN" altLang="en-US" dirty="0"/>
          </a:p>
          <a:p>
            <a:pPr lvl="1"/>
            <a:endParaRPr lang="zh-CN" altLang="en-US" dirty="0"/>
          </a:p>
        </p:txBody>
      </p:sp>
      <p:sp>
        <p:nvSpPr>
          <p:cNvPr id="17410"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sym typeface="+mn-ea"/>
              </a:rPr>
              <a:t>系统部署与运行</a:t>
            </a:r>
            <a:endParaRPr lang="zh-CN" altLang="en-US" dirty="0"/>
          </a:p>
        </p:txBody>
      </p:sp>
      <p:pic>
        <p:nvPicPr>
          <p:cNvPr id="6" name="软工">
            <a:hlinkClick r:id="" action="ppaction://media"/>
          </p:cNvPr>
          <p:cNvPicPr/>
          <p:nvPr>
            <a:videoFile r:link="rId3"/>
            <p:extLst>
              <p:ext uri="{DAA4B4D4-6D71-4841-9C94-3DE7FCFB9230}">
                <p14:media xmlns:p14="http://schemas.microsoft.com/office/powerpoint/2010/main" r:embed="rId4"/>
              </p:ext>
            </p:extLst>
            <p:custDataLst>
              <p:tags r:id="rId5"/>
            </p:custDataLst>
          </p:nvPr>
        </p:nvPicPr>
        <p:blipFill>
          <a:blip r:embed="rId6"/>
          <a:stretch>
            <a:fillRect/>
          </a:stretch>
        </p:blipFill>
        <p:spPr>
          <a:xfrm>
            <a:off x="899160" y="1979295"/>
            <a:ext cx="7527925" cy="4323715"/>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10"/>
          </p:nvPr>
        </p:nvSpPr>
        <p:spPr/>
        <p:txBody>
          <a:bodyPr/>
          <a:p>
            <a:pPr>
              <a:defRPr/>
            </a:pPr>
            <a:r>
              <a:rPr lang="zh-CN" altLang="en-US"/>
              <a:t>©Copyright Xinjun Mao</a:t>
            </a:r>
            <a:r>
              <a:rPr lang="en-US" altLang="zh-CN"/>
              <a:t>43</a:t>
            </a:r>
            <a:endParaRPr lang="en-US" altLang="zh-CN"/>
          </a:p>
        </p:txBody>
      </p:sp>
      <p:sp>
        <p:nvSpPr>
          <p:cNvPr id="6" name="内容占位符 2"/>
          <p:cNvSpPr>
            <a:spLocks noGrp="1"/>
          </p:cNvSpPr>
          <p:nvPr>
            <p:custDataLst>
              <p:tags r:id="rId1"/>
            </p:custDataLst>
          </p:nvPr>
        </p:nvSpPr>
        <p:spPr>
          <a:xfrm>
            <a:off x="457200" y="1481328"/>
            <a:ext cx="8229600" cy="4525963"/>
          </a:xfrm>
          <a:prstGeom prst="rect">
            <a:avLst/>
          </a:prstGeom>
        </p:spPr>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b="1"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lumMod val="95000"/>
                    <a:lumOff val="5000"/>
                  </a:schemeClr>
                </a:solidFill>
                <a:latin typeface="微软雅黑" panose="020B0503020204020204" pitchFamily="34" charset="-122"/>
                <a:ea typeface="微软雅黑" panose="020B0503020204020204" pitchFamily="34" charset="-122"/>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a:lstStyle>
          <a:p>
            <a:pPr lvl="0"/>
            <a:r>
              <a:rPr lang="zh-CN" altLang="en-US" dirty="0"/>
              <a:t>演示软件系统的运行情况</a:t>
            </a:r>
            <a:endParaRPr lang="zh-CN" altLang="en-US" dirty="0"/>
          </a:p>
          <a:p>
            <a:pPr lvl="1"/>
            <a:endParaRPr lang="zh-CN" altLang="en-US" dirty="0"/>
          </a:p>
        </p:txBody>
      </p:sp>
      <p:sp>
        <p:nvSpPr>
          <p:cNvPr id="17410" name="标题 1"/>
          <p:cNvSpPr>
            <a:spLocks noGrp="1"/>
          </p:cNvSpPr>
          <p:nvPr>
            <p:custDataLst>
              <p:tags r:id="rId2"/>
            </p:custDataLst>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defRPr>
            </a:lvl1pPr>
          </a:lstStyle>
          <a:p>
            <a:r>
              <a:rPr lang="zh-CN" altLang="en-US" dirty="0">
                <a:sym typeface="+mn-ea"/>
              </a:rPr>
              <a:t>系统部署与运行</a:t>
            </a:r>
            <a:endParaRPr lang="zh-CN" altLang="en-US" dirty="0"/>
          </a:p>
        </p:txBody>
      </p:sp>
      <p:pic>
        <p:nvPicPr>
          <p:cNvPr id="9" name="bc4f9fe244eaa97c61f3ed8939050695">
            <a:hlinkClick r:id="" action="ppaction://media"/>
          </p:cNvPr>
          <p:cNvPicPr/>
          <p:nvPr>
            <a:videoFile r:link="rId3"/>
            <p:extLst>
              <p:ext uri="{DAA4B4D4-6D71-4841-9C94-3DE7FCFB9230}">
                <p14:media xmlns:p14="http://schemas.microsoft.com/office/powerpoint/2010/main" r:embed="rId4"/>
              </p:ext>
            </p:extLst>
            <p:custDataLst>
              <p:tags r:id="rId5"/>
            </p:custDataLst>
          </p:nvPr>
        </p:nvPicPr>
        <p:blipFill>
          <a:blip r:embed="rId6"/>
          <a:stretch>
            <a:fillRect/>
          </a:stretch>
        </p:blipFill>
        <p:spPr>
          <a:xfrm>
            <a:off x="828040" y="2132965"/>
            <a:ext cx="7315200" cy="414528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9"/>
                </p:tgtEl>
              </p:cMediaNode>
            </p:video>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lvl="1"/>
            <a:r>
              <a:rPr lang="en-US" altLang="zh-CN"/>
              <a:t>CSDN</a:t>
            </a:r>
            <a:endParaRPr lang="zh-CN" altLang="en-US"/>
          </a:p>
          <a:p>
            <a:r>
              <a:rPr lang="zh-CN" altLang="en-US"/>
              <a:t>介绍如何基于开源社区来促进软件项目开发，解决软件开发问题等</a:t>
            </a:r>
            <a:endParaRPr lang="zh-CN" altLang="en-US"/>
          </a:p>
          <a:p>
            <a:pPr lvl="1"/>
            <a:r>
              <a:rPr lang="zh-CN" altLang="en-US"/>
              <a:t>首先，了解各个开源社区的特点和规模，选择与项目类型和目标相符的社区</a:t>
            </a:r>
            <a:r>
              <a:rPr lang="zh-CN" altLang="en-US" sz="2300"/>
              <a:t>；</a:t>
            </a:r>
            <a:r>
              <a:rPr lang="zh-CN" altLang="en-US" sz="2300"/>
              <a:t>然后在选定的开源社区中浏览相关的项目和资源，了解其特点、目标和开发进度，如果在使用开源项目时遇到问题，可以通过提交问题报告或者参与讨论来得到帮助。</a:t>
            </a:r>
            <a:endParaRPr lang="zh-CN" altLang="en-US" sz="2300"/>
          </a:p>
          <a:p>
            <a:pPr lvl="1"/>
            <a:endParaRPr lang="zh-CN" altLang="en-US"/>
          </a:p>
        </p:txBody>
      </p:sp>
      <p:sp>
        <p:nvSpPr>
          <p:cNvPr id="3" name="日期占位符 2"/>
          <p:cNvSpPr>
            <a:spLocks noGrp="1"/>
          </p:cNvSpPr>
          <p:nvPr>
            <p:ph type="dt" sz="half" idx="10"/>
          </p:nvPr>
        </p:nvSpPr>
        <p:spPr/>
        <p:txBody>
          <a:bodyPr/>
          <a:lstStyle/>
          <a:p>
            <a:r>
              <a:rPr lang="zh-CN" altLang="en-US" b="0"/>
              <a:t>©Copyright Xinjun Mao</a:t>
            </a:r>
            <a:endParaRPr lang="zh-CN" altLang="en-US" b="0"/>
          </a:p>
        </p:txBody>
      </p:sp>
      <p:sp>
        <p:nvSpPr>
          <p:cNvPr id="4" name="灯片编号占位符 3"/>
          <p:cNvSpPr>
            <a:spLocks noGrp="1"/>
          </p:cNvSpPr>
          <p:nvPr>
            <p:ph type="sldNum" sz="quarter" idx="12"/>
          </p:nvPr>
        </p:nvSpPr>
        <p:spPr/>
        <p:txBody>
          <a:bodyPr/>
          <a:lstStyle/>
          <a:p>
            <a:r>
              <a:rPr lang="en-US" altLang="zh-CN" b="0"/>
              <a:t>31</a:t>
            </a:r>
            <a:endParaRPr lang="en-US" altLang="zh-CN" b="0"/>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0000"/>
          </a:bodyPr>
          <a:lstStyle/>
          <a:p>
            <a:r>
              <a:rPr lang="zh-CN" altLang="en-US" dirty="0">
                <a:sym typeface="+mn-ea"/>
              </a:rPr>
              <a:t>实践的收获</a:t>
            </a:r>
            <a:endParaRPr lang="zh-CN" altLang="en-US" dirty="0">
              <a:sym typeface="+mn-ea"/>
            </a:endParaRPr>
          </a:p>
          <a:p>
            <a:pPr lvl="1"/>
            <a:r>
              <a:rPr lang="zh-CN" altLang="en-US" dirty="0"/>
              <a:t>通过本次实践项目学习到了微信小程序开发的实践经验，包括前端界面设计、与后端通信、事件处理等方面，学习了基本的通信协议应用</a:t>
            </a:r>
            <a:r>
              <a:rPr lang="zh-CN" altLang="en-US" dirty="0"/>
              <a:t>以及项目管理与沟通能力以及问题解决能力等丰富的实践经验，全面提升你的工程能力与团队协作能力。</a:t>
            </a:r>
            <a:endParaRPr lang="zh-CN" altLang="en-US" dirty="0"/>
          </a:p>
          <a:p>
            <a:r>
              <a:rPr lang="zh-CN" altLang="en-US" dirty="0"/>
              <a:t>心得和体会</a:t>
            </a:r>
            <a:endParaRPr lang="zh-CN" altLang="en-US" dirty="0"/>
          </a:p>
          <a:p>
            <a:pPr lvl="1"/>
            <a:r>
              <a:rPr lang="en-US" altLang="zh-CN" dirty="0"/>
              <a:t>软件课程设计让我们掌握软件开发的全过程，遵循体系结构设计，用户界面设计和详细设计方法。本次课程设计反映了从理论到实际应用的过程，也联系到了以后毕业后从学校转到社会的过程，尤其小组人员的配合相处以及自身的动脑和努力都是以后工作中需要的。通过本次课程设计，我们意识到了自身存在的不足之处，同时也认识到了团队合作的重要性。在指导老师的耐心讲解中，我们懂得了学习的重要性和理论知识与实践相结合的重要意义。</a:t>
            </a:r>
            <a:endParaRPr lang="en-US" altLang="zh-CN" dirty="0"/>
          </a:p>
          <a:p>
            <a:pPr lvl="1"/>
            <a:r>
              <a:rPr lang="en-US" altLang="zh-CN" dirty="0"/>
              <a:t>在三次迭代的过程中也让我们更加熟悉软件设计与开发的步骤。</a:t>
            </a:r>
            <a:endParaRPr lang="en-US" altLang="zh-CN" dirty="0"/>
          </a:p>
          <a:p>
            <a:r>
              <a:rPr lang="zh-CN" altLang="en-US" dirty="0"/>
              <a:t>困难和问题</a:t>
            </a:r>
            <a:endParaRPr lang="zh-CN" altLang="en-US" dirty="0"/>
          </a:p>
          <a:p>
            <a:pPr lvl="1"/>
            <a:r>
              <a:rPr lang="zh-CN" altLang="en-US" dirty="0"/>
              <a:t>在本次实践过程中对于硬件方面的编码并不熟悉以及对于两个设备之间的通信的实现，还有对于将获取的位置信息转换为可以在小程序地图上显示的信息</a:t>
            </a:r>
            <a:r>
              <a:rPr lang="zh-CN" altLang="en-US" dirty="0"/>
              <a:t>等。</a:t>
            </a:r>
            <a:endParaRPr lang="zh-CN" altLang="en-US"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2" name="日期占位符 1"/>
          <p:cNvSpPr>
            <a:spLocks noGrp="1"/>
          </p:cNvSpPr>
          <p:nvPr>
            <p:ph type="dt" sz="half" idx="10"/>
            <p:custDataLst>
              <p:tags r:id="rId1"/>
            </p:custDataLst>
          </p:nvPr>
        </p:nvSpPr>
        <p:spPr/>
        <p:txBody>
          <a:bodyPr/>
          <a:p>
            <a:pPr>
              <a:defRPr/>
            </a:pPr>
            <a:r>
              <a:rPr lang="zh-CN" altLang="en-US" b="0"/>
              <a:t>©Copyright Xinjun Mao</a:t>
            </a:r>
            <a:endParaRPr lang="en-US" altLang="zh-CN" b="0"/>
          </a:p>
        </p:txBody>
      </p:sp>
      <p:sp>
        <p:nvSpPr>
          <p:cNvPr id="3" name="灯片编号占位符 2"/>
          <p:cNvSpPr>
            <a:spLocks noGrp="1"/>
          </p:cNvSpPr>
          <p:nvPr>
            <p:ph type="sldNum" sz="quarter" idx="12"/>
            <p:custDataLst>
              <p:tags r:id="rId2"/>
            </p:custDataLst>
          </p:nvPr>
        </p:nvSpPr>
        <p:spPr/>
        <p:txBody>
          <a:bodyPr/>
          <a:p>
            <a:pPr>
              <a:defRPr/>
            </a:pPr>
            <a:fld id="{0C66BB1B-2BFC-4917-A546-A4D7964A247C}" type="slidenum">
              <a:rPr lang="zh-CN" altLang="en-US" b="0" smtClean="0"/>
            </a:fld>
            <a:endParaRPr lang="zh-CN" altLang="en-US" b="0" smtClean="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MEDIACOVER_FLAG" val="1"/>
  <p:tag name="KSO_WM_UNIT_MEDIACOVER_BTN_STATE" val="1"/>
  <p:tag name="KSO_WM_UNIT_MEDIACOVER_BTNRECT" val="5580*3057*693*693"/>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MEDIACOVER_FLAG" val="1"/>
  <p:tag name="KSO_WM_UNIT_MEDIACOVER_BTN_STATE" val="1"/>
  <p:tag name="KSO_WM_UNIT_MEDIACOVER_BTNRECT" val="5413*2917*693*693"/>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COMMONDATA" val="eyJoZGlkIjoiMzQxYTFmYWNiNDY2NjI1YTZiYTc4Njk1MGI1ZTZkNjE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6262</Words>
  <Application>WPS 演示</Application>
  <PresentationFormat>全屏显示(4:3)</PresentationFormat>
  <Paragraphs>632</Paragraphs>
  <Slides>44</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44</vt:i4>
      </vt:variant>
    </vt:vector>
  </HeadingPairs>
  <TitlesOfParts>
    <vt:vector size="56"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聚合</vt:lpstr>
      <vt:lpstr>软件工程课程实践汇报 “老人看护”</vt:lpstr>
      <vt:lpstr>PowerPoint 演示文稿</vt:lpstr>
      <vt:lpstr>汇报内容</vt:lpstr>
      <vt:lpstr>软件需求与创意</vt:lpstr>
      <vt:lpstr>需求模型与文档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开发技术与工具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软件设计与建模</vt:lpstr>
      <vt:lpstr>PowerPoint 演示文稿</vt:lpstr>
      <vt:lpstr>PowerPoint 演示文稿</vt:lpstr>
      <vt:lpstr>PowerPoint 演示文稿</vt:lpstr>
      <vt:lpstr>PowerPoint 演示文稿</vt:lpstr>
      <vt:lpstr>PowerPoint 演示文稿</vt:lpstr>
      <vt:lpstr>PowerPoint 演示文稿</vt:lpstr>
      <vt:lpstr>代码编写</vt:lpstr>
      <vt:lpstr>PowerPoint 演示文稿</vt:lpstr>
      <vt:lpstr>软件测试</vt:lpstr>
      <vt:lpstr>PowerPoint 演示文稿</vt:lpstr>
      <vt:lpstr>PowerPoint 演示文稿</vt:lpstr>
      <vt:lpstr>软件质量与保证</vt:lpstr>
      <vt:lpstr>PowerPoint 演示文稿</vt:lpstr>
      <vt:lpstr>PowerPoint 演示文稿</vt:lpstr>
      <vt:lpstr>PowerPoint 演示文稿</vt:lpstr>
      <vt:lpstr>PowerPoint 演示文稿</vt:lpstr>
      <vt:lpstr>PowerPoint 演示文稿</vt:lpstr>
      <vt:lpstr>PowerPoint 演示文稿</vt:lpstr>
      <vt:lpstr>系统部署与运行</vt:lpstr>
      <vt:lpstr>PowerPoint 演示文稿</vt:lpstr>
      <vt:lpstr>PowerPoint 演示文稿</vt:lpstr>
      <vt:lpstr>开源社区的使用</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cp:lastModifiedBy>
  <cp:revision>351</cp:revision>
  <dcterms:created xsi:type="dcterms:W3CDTF">2113-01-01T00:00:00Z</dcterms:created>
  <dcterms:modified xsi:type="dcterms:W3CDTF">2023-11-11T09:29:46Z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2052-12.1.0.15712</vt:lpwstr>
  </property>
  <property fmtid="{D5CDD505-2E9C-101B-9397-08002B2CF9AE}" pid="4" name="ICV">
    <vt:lpwstr>67371F9ADC6C49BA81B7EE8039114950_12</vt:lpwstr>
  </property>
</Properties>
</file>