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11"/>
  </p:notesMasterIdLst>
  <p:handoutMasterIdLst>
    <p:handoutMasterId r:id="rId12"/>
  </p:handoutMasterIdLst>
  <p:sldIdLst>
    <p:sldId id="460" r:id="rId4"/>
    <p:sldId id="463" r:id="rId5"/>
    <p:sldId id="466" r:id="rId6"/>
    <p:sldId id="472" r:id="rId7"/>
    <p:sldId id="475" r:id="rId8"/>
    <p:sldId id="474" r:id="rId9"/>
    <p:sldId id="464" r:id="rId10"/>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gun" initials="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DFD"/>
    <a:srgbClr val="9AA394"/>
    <a:srgbClr val="929591"/>
    <a:srgbClr val="E1E5E2"/>
    <a:srgbClr val="9F4F55"/>
    <a:srgbClr val="F9ECDC"/>
    <a:srgbClr val="80897D"/>
    <a:srgbClr val="696363"/>
    <a:srgbClr val="F2EEE8"/>
    <a:srgbClr val="FFFD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96314" autoAdjust="0"/>
  </p:normalViewPr>
  <p:slideViewPr>
    <p:cSldViewPr snapToGrid="0">
      <p:cViewPr varScale="1">
        <p:scale>
          <a:sx n="106" d="100"/>
          <a:sy n="106" d="100"/>
        </p:scale>
        <p:origin x="756" y="114"/>
      </p:cViewPr>
      <p:guideLst>
        <p:guide orient="horz" pos="2160"/>
        <p:guide pos="3821"/>
      </p:guideLst>
    </p:cSldViewPr>
  </p:slideViewPr>
  <p:notesTextViewPr>
    <p:cViewPr>
      <p:scale>
        <a:sx n="1" d="1"/>
        <a:sy n="1" d="1"/>
      </p:scale>
      <p:origin x="0" y="0"/>
    </p:cViewPr>
  </p:notesTextViewPr>
  <p:notesViewPr>
    <p:cSldViewPr snapToGrid="0">
      <p:cViewPr varScale="1">
        <p:scale>
          <a:sx n="86" d="100"/>
          <a:sy n="86" d="100"/>
        </p:scale>
        <p:origin x="-3846" y="-90"/>
      </p:cViewPr>
      <p:guideLst>
        <p:guide orient="horz" pos="2880"/>
        <p:guide pos="214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gs" Target="tags/tag1.xml"/><Relationship Id="rId16" Type="http://schemas.openxmlformats.org/officeDocument/2006/relationships/commentAuthors" Target="commentAuthors.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handoutMaster" Target="handoutMasters/handoutMaster1.xml"/><Relationship Id="rId11" Type="http://schemas.openxmlformats.org/officeDocument/2006/relationships/notesMaster" Target="notesMasters/notes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59CEFA-3B3E-42C0-9BB8-D93BA9F8D69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2E1B25-F211-4CC2-9DCD-69FA67B9C89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7C8D6-8378-491C-A88C-F5C0F1DDB3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81912-8CC0-4B9F-BE2A-5B54BD796BF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95263E-7865-4889-9FDE-7A423744D6BB}" type="slidenum">
              <a:rPr lang="zh-CN" altLang="en-US" smtClean="0"/>
            </a:fld>
            <a:endParaRPr lang="zh-CN" altLang="en-US"/>
          </a:p>
        </p:txBody>
      </p:sp>
      <p:sp>
        <p:nvSpPr>
          <p:cNvPr id="11" name="TextBox 10"/>
          <p:cNvSpPr txBox="1"/>
          <p:nvPr userDrawn="1"/>
        </p:nvSpPr>
        <p:spPr>
          <a:xfrm>
            <a:off x="1221905" y="6739570"/>
            <a:ext cx="1800200"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模板</a:t>
            </a:r>
            <a:r>
              <a:rPr kumimoji="0" lang="zh-CN" altLang="en-US" sz="100" b="0" i="0" u="none" strike="noStrike" kern="0" cap="none" spc="0" normalizeH="0" baseline="0" noProof="0" dirty="0" smtClean="0">
                <a:ln>
                  <a:noFill/>
                </a:ln>
                <a:solidFill>
                  <a:prstClr val="black"/>
                </a:solidFill>
                <a:effectLst/>
                <a:uLnTx/>
                <a:uFillTx/>
              </a:rPr>
              <a:t> </a:t>
            </a:r>
            <a:r>
              <a:rPr kumimoji="0" lang="en-US" altLang="zh-CN" sz="100" b="0" i="0" u="none" strike="noStrike" kern="0" cap="none" spc="0" normalizeH="0" baseline="0" noProof="0" dirty="0" smtClean="0">
                <a:ln>
                  <a:noFill/>
                </a:ln>
                <a:solidFill>
                  <a:prstClr val="black"/>
                </a:solidFill>
                <a:effectLst/>
                <a:uLnTx/>
                <a:uFillTx/>
              </a:rPr>
              <a:t>http://www.1ppt.com/moban/</a:t>
            </a:r>
            <a:r>
              <a:rPr kumimoji="0" lang="zh-CN" altLang="en-US" sz="100" b="0" i="0" u="none" strike="noStrike" kern="0" cap="none" spc="0" normalizeH="0" baseline="0" noProof="0" dirty="0" smtClean="0">
                <a:ln>
                  <a:noFill/>
                </a:ln>
                <a:solidFill>
                  <a:prstClr val="black"/>
                </a:solidFill>
                <a:effectLst/>
                <a:uLnTx/>
                <a:uFillTx/>
              </a:rPr>
              <a:t> </a:t>
            </a:r>
            <a:endParaRPr kumimoji="0" lang="en-US" altLang="zh-CN" sz="100" b="0" i="0" u="none" strike="noStrike" kern="0" cap="none" spc="0" normalizeH="0" baseline="0" noProof="0" dirty="0" smtClean="0">
              <a:ln>
                <a:noFill/>
              </a:ln>
              <a:solidFill>
                <a:prstClr val="black"/>
              </a:solidFill>
              <a:effectLst/>
              <a:uLnTx/>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E4C556E-D11A-48D7-81C0-B1B5323EC1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C556E-D11A-48D7-81C0-B1B5323EC13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5263E-7865-4889-9FDE-7A423744D6B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030667" y="-883488"/>
            <a:ext cx="3519576" cy="3519576"/>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914400" y="1721688"/>
            <a:ext cx="1828800" cy="1828800"/>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1652783" y="-747030"/>
            <a:ext cx="1984058" cy="1984058"/>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10062902" y="3911002"/>
            <a:ext cx="3519576" cy="3519576"/>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8846578" y="5580202"/>
            <a:ext cx="2229921" cy="2229921"/>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8754276" y="5327591"/>
            <a:ext cx="792912" cy="792912"/>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1881600" y="4927829"/>
            <a:ext cx="693143" cy="693143"/>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2" name="组合 1"/>
          <p:cNvGrpSpPr/>
          <p:nvPr/>
        </p:nvGrpSpPr>
        <p:grpSpPr>
          <a:xfrm>
            <a:off x="7941329" y="1109510"/>
            <a:ext cx="1605859" cy="1429988"/>
            <a:chOff x="7481280" y="1311215"/>
            <a:chExt cx="2228073" cy="1984058"/>
          </a:xfrm>
        </p:grpSpPr>
        <p:sp>
          <p:nvSpPr>
            <p:cNvPr id="18" name="椭圆 17"/>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椭圆 18"/>
            <p:cNvSpPr/>
            <p:nvPr/>
          </p:nvSpPr>
          <p:spPr>
            <a:xfrm>
              <a:off x="8916441" y="1330477"/>
              <a:ext cx="792912" cy="792912"/>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80" name="文本框 179"/>
          <p:cNvSpPr txBox="1"/>
          <p:nvPr/>
        </p:nvSpPr>
        <p:spPr>
          <a:xfrm>
            <a:off x="2574743" y="2626991"/>
            <a:ext cx="7174452" cy="1198880"/>
          </a:xfrm>
          <a:prstGeom prst="rect">
            <a:avLst/>
          </a:prstGeom>
          <a:noFill/>
        </p:spPr>
        <p:txBody>
          <a:bodyPr wrap="square" rtlCol="0">
            <a:spAutoFit/>
          </a:bodyPr>
          <a:lstStyle/>
          <a:p>
            <a:pPr algn="dist"/>
            <a:r>
              <a:rPr lang="zh-CN" altLang="en-US" sz="7200" dirty="0">
                <a:solidFill>
                  <a:srgbClr val="7C8C6E"/>
                </a:solidFill>
                <a:latin typeface="方正正黑简体" panose="02000000000000000000" pitchFamily="2" charset="-122"/>
                <a:ea typeface="方正正黑简体" panose="02000000000000000000" pitchFamily="2" charset="-122"/>
                <a:cs typeface="+mn-ea"/>
                <a:sym typeface="+mn-lt"/>
              </a:rPr>
              <a:t>吃啥</a:t>
            </a:r>
            <a:r>
              <a:rPr lang="en-US" altLang="zh-CN" sz="7200" dirty="0">
                <a:solidFill>
                  <a:srgbClr val="7C8C6E"/>
                </a:solidFill>
                <a:latin typeface="方正正黑简体" panose="02000000000000000000" pitchFamily="2" charset="-122"/>
                <a:ea typeface="方正正黑简体" panose="02000000000000000000" pitchFamily="2" charset="-122"/>
                <a:cs typeface="+mn-ea"/>
                <a:sym typeface="+mn-lt"/>
              </a:rPr>
              <a:t>-</a:t>
            </a:r>
            <a:r>
              <a:rPr lang="zh-CN" altLang="en-US" sz="7200" dirty="0">
                <a:solidFill>
                  <a:srgbClr val="7C8C6E"/>
                </a:solidFill>
                <a:latin typeface="方正正黑简体" panose="02000000000000000000" pitchFamily="2" charset="-122"/>
                <a:ea typeface="方正正黑简体" panose="02000000000000000000" pitchFamily="2" charset="-122"/>
                <a:cs typeface="+mn-ea"/>
                <a:sym typeface="+mn-lt"/>
              </a:rPr>
              <a:t>立项</a:t>
            </a:r>
            <a:r>
              <a:rPr lang="zh-CN" altLang="en-US" sz="7200" dirty="0">
                <a:solidFill>
                  <a:srgbClr val="7C8C6E"/>
                </a:solidFill>
                <a:latin typeface="方正正黑简体" panose="02000000000000000000" pitchFamily="2" charset="-122"/>
                <a:ea typeface="方正正黑简体" panose="02000000000000000000" pitchFamily="2" charset="-122"/>
                <a:cs typeface="+mn-ea"/>
                <a:sym typeface="+mn-lt"/>
              </a:rPr>
              <a:t>报告</a:t>
            </a:r>
            <a:endParaRPr lang="zh-CN" altLang="en-US" sz="7200" dirty="0">
              <a:solidFill>
                <a:srgbClr val="7C8C6E"/>
              </a:solidFill>
              <a:latin typeface="方正正黑简体" panose="02000000000000000000" pitchFamily="2" charset="-122"/>
              <a:ea typeface="方正正黑简体" panose="02000000000000000000" pitchFamily="2" charset="-122"/>
              <a:cs typeface="+mn-ea"/>
              <a:sym typeface="+mn-lt"/>
            </a:endParaRPr>
          </a:p>
        </p:txBody>
      </p:sp>
      <p:sp>
        <p:nvSpPr>
          <p:cNvPr id="182" name="文本框 181"/>
          <p:cNvSpPr txBox="1"/>
          <p:nvPr/>
        </p:nvSpPr>
        <p:spPr>
          <a:xfrm>
            <a:off x="2795905" y="5783462"/>
            <a:ext cx="6575388" cy="337185"/>
          </a:xfrm>
          <a:prstGeom prst="rect">
            <a:avLst/>
          </a:prstGeom>
          <a:noFill/>
        </p:spPr>
        <p:txBody>
          <a:bodyPr wrap="square" rtlCol="0">
            <a:spAutoFit/>
          </a:bodyPr>
          <a:lstStyle/>
          <a:p>
            <a:pPr algn="ctr"/>
            <a:r>
              <a:rPr lang="zh-CN" altLang="en-US" sz="1600" dirty="0">
                <a:solidFill>
                  <a:srgbClr val="98A58C"/>
                </a:solidFill>
                <a:cs typeface="+mn-ea"/>
                <a:sym typeface="+mn-lt"/>
              </a:rPr>
              <a:t>组员：李宝龙，王博闻，白潇，</a:t>
            </a:r>
            <a:r>
              <a:rPr lang="zh-CN" altLang="en-US" sz="1600" dirty="0">
                <a:solidFill>
                  <a:srgbClr val="98A58C"/>
                </a:solidFill>
                <a:cs typeface="+mn-ea"/>
                <a:sym typeface="+mn-lt"/>
              </a:rPr>
              <a:t>任俊南</a:t>
            </a:r>
            <a:endParaRPr lang="zh-CN" altLang="en-US" sz="1600" dirty="0">
              <a:solidFill>
                <a:srgbClr val="98A58C"/>
              </a:solidFill>
              <a:cs typeface="+mn-ea"/>
              <a:sym typeface="+mn-lt"/>
            </a:endParaRPr>
          </a:p>
        </p:txBody>
      </p:sp>
      <p:sp>
        <p:nvSpPr>
          <p:cNvPr id="183" name="文本框 182"/>
          <p:cNvSpPr txBox="1"/>
          <p:nvPr/>
        </p:nvSpPr>
        <p:spPr>
          <a:xfrm>
            <a:off x="4831618" y="4758815"/>
            <a:ext cx="2750281" cy="460375"/>
          </a:xfrm>
          <a:prstGeom prst="rect">
            <a:avLst/>
          </a:prstGeom>
          <a:noFill/>
          <a:ln>
            <a:noFill/>
          </a:ln>
        </p:spPr>
        <p:txBody>
          <a:bodyPr wrap="square" rtlCol="0">
            <a:spAutoFit/>
          </a:bodyPr>
          <a:lstStyle/>
          <a:p>
            <a:pPr algn="ctr"/>
            <a:r>
              <a:rPr lang="zh-CN" altLang="en-US" sz="2400" dirty="0">
                <a:solidFill>
                  <a:srgbClr val="98A58C"/>
                </a:solidFill>
                <a:cs typeface="+mn-ea"/>
                <a:sym typeface="+mn-lt"/>
              </a:rPr>
              <a:t>汇报人</a:t>
            </a:r>
            <a:r>
              <a:rPr lang="zh-CN" altLang="en-US" sz="2400" dirty="0" smtClean="0">
                <a:solidFill>
                  <a:srgbClr val="98A58C"/>
                </a:solidFill>
                <a:cs typeface="+mn-ea"/>
                <a:sym typeface="+mn-lt"/>
              </a:rPr>
              <a:t>：</a:t>
            </a:r>
            <a:r>
              <a:rPr lang="zh-CN" altLang="en-US" sz="2400" dirty="0">
                <a:solidFill>
                  <a:srgbClr val="98A58C"/>
                </a:solidFill>
                <a:cs typeface="+mn-ea"/>
                <a:sym typeface="+mn-lt"/>
              </a:rPr>
              <a:t>赵宇翔</a:t>
            </a:r>
            <a:endParaRPr lang="zh-CN" altLang="en-US" sz="2400" dirty="0">
              <a:solidFill>
                <a:srgbClr val="98A58C"/>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barn(inVertical)">
                                      <p:cBhvr>
                                        <p:cTn id="7" dur="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2"/>
                                        </p:tgtEl>
                                        <p:attrNameLst>
                                          <p:attrName>style.visibility</p:attrName>
                                        </p:attrNameLst>
                                      </p:cBhvr>
                                      <p:to>
                                        <p:strVal val="visible"/>
                                      </p:to>
                                    </p:set>
                                    <p:anim calcmode="lin" valueType="num">
                                      <p:cBhvr additive="base">
                                        <p:cTn id="12" dur="500" fill="hold"/>
                                        <p:tgtEl>
                                          <p:spTgt spid="182"/>
                                        </p:tgtEl>
                                        <p:attrNameLst>
                                          <p:attrName>ppt_x</p:attrName>
                                        </p:attrNameLst>
                                      </p:cBhvr>
                                      <p:tavLst>
                                        <p:tav tm="0">
                                          <p:val>
                                            <p:strVal val="#ppt_x"/>
                                          </p:val>
                                        </p:tav>
                                        <p:tav tm="100000">
                                          <p:val>
                                            <p:strVal val="#ppt_x"/>
                                          </p:val>
                                        </p:tav>
                                      </p:tavLst>
                                    </p:anim>
                                    <p:anim calcmode="lin" valueType="num">
                                      <p:cBhvr additive="base">
                                        <p:cTn id="13" dur="500" fill="hold"/>
                                        <p:tgtEl>
                                          <p:spTgt spid="18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3"/>
                                        </p:tgtEl>
                                        <p:attrNameLst>
                                          <p:attrName>style.visibility</p:attrName>
                                        </p:attrNameLst>
                                      </p:cBhvr>
                                      <p:to>
                                        <p:strVal val="visible"/>
                                      </p:to>
                                    </p:set>
                                    <p:anim calcmode="lin" valueType="num">
                                      <p:cBhvr additive="base">
                                        <p:cTn id="18" dur="500" fill="hold"/>
                                        <p:tgtEl>
                                          <p:spTgt spid="183"/>
                                        </p:tgtEl>
                                        <p:attrNameLst>
                                          <p:attrName>ppt_x</p:attrName>
                                        </p:attrNameLst>
                                      </p:cBhvr>
                                      <p:tavLst>
                                        <p:tav tm="0">
                                          <p:val>
                                            <p:strVal val="#ppt_x"/>
                                          </p:val>
                                        </p:tav>
                                        <p:tav tm="100000">
                                          <p:val>
                                            <p:strVal val="#ppt_x"/>
                                          </p:val>
                                        </p:tav>
                                      </p:tavLst>
                                    </p:anim>
                                    <p:anim calcmode="lin" valueType="num">
                                      <p:cBhvr additive="base">
                                        <p:cTn id="1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animBg="1"/>
      <p:bldP spid="17" grpId="0" animBg="1"/>
      <p:bldP spid="180" grpId="0"/>
      <p:bldP spid="182" grpId="0"/>
      <p:bldP spid="18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955284" y="4968814"/>
            <a:ext cx="858164" cy="764334"/>
            <a:chOff x="7481280" y="1150631"/>
            <a:chExt cx="2407919" cy="2144642"/>
          </a:xfrm>
        </p:grpSpPr>
        <p:sp>
          <p:nvSpPr>
            <p:cNvPr id="21" name="椭圆 20"/>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椭圆 21"/>
            <p:cNvSpPr/>
            <p:nvPr/>
          </p:nvSpPr>
          <p:spPr>
            <a:xfrm>
              <a:off x="8736593" y="1150631"/>
              <a:ext cx="1152606" cy="1152606"/>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椭圆 1"/>
          <p:cNvSpPr/>
          <p:nvPr/>
        </p:nvSpPr>
        <p:spPr>
          <a:xfrm>
            <a:off x="-1308935" y="-1149509"/>
            <a:ext cx="5552470" cy="5552470"/>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6912950" y="2043560"/>
            <a:ext cx="1173612" cy="400110"/>
          </a:xfrm>
          <a:prstGeom prst="rect">
            <a:avLst/>
          </a:prstGeom>
        </p:spPr>
        <p:txBody>
          <a:bodyPr wrap="square">
            <a:spAutoFit/>
          </a:bodyPr>
          <a:lstStyle/>
          <a:p>
            <a:r>
              <a:rPr lang="en-US" altLang="zh-CN" sz="2000" dirty="0" smtClean="0">
                <a:solidFill>
                  <a:schemeClr val="tx1">
                    <a:lumMod val="85000"/>
                    <a:lumOff val="15000"/>
                  </a:schemeClr>
                </a:solidFill>
                <a:cs typeface="+mn-ea"/>
                <a:sym typeface="+mn-lt"/>
              </a:rPr>
              <a:t>Part 01</a:t>
            </a:r>
            <a:endParaRPr lang="zh-CN" altLang="en-US" sz="2000" dirty="0">
              <a:solidFill>
                <a:schemeClr val="tx1">
                  <a:lumMod val="85000"/>
                  <a:lumOff val="15000"/>
                </a:schemeClr>
              </a:solidFill>
              <a:cs typeface="+mn-ea"/>
              <a:sym typeface="+mn-lt"/>
            </a:endParaRPr>
          </a:p>
        </p:txBody>
      </p:sp>
      <p:sp>
        <p:nvSpPr>
          <p:cNvPr id="4" name="矩形 3"/>
          <p:cNvSpPr/>
          <p:nvPr/>
        </p:nvSpPr>
        <p:spPr>
          <a:xfrm>
            <a:off x="8330067" y="2043560"/>
            <a:ext cx="2132757" cy="521970"/>
          </a:xfrm>
          <a:prstGeom prst="rect">
            <a:avLst/>
          </a:prstGeom>
        </p:spPr>
        <p:txBody>
          <a:bodyPr wrap="square">
            <a:spAutoFit/>
          </a:bodyPr>
          <a:lstStyle/>
          <a:p>
            <a:pPr algn="dist"/>
            <a:r>
              <a:rPr lang="zh-CN" altLang="en-US" sz="2800" dirty="0">
                <a:solidFill>
                  <a:schemeClr val="tx1">
                    <a:lumMod val="85000"/>
                    <a:lumOff val="15000"/>
                  </a:schemeClr>
                </a:solidFill>
                <a:cs typeface="+mn-ea"/>
                <a:sym typeface="+mn-lt"/>
              </a:rPr>
              <a:t>项目介绍</a:t>
            </a:r>
            <a:endParaRPr lang="zh-CN" altLang="en-US" sz="2800" dirty="0">
              <a:solidFill>
                <a:schemeClr val="tx1">
                  <a:lumMod val="85000"/>
                  <a:lumOff val="15000"/>
                </a:schemeClr>
              </a:solidFill>
              <a:cs typeface="+mn-ea"/>
              <a:sym typeface="+mn-lt"/>
            </a:endParaRPr>
          </a:p>
        </p:txBody>
      </p:sp>
      <p:sp>
        <p:nvSpPr>
          <p:cNvPr id="5" name="矩形 4"/>
          <p:cNvSpPr/>
          <p:nvPr/>
        </p:nvSpPr>
        <p:spPr>
          <a:xfrm>
            <a:off x="6919764" y="2779589"/>
            <a:ext cx="1389211" cy="400110"/>
          </a:xfrm>
          <a:prstGeom prst="rect">
            <a:avLst/>
          </a:prstGeom>
        </p:spPr>
        <p:txBody>
          <a:bodyPr wrap="square">
            <a:spAutoFit/>
          </a:bodyPr>
          <a:lstStyle/>
          <a:p>
            <a:r>
              <a:rPr lang="en-US" altLang="zh-CN" sz="2000" dirty="0">
                <a:solidFill>
                  <a:schemeClr val="tx1">
                    <a:lumMod val="85000"/>
                    <a:lumOff val="15000"/>
                  </a:schemeClr>
                </a:solidFill>
                <a:cs typeface="+mn-ea"/>
                <a:sym typeface="+mn-lt"/>
              </a:rPr>
              <a:t>Part 02</a:t>
            </a:r>
            <a:endParaRPr lang="zh-CN" altLang="en-US" sz="2000" dirty="0">
              <a:solidFill>
                <a:schemeClr val="tx1">
                  <a:lumMod val="85000"/>
                  <a:lumOff val="15000"/>
                </a:schemeClr>
              </a:solidFill>
              <a:cs typeface="+mn-ea"/>
              <a:sym typeface="+mn-lt"/>
            </a:endParaRPr>
          </a:p>
        </p:txBody>
      </p:sp>
      <p:sp>
        <p:nvSpPr>
          <p:cNvPr id="6" name="矩形 5"/>
          <p:cNvSpPr/>
          <p:nvPr/>
        </p:nvSpPr>
        <p:spPr>
          <a:xfrm>
            <a:off x="8330067" y="2779589"/>
            <a:ext cx="2132757" cy="521970"/>
          </a:xfrm>
          <a:prstGeom prst="rect">
            <a:avLst/>
          </a:prstGeom>
        </p:spPr>
        <p:txBody>
          <a:bodyPr wrap="square">
            <a:spAutoFit/>
          </a:bodyPr>
          <a:lstStyle/>
          <a:p>
            <a:pPr algn="dist"/>
            <a:r>
              <a:rPr lang="zh-CN" altLang="en-US" sz="2800" dirty="0">
                <a:solidFill>
                  <a:schemeClr val="tx1">
                    <a:lumMod val="85000"/>
                    <a:lumOff val="15000"/>
                  </a:schemeClr>
                </a:solidFill>
                <a:cs typeface="+mn-ea"/>
                <a:sym typeface="+mn-lt"/>
              </a:rPr>
              <a:t>团队章程</a:t>
            </a:r>
            <a:endParaRPr lang="zh-CN" altLang="en-US" sz="2800" dirty="0">
              <a:solidFill>
                <a:schemeClr val="tx1">
                  <a:lumMod val="85000"/>
                  <a:lumOff val="15000"/>
                </a:schemeClr>
              </a:solidFill>
              <a:cs typeface="+mn-ea"/>
              <a:sym typeface="+mn-lt"/>
            </a:endParaRPr>
          </a:p>
        </p:txBody>
      </p:sp>
      <p:sp>
        <p:nvSpPr>
          <p:cNvPr id="7" name="矩形 6"/>
          <p:cNvSpPr/>
          <p:nvPr/>
        </p:nvSpPr>
        <p:spPr>
          <a:xfrm>
            <a:off x="6919765" y="3515618"/>
            <a:ext cx="1307302" cy="400110"/>
          </a:xfrm>
          <a:prstGeom prst="rect">
            <a:avLst/>
          </a:prstGeom>
        </p:spPr>
        <p:txBody>
          <a:bodyPr wrap="square">
            <a:spAutoFit/>
          </a:bodyPr>
          <a:lstStyle/>
          <a:p>
            <a:r>
              <a:rPr lang="en-US" altLang="zh-CN" sz="2000" dirty="0">
                <a:solidFill>
                  <a:schemeClr val="tx1">
                    <a:lumMod val="85000"/>
                    <a:lumOff val="15000"/>
                  </a:schemeClr>
                </a:solidFill>
                <a:cs typeface="+mn-ea"/>
                <a:sym typeface="+mn-lt"/>
              </a:rPr>
              <a:t>Part 03</a:t>
            </a:r>
            <a:endParaRPr lang="zh-CN" altLang="en-US" sz="2000" dirty="0">
              <a:solidFill>
                <a:schemeClr val="tx1">
                  <a:lumMod val="85000"/>
                  <a:lumOff val="15000"/>
                </a:schemeClr>
              </a:solidFill>
              <a:cs typeface="+mn-ea"/>
              <a:sym typeface="+mn-lt"/>
            </a:endParaRPr>
          </a:p>
        </p:txBody>
      </p:sp>
      <p:sp>
        <p:nvSpPr>
          <p:cNvPr id="8" name="矩形 7"/>
          <p:cNvSpPr/>
          <p:nvPr/>
        </p:nvSpPr>
        <p:spPr>
          <a:xfrm>
            <a:off x="8330067" y="3515618"/>
            <a:ext cx="2132757" cy="521970"/>
          </a:xfrm>
          <a:prstGeom prst="rect">
            <a:avLst/>
          </a:prstGeom>
        </p:spPr>
        <p:txBody>
          <a:bodyPr wrap="square">
            <a:spAutoFit/>
          </a:bodyPr>
          <a:lstStyle/>
          <a:p>
            <a:pPr algn="dist"/>
            <a:r>
              <a:rPr lang="zh-CN" altLang="en-US" sz="2800" dirty="0">
                <a:solidFill>
                  <a:schemeClr val="tx1">
                    <a:lumMod val="85000"/>
                    <a:lumOff val="15000"/>
                  </a:schemeClr>
                </a:solidFill>
                <a:cs typeface="+mn-ea"/>
                <a:sym typeface="+mn-lt"/>
              </a:rPr>
              <a:t>需求</a:t>
            </a:r>
            <a:r>
              <a:rPr lang="zh-CN" altLang="en-US" sz="2800" dirty="0">
                <a:solidFill>
                  <a:schemeClr val="tx1">
                    <a:lumMod val="85000"/>
                    <a:lumOff val="15000"/>
                  </a:schemeClr>
                </a:solidFill>
                <a:cs typeface="+mn-ea"/>
                <a:sym typeface="+mn-lt"/>
              </a:rPr>
              <a:t>列表</a:t>
            </a:r>
            <a:endParaRPr lang="zh-CN" altLang="en-US" sz="2800" dirty="0">
              <a:solidFill>
                <a:schemeClr val="tx1">
                  <a:lumMod val="85000"/>
                  <a:lumOff val="15000"/>
                </a:schemeClr>
              </a:solidFill>
              <a:cs typeface="+mn-ea"/>
              <a:sym typeface="+mn-lt"/>
            </a:endParaRPr>
          </a:p>
        </p:txBody>
      </p:sp>
      <p:sp>
        <p:nvSpPr>
          <p:cNvPr id="9" name="矩形 8"/>
          <p:cNvSpPr/>
          <p:nvPr/>
        </p:nvSpPr>
        <p:spPr>
          <a:xfrm>
            <a:off x="6937279" y="4250230"/>
            <a:ext cx="1307302" cy="400110"/>
          </a:xfrm>
          <a:prstGeom prst="rect">
            <a:avLst/>
          </a:prstGeom>
        </p:spPr>
        <p:txBody>
          <a:bodyPr wrap="square">
            <a:spAutoFit/>
          </a:bodyPr>
          <a:lstStyle/>
          <a:p>
            <a:r>
              <a:rPr lang="en-US" altLang="zh-CN" sz="2000" dirty="0">
                <a:solidFill>
                  <a:schemeClr val="tx1">
                    <a:lumMod val="85000"/>
                    <a:lumOff val="15000"/>
                  </a:schemeClr>
                </a:solidFill>
                <a:cs typeface="+mn-ea"/>
                <a:sym typeface="+mn-lt"/>
              </a:rPr>
              <a:t>Part 04</a:t>
            </a:r>
            <a:endParaRPr lang="zh-CN" altLang="en-US" sz="2000" dirty="0">
              <a:solidFill>
                <a:schemeClr val="tx1">
                  <a:lumMod val="85000"/>
                  <a:lumOff val="15000"/>
                </a:schemeClr>
              </a:solidFill>
              <a:cs typeface="+mn-ea"/>
              <a:sym typeface="+mn-lt"/>
            </a:endParaRPr>
          </a:p>
        </p:txBody>
      </p:sp>
      <p:sp>
        <p:nvSpPr>
          <p:cNvPr id="10" name="矩形 9"/>
          <p:cNvSpPr/>
          <p:nvPr/>
        </p:nvSpPr>
        <p:spPr>
          <a:xfrm>
            <a:off x="8347581" y="4250230"/>
            <a:ext cx="2132757" cy="521970"/>
          </a:xfrm>
          <a:prstGeom prst="rect">
            <a:avLst/>
          </a:prstGeom>
        </p:spPr>
        <p:txBody>
          <a:bodyPr wrap="square">
            <a:spAutoFit/>
          </a:bodyPr>
          <a:lstStyle/>
          <a:p>
            <a:pPr algn="dist"/>
            <a:r>
              <a:rPr lang="zh-CN" altLang="en-US" sz="2800" dirty="0">
                <a:solidFill>
                  <a:schemeClr val="tx1">
                    <a:lumMod val="85000"/>
                    <a:lumOff val="15000"/>
                  </a:schemeClr>
                </a:solidFill>
                <a:cs typeface="+mn-ea"/>
                <a:sym typeface="+mn-lt"/>
              </a:rPr>
              <a:t>用户</a:t>
            </a:r>
            <a:r>
              <a:rPr lang="zh-CN" altLang="en-US" sz="2800" dirty="0">
                <a:solidFill>
                  <a:schemeClr val="tx1">
                    <a:lumMod val="85000"/>
                    <a:lumOff val="15000"/>
                  </a:schemeClr>
                </a:solidFill>
                <a:cs typeface="+mn-ea"/>
                <a:sym typeface="+mn-lt"/>
              </a:rPr>
              <a:t>故事</a:t>
            </a:r>
            <a:endParaRPr lang="zh-CN" altLang="en-US" sz="2800" dirty="0">
              <a:solidFill>
                <a:schemeClr val="tx1">
                  <a:lumMod val="85000"/>
                  <a:lumOff val="15000"/>
                </a:schemeClr>
              </a:solidFill>
              <a:cs typeface="+mn-ea"/>
              <a:sym typeface="+mn-lt"/>
            </a:endParaRPr>
          </a:p>
        </p:txBody>
      </p:sp>
      <p:grpSp>
        <p:nvGrpSpPr>
          <p:cNvPr id="11" name="组合 10"/>
          <p:cNvGrpSpPr/>
          <p:nvPr/>
        </p:nvGrpSpPr>
        <p:grpSpPr>
          <a:xfrm>
            <a:off x="6400801" y="1630017"/>
            <a:ext cx="225286" cy="3604592"/>
            <a:chOff x="6400801" y="1630017"/>
            <a:chExt cx="225286" cy="3604592"/>
          </a:xfrm>
          <a:solidFill>
            <a:srgbClr val="929591"/>
          </a:solidFill>
        </p:grpSpPr>
        <p:cxnSp>
          <p:nvCxnSpPr>
            <p:cNvPr id="12" name="直接箭头连接符 11"/>
            <p:cNvCxnSpPr/>
            <p:nvPr/>
          </p:nvCxnSpPr>
          <p:spPr>
            <a:xfrm>
              <a:off x="6520070" y="1630017"/>
              <a:ext cx="0" cy="3604592"/>
            </a:xfrm>
            <a:prstGeom prst="straightConnector1">
              <a:avLst/>
            </a:prstGeom>
            <a:grpFill/>
            <a:ln w="28575">
              <a:solidFill>
                <a:srgbClr val="929591"/>
              </a:solidFill>
              <a:tailEnd type="triangle"/>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414053" y="2222224"/>
              <a:ext cx="212034" cy="212034"/>
            </a:xfrm>
            <a:prstGeom prst="ellipse">
              <a:avLst/>
            </a:prstGeom>
            <a:grpFill/>
            <a:ln>
              <a:solidFill>
                <a:srgbClr val="9295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414051" y="2960857"/>
              <a:ext cx="212034" cy="212034"/>
            </a:xfrm>
            <a:prstGeom prst="ellipse">
              <a:avLst/>
            </a:prstGeom>
            <a:grpFill/>
            <a:ln>
              <a:solidFill>
                <a:srgbClr val="9295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6414051" y="3699490"/>
              <a:ext cx="212034" cy="212034"/>
            </a:xfrm>
            <a:prstGeom prst="ellipse">
              <a:avLst/>
            </a:prstGeom>
            <a:grpFill/>
            <a:ln>
              <a:solidFill>
                <a:srgbClr val="9295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6400801" y="4423743"/>
              <a:ext cx="212034" cy="212034"/>
            </a:xfrm>
            <a:prstGeom prst="ellipse">
              <a:avLst/>
            </a:prstGeom>
            <a:grpFill/>
            <a:ln>
              <a:solidFill>
                <a:srgbClr val="9295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8" name="椭圆 17"/>
          <p:cNvSpPr/>
          <p:nvPr/>
        </p:nvSpPr>
        <p:spPr>
          <a:xfrm>
            <a:off x="2813448" y="2222224"/>
            <a:ext cx="2076735" cy="2076735"/>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259409" y="546577"/>
            <a:ext cx="1415772" cy="2520297"/>
          </a:xfrm>
          <a:prstGeom prst="rect">
            <a:avLst/>
          </a:prstGeom>
          <a:noFill/>
        </p:spPr>
        <p:txBody>
          <a:bodyPr vert="eaVert" wrap="square" rtlCol="0">
            <a:spAutoFit/>
          </a:bodyPr>
          <a:lstStyle/>
          <a:p>
            <a:pPr algn="dist"/>
            <a:r>
              <a:rPr lang="en-US" altLang="zh-CN" sz="4000" dirty="0">
                <a:solidFill>
                  <a:schemeClr val="bg1"/>
                </a:solidFill>
                <a:cs typeface="+mn-ea"/>
                <a:sym typeface="+mn-lt"/>
              </a:rPr>
              <a:t>CONTENT</a:t>
            </a:r>
            <a:endParaRPr lang="zh-CN" altLang="en-US" sz="4000" dirty="0">
              <a:solidFill>
                <a:schemeClr val="bg1"/>
              </a:solidFill>
              <a:cs typeface="+mn-ea"/>
              <a:sym typeface="+mn-lt"/>
            </a:endParaRPr>
          </a:p>
        </p:txBody>
      </p:sp>
      <p:sp>
        <p:nvSpPr>
          <p:cNvPr id="17" name="文本框 16"/>
          <p:cNvSpPr txBox="1"/>
          <p:nvPr/>
        </p:nvSpPr>
        <p:spPr>
          <a:xfrm>
            <a:off x="6853561" y="257452"/>
            <a:ext cx="1997476" cy="276999"/>
          </a:xfrm>
          <a:prstGeom prst="rect">
            <a:avLst/>
          </a:prstGeom>
          <a:noFill/>
        </p:spPr>
        <p:txBody>
          <a:bodyPr wrap="square" rtlCol="0">
            <a:spAutoFit/>
          </a:bodyPr>
          <a:lstStyle/>
          <a:p>
            <a:r>
              <a:rPr lang="en-US" altLang="zh-CN" sz="1200" dirty="0">
                <a:solidFill>
                  <a:srgbClr val="FDFDFD"/>
                </a:solidFill>
              </a:rPr>
              <a:t>https://www.ypppt.com/</a:t>
            </a:r>
            <a:endParaRPr lang="zh-CN" altLang="en-US" sz="1200" dirty="0">
              <a:solidFill>
                <a:srgbClr val="FDFDFD"/>
              </a:solidFill>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00"/>
                                        <p:tgtEl>
                                          <p:spTgt spid="19"/>
                                        </p:tgtEl>
                                      </p:cBhvr>
                                    </p:animEffect>
                                    <p:anim calcmode="lin" valueType="num">
                                      <p:cBhvr>
                                        <p:cTn id="72" dur="1000" fill="hold"/>
                                        <p:tgtEl>
                                          <p:spTgt spid="19"/>
                                        </p:tgtEl>
                                        <p:attrNameLst>
                                          <p:attrName>ppt_x</p:attrName>
                                        </p:attrNameLst>
                                      </p:cBhvr>
                                      <p:tavLst>
                                        <p:tav tm="0">
                                          <p:val>
                                            <p:strVal val="#ppt_x"/>
                                          </p:val>
                                        </p:tav>
                                        <p:tav tm="100000">
                                          <p:val>
                                            <p:strVal val="#ppt_x"/>
                                          </p:val>
                                        </p:tav>
                                      </p:tavLst>
                                    </p:anim>
                                    <p:anim calcmode="lin" valueType="num">
                                      <p:cBhvr>
                                        <p:cTn id="7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9" grpId="0"/>
      <p:bldP spid="10" grpId="0"/>
      <p:bldP spid="18"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041052" y="2081438"/>
            <a:ext cx="2990982" cy="2990982"/>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7"/>
          <p:cNvSpPr txBox="1"/>
          <p:nvPr/>
        </p:nvSpPr>
        <p:spPr>
          <a:xfrm>
            <a:off x="1317813" y="464097"/>
            <a:ext cx="1808480" cy="58356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项目介绍</a:t>
            </a:r>
            <a:endParaRPr lang="zh-CN" altLang="en-US" sz="3200" dirty="0">
              <a:solidFill>
                <a:schemeClr val="tx1">
                  <a:lumMod val="85000"/>
                  <a:lumOff val="15000"/>
                </a:schemeClr>
              </a:solidFill>
              <a:cs typeface="+mn-ea"/>
              <a:sym typeface="+mn-lt"/>
            </a:endParaRPr>
          </a:p>
        </p:txBody>
      </p:sp>
      <p:grpSp>
        <p:nvGrpSpPr>
          <p:cNvPr id="5" name="组合 4"/>
          <p:cNvGrpSpPr/>
          <p:nvPr/>
        </p:nvGrpSpPr>
        <p:grpSpPr>
          <a:xfrm>
            <a:off x="499886" y="464097"/>
            <a:ext cx="656562" cy="584775"/>
            <a:chOff x="7481280" y="1150631"/>
            <a:chExt cx="2407919" cy="2144642"/>
          </a:xfrm>
        </p:grpSpPr>
        <p:sp>
          <p:nvSpPr>
            <p:cNvPr id="6" name="椭圆 5"/>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椭圆 6"/>
            <p:cNvSpPr/>
            <p:nvPr/>
          </p:nvSpPr>
          <p:spPr>
            <a:xfrm>
              <a:off x="8736593" y="1150631"/>
              <a:ext cx="1152606" cy="1152606"/>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TextBox 7"/>
          <p:cNvSpPr txBox="1"/>
          <p:nvPr/>
        </p:nvSpPr>
        <p:spPr>
          <a:xfrm>
            <a:off x="4282291" y="1804962"/>
            <a:ext cx="2797175" cy="583565"/>
          </a:xfrm>
          <a:prstGeom prst="rect">
            <a:avLst/>
          </a:prstGeom>
          <a:noFill/>
        </p:spPr>
        <p:txBody>
          <a:bodyPr wrap="none" rtlCol="0">
            <a:spAutoFit/>
          </a:bodyPr>
          <a:lstStyle/>
          <a:p>
            <a:r>
              <a:rPr lang="zh-CN" altLang="en-US" sz="3200" dirty="0">
                <a:solidFill>
                  <a:schemeClr val="tx1">
                    <a:lumMod val="75000"/>
                    <a:lumOff val="25000"/>
                  </a:schemeClr>
                </a:solidFill>
                <a:cs typeface="+mn-ea"/>
                <a:sym typeface="+mn-lt"/>
              </a:rPr>
              <a:t>项目选题</a:t>
            </a:r>
            <a:r>
              <a:rPr lang="en-US" altLang="zh-CN" sz="3200" dirty="0">
                <a:solidFill>
                  <a:schemeClr val="tx1">
                    <a:lumMod val="75000"/>
                    <a:lumOff val="25000"/>
                  </a:schemeClr>
                </a:solidFill>
                <a:cs typeface="+mn-ea"/>
                <a:sym typeface="+mn-lt"/>
              </a:rPr>
              <a:t>-</a:t>
            </a:r>
            <a:r>
              <a:rPr lang="zh-CN" altLang="en-US" sz="3200" dirty="0">
                <a:solidFill>
                  <a:schemeClr val="tx1">
                    <a:lumMod val="75000"/>
                    <a:lumOff val="25000"/>
                  </a:schemeClr>
                </a:solidFill>
                <a:cs typeface="+mn-ea"/>
                <a:sym typeface="+mn-lt"/>
              </a:rPr>
              <a:t>吃啥</a:t>
            </a:r>
            <a:endParaRPr lang="zh-CN" altLang="en-US" sz="3200" dirty="0">
              <a:solidFill>
                <a:schemeClr val="tx1">
                  <a:lumMod val="75000"/>
                  <a:lumOff val="25000"/>
                </a:schemeClr>
              </a:solidFill>
              <a:cs typeface="+mn-ea"/>
              <a:sym typeface="+mn-lt"/>
            </a:endParaRPr>
          </a:p>
        </p:txBody>
      </p:sp>
      <p:sp>
        <p:nvSpPr>
          <p:cNvPr id="10" name="TextBox 24"/>
          <p:cNvSpPr txBox="1"/>
          <p:nvPr/>
        </p:nvSpPr>
        <p:spPr>
          <a:xfrm>
            <a:off x="4282291" y="2624096"/>
            <a:ext cx="5906784" cy="505460"/>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团队成员：赵宇翔</a:t>
            </a:r>
            <a:r>
              <a:rPr kumimoji="0" lang="en-US" altLang="zh-CN"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  </a:t>
            </a:r>
            <a:r>
              <a:rPr kumimoji="0" lang="zh-CN" altLang="en-US"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李宝龙</a:t>
            </a:r>
            <a:r>
              <a:rPr kumimoji="0" lang="en-US" altLang="zh-CN"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  </a:t>
            </a:r>
            <a:r>
              <a:rPr kumimoji="0" lang="zh-CN" altLang="en-US"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任俊南</a:t>
            </a:r>
            <a:r>
              <a:rPr kumimoji="0" lang="en-US" altLang="zh-CN"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  </a:t>
            </a:r>
            <a:r>
              <a:rPr kumimoji="0" lang="zh-CN" altLang="en-US"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王博闻</a:t>
            </a:r>
            <a:r>
              <a:rPr kumimoji="0" lang="en-US" altLang="zh-CN"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  </a:t>
            </a:r>
            <a:r>
              <a:rPr kumimoji="0" lang="zh-CN" altLang="en-US"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rPr>
              <a:t>白潇</a:t>
            </a:r>
            <a:endParaRPr kumimoji="0" lang="zh-CN" altLang="en-US" b="0" i="0" u="none" strike="noStrike" kern="1200" cap="none" spc="0" normalizeH="0" baseline="0" noProof="0" dirty="0">
              <a:ln>
                <a:noFill/>
              </a:ln>
              <a:solidFill>
                <a:schemeClr val="bg1">
                  <a:lumMod val="50000"/>
                </a:schemeClr>
              </a:solidFill>
              <a:effectLst/>
              <a:uLnTx/>
              <a:uFillTx/>
              <a:latin typeface="楷体" panose="02010609060101010101" charset="-122"/>
              <a:ea typeface="楷体" panose="02010609060101010101" charset="-122"/>
              <a:cs typeface="楷体" panose="02010609060101010101" charset="-122"/>
              <a:sym typeface="+mn-lt"/>
            </a:endParaRPr>
          </a:p>
        </p:txBody>
      </p:sp>
      <p:sp>
        <p:nvSpPr>
          <p:cNvPr id="13" name="Rectangle 7"/>
          <p:cNvSpPr/>
          <p:nvPr/>
        </p:nvSpPr>
        <p:spPr>
          <a:xfrm>
            <a:off x="3978910" y="4688205"/>
            <a:ext cx="7326630" cy="368300"/>
          </a:xfrm>
          <a:prstGeom prst="rect">
            <a:avLst/>
          </a:prstGeom>
        </p:spPr>
        <p:txBody>
          <a:bodyPr wrap="square">
            <a:spAutoFit/>
          </a:bodyPr>
          <a:lstStyle/>
          <a:p>
            <a:r>
              <a:rPr lang="zh-CN" altLang="en-US" b="1">
                <a:solidFill>
                  <a:srgbClr val="9AA394"/>
                </a:solidFill>
                <a:cs typeface="+mn-ea"/>
                <a:sym typeface="+mn-lt"/>
              </a:rPr>
              <a:t>本项目</a:t>
            </a:r>
            <a:r>
              <a:rPr lang="zh-CN" altLang="en-US" b="1">
                <a:solidFill>
                  <a:srgbClr val="9AA394"/>
                </a:solidFill>
                <a:cs typeface="+mn-ea"/>
                <a:sym typeface="+mn-lt"/>
              </a:rPr>
              <a:t>的目标是实现智能推荐今日菜谱，解决当今</a:t>
            </a:r>
            <a:r>
              <a:rPr lang="en-US" altLang="zh-CN" b="1">
                <a:solidFill>
                  <a:srgbClr val="9AA394"/>
                </a:solidFill>
                <a:cs typeface="+mn-ea"/>
                <a:sym typeface="+mn-lt"/>
              </a:rPr>
              <a:t>“</a:t>
            </a:r>
            <a:r>
              <a:rPr lang="zh-CN" altLang="en-US" b="1">
                <a:solidFill>
                  <a:srgbClr val="9AA394"/>
                </a:solidFill>
                <a:cs typeface="+mn-ea"/>
                <a:sym typeface="+mn-lt"/>
              </a:rPr>
              <a:t>吃啥难</a:t>
            </a:r>
            <a:r>
              <a:rPr lang="en-US" altLang="zh-CN" b="1">
                <a:solidFill>
                  <a:srgbClr val="9AA394"/>
                </a:solidFill>
                <a:cs typeface="+mn-ea"/>
                <a:sym typeface="+mn-lt"/>
              </a:rPr>
              <a:t>”</a:t>
            </a:r>
            <a:r>
              <a:rPr lang="zh-CN" altLang="en-US" b="1">
                <a:solidFill>
                  <a:srgbClr val="9AA394"/>
                </a:solidFill>
                <a:cs typeface="+mn-ea"/>
                <a:sym typeface="+mn-lt"/>
              </a:rPr>
              <a:t>问题</a:t>
            </a:r>
            <a:endParaRPr lang="zh-CN" altLang="en-US" b="1">
              <a:solidFill>
                <a:srgbClr val="9AA394"/>
              </a:solidFill>
              <a:cs typeface="+mn-ea"/>
              <a:sym typeface="+mn-lt"/>
            </a:endParaRPr>
          </a:p>
        </p:txBody>
      </p:sp>
      <p:sp>
        <p:nvSpPr>
          <p:cNvPr id="18" name="椭圆 17"/>
          <p:cNvSpPr/>
          <p:nvPr/>
        </p:nvSpPr>
        <p:spPr>
          <a:xfrm>
            <a:off x="499699" y="3731204"/>
            <a:ext cx="1592712" cy="1592712"/>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TextBox 7"/>
          <p:cNvSpPr txBox="1"/>
          <p:nvPr/>
        </p:nvSpPr>
        <p:spPr>
          <a:xfrm>
            <a:off x="4282291" y="3741712"/>
            <a:ext cx="1808480" cy="583565"/>
          </a:xfrm>
          <a:prstGeom prst="rect">
            <a:avLst/>
          </a:prstGeom>
          <a:noFill/>
        </p:spPr>
        <p:txBody>
          <a:bodyPr wrap="none" rtlCol="0">
            <a:spAutoFit/>
          </a:bodyPr>
          <a:p>
            <a:r>
              <a:rPr lang="zh-CN" altLang="en-US" sz="3200" dirty="0">
                <a:solidFill>
                  <a:schemeClr val="tx1">
                    <a:lumMod val="75000"/>
                    <a:lumOff val="25000"/>
                  </a:schemeClr>
                </a:solidFill>
                <a:cs typeface="+mn-ea"/>
                <a:sym typeface="+mn-lt"/>
              </a:rPr>
              <a:t>项目简介</a:t>
            </a:r>
            <a:endParaRPr lang="zh-CN" altLang="en-US" sz="32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0" grpId="0"/>
      <p:bldP spid="1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p:nvPr/>
        </p:nvSpPr>
        <p:spPr>
          <a:xfrm>
            <a:off x="1317813" y="464097"/>
            <a:ext cx="1808480" cy="58356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团队章程</a:t>
            </a:r>
            <a:endParaRPr lang="zh-CN" altLang="en-US" sz="3200" dirty="0">
              <a:solidFill>
                <a:schemeClr val="tx1">
                  <a:lumMod val="85000"/>
                  <a:lumOff val="15000"/>
                </a:schemeClr>
              </a:solidFill>
              <a:cs typeface="+mn-ea"/>
              <a:sym typeface="+mn-lt"/>
            </a:endParaRPr>
          </a:p>
        </p:txBody>
      </p:sp>
      <p:grpSp>
        <p:nvGrpSpPr>
          <p:cNvPr id="5" name="组合 4"/>
          <p:cNvGrpSpPr/>
          <p:nvPr/>
        </p:nvGrpSpPr>
        <p:grpSpPr>
          <a:xfrm>
            <a:off x="536716" y="441872"/>
            <a:ext cx="656562" cy="584775"/>
            <a:chOff x="7481280" y="1150631"/>
            <a:chExt cx="2407919" cy="2144642"/>
          </a:xfrm>
        </p:grpSpPr>
        <p:sp>
          <p:nvSpPr>
            <p:cNvPr id="6" name="椭圆 5"/>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椭圆 6"/>
            <p:cNvSpPr/>
            <p:nvPr/>
          </p:nvSpPr>
          <p:spPr>
            <a:xfrm>
              <a:off x="8736593" y="1150631"/>
              <a:ext cx="1152606" cy="1152606"/>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 name="Google Shape;86;p19"/>
          <p:cNvSpPr txBox="1"/>
          <p:nvPr/>
        </p:nvSpPr>
        <p:spPr>
          <a:xfrm>
            <a:off x="1017098" y="1650972"/>
            <a:ext cx="3183654" cy="4342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CN" sz="2400" b="0" i="0" u="none" strike="noStrike" cap="none">
                <a:solidFill>
                  <a:schemeClr val="tx1">
                    <a:lumMod val="75000"/>
                    <a:lumOff val="25000"/>
                  </a:schemeClr>
                </a:solidFill>
                <a:cs typeface="+mn-ea"/>
                <a:sym typeface="+mn-lt"/>
              </a:rPr>
              <a:t>项目期望</a:t>
            </a:r>
            <a:endParaRPr lang="zh-CN" sz="2400" b="0" i="0" u="none" strike="noStrike" cap="none">
              <a:solidFill>
                <a:schemeClr val="tx1">
                  <a:lumMod val="75000"/>
                  <a:lumOff val="25000"/>
                </a:schemeClr>
              </a:solidFill>
              <a:cs typeface="+mn-ea"/>
              <a:sym typeface="+mn-lt"/>
            </a:endParaRPr>
          </a:p>
        </p:txBody>
      </p:sp>
      <p:sp>
        <p:nvSpPr>
          <p:cNvPr id="2" name="文本框 1"/>
          <p:cNvSpPr txBox="1"/>
          <p:nvPr/>
        </p:nvSpPr>
        <p:spPr>
          <a:xfrm>
            <a:off x="1177925" y="2178050"/>
            <a:ext cx="4660265" cy="645160"/>
          </a:xfrm>
          <a:prstGeom prst="rect">
            <a:avLst/>
          </a:prstGeom>
          <a:noFill/>
        </p:spPr>
        <p:txBody>
          <a:bodyPr wrap="square" rtlCol="0">
            <a:spAutoFit/>
          </a:bodyPr>
          <a:p>
            <a:r>
              <a:rPr lang="en-US" altLang="zh-CN"/>
              <a:t>1. </a:t>
            </a:r>
            <a:r>
              <a:rPr lang="zh-CN" altLang="en-US"/>
              <a:t>在课程有限时间内完成对于“吃啥”项目的</a:t>
            </a:r>
            <a:r>
              <a:rPr lang="zh-CN" altLang="en-US"/>
              <a:t>总体设计</a:t>
            </a:r>
            <a:endParaRPr lang="zh-CN" altLang="en-US"/>
          </a:p>
        </p:txBody>
      </p:sp>
      <p:sp>
        <p:nvSpPr>
          <p:cNvPr id="3" name="文本框 2"/>
          <p:cNvSpPr txBox="1"/>
          <p:nvPr/>
        </p:nvSpPr>
        <p:spPr>
          <a:xfrm>
            <a:off x="1177925" y="3054350"/>
            <a:ext cx="4485005" cy="645160"/>
          </a:xfrm>
          <a:prstGeom prst="rect">
            <a:avLst/>
          </a:prstGeom>
          <a:noFill/>
        </p:spPr>
        <p:txBody>
          <a:bodyPr wrap="square" rtlCol="0">
            <a:spAutoFit/>
          </a:bodyPr>
          <a:p>
            <a:r>
              <a:rPr lang="en-US" altLang="zh-CN"/>
              <a:t>2. </a:t>
            </a:r>
            <a:r>
              <a:rPr lang="zh-CN" altLang="en-US"/>
              <a:t>项目主要技术为网页设计与推荐算法且无</a:t>
            </a:r>
            <a:r>
              <a:rPr lang="zh-CN" altLang="en-US"/>
              <a:t>商业价值</a:t>
            </a:r>
            <a:endParaRPr lang="zh-CN" altLang="en-US"/>
          </a:p>
        </p:txBody>
      </p:sp>
      <p:sp>
        <p:nvSpPr>
          <p:cNvPr id="25" name="Google Shape;86;p19"/>
          <p:cNvSpPr txBox="1"/>
          <p:nvPr/>
        </p:nvSpPr>
        <p:spPr>
          <a:xfrm>
            <a:off x="7563948" y="1743682"/>
            <a:ext cx="3183654" cy="434269"/>
          </a:xfrm>
          <a:prstGeom prst="rect">
            <a:avLst/>
          </a:prstGeom>
          <a:noFill/>
          <a:ln>
            <a:noFill/>
          </a:ln>
        </p:spPr>
        <p:txBody>
          <a:bodyPr spcFirstLastPara="1" wrap="square" lIns="91425" tIns="45700" rIns="91425" bIns="45700" anchor="t" anchorCtr="0">
            <a:noAutofit/>
          </a:bodyPr>
          <a:p>
            <a:pPr marL="0" marR="0" lvl="0" indent="0" algn="l" rtl="0">
              <a:spcBef>
                <a:spcPts val="0"/>
              </a:spcBef>
              <a:spcAft>
                <a:spcPts val="0"/>
              </a:spcAft>
              <a:buNone/>
            </a:pPr>
            <a:r>
              <a:rPr lang="zh-CN" sz="2400" b="0" i="0" u="none" strike="noStrike" cap="none">
                <a:solidFill>
                  <a:schemeClr val="tx1">
                    <a:lumMod val="75000"/>
                    <a:lumOff val="25000"/>
                  </a:schemeClr>
                </a:solidFill>
                <a:cs typeface="+mn-ea"/>
                <a:sym typeface="+mn-lt"/>
              </a:rPr>
              <a:t>项目</a:t>
            </a:r>
            <a:r>
              <a:rPr lang="zh-CN" sz="2400" b="0" i="0" u="none" strike="noStrike" cap="none">
                <a:solidFill>
                  <a:schemeClr val="tx1">
                    <a:lumMod val="75000"/>
                    <a:lumOff val="25000"/>
                  </a:schemeClr>
                </a:solidFill>
                <a:cs typeface="+mn-ea"/>
                <a:sym typeface="+mn-lt"/>
              </a:rPr>
              <a:t>产出物</a:t>
            </a:r>
            <a:endParaRPr lang="zh-CN" sz="2400" b="0" i="0" u="none" strike="noStrike" cap="none">
              <a:solidFill>
                <a:schemeClr val="tx1">
                  <a:lumMod val="75000"/>
                  <a:lumOff val="25000"/>
                </a:schemeClr>
              </a:solidFill>
              <a:cs typeface="+mn-ea"/>
              <a:sym typeface="+mn-lt"/>
            </a:endParaRPr>
          </a:p>
        </p:txBody>
      </p:sp>
      <p:sp>
        <p:nvSpPr>
          <p:cNvPr id="26" name="文本框 25"/>
          <p:cNvSpPr txBox="1"/>
          <p:nvPr/>
        </p:nvSpPr>
        <p:spPr>
          <a:xfrm>
            <a:off x="7724775" y="2270760"/>
            <a:ext cx="2002155" cy="368300"/>
          </a:xfrm>
          <a:prstGeom prst="rect">
            <a:avLst/>
          </a:prstGeom>
          <a:noFill/>
        </p:spPr>
        <p:txBody>
          <a:bodyPr wrap="square" rtlCol="0">
            <a:spAutoFit/>
          </a:bodyPr>
          <a:p>
            <a:r>
              <a:rPr lang="en-US" altLang="zh-CN"/>
              <a:t>1. </a:t>
            </a:r>
            <a:r>
              <a:rPr lang="zh-CN" altLang="en-US"/>
              <a:t>项目立项</a:t>
            </a:r>
            <a:r>
              <a:rPr lang="zh-CN" altLang="en-US"/>
              <a:t>报告</a:t>
            </a:r>
            <a:endParaRPr lang="zh-CN" altLang="en-US"/>
          </a:p>
        </p:txBody>
      </p:sp>
      <p:sp>
        <p:nvSpPr>
          <p:cNvPr id="28" name="文本框 27"/>
          <p:cNvSpPr txBox="1"/>
          <p:nvPr/>
        </p:nvSpPr>
        <p:spPr>
          <a:xfrm>
            <a:off x="7724775" y="2785745"/>
            <a:ext cx="2657475" cy="368300"/>
          </a:xfrm>
          <a:prstGeom prst="rect">
            <a:avLst/>
          </a:prstGeom>
          <a:noFill/>
        </p:spPr>
        <p:txBody>
          <a:bodyPr wrap="square" rtlCol="0">
            <a:spAutoFit/>
          </a:bodyPr>
          <a:p>
            <a:r>
              <a:rPr lang="en-US" altLang="zh-CN"/>
              <a:t>2. </a:t>
            </a:r>
            <a:r>
              <a:rPr lang="zh-CN" altLang="en-US"/>
              <a:t>项目计划与实施</a:t>
            </a:r>
            <a:r>
              <a:rPr lang="zh-CN" altLang="en-US"/>
              <a:t>报告</a:t>
            </a:r>
            <a:endParaRPr lang="zh-CN" altLang="en-US"/>
          </a:p>
        </p:txBody>
      </p:sp>
      <p:sp>
        <p:nvSpPr>
          <p:cNvPr id="29" name="文本框 28"/>
          <p:cNvSpPr txBox="1"/>
          <p:nvPr/>
        </p:nvSpPr>
        <p:spPr>
          <a:xfrm>
            <a:off x="7724775" y="3300730"/>
            <a:ext cx="2076450" cy="368300"/>
          </a:xfrm>
          <a:prstGeom prst="rect">
            <a:avLst/>
          </a:prstGeom>
          <a:noFill/>
        </p:spPr>
        <p:txBody>
          <a:bodyPr wrap="square" rtlCol="0">
            <a:spAutoFit/>
          </a:bodyPr>
          <a:p>
            <a:r>
              <a:rPr lang="en-US" altLang="zh-CN"/>
              <a:t>3. </a:t>
            </a:r>
            <a:r>
              <a:rPr lang="zh-CN" altLang="en-US"/>
              <a:t>项目</a:t>
            </a:r>
            <a:r>
              <a:rPr lang="zh-CN" altLang="en-US"/>
              <a:t>总结报告</a:t>
            </a:r>
            <a:endParaRPr lang="zh-CN" altLang="en-US"/>
          </a:p>
        </p:txBody>
      </p:sp>
      <p:sp>
        <p:nvSpPr>
          <p:cNvPr id="30" name="文本框 29"/>
          <p:cNvSpPr txBox="1"/>
          <p:nvPr/>
        </p:nvSpPr>
        <p:spPr>
          <a:xfrm>
            <a:off x="7724775" y="3815715"/>
            <a:ext cx="1836420" cy="368300"/>
          </a:xfrm>
          <a:prstGeom prst="rect">
            <a:avLst/>
          </a:prstGeom>
          <a:noFill/>
        </p:spPr>
        <p:txBody>
          <a:bodyPr wrap="square" rtlCol="0">
            <a:spAutoFit/>
          </a:bodyPr>
          <a:p>
            <a:r>
              <a:rPr lang="en-US" altLang="zh-CN"/>
              <a:t>4. </a:t>
            </a:r>
            <a:r>
              <a:rPr lang="zh-CN" altLang="en-US"/>
              <a:t>项目</a:t>
            </a:r>
            <a:r>
              <a:rPr lang="zh-CN" altLang="en-US"/>
              <a:t>源代码</a:t>
            </a:r>
            <a:endParaRPr lang="zh-CN" altLang="en-US"/>
          </a:p>
        </p:txBody>
      </p:sp>
      <p:sp>
        <p:nvSpPr>
          <p:cNvPr id="31" name="文本框 30"/>
          <p:cNvSpPr txBox="1"/>
          <p:nvPr/>
        </p:nvSpPr>
        <p:spPr>
          <a:xfrm>
            <a:off x="1177925" y="3930650"/>
            <a:ext cx="4485005" cy="645160"/>
          </a:xfrm>
          <a:prstGeom prst="rect">
            <a:avLst/>
          </a:prstGeom>
          <a:noFill/>
        </p:spPr>
        <p:txBody>
          <a:bodyPr wrap="square" rtlCol="0">
            <a:spAutoFit/>
          </a:bodyPr>
          <a:p>
            <a:r>
              <a:rPr lang="en-US" altLang="zh-CN"/>
              <a:t>3. </a:t>
            </a:r>
            <a:r>
              <a:rPr lang="zh-CN" altLang="en-US"/>
              <a:t>通过对于项目整体的过程管理理解并掌握软件项目管理的过程与方法。</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p:nvPr/>
        </p:nvSpPr>
        <p:spPr>
          <a:xfrm>
            <a:off x="1317813" y="464097"/>
            <a:ext cx="1808480" cy="58356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需求</a:t>
            </a:r>
            <a:r>
              <a:rPr lang="zh-CN" altLang="en-US" sz="3200" dirty="0">
                <a:solidFill>
                  <a:schemeClr val="tx1">
                    <a:lumMod val="85000"/>
                    <a:lumOff val="15000"/>
                  </a:schemeClr>
                </a:solidFill>
                <a:cs typeface="+mn-ea"/>
                <a:sym typeface="+mn-lt"/>
              </a:rPr>
              <a:t>列表</a:t>
            </a:r>
            <a:endParaRPr lang="zh-CN" altLang="en-US" sz="3200" dirty="0">
              <a:solidFill>
                <a:schemeClr val="tx1">
                  <a:lumMod val="85000"/>
                  <a:lumOff val="15000"/>
                </a:schemeClr>
              </a:solidFill>
              <a:cs typeface="+mn-ea"/>
              <a:sym typeface="+mn-lt"/>
            </a:endParaRPr>
          </a:p>
        </p:txBody>
      </p:sp>
      <p:grpSp>
        <p:nvGrpSpPr>
          <p:cNvPr id="5" name="组合 4"/>
          <p:cNvGrpSpPr/>
          <p:nvPr/>
        </p:nvGrpSpPr>
        <p:grpSpPr>
          <a:xfrm>
            <a:off x="499886" y="464097"/>
            <a:ext cx="656562" cy="584775"/>
            <a:chOff x="7481280" y="1150631"/>
            <a:chExt cx="2407919" cy="2144642"/>
          </a:xfrm>
        </p:grpSpPr>
        <p:sp>
          <p:nvSpPr>
            <p:cNvPr id="6" name="椭圆 5"/>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椭圆 6"/>
            <p:cNvSpPr/>
            <p:nvPr/>
          </p:nvSpPr>
          <p:spPr>
            <a:xfrm>
              <a:off x="8736593" y="1150631"/>
              <a:ext cx="1152606" cy="1152606"/>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7443" y="4760527"/>
            <a:ext cx="618294" cy="556362"/>
          </a:xfrm>
          <a:prstGeom prst="rect">
            <a:avLst/>
          </a:prstGeom>
        </p:spPr>
      </p:pic>
      <p:sp>
        <p:nvSpPr>
          <p:cNvPr id="33" name="椭圆 32"/>
          <p:cNvSpPr/>
          <p:nvPr/>
        </p:nvSpPr>
        <p:spPr>
          <a:xfrm>
            <a:off x="8599318" y="-1727914"/>
            <a:ext cx="4842125" cy="4842125"/>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9018672" y="1871376"/>
            <a:ext cx="2229921" cy="2229921"/>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文本框 1"/>
          <p:cNvSpPr txBox="1"/>
          <p:nvPr/>
        </p:nvSpPr>
        <p:spPr>
          <a:xfrm>
            <a:off x="1312545" y="1491615"/>
            <a:ext cx="6980555" cy="368300"/>
          </a:xfrm>
          <a:prstGeom prst="rect">
            <a:avLst/>
          </a:prstGeom>
          <a:noFill/>
        </p:spPr>
        <p:txBody>
          <a:bodyPr wrap="square" rtlCol="0">
            <a:spAutoFit/>
          </a:bodyPr>
          <a:p>
            <a:endParaRPr lang="zh-CN" altLang="en-US"/>
          </a:p>
        </p:txBody>
      </p:sp>
      <p:sp>
        <p:nvSpPr>
          <p:cNvPr id="3" name="文本框 2"/>
          <p:cNvSpPr txBox="1"/>
          <p:nvPr/>
        </p:nvSpPr>
        <p:spPr>
          <a:xfrm>
            <a:off x="1238885" y="1755775"/>
            <a:ext cx="7526655" cy="2168525"/>
          </a:xfrm>
          <a:prstGeom prst="rect">
            <a:avLst/>
          </a:prstGeom>
          <a:noFill/>
        </p:spPr>
        <p:txBody>
          <a:bodyPr wrap="none" rtlCol="0">
            <a:spAutoFit/>
          </a:bodyPr>
          <a:p>
            <a:pPr algn="l" fontAlgn="auto">
              <a:lnSpc>
                <a:spcPct val="150000"/>
              </a:lnSpc>
            </a:pPr>
            <a:r>
              <a:rPr lang="en-US" altLang="zh-CN"/>
              <a:t>1. 在吃饭方面有选择困难症，不知道今天该吃啥</a:t>
            </a:r>
            <a:r>
              <a:rPr lang="zh-CN" altLang="en-US"/>
              <a:t>，想要得到</a:t>
            </a:r>
            <a:r>
              <a:rPr lang="zh-CN" altLang="en-US"/>
              <a:t>建议。</a:t>
            </a:r>
            <a:endParaRPr lang="zh-CN" altLang="en-US"/>
          </a:p>
          <a:p>
            <a:pPr algn="l" fontAlgn="auto">
              <a:lnSpc>
                <a:spcPct val="150000"/>
              </a:lnSpc>
            </a:pPr>
            <a:r>
              <a:rPr lang="en-US" altLang="zh-CN"/>
              <a:t>2. 热衷于美食搭配，想要均衡膳食，控制热量</a:t>
            </a:r>
            <a:r>
              <a:rPr lang="zh-CN" altLang="en-US"/>
              <a:t>。</a:t>
            </a:r>
            <a:endParaRPr lang="zh-CN" altLang="en-US"/>
          </a:p>
          <a:p>
            <a:pPr algn="l" fontAlgn="auto">
              <a:lnSpc>
                <a:spcPct val="150000"/>
              </a:lnSpc>
            </a:pPr>
            <a:r>
              <a:rPr lang="en-US" altLang="zh-CN"/>
              <a:t>3. 新手厨房爱好者想学一道拿手</a:t>
            </a:r>
            <a:r>
              <a:rPr lang="zh-CN" altLang="en-US"/>
              <a:t>好</a:t>
            </a:r>
            <a:r>
              <a:rPr lang="en-US" altLang="zh-CN"/>
              <a:t>菜</a:t>
            </a:r>
            <a:r>
              <a:rPr lang="zh-CN" altLang="en-US"/>
              <a:t>。</a:t>
            </a:r>
            <a:endParaRPr lang="zh-CN" altLang="en-US"/>
          </a:p>
          <a:p>
            <a:pPr algn="l" fontAlgn="auto">
              <a:lnSpc>
                <a:spcPct val="150000"/>
              </a:lnSpc>
            </a:pPr>
            <a:r>
              <a:rPr lang="zh-CN" altLang="en-US"/>
              <a:t>4.</a:t>
            </a:r>
            <a:r>
              <a:rPr lang="en-US" altLang="zh-CN"/>
              <a:t> </a:t>
            </a:r>
            <a:r>
              <a:rPr lang="zh-CN" altLang="en-US"/>
              <a:t>个人想要个性化定制一份属于自己的食谱。</a:t>
            </a:r>
            <a:endParaRPr lang="zh-CN" altLang="en-US"/>
          </a:p>
          <a:p>
            <a:pPr algn="l" fontAlgn="auto">
              <a:lnSpc>
                <a:spcPct val="150000"/>
              </a:lnSpc>
            </a:pPr>
            <a:r>
              <a:rPr lang="en-US" altLang="zh-CN"/>
              <a:t>5. 手拿食材却没有新点子，不想一天三顿番茄炒蛋，想要学会多种做法</a:t>
            </a:r>
            <a:r>
              <a:rPr lang="zh-CN" altLang="en-US"/>
              <a:t>。</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0">
        <p:dissolve/>
      </p:transition>
    </mc:Choice>
    <mc:Fallback>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750" fill="hold"/>
                                        <p:tgtEl>
                                          <p:spTgt spid="31"/>
                                        </p:tgtEl>
                                        <p:attrNameLst>
                                          <p:attrName>ppt_w</p:attrName>
                                        </p:attrNameLst>
                                      </p:cBhvr>
                                      <p:tavLst>
                                        <p:tav tm="0">
                                          <p:val>
                                            <p:fltVal val="0"/>
                                          </p:val>
                                        </p:tav>
                                        <p:tav tm="100000">
                                          <p:val>
                                            <p:strVal val="#ppt_w"/>
                                          </p:val>
                                        </p:tav>
                                      </p:tavLst>
                                    </p:anim>
                                    <p:anim calcmode="lin" valueType="num">
                                      <p:cBhvr>
                                        <p:cTn id="12" dur="750" fill="hold"/>
                                        <p:tgtEl>
                                          <p:spTgt spid="31"/>
                                        </p:tgtEl>
                                        <p:attrNameLst>
                                          <p:attrName>ppt_h</p:attrName>
                                        </p:attrNameLst>
                                      </p:cBhvr>
                                      <p:tavLst>
                                        <p:tav tm="0">
                                          <p:val>
                                            <p:fltVal val="0"/>
                                          </p:val>
                                        </p:tav>
                                        <p:tav tm="100000">
                                          <p:val>
                                            <p:strVal val="#ppt_h"/>
                                          </p:val>
                                        </p:tav>
                                      </p:tavLst>
                                    </p:anim>
                                    <p:animEffect transition="in" filter="fade">
                                      <p:cBhvr>
                                        <p:cTn id="13" dur="750"/>
                                        <p:tgtEl>
                                          <p:spTgt spid="31"/>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1+#ppt_h/2"/>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p:nvPr/>
        </p:nvSpPr>
        <p:spPr>
          <a:xfrm>
            <a:off x="1317813" y="464097"/>
            <a:ext cx="1808480" cy="58356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用户故事</a:t>
            </a:r>
            <a:endParaRPr lang="zh-CN" altLang="en-US" sz="3200" dirty="0">
              <a:solidFill>
                <a:schemeClr val="tx1">
                  <a:lumMod val="85000"/>
                  <a:lumOff val="15000"/>
                </a:schemeClr>
              </a:solidFill>
              <a:cs typeface="+mn-ea"/>
              <a:sym typeface="+mn-lt"/>
            </a:endParaRPr>
          </a:p>
        </p:txBody>
      </p:sp>
      <p:grpSp>
        <p:nvGrpSpPr>
          <p:cNvPr id="5" name="组合 4"/>
          <p:cNvGrpSpPr/>
          <p:nvPr/>
        </p:nvGrpSpPr>
        <p:grpSpPr>
          <a:xfrm>
            <a:off x="499886" y="464097"/>
            <a:ext cx="656562" cy="584775"/>
            <a:chOff x="7481280" y="1150631"/>
            <a:chExt cx="2407919" cy="2144642"/>
          </a:xfrm>
        </p:grpSpPr>
        <p:sp>
          <p:nvSpPr>
            <p:cNvPr id="6" name="椭圆 5"/>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椭圆 6"/>
            <p:cNvSpPr/>
            <p:nvPr/>
          </p:nvSpPr>
          <p:spPr>
            <a:xfrm>
              <a:off x="8736593" y="1150631"/>
              <a:ext cx="1152606" cy="1152606"/>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等腰三角形 35"/>
          <p:cNvSpPr/>
          <p:nvPr/>
        </p:nvSpPr>
        <p:spPr>
          <a:xfrm rot="5400000">
            <a:off x="2347143" y="1198622"/>
            <a:ext cx="412092" cy="263579"/>
          </a:xfrm>
          <a:prstGeom prst="triangle">
            <a:avLst/>
          </a:prstGeom>
          <a:solidFill>
            <a:srgbClr val="929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cs typeface="+mn-ea"/>
              <a:sym typeface="+mn-lt"/>
            </a:endParaRPr>
          </a:p>
        </p:txBody>
      </p:sp>
      <p:sp>
        <p:nvSpPr>
          <p:cNvPr id="37" name="等腰三角形 36"/>
          <p:cNvSpPr/>
          <p:nvPr/>
        </p:nvSpPr>
        <p:spPr>
          <a:xfrm rot="5400000">
            <a:off x="2331903" y="3495062"/>
            <a:ext cx="412092" cy="263579"/>
          </a:xfrm>
          <a:prstGeom prst="triangle">
            <a:avLst/>
          </a:prstGeom>
          <a:solidFill>
            <a:srgbClr val="929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cs typeface="+mn-ea"/>
              <a:sym typeface="+mn-lt"/>
            </a:endParaRPr>
          </a:p>
        </p:txBody>
      </p:sp>
      <p:sp>
        <p:nvSpPr>
          <p:cNvPr id="38" name="文本框 37"/>
          <p:cNvSpPr txBox="1"/>
          <p:nvPr/>
        </p:nvSpPr>
        <p:spPr>
          <a:xfrm>
            <a:off x="2901406" y="1048896"/>
            <a:ext cx="22343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2400" b="0" i="0" u="none" strike="noStrike" kern="1200" cap="all" spc="600" normalizeH="0" baseline="0" noProof="0" dirty="0">
                <a:ln>
                  <a:noFill/>
                </a:ln>
                <a:solidFill>
                  <a:srgbClr val="404040"/>
                </a:solidFill>
                <a:effectLst/>
                <a:uLnTx/>
                <a:uFillTx/>
                <a:latin typeface="+mn-lt"/>
                <a:ea typeface="+mn-ea"/>
                <a:cs typeface="+mn-ea"/>
                <a:sym typeface="+mn-lt"/>
              </a:rPr>
              <a:t>主要故事</a:t>
            </a:r>
            <a:r>
              <a:rPr kumimoji="0" lang="en-US" altLang="zh-CN" sz="2400" b="0" i="0" u="none" strike="noStrike" kern="1200" cap="all" spc="600" normalizeH="0" baseline="0" noProof="0" dirty="0">
                <a:ln>
                  <a:noFill/>
                </a:ln>
                <a:solidFill>
                  <a:srgbClr val="404040"/>
                </a:solidFill>
                <a:effectLst/>
                <a:uLnTx/>
                <a:uFillTx/>
                <a:latin typeface="+mn-lt"/>
                <a:ea typeface="+mn-ea"/>
                <a:cs typeface="+mn-ea"/>
                <a:sym typeface="+mn-lt"/>
              </a:rPr>
              <a:t>1</a:t>
            </a:r>
            <a:endParaRPr kumimoji="0" lang="en-US" altLang="zh-CN" sz="2400" b="0" i="0" u="none" strike="noStrike" kern="1200" cap="all" spc="600" normalizeH="0" baseline="0" noProof="0" dirty="0">
              <a:ln>
                <a:noFill/>
              </a:ln>
              <a:solidFill>
                <a:srgbClr val="404040"/>
              </a:solidFill>
              <a:effectLst/>
              <a:uLnTx/>
              <a:uFillTx/>
              <a:latin typeface="+mn-lt"/>
              <a:ea typeface="+mn-ea"/>
              <a:cs typeface="+mn-ea"/>
              <a:sym typeface="+mn-lt"/>
            </a:endParaRPr>
          </a:p>
        </p:txBody>
      </p:sp>
      <p:sp>
        <p:nvSpPr>
          <p:cNvPr id="40" name="文本框 39"/>
          <p:cNvSpPr txBox="1"/>
          <p:nvPr/>
        </p:nvSpPr>
        <p:spPr>
          <a:xfrm>
            <a:off x="2901406" y="3470635"/>
            <a:ext cx="22343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2400" b="0" i="0" u="none" strike="noStrike" kern="1200" cap="all" spc="600" normalizeH="0" baseline="0" noProof="0" dirty="0">
                <a:ln>
                  <a:noFill/>
                </a:ln>
                <a:solidFill>
                  <a:srgbClr val="404040"/>
                </a:solidFill>
                <a:effectLst/>
                <a:uLnTx/>
                <a:uFillTx/>
                <a:latin typeface="+mn-lt"/>
                <a:ea typeface="+mn-ea"/>
                <a:cs typeface="+mn-ea"/>
                <a:sym typeface="+mn-lt"/>
              </a:rPr>
              <a:t>主要故事</a:t>
            </a:r>
            <a:r>
              <a:rPr kumimoji="0" lang="en-US" altLang="zh-CN" sz="2400" b="0" i="0" u="none" strike="noStrike" kern="1200" cap="all" spc="600" normalizeH="0" baseline="0" noProof="0" dirty="0">
                <a:ln>
                  <a:noFill/>
                </a:ln>
                <a:solidFill>
                  <a:srgbClr val="404040"/>
                </a:solidFill>
                <a:effectLst/>
                <a:uLnTx/>
                <a:uFillTx/>
                <a:latin typeface="+mn-lt"/>
                <a:ea typeface="+mn-ea"/>
                <a:cs typeface="+mn-ea"/>
                <a:sym typeface="+mn-lt"/>
              </a:rPr>
              <a:t>2</a:t>
            </a:r>
            <a:endParaRPr kumimoji="0" lang="en-US" altLang="zh-CN" sz="2400" b="0" i="0" u="none" strike="noStrike" kern="1200" cap="all" spc="600" normalizeH="0" baseline="0" noProof="0" dirty="0">
              <a:ln>
                <a:noFill/>
              </a:ln>
              <a:solidFill>
                <a:srgbClr val="404040"/>
              </a:solidFill>
              <a:effectLst/>
              <a:uLnTx/>
              <a:uFillTx/>
              <a:latin typeface="+mn-lt"/>
              <a:ea typeface="+mn-ea"/>
              <a:cs typeface="+mn-ea"/>
              <a:sym typeface="+mn-lt"/>
            </a:endParaRPr>
          </a:p>
        </p:txBody>
      </p:sp>
      <p:sp>
        <p:nvSpPr>
          <p:cNvPr id="2" name="文本框 1"/>
          <p:cNvSpPr txBox="1"/>
          <p:nvPr/>
        </p:nvSpPr>
        <p:spPr>
          <a:xfrm>
            <a:off x="2310130" y="1613535"/>
            <a:ext cx="9182735" cy="1753235"/>
          </a:xfrm>
          <a:prstGeom prst="rect">
            <a:avLst/>
          </a:prstGeom>
          <a:noFill/>
        </p:spPr>
        <p:txBody>
          <a:bodyPr wrap="square" rtlCol="0">
            <a:spAutoFit/>
          </a:bodyPr>
          <a:p>
            <a:pPr algn="l" fontAlgn="auto">
              <a:lnSpc>
                <a:spcPct val="150000"/>
              </a:lnSpc>
            </a:pPr>
            <a:r>
              <a:rPr lang="zh-CN" altLang="en-US"/>
              <a:t>小王，一名选择困难星人，每顿饭该吃什么成了我每天最大的困扰。看这个也好吃，那个也好吃；但是这个又不健康，那个也不合适。所以每天在吃饭前我都要纠结很长时间，我这顿饭该吃什么，下一顿该吃</a:t>
            </a:r>
            <a:r>
              <a:rPr lang="zh-CN" altLang="en-US"/>
              <a:t>什么。我希望有一个软件可以根据我的用餐习惯以及我的个人喜好，在每顿饭之前贴心地为我推荐</a:t>
            </a:r>
            <a:r>
              <a:rPr lang="zh-CN" altLang="en-US"/>
              <a:t>我今天吃什么合适就好了。</a:t>
            </a:r>
            <a:endParaRPr lang="zh-CN" altLang="en-US"/>
          </a:p>
        </p:txBody>
      </p:sp>
      <p:sp>
        <p:nvSpPr>
          <p:cNvPr id="3" name="文本框 2"/>
          <p:cNvSpPr txBox="1"/>
          <p:nvPr/>
        </p:nvSpPr>
        <p:spPr>
          <a:xfrm>
            <a:off x="2406015" y="3985895"/>
            <a:ext cx="9086850" cy="2168525"/>
          </a:xfrm>
          <a:prstGeom prst="rect">
            <a:avLst/>
          </a:prstGeom>
          <a:noFill/>
        </p:spPr>
        <p:txBody>
          <a:bodyPr wrap="square" rtlCol="0">
            <a:spAutoFit/>
          </a:bodyPr>
          <a:p>
            <a:pPr algn="l" fontAlgn="auto">
              <a:lnSpc>
                <a:spcPct val="150000"/>
              </a:lnSpc>
            </a:pPr>
            <a:r>
              <a:rPr lang="zh-CN" altLang="en-US"/>
              <a:t>小张，一名经常被称之为黑暗料理魔法师的人来说，每次做饭就像是在做化学实验，做出的饭实在让人无法下口，后来我就干脆不做饭了，直接选择点外卖。但是外卖也不便宜，我每天点餐之前都要货比三家，挑选了一次又一次，非常的浪费时间。此时我希望有一个软件能够根据我的口味以及我提出的价格，给我推荐合适的菜谱及店铺，为我节约出挑选菜谱的时间。</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0">
        <p:dissolve/>
      </p:transition>
    </mc:Choice>
    <mc:Fallback>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animEffect transition="in" filter="fade">
                                      <p:cBhvr>
                                        <p:cTn id="13" dur="500"/>
                                        <p:tgtEl>
                                          <p:spTgt spid="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030667" y="-883488"/>
            <a:ext cx="3519576" cy="3519576"/>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914400" y="1721688"/>
            <a:ext cx="1828800" cy="1828800"/>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1652783" y="-747030"/>
            <a:ext cx="1984058" cy="1984058"/>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10062902" y="3911002"/>
            <a:ext cx="3519576" cy="3519576"/>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8846578" y="5580202"/>
            <a:ext cx="2229921" cy="2229921"/>
          </a:xfrm>
          <a:prstGeom prst="ellipse">
            <a:avLst/>
          </a:prstGeom>
          <a:pattFill prst="wdDnDiag">
            <a:fgClr>
              <a:srgbClr val="9AA39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8754276" y="5327591"/>
            <a:ext cx="792912" cy="792912"/>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1881600" y="4927829"/>
            <a:ext cx="693143" cy="693143"/>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2" name="组合 1"/>
          <p:cNvGrpSpPr/>
          <p:nvPr/>
        </p:nvGrpSpPr>
        <p:grpSpPr>
          <a:xfrm>
            <a:off x="7941329" y="1109510"/>
            <a:ext cx="1605859" cy="1429988"/>
            <a:chOff x="7481280" y="1311215"/>
            <a:chExt cx="2228073" cy="1984058"/>
          </a:xfrm>
        </p:grpSpPr>
        <p:sp>
          <p:nvSpPr>
            <p:cNvPr id="18" name="椭圆 17"/>
            <p:cNvSpPr/>
            <p:nvPr/>
          </p:nvSpPr>
          <p:spPr>
            <a:xfrm>
              <a:off x="7481280" y="1311215"/>
              <a:ext cx="1984058" cy="1984058"/>
            </a:xfrm>
            <a:prstGeom prst="ellipse">
              <a:avLst/>
            </a:prstGeom>
            <a:solidFill>
              <a:srgbClr val="E1E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椭圆 18"/>
            <p:cNvSpPr/>
            <p:nvPr/>
          </p:nvSpPr>
          <p:spPr>
            <a:xfrm>
              <a:off x="8916441" y="1330477"/>
              <a:ext cx="792912" cy="792912"/>
            </a:xfrm>
            <a:prstGeom prst="ellipse">
              <a:avLst/>
            </a:prstGeom>
            <a:solidFill>
              <a:srgbClr val="9AA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80" name="文本框 179"/>
          <p:cNvSpPr txBox="1"/>
          <p:nvPr/>
        </p:nvSpPr>
        <p:spPr>
          <a:xfrm>
            <a:off x="2574743" y="2626991"/>
            <a:ext cx="7174452" cy="1200329"/>
          </a:xfrm>
          <a:prstGeom prst="rect">
            <a:avLst/>
          </a:prstGeom>
          <a:noFill/>
        </p:spPr>
        <p:txBody>
          <a:bodyPr wrap="square" rtlCol="0">
            <a:spAutoFit/>
          </a:bodyPr>
          <a:lstStyle/>
          <a:p>
            <a:pPr algn="dist"/>
            <a:r>
              <a:rPr lang="zh-CN" altLang="en-US" sz="7200" dirty="0">
                <a:solidFill>
                  <a:srgbClr val="7C8C6E"/>
                </a:solidFill>
                <a:latin typeface="方正正黑简体" panose="02000000000000000000" pitchFamily="2" charset="-122"/>
                <a:ea typeface="方正正黑简体" panose="02000000000000000000" pitchFamily="2" charset="-122"/>
                <a:cs typeface="+mn-ea"/>
                <a:sym typeface="+mn-lt"/>
              </a:rPr>
              <a:t>感谢您的观看</a:t>
            </a:r>
            <a:endParaRPr lang="zh-CN" altLang="en-US" sz="7200" dirty="0">
              <a:solidFill>
                <a:srgbClr val="7C8C6E"/>
              </a:solidFill>
              <a:latin typeface="方正正黑简体" panose="02000000000000000000" pitchFamily="2" charset="-122"/>
              <a:ea typeface="方正正黑简体" panose="02000000000000000000" pitchFamily="2" charset="-122"/>
              <a:cs typeface="+mn-ea"/>
              <a:sym typeface="+mn-lt"/>
            </a:endParaRPr>
          </a:p>
        </p:txBody>
      </p:sp>
      <p:sp>
        <p:nvSpPr>
          <p:cNvPr id="183" name="文本框 182"/>
          <p:cNvSpPr txBox="1"/>
          <p:nvPr/>
        </p:nvSpPr>
        <p:spPr>
          <a:xfrm>
            <a:off x="4831619" y="4873115"/>
            <a:ext cx="2467896" cy="398780"/>
          </a:xfrm>
          <a:prstGeom prst="rect">
            <a:avLst/>
          </a:prstGeom>
          <a:noFill/>
          <a:ln>
            <a:noFill/>
          </a:ln>
        </p:spPr>
        <p:txBody>
          <a:bodyPr wrap="square" rtlCol="0">
            <a:spAutoFit/>
          </a:bodyPr>
          <a:lstStyle/>
          <a:p>
            <a:pPr algn="ctr"/>
            <a:r>
              <a:rPr lang="zh-CN" altLang="en-US" sz="2000" dirty="0">
                <a:solidFill>
                  <a:srgbClr val="98A58C"/>
                </a:solidFill>
                <a:cs typeface="+mn-ea"/>
                <a:sym typeface="+mn-lt"/>
              </a:rPr>
              <a:t>汇报人</a:t>
            </a:r>
            <a:r>
              <a:rPr lang="zh-CN" altLang="en-US" sz="2000" dirty="0" smtClean="0">
                <a:solidFill>
                  <a:srgbClr val="98A58C"/>
                </a:solidFill>
                <a:cs typeface="+mn-ea"/>
                <a:sym typeface="+mn-lt"/>
              </a:rPr>
              <a:t>：</a:t>
            </a:r>
            <a:r>
              <a:rPr lang="zh-CN" altLang="en-US" sz="2000" dirty="0" smtClean="0">
                <a:solidFill>
                  <a:srgbClr val="98A58C"/>
                </a:solidFill>
                <a:cs typeface="+mn-ea"/>
                <a:sym typeface="+mn-lt"/>
              </a:rPr>
              <a:t>赵宇翔</a:t>
            </a:r>
            <a:endParaRPr lang="zh-CN" altLang="en-US" sz="2000" dirty="0" smtClean="0">
              <a:solidFill>
                <a:srgbClr val="98A58C"/>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barn(inVertical)">
                                      <p:cBhvr>
                                        <p:cTn id="7" dur="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3"/>
                                        </p:tgtEl>
                                        <p:attrNameLst>
                                          <p:attrName>style.visibility</p:attrName>
                                        </p:attrNameLst>
                                      </p:cBhvr>
                                      <p:to>
                                        <p:strVal val="visible"/>
                                      </p:to>
                                    </p:set>
                                    <p:anim calcmode="lin" valueType="num">
                                      <p:cBhvr additive="base">
                                        <p:cTn id="12" dur="500" fill="hold"/>
                                        <p:tgtEl>
                                          <p:spTgt spid="183"/>
                                        </p:tgtEl>
                                        <p:attrNameLst>
                                          <p:attrName>ppt_x</p:attrName>
                                        </p:attrNameLst>
                                      </p:cBhvr>
                                      <p:tavLst>
                                        <p:tav tm="0">
                                          <p:val>
                                            <p:strVal val="#ppt_x"/>
                                          </p:val>
                                        </p:tav>
                                        <p:tav tm="100000">
                                          <p:val>
                                            <p:strVal val="#ppt_x"/>
                                          </p:val>
                                        </p:tav>
                                      </p:tavLst>
                                    </p:anim>
                                    <p:anim calcmode="lin" valueType="num">
                                      <p:cBhvr additive="base">
                                        <p:cTn id="13"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animBg="1"/>
      <p:bldP spid="17" grpId="0" animBg="1"/>
      <p:bldP spid="180" grpId="0"/>
      <p:bldP spid="183" grpId="0"/>
    </p:bldLst>
  </p:timing>
</p:sld>
</file>

<file path=ppt/tags/tag1.xml><?xml version="1.0" encoding="utf-8"?>
<p:tagLst xmlns:p="http://schemas.openxmlformats.org/presentationml/2006/main">
  <p:tag name="COMMONDATA" val="eyJoZGlkIjoiMTRjZjhhYmEyYjA5YjI4ZTZlMzBiN2YxMzdkMDk0ZD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jjvlhfja">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779</Words>
  <Application>WPS 演示</Application>
  <PresentationFormat>宽屏</PresentationFormat>
  <Paragraphs>78</Paragraphs>
  <Slides>7</Slides>
  <Notes>2</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7</vt:i4>
      </vt:variant>
    </vt:vector>
  </HeadingPairs>
  <TitlesOfParts>
    <vt:vector size="18" baseType="lpstr">
      <vt:lpstr>Arial</vt:lpstr>
      <vt:lpstr>宋体</vt:lpstr>
      <vt:lpstr>Wingdings</vt:lpstr>
      <vt:lpstr>方正正黑简体</vt:lpstr>
      <vt:lpstr>黑体</vt:lpstr>
      <vt:lpstr>楷体</vt:lpstr>
      <vt:lpstr>微软雅黑</vt:lpstr>
      <vt:lpstr>Arial Unicode MS</vt:lpstr>
      <vt:lpstr>等线</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https://www.ypppt.com/</dc:title>
  <dc:creator>优品PPT</dc:creator>
  <dc:subject>https://www.ypppt.com/</dc:subject>
  <cp:lastModifiedBy>no one</cp:lastModifiedBy>
  <cp:revision>700</cp:revision>
  <dcterms:created xsi:type="dcterms:W3CDTF">2019-07-04T08:14:00Z</dcterms:created>
  <dcterms:modified xsi:type="dcterms:W3CDTF">2022-05-25T06:41:40Z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FA656DBB12574BDA9987B5464D859367</vt:lpwstr>
  </property>
  <property fmtid="{D5CDD505-2E9C-101B-9397-08002B2CF9AE}" pid="3" name="KSOProductBuildVer">
    <vt:lpwstr>2052-11.1.0.11744</vt:lpwstr>
  </property>
</Properties>
</file>