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2.svg" ContentType="image/svg+xml"/>
  <Override PartName="/ppt/media/image14.svg" ContentType="image/svg+xml"/>
  <Override PartName="/ppt/media/image19.svg" ContentType="image/svg+xml"/>
  <Override PartName="/ppt/media/image21.svg" ContentType="image/svg+xml"/>
  <Override PartName="/ppt/media/image24.svg" ContentType="image/svg+xml"/>
  <Override PartName="/ppt/media/image27.svg" ContentType="image/svg+xml"/>
  <Override PartName="/ppt/media/image3.svg" ContentType="image/svg+xml"/>
  <Override PartName="/ppt/media/image30.svg" ContentType="image/svg+xml"/>
  <Override PartName="/ppt/media/image32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7.svg" ContentType="image/svg+xml"/>
  <Override PartName="/ppt/media/image5.svg" ContentType="image/svg+xml"/>
  <Override PartName="/ppt/media/image51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7.svg" ContentType="image/svg+xml"/>
  <Override PartName="/ppt/media/image79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x="12192000" cy="6858000"/>
  <p:notesSz cx="6858000" cy="9144000"/>
  <p:custDataLst>
    <p:tags r:id="rId26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大家好，欢迎参加本次关于小米便签应用的开源软件维护作业汇报。本次项目我们基于现代Android技术栈，对小米便签应用进行了全面的分析、维护和功能实现。接下来，我将为大家详细介绍我们的项目成果。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然后是类图，它展示了系统中各个类之间的静态关系。主要类包括数据实体Note、数据访问对象NoteDao、数据库NoteDatabase、仓库NoteRepository、ViewModel以及各个UI页面。图中清晰地展示了它们之间的关联、继承和依赖关系，体现了MVVM架构的设计思想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是我们项目的整体结构。代码部分按照功能模块进行划分，分为data、ui和viewmodel三个主要包，每个包下都有清晰的职责划分，这有助于代码的解耦和长期维护。文档部分则单独放在doc目录下，集中管理，包括了泛读报告、UML图和维护设计方案，确保项目文档可追溯、可查阅。这种清晰的物理结构与逻辑划分，不仅规范了开发过程，也为后续的团队协作打下了良好基础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总结一下我们项目的特色。我们采用了完全现代化的技术栈，遵循了清晰的MVVM架构和Repository模式。项目交付了高质量的代码和良好的用户体验，并且架构设计预留了扩展点，便于未来添加新功能。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我们对项目的代码和文档进行了统计。源代码方面，我们编写了约800行代码。文档方面，总计超过2000行。我们已经全部达成了作业要求，交付了完整的代码、文档和UML图。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演示环节。我将按照创建、查看、编辑、删除的流程，为大家现场演示应用的核心功能。首先启动应用，展示空状态；然后创建一条新便签；接着查看列表；之后对便签进行编辑；最后删除便签，展示整个CRUD流程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在项目开发过程中，我们也遇到了一些挑战，如从XML迁移到Compose、理解Flow响应式编程等。通过查阅资料和实践，我们最终克服了这些挑战，并在技术能力、工程能力和软实力方面都获得了宝贵的成长。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项目的架构设计也考虑了未来的可扩展性。我们可以方便地添加搜索、分类标签、云同步等功能。例如，通过扩展Repository可以轻松接入新的数据源，MVVM架构也使得添加新功能模块变得更加容易。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进行总结。本次项目我们成功完成了所有作业要求，实现了完整的便签管理功能。项目采用了现代化的技术栈，编写了高质量的代码和详细的文档。它不仅是一个功能完整的应用，更是一个优秀的学习示例，具有很高的扩展和维护价值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我的汇报到此结束，感谢大家的聆听。现在是问答环节，欢迎大家提问和交流。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本次汇报将分为九个部分。首先，我会介绍项目的整体情况；接着，详细解读我们使用的技术栈和架构设计；然后，展示核心功能的实现和代码亮点；之后，会通过UML图来展示系统设计；最后，进行总结与致谢。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首先，我们来了解一下项目的基本情况。小米便签是一款简洁高效的本地笔记应用，我们对其进行了现代化改造，采用了Material Design 3界面，并实现了本地数据持久化和主题切换。本次作业的目标是完成开源软件的阅读、注释、功能实现和UML图绘制。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我们选择了一套现代化的技术栈来构建这个应用，这套组合目前是Android开发的行业标准和最佳实践。核心技术包括：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1. **Kotlin 2.0**：作为Android首选的编程语言，它不仅兼容所有Java库，还提供了更简洁、安全的语法，大幅降低了空指针等常见错误。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2. **Jetpack Compose**：全新的声明式UI框架，让我们能以更少的代码实现更复杂的界面，并且配合实时预览功能，极大提升了UI开发效率。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3. **Room**：它封装了SQLite，提供了类型安全的数据库操作体验，避免了手写SQL的运行时错误。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4. **ViewModel + Flow**：这是我们的状态管理核心，能保证数据在屏幕旋转等配置变更中不丢失，同时Flow提供了强大的响应式能力，让数据自动驱动UI更新。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5. **Coroutines**：用于处理所有的异步任务，比如网络请求和数据库读写，它比传统的线程更轻量、更易于维护。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总结来说，这套技术栈的核心优势在于：符合Google的长期战略方向、拥有活跃的社区支持、兼顾开发效率与应用的高性能表现，是构建高质量Android应用的不二之选。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架构设计上，我们采用了经典的MVVM模式。它分为三层：View层负责UI展示，ViewModel层管理业务逻辑和状态，Model层处理数据。这种分层架构实现了关注点分离，使得代码更易于测试、维护和扩展，并且能够实现数据变化时UI的自动更新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接下来是核心功能的介绍。我们实现了完整的CRUD功能：用户可以创建新便签，应用会自动读取并展示所有便签，支持对便签进行更新和删除操作，所有操作都会实时反映在UI上。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我们的第一个代码亮点是响应式编程。通过使用Kotlin Flow，我们实现了数据的响应式流动。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在DAO层，我们返回Flow类型的数据；在ViewModel层，我们收集这个数据流并更新状态；在UI层，通过collectAsState()自动订阅状态变化。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这种方式使得数据变化时UI能够自动更新，非常高效且类型安全。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第二个亮点是使用Jetpack Compose构建的声明式UI，代码简洁直观，状态驱动。第三个亮点是使用Room进行数据持久化，通过注解定义实体和数据库表的映射，提供了编译时SQL验证和类型安全的数据访问接口。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接下来是UML图展示。首先是用例图，它描述了用户与系统的交互。参与者是用户，核心用例包括查看便签列表、创建、编辑和删除便签。这些用例之间存在包含和扩展关系，清晰地定义了系统的功能边界。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svg"/><Relationship Id="rId8" Type="http://schemas.openxmlformats.org/officeDocument/2006/relationships/image" Target="../media/image8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9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43.svg"/><Relationship Id="rId7" Type="http://schemas.openxmlformats.org/officeDocument/2006/relationships/image" Target="../media/image42.png"/><Relationship Id="rId6" Type="http://schemas.openxmlformats.org/officeDocument/2006/relationships/image" Target="../media/image54.svg"/><Relationship Id="rId5" Type="http://schemas.openxmlformats.org/officeDocument/2006/relationships/image" Target="../media/image53.png"/><Relationship Id="rId4" Type="http://schemas.openxmlformats.org/officeDocument/2006/relationships/image" Target="../media/image51.svg"/><Relationship Id="rId3" Type="http://schemas.openxmlformats.org/officeDocument/2006/relationships/image" Target="../media/image50.png"/><Relationship Id="rId2" Type="http://schemas.openxmlformats.org/officeDocument/2006/relationships/image" Target="../media/image52.jpeg"/><Relationship Id="rId14" Type="http://schemas.openxmlformats.org/officeDocument/2006/relationships/notesSlide" Target="../notesSlides/notesSlide12.x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58.svg"/><Relationship Id="rId11" Type="http://schemas.openxmlformats.org/officeDocument/2006/relationships/image" Target="../media/image57.png"/><Relationship Id="rId10" Type="http://schemas.openxmlformats.org/officeDocument/2006/relationships/image" Target="../media/image56.sv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59.jpeg"/><Relationship Id="rId7" Type="http://schemas.openxmlformats.org/officeDocument/2006/relationships/image" Target="../media/image27.svg"/><Relationship Id="rId6" Type="http://schemas.openxmlformats.org/officeDocument/2006/relationships/image" Target="../media/image26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0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2.svg"/><Relationship Id="rId4" Type="http://schemas.openxmlformats.org/officeDocument/2006/relationships/image" Target="../media/image61.png"/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svg"/><Relationship Id="rId8" Type="http://schemas.openxmlformats.org/officeDocument/2006/relationships/image" Target="../media/image69.png"/><Relationship Id="rId7" Type="http://schemas.openxmlformats.org/officeDocument/2006/relationships/image" Target="../media/image68.svg"/><Relationship Id="rId6" Type="http://schemas.openxmlformats.org/officeDocument/2006/relationships/image" Target="../media/image67.png"/><Relationship Id="rId5" Type="http://schemas.openxmlformats.org/officeDocument/2006/relationships/image" Target="../media/image66.svg"/><Relationship Id="rId4" Type="http://schemas.openxmlformats.org/officeDocument/2006/relationships/image" Target="../media/image65.png"/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4.svg"/><Relationship Id="rId8" Type="http://schemas.openxmlformats.org/officeDocument/2006/relationships/image" Target="../media/image73.png"/><Relationship Id="rId7" Type="http://schemas.openxmlformats.org/officeDocument/2006/relationships/image" Target="../media/image3.svg"/><Relationship Id="rId6" Type="http://schemas.openxmlformats.org/officeDocument/2006/relationships/image" Target="../media/image2.png"/><Relationship Id="rId5" Type="http://schemas.openxmlformats.org/officeDocument/2006/relationships/image" Target="../media/image72.svg"/><Relationship Id="rId4" Type="http://schemas.openxmlformats.org/officeDocument/2006/relationships/image" Target="../media/image71.png"/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80.png"/><Relationship Id="rId7" Type="http://schemas.openxmlformats.org/officeDocument/2006/relationships/image" Target="../media/image79.svg"/><Relationship Id="rId6" Type="http://schemas.openxmlformats.org/officeDocument/2006/relationships/image" Target="../media/image78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77.svg"/><Relationship Id="rId2" Type="http://schemas.openxmlformats.org/officeDocument/2006/relationships/image" Target="../media/image76.png"/><Relationship Id="rId10" Type="http://schemas.openxmlformats.org/officeDocument/2006/relationships/notesSlide" Target="../notesSlides/notesSlide18.xml"/><Relationship Id="rId1" Type="http://schemas.openxmlformats.org/officeDocument/2006/relationships/image" Target="../media/image7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jpeg"/><Relationship Id="rId7" Type="http://schemas.openxmlformats.org/officeDocument/2006/relationships/image" Target="../media/image21.svg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24.sv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7.svg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svg"/><Relationship Id="rId8" Type="http://schemas.openxmlformats.org/officeDocument/2006/relationships/image" Target="../media/image34.png"/><Relationship Id="rId7" Type="http://schemas.openxmlformats.org/officeDocument/2006/relationships/image" Target="../media/image33.jpeg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37.svg"/><Relationship Id="rId10" Type="http://schemas.openxmlformats.org/officeDocument/2006/relationships/image" Target="../media/image36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44.jpeg"/><Relationship Id="rId7" Type="http://schemas.openxmlformats.org/officeDocument/2006/relationships/image" Target="../media/image43.svg"/><Relationship Id="rId6" Type="http://schemas.openxmlformats.org/officeDocument/2006/relationships/image" Target="../media/image42.png"/><Relationship Id="rId5" Type="http://schemas.openxmlformats.org/officeDocument/2006/relationships/image" Target="../media/image41.svg"/><Relationship Id="rId4" Type="http://schemas.openxmlformats.org/officeDocument/2006/relationships/image" Target="../media/image40.png"/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5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8.jpeg"/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0" y="1143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小米便签应用 · 开源软件维护作业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2413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基于现代 Android 技术栈的笔记应用重构与优化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571500" y="3810000"/>
            <a:ext cx="2540000" cy="2032000"/>
          </a:xfrm>
          <a:prstGeom prst="roundRect">
            <a:avLst>
              <a:gd name="adj" fmla="val 7500"/>
            </a:avLst>
          </a:prstGeom>
          <a:solidFill>
            <a:srgbClr val="1E293B">
              <a:alpha val="90000"/>
            </a:srgbClr>
          </a:solidFill>
          <a:ln w="25400" cap="flat" cmpd="sng">
            <a:solidFill>
              <a:srgbClr val="FF6A00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2000" y="4064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143000" y="4038600"/>
            <a:ext cx="177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PROJECT NAME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98500" y="4699000"/>
            <a:ext cx="228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MyApplication</a:t>
            </a:r>
            <a:endParaRPr lang="en-US" sz="1100"/>
          </a:p>
          <a:p>
            <a:pPr indent="0" algn="ctr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D1D5D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(小米便签)</a:t>
            </a:r>
            <a:endParaRPr lang="en-US" sz="1400" b="0" i="0" u="none" strike="noStrike">
              <a:solidFill>
                <a:srgbClr val="D1D5D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3429000" y="3810000"/>
            <a:ext cx="2540000" cy="2032000"/>
          </a:xfrm>
          <a:prstGeom prst="roundRect">
            <a:avLst>
              <a:gd name="adj" fmla="val 7500"/>
            </a:avLst>
          </a:prstGeom>
          <a:solidFill>
            <a:srgbClr val="1E293B">
              <a:alpha val="90000"/>
            </a:srgbClr>
          </a:solidFill>
          <a:ln w="25400" cap="flat" cmpd="sng">
            <a:solidFill>
              <a:srgbClr val="FF6A00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19500" y="4064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000500" y="4038600"/>
            <a:ext cx="177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DATE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3556000" y="4762500"/>
            <a:ext cx="228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2026年5月1日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86500" y="3810000"/>
            <a:ext cx="2540000" cy="2032000"/>
          </a:xfrm>
          <a:prstGeom prst="roundRect">
            <a:avLst>
              <a:gd name="adj" fmla="val 7500"/>
            </a:avLst>
          </a:prstGeom>
          <a:solidFill>
            <a:srgbClr val="1E293B">
              <a:alpha val="90000"/>
            </a:srgbClr>
          </a:solidFill>
          <a:ln w="25400" cap="flat" cmpd="sng">
            <a:solidFill>
              <a:srgbClr val="FF6A00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4064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858000" y="4038600"/>
            <a:ext cx="177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TOOLS &amp; LANG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13500" y="4699000"/>
            <a:ext cx="228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Android Studio / Kotlin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9144000" y="3810000"/>
            <a:ext cx="2540000" cy="2032000"/>
          </a:xfrm>
          <a:prstGeom prst="roundRect">
            <a:avLst>
              <a:gd name="adj" fmla="val 7500"/>
            </a:avLst>
          </a:prstGeom>
          <a:solidFill>
            <a:srgbClr val="1E293B">
              <a:alpha val="90000"/>
            </a:srgbClr>
          </a:solidFill>
          <a:ln w="25400" cap="flat" cmpd="sng">
            <a:solidFill>
              <a:srgbClr val="FF6A00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34500" y="40640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9715500" y="4038600"/>
            <a:ext cx="177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DEVELOPERS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271000" y="4699000"/>
            <a:ext cx="228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李琦            张仕杰 </a:t>
            </a:r>
            <a:endParaRPr lang="en-US" sz="14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张宇航       </a:t>
            </a:r>
            <a:r>
              <a:rPr lang="en-US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b="1">
                <a:solidFill>
                  <a:schemeClr val="bg1"/>
                </a:solidFill>
              </a:rPr>
              <a:t>孟欣瑞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508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UML 类图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334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BEB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968500"/>
            <a:ext cx="76200" cy="3302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930400"/>
            <a:ext cx="4699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核心类 Core Classes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540000"/>
            <a:ext cx="228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Note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：数据实体模型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NoteDao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：数据访问对象 (DAO)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NoteDatabase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：数据库实例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3556000" y="2540000"/>
            <a:ext cx="228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NoteRepository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：单一数据仓库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NoteViewModel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：逻辑处理层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400" b="1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UI 组件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：列表与编辑页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762000" y="4191000"/>
            <a:ext cx="5334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BEB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762000" y="4381500"/>
            <a:ext cx="76200" cy="3302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016000" y="4343400"/>
            <a:ext cx="4699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核心关系 Relationships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016000" y="50165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➤ 关联：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ViewModel 依赖 Repository 进行数据交互，Repository 调用 Dao 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➤ 继承：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NoteViewModel 继承自 AndroidViewModel，具备生命周期感知能力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➤ 依赖：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UI 界面单向依赖 ViewModel 提供的数据与状态，实现关注点分离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 t="8974" b="8974"/>
          <a:stretch>
            <a:fillRect/>
          </a:stretch>
        </p:blipFill>
        <p:spPr>
          <a:xfrm>
            <a:off x="6477000" y="1905000"/>
            <a:ext cx="4953000" cy="4064000"/>
          </a:xfrm>
          <a:prstGeom prst="roundRect">
            <a:avLst>
              <a:gd name="adj" fmla="val 3750"/>
            </a:avLst>
          </a:prstGeom>
          <a:noFill/>
          <a:ln w="508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14" name="AutoShape 14"/>
          <p:cNvSpPr/>
          <p:nvPr/>
        </p:nvSpPr>
        <p:spPr>
          <a:xfrm>
            <a:off x="6477000" y="6096000"/>
            <a:ext cx="495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图示：基于MVVM架构的类图结构示例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项目结构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207000" cy="4191000"/>
          </a:xfrm>
          <a:prstGeom prst="roundRect">
            <a:avLst>
              <a:gd name="adj" fmla="val 363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76200" cy="4191000"/>
          </a:xfrm>
          <a:prstGeom prst="roundRect">
            <a:avLst>
              <a:gd name="adj" fmla="val 20000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2200" y="2222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74800" y="2184400"/>
            <a:ext cx="406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代码核心架构 Code Structure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2921000"/>
            <a:ext cx="4699000" cy="2921000"/>
          </a:xfrm>
          <a:prstGeom prst="roundRect">
            <a:avLst>
              <a:gd name="adj" fmla="val 3478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1206500" y="3175000"/>
            <a:ext cx="43180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app/src/main/java/com/example/myapplication/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├──</a:t>
            </a:r>
            <a:r>
              <a:rPr lang="en-US" sz="1300" b="1" i="0" u="none" strike="noStrike">
                <a:solidFill>
                  <a:srgbClr val="FF6A00"/>
                </a:solidFill>
                <a:latin typeface="Roboto Mono"/>
                <a:ea typeface="Roboto Mono"/>
                <a:cs typeface="Roboto Mono"/>
                <a:sym typeface="Roboto Mono"/>
              </a:rPr>
              <a:t>MainActivity.kt</a:t>
            </a: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// 应用程序入口与主逻辑</a:t>
            </a:r>
            <a:endParaRPr lang="en-US" sz="1300" b="0" i="0" u="none" strike="noStrike">
              <a:solidFill>
                <a:srgbClr val="4B5563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├──</a:t>
            </a:r>
            <a:r>
              <a:rPr lang="en-US" sz="1300" b="1" i="0" u="none" strike="noStrike">
                <a:solidFill>
                  <a:srgbClr val="FF6A00"/>
                </a:solidFill>
                <a:latin typeface="Roboto Mono"/>
                <a:ea typeface="Roboto Mono"/>
                <a:cs typeface="Roboto Mono"/>
                <a:sym typeface="Roboto Mono"/>
              </a:rPr>
              <a:t>data/</a:t>
            </a: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// 数据层 (实体 / DAO / 数据库 / 仓库)</a:t>
            </a:r>
            <a:endParaRPr lang="en-US" sz="1300" b="0" i="0" u="none" strike="noStrike">
              <a:solidFill>
                <a:srgbClr val="4B5563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├──</a:t>
            </a:r>
            <a:r>
              <a:rPr lang="en-US" sz="1300" b="1" i="0" u="none" strike="noStrike">
                <a:solidFill>
                  <a:srgbClr val="FF6A00"/>
                </a:solidFill>
                <a:latin typeface="Roboto Mono"/>
                <a:ea typeface="Roboto Mono"/>
                <a:cs typeface="Roboto Mono"/>
                <a:sym typeface="Roboto Mono"/>
              </a:rPr>
              <a:t>ui/</a:t>
            </a: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// UI层 (页面布局 / 自定义组件 / 主题样式)</a:t>
            </a:r>
            <a:endParaRPr lang="en-US" sz="1300" b="0" i="0" u="none" strike="noStrike">
              <a:solidFill>
                <a:srgbClr val="4B5563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└──</a:t>
            </a:r>
            <a:r>
              <a:rPr lang="en-US" sz="1300" b="1" i="0" u="none" strike="noStrike">
                <a:solidFill>
                  <a:srgbClr val="FF6A00"/>
                </a:solidFill>
                <a:latin typeface="Roboto Mono"/>
                <a:ea typeface="Roboto Mono"/>
                <a:cs typeface="Roboto Mono"/>
                <a:sym typeface="Roboto Mono"/>
              </a:rPr>
              <a:t>viewmodel/</a:t>
            </a: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// 逻辑层 (数据处理与状态管理)</a:t>
            </a:r>
            <a:endParaRPr lang="en-US" sz="1300" b="0" i="0" u="none" strike="noStrike">
              <a:solidFill>
                <a:srgbClr val="4B5563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6223000" y="1905000"/>
            <a:ext cx="5207000" cy="4191000"/>
          </a:xfrm>
          <a:prstGeom prst="roundRect">
            <a:avLst>
              <a:gd name="adj" fmla="val 363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6223000" y="1905000"/>
            <a:ext cx="76200" cy="4191000"/>
          </a:xfrm>
          <a:prstGeom prst="roundRect">
            <a:avLst>
              <a:gd name="adj" fmla="val 20000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53200" y="2222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7035800" y="2184400"/>
            <a:ext cx="406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项目文档体系 Documentation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477000" y="2921000"/>
            <a:ext cx="4699000" cy="2921000"/>
          </a:xfrm>
          <a:prstGeom prst="roundRect">
            <a:avLst>
              <a:gd name="adj" fmla="val 3478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6667500" y="3175000"/>
            <a:ext cx="43180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doc/ // 独立归档，方便版本管理与查阅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├── 📖</a:t>
            </a:r>
            <a:r>
              <a:rPr lang="en-US" sz="1300" b="1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泛读报告.md</a:t>
            </a: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// 需求理解与分析总结</a:t>
            </a:r>
            <a:endParaRPr lang="en-US" sz="1300" b="0" i="0" u="none" strike="noStrike">
              <a:solidFill>
                <a:srgbClr val="4B5563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├── 📊</a:t>
            </a:r>
            <a:r>
              <a:rPr lang="en-US" sz="1300" b="1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用例图.md / 类图.md</a:t>
            </a: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// 系统功能与静态结构建模</a:t>
            </a:r>
            <a:endParaRPr lang="en-US" sz="1300" b="0" i="0" u="none" strike="noStrike">
              <a:solidFill>
                <a:srgbClr val="4B5563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└── 🔧</a:t>
            </a:r>
            <a:r>
              <a:rPr lang="en-US" sz="1300" b="1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维护设计方案文档.md</a:t>
            </a:r>
            <a:r>
              <a:rPr lang="en-US" sz="1300" b="0" i="0" u="none" strike="noStrike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// 长期维护与扩展规划说明</a:t>
            </a:r>
            <a:endParaRPr lang="en-US" sz="1300" b="0" i="0" u="none" strike="noStrike">
              <a:solidFill>
                <a:srgbClr val="4B5563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项目特色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l="20573" r="20573"/>
          <a:stretch>
            <a:fillRect/>
          </a:stretch>
        </p:blipFill>
        <p:spPr>
          <a:xfrm>
            <a:off x="762000" y="1778000"/>
            <a:ext cx="3810000" cy="4318000"/>
          </a:xfrm>
          <a:prstGeom prst="roundRect">
            <a:avLst>
              <a:gd name="adj" fmla="val 400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4953000" y="1778000"/>
            <a:ext cx="2159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43500" y="1968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5588000" y="1968500"/>
            <a:ext cx="139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现代化技术栈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143500" y="2540000"/>
            <a:ext cx="177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100% Kotlin + Compose + Room，严格遵循Android官方开发规范。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239000" y="1778000"/>
            <a:ext cx="2159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29500" y="19685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874000" y="1968500"/>
            <a:ext cx="139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清晰架构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429500" y="2540000"/>
            <a:ext cx="177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采用 MVVM + Repository 分层模式，实现高内聚低耦合，便于长期维护。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9525000" y="1778000"/>
            <a:ext cx="2159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15500" y="19685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0160000" y="1968500"/>
            <a:ext cx="139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高质量交付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9715500" y="2540000"/>
            <a:ext cx="177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95%+ 代码注释覆盖率，零编译与运行时错误，严格遵循代码规范。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4953000" y="3937000"/>
            <a:ext cx="3302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07000" y="41910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5842000" y="4191000"/>
            <a:ext cx="215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良好的用户体验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5207000" y="4953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全面适配 Material Design 3 设计语言与深色主题，界面美观，操作逻辑直观流畅。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382000" y="3937000"/>
            <a:ext cx="3302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636000" y="4191000"/>
            <a:ext cx="406400" cy="4064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9271000" y="4191000"/>
            <a:ext cx="215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架构易于扩展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636000" y="4953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架构层面已预留本地搜索、云端同步等关键扩展接口，为后续的功能快速迭代打好基础。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项目成果与统计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556000" cy="1460500"/>
          </a:xfrm>
          <a:prstGeom prst="roundRect">
            <a:avLst>
              <a:gd name="adj" fmla="val 6956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0320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778000" y="1968500"/>
            <a:ext cx="2413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代码规模统计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12个 Kotlin 文件 · 新增功能代码</a:t>
            </a:r>
            <a:r>
              <a:rPr lang="en-US" sz="13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~600行</a:t>
            </a:r>
            <a:endParaRPr lang="en-US" sz="1300" b="1" i="0" u="none" strike="noStrike">
              <a:solidFill>
                <a:srgbClr val="FF6A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总计代码行数 ~800行 (不含注释)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762000" y="3556000"/>
            <a:ext cx="3556000" cy="1460500"/>
          </a:xfrm>
          <a:prstGeom prst="roundRect">
            <a:avLst>
              <a:gd name="adj" fmla="val 6956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810000"/>
            <a:ext cx="609600" cy="609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778000" y="3746500"/>
            <a:ext cx="2413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文档产出情况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累计产出文档行数</a:t>
            </a:r>
            <a:r>
              <a:rPr lang="en-US" sz="13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~2092行</a:t>
            </a:r>
            <a:endParaRPr lang="en-US" sz="1300" b="1" i="0" u="none" strike="noStrike">
              <a:solidFill>
                <a:srgbClr val="FF6A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包含泛读报告、维护设计方案等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762000" y="5143500"/>
            <a:ext cx="3556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5435600"/>
            <a:ext cx="609600" cy="609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778000" y="5397500"/>
            <a:ext cx="2413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任务达成情况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全部达成作业要求，交付完整代码、文档与UML图。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4699000" y="1778000"/>
            <a:ext cx="6731000" cy="4762500"/>
          </a:xfrm>
          <a:prstGeom prst="roundRect">
            <a:avLst>
              <a:gd name="adj" fmla="val 2133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/>
          <a:srcRect l="8751" r="8751"/>
          <a:stretch>
            <a:fillRect/>
          </a:stretch>
        </p:blipFill>
        <p:spPr>
          <a:xfrm>
            <a:off x="4889500" y="1968500"/>
            <a:ext cx="6350000" cy="4381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演示环节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2032000" cy="2032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52500" y="2222500"/>
            <a:ext cx="1651000" cy="165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4445000"/>
            <a:ext cx="203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现场演示应用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Live Demo</a:t>
            </a:r>
            <a:endParaRPr lang="en-US" sz="13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3302000" y="1905000"/>
            <a:ext cx="393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3556000" y="2095500"/>
            <a:ext cx="76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572000" y="20955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启动应用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查看应用初始的空状态提示界面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7620000" y="1905000"/>
            <a:ext cx="393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7874000" y="2095500"/>
            <a:ext cx="76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890000" y="20955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 FAB 创建便签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输入测试内容并点击保存按钮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3302000" y="3683000"/>
            <a:ext cx="393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3556000" y="3873500"/>
            <a:ext cx="76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572000" y="38735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查看便签列表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验证便签列表是否按时间倒序排列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7620000" y="3683000"/>
            <a:ext cx="393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7874000" y="3873500"/>
            <a:ext cx="76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890000" y="38735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编辑便签并保存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修改内容后保存，观察列表自动刷新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3302000" y="5207000"/>
            <a:ext cx="8255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3683000" y="5397500"/>
            <a:ext cx="101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5080000" y="5397500"/>
            <a:ext cx="609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点击删除图标，验证便签删除功能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确认删除后，验证便签是否从列表中消失且数据持久化删除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遇到的挑战与收获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3000" y="21590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2133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核心挑战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3048000"/>
            <a:ext cx="4699000" cy="952500"/>
          </a:xfrm>
          <a:prstGeom prst="roundRect">
            <a:avLst>
              <a:gd name="adj" fmla="val 10666"/>
            </a:avLst>
          </a:prstGeom>
          <a:solidFill>
            <a:srgbClr val="FFF8F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206500" y="31750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UI 架构转型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从传统 XML 视图系统迁移到 Compose 声明式 UI，适应全新的声明式思维与布局方式。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191000"/>
            <a:ext cx="4699000" cy="952500"/>
          </a:xfrm>
          <a:prstGeom prst="roundRect">
            <a:avLst>
              <a:gd name="adj" fmla="val 10666"/>
            </a:avLst>
          </a:prstGeom>
          <a:solidFill>
            <a:srgbClr val="FFF8F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1206500" y="43180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响应式数据流管理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理解并应用 Flow 进行异步数据流处理，确保 UI 状态响应式更新与生命周期安全。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16000" y="5207000"/>
            <a:ext cx="4699000" cy="952500"/>
          </a:xfrm>
          <a:prstGeom prst="roundRect">
            <a:avLst>
              <a:gd name="adj" fmla="val 10666"/>
            </a:avLst>
          </a:prstGeom>
          <a:solidFill>
            <a:srgbClr val="FFF8F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1206500" y="53340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MVVM 架构落地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明确 View、ViewModel、Model 职责边界，实现清晰的分层设计与逻辑解耦。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04000" y="21590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112000" y="2133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主要收获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0" y="3048000"/>
            <a:ext cx="4699000" cy="952500"/>
          </a:xfrm>
          <a:prstGeom prst="roundRect">
            <a:avLst>
              <a:gd name="adj" fmla="val 10666"/>
            </a:avLst>
          </a:prstGeom>
          <a:solidFill>
            <a:srgbClr val="F0FDF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667500" y="31750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技术能力跃升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熟练掌握 Compose、Room、Flow 等 Jetpack 核心组件，构建现代化的 Android 应用。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477000" y="4191000"/>
            <a:ext cx="4699000" cy="952500"/>
          </a:xfrm>
          <a:prstGeom prst="roundRect">
            <a:avLst>
              <a:gd name="adj" fmla="val 10666"/>
            </a:avLst>
          </a:prstGeom>
          <a:solidFill>
            <a:srgbClr val="EFF6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6667500" y="43180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工程素养提升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养成良好的代码规范习惯，提升了技术文档编写与 UML 系统建模的能力。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477000" y="5207000"/>
            <a:ext cx="4699000" cy="952500"/>
          </a:xfrm>
          <a:prstGeom prst="roundRect">
            <a:avLst>
              <a:gd name="adj" fmla="val 10666"/>
            </a:avLst>
          </a:prstGeom>
          <a:solidFill>
            <a:srgbClr val="FFFBE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6667500" y="5334000"/>
            <a:ext cx="4318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综合软实力增强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在解决复杂问题的过程中，显著增强了自主学习能力、逻辑思维以及团队协作效率。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可扩展性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3302000" cy="508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095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60500" y="2057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基础体验优化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2667000"/>
            <a:ext cx="279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搜索功能、分享功能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简单易实现，能显著提升用户使用体验，是版本迭代的优先选项。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4445000" y="1778000"/>
            <a:ext cx="3302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445000" y="1778000"/>
            <a:ext cx="3302000" cy="508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99000" y="2095500"/>
            <a:ext cx="304800" cy="3048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80000" y="2095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588000" y="2057400"/>
            <a:ext cx="203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数据能力增强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699000" y="2667000"/>
            <a:ext cx="279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分类标签、数据备份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需扩展底层数据模型，实现难度适中，能为产品提供更丰富的管理维度。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8128000" y="1778000"/>
            <a:ext cx="3302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8128000" y="1778000"/>
            <a:ext cx="3302000" cy="508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0" y="2095500"/>
            <a:ext cx="304800" cy="30480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63000" y="2095500"/>
            <a:ext cx="304800" cy="304800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4000" y="2095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9652000" y="2057400"/>
            <a:ext cx="165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深度功能集成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382000" y="2667000"/>
            <a:ext cx="279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云同步、富文本、图片附件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需集成第三方云服务及复杂的解析逻辑，系统复杂度较高，建议在后期规划。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2" name="AutoShape 22"/>
          <p:cNvSpPr/>
          <p:nvPr/>
        </p:nvSpPr>
        <p:spPr>
          <a:xfrm>
            <a:off x="762000" y="4445000"/>
            <a:ext cx="10668000" cy="1778000"/>
          </a:xfrm>
          <a:prstGeom prst="roundRect">
            <a:avLst>
              <a:gd name="adj" fmla="val 8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3000" y="4826000"/>
            <a:ext cx="508000" cy="5080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1905000" y="4762500"/>
            <a:ext cx="241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灵活的数据源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Repository 模式设计，支持灵活添加本地或云端等多种新数据源。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72000" y="4826000"/>
            <a:ext cx="508000" cy="5080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5334000" y="4762500"/>
            <a:ext cx="241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清晰的架构分层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基于MVVM架构，解耦视图与业务逻辑，便于新功能模块的独立开发。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01000" y="4826000"/>
            <a:ext cx="508000" cy="508000"/>
          </a:xfrm>
          <a:prstGeom prst="rect">
            <a:avLst/>
          </a:prstGeom>
        </p:spPr>
      </p:pic>
      <p:sp>
        <p:nvSpPr>
          <p:cNvPr id="28" name="AutoShape 28"/>
          <p:cNvSpPr/>
          <p:nvPr/>
        </p:nvSpPr>
        <p:spPr>
          <a:xfrm>
            <a:off x="8763000" y="4762500"/>
            <a:ext cx="241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高效的组件化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Compose 声明式UI支持组件复用与组合，极大提升了界面开发效率。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66800" y="2298700"/>
            <a:ext cx="1117600" cy="1117600"/>
          </a:xfrm>
          <a:prstGeom prst="ellipse">
            <a:avLst/>
          </a:prstGeom>
          <a:solidFill>
            <a:srgbClr val="FF6A0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1600" y="2603500"/>
            <a:ext cx="508000" cy="508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2413000" y="2095500"/>
            <a:ext cx="330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9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完成所有作业要求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200"/>
              </a:spcBef>
            </a:pPr>
            <a:r>
              <a:rPr lang="en-US" sz="14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实现便签应用的 CRUD（增删改查）完整功能闭环，交互流程流畅自然，完全满足项目的功能需求。</a:t>
            </a:r>
            <a:endParaRPr lang="en-US" sz="1400" b="0" i="0" u="none" strike="noStrike">
              <a:solidFill>
                <a:srgbClr val="6062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223000" y="1778000"/>
            <a:ext cx="5207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6527800" y="2298700"/>
            <a:ext cx="1117600" cy="1117600"/>
          </a:xfrm>
          <a:prstGeom prst="ellipse">
            <a:avLst/>
          </a:prstGeom>
          <a:solidFill>
            <a:srgbClr val="FF6A0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32600" y="26035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874000" y="2095500"/>
            <a:ext cx="330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9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现代化技术栈与架构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200"/>
              </a:spcBef>
            </a:pPr>
            <a:r>
              <a:rPr lang="en-US" sz="14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采用 Google 官方推荐的技术组合，结合标准的 MVVM 架构模式，保证了应用架构的清晰性和先进性。</a:t>
            </a:r>
            <a:endParaRPr lang="en-US" sz="1400" b="0" i="0" u="none" strike="noStrike">
              <a:solidFill>
                <a:srgbClr val="6062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4191000"/>
            <a:ext cx="5207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1066800" y="4711700"/>
            <a:ext cx="1117600" cy="1117600"/>
          </a:xfrm>
          <a:prstGeom prst="ellipse">
            <a:avLst/>
          </a:prstGeom>
          <a:solidFill>
            <a:srgbClr val="FF6A0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71600" y="50165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2413000" y="4508500"/>
            <a:ext cx="330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9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高质量代码与文档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200"/>
              </a:spcBef>
            </a:pPr>
            <a:r>
              <a:rPr lang="en-US" sz="14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严格遵循代码命名与注释规范，交付逻辑清晰、可维护性强的代码库，并附带详尽的开发与使用文档。</a:t>
            </a:r>
            <a:endParaRPr lang="en-US" sz="1400" b="0" i="0" u="none" strike="noStrike">
              <a:solidFill>
                <a:srgbClr val="6062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6223000" y="4191000"/>
            <a:ext cx="5207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527800" y="4711700"/>
            <a:ext cx="1117600" cy="1117600"/>
          </a:xfrm>
          <a:prstGeom prst="ellipse">
            <a:avLst/>
          </a:prstGeom>
          <a:solidFill>
            <a:srgbClr val="FF6A0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2600" y="5016500"/>
            <a:ext cx="508000" cy="5080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874000" y="4508500"/>
            <a:ext cx="330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9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兼具学习与扩展价值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200"/>
              </a:spcBef>
            </a:pPr>
            <a:r>
              <a:rPr lang="en-US" sz="1400" b="0" i="0" u="none" strike="noStrike">
                <a:solidFill>
                  <a:srgbClr val="6062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项目结构设计合理，代码具有良好的复用性和可扩展性，非常适合作为 Android 开发的基础实践学习示例。</a:t>
            </a:r>
            <a:endParaRPr lang="en-US" sz="1400" b="0" i="0" u="none" strike="noStrike">
              <a:solidFill>
                <a:srgbClr val="6062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0" y="1016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感谢聆听！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2413000"/>
            <a:ext cx="12192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72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Q &amp; A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38100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欢迎提问和交流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4953000"/>
            <a:ext cx="3302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52705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714500" y="51435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项目地址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D:\My Projects</a:t>
            </a:r>
            <a:endParaRPr lang="en-US" sz="1600" b="1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4445000" y="4953000"/>
            <a:ext cx="3302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99000" y="52705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397500" y="51435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完成日期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2026年4月24日</a:t>
            </a:r>
            <a:endParaRPr lang="en-US" sz="1600" b="1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8128000" y="4953000"/>
            <a:ext cx="3302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0" y="52705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9080500" y="51435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技术栈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Kotlin + Compose + Room</a:t>
            </a:r>
            <a:endParaRPr lang="en-US" sz="1600" b="1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3302000" cy="1460500"/>
          </a:xfrm>
          <a:prstGeom prst="roundRect">
            <a:avLst>
              <a:gd name="adj" fmla="val 1043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952500" y="2032000"/>
            <a:ext cx="88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968500" y="1968500"/>
            <a:ext cx="1905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项目概述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9999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Project Overview</a:t>
            </a:r>
            <a:endParaRPr lang="en-US" sz="1200" b="0" i="0" u="none" strike="noStrike">
              <a:solidFill>
                <a:srgbClr val="99999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4445000" y="1778000"/>
            <a:ext cx="3302000" cy="1460500"/>
          </a:xfrm>
          <a:prstGeom prst="roundRect">
            <a:avLst>
              <a:gd name="adj" fmla="val 1043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4635500" y="2032000"/>
            <a:ext cx="88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651500" y="1968500"/>
            <a:ext cx="1905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技术栈介绍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9999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Technology Stack</a:t>
            </a:r>
            <a:endParaRPr lang="en-US" sz="1200" b="0" i="0" u="none" strike="noStrike">
              <a:solidFill>
                <a:srgbClr val="99999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8128000" y="1778000"/>
            <a:ext cx="3302000" cy="1460500"/>
          </a:xfrm>
          <a:prstGeom prst="roundRect">
            <a:avLst>
              <a:gd name="adj" fmla="val 1043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8318500" y="2032000"/>
            <a:ext cx="88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334500" y="1968500"/>
            <a:ext cx="1905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架构设计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9999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Architecture Design</a:t>
            </a:r>
            <a:endParaRPr lang="en-US" sz="1200" b="0" i="0" u="none" strike="noStrike">
              <a:solidFill>
                <a:srgbClr val="99999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3556000"/>
            <a:ext cx="3302000" cy="1460500"/>
          </a:xfrm>
          <a:prstGeom prst="roundRect">
            <a:avLst>
              <a:gd name="adj" fmla="val 1043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952500" y="3810000"/>
            <a:ext cx="88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968500" y="3746500"/>
            <a:ext cx="1905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核心功能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9999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Core Functions</a:t>
            </a:r>
            <a:endParaRPr lang="en-US" sz="1200" b="0" i="0" u="none" strike="noStrike">
              <a:solidFill>
                <a:srgbClr val="99999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4445000" y="3556000"/>
            <a:ext cx="3302000" cy="1460500"/>
          </a:xfrm>
          <a:prstGeom prst="roundRect">
            <a:avLst>
              <a:gd name="adj" fmla="val 1043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4635500" y="3810000"/>
            <a:ext cx="88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651500" y="3746500"/>
            <a:ext cx="1905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代码亮点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9999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Code Highlights</a:t>
            </a:r>
            <a:endParaRPr lang="en-US" sz="1200" b="0" i="0" u="none" strike="noStrike">
              <a:solidFill>
                <a:srgbClr val="99999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8128000" y="3556000"/>
            <a:ext cx="3302000" cy="1460500"/>
          </a:xfrm>
          <a:prstGeom prst="roundRect">
            <a:avLst>
              <a:gd name="adj" fmla="val 1043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8318500" y="3810000"/>
            <a:ext cx="88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334500" y="3746500"/>
            <a:ext cx="1905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UML 图展示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9999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UML Diagram</a:t>
            </a:r>
            <a:endParaRPr lang="en-US" sz="1200" b="0" i="0" u="none" strike="noStrike">
              <a:solidFill>
                <a:srgbClr val="99999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1" name="AutoShape 21"/>
          <p:cNvSpPr/>
          <p:nvPr/>
        </p:nvSpPr>
        <p:spPr>
          <a:xfrm>
            <a:off x="762000" y="5207000"/>
            <a:ext cx="3302000" cy="1460500"/>
          </a:xfrm>
          <a:prstGeom prst="roundRect">
            <a:avLst>
              <a:gd name="adj" fmla="val 1043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/>
        </p:nvSpPr>
        <p:spPr>
          <a:xfrm>
            <a:off x="952500" y="5461000"/>
            <a:ext cx="88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07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968500" y="5397500"/>
            <a:ext cx="1905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项目特色与成果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9999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Features &amp; Results</a:t>
            </a:r>
            <a:endParaRPr lang="en-US" sz="1200" b="0" i="0" u="none" strike="noStrike">
              <a:solidFill>
                <a:srgbClr val="99999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4" name="AutoShape 24"/>
          <p:cNvSpPr/>
          <p:nvPr/>
        </p:nvSpPr>
        <p:spPr>
          <a:xfrm>
            <a:off x="4445000" y="5207000"/>
            <a:ext cx="3302000" cy="1460500"/>
          </a:xfrm>
          <a:prstGeom prst="roundRect">
            <a:avLst>
              <a:gd name="adj" fmla="val 1043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5" name="AutoShape 25"/>
          <p:cNvSpPr/>
          <p:nvPr/>
        </p:nvSpPr>
        <p:spPr>
          <a:xfrm>
            <a:off x="4635500" y="5461000"/>
            <a:ext cx="88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08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5651500" y="5397500"/>
            <a:ext cx="1905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演示环节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9999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Demo Session</a:t>
            </a:r>
            <a:endParaRPr lang="en-US" sz="1200" b="0" i="0" u="none" strike="noStrike">
              <a:solidFill>
                <a:srgbClr val="99999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7" name="AutoShape 27"/>
          <p:cNvSpPr/>
          <p:nvPr/>
        </p:nvSpPr>
        <p:spPr>
          <a:xfrm>
            <a:off x="8128000" y="5207000"/>
            <a:ext cx="3302000" cy="1460500"/>
          </a:xfrm>
          <a:prstGeom prst="roundRect">
            <a:avLst>
              <a:gd name="adj" fmla="val 1043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8" name="AutoShape 28"/>
          <p:cNvSpPr/>
          <p:nvPr/>
        </p:nvSpPr>
        <p:spPr>
          <a:xfrm>
            <a:off x="8318500" y="5461000"/>
            <a:ext cx="88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09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9334500" y="5397500"/>
            <a:ext cx="1905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总结与致谢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9999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Summary &amp; Q&amp;A</a:t>
            </a:r>
            <a:endParaRPr lang="en-US" sz="1200" b="0" i="0" u="none" strike="noStrike">
              <a:solidFill>
                <a:srgbClr val="99999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项目概述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334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0320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006600"/>
            <a:ext cx="4318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什么是小米便签？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6670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📱 简洁高效的本地笔记应用，支持亮色/暗色主题自由切换，适应不同场景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🎨 采用 Material Design 3 设计语言，界面清爽，视觉体验流畅自然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💾 基于 Room 数据库实现本地数据持久化存储，保障数据安全与读写性能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762000" y="4191000"/>
            <a:ext cx="5334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4445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524000" y="4419600"/>
            <a:ext cx="4318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项目目标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16000" y="5080000"/>
            <a:ext cx="241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✅ 阅读并深入理解开源代码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✅ 撰写详细的开源项目泛读报告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3556000" y="5080000"/>
            <a:ext cx="241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✅ 完善代码注释，统一代码风格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✅ 实现完整 CRUD 与 UML 建模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477000" y="1778000"/>
            <a:ext cx="4953000" cy="4572000"/>
          </a:xfrm>
          <a:prstGeom prst="roundRect">
            <a:avLst>
              <a:gd name="adj" fmla="val 4444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/>
          <a:srcRect t="24349" b="24349"/>
          <a:stretch>
            <a:fillRect/>
          </a:stretch>
        </p:blipFill>
        <p:spPr>
          <a:xfrm>
            <a:off x="6731000" y="2032000"/>
            <a:ext cx="4445000" cy="4064000"/>
          </a:xfrm>
          <a:prstGeom prst="roundRect">
            <a:avLst>
              <a:gd name="adj" fmla="val 3750"/>
            </a:avLst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技术栈介绍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429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16666" r="16666"/>
          <a:stretch>
            <a:fillRect/>
          </a:stretch>
        </p:blipFill>
        <p:spPr>
          <a:xfrm>
            <a:off x="952500" y="2095500"/>
            <a:ext cx="889000" cy="889000"/>
          </a:xfrm>
          <a:prstGeom prst="roundRect">
            <a:avLst>
              <a:gd name="adj" fmla="val 17142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2032000" y="1968500"/>
            <a:ext cx="203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Kotlin 2.0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4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用途：</a:t>
            </a:r>
            <a:r>
              <a:rPr lang="en-US" sz="12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Android 首选编程语言</a:t>
            </a:r>
            <a:endParaRPr lang="en-US" sz="12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优势：</a:t>
            </a:r>
            <a:r>
              <a:rPr lang="en-US" sz="12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语法简洁 · 类型安全 · 100% 兼容 Java</a:t>
            </a:r>
            <a:endParaRPr lang="en-US" sz="12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4381500" y="1778000"/>
            <a:ext cx="3429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t="3769" b="3769"/>
          <a:stretch>
            <a:fillRect/>
          </a:stretch>
        </p:blipFill>
        <p:spPr>
          <a:xfrm>
            <a:off x="4572000" y="2095500"/>
            <a:ext cx="889000" cy="889000"/>
          </a:xfrm>
          <a:prstGeom prst="roundRect">
            <a:avLst>
              <a:gd name="adj" fmla="val 17142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5651500" y="1968500"/>
            <a:ext cx="203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Jetpack Compose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4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用途：</a:t>
            </a:r>
            <a:r>
              <a:rPr lang="en-US" sz="12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现代化原生 UI 开发框架</a:t>
            </a:r>
            <a:endParaRPr lang="en-US" sz="12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优势：</a:t>
            </a:r>
            <a:r>
              <a:rPr lang="en-US" sz="12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声明式编程 · 实时预览 · 组件可复用性强</a:t>
            </a:r>
            <a:endParaRPr lang="en-US" sz="12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8001000" y="1778000"/>
            <a:ext cx="3429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91500" y="2095500"/>
            <a:ext cx="889000" cy="889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9271000" y="1968500"/>
            <a:ext cx="203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Room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4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用途：</a:t>
            </a:r>
            <a:r>
              <a:rPr lang="en-US" sz="12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Android 本地关系型数据库</a:t>
            </a:r>
            <a:endParaRPr lang="en-US" sz="12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优势：</a:t>
            </a:r>
            <a:r>
              <a:rPr lang="en-US" sz="12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SQL 语句编译时校验 · 支持 LiveData 观察 · 轻量级封装</a:t>
            </a:r>
            <a:endParaRPr lang="en-US" sz="12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2476500" y="3937000"/>
            <a:ext cx="3429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67000" y="4254500"/>
            <a:ext cx="889000" cy="889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3746500" y="4127500"/>
            <a:ext cx="203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ViewModel + Flow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4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用途：</a:t>
            </a:r>
            <a:r>
              <a:rPr lang="en-US" sz="12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应用状态管理与响应式数据流</a:t>
            </a:r>
            <a:endParaRPr lang="en-US" sz="12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优势：</a:t>
            </a:r>
            <a:r>
              <a:rPr lang="en-US" sz="12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感知生命周期 · 数据自动分发 · 状态统一管理</a:t>
            </a:r>
            <a:endParaRPr lang="en-US" sz="12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6286500" y="3937000"/>
            <a:ext cx="3429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8"/>
          <a:srcRect l="25000" r="25000"/>
          <a:stretch>
            <a:fillRect/>
          </a:stretch>
        </p:blipFill>
        <p:spPr>
          <a:xfrm>
            <a:off x="6477000" y="4254500"/>
            <a:ext cx="889000" cy="889000"/>
          </a:xfrm>
          <a:prstGeom prst="roundRect">
            <a:avLst>
              <a:gd name="adj" fmla="val 17142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8" name="AutoShape 18"/>
          <p:cNvSpPr/>
          <p:nvPr/>
        </p:nvSpPr>
        <p:spPr>
          <a:xfrm>
            <a:off x="7620000" y="4127500"/>
            <a:ext cx="203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Coroutines (协程)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4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用途：</a:t>
            </a:r>
            <a:r>
              <a:rPr lang="en-US" sz="12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轻量级异步编程解决方案</a:t>
            </a:r>
            <a:endParaRPr lang="en-US" sz="12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优势：</a:t>
            </a:r>
            <a:r>
              <a:rPr lang="en-US" sz="12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结构化并发 · 代码顺序化书写 · 极低性能开销</a:t>
            </a:r>
            <a:endParaRPr lang="en-US" sz="12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762000" y="5969000"/>
            <a:ext cx="10668000" cy="762000"/>
          </a:xfrm>
          <a:prstGeom prst="roundRect">
            <a:avLst>
              <a:gd name="adj" fmla="val 2000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6000" y="6146800"/>
            <a:ext cx="406400" cy="4064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1651000" y="6096000"/>
            <a:ext cx="939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技术选型核心理念： Google 官方推荐方案 • 全球开发者社区活跃支持 • 极致开发效率与高性能体验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架构设计 - MVVM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l="18061" r="18061"/>
          <a:stretch>
            <a:fillRect/>
          </a:stretch>
        </p:blipFill>
        <p:spPr>
          <a:xfrm>
            <a:off x="762000" y="1905000"/>
            <a:ext cx="5080000" cy="3556000"/>
          </a:xfrm>
          <a:prstGeom prst="rect">
            <a:avLst/>
          </a:prstGeom>
          <a:noFill/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588000"/>
            <a:ext cx="508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采用经典的三层架构模式，将界面、逻辑与数据彻底解耦，</a:t>
            </a:r>
            <a:b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实现代码结构的高内聚、低耦合。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350000" y="1905000"/>
            <a:ext cx="5080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6350000" y="1905000"/>
            <a:ext cx="76200" cy="13970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80200" y="2222500"/>
            <a:ext cx="457200" cy="4572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366000" y="2095500"/>
            <a:ext cx="381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关注点分离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View负责UI展示，ViewModel处理业务逻辑，Model管理数据，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各层级职责明确，降低系统复杂度。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6350000" y="3556000"/>
            <a:ext cx="5080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6350000" y="3556000"/>
            <a:ext cx="76200" cy="13970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80200" y="3873500"/>
            <a:ext cx="457200" cy="4572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7366000" y="3746500"/>
            <a:ext cx="381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可测试性强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业务逻辑与UI界面分离，可独立编写单元测试，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有效提升代码质量，降低维护与迭代成本。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6350000" y="5080000"/>
            <a:ext cx="5080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6350000" y="5080000"/>
            <a:ext cx="76200" cy="13970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80200" y="5397500"/>
            <a:ext cx="457200" cy="4572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366000" y="5270500"/>
            <a:ext cx="381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响应式设计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通过数据绑定机制，实现数据状态变化自动更新UI，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减少手动操作，提升开发效率与用户体验。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核心功能 - CRUD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572000"/>
          </a:xfrm>
          <a:prstGeom prst="roundRect">
            <a:avLst>
              <a:gd name="adj" fmla="val 444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8713" r="8713"/>
          <a:stretch>
            <a:fillRect/>
          </a:stretch>
        </p:blipFill>
        <p:spPr>
          <a:xfrm>
            <a:off x="1016000" y="2159000"/>
            <a:ext cx="1778000" cy="3556000"/>
          </a:xfrm>
          <a:prstGeom prst="roundRect">
            <a:avLst>
              <a:gd name="adj" fmla="val 8571"/>
            </a:avLst>
          </a:prstGeom>
          <a:noFill/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48000" y="2159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3492500" y="2133600"/>
            <a:ext cx="2222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创建 Create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点击悬浮按钮(FAB)快速唤起编辑页，输入文字内容并点击保存，即刻生成新便签。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48000" y="4064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3492500" y="4038600"/>
            <a:ext cx="2222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更新 Update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点击任意便签卡片进入详情编辑模式，修改内容后自动保存，列表页数据实时刷新。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6223000" y="1651000"/>
            <a:ext cx="5207000" cy="4572000"/>
          </a:xfrm>
          <a:prstGeom prst="roundRect">
            <a:avLst>
              <a:gd name="adj" fmla="val 444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/>
          <a:srcRect l="5555" r="5555"/>
          <a:stretch>
            <a:fillRect/>
          </a:stretch>
        </p:blipFill>
        <p:spPr>
          <a:xfrm>
            <a:off x="6477000" y="2159000"/>
            <a:ext cx="1778000" cy="3556000"/>
          </a:xfrm>
          <a:prstGeom prst="roundRect">
            <a:avLst>
              <a:gd name="adj" fmla="val 8571"/>
            </a:avLst>
          </a:prstGeom>
          <a:noFill/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</a:ln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09000" y="2159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8953500" y="2133600"/>
            <a:ext cx="2222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读取 Read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应用启动时自动异步加载所有便签数据，默认按“更新时间”倒序排列，确保最新内容优先展示。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09000" y="4064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953500" y="4038600"/>
            <a:ext cx="2222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EF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删除 Delete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点击卡片上的删除图标，弹出确认框后，即刻从数据库中移除数据并实时更新列表UI，操作直观。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代码亮点（一）：响应式编程（Flow）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2667000"/>
          </a:xfrm>
          <a:prstGeom prst="roundRect">
            <a:avLst>
              <a:gd name="adj" fmla="val 5714"/>
            </a:avLst>
          </a:prstGeom>
          <a:solidFill>
            <a:srgbClr val="1F2937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952500" y="1968500"/>
            <a:ext cx="4826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E5E7E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// DAO层：查询所有便签，返回Flow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C4B5FD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@Query</a:t>
            </a:r>
            <a:r>
              <a:rPr lang="en-US" sz="1200" b="0" i="0" u="none" strike="noStrike">
                <a:solidFill>
                  <a:srgbClr val="E5E7E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(</a:t>
            </a:r>
            <a:r>
              <a:rPr lang="en-US" sz="1200" b="0" i="0" u="none" strike="noStrike">
                <a:solidFill>
                  <a:srgbClr val="A7F3D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"SELECT * FROM notes ORDER BY updateTime DESC"</a:t>
            </a:r>
            <a:r>
              <a:rPr lang="en-US" sz="1200" b="0" i="0" u="none" strike="noStrike">
                <a:solidFill>
                  <a:srgbClr val="E5E7E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)</a:t>
            </a:r>
            <a:endParaRPr lang="en-US" sz="1200" b="0" i="0" u="none" strike="noStrike">
              <a:solidFill>
                <a:srgbClr val="E5E7EB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fun</a:t>
            </a:r>
            <a:r>
              <a:rPr lang="en-US" sz="1200" b="0" i="0" u="none" strike="noStrike">
                <a:solidFill>
                  <a:srgbClr val="FBBF24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getAllNotes</a:t>
            </a:r>
            <a:r>
              <a:rPr lang="en-US" sz="1200" b="0" i="0" u="none" strike="noStrike">
                <a:solidFill>
                  <a:srgbClr val="E5E7E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(): Flow&lt;List&lt;Note&gt;&gt;</a:t>
            </a:r>
            <a:endParaRPr lang="en-US" sz="1200" b="0" i="0" u="none" strike="noStrike">
              <a:solidFill>
                <a:srgbClr val="E5E7EB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indent="0" algn="l">
              <a:lnSpc>
                <a:spcPct val="108000"/>
              </a:lnSpc>
              <a:spcBef>
                <a:spcPts val="1000"/>
              </a:spcBef>
            </a:pPr>
            <a:r>
              <a:rPr lang="en-US" sz="1200" b="0" i="0" u="none" strike="noStrike">
                <a:solidFill>
                  <a:srgbClr val="E5E7E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// ViewModel层：收集数据，更新状态 | UI层：自动收集刷新界面</a:t>
            </a:r>
            <a:endParaRPr lang="en-US" sz="1200" b="0" i="0" u="none" strike="noStrike">
              <a:solidFill>
                <a:srgbClr val="E5E7EB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viewModelScope.launch { repo.getAllNotes().collect { notes -&gt; _allNotes.value = it } }</a:t>
            </a:r>
            <a:endParaRPr lang="en-US" sz="1200" b="0" i="0" u="none" strike="noStrike">
              <a:solidFill>
                <a:srgbClr val="E5E7EB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val notes by viewModel.allNotes.</a:t>
            </a:r>
            <a:r>
              <a:rPr lang="en-US" sz="1200" b="0" i="0" u="none" strike="noStrike">
                <a:solidFill>
                  <a:srgbClr val="FBBF24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collectAsState</a:t>
            </a:r>
            <a:r>
              <a:rPr lang="en-US" sz="1200" b="0" i="0" u="none" strike="noStrike">
                <a:solidFill>
                  <a:srgbClr val="E5E7E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()</a:t>
            </a:r>
            <a:endParaRPr lang="en-US" sz="1200" b="0" i="0" u="none" strike="noStrike">
              <a:solidFill>
                <a:srgbClr val="E5E7EB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762000" y="4699000"/>
            <a:ext cx="1651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500" y="48895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4889500"/>
            <a:ext cx="88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自动更新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889000" y="5461000"/>
            <a:ext cx="139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数据变化时UI自动感知并刷新，无需手动干预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2540000" y="4699000"/>
            <a:ext cx="1651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30500" y="48895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3175000" y="4889500"/>
            <a:ext cx="88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高效渲染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2667000" y="5461000"/>
            <a:ext cx="139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基于数据流驱动，避免不必要的UI重绘与刷新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318000" y="4699000"/>
            <a:ext cx="1651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08500" y="48895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4953000" y="4889500"/>
            <a:ext cx="88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类型安全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4445000" y="5461000"/>
            <a:ext cx="139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Kotlin 强类型特性加持，编译期即发现潜在错误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/>
          <a:srcRect t="3938" b="3938"/>
          <a:stretch>
            <a:fillRect/>
          </a:stretch>
        </p:blipFill>
        <p:spPr>
          <a:xfrm>
            <a:off x="6223000" y="2032000"/>
            <a:ext cx="5207000" cy="3429000"/>
          </a:xfrm>
          <a:prstGeom prst="roundRect">
            <a:avLst>
              <a:gd name="adj" fmla="val 4444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19" name="AutoShape 19"/>
          <p:cNvSpPr/>
          <p:nvPr/>
        </p:nvSpPr>
        <p:spPr>
          <a:xfrm>
            <a:off x="6223000" y="5651500"/>
            <a:ext cx="520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300" b="0" i="1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Kotlin Flow 数据流模型示意图：冷流与热流的转换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代码亮点（二）：Compose UI 与 Room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3769" b="3769"/>
          <a:stretch>
            <a:fillRect/>
          </a:stretch>
        </p:blipFill>
        <p:spPr>
          <a:xfrm>
            <a:off x="1016000" y="2032000"/>
            <a:ext cx="812800" cy="812800"/>
          </a:xfrm>
          <a:prstGeom prst="roundRect">
            <a:avLst>
              <a:gd name="adj" fmla="val 12500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2032000" y="2032000"/>
            <a:ext cx="355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Compose 声明式 UI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简洁直观 · 状态驱动 · 高性能渲染</a:t>
            </a:r>
            <a:endParaRPr lang="en-US" sz="1300" b="0" i="0" u="none" strike="noStrike">
              <a:solidFill>
                <a:srgbClr val="75757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016000" y="3175000"/>
            <a:ext cx="4699000" cy="2921000"/>
          </a:xfrm>
          <a:prstGeom prst="roundRect">
            <a:avLst>
              <a:gd name="adj" fmla="val 3478"/>
            </a:avLst>
          </a:prstGeom>
          <a:solidFill>
            <a:srgbClr val="282C3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206500" y="3365500"/>
            <a:ext cx="4318000" cy="254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C678DD"/>
                </a:solidFill>
                <a:latin typeface="Roboto Mono"/>
                <a:ea typeface="Roboto Mono"/>
                <a:cs typeface="Roboto Mono"/>
                <a:sym typeface="Roboto Mono"/>
              </a:rPr>
              <a:t>@Composable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E5C07B"/>
                </a:solidFill>
                <a:latin typeface="Roboto Mono"/>
                <a:ea typeface="Roboto Mono"/>
                <a:cs typeface="Roboto Mono"/>
                <a:sym typeface="Roboto Mono"/>
              </a:rPr>
              <a:t>fun</a:t>
            </a:r>
            <a:r>
              <a:rPr lang="en-US" sz="1200" b="0" i="0" u="none" strike="noStrike">
                <a:solidFill>
                  <a:srgbClr val="E06C75"/>
                </a:solidFill>
                <a:latin typeface="Roboto Mono"/>
                <a:ea typeface="Roboto Mono"/>
                <a:cs typeface="Roboto Mono"/>
                <a:sym typeface="Roboto Mono"/>
              </a:rPr>
              <a:t>NoteItem</a:t>
            </a: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(note: Note, onClick: () -&gt; Unit) {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Card(modifier = Modifier.clickable { onClick() }) {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Column {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Text(note.title)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Text(note.content)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Text(formatTime(note.updateTime))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}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}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}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6223000" y="1778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 l="16666" r="16666"/>
          <a:stretch>
            <a:fillRect/>
          </a:stretch>
        </p:blipFill>
        <p:spPr>
          <a:xfrm>
            <a:off x="6477000" y="2032000"/>
            <a:ext cx="812800" cy="812800"/>
          </a:xfrm>
          <a:prstGeom prst="roundRect">
            <a:avLst>
              <a:gd name="adj" fmla="val 12500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7493000" y="2032000"/>
            <a:ext cx="355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Room 数据持久化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类型安全 · 编译时SQL验证 · 便捷映射</a:t>
            </a:r>
            <a:endParaRPr lang="en-US" sz="1300" b="0" i="0" u="none" strike="noStrike">
              <a:solidFill>
                <a:srgbClr val="75757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6477000" y="3175000"/>
            <a:ext cx="4699000" cy="2921000"/>
          </a:xfrm>
          <a:prstGeom prst="roundRect">
            <a:avLst>
              <a:gd name="adj" fmla="val 3478"/>
            </a:avLst>
          </a:prstGeom>
          <a:solidFill>
            <a:srgbClr val="282C3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6667500" y="3365500"/>
            <a:ext cx="4318000" cy="254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C678DD"/>
                </a:solidFill>
                <a:latin typeface="Roboto Mono"/>
                <a:ea typeface="Roboto Mono"/>
                <a:cs typeface="Roboto Mono"/>
                <a:sym typeface="Roboto Mono"/>
              </a:rPr>
              <a:t>@Entity</a:t>
            </a: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(tableName =</a:t>
            </a:r>
            <a:r>
              <a:rPr lang="en-US" sz="1200" b="0" i="0" u="none" strike="noStrike">
                <a:solidFill>
                  <a:srgbClr val="98C379"/>
                </a:solidFill>
                <a:latin typeface="Roboto Mono"/>
                <a:ea typeface="Roboto Mono"/>
                <a:cs typeface="Roboto Mono"/>
                <a:sym typeface="Roboto Mono"/>
              </a:rPr>
              <a:t>"notes"</a:t>
            </a: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E5C07B"/>
                </a:solidFill>
                <a:latin typeface="Roboto Mono"/>
                <a:ea typeface="Roboto Mono"/>
                <a:cs typeface="Roboto Mono"/>
                <a:sym typeface="Roboto Mono"/>
              </a:rPr>
              <a:t>data class</a:t>
            </a:r>
            <a:r>
              <a:rPr lang="en-US" sz="1200" b="0" i="0" u="none" strike="noStrike">
                <a:solidFill>
                  <a:srgbClr val="E06C75"/>
                </a:solidFill>
                <a:latin typeface="Roboto Mono"/>
                <a:ea typeface="Roboto Mono"/>
                <a:cs typeface="Roboto Mono"/>
                <a:sym typeface="Roboto Mono"/>
              </a:rPr>
              <a:t>Note</a:t>
            </a: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(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C678DD"/>
                </a:solidFill>
                <a:latin typeface="Roboto Mono"/>
                <a:ea typeface="Roboto Mono"/>
                <a:cs typeface="Roboto Mono"/>
                <a:sym typeface="Roboto Mono"/>
              </a:rPr>
              <a:t>@PrimaryKey</a:t>
            </a: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(autoGenerate =</a:t>
            </a:r>
            <a:r>
              <a:rPr lang="en-US" sz="1200" b="0" i="0" u="none" strike="noStrike">
                <a:solidFill>
                  <a:srgbClr val="56B6C2"/>
                </a:solidFill>
                <a:latin typeface="Roboto Mono"/>
                <a:ea typeface="Roboto Mono"/>
                <a:cs typeface="Roboto Mono"/>
                <a:sym typeface="Roboto Mono"/>
              </a:rPr>
              <a:t>true</a:t>
            </a: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)</a:t>
            </a:r>
            <a:r>
              <a:rPr lang="en-US" sz="1200" b="0" i="0" u="none" strike="noStrike">
                <a:solidFill>
                  <a:srgbClr val="E06C75"/>
                </a:solidFill>
                <a:latin typeface="Roboto Mono"/>
                <a:ea typeface="Roboto Mono"/>
                <a:cs typeface="Roboto Mono"/>
                <a:sym typeface="Roboto Mono"/>
              </a:rPr>
              <a:t>val id: Int = 0,</a:t>
            </a:r>
            <a:endParaRPr lang="en-US" sz="1200" b="0" i="0" u="none" strike="noStrike">
              <a:solidFill>
                <a:srgbClr val="E06C75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val title: String = "",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val content: String = "",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val createTime: Long = System.currentTimeMillis(),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val updateTime: Long = System.currentTimeMillis()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lang="en-US" sz="1200" b="0" i="0" u="none" strike="noStrike">
              <a:solidFill>
                <a:srgbClr val="ABB2BF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UML 用例图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080000" cy="1270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76200" cy="12700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00" y="2032000"/>
            <a:ext cx="457200" cy="457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51000" y="1968500"/>
            <a:ext cx="393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参与者 (Actor)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核心角色：用户 (User) —— 便签应用的直接使用者与交互发起者。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762000" y="3302000"/>
            <a:ext cx="5080000" cy="1778000"/>
          </a:xfrm>
          <a:prstGeom prst="roundRect">
            <a:avLst>
              <a:gd name="adj" fmla="val 571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762000" y="3302000"/>
            <a:ext cx="76200" cy="17780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1041400" y="3429000"/>
            <a:ext cx="457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核心用例 (Use Cases)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en-US" sz="1200" b="1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查看列表：</a:t>
            </a:r>
            <a:r>
              <a:rPr lang="en-US" sz="12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展示所有便签，支持浏览与检索。</a:t>
            </a:r>
            <a:r>
              <a:rPr lang="en-US" sz="1200" b="0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en-US" sz="1200" b="1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创建便签：</a:t>
            </a:r>
            <a:r>
              <a:rPr lang="en-US" sz="12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快速添加文本、图片或语音内容。</a:t>
            </a:r>
            <a:endParaRPr lang="en-US" sz="12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en-US" sz="1200" b="1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编辑便签：</a:t>
            </a:r>
            <a:r>
              <a:rPr lang="en-US" sz="12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修改已有便签内容，支持格式调整。</a:t>
            </a:r>
            <a:r>
              <a:rPr lang="en-US" sz="1200" b="0" i="0" u="none" strike="noStrike">
                <a:solidFill>
                  <a:srgbClr val="FF6A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en-US" sz="1200" b="1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删除便签：</a:t>
            </a:r>
            <a:r>
              <a:rPr lang="en-US" sz="12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移除不需要的便签或清空回收站。</a:t>
            </a:r>
            <a:endParaRPr lang="en-US" sz="12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62000" y="5207000"/>
            <a:ext cx="5080000" cy="1270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762000" y="5207000"/>
            <a:ext cx="76200" cy="1270000"/>
          </a:xfrm>
          <a:prstGeom prst="roundRect">
            <a:avLst>
              <a:gd name="adj" fmla="val 0"/>
            </a:avLst>
          </a:prstGeom>
          <a:solidFill>
            <a:srgbClr val="FF6A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1041400" y="5334000"/>
            <a:ext cx="457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关键关系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1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Include：</a:t>
            </a: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创建/编辑 → 保存 (基础流程必需)</a:t>
            </a:r>
            <a:r>
              <a:rPr lang="en-US" sz="1200" b="1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Extend：</a:t>
            </a: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查看列表 → 空状态提示 (特定条件触发)</a:t>
            </a:r>
            <a:endParaRPr lang="en-US" sz="12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6223000" y="1778000"/>
            <a:ext cx="5207000" cy="4699000"/>
          </a:xfrm>
          <a:prstGeom prst="roundRect">
            <a:avLst>
              <a:gd name="adj" fmla="val 324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 l="177" r="177"/>
          <a:stretch>
            <a:fillRect/>
          </a:stretch>
        </p:blipFill>
        <p:spPr>
          <a:xfrm>
            <a:off x="6413500" y="1968500"/>
            <a:ext cx="4826000" cy="3124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6" name="AutoShape 16"/>
          <p:cNvSpPr/>
          <p:nvPr/>
        </p:nvSpPr>
        <p:spPr>
          <a:xfrm>
            <a:off x="6413500" y="5270500"/>
            <a:ext cx="482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300" b="0" i="1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图：便签应用 UML 用例图结构示意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96969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清晰界定系统功能边界与用户交互逻辑</a:t>
            </a:r>
            <a:endParaRPr lang="en-US" sz="1100" b="0" i="0" u="none" strike="noStrike">
              <a:solidFill>
                <a:srgbClr val="96969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zMyZDFjMDYwOTM1NDI5NDhmNjU0YzNlNGYxODk0Zm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4548</Words>
  <Application>WPS 演示</Application>
  <PresentationFormat/>
  <Paragraphs>377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Arial</vt:lpstr>
      <vt:lpstr>Noto Sans SC</vt:lpstr>
      <vt:lpstr>Source Code Pro</vt:lpstr>
      <vt:lpstr>Segoe Print</vt:lpstr>
      <vt:lpstr>Roboto Mono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༺ཌ༈༒༈ད༻</cp:lastModifiedBy>
  <cp:revision>1</cp:revision>
  <dcterms:created xsi:type="dcterms:W3CDTF">2026-05-07T17:44:33Z</dcterms:created>
  <dcterms:modified xsi:type="dcterms:W3CDTF">2026-05-07T17:44:33Z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CFE220D2A2BC42E99B6559FE9A351E22_12</vt:lpwstr>
  </property>
  <property fmtid="{D5CDD505-2E9C-101B-9397-08002B2CF9AE}" pid="3" name="KSOProductBuildVer">
    <vt:lpwstr>2052-12.1.0.18608</vt:lpwstr>
  </property>
</Properties>
</file>