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3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891" r:id="rId2"/>
    <p:sldId id="321" r:id="rId3"/>
    <p:sldId id="322" r:id="rId4"/>
    <p:sldId id="2903" r:id="rId5"/>
    <p:sldId id="2904" r:id="rId6"/>
    <p:sldId id="2905" r:id="rId7"/>
    <p:sldId id="2927" r:id="rId8"/>
    <p:sldId id="2929" r:id="rId9"/>
    <p:sldId id="2930" r:id="rId10"/>
    <p:sldId id="340" r:id="rId11"/>
    <p:sldId id="2923" r:id="rId12"/>
    <p:sldId id="331" r:id="rId13"/>
    <p:sldId id="330" r:id="rId14"/>
    <p:sldId id="2922" r:id="rId15"/>
    <p:sldId id="2932" r:id="rId16"/>
    <p:sldId id="2933" r:id="rId17"/>
    <p:sldId id="2916" r:id="rId18"/>
    <p:sldId id="2919" r:id="rId19"/>
    <p:sldId id="2917" r:id="rId20"/>
    <p:sldId id="2944" r:id="rId21"/>
    <p:sldId id="2918" r:id="rId22"/>
    <p:sldId id="2920" r:id="rId23"/>
    <p:sldId id="2921" r:id="rId24"/>
    <p:sldId id="2924" r:id="rId25"/>
    <p:sldId id="2934" r:id="rId26"/>
    <p:sldId id="2935" r:id="rId27"/>
    <p:sldId id="2936" r:id="rId28"/>
    <p:sldId id="2937" r:id="rId29"/>
    <p:sldId id="2942" r:id="rId30"/>
    <p:sldId id="2943" r:id="rId31"/>
    <p:sldId id="2938" r:id="rId32"/>
    <p:sldId id="2939" r:id="rId33"/>
    <p:sldId id="2941" r:id="rId34"/>
    <p:sldId id="2945" r:id="rId35"/>
    <p:sldId id="325" r:id="rId36"/>
    <p:sldId id="2947" r:id="rId37"/>
    <p:sldId id="324" r:id="rId38"/>
    <p:sldId id="332" r:id="rId39"/>
    <p:sldId id="326" r:id="rId40"/>
    <p:sldId id="2946" r:id="rId41"/>
    <p:sldId id="329" r:id="rId42"/>
    <p:sldId id="328" r:id="rId43"/>
  </p:sldIdLst>
  <p:sldSz cx="12190413" cy="6858000"/>
  <p:notesSz cx="7099300" cy="10234613"/>
  <p:custDataLst>
    <p:tags r:id="rId4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6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7638" autoAdjust="0"/>
  </p:normalViewPr>
  <p:slideViewPr>
    <p:cSldViewPr>
      <p:cViewPr varScale="1">
        <p:scale>
          <a:sx n="67" d="100"/>
          <a:sy n="67" d="100"/>
        </p:scale>
        <p:origin x="644" y="80"/>
      </p:cViewPr>
      <p:guideLst>
        <p:guide orient="horz" pos="2106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4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36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37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39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40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42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4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5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6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项目名称：虚拟沙盘软件系统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团队成员：罗鑫鑫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何雪松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李想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谈晓龙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2022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</a:p>
          <a:p>
            <a:pPr marL="0" indent="0">
              <a:buNone/>
            </a:pPr>
            <a:r>
              <a:rPr lang="en-US" altLang="zh-CN" dirty="0"/>
              <a:t>    </a:t>
            </a:r>
            <a:endParaRPr lang="zh-CN" altLang="en-US" dirty="0"/>
          </a:p>
          <a:p>
            <a:pPr lvl="1"/>
            <a:r>
              <a:rPr lang="zh-CN" altLang="en-US" dirty="0" smtClean="0"/>
              <a:t>无人机在室外拍摄难以稳定</a:t>
            </a:r>
            <a:endParaRPr lang="zh-CN" altLang="en-US" dirty="0"/>
          </a:p>
          <a:p>
            <a:pPr lvl="1"/>
            <a:r>
              <a:rPr lang="zh-CN" altLang="en-US" dirty="0" smtClean="0"/>
              <a:t>无人机摄像头</a:t>
            </a:r>
            <a:r>
              <a:rPr lang="zh-CN" altLang="en-US" dirty="0"/>
              <a:t>拍摄</a:t>
            </a:r>
            <a:r>
              <a:rPr lang="zh-CN" altLang="en-US" dirty="0" smtClean="0"/>
              <a:t>精度</a:t>
            </a:r>
            <a:r>
              <a:rPr lang="zh-CN" altLang="en-US" dirty="0"/>
              <a:t>不够</a:t>
            </a:r>
          </a:p>
          <a:p>
            <a:pPr lvl="1"/>
            <a:r>
              <a:rPr lang="zh-CN" altLang="en-US" dirty="0" smtClean="0"/>
              <a:t>核心功能三维重建算法难实现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519430"/>
            <a:ext cx="10920095" cy="5646420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  <a:p>
            <a:r>
              <a:rPr lang="zh-CN" altLang="en-US" dirty="0"/>
              <a:t>核心功能</a:t>
            </a:r>
          </a:p>
          <a:p>
            <a:endParaRPr lang="zh-CN" altLang="en-US" dirty="0"/>
          </a:p>
          <a:p>
            <a:pPr lvl="1"/>
            <a:r>
              <a:rPr lang="zh-CN" dirty="0"/>
              <a:t>根据无人机</a:t>
            </a:r>
            <a:r>
              <a:rPr lang="zh-CN" dirty="0" smtClean="0"/>
              <a:t>扫描</a:t>
            </a:r>
            <a:r>
              <a:rPr lang="zh-CN" altLang="en-US" dirty="0" smtClean="0"/>
              <a:t>物体生成三维模型</a:t>
            </a:r>
            <a:endParaRPr lang="zh-CN" dirty="0" smtClean="0"/>
          </a:p>
          <a:p>
            <a:pPr lvl="1"/>
            <a:r>
              <a:rPr lang="zh-CN" dirty="0" smtClean="0"/>
              <a:t>放大、缩小、翻转</a:t>
            </a:r>
            <a:r>
              <a:rPr lang="zh-CN" altLang="en-US" dirty="0" smtClean="0"/>
              <a:t>模型</a:t>
            </a:r>
            <a:endParaRPr lang="zh-CN" dirty="0" smtClean="0"/>
          </a:p>
          <a:p>
            <a:pPr marL="457200" lvl="1" indent="0">
              <a:buNone/>
            </a:pPr>
            <a:r>
              <a:rPr lang="en-US" altLang="zh-CN" dirty="0" smtClean="0"/>
              <a:t>  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514350"/>
            <a:ext cx="10920095" cy="5651500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  <a:p>
            <a:r>
              <a:rPr lang="zh-CN" altLang="en-US" dirty="0"/>
              <a:t>需求创意</a:t>
            </a:r>
          </a:p>
          <a:p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利用无人机采集</a:t>
            </a:r>
            <a:r>
              <a:rPr lang="zh-CN" altLang="en-US" dirty="0" smtClean="0">
                <a:sym typeface="+mn-ea"/>
              </a:rPr>
              <a:t>制作</a:t>
            </a:r>
            <a:r>
              <a:rPr lang="zh-CN" altLang="en-US" dirty="0">
                <a:sym typeface="+mn-ea"/>
              </a:rPr>
              <a:t>模型</a:t>
            </a:r>
            <a:r>
              <a:rPr lang="zh-CN" altLang="en-US" dirty="0" smtClean="0">
                <a:sym typeface="+mn-ea"/>
              </a:rPr>
              <a:t>需要</a:t>
            </a:r>
            <a:r>
              <a:rPr lang="zh-CN" altLang="en-US" dirty="0">
                <a:sym typeface="+mn-ea"/>
              </a:rPr>
              <a:t>的信息</a:t>
            </a:r>
          </a:p>
          <a:p>
            <a:pPr lvl="1"/>
            <a:r>
              <a:rPr lang="zh-CN" altLang="en-US" dirty="0" smtClean="0">
                <a:sym typeface="+mn-ea"/>
              </a:rPr>
              <a:t>采集信息平台和数据处理平台分离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300" y="908368"/>
            <a:ext cx="10920052" cy="504031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sym typeface="+mn-ea"/>
              </a:rPr>
              <a:t>软件的非功能需求</a:t>
            </a:r>
          </a:p>
          <a:p>
            <a:pPr marL="0" indent="0">
              <a:buNone/>
            </a:pP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性能要求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）响应时间要求</a:t>
            </a:r>
            <a:r>
              <a:rPr lang="zh-CN" altLang="zh-CN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重建时长不超过</a:t>
            </a: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分钟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）沙盘还原精确度要求</a:t>
            </a:r>
            <a:r>
              <a:rPr lang="zh-CN" altLang="zh-CN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能够对重建物体有辨识度重建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）客户端资源占用要求：内存占用不</a:t>
            </a:r>
            <a:r>
              <a:rPr lang="zh-CN" altLang="zh-CN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大于</a:t>
            </a: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4G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r>
              <a:rPr lang="zh-CN" altLang="zh-CN" sz="2400" kern="100" dirty="0">
                <a:effectLst/>
                <a:ea typeface="Times New Roman" panose="02020603050405020304" pitchFamily="18" charset="0"/>
                <a:sym typeface="+mn-ea"/>
              </a:rPr>
              <a:t> 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设计约束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）开发环境：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Windows 10</a:t>
            </a:r>
            <a:r>
              <a:rPr lang="zh-CN" altLang="en-US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、对应</a:t>
            </a:r>
            <a:r>
              <a:rPr lang="zh-CN" altLang="en-US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的</a:t>
            </a:r>
            <a:r>
              <a:rPr lang="en-US" altLang="zh-CN" sz="2400" dirty="0" err="1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tello</a:t>
            </a:r>
            <a:r>
              <a:rPr lang="zh-CN" altLang="en-US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无人机开源库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）时间约束：必须在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2022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年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月之前完成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）技术约束</a:t>
            </a:r>
            <a:r>
              <a:rPr lang="zh-CN" altLang="zh-CN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4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重建算法效率依赖于硬件工具以及处理时长长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300" y="908368"/>
            <a:ext cx="10920052" cy="504031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sym typeface="+mn-ea"/>
              </a:rPr>
              <a:t>软件的非功能需求</a:t>
            </a:r>
          </a:p>
          <a:p>
            <a:pPr marL="0" indent="0">
              <a:buNone/>
            </a:pP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界面要求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软件界面：用户的主要可视化界面，要求布局紧凑，有联系的组件尽量布局在一个页面中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无人机端：由于无人机是一个裸机的嵌入式系统，没有界面需求，故未设计界面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进度要求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需要在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2022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月给出软件原型，并在同年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月完成开发工作并交付验收。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300" y="908368"/>
            <a:ext cx="10920052" cy="504031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sym typeface="+mn-ea"/>
              </a:rPr>
              <a:t>软件的非功能需求</a:t>
            </a:r>
          </a:p>
          <a:p>
            <a:pPr marL="0" indent="0">
              <a:buNone/>
            </a:pP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交付</a:t>
            </a: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）虚拟沙盘软件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）需求规格说明书电子文档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）设计规格说明书电子文档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）使用说明书电子文档和纸质版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0" indent="0">
              <a:buNone/>
            </a:pP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验收要求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）完成所有功能的设计，基本上没有功能性的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bug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）能较为准确地分析还原出虚拟沙盘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04800" indent="266700" algn="just">
              <a:lnSpc>
                <a:spcPct val="125000"/>
              </a:lnSpc>
            </a:pP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zh-CN" sz="2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）去掉所有在开发中的调试代码，避免影响用户体验</a:t>
            </a:r>
            <a:endParaRPr lang="zh-CN" altLang="zh-CN" sz="2400" dirty="0">
              <a:effectLst/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300" y="908368"/>
            <a:ext cx="10920052" cy="5040312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200" dirty="0">
                <a:sym typeface="+mn-ea"/>
              </a:rPr>
              <a:t>软件需求文档</a:t>
            </a:r>
          </a:p>
          <a:p>
            <a:pPr marL="0" indent="0">
              <a:buNone/>
            </a:pPr>
            <a:r>
              <a:rPr lang="en-US" altLang="zh-CN" sz="3200" dirty="0">
                <a:sym typeface="+mn-ea"/>
              </a:rPr>
              <a:t>《</a:t>
            </a:r>
            <a:r>
              <a:rPr lang="zh-CN" altLang="en-US" sz="3200" dirty="0">
                <a:sym typeface="+mn-ea"/>
              </a:rPr>
              <a:t>虚拟沙盘软件系统</a:t>
            </a:r>
            <a:r>
              <a:rPr lang="en-US" altLang="zh-CN" sz="3200" dirty="0">
                <a:sym typeface="+mn-ea"/>
              </a:rPr>
              <a:t>-</a:t>
            </a:r>
            <a:r>
              <a:rPr lang="zh-CN" altLang="en-US" sz="3200" dirty="0">
                <a:sym typeface="+mn-ea"/>
              </a:rPr>
              <a:t>软件系统的需求构思及描述</a:t>
            </a:r>
            <a:r>
              <a:rPr lang="en-US" altLang="zh-CN" sz="3200" dirty="0">
                <a:sym typeface="+mn-ea"/>
              </a:rPr>
              <a:t>》</a:t>
            </a:r>
            <a:endParaRPr lang="zh-CN" altLang="en-US" sz="3200" dirty="0"/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marL="0" indent="0">
              <a:buNone/>
            </a:pPr>
            <a:r>
              <a:rPr lang="en-US" altLang="zh-CN" dirty="0"/>
              <a:t> 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506345" y="5808345"/>
            <a:ext cx="67208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 1 虚拟沙盘系统用例图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465" y="934720"/>
            <a:ext cx="5664200" cy="46558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783932"/>
            <a:ext cx="10920095" cy="5453380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marL="0" indent="0">
              <a:buNone/>
            </a:pPr>
            <a:r>
              <a:rPr lang="en-US" altLang="zh-CN" dirty="0"/>
              <a:t> 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494915" y="6021070"/>
            <a:ext cx="67208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图 </a:t>
            </a:r>
            <a:r>
              <a:rPr lang="en-US" altLang="zh-CN" dirty="0">
                <a:solidFill>
                  <a:schemeClr val="tx1"/>
                </a:solidFill>
              </a:rPr>
              <a:t>2</a:t>
            </a:r>
            <a:r>
              <a:rPr lang="zh-CN" altLang="en-US" dirty="0">
                <a:solidFill>
                  <a:schemeClr val="tx1"/>
                </a:solidFill>
              </a:rPr>
              <a:t> 虚拟沙盘</a:t>
            </a:r>
            <a:r>
              <a:rPr lang="zh-CN" altLang="en-US" dirty="0" smtClean="0">
                <a:solidFill>
                  <a:schemeClr val="tx1"/>
                </a:solidFill>
              </a:rPr>
              <a:t>系统</a:t>
            </a:r>
            <a:r>
              <a:rPr lang="zh-CN" altLang="en-US" dirty="0">
                <a:solidFill>
                  <a:schemeClr val="tx1"/>
                </a:solidFill>
              </a:rPr>
              <a:t>分析</a:t>
            </a:r>
            <a:r>
              <a:rPr lang="zh-CN" altLang="en-US" dirty="0" smtClean="0">
                <a:solidFill>
                  <a:schemeClr val="tx1"/>
                </a:solidFill>
              </a:rPr>
              <a:t>类</a:t>
            </a:r>
            <a:r>
              <a:rPr lang="zh-CN" altLang="en-US" dirty="0">
                <a:solidFill>
                  <a:schemeClr val="tx1"/>
                </a:solidFill>
              </a:rPr>
              <a:t>图</a:t>
            </a:r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1666714" y="1371295"/>
            <a:ext cx="9037004" cy="46355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windows</a:t>
            </a:r>
            <a:r>
              <a:rPr lang="zh-CN" altLang="en-US" dirty="0"/>
              <a:t>操作系统</a:t>
            </a:r>
            <a:r>
              <a:rPr lang="en-US" altLang="zh-CN" dirty="0"/>
              <a:t>,</a:t>
            </a:r>
            <a:r>
              <a:rPr lang="zh-CN" altLang="en-US" dirty="0"/>
              <a:t>配套的无人机操作系统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/>
              <a:t>Python</a:t>
            </a:r>
            <a:r>
              <a:rPr lang="zh-CN" altLang="en-US" dirty="0" smtClean="0"/>
              <a:t>、</a:t>
            </a:r>
            <a:r>
              <a:rPr lang="en-US" altLang="zh-CN" dirty="0" err="1"/>
              <a:t>Qt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en-US" dirty="0"/>
              <a:t>pycharm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描述体系结构设计的包图、构件图、部署图等</a:t>
            </a:r>
            <a:endParaRPr lang="en-US" altLang="zh-CN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  <a:p>
            <a:r>
              <a:rPr lang="zh-CN" altLang="en-US" dirty="0"/>
              <a:t>用例设计及其模型</a:t>
            </a:r>
          </a:p>
          <a:p>
            <a:pPr lvl="1"/>
            <a:r>
              <a:rPr lang="zh-CN" altLang="en-US" dirty="0"/>
              <a:t>用例详细设计，用例设计的顺序图、设计类图等</a:t>
            </a:r>
          </a:p>
          <a:p>
            <a:r>
              <a:rPr lang="zh-CN" altLang="en-US" dirty="0"/>
              <a:t>类设计及其模型</a:t>
            </a:r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graphicFrame>
        <p:nvGraphicFramePr>
          <p:cNvPr id="2" name="对象 1"/>
          <p:cNvGraphicFramePr/>
          <p:nvPr/>
        </p:nvGraphicFramePr>
        <p:xfrm>
          <a:off x="1558290" y="680720"/>
          <a:ext cx="9460230" cy="546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" r:id="rId4" imgW="9453245" imgH="5595620" progId="Visio.Drawing.15">
                  <p:embed/>
                </p:oleObj>
              </mc:Choice>
              <mc:Fallback>
                <p:oleObj r:id="rId4" imgW="9453245" imgH="5595620" progId="Visio.Drawing.15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58290" y="680720"/>
                        <a:ext cx="9460230" cy="546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918335" y="6129655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en-US" altLang="zh-CN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体系结构设计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4 </a:t>
            </a:r>
            <a:r>
              <a:rPr lang="zh-CN" altLang="en-US" dirty="0">
                <a:solidFill>
                  <a:schemeClr val="tx1"/>
                </a:solidFill>
              </a:rPr>
              <a:t>用户界面设计顺序图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22" y="716506"/>
            <a:ext cx="9721080" cy="491121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en-US" altLang="zh-CN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用户界面跳转关系顺序图</a:t>
            </a:r>
          </a:p>
        </p:txBody>
      </p:sp>
      <p:pic>
        <p:nvPicPr>
          <p:cNvPr id="2" name="图片 -2147482617" descr="18daf4cd9c98d5d4a9b1824c793463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060" y="728345"/>
            <a:ext cx="6525895" cy="476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 smtClean="0"/>
              <a:t>需求设计与建模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 smtClean="0"/>
              <a:t>软件</a:t>
            </a:r>
            <a:r>
              <a:rPr lang="zh-CN" altLang="en-US" dirty="0"/>
              <a:t>设计</a:t>
            </a:r>
            <a:r>
              <a:rPr lang="zh-CN" altLang="en-US" dirty="0" smtClean="0"/>
              <a:t>模型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 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-2147482581" descr="图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97100" y="1804035"/>
            <a:ext cx="8079105" cy="34715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746375" y="5445760"/>
            <a:ext cx="6691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6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“用户登录”用例实现的顺序图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软件设计模型</a:t>
            </a:r>
          </a:p>
          <a:p>
            <a:pPr marL="0" indent="0">
              <a:buNone/>
            </a:pPr>
            <a:r>
              <a:rPr lang="en-US" altLang="zh-CN" dirty="0"/>
              <a:t> 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031365" y="5362575"/>
            <a:ext cx="8024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7</a:t>
            </a:r>
            <a:r>
              <a:rPr lang="zh-CN" altLang="en-US" dirty="0" smtClean="0">
                <a:solidFill>
                  <a:schemeClr val="tx1"/>
                </a:solidFill>
              </a:rPr>
              <a:t>“操作”</a:t>
            </a:r>
            <a:r>
              <a:rPr lang="zh-CN" altLang="en-US" dirty="0">
                <a:solidFill>
                  <a:schemeClr val="tx1"/>
                </a:solidFill>
              </a:rPr>
              <a:t>用例实现的顺序图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66" y="1743548"/>
            <a:ext cx="8331934" cy="32027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软件设计模型</a:t>
            </a:r>
          </a:p>
          <a:p>
            <a:pPr marL="0" indent="0">
              <a:buNone/>
            </a:pPr>
            <a:r>
              <a:rPr lang="en-US" altLang="zh-CN" dirty="0"/>
              <a:t> 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-2147482586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115" y="1664335"/>
            <a:ext cx="7757160" cy="36442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275840" y="5597525"/>
            <a:ext cx="734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8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“无人机交互”用例实现的顺序图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软件设计模型</a:t>
            </a:r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275840" y="5597525"/>
            <a:ext cx="734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>
                <a:solidFill>
                  <a:schemeClr val="tx1"/>
                </a:solidFill>
              </a:rPr>
              <a:t>9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精化用户界面类间的关系</a:t>
            </a:r>
          </a:p>
        </p:txBody>
      </p:sp>
      <p:pic>
        <p:nvPicPr>
          <p:cNvPr id="2" name="图片 -2147482582" descr="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833" y="1052195"/>
            <a:ext cx="5275580" cy="44361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软件设计模型</a:t>
            </a: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/>
          <p:nvPr/>
        </p:nvGraphicFramePr>
        <p:xfrm>
          <a:off x="1630680" y="1736725"/>
          <a:ext cx="8987790" cy="3811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r:id="rId4" imgW="7038340" imgH="2762250" progId="Visio.Drawing.15">
                  <p:embed/>
                </p:oleObj>
              </mc:Choice>
              <mc:Fallback>
                <p:oleObj r:id="rId4" imgW="7038340" imgH="2762250" progId="Visio.Drawing.15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0680" y="1736725"/>
                        <a:ext cx="8987790" cy="3811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626995" y="5626735"/>
            <a:ext cx="6960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10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“清晰度提升”用例实现的顺序图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软件设计模型</a:t>
            </a:r>
          </a:p>
          <a:p>
            <a:pPr marL="0" indent="0">
              <a:buNone/>
            </a:pPr>
            <a:r>
              <a:rPr lang="en-US" altLang="zh-CN" dirty="0"/>
              <a:t> 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626995" y="5626735"/>
            <a:ext cx="6960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11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“系统设置”用例实现的顺序图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64" y="1724329"/>
            <a:ext cx="7416553" cy="369789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软件设计模型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26995" y="5626735"/>
            <a:ext cx="6960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12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精化与“transform”有关类间的关系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34" y="1340768"/>
            <a:ext cx="6702584" cy="40076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02865" y="6057265"/>
            <a:ext cx="6960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图</a:t>
            </a:r>
            <a:r>
              <a:rPr lang="en-US" altLang="zh-CN" dirty="0" smtClean="0">
                <a:solidFill>
                  <a:schemeClr val="tx1"/>
                </a:solidFill>
              </a:rPr>
              <a:t>13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“三维重建”用例实现的顺序图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605770" y="3946525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222" y="152636"/>
            <a:ext cx="6465428" cy="556872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图</a:t>
            </a:r>
            <a:r>
              <a:rPr lang="en-US" altLang="zh-CN" dirty="0">
                <a:solidFill>
                  <a:schemeClr val="tx1"/>
                </a:solidFill>
              </a:rPr>
              <a:t>14 </a:t>
            </a:r>
            <a:r>
              <a:rPr lang="zh-CN" altLang="en-US" dirty="0">
                <a:solidFill>
                  <a:schemeClr val="tx1"/>
                </a:solidFill>
              </a:rPr>
              <a:t>用户登录界面</a:t>
            </a:r>
          </a:p>
        </p:txBody>
      </p:sp>
      <p:pic>
        <p:nvPicPr>
          <p:cNvPr id="2" name="图片 -21474825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155" y="1251585"/>
            <a:ext cx="6486525" cy="42405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15 </a:t>
            </a:r>
            <a:r>
              <a:rPr lang="zh-CN" altLang="en-US">
                <a:solidFill>
                  <a:schemeClr val="tx1"/>
                </a:solidFill>
              </a:rPr>
              <a:t>用户导航界面</a:t>
            </a:r>
          </a:p>
        </p:txBody>
      </p:sp>
      <p:pic>
        <p:nvPicPr>
          <p:cNvPr id="2" name="图片 -21474825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865" y="980440"/>
            <a:ext cx="6610985" cy="47599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16 </a:t>
            </a:r>
            <a:r>
              <a:rPr lang="zh-CN" altLang="en-US">
                <a:solidFill>
                  <a:schemeClr val="tx1"/>
                </a:solidFill>
              </a:rPr>
              <a:t>用户操作主界面</a:t>
            </a:r>
          </a:p>
        </p:txBody>
      </p:sp>
      <p:pic>
        <p:nvPicPr>
          <p:cNvPr id="2" name="图片 -21474825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815" y="980440"/>
            <a:ext cx="6637655" cy="47224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17 </a:t>
            </a:r>
            <a:r>
              <a:rPr lang="zh-CN" altLang="en-US">
                <a:solidFill>
                  <a:schemeClr val="tx1"/>
                </a:solidFill>
              </a:rPr>
              <a:t>键盘控制界面</a:t>
            </a:r>
          </a:p>
        </p:txBody>
      </p:sp>
      <p:pic>
        <p:nvPicPr>
          <p:cNvPr id="2" name="图片 -21474825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420" y="862965"/>
            <a:ext cx="6751320" cy="4860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82738" y="576926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图</a:t>
            </a:r>
            <a:r>
              <a:rPr lang="en-US" altLang="zh-CN" dirty="0">
                <a:solidFill>
                  <a:schemeClr val="tx1"/>
                </a:solidFill>
              </a:rPr>
              <a:t>18 </a:t>
            </a:r>
            <a:r>
              <a:rPr lang="zh-CN" altLang="en-US" dirty="0" smtClean="0">
                <a:solidFill>
                  <a:schemeClr val="tx1"/>
                </a:solidFill>
              </a:rPr>
              <a:t>稀疏重建效果图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754" y="722023"/>
            <a:ext cx="7303943" cy="48597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4530" y="57696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图</a:t>
            </a:r>
            <a:r>
              <a:rPr lang="en-US" altLang="zh-CN" dirty="0">
                <a:solidFill>
                  <a:schemeClr val="tx1"/>
                </a:solidFill>
              </a:rPr>
              <a:t>19 </a:t>
            </a:r>
            <a:r>
              <a:rPr lang="zh-CN" altLang="en-US" dirty="0" smtClean="0">
                <a:solidFill>
                  <a:schemeClr val="tx1"/>
                </a:solidFill>
              </a:rPr>
              <a:t>稠密重建效果图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58" y="1088740"/>
            <a:ext cx="5049921" cy="38010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167" y="1088740"/>
            <a:ext cx="5970606" cy="380108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5165" y="59982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20 </a:t>
            </a:r>
            <a:r>
              <a:rPr lang="zh-CN" altLang="en-US">
                <a:solidFill>
                  <a:schemeClr val="tx1"/>
                </a:solidFill>
              </a:rPr>
              <a:t>类设计</a:t>
            </a:r>
            <a:r>
              <a:rPr lang="en-US" altLang="zh-CN">
                <a:solidFill>
                  <a:schemeClr val="tx1"/>
                </a:solidFill>
              </a:rPr>
              <a:t>-MainWin</a:t>
            </a:r>
            <a:r>
              <a:rPr lang="zh-CN" altLang="en-US">
                <a:solidFill>
                  <a:schemeClr val="tx1"/>
                </a:solidFill>
              </a:rPr>
              <a:t>活动图</a:t>
            </a:r>
          </a:p>
        </p:txBody>
      </p:sp>
      <p:graphicFrame>
        <p:nvGraphicFramePr>
          <p:cNvPr id="3" name="对象 2"/>
          <p:cNvGraphicFramePr/>
          <p:nvPr/>
        </p:nvGraphicFramePr>
        <p:xfrm>
          <a:off x="4115435" y="0"/>
          <a:ext cx="4213860" cy="6017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" r:id="rId4" imgW="5003165" imgH="8055610" progId="Visio.Drawing.15">
                  <p:embed/>
                </p:oleObj>
              </mc:Choice>
              <mc:Fallback>
                <p:oleObj r:id="rId4" imgW="5003165" imgH="8055610" progId="Visio.Drawing.15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5435" y="0"/>
                        <a:ext cx="4213860" cy="6017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5165" y="599821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21 </a:t>
            </a:r>
            <a:r>
              <a:rPr lang="zh-CN" altLang="en-US">
                <a:solidFill>
                  <a:schemeClr val="tx1"/>
                </a:solidFill>
              </a:rPr>
              <a:t>类设计</a:t>
            </a:r>
            <a:r>
              <a:rPr lang="en-US" altLang="zh-CN">
                <a:solidFill>
                  <a:schemeClr val="tx1"/>
                </a:solidFill>
              </a:rPr>
              <a:t>-MainWin</a:t>
            </a:r>
            <a:r>
              <a:rPr lang="zh-CN" altLang="en-US">
                <a:solidFill>
                  <a:schemeClr val="tx1"/>
                </a:solidFill>
              </a:rPr>
              <a:t>类图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94" y="977286"/>
            <a:ext cx="7920880" cy="47601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02155" y="580517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22 </a:t>
            </a:r>
            <a:r>
              <a:rPr lang="zh-CN" altLang="en-US">
                <a:solidFill>
                  <a:schemeClr val="tx1"/>
                </a:solidFill>
              </a:rPr>
              <a:t>类设计</a:t>
            </a:r>
            <a:r>
              <a:rPr lang="en-US" altLang="zh-CN">
                <a:solidFill>
                  <a:schemeClr val="tx1"/>
                </a:solidFill>
              </a:rPr>
              <a:t>-StartWin</a:t>
            </a:r>
            <a:r>
              <a:rPr lang="zh-CN" altLang="en-US">
                <a:solidFill>
                  <a:schemeClr val="tx1"/>
                </a:solidFill>
              </a:rPr>
              <a:t>类图</a:t>
            </a:r>
          </a:p>
        </p:txBody>
      </p:sp>
      <p:graphicFrame>
        <p:nvGraphicFramePr>
          <p:cNvPr id="3" name="对象 2"/>
          <p:cNvGraphicFramePr/>
          <p:nvPr/>
        </p:nvGraphicFramePr>
        <p:xfrm>
          <a:off x="1811020" y="1551305"/>
          <a:ext cx="8222615" cy="375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" r:id="rId4" imgW="5016500" imgH="2163445" progId="Visio.Drawing.15">
                  <p:embed/>
                </p:oleObj>
              </mc:Choice>
              <mc:Fallback>
                <p:oleObj r:id="rId4" imgW="5016500" imgH="2163445" progId="Visio.Drawing.15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1020" y="1551305"/>
                        <a:ext cx="8222615" cy="3755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02155" y="5805170"/>
            <a:ext cx="7840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23 </a:t>
            </a:r>
            <a:r>
              <a:rPr>
                <a:solidFill>
                  <a:schemeClr val="tx1"/>
                </a:solidFill>
              </a:rPr>
              <a:t>保存“User”类对象的数据库表“T_User”</a:t>
            </a:r>
          </a:p>
        </p:txBody>
      </p:sp>
      <p:graphicFrame>
        <p:nvGraphicFramePr>
          <p:cNvPr id="3" name="Object 45"/>
          <p:cNvGraphicFramePr/>
          <p:nvPr/>
        </p:nvGraphicFramePr>
        <p:xfrm>
          <a:off x="4331335" y="2585085"/>
          <a:ext cx="3278505" cy="3940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r:id="rId4" imgW="1174750" imgH="1575435" progId="Visio.Drawing.15">
                  <p:embed/>
                </p:oleObj>
              </mc:Choice>
              <mc:Fallback>
                <p:oleObj r:id="rId4" imgW="1174750" imgH="157543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31335" y="2585085"/>
                        <a:ext cx="3278505" cy="39408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018540" y="1016635"/>
            <a:ext cx="100742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设计永久保存数据的数据库表及字段</a:t>
            </a:r>
          </a:p>
          <a:p>
            <a:pPr algn="l"/>
            <a:r>
              <a:rPr lang="en-US" altLang="zh-CN">
                <a:solidFill>
                  <a:schemeClr val="tx1"/>
                </a:solidFill>
              </a:rPr>
              <a:t>       </a:t>
            </a:r>
            <a:r>
              <a:rPr lang="zh-CN" altLang="en-US">
                <a:solidFill>
                  <a:schemeClr val="tx1"/>
                </a:solidFill>
              </a:rPr>
              <a:t>针对“虚拟沙盘系统”中的User 类，为其设计持久保存的数据库表“T_User”。该表有两个字段：长度为50 的字符串“account”以表示用户的账号，长度为6 的字符串“password”以表示用户的密码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26" y="2132855"/>
            <a:ext cx="8208912" cy="33152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代码量和贡献度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1306830" y="2096770"/>
            <a:ext cx="9984105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sym typeface="+mn-ea"/>
              </a:rPr>
              <a:t>编写代码行数：</a:t>
            </a:r>
            <a:r>
              <a:rPr lang="en-US" altLang="zh-CN" dirty="0" smtClean="0">
                <a:solidFill>
                  <a:schemeClr val="tx1"/>
                </a:solidFill>
                <a:sym typeface="+mn-ea"/>
              </a:rPr>
              <a:t>7646</a:t>
            </a:r>
          </a:p>
          <a:p>
            <a:r>
              <a:rPr lang="zh-CN" altLang="en-US" dirty="0" smtClean="0">
                <a:solidFill>
                  <a:schemeClr val="tx1"/>
                </a:solidFill>
                <a:sym typeface="+mn-ea"/>
              </a:rPr>
              <a:t>代码总量：</a:t>
            </a:r>
            <a:r>
              <a:rPr lang="en-US" altLang="zh-CN" dirty="0" smtClean="0">
                <a:solidFill>
                  <a:schemeClr val="tx1"/>
                </a:solidFill>
                <a:sym typeface="+mn-ea"/>
              </a:rPr>
              <a:t>67848</a:t>
            </a: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开</a:t>
            </a:r>
            <a:r>
              <a:rPr lang="zh-CN" altLang="en-US" dirty="0" smtClean="0">
                <a:solidFill>
                  <a:schemeClr val="tx1"/>
                </a:solidFill>
                <a:sym typeface="+mn-ea"/>
              </a:rPr>
              <a:t>源代码行数：</a:t>
            </a:r>
            <a:r>
              <a:rPr lang="en-US" altLang="zh-CN" dirty="0" smtClean="0">
                <a:solidFill>
                  <a:schemeClr val="tx1"/>
                </a:solidFill>
                <a:sym typeface="+mn-ea"/>
              </a:rPr>
              <a:t>60202</a:t>
            </a:r>
            <a:endParaRPr lang="zh-CN" altLang="en-US" dirty="0" err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39750" y="806450"/>
            <a:ext cx="10920095" cy="5359400"/>
          </a:xfrm>
        </p:spPr>
        <p:txBody>
          <a:bodyPr/>
          <a:lstStyle/>
          <a:p>
            <a:r>
              <a:rPr lang="en-US" altLang="zh-CN" dirty="0"/>
              <a:t>sonarqube</a:t>
            </a:r>
            <a:r>
              <a:rPr lang="zh-CN" altLang="en-US" dirty="0"/>
              <a:t>静态测试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3974" r="13993" b="35459"/>
          <a:stretch>
            <a:fillRect/>
          </a:stretch>
        </p:blipFill>
        <p:spPr>
          <a:xfrm>
            <a:off x="879475" y="1304290"/>
            <a:ext cx="10580370" cy="504444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人工测试、人工审查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-1102" t="-1137" r="16702" b="-3501"/>
          <a:stretch>
            <a:fillRect/>
          </a:stretch>
        </p:blipFill>
        <p:spPr>
          <a:xfrm>
            <a:off x="5971540" y="728345"/>
            <a:ext cx="5854065" cy="57861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graphicFrame>
        <p:nvGraphicFramePr>
          <p:cNvPr id="4" name="对象 3"/>
          <p:cNvGraphicFramePr/>
          <p:nvPr/>
        </p:nvGraphicFramePr>
        <p:xfrm>
          <a:off x="2531110" y="1772285"/>
          <a:ext cx="6810375" cy="4080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r:id="rId4" imgW="3644900" imgH="2279650" progId="Visio.Drawing.15">
                  <p:embed/>
                </p:oleObj>
              </mc:Choice>
              <mc:Fallback>
                <p:oleObj r:id="rId4" imgW="3644900" imgH="2279650" progId="Visio.Drawing.15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1110" y="1772285"/>
                        <a:ext cx="6810375" cy="4080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585085" y="5968365"/>
            <a:ext cx="6822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图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部署设计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zh-CN" altLang="en-US" sz="3200" dirty="0">
                <a:sym typeface="+mn-ea"/>
              </a:rPr>
              <a:t>演示软件系统的运行情况：见演示视频</a:t>
            </a:r>
            <a:r>
              <a:rPr lang="en-US" altLang="zh-CN" sz="3200" dirty="0">
                <a:sym typeface="+mn-ea"/>
              </a:rPr>
              <a:t>.mp4</a:t>
            </a:r>
            <a:endParaRPr lang="zh-CN" altLang="en-US" sz="3200" dirty="0"/>
          </a:p>
          <a:p>
            <a:pPr marL="457200" lvl="1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zh-CN" altLang="en-US" sz="3200" dirty="0">
                <a:sym typeface="+mn-ea"/>
              </a:rPr>
              <a:t>软件开发知识分享社区</a:t>
            </a:r>
            <a:endParaRPr lang="zh-CN" altLang="en-US" sz="3200" dirty="0"/>
          </a:p>
          <a:p>
            <a:pPr marL="457200" lvl="1" indent="0">
              <a:buNone/>
            </a:pPr>
            <a:r>
              <a:rPr lang="en-US" altLang="zh-CN" sz="3200" dirty="0">
                <a:sym typeface="+mn-ea"/>
              </a:rPr>
              <a:t>	CSDN</a:t>
            </a:r>
            <a:r>
              <a:rPr lang="zh-CN" altLang="en-US" sz="3200" dirty="0">
                <a:sym typeface="+mn-ea"/>
              </a:rPr>
              <a:t>、</a:t>
            </a:r>
            <a:r>
              <a:rPr lang="en-US" altLang="zh-CN" sz="3200" dirty="0" err="1">
                <a:sym typeface="+mn-ea"/>
              </a:rPr>
              <a:t>OSChina</a:t>
            </a:r>
            <a:r>
              <a:rPr lang="zh-CN" altLang="en-US" sz="3200" dirty="0">
                <a:sym typeface="+mn-ea"/>
              </a:rPr>
              <a:t>、简书、博客园、知识荟等</a:t>
            </a:r>
            <a:endParaRPr lang="zh-CN" altLang="en-US" sz="3200" dirty="0"/>
          </a:p>
          <a:p>
            <a:pPr marL="457200" lvl="1" indent="0">
              <a:buNone/>
            </a:pPr>
            <a:r>
              <a:rPr lang="zh-CN" altLang="en-US" sz="3200" dirty="0">
                <a:sym typeface="+mn-ea"/>
              </a:rPr>
              <a:t>如何基于开源社区解决软件开发问题</a:t>
            </a:r>
            <a:endParaRPr lang="zh-CN" altLang="en-US" sz="3200" dirty="0"/>
          </a:p>
          <a:p>
            <a:pPr lvl="1"/>
            <a:r>
              <a:rPr lang="zh-CN" altLang="en-US" sz="3200" dirty="0">
                <a:sym typeface="+mn-ea"/>
              </a:rPr>
              <a:t>提出问题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寻找答案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复用代码片段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寻找开源项目和</a:t>
            </a:r>
            <a:r>
              <a:rPr lang="en-US" altLang="zh-CN" sz="3200" dirty="0">
                <a:sym typeface="+mn-ea"/>
              </a:rPr>
              <a:t>AI</a:t>
            </a:r>
            <a:r>
              <a:rPr lang="zh-CN" altLang="en-US" sz="3200" dirty="0">
                <a:sym typeface="+mn-ea"/>
              </a:rPr>
              <a:t>训练模型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sym typeface="+mn-ea"/>
              </a:rPr>
              <a:t>实践的收获</a:t>
            </a:r>
            <a:endParaRPr lang="en-US" altLang="zh-CN" sz="3200" dirty="0">
              <a:sym typeface="+mn-ea"/>
            </a:endParaRPr>
          </a:p>
          <a:p>
            <a:pPr lvl="1"/>
            <a:r>
              <a:rPr lang="zh-CN" altLang="en-US" sz="3200" dirty="0">
                <a:sym typeface="+mn-ea"/>
              </a:rPr>
              <a:t>熟悉开发工具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利用平台、论坛</a:t>
            </a:r>
            <a:r>
              <a:rPr lang="zh-CN" altLang="en-US" sz="3200" dirty="0" smtClean="0">
                <a:sym typeface="+mn-ea"/>
              </a:rPr>
              <a:t>解决问题，不躲避问题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重用开源项目加快进度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协同</a:t>
            </a:r>
            <a:r>
              <a:rPr lang="zh-CN" altLang="en-US" sz="3200" dirty="0" smtClean="0">
                <a:sym typeface="+mn-ea"/>
              </a:rPr>
              <a:t>开发，搞好合作</a:t>
            </a:r>
            <a:endParaRPr lang="en-US" altLang="zh-CN" sz="3200" dirty="0"/>
          </a:p>
          <a:p>
            <a:r>
              <a:rPr lang="zh-CN" altLang="en-US" sz="3200" dirty="0">
                <a:sym typeface="+mn-ea"/>
              </a:rPr>
              <a:t>困难和问题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开发探索耗时长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寻找开源项目难度大</a:t>
            </a:r>
            <a:endParaRPr lang="en-US" altLang="zh-CN" sz="3200" dirty="0"/>
          </a:p>
          <a:p>
            <a:pPr lvl="1"/>
            <a:r>
              <a:rPr lang="zh-CN" altLang="en-US" sz="3200" dirty="0">
                <a:sym typeface="+mn-ea"/>
              </a:rPr>
              <a:t>需求变更频繁</a:t>
            </a:r>
            <a:endParaRPr lang="en-US" altLang="zh-CN" sz="3200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  <p:tag name="COMMONDATA" val="eyJoZGlkIjoiMTAwZDk3ZjBhNzY4YWU3OGY2MDUyNDk4MWI1ODQwYz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65,&quot;width&quot;:831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596,&quot;width&quot;:11712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130</TotalTime>
  <Words>1050</Words>
  <Application>Microsoft Office PowerPoint</Application>
  <PresentationFormat>自定义</PresentationFormat>
  <Paragraphs>230</Paragraphs>
  <Slides>42</Slides>
  <Notes>38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2" baseType="lpstr">
      <vt:lpstr>黑体</vt:lpstr>
      <vt:lpstr>楷体_GB2312</vt:lpstr>
      <vt:lpstr>宋体</vt:lpstr>
      <vt:lpstr>微软雅黑</vt:lpstr>
      <vt:lpstr>Arial</vt:lpstr>
      <vt:lpstr>Times New Roman</vt:lpstr>
      <vt:lpstr>Verdana</vt:lpstr>
      <vt:lpstr>Wingdings</vt:lpstr>
      <vt:lpstr>自定义设计方案</vt:lpstr>
      <vt:lpstr>Microsoft Visio 绘图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软件设计与建模</vt:lpstr>
      <vt:lpstr>软件设计与建模</vt:lpstr>
      <vt:lpstr>软件设计与建模</vt:lpstr>
      <vt:lpstr>软件设计与建模</vt:lpstr>
      <vt:lpstr>需求设计与建模</vt:lpstr>
      <vt:lpstr>需求设计与建模</vt:lpstr>
      <vt:lpstr>需求设计与建模</vt:lpstr>
      <vt:lpstr>需求设计与建模</vt:lpstr>
      <vt:lpstr>需求设计与建模</vt:lpstr>
      <vt:lpstr>需求设计与建模</vt:lpstr>
      <vt:lpstr>需求设计与建模</vt:lpstr>
      <vt:lpstr>需求设计与建模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软件测试</vt:lpstr>
      <vt:lpstr>软件质量与保证</vt:lpstr>
      <vt:lpstr>系统部署与运行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xin luo</cp:lastModifiedBy>
  <cp:revision>2491</cp:revision>
  <dcterms:created xsi:type="dcterms:W3CDTF">2113-01-01T00:00:00Z</dcterms:created>
  <dcterms:modified xsi:type="dcterms:W3CDTF">2022-07-10T09:18:51Z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08CE4A10500542D19D82CA08BE57C4C2</vt:lpwstr>
  </property>
</Properties>
</file>