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</p:sldIdLst>
  <p:sldSz cx="12192000" cy="6858000"/>
  <p:notesSz cx="6858000" cy="12192000"/>
  <p:embeddedFontLst>
    <p:embeddedFont>
      <p:font typeface="MiSans" pitchFamily="34" charset="-122"/>
      <p:regular r:id="rId11"/>
    </p:embeddedFont>
    <p:embeddedFont>
      <p:font typeface="MiSans" pitchFamily="34" charset="-120"/>
      <p:regular r:id="rId12"/>
    </p:embeddedFont>
    <p:embeddedFont>
      <p:font typeface="Calibri" panose="020F0502020204030204" charset="0"/>
      <p:regular r:id="rId13"/>
      <p:bold r:id="rId14"/>
      <p:italic r:id="rId15"/>
      <p:boldItalic r:id="rId16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font" Target="fonts/font6.fntdata"/><Relationship Id="rId15" Type="http://schemas.openxmlformats.org/officeDocument/2006/relationships/font" Target="fonts/font5.fntdata"/><Relationship Id="rId14" Type="http://schemas.openxmlformats.org/officeDocument/2006/relationships/font" Target="fonts/font4.fntdata"/><Relationship Id="rId13" Type="http://schemas.openxmlformats.org/officeDocument/2006/relationships/font" Target="fonts/font3.fntdata"/><Relationship Id="rId12" Type="http://schemas.openxmlformats.org/officeDocument/2006/relationships/font" Target="fonts/font2.fntdata"/><Relationship Id="rId11" Type="http://schemas.openxmlformats.org/officeDocument/2006/relationships/font" Target="fonts/font1.fntdata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web-img.moonshot.cn/img/thumbs.dreamstime.com/bbe92b2e78b9dee3d177ed15595f9981eb3048d2.jpg"/>
          <p:cNvPicPr>
            <a:picLocks noChangeAspect="1"/>
          </p:cNvPicPr>
          <p:nvPr/>
        </p:nvPicPr>
        <p:blipFill>
          <a:blip r:embed="rId1">
            <a:alphaModFix amt="15000"/>
          </a:blip>
          <a:srcRect t="3125" b="3125"/>
          <a:stretch>
            <a:fillRect/>
          </a:stretch>
        </p:blipFill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AFAFA">
                  <a:alpha val="95000"/>
                </a:srgbClr>
              </a:gs>
              <a:gs pos="50000">
                <a:srgbClr val="FAFAFA">
                  <a:alpha val="90000"/>
                </a:srgbClr>
              </a:gs>
              <a:gs pos="100000">
                <a:srgbClr val="FAFAFA">
                  <a:alpha val="85000"/>
                </a:srgbClr>
              </a:gs>
            </a:gsLst>
            <a:lin ang="2700000" scaled="1"/>
          </a:gradFill>
        </p:spPr>
      </p:sp>
      <p:sp>
        <p:nvSpPr>
          <p:cNvPr id="4" name="Shape 1"/>
          <p:cNvSpPr/>
          <p:nvPr/>
        </p:nvSpPr>
        <p:spPr>
          <a:xfrm>
            <a:off x="384810" y="1183005"/>
            <a:ext cx="2903220" cy="388620"/>
          </a:xfrm>
          <a:custGeom>
            <a:avLst/>
            <a:gdLst/>
            <a:ahLst/>
            <a:cxnLst/>
            <a:rect l="l" t="t" r="r" b="b"/>
            <a:pathLst>
              <a:path w="2903220" h="388620">
                <a:moveTo>
                  <a:pt x="194310" y="0"/>
                </a:moveTo>
                <a:lnTo>
                  <a:pt x="2708910" y="0"/>
                </a:lnTo>
                <a:cubicBezTo>
                  <a:pt x="2816224" y="0"/>
                  <a:pt x="2903220" y="86996"/>
                  <a:pt x="2903220" y="194310"/>
                </a:cubicBezTo>
                <a:lnTo>
                  <a:pt x="2903220" y="194310"/>
                </a:lnTo>
                <a:cubicBezTo>
                  <a:pt x="2903220" y="301624"/>
                  <a:pt x="2816224" y="388620"/>
                  <a:pt x="2708910" y="388620"/>
                </a:cubicBezTo>
                <a:lnTo>
                  <a:pt x="194310" y="388620"/>
                </a:lnTo>
                <a:cubicBezTo>
                  <a:pt x="86996" y="388620"/>
                  <a:pt x="0" y="301624"/>
                  <a:pt x="0" y="194310"/>
                </a:cubicBezTo>
                <a:lnTo>
                  <a:pt x="0" y="194310"/>
                </a:lnTo>
                <a:cubicBezTo>
                  <a:pt x="0" y="86996"/>
                  <a:pt x="86996" y="0"/>
                  <a:pt x="194310" y="0"/>
                </a:cubicBezTo>
                <a:close/>
              </a:path>
            </a:pathLst>
          </a:custGeom>
          <a:solidFill>
            <a:srgbClr val="000000">
              <a:alpha val="0"/>
            </a:srgbClr>
          </a:solidFill>
          <a:ln w="10160">
            <a:solidFill>
              <a:srgbClr val="1D1D1D">
                <a:alpha val="20000"/>
              </a:srgbClr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579120" y="1270635"/>
            <a:ext cx="2587466" cy="2057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kern="0" spc="60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SENTIMENT ANALYSIS PROJECT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381000" y="1880235"/>
            <a:ext cx="11772900" cy="1714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5400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电影评论</a:t>
            </a:r>
            <a:endParaRPr lang="en-US" sz="1600" dirty="0"/>
          </a:p>
          <a:p>
            <a:pPr>
              <a:lnSpc>
                <a:spcPct val="100000"/>
              </a:lnSpc>
            </a:pPr>
            <a:r>
              <a:rPr lang="en-US" sz="5400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情感分析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381000" y="3823335"/>
            <a:ext cx="914400" cy="38100"/>
          </a:xfrm>
          <a:custGeom>
            <a:avLst/>
            <a:gdLst/>
            <a:ahLst/>
            <a:cxnLst/>
            <a:rect l="l" t="t" r="r" b="b"/>
            <a:pathLst>
              <a:path w="914400" h="38100">
                <a:moveTo>
                  <a:pt x="0" y="0"/>
                </a:moveTo>
                <a:lnTo>
                  <a:pt x="914400" y="0"/>
                </a:lnTo>
                <a:lnTo>
                  <a:pt x="9144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0071E3"/>
          </a:solidFill>
        </p:spPr>
      </p:sp>
      <p:sp>
        <p:nvSpPr>
          <p:cNvPr id="8" name="Text 5"/>
          <p:cNvSpPr/>
          <p:nvPr/>
        </p:nvSpPr>
        <p:spPr>
          <a:xfrm>
            <a:off x="381000" y="4090035"/>
            <a:ext cx="6515100" cy="7429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800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基于Rotten Tomatoes数据集的</a:t>
            </a:r>
            <a:endParaRPr lang="en-US" sz="1600" dirty="0"/>
          </a:p>
          <a:p>
            <a:pPr>
              <a:lnSpc>
                <a:spcPct val="140000"/>
              </a:lnSpc>
            </a:pPr>
            <a:r>
              <a:rPr lang="en-US" sz="1800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细粒度情感分类研究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381000" y="5939790"/>
            <a:ext cx="11430000" cy="7620"/>
          </a:xfrm>
          <a:custGeom>
            <a:avLst/>
            <a:gdLst/>
            <a:ahLst/>
            <a:cxnLst/>
            <a:rect l="l" t="t" r="r" b="b"/>
            <a:pathLst>
              <a:path w="11430000" h="7620">
                <a:moveTo>
                  <a:pt x="0" y="0"/>
                </a:moveTo>
                <a:lnTo>
                  <a:pt x="11430000" y="0"/>
                </a:lnTo>
                <a:lnTo>
                  <a:pt x="11430000" y="7620"/>
                </a:lnTo>
                <a:lnTo>
                  <a:pt x="0" y="7620"/>
                </a:lnTo>
                <a:lnTo>
                  <a:pt x="0" y="0"/>
                </a:lnTo>
                <a:close/>
              </a:path>
            </a:pathLst>
          </a:custGeom>
          <a:solidFill>
            <a:srgbClr val="E5E5E5"/>
          </a:solidFill>
        </p:spPr>
      </p:sp>
      <p:sp>
        <p:nvSpPr>
          <p:cNvPr id="10" name="Shape 7"/>
          <p:cNvSpPr/>
          <p:nvPr/>
        </p:nvSpPr>
        <p:spPr>
          <a:xfrm>
            <a:off x="416719" y="6267450"/>
            <a:ext cx="166688" cy="190500"/>
          </a:xfrm>
          <a:custGeom>
            <a:avLst/>
            <a:gdLst/>
            <a:ahLst/>
            <a:cxnLst/>
            <a:rect l="l" t="t" r="r" b="b"/>
            <a:pathLst>
              <a:path w="166688" h="190500">
                <a:moveTo>
                  <a:pt x="166688" y="76572"/>
                </a:moveTo>
                <a:cubicBezTo>
                  <a:pt x="161181" y="80218"/>
                  <a:pt x="154856" y="83158"/>
                  <a:pt x="148270" y="85502"/>
                </a:cubicBezTo>
                <a:cubicBezTo>
                  <a:pt x="130783" y="91753"/>
                  <a:pt x="107826" y="95250"/>
                  <a:pt x="83344" y="95250"/>
                </a:cubicBezTo>
                <a:cubicBezTo>
                  <a:pt x="58862" y="95250"/>
                  <a:pt x="35868" y="91715"/>
                  <a:pt x="18417" y="85502"/>
                </a:cubicBezTo>
                <a:cubicBezTo>
                  <a:pt x="11869" y="83158"/>
                  <a:pt x="5507" y="80218"/>
                  <a:pt x="0" y="76572"/>
                </a:cubicBezTo>
                <a:lnTo>
                  <a:pt x="0" y="107156"/>
                </a:lnTo>
                <a:cubicBezTo>
                  <a:pt x="0" y="123602"/>
                  <a:pt x="37319" y="136922"/>
                  <a:pt x="83344" y="136922"/>
                </a:cubicBezTo>
                <a:cubicBezTo>
                  <a:pt x="129369" y="136922"/>
                  <a:pt x="166688" y="123602"/>
                  <a:pt x="166688" y="107156"/>
                </a:cubicBezTo>
                <a:lnTo>
                  <a:pt x="166688" y="76572"/>
                </a:lnTo>
                <a:close/>
                <a:moveTo>
                  <a:pt x="166688" y="47625"/>
                </a:moveTo>
                <a:lnTo>
                  <a:pt x="166688" y="29766"/>
                </a:lnTo>
                <a:cubicBezTo>
                  <a:pt x="166688" y="13320"/>
                  <a:pt x="129369" y="0"/>
                  <a:pt x="83344" y="0"/>
                </a:cubicBezTo>
                <a:cubicBezTo>
                  <a:pt x="37319" y="0"/>
                  <a:pt x="0" y="13320"/>
                  <a:pt x="0" y="29766"/>
                </a:cubicBezTo>
                <a:lnTo>
                  <a:pt x="0" y="47625"/>
                </a:lnTo>
                <a:cubicBezTo>
                  <a:pt x="0" y="64071"/>
                  <a:pt x="37319" y="77391"/>
                  <a:pt x="83344" y="77391"/>
                </a:cubicBezTo>
                <a:cubicBezTo>
                  <a:pt x="129369" y="77391"/>
                  <a:pt x="166688" y="64071"/>
                  <a:pt x="166688" y="47625"/>
                </a:cubicBezTo>
                <a:close/>
                <a:moveTo>
                  <a:pt x="148270" y="145033"/>
                </a:moveTo>
                <a:cubicBezTo>
                  <a:pt x="130820" y="151247"/>
                  <a:pt x="107863" y="154781"/>
                  <a:pt x="83344" y="154781"/>
                </a:cubicBezTo>
                <a:cubicBezTo>
                  <a:pt x="58824" y="154781"/>
                  <a:pt x="35868" y="151247"/>
                  <a:pt x="18417" y="145033"/>
                </a:cubicBezTo>
                <a:cubicBezTo>
                  <a:pt x="11869" y="142689"/>
                  <a:pt x="5507" y="139750"/>
                  <a:pt x="0" y="136103"/>
                </a:cubicBezTo>
                <a:lnTo>
                  <a:pt x="0" y="160734"/>
                </a:lnTo>
                <a:cubicBezTo>
                  <a:pt x="0" y="177180"/>
                  <a:pt x="37319" y="190500"/>
                  <a:pt x="83344" y="190500"/>
                </a:cubicBezTo>
                <a:cubicBezTo>
                  <a:pt x="129369" y="190500"/>
                  <a:pt x="166688" y="177180"/>
                  <a:pt x="166688" y="160734"/>
                </a:cubicBezTo>
                <a:lnTo>
                  <a:pt x="166688" y="136103"/>
                </a:lnTo>
                <a:cubicBezTo>
                  <a:pt x="161181" y="139750"/>
                  <a:pt x="154856" y="142689"/>
                  <a:pt x="148270" y="145033"/>
                </a:cubicBezTo>
                <a:close/>
              </a:path>
            </a:pathLst>
          </a:custGeom>
          <a:solidFill>
            <a:srgbClr val="86868B"/>
          </a:solidFill>
        </p:spPr>
      </p:sp>
      <p:sp>
        <p:nvSpPr>
          <p:cNvPr id="11" name="Text 8"/>
          <p:cNvSpPr/>
          <p:nvPr/>
        </p:nvSpPr>
        <p:spPr>
          <a:xfrm>
            <a:off x="733425" y="6248400"/>
            <a:ext cx="21336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Stanford Sentiment Treebank</a:t>
            </a: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3022521" y="6248400"/>
            <a:ext cx="9525" cy="228600"/>
          </a:xfrm>
          <a:custGeom>
            <a:avLst/>
            <a:gdLst/>
            <a:ahLst/>
            <a:cxnLst/>
            <a:rect l="l" t="t" r="r" b="b"/>
            <a:pathLst>
              <a:path w="9525" h="228600">
                <a:moveTo>
                  <a:pt x="0" y="0"/>
                </a:moveTo>
                <a:lnTo>
                  <a:pt x="9525" y="0"/>
                </a:lnTo>
                <a:lnTo>
                  <a:pt x="9525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E5E5E5"/>
          </a:solidFill>
        </p:spPr>
      </p:sp>
      <p:sp>
        <p:nvSpPr>
          <p:cNvPr id="13" name="Shape 10"/>
          <p:cNvSpPr/>
          <p:nvPr/>
        </p:nvSpPr>
        <p:spPr>
          <a:xfrm>
            <a:off x="3284458" y="6267450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86506" y="1935"/>
                </a:moveTo>
                <a:cubicBezTo>
                  <a:pt x="92050" y="-633"/>
                  <a:pt x="98450" y="-633"/>
                  <a:pt x="103994" y="1935"/>
                </a:cubicBezTo>
                <a:lnTo>
                  <a:pt x="185328" y="39514"/>
                </a:lnTo>
                <a:cubicBezTo>
                  <a:pt x="188491" y="40965"/>
                  <a:pt x="190500" y="44128"/>
                  <a:pt x="190500" y="47625"/>
                </a:cubicBezTo>
                <a:cubicBezTo>
                  <a:pt x="190500" y="51122"/>
                  <a:pt x="188491" y="54285"/>
                  <a:pt x="185328" y="55736"/>
                </a:cubicBezTo>
                <a:lnTo>
                  <a:pt x="103994" y="93315"/>
                </a:lnTo>
                <a:cubicBezTo>
                  <a:pt x="98450" y="95883"/>
                  <a:pt x="92050" y="95883"/>
                  <a:pt x="86506" y="93315"/>
                </a:cubicBezTo>
                <a:lnTo>
                  <a:pt x="5172" y="55736"/>
                </a:lnTo>
                <a:cubicBezTo>
                  <a:pt x="2009" y="54248"/>
                  <a:pt x="0" y="51085"/>
                  <a:pt x="0" y="47625"/>
                </a:cubicBezTo>
                <a:cubicBezTo>
                  <a:pt x="0" y="44165"/>
                  <a:pt x="2009" y="40965"/>
                  <a:pt x="5172" y="39514"/>
                </a:cubicBezTo>
                <a:lnTo>
                  <a:pt x="86506" y="1935"/>
                </a:lnTo>
                <a:close/>
                <a:moveTo>
                  <a:pt x="17897" y="81260"/>
                </a:moveTo>
                <a:lnTo>
                  <a:pt x="79028" y="109500"/>
                </a:lnTo>
                <a:cubicBezTo>
                  <a:pt x="89334" y="114263"/>
                  <a:pt x="101203" y="114263"/>
                  <a:pt x="111509" y="109500"/>
                </a:cubicBezTo>
                <a:lnTo>
                  <a:pt x="172641" y="81260"/>
                </a:lnTo>
                <a:lnTo>
                  <a:pt x="185328" y="87139"/>
                </a:lnTo>
                <a:cubicBezTo>
                  <a:pt x="188491" y="88590"/>
                  <a:pt x="190500" y="91753"/>
                  <a:pt x="190500" y="95250"/>
                </a:cubicBezTo>
                <a:cubicBezTo>
                  <a:pt x="190500" y="98747"/>
                  <a:pt x="188491" y="101910"/>
                  <a:pt x="185328" y="103361"/>
                </a:cubicBezTo>
                <a:lnTo>
                  <a:pt x="103994" y="140940"/>
                </a:lnTo>
                <a:cubicBezTo>
                  <a:pt x="98450" y="143508"/>
                  <a:pt x="92050" y="143508"/>
                  <a:pt x="86506" y="140940"/>
                </a:cubicBezTo>
                <a:lnTo>
                  <a:pt x="5172" y="103361"/>
                </a:lnTo>
                <a:cubicBezTo>
                  <a:pt x="2009" y="101873"/>
                  <a:pt x="0" y="98710"/>
                  <a:pt x="0" y="95250"/>
                </a:cubicBezTo>
                <a:cubicBezTo>
                  <a:pt x="0" y="91790"/>
                  <a:pt x="2009" y="88590"/>
                  <a:pt x="5172" y="87139"/>
                </a:cubicBezTo>
                <a:lnTo>
                  <a:pt x="17859" y="81260"/>
                </a:lnTo>
                <a:close/>
                <a:moveTo>
                  <a:pt x="5172" y="134764"/>
                </a:moveTo>
                <a:lnTo>
                  <a:pt x="17859" y="128885"/>
                </a:lnTo>
                <a:lnTo>
                  <a:pt x="78991" y="157125"/>
                </a:lnTo>
                <a:cubicBezTo>
                  <a:pt x="89297" y="161888"/>
                  <a:pt x="101166" y="161888"/>
                  <a:pt x="111472" y="157125"/>
                </a:cubicBezTo>
                <a:lnTo>
                  <a:pt x="172603" y="128885"/>
                </a:lnTo>
                <a:lnTo>
                  <a:pt x="185291" y="134764"/>
                </a:lnTo>
                <a:cubicBezTo>
                  <a:pt x="188454" y="136215"/>
                  <a:pt x="190463" y="139378"/>
                  <a:pt x="190463" y="142875"/>
                </a:cubicBezTo>
                <a:cubicBezTo>
                  <a:pt x="190463" y="146372"/>
                  <a:pt x="188454" y="149535"/>
                  <a:pt x="185291" y="150986"/>
                </a:cubicBezTo>
                <a:lnTo>
                  <a:pt x="103956" y="188565"/>
                </a:lnTo>
                <a:cubicBezTo>
                  <a:pt x="98413" y="191133"/>
                  <a:pt x="92013" y="191133"/>
                  <a:pt x="86469" y="188565"/>
                </a:cubicBezTo>
                <a:lnTo>
                  <a:pt x="5172" y="150986"/>
                </a:lnTo>
                <a:cubicBezTo>
                  <a:pt x="2009" y="149498"/>
                  <a:pt x="0" y="146335"/>
                  <a:pt x="0" y="142875"/>
                </a:cubicBezTo>
                <a:cubicBezTo>
                  <a:pt x="0" y="139415"/>
                  <a:pt x="2009" y="136215"/>
                  <a:pt x="5172" y="134764"/>
                </a:cubicBezTo>
                <a:close/>
              </a:path>
            </a:pathLst>
          </a:custGeom>
          <a:solidFill>
            <a:srgbClr val="86868B"/>
          </a:solidFill>
        </p:spPr>
      </p:sp>
      <p:sp>
        <p:nvSpPr>
          <p:cNvPr id="14" name="Text 11"/>
          <p:cNvSpPr/>
          <p:nvPr/>
        </p:nvSpPr>
        <p:spPr>
          <a:xfrm>
            <a:off x="3613071" y="6248400"/>
            <a:ext cx="9334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5类情感分类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11227594" y="6248400"/>
            <a:ext cx="65722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2026.04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81000" y="457200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38100" y="0"/>
                </a:moveTo>
                <a:lnTo>
                  <a:pt x="38100" y="0"/>
                </a:lnTo>
                <a:cubicBezTo>
                  <a:pt x="59128" y="0"/>
                  <a:pt x="76200" y="17072"/>
                  <a:pt x="76200" y="38100"/>
                </a:cubicBezTo>
                <a:lnTo>
                  <a:pt x="76200" y="38100"/>
                </a:lnTo>
                <a:cubicBezTo>
                  <a:pt x="76200" y="59128"/>
                  <a:pt x="59128" y="76200"/>
                  <a:pt x="38100" y="76200"/>
                </a:cubicBezTo>
                <a:lnTo>
                  <a:pt x="38100" y="76200"/>
                </a:lnTo>
                <a:cubicBezTo>
                  <a:pt x="17072" y="76200"/>
                  <a:pt x="0" y="59128"/>
                  <a:pt x="0" y="381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0071E3"/>
          </a:solidFill>
        </p:spPr>
      </p:sp>
      <p:sp>
        <p:nvSpPr>
          <p:cNvPr id="3" name="Text 1"/>
          <p:cNvSpPr/>
          <p:nvPr/>
        </p:nvSpPr>
        <p:spPr>
          <a:xfrm>
            <a:off x="571500" y="381000"/>
            <a:ext cx="199072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kern="0" spc="60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PROJECT BACKGROUND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81000" y="762000"/>
            <a:ext cx="116586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80000"/>
              </a:lnSpc>
            </a:pPr>
            <a:r>
              <a:rPr lang="en-US" sz="3600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Why: 项目背景与价值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400050" y="1524000"/>
            <a:ext cx="5543550" cy="2390775"/>
          </a:xfrm>
          <a:custGeom>
            <a:avLst/>
            <a:gdLst/>
            <a:ahLst/>
            <a:cxnLst/>
            <a:rect l="l" t="t" r="r" b="b"/>
            <a:pathLst>
              <a:path w="5543550" h="2390775">
                <a:moveTo>
                  <a:pt x="0" y="0"/>
                </a:moveTo>
                <a:lnTo>
                  <a:pt x="5543550" y="0"/>
                </a:lnTo>
                <a:lnTo>
                  <a:pt x="5543550" y="2390775"/>
                </a:lnTo>
                <a:lnTo>
                  <a:pt x="0" y="239077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71E3">
                  <a:alpha val="3000"/>
                </a:srgbClr>
              </a:gs>
              <a:gs pos="100000">
                <a:srgbClr val="000000">
                  <a:alpha val="0"/>
                </a:srgbClr>
              </a:gs>
            </a:gsLst>
            <a:lin ang="0" scaled="1"/>
          </a:gradFill>
        </p:spPr>
      </p:sp>
      <p:sp>
        <p:nvSpPr>
          <p:cNvPr id="6" name="Shape 4"/>
          <p:cNvSpPr/>
          <p:nvPr/>
        </p:nvSpPr>
        <p:spPr>
          <a:xfrm>
            <a:off x="400050" y="1524000"/>
            <a:ext cx="38100" cy="2390775"/>
          </a:xfrm>
          <a:custGeom>
            <a:avLst/>
            <a:gdLst/>
            <a:ahLst/>
            <a:cxnLst/>
            <a:rect l="l" t="t" r="r" b="b"/>
            <a:pathLst>
              <a:path w="38100" h="2390775">
                <a:moveTo>
                  <a:pt x="0" y="0"/>
                </a:moveTo>
                <a:lnTo>
                  <a:pt x="38100" y="0"/>
                </a:lnTo>
                <a:lnTo>
                  <a:pt x="38100" y="2390775"/>
                </a:lnTo>
                <a:lnTo>
                  <a:pt x="0" y="2390775"/>
                </a:lnTo>
                <a:lnTo>
                  <a:pt x="0" y="0"/>
                </a:lnTo>
                <a:close/>
              </a:path>
            </a:pathLst>
          </a:custGeom>
          <a:solidFill>
            <a:srgbClr val="0071E3"/>
          </a:solidFill>
        </p:spPr>
      </p:sp>
      <p:sp>
        <p:nvSpPr>
          <p:cNvPr id="7" name="Shape 5"/>
          <p:cNvSpPr/>
          <p:nvPr/>
        </p:nvSpPr>
        <p:spPr>
          <a:xfrm>
            <a:off x="723900" y="18288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0071E3">
              <a:alpha val="10196"/>
            </a:srgbClr>
          </a:solidFill>
        </p:spPr>
      </p:sp>
      <p:sp>
        <p:nvSpPr>
          <p:cNvPr id="8" name="Shape 6"/>
          <p:cNvSpPr/>
          <p:nvPr/>
        </p:nvSpPr>
        <p:spPr>
          <a:xfrm>
            <a:off x="890588" y="1981200"/>
            <a:ext cx="200025" cy="228600"/>
          </a:xfrm>
          <a:custGeom>
            <a:avLst/>
            <a:gdLst/>
            <a:ahLst/>
            <a:cxnLst/>
            <a:rect l="l" t="t" r="r" b="b"/>
            <a:pathLst>
              <a:path w="200025" h="228600">
                <a:moveTo>
                  <a:pt x="109791" y="-11564"/>
                </a:moveTo>
                <a:cubicBezTo>
                  <a:pt x="103808" y="-15225"/>
                  <a:pt x="96262" y="-15225"/>
                  <a:pt x="90279" y="-11564"/>
                </a:cubicBezTo>
                <a:cubicBezTo>
                  <a:pt x="79385" y="-4911"/>
                  <a:pt x="72643" y="-3125"/>
                  <a:pt x="59874" y="-3393"/>
                </a:cubicBezTo>
                <a:cubicBezTo>
                  <a:pt x="52864" y="-3572"/>
                  <a:pt x="46345" y="223"/>
                  <a:pt x="42952" y="6385"/>
                </a:cubicBezTo>
                <a:cubicBezTo>
                  <a:pt x="36835" y="17591"/>
                  <a:pt x="31879" y="22547"/>
                  <a:pt x="20672" y="28664"/>
                </a:cubicBezTo>
                <a:cubicBezTo>
                  <a:pt x="14511" y="32013"/>
                  <a:pt x="10760" y="38576"/>
                  <a:pt x="10894" y="45586"/>
                </a:cubicBezTo>
                <a:cubicBezTo>
                  <a:pt x="11207" y="58356"/>
                  <a:pt x="9376" y="65097"/>
                  <a:pt x="2724" y="75992"/>
                </a:cubicBezTo>
                <a:cubicBezTo>
                  <a:pt x="-938" y="81975"/>
                  <a:pt x="-938" y="89520"/>
                  <a:pt x="2724" y="95503"/>
                </a:cubicBezTo>
                <a:cubicBezTo>
                  <a:pt x="9376" y="106397"/>
                  <a:pt x="11162" y="113139"/>
                  <a:pt x="10894" y="125909"/>
                </a:cubicBezTo>
                <a:cubicBezTo>
                  <a:pt x="10716" y="132918"/>
                  <a:pt x="14511" y="139437"/>
                  <a:pt x="20672" y="142830"/>
                </a:cubicBezTo>
                <a:cubicBezTo>
                  <a:pt x="30540" y="148233"/>
                  <a:pt x="35540" y="152698"/>
                  <a:pt x="40809" y="161359"/>
                </a:cubicBezTo>
                <a:lnTo>
                  <a:pt x="19065" y="204713"/>
                </a:lnTo>
                <a:cubicBezTo>
                  <a:pt x="16431" y="210026"/>
                  <a:pt x="18574" y="216456"/>
                  <a:pt x="23842" y="219090"/>
                </a:cubicBezTo>
                <a:lnTo>
                  <a:pt x="62240" y="238289"/>
                </a:lnTo>
                <a:cubicBezTo>
                  <a:pt x="67374" y="240834"/>
                  <a:pt x="73625" y="238914"/>
                  <a:pt x="76393" y="233913"/>
                </a:cubicBezTo>
                <a:lnTo>
                  <a:pt x="99968" y="191453"/>
                </a:lnTo>
                <a:lnTo>
                  <a:pt x="123542" y="233913"/>
                </a:lnTo>
                <a:cubicBezTo>
                  <a:pt x="126310" y="238914"/>
                  <a:pt x="132561" y="240878"/>
                  <a:pt x="137696" y="238289"/>
                </a:cubicBezTo>
                <a:lnTo>
                  <a:pt x="176093" y="219090"/>
                </a:lnTo>
                <a:cubicBezTo>
                  <a:pt x="181407" y="216456"/>
                  <a:pt x="183550" y="210026"/>
                  <a:pt x="180871" y="204713"/>
                </a:cubicBezTo>
                <a:lnTo>
                  <a:pt x="159172" y="161315"/>
                </a:lnTo>
                <a:cubicBezTo>
                  <a:pt x="164396" y="152653"/>
                  <a:pt x="169441" y="148188"/>
                  <a:pt x="179308" y="142786"/>
                </a:cubicBezTo>
                <a:cubicBezTo>
                  <a:pt x="185470" y="139437"/>
                  <a:pt x="189220" y="132874"/>
                  <a:pt x="189086" y="125864"/>
                </a:cubicBezTo>
                <a:cubicBezTo>
                  <a:pt x="188774" y="113094"/>
                  <a:pt x="190604" y="106353"/>
                  <a:pt x="197257" y="95458"/>
                </a:cubicBezTo>
                <a:cubicBezTo>
                  <a:pt x="200918" y="89475"/>
                  <a:pt x="200918" y="81930"/>
                  <a:pt x="197257" y="75947"/>
                </a:cubicBezTo>
                <a:cubicBezTo>
                  <a:pt x="190604" y="65053"/>
                  <a:pt x="188818" y="58311"/>
                  <a:pt x="189086" y="45541"/>
                </a:cubicBezTo>
                <a:cubicBezTo>
                  <a:pt x="189265" y="38532"/>
                  <a:pt x="185470" y="32013"/>
                  <a:pt x="179308" y="28620"/>
                </a:cubicBezTo>
                <a:cubicBezTo>
                  <a:pt x="168101" y="22503"/>
                  <a:pt x="163145" y="17547"/>
                  <a:pt x="157029" y="6340"/>
                </a:cubicBezTo>
                <a:cubicBezTo>
                  <a:pt x="153680" y="179"/>
                  <a:pt x="147117" y="-3572"/>
                  <a:pt x="140107" y="-3438"/>
                </a:cubicBezTo>
                <a:cubicBezTo>
                  <a:pt x="127337" y="-3125"/>
                  <a:pt x="120595" y="-4956"/>
                  <a:pt x="109701" y="-11609"/>
                </a:cubicBezTo>
                <a:close/>
                <a:moveTo>
                  <a:pt x="100013" y="42863"/>
                </a:moveTo>
                <a:cubicBezTo>
                  <a:pt x="123669" y="42863"/>
                  <a:pt x="142875" y="62069"/>
                  <a:pt x="142875" y="85725"/>
                </a:cubicBezTo>
                <a:cubicBezTo>
                  <a:pt x="142875" y="109381"/>
                  <a:pt x="123669" y="128588"/>
                  <a:pt x="100013" y="128588"/>
                </a:cubicBezTo>
                <a:cubicBezTo>
                  <a:pt x="76356" y="128588"/>
                  <a:pt x="57150" y="109381"/>
                  <a:pt x="57150" y="85725"/>
                </a:cubicBezTo>
                <a:cubicBezTo>
                  <a:pt x="57150" y="62069"/>
                  <a:pt x="76356" y="42863"/>
                  <a:pt x="100012" y="42863"/>
                </a:cubicBezTo>
                <a:close/>
              </a:path>
            </a:pathLst>
          </a:custGeom>
          <a:solidFill>
            <a:srgbClr val="0071E3"/>
          </a:solidFill>
        </p:spPr>
      </p:sp>
      <p:sp>
        <p:nvSpPr>
          <p:cNvPr id="9" name="Text 7"/>
          <p:cNvSpPr/>
          <p:nvPr/>
        </p:nvSpPr>
        <p:spPr>
          <a:xfrm>
            <a:off x="1447800" y="1828800"/>
            <a:ext cx="43053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经典基准数据集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447800" y="2247781"/>
            <a:ext cx="4276725" cy="838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350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Rotten Tomatoes数据集是情感分析领域的权威基准，由Pang &amp; Lee于2005年创建，Socher等人于2013年进行细粒度标注，被学术界广泛认可。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400050" y="4140637"/>
            <a:ext cx="5543550" cy="2390775"/>
          </a:xfrm>
          <a:custGeom>
            <a:avLst/>
            <a:gdLst/>
            <a:ahLst/>
            <a:cxnLst/>
            <a:rect l="l" t="t" r="r" b="b"/>
            <a:pathLst>
              <a:path w="5543550" h="2390775">
                <a:moveTo>
                  <a:pt x="0" y="0"/>
                </a:moveTo>
                <a:lnTo>
                  <a:pt x="5543550" y="0"/>
                </a:lnTo>
                <a:lnTo>
                  <a:pt x="5543550" y="2390775"/>
                </a:lnTo>
                <a:lnTo>
                  <a:pt x="0" y="239077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71E3">
                  <a:alpha val="3000"/>
                </a:srgbClr>
              </a:gs>
              <a:gs pos="100000">
                <a:srgbClr val="000000">
                  <a:alpha val="0"/>
                </a:srgbClr>
              </a:gs>
            </a:gsLst>
            <a:lin ang="0" scaled="1"/>
          </a:gradFill>
        </p:spPr>
      </p:sp>
      <p:sp>
        <p:nvSpPr>
          <p:cNvPr id="12" name="Shape 10"/>
          <p:cNvSpPr/>
          <p:nvPr/>
        </p:nvSpPr>
        <p:spPr>
          <a:xfrm>
            <a:off x="400050" y="4140637"/>
            <a:ext cx="38100" cy="2390775"/>
          </a:xfrm>
          <a:custGeom>
            <a:avLst/>
            <a:gdLst/>
            <a:ahLst/>
            <a:cxnLst/>
            <a:rect l="l" t="t" r="r" b="b"/>
            <a:pathLst>
              <a:path w="38100" h="2390775">
                <a:moveTo>
                  <a:pt x="0" y="0"/>
                </a:moveTo>
                <a:lnTo>
                  <a:pt x="38100" y="0"/>
                </a:lnTo>
                <a:lnTo>
                  <a:pt x="38100" y="2390775"/>
                </a:lnTo>
                <a:lnTo>
                  <a:pt x="0" y="2390775"/>
                </a:lnTo>
                <a:lnTo>
                  <a:pt x="0" y="0"/>
                </a:lnTo>
                <a:close/>
              </a:path>
            </a:pathLst>
          </a:custGeom>
          <a:solidFill>
            <a:srgbClr val="0071E3"/>
          </a:solidFill>
        </p:spPr>
      </p:sp>
      <p:sp>
        <p:nvSpPr>
          <p:cNvPr id="13" name="Shape 11"/>
          <p:cNvSpPr/>
          <p:nvPr/>
        </p:nvSpPr>
        <p:spPr>
          <a:xfrm>
            <a:off x="723900" y="4445437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0071E3">
              <a:alpha val="10196"/>
            </a:srgbClr>
          </a:solidFill>
        </p:spPr>
      </p:sp>
      <p:sp>
        <p:nvSpPr>
          <p:cNvPr id="14" name="Shape 12"/>
          <p:cNvSpPr/>
          <p:nvPr/>
        </p:nvSpPr>
        <p:spPr>
          <a:xfrm>
            <a:off x="876300" y="4597837"/>
            <a:ext cx="228600" cy="22860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78581" y="0"/>
                </a:moveTo>
                <a:cubicBezTo>
                  <a:pt x="66749" y="0"/>
                  <a:pt x="57150" y="9599"/>
                  <a:pt x="57150" y="21431"/>
                </a:cubicBezTo>
                <a:lnTo>
                  <a:pt x="57150" y="114300"/>
                </a:lnTo>
                <a:cubicBezTo>
                  <a:pt x="57150" y="126132"/>
                  <a:pt x="66749" y="135731"/>
                  <a:pt x="78581" y="135731"/>
                </a:cubicBezTo>
                <a:lnTo>
                  <a:pt x="107156" y="135731"/>
                </a:lnTo>
                <a:cubicBezTo>
                  <a:pt x="118988" y="135731"/>
                  <a:pt x="128588" y="126132"/>
                  <a:pt x="128588" y="114300"/>
                </a:cubicBezTo>
                <a:lnTo>
                  <a:pt x="128588" y="85725"/>
                </a:lnTo>
                <a:lnTo>
                  <a:pt x="142875" y="85725"/>
                </a:lnTo>
                <a:cubicBezTo>
                  <a:pt x="174441" y="85725"/>
                  <a:pt x="200025" y="111309"/>
                  <a:pt x="200025" y="142875"/>
                </a:cubicBezTo>
                <a:cubicBezTo>
                  <a:pt x="200025" y="174441"/>
                  <a:pt x="174441" y="200025"/>
                  <a:pt x="142875" y="200025"/>
                </a:cubicBezTo>
                <a:lnTo>
                  <a:pt x="14288" y="200025"/>
                </a:lnTo>
                <a:cubicBezTo>
                  <a:pt x="6385" y="200025"/>
                  <a:pt x="0" y="206410"/>
                  <a:pt x="0" y="214313"/>
                </a:cubicBezTo>
                <a:cubicBezTo>
                  <a:pt x="0" y="222215"/>
                  <a:pt x="6385" y="228600"/>
                  <a:pt x="14288" y="228600"/>
                </a:cubicBezTo>
                <a:lnTo>
                  <a:pt x="214313" y="228600"/>
                </a:lnTo>
                <a:cubicBezTo>
                  <a:pt x="222215" y="228600"/>
                  <a:pt x="228600" y="222215"/>
                  <a:pt x="228600" y="214313"/>
                </a:cubicBezTo>
                <a:cubicBezTo>
                  <a:pt x="228600" y="206410"/>
                  <a:pt x="222215" y="200025"/>
                  <a:pt x="214313" y="200025"/>
                </a:cubicBezTo>
                <a:lnTo>
                  <a:pt x="206767" y="200025"/>
                </a:lnTo>
                <a:cubicBezTo>
                  <a:pt x="220340" y="184845"/>
                  <a:pt x="228600" y="164842"/>
                  <a:pt x="228600" y="142875"/>
                </a:cubicBezTo>
                <a:cubicBezTo>
                  <a:pt x="228600" y="95548"/>
                  <a:pt x="190202" y="57150"/>
                  <a:pt x="142875" y="57150"/>
                </a:cubicBezTo>
                <a:lnTo>
                  <a:pt x="128588" y="57150"/>
                </a:lnTo>
                <a:lnTo>
                  <a:pt x="128588" y="21431"/>
                </a:lnTo>
                <a:cubicBezTo>
                  <a:pt x="128588" y="9599"/>
                  <a:pt x="118988" y="0"/>
                  <a:pt x="107156" y="0"/>
                </a:cubicBezTo>
                <a:lnTo>
                  <a:pt x="78581" y="0"/>
                </a:lnTo>
                <a:close/>
                <a:moveTo>
                  <a:pt x="53578" y="157163"/>
                </a:moveTo>
                <a:cubicBezTo>
                  <a:pt x="47640" y="157163"/>
                  <a:pt x="42863" y="161940"/>
                  <a:pt x="42863" y="167878"/>
                </a:cubicBezTo>
                <a:cubicBezTo>
                  <a:pt x="42863" y="173816"/>
                  <a:pt x="47640" y="178594"/>
                  <a:pt x="53578" y="178594"/>
                </a:cubicBezTo>
                <a:lnTo>
                  <a:pt x="132159" y="178594"/>
                </a:lnTo>
                <a:cubicBezTo>
                  <a:pt x="138098" y="178594"/>
                  <a:pt x="142875" y="173816"/>
                  <a:pt x="142875" y="167878"/>
                </a:cubicBezTo>
                <a:cubicBezTo>
                  <a:pt x="142875" y="161940"/>
                  <a:pt x="138098" y="157163"/>
                  <a:pt x="132159" y="157163"/>
                </a:cubicBezTo>
                <a:lnTo>
                  <a:pt x="53578" y="157163"/>
                </a:lnTo>
                <a:close/>
              </a:path>
            </a:pathLst>
          </a:custGeom>
          <a:solidFill>
            <a:srgbClr val="0071E3"/>
          </a:solidFill>
        </p:spPr>
      </p:sp>
      <p:sp>
        <p:nvSpPr>
          <p:cNvPr id="15" name="Text 13"/>
          <p:cNvSpPr/>
          <p:nvPr/>
        </p:nvSpPr>
        <p:spPr>
          <a:xfrm>
            <a:off x="1447800" y="4445437"/>
            <a:ext cx="43053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细粒度分析挑战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1447800" y="4864418"/>
            <a:ext cx="4276725" cy="838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350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相比传统二分类（正/负），5类细粒度分类能更精确捕捉情感</a:t>
            </a:r>
            <a:r>
              <a:rPr lang="zh-CN" altLang="en-US" sz="1350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的细微差别</a:t>
            </a:r>
            <a:r>
              <a:rPr lang="en-US" sz="1350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，从"very negative"到"very positive"，更符合人类感知的情感连续性。</a:t>
            </a: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6252210" y="1527810"/>
            <a:ext cx="5551170" cy="2455545"/>
          </a:xfrm>
          <a:custGeom>
            <a:avLst/>
            <a:gdLst/>
            <a:ahLst/>
            <a:cxnLst/>
            <a:rect l="l" t="t" r="r" b="b"/>
            <a:pathLst>
              <a:path w="5551170" h="2455545">
                <a:moveTo>
                  <a:pt x="0" y="0"/>
                </a:moveTo>
                <a:lnTo>
                  <a:pt x="5551170" y="0"/>
                </a:lnTo>
                <a:lnTo>
                  <a:pt x="5551170" y="2455545"/>
                </a:lnTo>
                <a:lnTo>
                  <a:pt x="0" y="2455545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0160">
            <a:solidFill>
              <a:srgbClr val="E5E5E5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560820" y="183642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1D1D1D">
              <a:alpha val="5098"/>
            </a:srgbClr>
          </a:solidFill>
        </p:spPr>
      </p:sp>
      <p:sp>
        <p:nvSpPr>
          <p:cNvPr id="19" name="Shape 17"/>
          <p:cNvSpPr/>
          <p:nvPr/>
        </p:nvSpPr>
        <p:spPr>
          <a:xfrm>
            <a:off x="6713220" y="1988820"/>
            <a:ext cx="228600" cy="22860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57150" y="142875"/>
                </a:moveTo>
                <a:lnTo>
                  <a:pt x="10939" y="142875"/>
                </a:lnTo>
                <a:cubicBezTo>
                  <a:pt x="-179" y="142875"/>
                  <a:pt x="-7010" y="130775"/>
                  <a:pt x="-1295" y="121221"/>
                </a:cubicBezTo>
                <a:lnTo>
                  <a:pt x="22324" y="81841"/>
                </a:lnTo>
                <a:cubicBezTo>
                  <a:pt x="26209" y="75367"/>
                  <a:pt x="33174" y="71438"/>
                  <a:pt x="40719" y="71438"/>
                </a:cubicBezTo>
                <a:lnTo>
                  <a:pt x="83135" y="71438"/>
                </a:lnTo>
                <a:cubicBezTo>
                  <a:pt x="117113" y="13886"/>
                  <a:pt x="167789" y="10984"/>
                  <a:pt x="201677" y="15939"/>
                </a:cubicBezTo>
                <a:cubicBezTo>
                  <a:pt x="207392" y="16788"/>
                  <a:pt x="211857" y="21253"/>
                  <a:pt x="212661" y="26923"/>
                </a:cubicBezTo>
                <a:cubicBezTo>
                  <a:pt x="217616" y="60811"/>
                  <a:pt x="214714" y="111487"/>
                  <a:pt x="157163" y="145465"/>
                </a:cubicBezTo>
                <a:lnTo>
                  <a:pt x="157163" y="187881"/>
                </a:lnTo>
                <a:cubicBezTo>
                  <a:pt x="157163" y="195426"/>
                  <a:pt x="153233" y="202391"/>
                  <a:pt x="146759" y="206276"/>
                </a:cubicBezTo>
                <a:lnTo>
                  <a:pt x="107379" y="229895"/>
                </a:lnTo>
                <a:cubicBezTo>
                  <a:pt x="97869" y="235610"/>
                  <a:pt x="85725" y="228734"/>
                  <a:pt x="85725" y="217661"/>
                </a:cubicBezTo>
                <a:lnTo>
                  <a:pt x="85725" y="171450"/>
                </a:lnTo>
                <a:cubicBezTo>
                  <a:pt x="85725" y="155689"/>
                  <a:pt x="72911" y="142875"/>
                  <a:pt x="57150" y="142875"/>
                </a:cubicBezTo>
                <a:lnTo>
                  <a:pt x="57105" y="142875"/>
                </a:lnTo>
                <a:close/>
                <a:moveTo>
                  <a:pt x="178594" y="71438"/>
                </a:moveTo>
                <a:cubicBezTo>
                  <a:pt x="178594" y="59609"/>
                  <a:pt x="168991" y="50006"/>
                  <a:pt x="157163" y="50006"/>
                </a:cubicBezTo>
                <a:cubicBezTo>
                  <a:pt x="145334" y="50006"/>
                  <a:pt x="135731" y="59609"/>
                  <a:pt x="135731" y="71438"/>
                </a:cubicBezTo>
                <a:cubicBezTo>
                  <a:pt x="135731" y="83266"/>
                  <a:pt x="145334" y="92869"/>
                  <a:pt x="157163" y="92869"/>
                </a:cubicBezTo>
                <a:cubicBezTo>
                  <a:pt x="168991" y="92869"/>
                  <a:pt x="178594" y="83266"/>
                  <a:pt x="178594" y="71438"/>
                </a:cubicBezTo>
                <a:close/>
              </a:path>
            </a:pathLst>
          </a:custGeom>
          <a:solidFill>
            <a:srgbClr val="1D1D1D"/>
          </a:solidFill>
        </p:spPr>
      </p:sp>
      <p:sp>
        <p:nvSpPr>
          <p:cNvPr id="20" name="Text 18"/>
          <p:cNvSpPr/>
          <p:nvPr/>
        </p:nvSpPr>
        <p:spPr>
          <a:xfrm>
            <a:off x="7284720" y="1836420"/>
            <a:ext cx="348615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实际应用价值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7284720" y="2255401"/>
            <a:ext cx="3457575" cy="2762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350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情感分析技术在多个领域具有广泛应用：</a:t>
            </a:r>
            <a:endParaRPr lang="en-US" sz="1600" dirty="0"/>
          </a:p>
        </p:txBody>
      </p:sp>
      <p:sp>
        <p:nvSpPr>
          <p:cNvPr id="22" name="Shape 20"/>
          <p:cNvSpPr/>
          <p:nvPr/>
        </p:nvSpPr>
        <p:spPr>
          <a:xfrm>
            <a:off x="7284720" y="2772132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28575" y="0"/>
                </a:lnTo>
                <a:cubicBezTo>
                  <a:pt x="44346" y="0"/>
                  <a:pt x="57150" y="12804"/>
                  <a:pt x="57150" y="28575"/>
                </a:cubicBezTo>
                <a:lnTo>
                  <a:pt x="57150" y="28575"/>
                </a:lnTo>
                <a:cubicBezTo>
                  <a:pt x="57150" y="44346"/>
                  <a:pt x="44346" y="57150"/>
                  <a:pt x="28575" y="57150"/>
                </a:cubicBezTo>
                <a:lnTo>
                  <a:pt x="28575" y="57150"/>
                </a:lnTo>
                <a:cubicBezTo>
                  <a:pt x="12804" y="57150"/>
                  <a:pt x="0" y="44346"/>
                  <a:pt x="0" y="28575"/>
                </a:cubicBezTo>
                <a:lnTo>
                  <a:pt x="0" y="28575"/>
                </a:lnTo>
                <a:cubicBezTo>
                  <a:pt x="0" y="12804"/>
                  <a:pt x="12804" y="0"/>
                  <a:pt x="28575" y="0"/>
                </a:cubicBezTo>
                <a:close/>
              </a:path>
            </a:pathLst>
          </a:custGeom>
          <a:solidFill>
            <a:srgbClr val="0071E3"/>
          </a:solidFill>
        </p:spPr>
      </p:sp>
      <p:sp>
        <p:nvSpPr>
          <p:cNvPr id="23" name="Text 21"/>
          <p:cNvSpPr/>
          <p:nvPr/>
        </p:nvSpPr>
        <p:spPr>
          <a:xfrm>
            <a:off x="7456170" y="2686407"/>
            <a:ext cx="32766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电影推荐系统：基于用户评论情感优化推荐算法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7284720" y="3076932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28575" y="0"/>
                </a:lnTo>
                <a:cubicBezTo>
                  <a:pt x="44346" y="0"/>
                  <a:pt x="57150" y="12804"/>
                  <a:pt x="57150" y="28575"/>
                </a:cubicBezTo>
                <a:lnTo>
                  <a:pt x="57150" y="28575"/>
                </a:lnTo>
                <a:cubicBezTo>
                  <a:pt x="57150" y="44346"/>
                  <a:pt x="44346" y="57150"/>
                  <a:pt x="28575" y="57150"/>
                </a:cubicBezTo>
                <a:lnTo>
                  <a:pt x="28575" y="57150"/>
                </a:lnTo>
                <a:cubicBezTo>
                  <a:pt x="12804" y="57150"/>
                  <a:pt x="0" y="44346"/>
                  <a:pt x="0" y="28575"/>
                </a:cubicBezTo>
                <a:lnTo>
                  <a:pt x="0" y="28575"/>
                </a:lnTo>
                <a:cubicBezTo>
                  <a:pt x="0" y="12804"/>
                  <a:pt x="12804" y="0"/>
                  <a:pt x="28575" y="0"/>
                </a:cubicBezTo>
                <a:close/>
              </a:path>
            </a:pathLst>
          </a:custGeom>
          <a:solidFill>
            <a:srgbClr val="0071E3"/>
          </a:solidFill>
        </p:spPr>
      </p:sp>
      <p:sp>
        <p:nvSpPr>
          <p:cNvPr id="25" name="Text 23"/>
          <p:cNvSpPr/>
          <p:nvPr/>
        </p:nvSpPr>
        <p:spPr>
          <a:xfrm>
            <a:off x="7456170" y="2991207"/>
            <a:ext cx="28194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市场舆情分析：监测品牌口碑与产品反馈</a:t>
            </a:r>
            <a:endParaRPr lang="en-US" sz="1600" dirty="0"/>
          </a:p>
        </p:txBody>
      </p:sp>
      <p:sp>
        <p:nvSpPr>
          <p:cNvPr id="26" name="Shape 24"/>
          <p:cNvSpPr/>
          <p:nvPr/>
        </p:nvSpPr>
        <p:spPr>
          <a:xfrm>
            <a:off x="7284720" y="3381732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28575" y="0"/>
                </a:lnTo>
                <a:cubicBezTo>
                  <a:pt x="44346" y="0"/>
                  <a:pt x="57150" y="12804"/>
                  <a:pt x="57150" y="28575"/>
                </a:cubicBezTo>
                <a:lnTo>
                  <a:pt x="57150" y="28575"/>
                </a:lnTo>
                <a:cubicBezTo>
                  <a:pt x="57150" y="44346"/>
                  <a:pt x="44346" y="57150"/>
                  <a:pt x="28575" y="57150"/>
                </a:cubicBezTo>
                <a:lnTo>
                  <a:pt x="28575" y="57150"/>
                </a:lnTo>
                <a:cubicBezTo>
                  <a:pt x="12804" y="57150"/>
                  <a:pt x="0" y="44346"/>
                  <a:pt x="0" y="28575"/>
                </a:cubicBezTo>
                <a:lnTo>
                  <a:pt x="0" y="28575"/>
                </a:lnTo>
                <a:cubicBezTo>
                  <a:pt x="0" y="12804"/>
                  <a:pt x="12804" y="0"/>
                  <a:pt x="28575" y="0"/>
                </a:cubicBezTo>
                <a:close/>
              </a:path>
            </a:pathLst>
          </a:custGeom>
          <a:solidFill>
            <a:srgbClr val="0071E3"/>
          </a:solidFill>
        </p:spPr>
      </p:sp>
      <p:sp>
        <p:nvSpPr>
          <p:cNvPr id="27" name="Text 25"/>
          <p:cNvSpPr/>
          <p:nvPr/>
        </p:nvSpPr>
        <p:spPr>
          <a:xfrm>
            <a:off x="7456170" y="3296007"/>
            <a:ext cx="26670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用户反馈挖掘：自动分类客户服务评价</a:t>
            </a:r>
            <a:endParaRPr lang="en-US" sz="1600" dirty="0"/>
          </a:p>
        </p:txBody>
      </p:sp>
      <p:sp>
        <p:nvSpPr>
          <p:cNvPr id="28" name="Shape 26"/>
          <p:cNvSpPr/>
          <p:nvPr/>
        </p:nvSpPr>
        <p:spPr>
          <a:xfrm>
            <a:off x="6252210" y="4221837"/>
            <a:ext cx="5551170" cy="2303145"/>
          </a:xfrm>
          <a:custGeom>
            <a:avLst/>
            <a:gdLst/>
            <a:ahLst/>
            <a:cxnLst/>
            <a:rect l="l" t="t" r="r" b="b"/>
            <a:pathLst>
              <a:path w="5551170" h="2303145">
                <a:moveTo>
                  <a:pt x="0" y="0"/>
                </a:moveTo>
                <a:lnTo>
                  <a:pt x="5551170" y="0"/>
                </a:lnTo>
                <a:lnTo>
                  <a:pt x="5551170" y="2303145"/>
                </a:lnTo>
                <a:lnTo>
                  <a:pt x="0" y="2303145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0160">
            <a:solidFill>
              <a:srgbClr val="E5E5E5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6560820" y="4530448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1D1D1D">
              <a:alpha val="5098"/>
            </a:srgbClr>
          </a:solidFill>
        </p:spPr>
      </p:sp>
      <p:sp>
        <p:nvSpPr>
          <p:cNvPr id="30" name="Shape 28"/>
          <p:cNvSpPr/>
          <p:nvPr/>
        </p:nvSpPr>
        <p:spPr>
          <a:xfrm>
            <a:off x="6698932" y="4682848"/>
            <a:ext cx="257175" cy="228600"/>
          </a:xfrm>
          <a:custGeom>
            <a:avLst/>
            <a:gdLst/>
            <a:ahLst/>
            <a:cxnLst/>
            <a:rect l="l" t="t" r="r" b="b"/>
            <a:pathLst>
              <a:path w="257175" h="228600">
                <a:moveTo>
                  <a:pt x="21431" y="87422"/>
                </a:moveTo>
                <a:lnTo>
                  <a:pt x="114836" y="125864"/>
                </a:lnTo>
                <a:cubicBezTo>
                  <a:pt x="119211" y="127650"/>
                  <a:pt x="123855" y="128588"/>
                  <a:pt x="128588" y="128588"/>
                </a:cubicBezTo>
                <a:cubicBezTo>
                  <a:pt x="133320" y="128588"/>
                  <a:pt x="137964" y="127650"/>
                  <a:pt x="142339" y="125864"/>
                </a:cubicBezTo>
                <a:lnTo>
                  <a:pt x="250567" y="81305"/>
                </a:lnTo>
                <a:cubicBezTo>
                  <a:pt x="254585" y="79653"/>
                  <a:pt x="257175" y="75768"/>
                  <a:pt x="257175" y="71437"/>
                </a:cubicBezTo>
                <a:cubicBezTo>
                  <a:pt x="257175" y="67107"/>
                  <a:pt x="254585" y="63222"/>
                  <a:pt x="250567" y="61570"/>
                </a:cubicBezTo>
                <a:lnTo>
                  <a:pt x="142339" y="17011"/>
                </a:lnTo>
                <a:cubicBezTo>
                  <a:pt x="137964" y="15225"/>
                  <a:pt x="133320" y="14288"/>
                  <a:pt x="128588" y="14288"/>
                </a:cubicBezTo>
                <a:cubicBezTo>
                  <a:pt x="123855" y="14288"/>
                  <a:pt x="119211" y="15225"/>
                  <a:pt x="114836" y="17011"/>
                </a:cubicBezTo>
                <a:lnTo>
                  <a:pt x="6608" y="61570"/>
                </a:lnTo>
                <a:cubicBezTo>
                  <a:pt x="2590" y="63222"/>
                  <a:pt x="0" y="67107"/>
                  <a:pt x="0" y="71438"/>
                </a:cubicBezTo>
                <a:lnTo>
                  <a:pt x="0" y="203597"/>
                </a:lnTo>
                <a:cubicBezTo>
                  <a:pt x="0" y="209535"/>
                  <a:pt x="4777" y="214313"/>
                  <a:pt x="10716" y="214313"/>
                </a:cubicBezTo>
                <a:cubicBezTo>
                  <a:pt x="16654" y="214313"/>
                  <a:pt x="21431" y="209535"/>
                  <a:pt x="21431" y="203597"/>
                </a:cubicBezTo>
                <a:lnTo>
                  <a:pt x="21431" y="87422"/>
                </a:lnTo>
                <a:close/>
                <a:moveTo>
                  <a:pt x="42863" y="119435"/>
                </a:moveTo>
                <a:lnTo>
                  <a:pt x="42863" y="171450"/>
                </a:lnTo>
                <a:cubicBezTo>
                  <a:pt x="42863" y="195114"/>
                  <a:pt x="81260" y="214313"/>
                  <a:pt x="128588" y="214313"/>
                </a:cubicBezTo>
                <a:cubicBezTo>
                  <a:pt x="175915" y="214313"/>
                  <a:pt x="214313" y="195114"/>
                  <a:pt x="214313" y="171450"/>
                </a:cubicBezTo>
                <a:lnTo>
                  <a:pt x="214313" y="119390"/>
                </a:lnTo>
                <a:lnTo>
                  <a:pt x="150510" y="145688"/>
                </a:lnTo>
                <a:cubicBezTo>
                  <a:pt x="143545" y="148545"/>
                  <a:pt x="136133" y="150019"/>
                  <a:pt x="128588" y="150019"/>
                </a:cubicBezTo>
                <a:cubicBezTo>
                  <a:pt x="121042" y="150019"/>
                  <a:pt x="113630" y="148545"/>
                  <a:pt x="106665" y="145688"/>
                </a:cubicBezTo>
                <a:lnTo>
                  <a:pt x="42863" y="119390"/>
                </a:lnTo>
                <a:close/>
              </a:path>
            </a:pathLst>
          </a:custGeom>
          <a:solidFill>
            <a:srgbClr val="1D1D1D"/>
          </a:solidFill>
        </p:spPr>
      </p:sp>
      <p:sp>
        <p:nvSpPr>
          <p:cNvPr id="31" name="Text 29"/>
          <p:cNvSpPr/>
          <p:nvPr/>
        </p:nvSpPr>
        <p:spPr>
          <a:xfrm>
            <a:off x="7284720" y="4530448"/>
            <a:ext cx="432435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学习与实践价值</a:t>
            </a:r>
            <a:endParaRPr lang="en-US" sz="1600" dirty="0"/>
          </a:p>
        </p:txBody>
      </p:sp>
      <p:sp>
        <p:nvSpPr>
          <p:cNvPr id="32" name="Text 30"/>
          <p:cNvSpPr/>
          <p:nvPr/>
        </p:nvSpPr>
        <p:spPr>
          <a:xfrm>
            <a:off x="7284720" y="4949428"/>
            <a:ext cx="4295775" cy="11144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350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该项目涵盖NLP核心任务——文本分类，涉及数据预处理、特征工程、模型构建与评估全流程，是掌握NLP技术的理想切入点。通过实践可深入理解词嵌入、深度学习、Transformer等前沿技术。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73701" y="448441"/>
            <a:ext cx="74740" cy="74740"/>
          </a:xfrm>
          <a:custGeom>
            <a:avLst/>
            <a:gdLst/>
            <a:ahLst/>
            <a:cxnLst/>
            <a:rect l="l" t="t" r="r" b="b"/>
            <a:pathLst>
              <a:path w="74740" h="74740">
                <a:moveTo>
                  <a:pt x="37370" y="0"/>
                </a:moveTo>
                <a:lnTo>
                  <a:pt x="37370" y="0"/>
                </a:lnTo>
                <a:cubicBezTo>
                  <a:pt x="57995" y="0"/>
                  <a:pt x="74740" y="16745"/>
                  <a:pt x="74740" y="37370"/>
                </a:cubicBezTo>
                <a:lnTo>
                  <a:pt x="74740" y="37370"/>
                </a:lnTo>
                <a:cubicBezTo>
                  <a:pt x="74740" y="57995"/>
                  <a:pt x="57995" y="74740"/>
                  <a:pt x="37370" y="74740"/>
                </a:cubicBezTo>
                <a:lnTo>
                  <a:pt x="37370" y="74740"/>
                </a:lnTo>
                <a:cubicBezTo>
                  <a:pt x="16745" y="74740"/>
                  <a:pt x="0" y="57995"/>
                  <a:pt x="0" y="37370"/>
                </a:cubicBezTo>
                <a:lnTo>
                  <a:pt x="0" y="37370"/>
                </a:lnTo>
                <a:cubicBezTo>
                  <a:pt x="0" y="16745"/>
                  <a:pt x="16745" y="0"/>
                  <a:pt x="37370" y="0"/>
                </a:cubicBezTo>
                <a:close/>
              </a:path>
            </a:pathLst>
          </a:custGeom>
          <a:solidFill>
            <a:srgbClr val="0071E3"/>
          </a:solidFill>
        </p:spPr>
      </p:sp>
      <p:sp>
        <p:nvSpPr>
          <p:cNvPr id="3" name="Text 1"/>
          <p:cNvSpPr/>
          <p:nvPr/>
        </p:nvSpPr>
        <p:spPr>
          <a:xfrm>
            <a:off x="560552" y="373701"/>
            <a:ext cx="1653628" cy="22422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75" b="1" kern="0" spc="59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PROJECT OVERVIEW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73701" y="747402"/>
            <a:ext cx="11668818" cy="44844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80000"/>
              </a:lnSpc>
            </a:pPr>
            <a:r>
              <a:rPr lang="en-US" sz="3530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What: 项目概述与核心挑战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77438" y="1423801"/>
            <a:ext cx="5145865" cy="2492587"/>
          </a:xfrm>
          <a:custGeom>
            <a:avLst/>
            <a:gdLst/>
            <a:ahLst/>
            <a:cxnLst/>
            <a:rect l="l" t="t" r="r" b="b"/>
            <a:pathLst>
              <a:path w="5145865" h="2492587">
                <a:moveTo>
                  <a:pt x="0" y="0"/>
                </a:moveTo>
                <a:lnTo>
                  <a:pt x="5145865" y="0"/>
                </a:lnTo>
                <a:lnTo>
                  <a:pt x="5145865" y="2492587"/>
                </a:lnTo>
                <a:lnTo>
                  <a:pt x="0" y="2492587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0160">
            <a:solidFill>
              <a:srgbClr val="E5E5E5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28752" y="1689130"/>
            <a:ext cx="186851" cy="186851"/>
          </a:xfrm>
          <a:custGeom>
            <a:avLst/>
            <a:gdLst/>
            <a:ahLst/>
            <a:cxnLst/>
            <a:rect l="l" t="t" r="r" b="b"/>
            <a:pathLst>
              <a:path w="186851" h="186851">
                <a:moveTo>
                  <a:pt x="48829" y="13247"/>
                </a:moveTo>
                <a:cubicBezTo>
                  <a:pt x="52807" y="16021"/>
                  <a:pt x="53756" y="21495"/>
                  <a:pt x="50982" y="25436"/>
                </a:cubicBezTo>
                <a:lnTo>
                  <a:pt x="30546" y="54632"/>
                </a:lnTo>
                <a:cubicBezTo>
                  <a:pt x="29049" y="56749"/>
                  <a:pt x="26714" y="58099"/>
                  <a:pt x="24123" y="58318"/>
                </a:cubicBezTo>
                <a:cubicBezTo>
                  <a:pt x="21532" y="58537"/>
                  <a:pt x="18977" y="57661"/>
                  <a:pt x="17152" y="55836"/>
                </a:cubicBezTo>
                <a:lnTo>
                  <a:pt x="2555" y="41239"/>
                </a:lnTo>
                <a:cubicBezTo>
                  <a:pt x="-839" y="37808"/>
                  <a:pt x="-839" y="32261"/>
                  <a:pt x="2555" y="28830"/>
                </a:cubicBezTo>
                <a:cubicBezTo>
                  <a:pt x="5949" y="25400"/>
                  <a:pt x="11532" y="25436"/>
                  <a:pt x="14963" y="28830"/>
                </a:cubicBezTo>
                <a:lnTo>
                  <a:pt x="22189" y="36056"/>
                </a:lnTo>
                <a:lnTo>
                  <a:pt x="36640" y="15401"/>
                </a:lnTo>
                <a:cubicBezTo>
                  <a:pt x="39414" y="11423"/>
                  <a:pt x="44888" y="10474"/>
                  <a:pt x="48829" y="13247"/>
                </a:cubicBezTo>
                <a:close/>
                <a:moveTo>
                  <a:pt x="48829" y="71638"/>
                </a:moveTo>
                <a:cubicBezTo>
                  <a:pt x="52807" y="74412"/>
                  <a:pt x="53756" y="79886"/>
                  <a:pt x="50982" y="83827"/>
                </a:cubicBezTo>
                <a:lnTo>
                  <a:pt x="30546" y="113023"/>
                </a:lnTo>
                <a:cubicBezTo>
                  <a:pt x="29049" y="115139"/>
                  <a:pt x="26714" y="116490"/>
                  <a:pt x="24123" y="116709"/>
                </a:cubicBezTo>
                <a:cubicBezTo>
                  <a:pt x="21532" y="116928"/>
                  <a:pt x="18977" y="116052"/>
                  <a:pt x="17152" y="114227"/>
                </a:cubicBezTo>
                <a:lnTo>
                  <a:pt x="2555" y="99629"/>
                </a:lnTo>
                <a:cubicBezTo>
                  <a:pt x="-876" y="96199"/>
                  <a:pt x="-876" y="90652"/>
                  <a:pt x="2555" y="87258"/>
                </a:cubicBezTo>
                <a:cubicBezTo>
                  <a:pt x="5985" y="83864"/>
                  <a:pt x="11532" y="83827"/>
                  <a:pt x="14926" y="87258"/>
                </a:cubicBezTo>
                <a:lnTo>
                  <a:pt x="22152" y="94484"/>
                </a:lnTo>
                <a:lnTo>
                  <a:pt x="36604" y="73828"/>
                </a:lnTo>
                <a:cubicBezTo>
                  <a:pt x="39377" y="69850"/>
                  <a:pt x="44851" y="68901"/>
                  <a:pt x="48793" y="71675"/>
                </a:cubicBezTo>
                <a:close/>
                <a:moveTo>
                  <a:pt x="81747" y="35034"/>
                </a:moveTo>
                <a:cubicBezTo>
                  <a:pt x="81747" y="28575"/>
                  <a:pt x="86966" y="23356"/>
                  <a:pt x="93425" y="23356"/>
                </a:cubicBezTo>
                <a:lnTo>
                  <a:pt x="175172" y="23356"/>
                </a:lnTo>
                <a:cubicBezTo>
                  <a:pt x="181632" y="23356"/>
                  <a:pt x="186851" y="28575"/>
                  <a:pt x="186851" y="35034"/>
                </a:cubicBezTo>
                <a:cubicBezTo>
                  <a:pt x="186851" y="41494"/>
                  <a:pt x="181632" y="46713"/>
                  <a:pt x="175172" y="46713"/>
                </a:cubicBezTo>
                <a:lnTo>
                  <a:pt x="93425" y="46713"/>
                </a:lnTo>
                <a:cubicBezTo>
                  <a:pt x="86966" y="46713"/>
                  <a:pt x="81747" y="41494"/>
                  <a:pt x="81747" y="35034"/>
                </a:cubicBezTo>
                <a:close/>
                <a:moveTo>
                  <a:pt x="81747" y="93425"/>
                </a:moveTo>
                <a:cubicBezTo>
                  <a:pt x="81747" y="86966"/>
                  <a:pt x="86966" y="81747"/>
                  <a:pt x="93425" y="81747"/>
                </a:cubicBezTo>
                <a:lnTo>
                  <a:pt x="175172" y="81747"/>
                </a:lnTo>
                <a:cubicBezTo>
                  <a:pt x="181632" y="81747"/>
                  <a:pt x="186851" y="86966"/>
                  <a:pt x="186851" y="93425"/>
                </a:cubicBezTo>
                <a:cubicBezTo>
                  <a:pt x="186851" y="99885"/>
                  <a:pt x="181632" y="105103"/>
                  <a:pt x="175172" y="105103"/>
                </a:cubicBezTo>
                <a:lnTo>
                  <a:pt x="93425" y="105103"/>
                </a:lnTo>
                <a:cubicBezTo>
                  <a:pt x="86966" y="105103"/>
                  <a:pt x="81747" y="99885"/>
                  <a:pt x="81747" y="93425"/>
                </a:cubicBezTo>
                <a:close/>
                <a:moveTo>
                  <a:pt x="58391" y="151816"/>
                </a:moveTo>
                <a:cubicBezTo>
                  <a:pt x="58391" y="145357"/>
                  <a:pt x="63609" y="140138"/>
                  <a:pt x="70069" y="140138"/>
                </a:cubicBezTo>
                <a:lnTo>
                  <a:pt x="175172" y="140138"/>
                </a:lnTo>
                <a:cubicBezTo>
                  <a:pt x="181632" y="140138"/>
                  <a:pt x="186851" y="145357"/>
                  <a:pt x="186851" y="151816"/>
                </a:cubicBezTo>
                <a:cubicBezTo>
                  <a:pt x="186851" y="158276"/>
                  <a:pt x="181632" y="163494"/>
                  <a:pt x="175172" y="163494"/>
                </a:cubicBezTo>
                <a:lnTo>
                  <a:pt x="70069" y="163494"/>
                </a:lnTo>
                <a:cubicBezTo>
                  <a:pt x="63609" y="163494"/>
                  <a:pt x="58391" y="158276"/>
                  <a:pt x="58391" y="151816"/>
                </a:cubicBezTo>
                <a:close/>
                <a:moveTo>
                  <a:pt x="23356" y="137218"/>
                </a:moveTo>
                <a:cubicBezTo>
                  <a:pt x="31413" y="137218"/>
                  <a:pt x="37954" y="143759"/>
                  <a:pt x="37954" y="151816"/>
                </a:cubicBezTo>
                <a:cubicBezTo>
                  <a:pt x="37954" y="159873"/>
                  <a:pt x="31413" y="166414"/>
                  <a:pt x="23356" y="166414"/>
                </a:cubicBezTo>
                <a:cubicBezTo>
                  <a:pt x="15300" y="166414"/>
                  <a:pt x="8759" y="159873"/>
                  <a:pt x="8759" y="151816"/>
                </a:cubicBezTo>
                <a:cubicBezTo>
                  <a:pt x="8759" y="143759"/>
                  <a:pt x="15300" y="137218"/>
                  <a:pt x="23356" y="137218"/>
                </a:cubicBezTo>
                <a:close/>
              </a:path>
            </a:pathLst>
          </a:custGeom>
          <a:solidFill>
            <a:srgbClr val="0071E3"/>
          </a:solidFill>
        </p:spPr>
      </p:sp>
      <p:sp>
        <p:nvSpPr>
          <p:cNvPr id="7" name="Text 5"/>
          <p:cNvSpPr/>
          <p:nvPr/>
        </p:nvSpPr>
        <p:spPr>
          <a:xfrm>
            <a:off x="838959" y="1651760"/>
            <a:ext cx="4549811" cy="26159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70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任务定义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605396" y="2062831"/>
            <a:ext cx="4764690" cy="48581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7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基于Stanford Sentiment Treebank的细粒度情感分类任务，对电影评论中的每个解析短语进行5类情感标注。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609133" y="2739230"/>
            <a:ext cx="866987" cy="941727"/>
          </a:xfrm>
          <a:custGeom>
            <a:avLst/>
            <a:gdLst/>
            <a:ahLst/>
            <a:cxnLst/>
            <a:rect l="l" t="t" r="r" b="b"/>
            <a:pathLst>
              <a:path w="866987" h="941727">
                <a:moveTo>
                  <a:pt x="0" y="0"/>
                </a:moveTo>
                <a:lnTo>
                  <a:pt x="866987" y="0"/>
                </a:lnTo>
                <a:lnTo>
                  <a:pt x="866987" y="941727"/>
                </a:lnTo>
                <a:lnTo>
                  <a:pt x="0" y="941727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0160">
            <a:solidFill>
              <a:srgbClr val="E5E5E5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68925" y="2855077"/>
            <a:ext cx="747402" cy="2989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1765" b="1" dirty="0">
                <a:solidFill>
                  <a:srgbClr val="0071E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692281" y="3191291"/>
            <a:ext cx="700690" cy="18685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030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negative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1561253" y="2739230"/>
            <a:ext cx="866987" cy="941727"/>
          </a:xfrm>
          <a:custGeom>
            <a:avLst/>
            <a:gdLst/>
            <a:ahLst/>
            <a:cxnLst/>
            <a:rect l="l" t="t" r="r" b="b"/>
            <a:pathLst>
              <a:path w="866987" h="941727">
                <a:moveTo>
                  <a:pt x="0" y="0"/>
                </a:moveTo>
                <a:lnTo>
                  <a:pt x="866987" y="0"/>
                </a:lnTo>
                <a:lnTo>
                  <a:pt x="866987" y="941727"/>
                </a:lnTo>
                <a:lnTo>
                  <a:pt x="0" y="941727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0160">
            <a:solidFill>
              <a:srgbClr val="E5E5E5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1621045" y="2855077"/>
            <a:ext cx="747402" cy="2989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1765" b="1" dirty="0">
                <a:solidFill>
                  <a:srgbClr val="0071E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1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1644402" y="3191291"/>
            <a:ext cx="700690" cy="37370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030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somewhat negative</a:t>
            </a:r>
            <a:endParaRPr lang="en-US" sz="1600" dirty="0"/>
          </a:p>
        </p:txBody>
      </p:sp>
      <p:sp>
        <p:nvSpPr>
          <p:cNvPr id="15" name="Shape 13"/>
          <p:cNvSpPr/>
          <p:nvPr/>
        </p:nvSpPr>
        <p:spPr>
          <a:xfrm>
            <a:off x="2513374" y="2739230"/>
            <a:ext cx="866987" cy="941727"/>
          </a:xfrm>
          <a:custGeom>
            <a:avLst/>
            <a:gdLst/>
            <a:ahLst/>
            <a:cxnLst/>
            <a:rect l="l" t="t" r="r" b="b"/>
            <a:pathLst>
              <a:path w="866987" h="941727">
                <a:moveTo>
                  <a:pt x="0" y="0"/>
                </a:moveTo>
                <a:lnTo>
                  <a:pt x="866987" y="0"/>
                </a:lnTo>
                <a:lnTo>
                  <a:pt x="866987" y="941727"/>
                </a:lnTo>
                <a:lnTo>
                  <a:pt x="0" y="941727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0160">
            <a:solidFill>
              <a:srgbClr val="E5E5E5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2573166" y="2855077"/>
            <a:ext cx="747402" cy="2989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1765" b="1" dirty="0">
                <a:solidFill>
                  <a:srgbClr val="0071E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2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2596522" y="3191291"/>
            <a:ext cx="700690" cy="18685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030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neutral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3465611" y="2739230"/>
            <a:ext cx="866987" cy="941727"/>
          </a:xfrm>
          <a:custGeom>
            <a:avLst/>
            <a:gdLst/>
            <a:ahLst/>
            <a:cxnLst/>
            <a:rect l="l" t="t" r="r" b="b"/>
            <a:pathLst>
              <a:path w="866987" h="941727">
                <a:moveTo>
                  <a:pt x="0" y="0"/>
                </a:moveTo>
                <a:lnTo>
                  <a:pt x="866987" y="0"/>
                </a:lnTo>
                <a:lnTo>
                  <a:pt x="866987" y="941727"/>
                </a:lnTo>
                <a:lnTo>
                  <a:pt x="0" y="941727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0160">
            <a:solidFill>
              <a:srgbClr val="E5E5E5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3525403" y="2855077"/>
            <a:ext cx="747402" cy="2989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1765" b="1" dirty="0">
                <a:solidFill>
                  <a:srgbClr val="0071E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3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3548760" y="3191291"/>
            <a:ext cx="700690" cy="37370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030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somewhat positive</a:t>
            </a:r>
            <a:endParaRPr lang="en-US" sz="1600" dirty="0"/>
          </a:p>
        </p:txBody>
      </p:sp>
      <p:sp>
        <p:nvSpPr>
          <p:cNvPr id="21" name="Shape 19"/>
          <p:cNvSpPr/>
          <p:nvPr/>
        </p:nvSpPr>
        <p:spPr>
          <a:xfrm>
            <a:off x="4417731" y="2739230"/>
            <a:ext cx="866987" cy="941727"/>
          </a:xfrm>
          <a:custGeom>
            <a:avLst/>
            <a:gdLst/>
            <a:ahLst/>
            <a:cxnLst/>
            <a:rect l="l" t="t" r="r" b="b"/>
            <a:pathLst>
              <a:path w="866987" h="941727">
                <a:moveTo>
                  <a:pt x="0" y="0"/>
                </a:moveTo>
                <a:lnTo>
                  <a:pt x="866987" y="0"/>
                </a:lnTo>
                <a:lnTo>
                  <a:pt x="866987" y="941727"/>
                </a:lnTo>
                <a:lnTo>
                  <a:pt x="0" y="941727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0160">
            <a:solidFill>
              <a:srgbClr val="E5E5E5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4477524" y="2855077"/>
            <a:ext cx="747402" cy="2989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1765" b="1" dirty="0">
                <a:solidFill>
                  <a:srgbClr val="0071E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4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4500880" y="3191291"/>
            <a:ext cx="700690" cy="18685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030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positive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377438" y="4069489"/>
            <a:ext cx="5145865" cy="1595704"/>
          </a:xfrm>
          <a:custGeom>
            <a:avLst/>
            <a:gdLst/>
            <a:ahLst/>
            <a:cxnLst/>
            <a:rect l="l" t="t" r="r" b="b"/>
            <a:pathLst>
              <a:path w="5145865" h="1595704">
                <a:moveTo>
                  <a:pt x="0" y="0"/>
                </a:moveTo>
                <a:lnTo>
                  <a:pt x="5145865" y="0"/>
                </a:lnTo>
                <a:lnTo>
                  <a:pt x="5145865" y="1595704"/>
                </a:lnTo>
                <a:lnTo>
                  <a:pt x="0" y="1595704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0160">
            <a:solidFill>
              <a:srgbClr val="E5E5E5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628752" y="4334817"/>
            <a:ext cx="186851" cy="186851"/>
          </a:xfrm>
          <a:custGeom>
            <a:avLst/>
            <a:gdLst/>
            <a:ahLst/>
            <a:cxnLst/>
            <a:rect l="l" t="t" r="r" b="b"/>
            <a:pathLst>
              <a:path w="186851" h="186851">
                <a:moveTo>
                  <a:pt x="0" y="29195"/>
                </a:moveTo>
                <a:cubicBezTo>
                  <a:pt x="0" y="19524"/>
                  <a:pt x="7846" y="11678"/>
                  <a:pt x="17517" y="11678"/>
                </a:cubicBezTo>
                <a:lnTo>
                  <a:pt x="52552" y="11678"/>
                </a:lnTo>
                <a:cubicBezTo>
                  <a:pt x="62223" y="11678"/>
                  <a:pt x="70069" y="19524"/>
                  <a:pt x="70069" y="29195"/>
                </a:cubicBezTo>
                <a:lnTo>
                  <a:pt x="70069" y="35034"/>
                </a:lnTo>
                <a:lnTo>
                  <a:pt x="116782" y="35034"/>
                </a:lnTo>
                <a:lnTo>
                  <a:pt x="116782" y="29195"/>
                </a:lnTo>
                <a:cubicBezTo>
                  <a:pt x="116782" y="19524"/>
                  <a:pt x="124628" y="11678"/>
                  <a:pt x="134299" y="11678"/>
                </a:cubicBezTo>
                <a:lnTo>
                  <a:pt x="169333" y="11678"/>
                </a:lnTo>
                <a:cubicBezTo>
                  <a:pt x="179004" y="11678"/>
                  <a:pt x="186851" y="19524"/>
                  <a:pt x="186851" y="29195"/>
                </a:cubicBezTo>
                <a:lnTo>
                  <a:pt x="186851" y="64230"/>
                </a:lnTo>
                <a:cubicBezTo>
                  <a:pt x="186851" y="73901"/>
                  <a:pt x="179004" y="81747"/>
                  <a:pt x="169333" y="81747"/>
                </a:cubicBezTo>
                <a:lnTo>
                  <a:pt x="134299" y="81747"/>
                </a:lnTo>
                <a:cubicBezTo>
                  <a:pt x="124628" y="81747"/>
                  <a:pt x="116782" y="73901"/>
                  <a:pt x="116782" y="64230"/>
                </a:cubicBezTo>
                <a:lnTo>
                  <a:pt x="116782" y="58391"/>
                </a:lnTo>
                <a:lnTo>
                  <a:pt x="70069" y="58391"/>
                </a:lnTo>
                <a:lnTo>
                  <a:pt x="70069" y="64230"/>
                </a:lnTo>
                <a:cubicBezTo>
                  <a:pt x="70069" y="66894"/>
                  <a:pt x="69449" y="69449"/>
                  <a:pt x="68390" y="71711"/>
                </a:cubicBezTo>
                <a:lnTo>
                  <a:pt x="93425" y="105103"/>
                </a:lnTo>
                <a:lnTo>
                  <a:pt x="122621" y="105103"/>
                </a:lnTo>
                <a:cubicBezTo>
                  <a:pt x="132292" y="105103"/>
                  <a:pt x="140138" y="112950"/>
                  <a:pt x="140138" y="122621"/>
                </a:cubicBezTo>
                <a:lnTo>
                  <a:pt x="140138" y="157655"/>
                </a:lnTo>
                <a:cubicBezTo>
                  <a:pt x="140138" y="167326"/>
                  <a:pt x="132292" y="175172"/>
                  <a:pt x="122621" y="175172"/>
                </a:cubicBezTo>
                <a:lnTo>
                  <a:pt x="87586" y="175172"/>
                </a:lnTo>
                <a:cubicBezTo>
                  <a:pt x="77915" y="175172"/>
                  <a:pt x="70069" y="167326"/>
                  <a:pt x="70069" y="157655"/>
                </a:cubicBezTo>
                <a:lnTo>
                  <a:pt x="70069" y="122621"/>
                </a:lnTo>
                <a:cubicBezTo>
                  <a:pt x="70069" y="119957"/>
                  <a:pt x="70689" y="117402"/>
                  <a:pt x="71748" y="115139"/>
                </a:cubicBezTo>
                <a:lnTo>
                  <a:pt x="46713" y="81747"/>
                </a:lnTo>
                <a:lnTo>
                  <a:pt x="17517" y="81747"/>
                </a:lnTo>
                <a:cubicBezTo>
                  <a:pt x="7846" y="81747"/>
                  <a:pt x="0" y="73901"/>
                  <a:pt x="0" y="64230"/>
                </a:cubicBezTo>
                <a:lnTo>
                  <a:pt x="0" y="29195"/>
                </a:lnTo>
                <a:close/>
              </a:path>
            </a:pathLst>
          </a:custGeom>
          <a:solidFill>
            <a:srgbClr val="0071E3"/>
          </a:solidFill>
        </p:spPr>
      </p:sp>
      <p:sp>
        <p:nvSpPr>
          <p:cNvPr id="26" name="Text 24"/>
          <p:cNvSpPr/>
          <p:nvPr/>
        </p:nvSpPr>
        <p:spPr>
          <a:xfrm>
            <a:off x="838959" y="4297447"/>
            <a:ext cx="4549811" cy="26159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70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与NLP的关系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605396" y="4708518"/>
            <a:ext cx="4764690" cy="72871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7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本项目属于 </a:t>
            </a:r>
            <a:r>
              <a:rPr lang="en-US" sz="117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文本分类（Text Classification）</a:t>
            </a:r>
            <a:r>
              <a:rPr lang="en-US" sz="117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 任务，是NLP最基础且重要的应用方向之一。文本分类广泛应用于垃圾邮件检测、新闻主题分类、情感分析等场景，是理解NLP技术的核心切入点。</a:t>
            </a:r>
            <a:endParaRPr lang="en-US" sz="1600" dirty="0"/>
          </a:p>
        </p:txBody>
      </p:sp>
      <p:sp>
        <p:nvSpPr>
          <p:cNvPr id="28" name="Shape 26"/>
          <p:cNvSpPr/>
          <p:nvPr/>
        </p:nvSpPr>
        <p:spPr>
          <a:xfrm>
            <a:off x="5825884" y="1423801"/>
            <a:ext cx="5986692" cy="5426141"/>
          </a:xfrm>
          <a:custGeom>
            <a:avLst/>
            <a:gdLst/>
            <a:ahLst/>
            <a:cxnLst/>
            <a:rect l="l" t="t" r="r" b="b"/>
            <a:pathLst>
              <a:path w="5986692" h="5426141">
                <a:moveTo>
                  <a:pt x="0" y="0"/>
                </a:moveTo>
                <a:lnTo>
                  <a:pt x="5986692" y="0"/>
                </a:lnTo>
                <a:lnTo>
                  <a:pt x="5986692" y="5426141"/>
                </a:lnTo>
                <a:lnTo>
                  <a:pt x="0" y="5426141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0160">
            <a:solidFill>
              <a:srgbClr val="E5E5E5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6077198" y="1689130"/>
            <a:ext cx="186851" cy="186851"/>
          </a:xfrm>
          <a:custGeom>
            <a:avLst/>
            <a:gdLst/>
            <a:ahLst/>
            <a:cxnLst/>
            <a:rect l="l" t="t" r="r" b="b"/>
            <a:pathLst>
              <a:path w="186851" h="186851">
                <a:moveTo>
                  <a:pt x="93425" y="0"/>
                </a:moveTo>
                <a:cubicBezTo>
                  <a:pt x="98790" y="0"/>
                  <a:pt x="103717" y="2956"/>
                  <a:pt x="106271" y="7664"/>
                </a:cubicBezTo>
                <a:lnTo>
                  <a:pt x="185099" y="153641"/>
                </a:lnTo>
                <a:cubicBezTo>
                  <a:pt x="187544" y="158166"/>
                  <a:pt x="187434" y="163640"/>
                  <a:pt x="184807" y="168056"/>
                </a:cubicBezTo>
                <a:cubicBezTo>
                  <a:pt x="182179" y="172472"/>
                  <a:pt x="177399" y="175172"/>
                  <a:pt x="172253" y="175172"/>
                </a:cubicBezTo>
                <a:lnTo>
                  <a:pt x="14598" y="175172"/>
                </a:lnTo>
                <a:cubicBezTo>
                  <a:pt x="9452" y="175172"/>
                  <a:pt x="4708" y="172472"/>
                  <a:pt x="2044" y="168056"/>
                </a:cubicBezTo>
                <a:cubicBezTo>
                  <a:pt x="-620" y="163640"/>
                  <a:pt x="-693" y="158166"/>
                  <a:pt x="1752" y="153641"/>
                </a:cubicBezTo>
                <a:lnTo>
                  <a:pt x="80579" y="7664"/>
                </a:lnTo>
                <a:cubicBezTo>
                  <a:pt x="83134" y="2956"/>
                  <a:pt x="88061" y="0"/>
                  <a:pt x="93425" y="0"/>
                </a:cubicBezTo>
                <a:close/>
                <a:moveTo>
                  <a:pt x="93425" y="61310"/>
                </a:moveTo>
                <a:cubicBezTo>
                  <a:pt x="88572" y="61310"/>
                  <a:pt x="84667" y="65215"/>
                  <a:pt x="84667" y="70069"/>
                </a:cubicBezTo>
                <a:lnTo>
                  <a:pt x="84667" y="110943"/>
                </a:lnTo>
                <a:cubicBezTo>
                  <a:pt x="84667" y="115796"/>
                  <a:pt x="88572" y="119701"/>
                  <a:pt x="93425" y="119701"/>
                </a:cubicBezTo>
                <a:cubicBezTo>
                  <a:pt x="98279" y="119701"/>
                  <a:pt x="102184" y="115796"/>
                  <a:pt x="102184" y="110943"/>
                </a:cubicBezTo>
                <a:lnTo>
                  <a:pt x="102184" y="70069"/>
                </a:lnTo>
                <a:cubicBezTo>
                  <a:pt x="102184" y="65215"/>
                  <a:pt x="98279" y="61310"/>
                  <a:pt x="93425" y="61310"/>
                </a:cubicBezTo>
                <a:close/>
                <a:moveTo>
                  <a:pt x="103169" y="140138"/>
                </a:moveTo>
                <a:cubicBezTo>
                  <a:pt x="103391" y="136521"/>
                  <a:pt x="101587" y="133080"/>
                  <a:pt x="98487" y="131205"/>
                </a:cubicBezTo>
                <a:cubicBezTo>
                  <a:pt x="95386" y="129329"/>
                  <a:pt x="91501" y="129329"/>
                  <a:pt x="88400" y="131205"/>
                </a:cubicBezTo>
                <a:cubicBezTo>
                  <a:pt x="85300" y="133080"/>
                  <a:pt x="83496" y="136521"/>
                  <a:pt x="83718" y="140138"/>
                </a:cubicBezTo>
                <a:cubicBezTo>
                  <a:pt x="83496" y="143755"/>
                  <a:pt x="85300" y="147196"/>
                  <a:pt x="88400" y="149071"/>
                </a:cubicBezTo>
                <a:cubicBezTo>
                  <a:pt x="91501" y="150947"/>
                  <a:pt x="95386" y="150947"/>
                  <a:pt x="98487" y="149071"/>
                </a:cubicBezTo>
                <a:cubicBezTo>
                  <a:pt x="101587" y="147196"/>
                  <a:pt x="103391" y="143755"/>
                  <a:pt x="103169" y="140138"/>
                </a:cubicBezTo>
                <a:close/>
              </a:path>
            </a:pathLst>
          </a:custGeom>
          <a:solidFill>
            <a:srgbClr val="0071E3"/>
          </a:solidFill>
        </p:spPr>
      </p:sp>
      <p:sp>
        <p:nvSpPr>
          <p:cNvPr id="30" name="Text 28"/>
          <p:cNvSpPr/>
          <p:nvPr/>
        </p:nvSpPr>
        <p:spPr>
          <a:xfrm>
            <a:off x="6287405" y="1651760"/>
            <a:ext cx="5390639" cy="26159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70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核心挑战</a:t>
            </a:r>
            <a:endParaRPr lang="en-US" sz="1600" dirty="0"/>
          </a:p>
        </p:txBody>
      </p:sp>
      <p:sp>
        <p:nvSpPr>
          <p:cNvPr id="31" name="Shape 29"/>
          <p:cNvSpPr/>
          <p:nvPr/>
        </p:nvSpPr>
        <p:spPr>
          <a:xfrm>
            <a:off x="6053842" y="2100201"/>
            <a:ext cx="373701" cy="373701"/>
          </a:xfrm>
          <a:custGeom>
            <a:avLst/>
            <a:gdLst/>
            <a:ahLst/>
            <a:cxnLst/>
            <a:rect l="l" t="t" r="r" b="b"/>
            <a:pathLst>
              <a:path w="373701" h="373701">
                <a:moveTo>
                  <a:pt x="186851" y="0"/>
                </a:moveTo>
                <a:lnTo>
                  <a:pt x="186851" y="0"/>
                </a:lnTo>
                <a:cubicBezTo>
                  <a:pt x="289976" y="0"/>
                  <a:pt x="373701" y="83725"/>
                  <a:pt x="373701" y="186851"/>
                </a:cubicBezTo>
                <a:lnTo>
                  <a:pt x="373701" y="186851"/>
                </a:lnTo>
                <a:cubicBezTo>
                  <a:pt x="373701" y="289976"/>
                  <a:pt x="289976" y="373701"/>
                  <a:pt x="186851" y="373701"/>
                </a:cubicBezTo>
                <a:lnTo>
                  <a:pt x="186851" y="373701"/>
                </a:lnTo>
                <a:cubicBezTo>
                  <a:pt x="83725" y="373701"/>
                  <a:pt x="0" y="289976"/>
                  <a:pt x="0" y="186851"/>
                </a:cubicBezTo>
                <a:lnTo>
                  <a:pt x="0" y="186851"/>
                </a:lnTo>
                <a:cubicBezTo>
                  <a:pt x="0" y="83725"/>
                  <a:pt x="83725" y="0"/>
                  <a:pt x="186851" y="0"/>
                </a:cubicBezTo>
                <a:close/>
              </a:path>
            </a:pathLst>
          </a:custGeom>
          <a:solidFill>
            <a:srgbClr val="0071E3">
              <a:alpha val="10196"/>
            </a:srgbClr>
          </a:solidFill>
        </p:spPr>
      </p:sp>
      <p:sp>
        <p:nvSpPr>
          <p:cNvPr id="32" name="Text 30"/>
          <p:cNvSpPr/>
          <p:nvPr/>
        </p:nvSpPr>
        <p:spPr>
          <a:xfrm>
            <a:off x="6154858" y="2156256"/>
            <a:ext cx="252248" cy="26159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25" b="1" dirty="0">
                <a:solidFill>
                  <a:srgbClr val="0071E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33" name="Text 31"/>
          <p:cNvSpPr/>
          <p:nvPr/>
        </p:nvSpPr>
        <p:spPr>
          <a:xfrm>
            <a:off x="6577023" y="2100201"/>
            <a:ext cx="5091678" cy="26159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2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句子否定处理</a:t>
            </a:r>
            <a:endParaRPr lang="en-US" sz="1600" dirty="0"/>
          </a:p>
        </p:txBody>
      </p:sp>
      <p:sp>
        <p:nvSpPr>
          <p:cNvPr id="34" name="Text 32"/>
          <p:cNvSpPr/>
          <p:nvPr/>
        </p:nvSpPr>
        <p:spPr>
          <a:xfrm>
            <a:off x="6577023" y="2399162"/>
            <a:ext cx="5082336" cy="48581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7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否定词会反转情感极性，如"not good"应判定为negative，但模型需理解"not"的否定作用。多重否定（"not bad"）更增加复杂性。</a:t>
            </a:r>
            <a:endParaRPr lang="en-US" sz="1600" dirty="0"/>
          </a:p>
        </p:txBody>
      </p:sp>
      <p:sp>
        <p:nvSpPr>
          <p:cNvPr id="35" name="Shape 33"/>
          <p:cNvSpPr/>
          <p:nvPr/>
        </p:nvSpPr>
        <p:spPr>
          <a:xfrm>
            <a:off x="6053842" y="3034454"/>
            <a:ext cx="373701" cy="373701"/>
          </a:xfrm>
          <a:custGeom>
            <a:avLst/>
            <a:gdLst/>
            <a:ahLst/>
            <a:cxnLst/>
            <a:rect l="l" t="t" r="r" b="b"/>
            <a:pathLst>
              <a:path w="373701" h="373701">
                <a:moveTo>
                  <a:pt x="186851" y="0"/>
                </a:moveTo>
                <a:lnTo>
                  <a:pt x="186851" y="0"/>
                </a:lnTo>
                <a:cubicBezTo>
                  <a:pt x="289976" y="0"/>
                  <a:pt x="373701" y="83725"/>
                  <a:pt x="373701" y="186851"/>
                </a:cubicBezTo>
                <a:lnTo>
                  <a:pt x="373701" y="186851"/>
                </a:lnTo>
                <a:cubicBezTo>
                  <a:pt x="373701" y="289976"/>
                  <a:pt x="289976" y="373701"/>
                  <a:pt x="186851" y="373701"/>
                </a:cubicBezTo>
                <a:lnTo>
                  <a:pt x="186851" y="373701"/>
                </a:lnTo>
                <a:cubicBezTo>
                  <a:pt x="83725" y="373701"/>
                  <a:pt x="0" y="289976"/>
                  <a:pt x="0" y="186851"/>
                </a:cubicBezTo>
                <a:lnTo>
                  <a:pt x="0" y="186851"/>
                </a:lnTo>
                <a:cubicBezTo>
                  <a:pt x="0" y="83725"/>
                  <a:pt x="83725" y="0"/>
                  <a:pt x="186851" y="0"/>
                </a:cubicBezTo>
                <a:close/>
              </a:path>
            </a:pathLst>
          </a:custGeom>
          <a:solidFill>
            <a:srgbClr val="0071E3">
              <a:alpha val="10196"/>
            </a:srgbClr>
          </a:solidFill>
        </p:spPr>
      </p:sp>
      <p:sp>
        <p:nvSpPr>
          <p:cNvPr id="36" name="Text 34"/>
          <p:cNvSpPr/>
          <p:nvPr/>
        </p:nvSpPr>
        <p:spPr>
          <a:xfrm>
            <a:off x="6140611" y="3090509"/>
            <a:ext cx="280276" cy="26159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25" b="1" dirty="0">
                <a:solidFill>
                  <a:srgbClr val="0071E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37" name="Text 35"/>
          <p:cNvSpPr/>
          <p:nvPr/>
        </p:nvSpPr>
        <p:spPr>
          <a:xfrm>
            <a:off x="6577023" y="3034454"/>
            <a:ext cx="5091678" cy="26159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2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讽刺与反语检测</a:t>
            </a:r>
            <a:endParaRPr lang="en-US" sz="1600" dirty="0"/>
          </a:p>
        </p:txBody>
      </p:sp>
      <p:sp>
        <p:nvSpPr>
          <p:cNvPr id="38" name="Text 36"/>
          <p:cNvSpPr/>
          <p:nvPr/>
        </p:nvSpPr>
        <p:spPr>
          <a:xfrm>
            <a:off x="6577023" y="3333415"/>
            <a:ext cx="5082336" cy="48581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7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讽刺表达字面意思与实际情感相反，如"Oh great, another sequel"实际表达negative情感。检测讽刺需要理解语境和隐含意义。</a:t>
            </a:r>
            <a:endParaRPr lang="en-US" sz="1600" dirty="0"/>
          </a:p>
        </p:txBody>
      </p:sp>
      <p:sp>
        <p:nvSpPr>
          <p:cNvPr id="39" name="Shape 37"/>
          <p:cNvSpPr/>
          <p:nvPr/>
        </p:nvSpPr>
        <p:spPr>
          <a:xfrm>
            <a:off x="6053842" y="3968707"/>
            <a:ext cx="373701" cy="373701"/>
          </a:xfrm>
          <a:custGeom>
            <a:avLst/>
            <a:gdLst/>
            <a:ahLst/>
            <a:cxnLst/>
            <a:rect l="l" t="t" r="r" b="b"/>
            <a:pathLst>
              <a:path w="373701" h="373701">
                <a:moveTo>
                  <a:pt x="186851" y="0"/>
                </a:moveTo>
                <a:lnTo>
                  <a:pt x="186851" y="0"/>
                </a:lnTo>
                <a:cubicBezTo>
                  <a:pt x="289976" y="0"/>
                  <a:pt x="373701" y="83725"/>
                  <a:pt x="373701" y="186851"/>
                </a:cubicBezTo>
                <a:lnTo>
                  <a:pt x="373701" y="186851"/>
                </a:lnTo>
                <a:cubicBezTo>
                  <a:pt x="373701" y="289976"/>
                  <a:pt x="289976" y="373701"/>
                  <a:pt x="186851" y="373701"/>
                </a:cubicBezTo>
                <a:lnTo>
                  <a:pt x="186851" y="373701"/>
                </a:lnTo>
                <a:cubicBezTo>
                  <a:pt x="83725" y="373701"/>
                  <a:pt x="0" y="289976"/>
                  <a:pt x="0" y="186851"/>
                </a:cubicBezTo>
                <a:lnTo>
                  <a:pt x="0" y="186851"/>
                </a:lnTo>
                <a:cubicBezTo>
                  <a:pt x="0" y="83725"/>
                  <a:pt x="83725" y="0"/>
                  <a:pt x="186851" y="0"/>
                </a:cubicBezTo>
                <a:close/>
              </a:path>
            </a:pathLst>
          </a:custGeom>
          <a:solidFill>
            <a:srgbClr val="0071E3">
              <a:alpha val="10196"/>
            </a:srgbClr>
          </a:solidFill>
        </p:spPr>
      </p:sp>
      <p:sp>
        <p:nvSpPr>
          <p:cNvPr id="40" name="Text 38"/>
          <p:cNvSpPr/>
          <p:nvPr/>
        </p:nvSpPr>
        <p:spPr>
          <a:xfrm>
            <a:off x="6138508" y="4024762"/>
            <a:ext cx="289618" cy="26159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25" b="1" dirty="0">
                <a:solidFill>
                  <a:srgbClr val="0071E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41" name="Text 39"/>
          <p:cNvSpPr/>
          <p:nvPr/>
        </p:nvSpPr>
        <p:spPr>
          <a:xfrm>
            <a:off x="6577023" y="3968707"/>
            <a:ext cx="5091678" cy="26159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2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语言歧义性</a:t>
            </a:r>
            <a:endParaRPr lang="en-US" sz="1600" dirty="0"/>
          </a:p>
        </p:txBody>
      </p:sp>
      <p:sp>
        <p:nvSpPr>
          <p:cNvPr id="42" name="Text 40"/>
          <p:cNvSpPr/>
          <p:nvPr/>
        </p:nvSpPr>
        <p:spPr>
          <a:xfrm>
            <a:off x="6577023" y="4267668"/>
            <a:ext cx="5082336" cy="48581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7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同一词汇在不同语境下情感极性不同，如"unpredictable"在动作片中可能是positive（刺激），在剧情片中可能是negative（混乱）。</a:t>
            </a:r>
            <a:endParaRPr lang="en-US" sz="1600" dirty="0"/>
          </a:p>
        </p:txBody>
      </p:sp>
      <p:sp>
        <p:nvSpPr>
          <p:cNvPr id="43" name="Shape 41"/>
          <p:cNvSpPr/>
          <p:nvPr/>
        </p:nvSpPr>
        <p:spPr>
          <a:xfrm>
            <a:off x="6053842" y="4902960"/>
            <a:ext cx="373701" cy="373701"/>
          </a:xfrm>
          <a:custGeom>
            <a:avLst/>
            <a:gdLst/>
            <a:ahLst/>
            <a:cxnLst/>
            <a:rect l="l" t="t" r="r" b="b"/>
            <a:pathLst>
              <a:path w="373701" h="373701">
                <a:moveTo>
                  <a:pt x="186851" y="0"/>
                </a:moveTo>
                <a:lnTo>
                  <a:pt x="186851" y="0"/>
                </a:lnTo>
                <a:cubicBezTo>
                  <a:pt x="289976" y="0"/>
                  <a:pt x="373701" y="83725"/>
                  <a:pt x="373701" y="186851"/>
                </a:cubicBezTo>
                <a:lnTo>
                  <a:pt x="373701" y="186851"/>
                </a:lnTo>
                <a:cubicBezTo>
                  <a:pt x="373701" y="289976"/>
                  <a:pt x="289976" y="373701"/>
                  <a:pt x="186851" y="373701"/>
                </a:cubicBezTo>
                <a:lnTo>
                  <a:pt x="186851" y="373701"/>
                </a:lnTo>
                <a:cubicBezTo>
                  <a:pt x="83725" y="373701"/>
                  <a:pt x="0" y="289976"/>
                  <a:pt x="0" y="186851"/>
                </a:cubicBezTo>
                <a:lnTo>
                  <a:pt x="0" y="186851"/>
                </a:lnTo>
                <a:cubicBezTo>
                  <a:pt x="0" y="83725"/>
                  <a:pt x="83725" y="0"/>
                  <a:pt x="186851" y="0"/>
                </a:cubicBezTo>
                <a:close/>
              </a:path>
            </a:pathLst>
          </a:custGeom>
          <a:solidFill>
            <a:srgbClr val="0071E3">
              <a:alpha val="10196"/>
            </a:srgbClr>
          </a:solidFill>
        </p:spPr>
      </p:sp>
      <p:sp>
        <p:nvSpPr>
          <p:cNvPr id="44" name="Text 42"/>
          <p:cNvSpPr/>
          <p:nvPr/>
        </p:nvSpPr>
        <p:spPr>
          <a:xfrm>
            <a:off x="6138625" y="4959015"/>
            <a:ext cx="289618" cy="26159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25" b="1" dirty="0">
                <a:solidFill>
                  <a:srgbClr val="0071E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45" name="Text 43"/>
          <p:cNvSpPr/>
          <p:nvPr/>
        </p:nvSpPr>
        <p:spPr>
          <a:xfrm>
            <a:off x="6577023" y="4902960"/>
            <a:ext cx="5091678" cy="26159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2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细粒度边界模糊</a:t>
            </a:r>
            <a:endParaRPr lang="en-US" sz="1600" dirty="0"/>
          </a:p>
        </p:txBody>
      </p:sp>
      <p:sp>
        <p:nvSpPr>
          <p:cNvPr id="46" name="Text 44"/>
          <p:cNvSpPr/>
          <p:nvPr/>
        </p:nvSpPr>
        <p:spPr>
          <a:xfrm>
            <a:off x="6577023" y="5201920"/>
            <a:ext cx="5082336" cy="48581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7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neutral与somewhat positive/negative的边界不清晰，人工标注也存在主观性。模型需学习微妙的情感强度差异。</a:t>
            </a:r>
            <a:endParaRPr lang="en-US" sz="1600" dirty="0"/>
          </a:p>
        </p:txBody>
      </p:sp>
      <p:sp>
        <p:nvSpPr>
          <p:cNvPr id="47" name="Shape 45"/>
          <p:cNvSpPr/>
          <p:nvPr/>
        </p:nvSpPr>
        <p:spPr>
          <a:xfrm>
            <a:off x="6053842" y="5837212"/>
            <a:ext cx="373701" cy="373701"/>
          </a:xfrm>
          <a:custGeom>
            <a:avLst/>
            <a:gdLst/>
            <a:ahLst/>
            <a:cxnLst/>
            <a:rect l="l" t="t" r="r" b="b"/>
            <a:pathLst>
              <a:path w="373701" h="373701">
                <a:moveTo>
                  <a:pt x="186851" y="0"/>
                </a:moveTo>
                <a:lnTo>
                  <a:pt x="186851" y="0"/>
                </a:lnTo>
                <a:cubicBezTo>
                  <a:pt x="289976" y="0"/>
                  <a:pt x="373701" y="83725"/>
                  <a:pt x="373701" y="186851"/>
                </a:cubicBezTo>
                <a:lnTo>
                  <a:pt x="373701" y="186851"/>
                </a:lnTo>
                <a:cubicBezTo>
                  <a:pt x="373701" y="289976"/>
                  <a:pt x="289976" y="373701"/>
                  <a:pt x="186851" y="373701"/>
                </a:cubicBezTo>
                <a:lnTo>
                  <a:pt x="186851" y="373701"/>
                </a:lnTo>
                <a:cubicBezTo>
                  <a:pt x="83725" y="373701"/>
                  <a:pt x="0" y="289976"/>
                  <a:pt x="0" y="186851"/>
                </a:cubicBezTo>
                <a:lnTo>
                  <a:pt x="0" y="186851"/>
                </a:lnTo>
                <a:cubicBezTo>
                  <a:pt x="0" y="83725"/>
                  <a:pt x="83725" y="0"/>
                  <a:pt x="186851" y="0"/>
                </a:cubicBezTo>
                <a:close/>
              </a:path>
            </a:pathLst>
          </a:custGeom>
          <a:solidFill>
            <a:srgbClr val="0071E3">
              <a:alpha val="10196"/>
            </a:srgbClr>
          </a:solidFill>
        </p:spPr>
      </p:sp>
      <p:sp>
        <p:nvSpPr>
          <p:cNvPr id="48" name="Text 46"/>
          <p:cNvSpPr/>
          <p:nvPr/>
        </p:nvSpPr>
        <p:spPr>
          <a:xfrm>
            <a:off x="6137691" y="5893268"/>
            <a:ext cx="289618" cy="26159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25" b="1" dirty="0">
                <a:solidFill>
                  <a:srgbClr val="0071E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05</a:t>
            </a:r>
            <a:endParaRPr lang="en-US" sz="1600" dirty="0"/>
          </a:p>
        </p:txBody>
      </p:sp>
      <p:sp>
        <p:nvSpPr>
          <p:cNvPr id="49" name="Text 47"/>
          <p:cNvSpPr/>
          <p:nvPr/>
        </p:nvSpPr>
        <p:spPr>
          <a:xfrm>
            <a:off x="6577023" y="5837212"/>
            <a:ext cx="5091678" cy="26159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2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短语级标注</a:t>
            </a:r>
            <a:endParaRPr lang="en-US" sz="1600" dirty="0"/>
          </a:p>
        </p:txBody>
      </p:sp>
      <p:sp>
        <p:nvSpPr>
          <p:cNvPr id="50" name="Text 48"/>
          <p:cNvSpPr/>
          <p:nvPr/>
        </p:nvSpPr>
        <p:spPr>
          <a:xfrm>
            <a:off x="6577023" y="6136173"/>
            <a:ext cx="5082336" cy="48581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7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数据集要求对每个解析后的短语进行情感标注，而非仅整句。短语可能缺乏上下文，增加判断难度。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59911" y="431894"/>
            <a:ext cx="71982" cy="71982"/>
          </a:xfrm>
          <a:custGeom>
            <a:avLst/>
            <a:gdLst/>
            <a:ahLst/>
            <a:cxnLst/>
            <a:rect l="l" t="t" r="r" b="b"/>
            <a:pathLst>
              <a:path w="71982" h="71982">
                <a:moveTo>
                  <a:pt x="35991" y="0"/>
                </a:moveTo>
                <a:lnTo>
                  <a:pt x="35991" y="0"/>
                </a:lnTo>
                <a:cubicBezTo>
                  <a:pt x="55855" y="0"/>
                  <a:pt x="71982" y="16127"/>
                  <a:pt x="71982" y="35991"/>
                </a:cubicBezTo>
                <a:lnTo>
                  <a:pt x="71982" y="35991"/>
                </a:lnTo>
                <a:cubicBezTo>
                  <a:pt x="71982" y="55855"/>
                  <a:pt x="55855" y="71982"/>
                  <a:pt x="35991" y="71982"/>
                </a:cubicBezTo>
                <a:lnTo>
                  <a:pt x="35991" y="71982"/>
                </a:lnTo>
                <a:cubicBezTo>
                  <a:pt x="16127" y="71982"/>
                  <a:pt x="0" y="55855"/>
                  <a:pt x="0" y="35991"/>
                </a:cubicBezTo>
                <a:lnTo>
                  <a:pt x="0" y="35991"/>
                </a:lnTo>
                <a:cubicBezTo>
                  <a:pt x="0" y="16127"/>
                  <a:pt x="16127" y="0"/>
                  <a:pt x="35991" y="0"/>
                </a:cubicBezTo>
                <a:close/>
              </a:path>
            </a:pathLst>
          </a:custGeom>
          <a:solidFill>
            <a:srgbClr val="0071E3"/>
          </a:solidFill>
        </p:spPr>
      </p:sp>
      <p:sp>
        <p:nvSpPr>
          <p:cNvPr id="3" name="Text 1"/>
          <p:cNvSpPr/>
          <p:nvPr/>
        </p:nvSpPr>
        <p:spPr>
          <a:xfrm>
            <a:off x="539867" y="359911"/>
            <a:ext cx="1736573" cy="2159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35" b="1" kern="0" spc="57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TECHNICAL ROADMAP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59911" y="683832"/>
            <a:ext cx="11634137" cy="35991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550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How/Plan: 技术方案与实施计划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63511" y="1191307"/>
            <a:ext cx="3660299" cy="1734773"/>
          </a:xfrm>
          <a:custGeom>
            <a:avLst/>
            <a:gdLst/>
            <a:ahLst/>
            <a:cxnLst/>
            <a:rect l="l" t="t" r="r" b="b"/>
            <a:pathLst>
              <a:path w="3660299" h="1734773">
                <a:moveTo>
                  <a:pt x="0" y="0"/>
                </a:moveTo>
                <a:lnTo>
                  <a:pt x="3660299" y="0"/>
                </a:lnTo>
                <a:lnTo>
                  <a:pt x="3660299" y="1734773"/>
                </a:lnTo>
                <a:lnTo>
                  <a:pt x="0" y="173477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0160">
            <a:solidFill>
              <a:srgbClr val="E5E5E5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511074" y="1338871"/>
            <a:ext cx="359911" cy="359911"/>
          </a:xfrm>
          <a:custGeom>
            <a:avLst/>
            <a:gdLst/>
            <a:ahLst/>
            <a:cxnLst/>
            <a:rect l="l" t="t" r="r" b="b"/>
            <a:pathLst>
              <a:path w="359911" h="359911">
                <a:moveTo>
                  <a:pt x="179956" y="0"/>
                </a:moveTo>
                <a:lnTo>
                  <a:pt x="179956" y="0"/>
                </a:lnTo>
                <a:cubicBezTo>
                  <a:pt x="279276" y="0"/>
                  <a:pt x="359911" y="80635"/>
                  <a:pt x="359911" y="179956"/>
                </a:cubicBezTo>
                <a:lnTo>
                  <a:pt x="359911" y="179956"/>
                </a:lnTo>
                <a:cubicBezTo>
                  <a:pt x="359911" y="279276"/>
                  <a:pt x="279276" y="359911"/>
                  <a:pt x="179956" y="359911"/>
                </a:cubicBezTo>
                <a:lnTo>
                  <a:pt x="179956" y="359911"/>
                </a:lnTo>
                <a:cubicBezTo>
                  <a:pt x="80635" y="359911"/>
                  <a:pt x="0" y="279276"/>
                  <a:pt x="0" y="179956"/>
                </a:cubicBezTo>
                <a:lnTo>
                  <a:pt x="0" y="179956"/>
                </a:lnTo>
                <a:cubicBezTo>
                  <a:pt x="0" y="80635"/>
                  <a:pt x="80635" y="0"/>
                  <a:pt x="179956" y="0"/>
                </a:cubicBezTo>
                <a:close/>
              </a:path>
            </a:pathLst>
          </a:custGeom>
          <a:solidFill>
            <a:srgbClr val="0071E3">
              <a:alpha val="10196"/>
            </a:srgbClr>
          </a:solidFill>
        </p:spPr>
      </p:sp>
      <p:sp>
        <p:nvSpPr>
          <p:cNvPr id="7" name="Shape 5"/>
          <p:cNvSpPr/>
          <p:nvPr/>
        </p:nvSpPr>
        <p:spPr>
          <a:xfrm>
            <a:off x="602177" y="1437847"/>
            <a:ext cx="182205" cy="161960"/>
          </a:xfrm>
          <a:custGeom>
            <a:avLst/>
            <a:gdLst/>
            <a:ahLst/>
            <a:cxnLst/>
            <a:rect l="l" t="t" r="r" b="b"/>
            <a:pathLst>
              <a:path w="182205" h="161960">
                <a:moveTo>
                  <a:pt x="179232" y="17272"/>
                </a:moveTo>
                <a:cubicBezTo>
                  <a:pt x="183186" y="13317"/>
                  <a:pt x="183186" y="6896"/>
                  <a:pt x="179232" y="2942"/>
                </a:cubicBezTo>
                <a:cubicBezTo>
                  <a:pt x="175278" y="-1012"/>
                  <a:pt x="168856" y="-1012"/>
                  <a:pt x="164902" y="2942"/>
                </a:cubicBezTo>
                <a:lnTo>
                  <a:pt x="104167" y="63677"/>
                </a:lnTo>
                <a:lnTo>
                  <a:pt x="93190" y="52700"/>
                </a:lnTo>
                <a:cubicBezTo>
                  <a:pt x="91862" y="51372"/>
                  <a:pt x="90027" y="50613"/>
                  <a:pt x="88129" y="50613"/>
                </a:cubicBezTo>
                <a:cubicBezTo>
                  <a:pt x="84175" y="50613"/>
                  <a:pt x="80980" y="53807"/>
                  <a:pt x="80980" y="57762"/>
                </a:cubicBezTo>
                <a:lnTo>
                  <a:pt x="80980" y="66967"/>
                </a:lnTo>
                <a:lnTo>
                  <a:pt x="115238" y="101225"/>
                </a:lnTo>
                <a:lnTo>
                  <a:pt x="124444" y="101225"/>
                </a:lnTo>
                <a:cubicBezTo>
                  <a:pt x="128398" y="101225"/>
                  <a:pt x="131593" y="98030"/>
                  <a:pt x="131593" y="94076"/>
                </a:cubicBezTo>
                <a:cubicBezTo>
                  <a:pt x="131593" y="92178"/>
                  <a:pt x="130833" y="90343"/>
                  <a:pt x="129505" y="89015"/>
                </a:cubicBezTo>
                <a:lnTo>
                  <a:pt x="118528" y="78038"/>
                </a:lnTo>
                <a:lnTo>
                  <a:pt x="179263" y="17303"/>
                </a:lnTo>
                <a:close/>
                <a:moveTo>
                  <a:pt x="107900" y="111790"/>
                </a:moveTo>
                <a:lnTo>
                  <a:pt x="70415" y="74306"/>
                </a:lnTo>
                <a:cubicBezTo>
                  <a:pt x="56907" y="73135"/>
                  <a:pt x="43464" y="78007"/>
                  <a:pt x="33784" y="87686"/>
                </a:cubicBezTo>
                <a:lnTo>
                  <a:pt x="31253" y="90217"/>
                </a:lnTo>
                <a:cubicBezTo>
                  <a:pt x="24199" y="97271"/>
                  <a:pt x="20245" y="106824"/>
                  <a:pt x="20245" y="116788"/>
                </a:cubicBezTo>
                <a:cubicBezTo>
                  <a:pt x="20245" y="118939"/>
                  <a:pt x="22491" y="120331"/>
                  <a:pt x="24421" y="119382"/>
                </a:cubicBezTo>
                <a:lnTo>
                  <a:pt x="40585" y="111316"/>
                </a:lnTo>
                <a:cubicBezTo>
                  <a:pt x="42167" y="110525"/>
                  <a:pt x="43590" y="112613"/>
                  <a:pt x="42293" y="113815"/>
                </a:cubicBezTo>
                <a:lnTo>
                  <a:pt x="2309" y="149750"/>
                </a:lnTo>
                <a:cubicBezTo>
                  <a:pt x="854" y="151078"/>
                  <a:pt x="0" y="152976"/>
                  <a:pt x="0" y="154969"/>
                </a:cubicBezTo>
                <a:cubicBezTo>
                  <a:pt x="0" y="158828"/>
                  <a:pt x="3132" y="161960"/>
                  <a:pt x="6991" y="161960"/>
                </a:cubicBezTo>
                <a:lnTo>
                  <a:pt x="61811" y="161960"/>
                </a:lnTo>
                <a:cubicBezTo>
                  <a:pt x="74084" y="161960"/>
                  <a:pt x="85820" y="157089"/>
                  <a:pt x="94519" y="148421"/>
                </a:cubicBezTo>
                <a:cubicBezTo>
                  <a:pt x="104199" y="138742"/>
                  <a:pt x="109038" y="125298"/>
                  <a:pt x="107900" y="111790"/>
                </a:cubicBezTo>
                <a:close/>
              </a:path>
            </a:pathLst>
          </a:custGeom>
          <a:solidFill>
            <a:srgbClr val="0071E3"/>
          </a:solidFill>
        </p:spPr>
      </p:sp>
      <p:sp>
        <p:nvSpPr>
          <p:cNvPr id="8" name="Text 6"/>
          <p:cNvSpPr/>
          <p:nvPr/>
        </p:nvSpPr>
        <p:spPr>
          <a:xfrm>
            <a:off x="978959" y="1392858"/>
            <a:ext cx="890781" cy="25193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7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数据预处理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511074" y="1806756"/>
            <a:ext cx="3437154" cy="2159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3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 文本清洗（HTML/URL/特殊字符）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511074" y="2058694"/>
            <a:ext cx="3437154" cy="2159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3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 Tokenization（WordPiece/BPE）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511074" y="2310632"/>
            <a:ext cx="3437154" cy="2159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3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 序列填充与截断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511074" y="2562570"/>
            <a:ext cx="3437154" cy="2159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3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 停用词处理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4177560" y="1191307"/>
            <a:ext cx="3660299" cy="1734773"/>
          </a:xfrm>
          <a:custGeom>
            <a:avLst/>
            <a:gdLst/>
            <a:ahLst/>
            <a:cxnLst/>
            <a:rect l="l" t="t" r="r" b="b"/>
            <a:pathLst>
              <a:path w="3660299" h="1734773">
                <a:moveTo>
                  <a:pt x="0" y="0"/>
                </a:moveTo>
                <a:lnTo>
                  <a:pt x="3660299" y="0"/>
                </a:lnTo>
                <a:lnTo>
                  <a:pt x="3660299" y="1734773"/>
                </a:lnTo>
                <a:lnTo>
                  <a:pt x="0" y="173477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0160">
            <a:solidFill>
              <a:srgbClr val="E5E5E5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4325123" y="1338871"/>
            <a:ext cx="359911" cy="359911"/>
          </a:xfrm>
          <a:custGeom>
            <a:avLst/>
            <a:gdLst/>
            <a:ahLst/>
            <a:cxnLst/>
            <a:rect l="l" t="t" r="r" b="b"/>
            <a:pathLst>
              <a:path w="359911" h="359911">
                <a:moveTo>
                  <a:pt x="179956" y="0"/>
                </a:moveTo>
                <a:lnTo>
                  <a:pt x="179956" y="0"/>
                </a:lnTo>
                <a:cubicBezTo>
                  <a:pt x="279276" y="0"/>
                  <a:pt x="359911" y="80635"/>
                  <a:pt x="359911" y="179956"/>
                </a:cubicBezTo>
                <a:lnTo>
                  <a:pt x="359911" y="179956"/>
                </a:lnTo>
                <a:cubicBezTo>
                  <a:pt x="359911" y="279276"/>
                  <a:pt x="279276" y="359911"/>
                  <a:pt x="179956" y="359911"/>
                </a:cubicBezTo>
                <a:lnTo>
                  <a:pt x="179956" y="359911"/>
                </a:lnTo>
                <a:cubicBezTo>
                  <a:pt x="80635" y="359911"/>
                  <a:pt x="0" y="279276"/>
                  <a:pt x="0" y="179956"/>
                </a:cubicBezTo>
                <a:lnTo>
                  <a:pt x="0" y="179956"/>
                </a:lnTo>
                <a:cubicBezTo>
                  <a:pt x="0" y="80635"/>
                  <a:pt x="80635" y="0"/>
                  <a:pt x="179956" y="0"/>
                </a:cubicBezTo>
                <a:close/>
              </a:path>
            </a:pathLst>
          </a:custGeom>
          <a:solidFill>
            <a:srgbClr val="0071E3">
              <a:alpha val="10196"/>
            </a:srgbClr>
          </a:solidFill>
        </p:spPr>
      </p:sp>
      <p:sp>
        <p:nvSpPr>
          <p:cNvPr id="15" name="Shape 13"/>
          <p:cNvSpPr/>
          <p:nvPr/>
        </p:nvSpPr>
        <p:spPr>
          <a:xfrm>
            <a:off x="4426348" y="1437847"/>
            <a:ext cx="161960" cy="161960"/>
          </a:xfrm>
          <a:custGeom>
            <a:avLst/>
            <a:gdLst/>
            <a:ahLst/>
            <a:cxnLst/>
            <a:rect l="l" t="t" r="r" b="b"/>
            <a:pathLst>
              <a:path w="161960" h="161960">
                <a:moveTo>
                  <a:pt x="20846" y="72281"/>
                </a:moveTo>
                <a:cubicBezTo>
                  <a:pt x="25053" y="42863"/>
                  <a:pt x="50391" y="20245"/>
                  <a:pt x="80980" y="20245"/>
                </a:cubicBezTo>
                <a:cubicBezTo>
                  <a:pt x="97745" y="20245"/>
                  <a:pt x="112929" y="27046"/>
                  <a:pt x="123937" y="38023"/>
                </a:cubicBezTo>
                <a:cubicBezTo>
                  <a:pt x="124001" y="38086"/>
                  <a:pt x="124064" y="38149"/>
                  <a:pt x="124127" y="38212"/>
                </a:cubicBezTo>
                <a:lnTo>
                  <a:pt x="126531" y="40490"/>
                </a:lnTo>
                <a:lnTo>
                  <a:pt x="111379" y="40490"/>
                </a:lnTo>
                <a:cubicBezTo>
                  <a:pt x="105780" y="40490"/>
                  <a:pt x="101257" y="45014"/>
                  <a:pt x="101257" y="50613"/>
                </a:cubicBezTo>
                <a:cubicBezTo>
                  <a:pt x="101257" y="56212"/>
                  <a:pt x="105780" y="60735"/>
                  <a:pt x="111379" y="60735"/>
                </a:cubicBezTo>
                <a:lnTo>
                  <a:pt x="151869" y="60735"/>
                </a:lnTo>
                <a:cubicBezTo>
                  <a:pt x="157468" y="60735"/>
                  <a:pt x="161992" y="56212"/>
                  <a:pt x="161992" y="50613"/>
                </a:cubicBezTo>
                <a:lnTo>
                  <a:pt x="161992" y="10123"/>
                </a:lnTo>
                <a:cubicBezTo>
                  <a:pt x="161992" y="4523"/>
                  <a:pt x="157468" y="0"/>
                  <a:pt x="151869" y="0"/>
                </a:cubicBezTo>
                <a:cubicBezTo>
                  <a:pt x="146270" y="0"/>
                  <a:pt x="141747" y="4523"/>
                  <a:pt x="141747" y="10123"/>
                </a:cubicBezTo>
                <a:lnTo>
                  <a:pt x="141747" y="27014"/>
                </a:lnTo>
                <a:lnTo>
                  <a:pt x="138172" y="23630"/>
                </a:lnTo>
                <a:cubicBezTo>
                  <a:pt x="123526" y="9047"/>
                  <a:pt x="103281" y="0"/>
                  <a:pt x="80980" y="0"/>
                </a:cubicBezTo>
                <a:cubicBezTo>
                  <a:pt x="40174" y="0"/>
                  <a:pt x="6421" y="30178"/>
                  <a:pt x="822" y="69434"/>
                </a:cubicBezTo>
                <a:cubicBezTo>
                  <a:pt x="32" y="74970"/>
                  <a:pt x="3859" y="80094"/>
                  <a:pt x="9395" y="80885"/>
                </a:cubicBezTo>
                <a:cubicBezTo>
                  <a:pt x="14931" y="81676"/>
                  <a:pt x="20055" y="77817"/>
                  <a:pt x="20846" y="72313"/>
                </a:cubicBezTo>
                <a:close/>
                <a:moveTo>
                  <a:pt x="161138" y="92526"/>
                </a:moveTo>
                <a:cubicBezTo>
                  <a:pt x="161929" y="86990"/>
                  <a:pt x="158069" y="81866"/>
                  <a:pt x="152565" y="81075"/>
                </a:cubicBezTo>
                <a:cubicBezTo>
                  <a:pt x="147061" y="80284"/>
                  <a:pt x="141905" y="84143"/>
                  <a:pt x="141114" y="89647"/>
                </a:cubicBezTo>
                <a:cubicBezTo>
                  <a:pt x="136907" y="119066"/>
                  <a:pt x="111569" y="141683"/>
                  <a:pt x="80980" y="141683"/>
                </a:cubicBezTo>
                <a:cubicBezTo>
                  <a:pt x="64215" y="141683"/>
                  <a:pt x="49031" y="134882"/>
                  <a:pt x="38023" y="123906"/>
                </a:cubicBezTo>
                <a:cubicBezTo>
                  <a:pt x="37959" y="123843"/>
                  <a:pt x="37896" y="123779"/>
                  <a:pt x="37833" y="123716"/>
                </a:cubicBezTo>
                <a:lnTo>
                  <a:pt x="35429" y="121438"/>
                </a:lnTo>
                <a:lnTo>
                  <a:pt x="50581" y="121438"/>
                </a:lnTo>
                <a:cubicBezTo>
                  <a:pt x="56180" y="121438"/>
                  <a:pt x="60703" y="116915"/>
                  <a:pt x="60703" y="111316"/>
                </a:cubicBezTo>
                <a:cubicBezTo>
                  <a:pt x="60703" y="105717"/>
                  <a:pt x="56180" y="101193"/>
                  <a:pt x="50581" y="101193"/>
                </a:cubicBezTo>
                <a:lnTo>
                  <a:pt x="10123" y="101225"/>
                </a:lnTo>
                <a:cubicBezTo>
                  <a:pt x="7434" y="101225"/>
                  <a:pt x="4840" y="102301"/>
                  <a:pt x="2942" y="104230"/>
                </a:cubicBezTo>
                <a:cubicBezTo>
                  <a:pt x="1044" y="106160"/>
                  <a:pt x="-32" y="108722"/>
                  <a:pt x="0" y="111443"/>
                </a:cubicBezTo>
                <a:lnTo>
                  <a:pt x="316" y="151616"/>
                </a:lnTo>
                <a:cubicBezTo>
                  <a:pt x="348" y="157215"/>
                  <a:pt x="4935" y="161707"/>
                  <a:pt x="10534" y="161644"/>
                </a:cubicBezTo>
                <a:cubicBezTo>
                  <a:pt x="16133" y="161581"/>
                  <a:pt x="20625" y="157025"/>
                  <a:pt x="20561" y="151426"/>
                </a:cubicBezTo>
                <a:lnTo>
                  <a:pt x="20435" y="135135"/>
                </a:lnTo>
                <a:lnTo>
                  <a:pt x="23820" y="138330"/>
                </a:lnTo>
                <a:cubicBezTo>
                  <a:pt x="38466" y="152913"/>
                  <a:pt x="58679" y="161960"/>
                  <a:pt x="80980" y="161960"/>
                </a:cubicBezTo>
                <a:cubicBezTo>
                  <a:pt x="121786" y="161960"/>
                  <a:pt x="155539" y="131782"/>
                  <a:pt x="161138" y="92526"/>
                </a:cubicBezTo>
                <a:close/>
              </a:path>
            </a:pathLst>
          </a:custGeom>
          <a:solidFill>
            <a:srgbClr val="0071E3"/>
          </a:solidFill>
        </p:spPr>
      </p:sp>
      <p:sp>
        <p:nvSpPr>
          <p:cNvPr id="16" name="Text 14"/>
          <p:cNvSpPr/>
          <p:nvPr/>
        </p:nvSpPr>
        <p:spPr>
          <a:xfrm>
            <a:off x="4793008" y="1392858"/>
            <a:ext cx="728821" cy="25193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7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特征表示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4325123" y="1806756"/>
            <a:ext cx="3437154" cy="2159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3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 预训练词嵌入（GloVe/Word2Vec）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4325123" y="2058694"/>
            <a:ext cx="3437154" cy="2159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3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 上下文嵌入（BERT/RoBERTa）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4325123" y="2310632"/>
            <a:ext cx="3437154" cy="2159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3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 位置编码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4325123" y="2562570"/>
            <a:ext cx="3437154" cy="2159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3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 注意力掩码</a:t>
            </a:r>
            <a:endParaRPr lang="en-US" sz="1600" dirty="0"/>
          </a:p>
        </p:txBody>
      </p:sp>
      <p:sp>
        <p:nvSpPr>
          <p:cNvPr id="21" name="Shape 19"/>
          <p:cNvSpPr/>
          <p:nvPr/>
        </p:nvSpPr>
        <p:spPr>
          <a:xfrm>
            <a:off x="7991609" y="1191307"/>
            <a:ext cx="3831257" cy="1734773"/>
          </a:xfrm>
          <a:custGeom>
            <a:avLst/>
            <a:gdLst/>
            <a:ahLst/>
            <a:cxnLst/>
            <a:rect l="l" t="t" r="r" b="b"/>
            <a:pathLst>
              <a:path w="3831257" h="1734773">
                <a:moveTo>
                  <a:pt x="0" y="0"/>
                </a:moveTo>
                <a:lnTo>
                  <a:pt x="3831257" y="0"/>
                </a:lnTo>
                <a:lnTo>
                  <a:pt x="3831257" y="1734773"/>
                </a:lnTo>
                <a:lnTo>
                  <a:pt x="0" y="173477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0160">
            <a:solidFill>
              <a:srgbClr val="E5E5E5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8139172" y="1338871"/>
            <a:ext cx="359911" cy="359911"/>
          </a:xfrm>
          <a:custGeom>
            <a:avLst/>
            <a:gdLst/>
            <a:ahLst/>
            <a:cxnLst/>
            <a:rect l="l" t="t" r="r" b="b"/>
            <a:pathLst>
              <a:path w="359911" h="359911">
                <a:moveTo>
                  <a:pt x="179956" y="0"/>
                </a:moveTo>
                <a:lnTo>
                  <a:pt x="179956" y="0"/>
                </a:lnTo>
                <a:cubicBezTo>
                  <a:pt x="279276" y="0"/>
                  <a:pt x="359911" y="80635"/>
                  <a:pt x="359911" y="179956"/>
                </a:cubicBezTo>
                <a:lnTo>
                  <a:pt x="359911" y="179956"/>
                </a:lnTo>
                <a:cubicBezTo>
                  <a:pt x="359911" y="279276"/>
                  <a:pt x="279276" y="359911"/>
                  <a:pt x="179956" y="359911"/>
                </a:cubicBezTo>
                <a:lnTo>
                  <a:pt x="179956" y="359911"/>
                </a:lnTo>
                <a:cubicBezTo>
                  <a:pt x="80635" y="359911"/>
                  <a:pt x="0" y="279276"/>
                  <a:pt x="0" y="179956"/>
                </a:cubicBezTo>
                <a:lnTo>
                  <a:pt x="0" y="179956"/>
                </a:lnTo>
                <a:cubicBezTo>
                  <a:pt x="0" y="80635"/>
                  <a:pt x="80635" y="0"/>
                  <a:pt x="179956" y="0"/>
                </a:cubicBezTo>
                <a:close/>
              </a:path>
            </a:pathLst>
          </a:custGeom>
          <a:solidFill>
            <a:srgbClr val="0071E3">
              <a:alpha val="10196"/>
            </a:srgbClr>
          </a:solidFill>
        </p:spPr>
      </p:sp>
      <p:sp>
        <p:nvSpPr>
          <p:cNvPr id="23" name="Shape 21"/>
          <p:cNvSpPr/>
          <p:nvPr/>
        </p:nvSpPr>
        <p:spPr>
          <a:xfrm>
            <a:off x="8240397" y="1437847"/>
            <a:ext cx="161960" cy="161960"/>
          </a:xfrm>
          <a:custGeom>
            <a:avLst/>
            <a:gdLst/>
            <a:ahLst/>
            <a:cxnLst/>
            <a:rect l="l" t="t" r="r" b="b"/>
            <a:pathLst>
              <a:path w="161960" h="161960">
                <a:moveTo>
                  <a:pt x="37959" y="17714"/>
                </a:moveTo>
                <a:cubicBezTo>
                  <a:pt x="37959" y="7940"/>
                  <a:pt x="45899" y="0"/>
                  <a:pt x="55674" y="0"/>
                </a:cubicBezTo>
                <a:lnTo>
                  <a:pt x="63266" y="0"/>
                </a:lnTo>
                <a:cubicBezTo>
                  <a:pt x="68865" y="0"/>
                  <a:pt x="73388" y="4523"/>
                  <a:pt x="73388" y="10123"/>
                </a:cubicBezTo>
                <a:lnTo>
                  <a:pt x="73388" y="151838"/>
                </a:lnTo>
                <a:cubicBezTo>
                  <a:pt x="73388" y="157437"/>
                  <a:pt x="68865" y="161960"/>
                  <a:pt x="63266" y="161960"/>
                </a:cubicBezTo>
                <a:lnTo>
                  <a:pt x="53143" y="161960"/>
                </a:lnTo>
                <a:cubicBezTo>
                  <a:pt x="43717" y="161960"/>
                  <a:pt x="35777" y="155507"/>
                  <a:pt x="33531" y="146776"/>
                </a:cubicBezTo>
                <a:cubicBezTo>
                  <a:pt x="33309" y="146776"/>
                  <a:pt x="33120" y="146776"/>
                  <a:pt x="32898" y="146776"/>
                </a:cubicBezTo>
                <a:cubicBezTo>
                  <a:pt x="18916" y="146776"/>
                  <a:pt x="7592" y="135452"/>
                  <a:pt x="7592" y="121470"/>
                </a:cubicBezTo>
                <a:cubicBezTo>
                  <a:pt x="7592" y="115776"/>
                  <a:pt x="9490" y="110525"/>
                  <a:pt x="12653" y="106286"/>
                </a:cubicBezTo>
                <a:cubicBezTo>
                  <a:pt x="6516" y="101668"/>
                  <a:pt x="2531" y="94329"/>
                  <a:pt x="2531" y="86041"/>
                </a:cubicBezTo>
                <a:cubicBezTo>
                  <a:pt x="2531" y="76267"/>
                  <a:pt x="8098" y="67758"/>
                  <a:pt x="16196" y="63550"/>
                </a:cubicBezTo>
                <a:cubicBezTo>
                  <a:pt x="13950" y="59754"/>
                  <a:pt x="12653" y="55326"/>
                  <a:pt x="12653" y="50613"/>
                </a:cubicBezTo>
                <a:cubicBezTo>
                  <a:pt x="12653" y="36631"/>
                  <a:pt x="23978" y="25306"/>
                  <a:pt x="37959" y="25306"/>
                </a:cubicBezTo>
                <a:lnTo>
                  <a:pt x="37959" y="17714"/>
                </a:lnTo>
                <a:close/>
                <a:moveTo>
                  <a:pt x="124001" y="17714"/>
                </a:moveTo>
                <a:lnTo>
                  <a:pt x="124001" y="25306"/>
                </a:lnTo>
                <a:cubicBezTo>
                  <a:pt x="137982" y="25306"/>
                  <a:pt x="149307" y="36631"/>
                  <a:pt x="149307" y="50613"/>
                </a:cubicBezTo>
                <a:cubicBezTo>
                  <a:pt x="149307" y="55357"/>
                  <a:pt x="148010" y="59786"/>
                  <a:pt x="145764" y="63550"/>
                </a:cubicBezTo>
                <a:cubicBezTo>
                  <a:pt x="153894" y="67758"/>
                  <a:pt x="159430" y="76235"/>
                  <a:pt x="159430" y="86041"/>
                </a:cubicBezTo>
                <a:cubicBezTo>
                  <a:pt x="159430" y="94329"/>
                  <a:pt x="155444" y="101668"/>
                  <a:pt x="149307" y="106286"/>
                </a:cubicBezTo>
                <a:cubicBezTo>
                  <a:pt x="152470" y="110525"/>
                  <a:pt x="154368" y="115776"/>
                  <a:pt x="154368" y="121470"/>
                </a:cubicBezTo>
                <a:cubicBezTo>
                  <a:pt x="154368" y="135452"/>
                  <a:pt x="143044" y="146776"/>
                  <a:pt x="129062" y="146776"/>
                </a:cubicBezTo>
                <a:cubicBezTo>
                  <a:pt x="128841" y="146776"/>
                  <a:pt x="128651" y="146776"/>
                  <a:pt x="128429" y="146776"/>
                </a:cubicBezTo>
                <a:cubicBezTo>
                  <a:pt x="126183" y="155507"/>
                  <a:pt x="118244" y="161960"/>
                  <a:pt x="108817" y="161960"/>
                </a:cubicBezTo>
                <a:lnTo>
                  <a:pt x="98694" y="161960"/>
                </a:lnTo>
                <a:cubicBezTo>
                  <a:pt x="93095" y="161960"/>
                  <a:pt x="88572" y="157437"/>
                  <a:pt x="88572" y="151838"/>
                </a:cubicBezTo>
                <a:lnTo>
                  <a:pt x="88572" y="10123"/>
                </a:lnTo>
                <a:cubicBezTo>
                  <a:pt x="88572" y="4523"/>
                  <a:pt x="93095" y="0"/>
                  <a:pt x="98694" y="0"/>
                </a:cubicBezTo>
                <a:lnTo>
                  <a:pt x="106286" y="0"/>
                </a:lnTo>
                <a:cubicBezTo>
                  <a:pt x="116061" y="0"/>
                  <a:pt x="124001" y="7940"/>
                  <a:pt x="124001" y="17714"/>
                </a:cubicBezTo>
                <a:close/>
              </a:path>
            </a:pathLst>
          </a:custGeom>
          <a:solidFill>
            <a:srgbClr val="0071E3"/>
          </a:solidFill>
        </p:spPr>
      </p:sp>
      <p:sp>
        <p:nvSpPr>
          <p:cNvPr id="24" name="Text 22"/>
          <p:cNvSpPr/>
          <p:nvPr/>
        </p:nvSpPr>
        <p:spPr>
          <a:xfrm>
            <a:off x="8607057" y="1392858"/>
            <a:ext cx="728821" cy="25193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7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模型方案</a:t>
            </a:r>
            <a:endParaRPr lang="en-US" sz="1600" dirty="0"/>
          </a:p>
        </p:txBody>
      </p:sp>
      <p:sp>
        <p:nvSpPr>
          <p:cNvPr id="25" name="Text 23"/>
          <p:cNvSpPr/>
          <p:nvPr/>
        </p:nvSpPr>
        <p:spPr>
          <a:xfrm>
            <a:off x="8139172" y="1806756"/>
            <a:ext cx="3608112" cy="2159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3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基线模型：</a:t>
            </a:r>
            <a:r>
              <a:rPr lang="en-US" sz="113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SVM、Naive Bayes</a:t>
            </a:r>
            <a:r>
              <a:rPr lang="zh-CN" altLang="en-US" sz="113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、</a:t>
            </a:r>
            <a:r>
              <a:rPr lang="en-US" altLang="zh-CN" sz="113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Logistic </a:t>
            </a:r>
            <a:r>
              <a:rPr lang="en-US" altLang="zh-CN" sz="113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Regression</a:t>
            </a:r>
            <a:endParaRPr lang="en-US" altLang="zh-CN" sz="1135" dirty="0">
              <a:solidFill>
                <a:srgbClr val="86868B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6" name="Text 24"/>
          <p:cNvSpPr/>
          <p:nvPr/>
        </p:nvSpPr>
        <p:spPr>
          <a:xfrm>
            <a:off x="8139172" y="2058694"/>
            <a:ext cx="3608112" cy="2159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3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深度学习：</a:t>
            </a:r>
            <a:r>
              <a:rPr lang="en-US" sz="113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BiLSTM、CNN-LSTM混合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8139172" y="2310632"/>
            <a:ext cx="3608112" cy="2159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3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预训练模型：</a:t>
            </a:r>
            <a:r>
              <a:rPr lang="en-US" sz="113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BERT、RoBERTa微调</a:t>
            </a:r>
            <a:endParaRPr lang="en-US" sz="1600" dirty="0"/>
          </a:p>
        </p:txBody>
      </p:sp>
      <p:sp>
        <p:nvSpPr>
          <p:cNvPr id="28" name="Shape 26"/>
          <p:cNvSpPr/>
          <p:nvPr/>
        </p:nvSpPr>
        <p:spPr>
          <a:xfrm>
            <a:off x="363511" y="3077244"/>
            <a:ext cx="5153932" cy="2274640"/>
          </a:xfrm>
          <a:custGeom>
            <a:avLst/>
            <a:gdLst/>
            <a:ahLst/>
            <a:cxnLst/>
            <a:rect l="l" t="t" r="r" b="b"/>
            <a:pathLst>
              <a:path w="5153932" h="2274640">
                <a:moveTo>
                  <a:pt x="0" y="0"/>
                </a:moveTo>
                <a:lnTo>
                  <a:pt x="5153932" y="0"/>
                </a:lnTo>
                <a:lnTo>
                  <a:pt x="5153932" y="2274640"/>
                </a:lnTo>
                <a:lnTo>
                  <a:pt x="0" y="22746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0160">
            <a:solidFill>
              <a:srgbClr val="E5E5E5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511074" y="3224808"/>
            <a:ext cx="359911" cy="359911"/>
          </a:xfrm>
          <a:custGeom>
            <a:avLst/>
            <a:gdLst/>
            <a:ahLst/>
            <a:cxnLst/>
            <a:rect l="l" t="t" r="r" b="b"/>
            <a:pathLst>
              <a:path w="359911" h="359911">
                <a:moveTo>
                  <a:pt x="179956" y="0"/>
                </a:moveTo>
                <a:lnTo>
                  <a:pt x="179956" y="0"/>
                </a:lnTo>
                <a:cubicBezTo>
                  <a:pt x="279276" y="0"/>
                  <a:pt x="359911" y="80635"/>
                  <a:pt x="359911" y="179956"/>
                </a:cubicBezTo>
                <a:lnTo>
                  <a:pt x="359911" y="179956"/>
                </a:lnTo>
                <a:cubicBezTo>
                  <a:pt x="359911" y="279276"/>
                  <a:pt x="279276" y="359911"/>
                  <a:pt x="179956" y="359911"/>
                </a:cubicBezTo>
                <a:lnTo>
                  <a:pt x="179956" y="359911"/>
                </a:lnTo>
                <a:cubicBezTo>
                  <a:pt x="80635" y="359911"/>
                  <a:pt x="0" y="279276"/>
                  <a:pt x="0" y="179956"/>
                </a:cubicBezTo>
                <a:lnTo>
                  <a:pt x="0" y="179956"/>
                </a:lnTo>
                <a:cubicBezTo>
                  <a:pt x="0" y="80635"/>
                  <a:pt x="80635" y="0"/>
                  <a:pt x="179956" y="0"/>
                </a:cubicBezTo>
                <a:close/>
              </a:path>
            </a:pathLst>
          </a:custGeom>
          <a:solidFill>
            <a:srgbClr val="0071E3">
              <a:alpha val="10196"/>
            </a:srgbClr>
          </a:solidFill>
        </p:spPr>
      </p:sp>
      <p:sp>
        <p:nvSpPr>
          <p:cNvPr id="30" name="Shape 28"/>
          <p:cNvSpPr/>
          <p:nvPr/>
        </p:nvSpPr>
        <p:spPr>
          <a:xfrm>
            <a:off x="612299" y="3323783"/>
            <a:ext cx="161960" cy="161960"/>
          </a:xfrm>
          <a:custGeom>
            <a:avLst/>
            <a:gdLst/>
            <a:ahLst/>
            <a:cxnLst/>
            <a:rect l="l" t="t" r="r" b="b"/>
            <a:pathLst>
              <a:path w="161960" h="161960">
                <a:moveTo>
                  <a:pt x="10123" y="10123"/>
                </a:moveTo>
                <a:cubicBezTo>
                  <a:pt x="15722" y="10123"/>
                  <a:pt x="20245" y="14646"/>
                  <a:pt x="20245" y="20245"/>
                </a:cubicBezTo>
                <a:lnTo>
                  <a:pt x="20245" y="126531"/>
                </a:lnTo>
                <a:cubicBezTo>
                  <a:pt x="20245" y="129315"/>
                  <a:pt x="22523" y="131593"/>
                  <a:pt x="25306" y="131593"/>
                </a:cubicBezTo>
                <a:lnTo>
                  <a:pt x="151838" y="131593"/>
                </a:lnTo>
                <a:cubicBezTo>
                  <a:pt x="157437" y="131593"/>
                  <a:pt x="161960" y="136116"/>
                  <a:pt x="161960" y="141715"/>
                </a:cubicBezTo>
                <a:cubicBezTo>
                  <a:pt x="161960" y="147314"/>
                  <a:pt x="157437" y="151838"/>
                  <a:pt x="151838" y="151838"/>
                </a:cubicBezTo>
                <a:lnTo>
                  <a:pt x="25306" y="151838"/>
                </a:lnTo>
                <a:cubicBezTo>
                  <a:pt x="11325" y="151838"/>
                  <a:pt x="0" y="140513"/>
                  <a:pt x="0" y="126531"/>
                </a:cubicBezTo>
                <a:lnTo>
                  <a:pt x="0" y="20245"/>
                </a:lnTo>
                <a:cubicBezTo>
                  <a:pt x="0" y="14646"/>
                  <a:pt x="4523" y="10123"/>
                  <a:pt x="10123" y="10123"/>
                </a:cubicBezTo>
                <a:close/>
                <a:moveTo>
                  <a:pt x="40490" y="30368"/>
                </a:moveTo>
                <a:cubicBezTo>
                  <a:pt x="40490" y="24769"/>
                  <a:pt x="45014" y="20245"/>
                  <a:pt x="50613" y="20245"/>
                </a:cubicBezTo>
                <a:lnTo>
                  <a:pt x="111348" y="20245"/>
                </a:lnTo>
                <a:cubicBezTo>
                  <a:pt x="116947" y="20245"/>
                  <a:pt x="121470" y="24769"/>
                  <a:pt x="121470" y="30368"/>
                </a:cubicBezTo>
                <a:cubicBezTo>
                  <a:pt x="121470" y="35967"/>
                  <a:pt x="116947" y="40490"/>
                  <a:pt x="111348" y="40490"/>
                </a:cubicBezTo>
                <a:lnTo>
                  <a:pt x="50613" y="40490"/>
                </a:lnTo>
                <a:cubicBezTo>
                  <a:pt x="45014" y="40490"/>
                  <a:pt x="40490" y="35967"/>
                  <a:pt x="40490" y="30368"/>
                </a:cubicBezTo>
                <a:close/>
                <a:moveTo>
                  <a:pt x="50613" y="55674"/>
                </a:moveTo>
                <a:lnTo>
                  <a:pt x="91103" y="55674"/>
                </a:lnTo>
                <a:cubicBezTo>
                  <a:pt x="96702" y="55674"/>
                  <a:pt x="101225" y="60197"/>
                  <a:pt x="101225" y="65796"/>
                </a:cubicBezTo>
                <a:cubicBezTo>
                  <a:pt x="101225" y="71395"/>
                  <a:pt x="96702" y="75919"/>
                  <a:pt x="91103" y="75919"/>
                </a:cubicBezTo>
                <a:lnTo>
                  <a:pt x="50613" y="75919"/>
                </a:lnTo>
                <a:cubicBezTo>
                  <a:pt x="45014" y="75919"/>
                  <a:pt x="40490" y="71395"/>
                  <a:pt x="40490" y="65796"/>
                </a:cubicBezTo>
                <a:cubicBezTo>
                  <a:pt x="40490" y="60197"/>
                  <a:pt x="45014" y="55674"/>
                  <a:pt x="50613" y="55674"/>
                </a:cubicBezTo>
                <a:close/>
                <a:moveTo>
                  <a:pt x="50613" y="91103"/>
                </a:moveTo>
                <a:lnTo>
                  <a:pt x="131593" y="91103"/>
                </a:lnTo>
                <a:cubicBezTo>
                  <a:pt x="137192" y="91103"/>
                  <a:pt x="141715" y="95626"/>
                  <a:pt x="141715" y="101225"/>
                </a:cubicBezTo>
                <a:cubicBezTo>
                  <a:pt x="141715" y="106824"/>
                  <a:pt x="137192" y="111348"/>
                  <a:pt x="131593" y="111348"/>
                </a:cubicBezTo>
                <a:lnTo>
                  <a:pt x="50613" y="111348"/>
                </a:lnTo>
                <a:cubicBezTo>
                  <a:pt x="45014" y="111348"/>
                  <a:pt x="40490" y="106824"/>
                  <a:pt x="40490" y="101225"/>
                </a:cubicBezTo>
                <a:cubicBezTo>
                  <a:pt x="40490" y="95626"/>
                  <a:pt x="45014" y="91103"/>
                  <a:pt x="50613" y="91103"/>
                </a:cubicBezTo>
                <a:close/>
              </a:path>
            </a:pathLst>
          </a:custGeom>
          <a:solidFill>
            <a:srgbClr val="0071E3"/>
          </a:solidFill>
        </p:spPr>
      </p:sp>
      <p:sp>
        <p:nvSpPr>
          <p:cNvPr id="31" name="Text 29"/>
          <p:cNvSpPr/>
          <p:nvPr/>
        </p:nvSpPr>
        <p:spPr>
          <a:xfrm>
            <a:off x="978959" y="3278795"/>
            <a:ext cx="728821" cy="25193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7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评估指标</a:t>
            </a:r>
            <a:endParaRPr lang="en-US" sz="1600" dirty="0"/>
          </a:p>
        </p:txBody>
      </p:sp>
      <p:sp>
        <p:nvSpPr>
          <p:cNvPr id="32" name="Shape 30"/>
          <p:cNvSpPr/>
          <p:nvPr/>
        </p:nvSpPr>
        <p:spPr>
          <a:xfrm>
            <a:off x="518272" y="3692693"/>
            <a:ext cx="4848007" cy="719823"/>
          </a:xfrm>
          <a:custGeom>
            <a:avLst/>
            <a:gdLst/>
            <a:ahLst/>
            <a:cxnLst/>
            <a:rect l="l" t="t" r="r" b="b"/>
            <a:pathLst>
              <a:path w="4848007" h="719823">
                <a:moveTo>
                  <a:pt x="0" y="0"/>
                </a:moveTo>
                <a:lnTo>
                  <a:pt x="4848007" y="0"/>
                </a:lnTo>
                <a:lnTo>
                  <a:pt x="4848007" y="719823"/>
                </a:lnTo>
                <a:lnTo>
                  <a:pt x="0" y="719823"/>
                </a:lnTo>
                <a:lnTo>
                  <a:pt x="0" y="0"/>
                </a:lnTo>
                <a:close/>
              </a:path>
            </a:pathLst>
          </a:custGeom>
          <a:solidFill>
            <a:srgbClr val="0071E3">
              <a:alpha val="3137"/>
            </a:srgbClr>
          </a:solidFill>
        </p:spPr>
      </p:sp>
      <p:sp>
        <p:nvSpPr>
          <p:cNvPr id="33" name="Shape 31"/>
          <p:cNvSpPr/>
          <p:nvPr/>
        </p:nvSpPr>
        <p:spPr>
          <a:xfrm>
            <a:off x="518272" y="3692693"/>
            <a:ext cx="14396" cy="719823"/>
          </a:xfrm>
          <a:custGeom>
            <a:avLst/>
            <a:gdLst/>
            <a:ahLst/>
            <a:cxnLst/>
            <a:rect l="l" t="t" r="r" b="b"/>
            <a:pathLst>
              <a:path w="14396" h="719823">
                <a:moveTo>
                  <a:pt x="0" y="0"/>
                </a:moveTo>
                <a:lnTo>
                  <a:pt x="14396" y="0"/>
                </a:lnTo>
                <a:lnTo>
                  <a:pt x="14396" y="719823"/>
                </a:lnTo>
                <a:lnTo>
                  <a:pt x="0" y="719823"/>
                </a:lnTo>
                <a:lnTo>
                  <a:pt x="0" y="0"/>
                </a:lnTo>
                <a:close/>
              </a:path>
            </a:pathLst>
          </a:custGeom>
          <a:solidFill>
            <a:srgbClr val="0071E3"/>
          </a:solidFill>
        </p:spPr>
      </p:sp>
      <p:sp>
        <p:nvSpPr>
          <p:cNvPr id="34" name="Text 32"/>
          <p:cNvSpPr/>
          <p:nvPr/>
        </p:nvSpPr>
        <p:spPr>
          <a:xfrm>
            <a:off x="633444" y="3818662"/>
            <a:ext cx="683832" cy="2159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3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Accuracy</a:t>
            </a:r>
            <a:endParaRPr lang="en-US" sz="1600" dirty="0"/>
          </a:p>
        </p:txBody>
      </p:sp>
      <p:sp>
        <p:nvSpPr>
          <p:cNvPr id="35" name="Shape 33"/>
          <p:cNvSpPr/>
          <p:nvPr/>
        </p:nvSpPr>
        <p:spPr>
          <a:xfrm>
            <a:off x="4613953" y="3800666"/>
            <a:ext cx="647841" cy="251938"/>
          </a:xfrm>
          <a:custGeom>
            <a:avLst/>
            <a:gdLst/>
            <a:ahLst/>
            <a:cxnLst/>
            <a:rect l="l" t="t" r="r" b="b"/>
            <a:pathLst>
              <a:path w="647841" h="251938">
                <a:moveTo>
                  <a:pt x="35992" y="0"/>
                </a:moveTo>
                <a:lnTo>
                  <a:pt x="611849" y="0"/>
                </a:lnTo>
                <a:cubicBezTo>
                  <a:pt x="631713" y="0"/>
                  <a:pt x="647841" y="16127"/>
                  <a:pt x="647841" y="35992"/>
                </a:cubicBezTo>
                <a:lnTo>
                  <a:pt x="647841" y="215946"/>
                </a:lnTo>
                <a:cubicBezTo>
                  <a:pt x="647841" y="235811"/>
                  <a:pt x="631713" y="251938"/>
                  <a:pt x="611849" y="251938"/>
                </a:cubicBezTo>
                <a:lnTo>
                  <a:pt x="35992" y="251938"/>
                </a:lnTo>
                <a:cubicBezTo>
                  <a:pt x="16127" y="251938"/>
                  <a:pt x="0" y="235811"/>
                  <a:pt x="0" y="215946"/>
                </a:cubicBezTo>
                <a:lnTo>
                  <a:pt x="0" y="35992"/>
                </a:lnTo>
                <a:cubicBezTo>
                  <a:pt x="0" y="16127"/>
                  <a:pt x="16127" y="0"/>
                  <a:pt x="35992" y="0"/>
                </a:cubicBezTo>
                <a:close/>
              </a:path>
            </a:pathLst>
          </a:custGeom>
          <a:solidFill>
            <a:srgbClr val="0071E3">
              <a:alpha val="10196"/>
            </a:srgbClr>
          </a:solidFill>
        </p:spPr>
      </p:sp>
      <p:sp>
        <p:nvSpPr>
          <p:cNvPr id="36" name="Text 34"/>
          <p:cNvSpPr/>
          <p:nvPr/>
        </p:nvSpPr>
        <p:spPr>
          <a:xfrm>
            <a:off x="4613953" y="3800666"/>
            <a:ext cx="710825" cy="251938"/>
          </a:xfrm>
          <a:prstGeom prst="rect">
            <a:avLst/>
          </a:prstGeom>
          <a:noFill/>
        </p:spPr>
        <p:txBody>
          <a:bodyPr wrap="square" lIns="71982" tIns="35991" rIns="71982" bIns="35991" rtlCol="0" anchor="ctr"/>
          <a:lstStyle/>
          <a:p>
            <a:pPr>
              <a:lnSpc>
                <a:spcPct val="120000"/>
              </a:lnSpc>
            </a:pPr>
            <a:r>
              <a:rPr lang="en-US" sz="990" dirty="0">
                <a:solidFill>
                  <a:srgbClr val="0071E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主要指标</a:t>
            </a:r>
            <a:endParaRPr lang="en-US" sz="1600" dirty="0"/>
          </a:p>
        </p:txBody>
      </p:sp>
      <p:sp>
        <p:nvSpPr>
          <p:cNvPr id="37" name="Text 35"/>
          <p:cNvSpPr/>
          <p:nvPr/>
        </p:nvSpPr>
        <p:spPr>
          <a:xfrm>
            <a:off x="633444" y="4088595"/>
            <a:ext cx="4696844" cy="2159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3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Kaggle竞赛标准，预测正确率</a:t>
            </a:r>
            <a:endParaRPr lang="en-US" sz="1600" dirty="0"/>
          </a:p>
        </p:txBody>
      </p:sp>
      <p:sp>
        <p:nvSpPr>
          <p:cNvPr id="38" name="Shape 36"/>
          <p:cNvSpPr/>
          <p:nvPr/>
        </p:nvSpPr>
        <p:spPr>
          <a:xfrm>
            <a:off x="518272" y="4484498"/>
            <a:ext cx="4848007" cy="719823"/>
          </a:xfrm>
          <a:custGeom>
            <a:avLst/>
            <a:gdLst/>
            <a:ahLst/>
            <a:cxnLst/>
            <a:rect l="l" t="t" r="r" b="b"/>
            <a:pathLst>
              <a:path w="4848007" h="719823">
                <a:moveTo>
                  <a:pt x="0" y="0"/>
                </a:moveTo>
                <a:lnTo>
                  <a:pt x="4848007" y="0"/>
                </a:lnTo>
                <a:lnTo>
                  <a:pt x="4848007" y="719823"/>
                </a:lnTo>
                <a:lnTo>
                  <a:pt x="0" y="719823"/>
                </a:lnTo>
                <a:lnTo>
                  <a:pt x="0" y="0"/>
                </a:lnTo>
                <a:close/>
              </a:path>
            </a:pathLst>
          </a:custGeom>
          <a:solidFill>
            <a:srgbClr val="86868B">
              <a:alpha val="3137"/>
            </a:srgbClr>
          </a:solidFill>
        </p:spPr>
      </p:sp>
      <p:sp>
        <p:nvSpPr>
          <p:cNvPr id="39" name="Shape 37"/>
          <p:cNvSpPr/>
          <p:nvPr/>
        </p:nvSpPr>
        <p:spPr>
          <a:xfrm>
            <a:off x="518272" y="4484498"/>
            <a:ext cx="14396" cy="719823"/>
          </a:xfrm>
          <a:custGeom>
            <a:avLst/>
            <a:gdLst/>
            <a:ahLst/>
            <a:cxnLst/>
            <a:rect l="l" t="t" r="r" b="b"/>
            <a:pathLst>
              <a:path w="14396" h="719823">
                <a:moveTo>
                  <a:pt x="0" y="0"/>
                </a:moveTo>
                <a:lnTo>
                  <a:pt x="14396" y="0"/>
                </a:lnTo>
                <a:lnTo>
                  <a:pt x="14396" y="719823"/>
                </a:lnTo>
                <a:lnTo>
                  <a:pt x="0" y="719823"/>
                </a:lnTo>
                <a:lnTo>
                  <a:pt x="0" y="0"/>
                </a:lnTo>
                <a:close/>
              </a:path>
            </a:pathLst>
          </a:custGeom>
          <a:solidFill>
            <a:srgbClr val="86868B"/>
          </a:solidFill>
        </p:spPr>
      </p:sp>
      <p:sp>
        <p:nvSpPr>
          <p:cNvPr id="40" name="Text 38"/>
          <p:cNvSpPr/>
          <p:nvPr/>
        </p:nvSpPr>
        <p:spPr>
          <a:xfrm>
            <a:off x="633444" y="4610467"/>
            <a:ext cx="1484635" cy="2159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3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Precision / Recall / F1</a:t>
            </a:r>
            <a:endParaRPr lang="en-US" sz="1600" dirty="0"/>
          </a:p>
        </p:txBody>
      </p:sp>
      <p:sp>
        <p:nvSpPr>
          <p:cNvPr id="41" name="Shape 39"/>
          <p:cNvSpPr/>
          <p:nvPr/>
        </p:nvSpPr>
        <p:spPr>
          <a:xfrm>
            <a:off x="4613953" y="4592471"/>
            <a:ext cx="647841" cy="251938"/>
          </a:xfrm>
          <a:custGeom>
            <a:avLst/>
            <a:gdLst/>
            <a:ahLst/>
            <a:cxnLst/>
            <a:rect l="l" t="t" r="r" b="b"/>
            <a:pathLst>
              <a:path w="647841" h="251938">
                <a:moveTo>
                  <a:pt x="35992" y="0"/>
                </a:moveTo>
                <a:lnTo>
                  <a:pt x="611849" y="0"/>
                </a:lnTo>
                <a:cubicBezTo>
                  <a:pt x="631713" y="0"/>
                  <a:pt x="647841" y="16127"/>
                  <a:pt x="647841" y="35992"/>
                </a:cubicBezTo>
                <a:lnTo>
                  <a:pt x="647841" y="215946"/>
                </a:lnTo>
                <a:cubicBezTo>
                  <a:pt x="647841" y="235811"/>
                  <a:pt x="631713" y="251938"/>
                  <a:pt x="611849" y="251938"/>
                </a:cubicBezTo>
                <a:lnTo>
                  <a:pt x="35992" y="251938"/>
                </a:lnTo>
                <a:cubicBezTo>
                  <a:pt x="16127" y="251938"/>
                  <a:pt x="0" y="235811"/>
                  <a:pt x="0" y="215946"/>
                </a:cubicBezTo>
                <a:lnTo>
                  <a:pt x="0" y="35992"/>
                </a:lnTo>
                <a:cubicBezTo>
                  <a:pt x="0" y="16127"/>
                  <a:pt x="16127" y="0"/>
                  <a:pt x="35992" y="0"/>
                </a:cubicBezTo>
                <a:close/>
              </a:path>
            </a:pathLst>
          </a:custGeom>
          <a:solidFill>
            <a:srgbClr val="86868B">
              <a:alpha val="10196"/>
            </a:srgbClr>
          </a:solidFill>
        </p:spPr>
      </p:sp>
      <p:sp>
        <p:nvSpPr>
          <p:cNvPr id="42" name="Text 40"/>
          <p:cNvSpPr/>
          <p:nvPr/>
        </p:nvSpPr>
        <p:spPr>
          <a:xfrm>
            <a:off x="4613953" y="4592471"/>
            <a:ext cx="710825" cy="251938"/>
          </a:xfrm>
          <a:prstGeom prst="rect">
            <a:avLst/>
          </a:prstGeom>
          <a:noFill/>
        </p:spPr>
        <p:txBody>
          <a:bodyPr wrap="square" lIns="71982" tIns="35991" rIns="71982" bIns="35991" rtlCol="0" anchor="ctr"/>
          <a:lstStyle/>
          <a:p>
            <a:pPr>
              <a:lnSpc>
                <a:spcPct val="120000"/>
              </a:lnSpc>
            </a:pPr>
            <a:r>
              <a:rPr lang="en-US" sz="990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辅助指标</a:t>
            </a:r>
            <a:endParaRPr lang="en-US" sz="1600" dirty="0"/>
          </a:p>
        </p:txBody>
      </p:sp>
      <p:sp>
        <p:nvSpPr>
          <p:cNvPr id="43" name="Text 41"/>
          <p:cNvSpPr/>
          <p:nvPr/>
        </p:nvSpPr>
        <p:spPr>
          <a:xfrm>
            <a:off x="633444" y="4880400"/>
            <a:ext cx="4696844" cy="2159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3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多维度评估模型性能</a:t>
            </a:r>
            <a:endParaRPr lang="en-US" sz="1600" dirty="0"/>
          </a:p>
        </p:txBody>
      </p:sp>
      <p:sp>
        <p:nvSpPr>
          <p:cNvPr id="44" name="Shape 42"/>
          <p:cNvSpPr/>
          <p:nvPr/>
        </p:nvSpPr>
        <p:spPr>
          <a:xfrm>
            <a:off x="5668493" y="3077244"/>
            <a:ext cx="6152686" cy="2274640"/>
          </a:xfrm>
          <a:custGeom>
            <a:avLst/>
            <a:gdLst/>
            <a:ahLst/>
            <a:cxnLst/>
            <a:rect l="l" t="t" r="r" b="b"/>
            <a:pathLst>
              <a:path w="6152686" h="2274640">
                <a:moveTo>
                  <a:pt x="0" y="0"/>
                </a:moveTo>
                <a:lnTo>
                  <a:pt x="6152686" y="0"/>
                </a:lnTo>
                <a:lnTo>
                  <a:pt x="6152686" y="2274640"/>
                </a:lnTo>
                <a:lnTo>
                  <a:pt x="0" y="22746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0160">
            <a:solidFill>
              <a:srgbClr val="E5E5E5"/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5816056" y="3224808"/>
            <a:ext cx="359911" cy="359911"/>
          </a:xfrm>
          <a:custGeom>
            <a:avLst/>
            <a:gdLst/>
            <a:ahLst/>
            <a:cxnLst/>
            <a:rect l="l" t="t" r="r" b="b"/>
            <a:pathLst>
              <a:path w="359911" h="359911">
                <a:moveTo>
                  <a:pt x="179956" y="0"/>
                </a:moveTo>
                <a:lnTo>
                  <a:pt x="179956" y="0"/>
                </a:lnTo>
                <a:cubicBezTo>
                  <a:pt x="279276" y="0"/>
                  <a:pt x="359911" y="80635"/>
                  <a:pt x="359911" y="179956"/>
                </a:cubicBezTo>
                <a:lnTo>
                  <a:pt x="359911" y="179956"/>
                </a:lnTo>
                <a:cubicBezTo>
                  <a:pt x="359911" y="279276"/>
                  <a:pt x="279276" y="359911"/>
                  <a:pt x="179956" y="359911"/>
                </a:cubicBezTo>
                <a:lnTo>
                  <a:pt x="179956" y="359911"/>
                </a:lnTo>
                <a:cubicBezTo>
                  <a:pt x="80635" y="359911"/>
                  <a:pt x="0" y="279276"/>
                  <a:pt x="0" y="179956"/>
                </a:cubicBezTo>
                <a:lnTo>
                  <a:pt x="0" y="179956"/>
                </a:lnTo>
                <a:cubicBezTo>
                  <a:pt x="0" y="80635"/>
                  <a:pt x="80635" y="0"/>
                  <a:pt x="179956" y="0"/>
                </a:cubicBezTo>
                <a:close/>
              </a:path>
            </a:pathLst>
          </a:custGeom>
          <a:solidFill>
            <a:srgbClr val="0071E3">
              <a:alpha val="10196"/>
            </a:srgbClr>
          </a:solidFill>
        </p:spPr>
      </p:sp>
      <p:sp>
        <p:nvSpPr>
          <p:cNvPr id="46" name="Shape 44"/>
          <p:cNvSpPr/>
          <p:nvPr/>
        </p:nvSpPr>
        <p:spPr>
          <a:xfrm>
            <a:off x="5897037" y="3323783"/>
            <a:ext cx="202450" cy="161960"/>
          </a:xfrm>
          <a:custGeom>
            <a:avLst/>
            <a:gdLst/>
            <a:ahLst/>
            <a:cxnLst/>
            <a:rect l="l" t="t" r="r" b="b"/>
            <a:pathLst>
              <a:path w="202450" h="161960">
                <a:moveTo>
                  <a:pt x="101225" y="5061"/>
                </a:moveTo>
                <a:cubicBezTo>
                  <a:pt x="119382" y="5061"/>
                  <a:pt x="134123" y="19802"/>
                  <a:pt x="134123" y="37959"/>
                </a:cubicBezTo>
                <a:cubicBezTo>
                  <a:pt x="134123" y="56116"/>
                  <a:pt x="119382" y="70858"/>
                  <a:pt x="101225" y="70858"/>
                </a:cubicBezTo>
                <a:cubicBezTo>
                  <a:pt x="83068" y="70858"/>
                  <a:pt x="68327" y="56116"/>
                  <a:pt x="68327" y="37959"/>
                </a:cubicBezTo>
                <a:cubicBezTo>
                  <a:pt x="68327" y="19802"/>
                  <a:pt x="83068" y="5061"/>
                  <a:pt x="101225" y="5061"/>
                </a:cubicBezTo>
                <a:close/>
                <a:moveTo>
                  <a:pt x="30368" y="27837"/>
                </a:moveTo>
                <a:cubicBezTo>
                  <a:pt x="42938" y="27837"/>
                  <a:pt x="53143" y="38042"/>
                  <a:pt x="53143" y="50613"/>
                </a:cubicBezTo>
                <a:cubicBezTo>
                  <a:pt x="53143" y="63183"/>
                  <a:pt x="42938" y="73388"/>
                  <a:pt x="30368" y="73388"/>
                </a:cubicBezTo>
                <a:cubicBezTo>
                  <a:pt x="17797" y="73388"/>
                  <a:pt x="7592" y="63183"/>
                  <a:pt x="7592" y="50613"/>
                </a:cubicBezTo>
                <a:cubicBezTo>
                  <a:pt x="7592" y="38042"/>
                  <a:pt x="17797" y="27837"/>
                  <a:pt x="30368" y="27837"/>
                </a:cubicBezTo>
                <a:close/>
                <a:moveTo>
                  <a:pt x="0" y="131593"/>
                </a:moveTo>
                <a:cubicBezTo>
                  <a:pt x="0" y="109228"/>
                  <a:pt x="18126" y="91103"/>
                  <a:pt x="40490" y="91103"/>
                </a:cubicBezTo>
                <a:cubicBezTo>
                  <a:pt x="44539" y="91103"/>
                  <a:pt x="48462" y="91704"/>
                  <a:pt x="52163" y="92811"/>
                </a:cubicBezTo>
                <a:cubicBezTo>
                  <a:pt x="41755" y="104452"/>
                  <a:pt x="35429" y="119825"/>
                  <a:pt x="35429" y="136654"/>
                </a:cubicBezTo>
                <a:lnTo>
                  <a:pt x="35429" y="141715"/>
                </a:lnTo>
                <a:cubicBezTo>
                  <a:pt x="35429" y="145321"/>
                  <a:pt x="36188" y="148738"/>
                  <a:pt x="37548" y="151838"/>
                </a:cubicBezTo>
                <a:lnTo>
                  <a:pt x="10123" y="151838"/>
                </a:lnTo>
                <a:cubicBezTo>
                  <a:pt x="4523" y="151838"/>
                  <a:pt x="0" y="147314"/>
                  <a:pt x="0" y="141715"/>
                </a:cubicBezTo>
                <a:lnTo>
                  <a:pt x="0" y="131593"/>
                </a:lnTo>
                <a:close/>
                <a:moveTo>
                  <a:pt x="164902" y="151838"/>
                </a:moveTo>
                <a:cubicBezTo>
                  <a:pt x="166262" y="148738"/>
                  <a:pt x="167021" y="145321"/>
                  <a:pt x="167021" y="141715"/>
                </a:cubicBezTo>
                <a:lnTo>
                  <a:pt x="167021" y="136654"/>
                </a:lnTo>
                <a:cubicBezTo>
                  <a:pt x="167021" y="119825"/>
                  <a:pt x="160695" y="104452"/>
                  <a:pt x="150288" y="92811"/>
                </a:cubicBezTo>
                <a:cubicBezTo>
                  <a:pt x="153989" y="91704"/>
                  <a:pt x="157911" y="91103"/>
                  <a:pt x="161960" y="91103"/>
                </a:cubicBezTo>
                <a:cubicBezTo>
                  <a:pt x="184325" y="91103"/>
                  <a:pt x="202450" y="109228"/>
                  <a:pt x="202450" y="131593"/>
                </a:cubicBezTo>
                <a:lnTo>
                  <a:pt x="202450" y="141715"/>
                </a:lnTo>
                <a:cubicBezTo>
                  <a:pt x="202450" y="147314"/>
                  <a:pt x="197927" y="151838"/>
                  <a:pt x="192328" y="151838"/>
                </a:cubicBezTo>
                <a:lnTo>
                  <a:pt x="164902" y="151838"/>
                </a:lnTo>
                <a:close/>
                <a:moveTo>
                  <a:pt x="149307" y="50613"/>
                </a:moveTo>
                <a:cubicBezTo>
                  <a:pt x="149307" y="38042"/>
                  <a:pt x="159512" y="27837"/>
                  <a:pt x="172083" y="27837"/>
                </a:cubicBezTo>
                <a:cubicBezTo>
                  <a:pt x="184653" y="27837"/>
                  <a:pt x="194858" y="38042"/>
                  <a:pt x="194858" y="50613"/>
                </a:cubicBezTo>
                <a:cubicBezTo>
                  <a:pt x="194858" y="63183"/>
                  <a:pt x="184653" y="73388"/>
                  <a:pt x="172083" y="73388"/>
                </a:cubicBezTo>
                <a:cubicBezTo>
                  <a:pt x="159512" y="73388"/>
                  <a:pt x="149307" y="63183"/>
                  <a:pt x="149307" y="50613"/>
                </a:cubicBezTo>
                <a:close/>
                <a:moveTo>
                  <a:pt x="50613" y="136654"/>
                </a:moveTo>
                <a:cubicBezTo>
                  <a:pt x="50613" y="108690"/>
                  <a:pt x="73262" y="86041"/>
                  <a:pt x="101225" y="86041"/>
                </a:cubicBezTo>
                <a:cubicBezTo>
                  <a:pt x="129189" y="86041"/>
                  <a:pt x="151838" y="108690"/>
                  <a:pt x="151838" y="136654"/>
                </a:cubicBezTo>
                <a:lnTo>
                  <a:pt x="151838" y="141715"/>
                </a:lnTo>
                <a:cubicBezTo>
                  <a:pt x="151838" y="147314"/>
                  <a:pt x="147314" y="151838"/>
                  <a:pt x="141715" y="151838"/>
                </a:cubicBezTo>
                <a:lnTo>
                  <a:pt x="60735" y="151838"/>
                </a:lnTo>
                <a:cubicBezTo>
                  <a:pt x="55136" y="151838"/>
                  <a:pt x="50613" y="147314"/>
                  <a:pt x="50613" y="141715"/>
                </a:cubicBezTo>
                <a:lnTo>
                  <a:pt x="50613" y="136654"/>
                </a:lnTo>
                <a:close/>
              </a:path>
            </a:pathLst>
          </a:custGeom>
          <a:solidFill>
            <a:srgbClr val="0071E3"/>
          </a:solidFill>
        </p:spPr>
      </p:sp>
      <p:sp>
        <p:nvSpPr>
          <p:cNvPr id="47" name="Text 45"/>
          <p:cNvSpPr/>
          <p:nvPr/>
        </p:nvSpPr>
        <p:spPr>
          <a:xfrm>
            <a:off x="6283941" y="3278795"/>
            <a:ext cx="728821" cy="25193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7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团队分工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5816056" y="3692693"/>
            <a:ext cx="287929" cy="287929"/>
          </a:xfrm>
          <a:custGeom>
            <a:avLst/>
            <a:gdLst/>
            <a:ahLst/>
            <a:cxnLst/>
            <a:rect l="l" t="t" r="r" b="b"/>
            <a:pathLst>
              <a:path w="287929" h="287929">
                <a:moveTo>
                  <a:pt x="143965" y="0"/>
                </a:moveTo>
                <a:lnTo>
                  <a:pt x="143965" y="0"/>
                </a:lnTo>
                <a:cubicBezTo>
                  <a:pt x="223421" y="0"/>
                  <a:pt x="287929" y="64508"/>
                  <a:pt x="287929" y="143965"/>
                </a:cubicBezTo>
                <a:lnTo>
                  <a:pt x="287929" y="143965"/>
                </a:lnTo>
                <a:cubicBezTo>
                  <a:pt x="287929" y="223421"/>
                  <a:pt x="223421" y="287929"/>
                  <a:pt x="143965" y="287929"/>
                </a:cubicBezTo>
                <a:lnTo>
                  <a:pt x="143965" y="287929"/>
                </a:lnTo>
                <a:cubicBezTo>
                  <a:pt x="64508" y="287929"/>
                  <a:pt x="0" y="223421"/>
                  <a:pt x="0" y="143965"/>
                </a:cubicBezTo>
                <a:lnTo>
                  <a:pt x="0" y="143965"/>
                </a:lnTo>
                <a:cubicBezTo>
                  <a:pt x="0" y="64508"/>
                  <a:pt x="64508" y="0"/>
                  <a:pt x="143965" y="0"/>
                </a:cubicBezTo>
                <a:close/>
              </a:path>
            </a:pathLst>
          </a:custGeom>
          <a:solidFill>
            <a:srgbClr val="0071E3">
              <a:alpha val="10196"/>
            </a:srgbClr>
          </a:solidFill>
        </p:spPr>
      </p:sp>
      <p:sp>
        <p:nvSpPr>
          <p:cNvPr id="49" name="Text 47"/>
          <p:cNvSpPr/>
          <p:nvPr/>
        </p:nvSpPr>
        <p:spPr>
          <a:xfrm>
            <a:off x="5784564" y="3692693"/>
            <a:ext cx="350914" cy="28792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990" b="1" dirty="0">
                <a:solidFill>
                  <a:srgbClr val="0071E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A</a:t>
            </a:r>
            <a:endParaRPr lang="en-US" sz="1600" dirty="0"/>
          </a:p>
        </p:txBody>
      </p:sp>
      <p:sp>
        <p:nvSpPr>
          <p:cNvPr id="50" name="Text 48"/>
          <p:cNvSpPr/>
          <p:nvPr/>
        </p:nvSpPr>
        <p:spPr>
          <a:xfrm>
            <a:off x="6211959" y="3735880"/>
            <a:ext cx="598690" cy="1943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zh-CN" altLang="en-US" sz="113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陈埸烽</a:t>
            </a:r>
            <a:r>
              <a:rPr lang="en-US" sz="113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：</a:t>
            </a:r>
            <a:endParaRPr lang="en-US" sz="1600" dirty="0"/>
          </a:p>
        </p:txBody>
      </p:sp>
      <p:sp>
        <p:nvSpPr>
          <p:cNvPr id="51" name="Text 49"/>
          <p:cNvSpPr/>
          <p:nvPr/>
        </p:nvSpPr>
        <p:spPr>
          <a:xfrm>
            <a:off x="6780282" y="3735880"/>
            <a:ext cx="1511628" cy="1943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3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数据预处理与特征工程</a:t>
            </a:r>
            <a:endParaRPr lang="en-US" sz="1600" dirty="0"/>
          </a:p>
        </p:txBody>
      </p:sp>
      <p:sp>
        <p:nvSpPr>
          <p:cNvPr id="52" name="Shape 50"/>
          <p:cNvSpPr/>
          <p:nvPr/>
        </p:nvSpPr>
        <p:spPr>
          <a:xfrm>
            <a:off x="5816056" y="4052604"/>
            <a:ext cx="287929" cy="287929"/>
          </a:xfrm>
          <a:custGeom>
            <a:avLst/>
            <a:gdLst/>
            <a:ahLst/>
            <a:cxnLst/>
            <a:rect l="l" t="t" r="r" b="b"/>
            <a:pathLst>
              <a:path w="287929" h="287929">
                <a:moveTo>
                  <a:pt x="143965" y="0"/>
                </a:moveTo>
                <a:lnTo>
                  <a:pt x="143965" y="0"/>
                </a:lnTo>
                <a:cubicBezTo>
                  <a:pt x="223421" y="0"/>
                  <a:pt x="287929" y="64508"/>
                  <a:pt x="287929" y="143965"/>
                </a:cubicBezTo>
                <a:lnTo>
                  <a:pt x="287929" y="143965"/>
                </a:lnTo>
                <a:cubicBezTo>
                  <a:pt x="287929" y="223421"/>
                  <a:pt x="223421" y="287929"/>
                  <a:pt x="143965" y="287929"/>
                </a:cubicBezTo>
                <a:lnTo>
                  <a:pt x="143965" y="287929"/>
                </a:lnTo>
                <a:cubicBezTo>
                  <a:pt x="64508" y="287929"/>
                  <a:pt x="0" y="223421"/>
                  <a:pt x="0" y="143965"/>
                </a:cubicBezTo>
                <a:lnTo>
                  <a:pt x="0" y="143965"/>
                </a:lnTo>
                <a:cubicBezTo>
                  <a:pt x="0" y="64508"/>
                  <a:pt x="64508" y="0"/>
                  <a:pt x="143965" y="0"/>
                </a:cubicBezTo>
                <a:close/>
              </a:path>
            </a:pathLst>
          </a:custGeom>
          <a:solidFill>
            <a:srgbClr val="0071E3">
              <a:alpha val="10196"/>
            </a:srgbClr>
          </a:solidFill>
        </p:spPr>
      </p:sp>
      <p:sp>
        <p:nvSpPr>
          <p:cNvPr id="53" name="Text 51"/>
          <p:cNvSpPr/>
          <p:nvPr/>
        </p:nvSpPr>
        <p:spPr>
          <a:xfrm>
            <a:off x="5784564" y="4052604"/>
            <a:ext cx="350914" cy="28792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990" b="1" dirty="0">
                <a:solidFill>
                  <a:srgbClr val="0071E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B</a:t>
            </a:r>
            <a:endParaRPr lang="en-US" sz="1600" dirty="0"/>
          </a:p>
        </p:txBody>
      </p:sp>
      <p:sp>
        <p:nvSpPr>
          <p:cNvPr id="54" name="Text 52"/>
          <p:cNvSpPr/>
          <p:nvPr/>
        </p:nvSpPr>
        <p:spPr>
          <a:xfrm>
            <a:off x="6211959" y="4095792"/>
            <a:ext cx="599140" cy="1943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zh-CN" altLang="en-US" sz="113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陈俊羽</a:t>
            </a:r>
            <a:r>
              <a:rPr lang="en-US" sz="113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：</a:t>
            </a:r>
            <a:endParaRPr lang="en-US" sz="1600" dirty="0"/>
          </a:p>
        </p:txBody>
      </p:sp>
      <p:sp>
        <p:nvSpPr>
          <p:cNvPr id="55" name="Text 53"/>
          <p:cNvSpPr/>
          <p:nvPr/>
        </p:nvSpPr>
        <p:spPr>
          <a:xfrm>
            <a:off x="6780732" y="4095792"/>
            <a:ext cx="1511628" cy="1943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3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传统机器学习模型实现</a:t>
            </a:r>
            <a:endParaRPr lang="en-US" sz="1600" dirty="0"/>
          </a:p>
        </p:txBody>
      </p:sp>
      <p:sp>
        <p:nvSpPr>
          <p:cNvPr id="56" name="Shape 54"/>
          <p:cNvSpPr/>
          <p:nvPr/>
        </p:nvSpPr>
        <p:spPr>
          <a:xfrm>
            <a:off x="5816056" y="4412516"/>
            <a:ext cx="287929" cy="287929"/>
          </a:xfrm>
          <a:custGeom>
            <a:avLst/>
            <a:gdLst/>
            <a:ahLst/>
            <a:cxnLst/>
            <a:rect l="l" t="t" r="r" b="b"/>
            <a:pathLst>
              <a:path w="287929" h="287929">
                <a:moveTo>
                  <a:pt x="143965" y="0"/>
                </a:moveTo>
                <a:lnTo>
                  <a:pt x="143965" y="0"/>
                </a:lnTo>
                <a:cubicBezTo>
                  <a:pt x="223421" y="0"/>
                  <a:pt x="287929" y="64508"/>
                  <a:pt x="287929" y="143965"/>
                </a:cubicBezTo>
                <a:lnTo>
                  <a:pt x="287929" y="143965"/>
                </a:lnTo>
                <a:cubicBezTo>
                  <a:pt x="287929" y="223421"/>
                  <a:pt x="223421" y="287929"/>
                  <a:pt x="143965" y="287929"/>
                </a:cubicBezTo>
                <a:lnTo>
                  <a:pt x="143965" y="287929"/>
                </a:lnTo>
                <a:cubicBezTo>
                  <a:pt x="64508" y="287929"/>
                  <a:pt x="0" y="223421"/>
                  <a:pt x="0" y="143965"/>
                </a:cubicBezTo>
                <a:lnTo>
                  <a:pt x="0" y="143965"/>
                </a:lnTo>
                <a:cubicBezTo>
                  <a:pt x="0" y="64508"/>
                  <a:pt x="64508" y="0"/>
                  <a:pt x="143965" y="0"/>
                </a:cubicBezTo>
                <a:close/>
              </a:path>
            </a:pathLst>
          </a:custGeom>
          <a:solidFill>
            <a:srgbClr val="0071E3">
              <a:alpha val="10196"/>
            </a:srgbClr>
          </a:solidFill>
        </p:spPr>
      </p:sp>
      <p:sp>
        <p:nvSpPr>
          <p:cNvPr id="57" name="Text 55"/>
          <p:cNvSpPr/>
          <p:nvPr/>
        </p:nvSpPr>
        <p:spPr>
          <a:xfrm>
            <a:off x="5784564" y="4412516"/>
            <a:ext cx="350914" cy="28792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990" b="1" dirty="0">
                <a:solidFill>
                  <a:srgbClr val="0071E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C</a:t>
            </a:r>
            <a:endParaRPr lang="en-US" sz="1600" dirty="0"/>
          </a:p>
        </p:txBody>
      </p:sp>
      <p:sp>
        <p:nvSpPr>
          <p:cNvPr id="58" name="Text 56"/>
          <p:cNvSpPr/>
          <p:nvPr/>
        </p:nvSpPr>
        <p:spPr>
          <a:xfrm>
            <a:off x="6211959" y="4455703"/>
            <a:ext cx="604314" cy="1943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zh-CN" altLang="en-US" sz="113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麦华聪</a:t>
            </a:r>
            <a:r>
              <a:rPr lang="en-US" sz="113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：</a:t>
            </a:r>
            <a:endParaRPr lang="en-US" sz="1600" dirty="0"/>
          </a:p>
        </p:txBody>
      </p:sp>
      <p:sp>
        <p:nvSpPr>
          <p:cNvPr id="59" name="Text 57"/>
          <p:cNvSpPr/>
          <p:nvPr/>
        </p:nvSpPr>
        <p:spPr>
          <a:xfrm>
            <a:off x="6785905" y="4455703"/>
            <a:ext cx="2257432" cy="1943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3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深度学习模型开发（LSTM/CNN）</a:t>
            </a:r>
            <a:endParaRPr lang="en-US" sz="1600" dirty="0"/>
          </a:p>
        </p:txBody>
      </p:sp>
      <p:sp>
        <p:nvSpPr>
          <p:cNvPr id="60" name="Shape 58"/>
          <p:cNvSpPr/>
          <p:nvPr/>
        </p:nvSpPr>
        <p:spPr>
          <a:xfrm>
            <a:off x="5816056" y="4772427"/>
            <a:ext cx="287929" cy="287929"/>
          </a:xfrm>
          <a:custGeom>
            <a:avLst/>
            <a:gdLst/>
            <a:ahLst/>
            <a:cxnLst/>
            <a:rect l="l" t="t" r="r" b="b"/>
            <a:pathLst>
              <a:path w="287929" h="287929">
                <a:moveTo>
                  <a:pt x="143965" y="0"/>
                </a:moveTo>
                <a:lnTo>
                  <a:pt x="143965" y="0"/>
                </a:lnTo>
                <a:cubicBezTo>
                  <a:pt x="223421" y="0"/>
                  <a:pt x="287929" y="64508"/>
                  <a:pt x="287929" y="143965"/>
                </a:cubicBezTo>
                <a:lnTo>
                  <a:pt x="287929" y="143965"/>
                </a:lnTo>
                <a:cubicBezTo>
                  <a:pt x="287929" y="223421"/>
                  <a:pt x="223421" y="287929"/>
                  <a:pt x="143965" y="287929"/>
                </a:cubicBezTo>
                <a:lnTo>
                  <a:pt x="143965" y="287929"/>
                </a:lnTo>
                <a:cubicBezTo>
                  <a:pt x="64508" y="287929"/>
                  <a:pt x="0" y="223421"/>
                  <a:pt x="0" y="143965"/>
                </a:cubicBezTo>
                <a:lnTo>
                  <a:pt x="0" y="143965"/>
                </a:lnTo>
                <a:cubicBezTo>
                  <a:pt x="0" y="64508"/>
                  <a:pt x="64508" y="0"/>
                  <a:pt x="143965" y="0"/>
                </a:cubicBezTo>
                <a:close/>
              </a:path>
            </a:pathLst>
          </a:custGeom>
          <a:solidFill>
            <a:srgbClr val="0071E3">
              <a:alpha val="10196"/>
            </a:srgbClr>
          </a:solidFill>
        </p:spPr>
      </p:sp>
      <p:sp>
        <p:nvSpPr>
          <p:cNvPr id="61" name="Text 59"/>
          <p:cNvSpPr/>
          <p:nvPr/>
        </p:nvSpPr>
        <p:spPr>
          <a:xfrm>
            <a:off x="5784564" y="4772427"/>
            <a:ext cx="350914" cy="28792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990" b="1" dirty="0">
                <a:solidFill>
                  <a:srgbClr val="0071E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D</a:t>
            </a:r>
            <a:endParaRPr lang="en-US" sz="1600" dirty="0"/>
          </a:p>
        </p:txBody>
      </p:sp>
      <p:sp>
        <p:nvSpPr>
          <p:cNvPr id="62" name="Text 60"/>
          <p:cNvSpPr/>
          <p:nvPr/>
        </p:nvSpPr>
        <p:spPr>
          <a:xfrm>
            <a:off x="6211959" y="4815615"/>
            <a:ext cx="610612" cy="1943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zh-CN" altLang="en-US" sz="113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罗梓杰</a:t>
            </a:r>
            <a:r>
              <a:rPr lang="en-US" sz="1135" b="1" dirty="0">
                <a:solidFill>
                  <a:srgbClr val="1D1D1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：</a:t>
            </a:r>
            <a:endParaRPr lang="en-US" sz="1600" dirty="0"/>
          </a:p>
        </p:txBody>
      </p:sp>
      <p:sp>
        <p:nvSpPr>
          <p:cNvPr id="63" name="Text 61"/>
          <p:cNvSpPr/>
          <p:nvPr/>
        </p:nvSpPr>
        <p:spPr>
          <a:xfrm>
            <a:off x="6792204" y="4815615"/>
            <a:ext cx="1894146" cy="1943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35" dirty="0">
                <a:solidFill>
                  <a:srgbClr val="86868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Transformer模型微调与集成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333333"/>
      </a:dk2>
      <a:lt2>
        <a:srgbClr val="EEEEEE"/>
      </a:lt2>
      <a:accent1>
        <a:srgbClr val="8DAAC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333333"/>
      </a:dk2>
      <a:lt2>
        <a:srgbClr val="EEEEEE"/>
      </a:lt2>
      <a:accent1>
        <a:srgbClr val="8DAAC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1537</Words>
  <Application>WPS 演示</Application>
  <PresentationFormat>On-screen Show (16:9)</PresentationFormat>
  <Paragraphs>176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7" baseType="lpstr">
      <vt:lpstr>Arial</vt:lpstr>
      <vt:lpstr>宋体</vt:lpstr>
      <vt:lpstr>Wingdings</vt:lpstr>
      <vt:lpstr>MiSans</vt:lpstr>
      <vt:lpstr>MiSans</vt:lpstr>
      <vt:lpstr>Calibri</vt:lpstr>
      <vt:lpstr>微软雅黑</vt:lpstr>
      <vt:lpstr>Arial Unicode MS</vt:lpstr>
      <vt:lpstr>等线</vt:lpstr>
      <vt:lpstr>Noto Sans SC</vt:lpstr>
      <vt:lpstr>Noto Sans SC</vt:lpstr>
      <vt:lpstr>Microsoft JhengHei UI Light</vt:lpstr>
      <vt:lpstr>Custom Theme</vt:lpstr>
      <vt:lpstr>PowerPoint 演示文稿</vt:lpstr>
      <vt:lpstr>PowerPoint 演示文稿</vt:lpstr>
      <vt:lpstr>PowerPoint 演示文稿</vt:lpstr>
      <vt:lpstr>PowerPoint 演示文稿</vt:lpstr>
    </vt:vector>
  </TitlesOfParts>
  <Company>Moonshot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电影评论情感分析项目开题</dc:title>
  <dc:creator>Kimi</dc:creator>
  <dc:subject>电影评论情感分析项目开题</dc:subject>
  <cp:lastModifiedBy>WPS_1694956305</cp:lastModifiedBy>
  <cp:revision>2</cp:revision>
  <dcterms:created xsi:type="dcterms:W3CDTF">2026-04-06T09:20:00Z</dcterms:created>
  <dcterms:modified xsi:type="dcterms:W3CDTF">2026-04-06T10:38:36Z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电影评论情感分析项目开题","ContentProducer":"001191110108MACG2KBH8F10000","ProduceID":"19d62167-5c02-8e45-8000-0000fe1f25ac","ReservedCode1":"","ContentPropagator":"001191110108MACG2KBH8F20000","PropagateID":"19d62167-5c02-8e45-8000-0000fe1f25ac","ReservedCode2":""}</vt:lpwstr>
  </property>
  <property fmtid="{D5CDD505-2E9C-101B-9397-08002B2CF9AE}" pid="3" name="KSOProductBuildVer">
    <vt:lpwstr>2052-12.1.0.25225</vt:lpwstr>
  </property>
  <property fmtid="{D5CDD505-2E9C-101B-9397-08002B2CF9AE}" pid="4" name="ICV">
    <vt:lpwstr>AABCB099F7144F12B3430AAB66B5DBB7_13</vt:lpwstr>
  </property>
</Properties>
</file>