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6256000" cy="9144000"/>
  <p:notesSz cx="9144000" cy="16256000"/>
  <p:embeddedFontLst>
    <p:embeddedFont>
      <p:font typeface="Quattrocento Sans" panose="020B0502050000020003" pitchFamily="34" charset="0"/>
      <p:regular r:id="rId17"/>
    </p:embeddedFont>
    <p:embeddedFont>
      <p:font typeface="Quattrocento Sans" panose="020B0502050000020003" pitchFamily="34" charset="-122"/>
      <p:regular r:id="rId18"/>
    </p:embeddedFont>
    <p:embeddedFont>
      <p:font typeface="Quattrocento Sans" panose="020B0502050000020003" pitchFamily="34" charset="-120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" panose="020B0503020204020204" charset="-122"/>
      <p:regular r:id="rId24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notesSlide" Target="../notesSlides/notesSlide2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B4F72"/>
            </a:gs>
            <a:gs pos="65000">
              <a:srgbClr val="1B4F72"/>
            </a:gs>
            <a:gs pos="100000">
              <a:srgbClr val="2980B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16000" y="2540000"/>
            <a:ext cx="8890000" cy="203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4200" b="1" dirty="0">
                <a:solidFill>
                  <a:srgbClr val="FFFFFF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基于LLM增强的RoBERTa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4200" b="1" dirty="0">
                <a:solidFill>
                  <a:srgbClr val="FFFFFF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在电影评论情感分析中的实现与对比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1016000" y="4826000"/>
            <a:ext cx="762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rgbClr val="D5DBD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小组成员：罗梓杰，麦华聪，陈埸烽，陈俊</a:t>
            </a:r>
            <a:r>
              <a:rPr lang="zh-CN" altLang="en-US" sz="2200" dirty="0">
                <a:solidFill>
                  <a:srgbClr val="D5DBD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羽</a:t>
            </a:r>
            <a:endParaRPr lang="zh-CN" altLang="en-US" sz="2200" dirty="0">
              <a:solidFill>
                <a:srgbClr val="D5DBDB"/>
              </a:solidFill>
              <a:latin typeface="Quattrocento Sans" panose="020B0502050000020003" pitchFamily="34" charset="0"/>
              <a:ea typeface="Quattrocento Sans" panose="020B0502050000020003" pitchFamily="34" charset="-122"/>
              <a:cs typeface="Quattrocento Sans" panose="020B0502050000020003" pitchFamily="34" charset="-12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1016000" y="5588000"/>
            <a:ext cx="1524000" cy="381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5" name="Text 3"/>
          <p:cNvSpPr/>
          <p:nvPr/>
        </p:nvSpPr>
        <p:spPr>
          <a:xfrm>
            <a:off x="1016000" y="5969000"/>
            <a:ext cx="6350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AEB6BF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2026年4月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13843000" y="7366000"/>
            <a:ext cx="1270000" cy="1016000"/>
          </a:xfrm>
          <a:custGeom>
            <a:avLst/>
            <a:gdLst/>
            <a:ahLst/>
            <a:cxnLst/>
            <a:rect l="l" t="t" r="r" b="b"/>
            <a:pathLst>
              <a:path w="1270000" h="1016000">
                <a:moveTo>
                  <a:pt x="698500" y="0"/>
                </a:moveTo>
                <a:cubicBezTo>
                  <a:pt x="698500" y="-35123"/>
                  <a:pt x="670123" y="-63500"/>
                  <a:pt x="635000" y="-63500"/>
                </a:cubicBezTo>
                <a:cubicBezTo>
                  <a:pt x="599877" y="-63500"/>
                  <a:pt x="571500" y="-35123"/>
                  <a:pt x="571500" y="0"/>
                </a:cubicBezTo>
                <a:lnTo>
                  <a:pt x="571500" y="127000"/>
                </a:lnTo>
                <a:lnTo>
                  <a:pt x="381000" y="127000"/>
                </a:lnTo>
                <a:cubicBezTo>
                  <a:pt x="275828" y="127000"/>
                  <a:pt x="190500" y="212328"/>
                  <a:pt x="190500" y="317500"/>
                </a:cubicBezTo>
                <a:lnTo>
                  <a:pt x="190500" y="762000"/>
                </a:lnTo>
                <a:cubicBezTo>
                  <a:pt x="190500" y="867172"/>
                  <a:pt x="275828" y="952500"/>
                  <a:pt x="381000" y="952500"/>
                </a:cubicBezTo>
                <a:lnTo>
                  <a:pt x="889000" y="952500"/>
                </a:lnTo>
                <a:cubicBezTo>
                  <a:pt x="994172" y="952500"/>
                  <a:pt x="1079500" y="867172"/>
                  <a:pt x="1079500" y="762000"/>
                </a:cubicBezTo>
                <a:lnTo>
                  <a:pt x="1079500" y="317500"/>
                </a:lnTo>
                <a:cubicBezTo>
                  <a:pt x="1079500" y="212328"/>
                  <a:pt x="994172" y="127000"/>
                  <a:pt x="889000" y="127000"/>
                </a:cubicBezTo>
                <a:lnTo>
                  <a:pt x="698500" y="127000"/>
                </a:lnTo>
                <a:lnTo>
                  <a:pt x="698500" y="0"/>
                </a:lnTo>
                <a:close/>
                <a:moveTo>
                  <a:pt x="317500" y="730250"/>
                </a:moveTo>
                <a:cubicBezTo>
                  <a:pt x="317500" y="703858"/>
                  <a:pt x="338733" y="682625"/>
                  <a:pt x="365125" y="682625"/>
                </a:cubicBezTo>
                <a:lnTo>
                  <a:pt x="428625" y="682625"/>
                </a:lnTo>
                <a:cubicBezTo>
                  <a:pt x="455017" y="682625"/>
                  <a:pt x="476250" y="703858"/>
                  <a:pt x="476250" y="730250"/>
                </a:cubicBezTo>
                <a:cubicBezTo>
                  <a:pt x="476250" y="756642"/>
                  <a:pt x="455017" y="777875"/>
                  <a:pt x="428625" y="777875"/>
                </a:cubicBezTo>
                <a:lnTo>
                  <a:pt x="365125" y="777875"/>
                </a:lnTo>
                <a:cubicBezTo>
                  <a:pt x="338733" y="777875"/>
                  <a:pt x="317500" y="756642"/>
                  <a:pt x="317500" y="730250"/>
                </a:cubicBezTo>
                <a:close/>
                <a:moveTo>
                  <a:pt x="555625" y="730250"/>
                </a:moveTo>
                <a:cubicBezTo>
                  <a:pt x="555625" y="703858"/>
                  <a:pt x="576858" y="682625"/>
                  <a:pt x="603250" y="682625"/>
                </a:cubicBezTo>
                <a:lnTo>
                  <a:pt x="666750" y="682625"/>
                </a:lnTo>
                <a:cubicBezTo>
                  <a:pt x="693142" y="682625"/>
                  <a:pt x="714375" y="703858"/>
                  <a:pt x="714375" y="730250"/>
                </a:cubicBezTo>
                <a:cubicBezTo>
                  <a:pt x="714375" y="756642"/>
                  <a:pt x="693142" y="777875"/>
                  <a:pt x="666750" y="777875"/>
                </a:cubicBezTo>
                <a:lnTo>
                  <a:pt x="603250" y="777875"/>
                </a:lnTo>
                <a:cubicBezTo>
                  <a:pt x="576858" y="777875"/>
                  <a:pt x="555625" y="756642"/>
                  <a:pt x="555625" y="730250"/>
                </a:cubicBezTo>
                <a:close/>
                <a:moveTo>
                  <a:pt x="793750" y="730250"/>
                </a:moveTo>
                <a:cubicBezTo>
                  <a:pt x="793750" y="703858"/>
                  <a:pt x="814983" y="682625"/>
                  <a:pt x="841375" y="682625"/>
                </a:cubicBezTo>
                <a:lnTo>
                  <a:pt x="904875" y="682625"/>
                </a:lnTo>
                <a:cubicBezTo>
                  <a:pt x="931267" y="682625"/>
                  <a:pt x="952500" y="703858"/>
                  <a:pt x="952500" y="730250"/>
                </a:cubicBezTo>
                <a:cubicBezTo>
                  <a:pt x="952500" y="756642"/>
                  <a:pt x="931267" y="777875"/>
                  <a:pt x="904875" y="777875"/>
                </a:cubicBezTo>
                <a:lnTo>
                  <a:pt x="841375" y="777875"/>
                </a:lnTo>
                <a:cubicBezTo>
                  <a:pt x="814983" y="777875"/>
                  <a:pt x="793750" y="756642"/>
                  <a:pt x="793750" y="730250"/>
                </a:cubicBezTo>
                <a:close/>
                <a:moveTo>
                  <a:pt x="444500" y="349250"/>
                </a:moveTo>
                <a:cubicBezTo>
                  <a:pt x="497070" y="349250"/>
                  <a:pt x="539750" y="391930"/>
                  <a:pt x="539750" y="444500"/>
                </a:cubicBezTo>
                <a:cubicBezTo>
                  <a:pt x="539750" y="497070"/>
                  <a:pt x="497070" y="539750"/>
                  <a:pt x="444500" y="539750"/>
                </a:cubicBezTo>
                <a:cubicBezTo>
                  <a:pt x="391930" y="539750"/>
                  <a:pt x="349250" y="497070"/>
                  <a:pt x="349250" y="444500"/>
                </a:cubicBezTo>
                <a:cubicBezTo>
                  <a:pt x="349250" y="391930"/>
                  <a:pt x="391930" y="349250"/>
                  <a:pt x="444500" y="349250"/>
                </a:cubicBezTo>
                <a:close/>
                <a:moveTo>
                  <a:pt x="730250" y="444500"/>
                </a:moveTo>
                <a:cubicBezTo>
                  <a:pt x="730250" y="391930"/>
                  <a:pt x="772930" y="349250"/>
                  <a:pt x="825500" y="349250"/>
                </a:cubicBezTo>
                <a:cubicBezTo>
                  <a:pt x="878070" y="349250"/>
                  <a:pt x="920750" y="391930"/>
                  <a:pt x="920750" y="444500"/>
                </a:cubicBezTo>
                <a:cubicBezTo>
                  <a:pt x="920750" y="497070"/>
                  <a:pt x="878070" y="539750"/>
                  <a:pt x="825500" y="539750"/>
                </a:cubicBezTo>
                <a:cubicBezTo>
                  <a:pt x="772930" y="539750"/>
                  <a:pt x="730250" y="497070"/>
                  <a:pt x="730250" y="444500"/>
                </a:cubicBezTo>
                <a:close/>
                <a:moveTo>
                  <a:pt x="127000" y="444500"/>
                </a:moveTo>
                <a:cubicBezTo>
                  <a:pt x="127000" y="409377"/>
                  <a:pt x="98623" y="381000"/>
                  <a:pt x="63500" y="381000"/>
                </a:cubicBezTo>
                <a:cubicBezTo>
                  <a:pt x="28377" y="381000"/>
                  <a:pt x="0" y="409377"/>
                  <a:pt x="0" y="444500"/>
                </a:cubicBezTo>
                <a:lnTo>
                  <a:pt x="0" y="635000"/>
                </a:lnTo>
                <a:cubicBezTo>
                  <a:pt x="0" y="670123"/>
                  <a:pt x="28377" y="698500"/>
                  <a:pt x="63500" y="698500"/>
                </a:cubicBezTo>
                <a:cubicBezTo>
                  <a:pt x="98623" y="698500"/>
                  <a:pt x="127000" y="670123"/>
                  <a:pt x="127000" y="635000"/>
                </a:cubicBezTo>
                <a:lnTo>
                  <a:pt x="127000" y="444500"/>
                </a:lnTo>
                <a:close/>
                <a:moveTo>
                  <a:pt x="1206500" y="381000"/>
                </a:moveTo>
                <a:cubicBezTo>
                  <a:pt x="1171377" y="381000"/>
                  <a:pt x="1143000" y="409377"/>
                  <a:pt x="1143000" y="444500"/>
                </a:cubicBezTo>
                <a:lnTo>
                  <a:pt x="1143000" y="635000"/>
                </a:lnTo>
                <a:cubicBezTo>
                  <a:pt x="1143000" y="670123"/>
                  <a:pt x="1171377" y="698500"/>
                  <a:pt x="1206500" y="698500"/>
                </a:cubicBezTo>
                <a:cubicBezTo>
                  <a:pt x="1241623" y="698500"/>
                  <a:pt x="1270000" y="670123"/>
                  <a:pt x="1270000" y="635000"/>
                </a:cubicBezTo>
                <a:lnTo>
                  <a:pt x="1270000" y="444500"/>
                </a:lnTo>
                <a:cubicBezTo>
                  <a:pt x="1270000" y="409377"/>
                  <a:pt x="1241623" y="381000"/>
                  <a:pt x="1206500" y="381000"/>
                </a:cubicBezTo>
                <a:close/>
              </a:path>
            </a:pathLst>
          </a:custGeom>
          <a:solidFill>
            <a:srgbClr val="FFFFFF">
              <a:alpha val="12549"/>
            </a:srgbClr>
          </a:solidFill>
        </p:spPr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B4F72"/>
            </a:gs>
            <a:gs pos="100000">
              <a:srgbClr val="2980B9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70000" y="1016000"/>
            <a:ext cx="10160000" cy="635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总结与展望</a:t>
            </a:r>
            <a:endParaRPr lang="en-US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1270000" y="1778000"/>
            <a:ext cx="1270000" cy="381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4" name="Text 2"/>
          <p:cNvSpPr/>
          <p:nvPr/>
        </p:nvSpPr>
        <p:spPr>
          <a:xfrm>
            <a:off x="1270000" y="2095500"/>
            <a:ext cx="6731000" cy="355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核心结论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LLM生成的情境解释能有效增强RoBERTa的情感分类能力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验证了SemEval-2025论文方法在电影评论场景的</a:t>
            </a: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可迁移性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Macro F1提升 </a:t>
            </a:r>
            <a:r>
              <a:rPr lang="en-US" sz="1800" b="1" dirty="0">
                <a:solidFill>
                  <a:srgbClr val="2ECC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+5.3%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，与论文报道的~4%提升一致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创新点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将多标签情感分类的LLM增强思想迁移至</a:t>
            </a: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单标签5分类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完整的工程实现：多API支持 + 缓存 + 并发 + 重试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8636000" y="2095500"/>
            <a:ext cx="6731000" cy="355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局限与展望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解释生成依赖外部API，</a:t>
            </a: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成本与延迟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较高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未来可尝试本地小型LLM（Phi-3, Qwen-7B）替代API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可探索</a:t>
            </a: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解释质量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对最终性能的定量影响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Prompt优化空间：自适应Prompt、多轮CoT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1270000" y="6096000"/>
            <a:ext cx="13716000" cy="1016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谢谢大家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270000" y="7366000"/>
            <a:ext cx="13716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30000"/>
              </a:lnSpc>
            </a:pP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FFFFFF">
                    <a:alpha val="50196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10</a:t>
            </a:r>
            <a:endParaRPr lang="en-US" sz="1400" dirty="0">
              <a:solidFill>
                <a:srgbClr val="FFFFFF">
                  <a:alpha val="50196"/>
                </a:srgbClr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762000"/>
            <a:ext cx="5080000" cy="635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目录</a:t>
            </a:r>
            <a:endParaRPr lang="en-US" sz="32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62000" y="1460500"/>
            <a:ext cx="14732000" cy="25400"/>
          </a:xfrm>
          <a:prstGeom prst="rect">
            <a:avLst/>
          </a:prstGeom>
          <a:solidFill>
            <a:srgbClr val="D5D8DC"/>
          </a:solidFill>
        </p:spPr>
      </p:sp>
      <p:sp>
        <p:nvSpPr>
          <p:cNvPr id="4" name="Shape 2"/>
          <p:cNvSpPr/>
          <p:nvPr>
            <p:custDataLst>
              <p:tags r:id="rId1"/>
            </p:custDataLst>
          </p:nvPr>
        </p:nvSpPr>
        <p:spPr>
          <a:xfrm>
            <a:off x="762000" y="1905000"/>
            <a:ext cx="4572000" cy="2540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5" name="Text 3"/>
          <p:cNvSpPr/>
          <p:nvPr>
            <p:custDataLst>
              <p:tags r:id="rId2"/>
            </p:custDataLst>
          </p:nvPr>
        </p:nvSpPr>
        <p:spPr>
          <a:xfrm>
            <a:off x="1016000" y="2159000"/>
            <a:ext cx="762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01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1016000" y="2794000"/>
            <a:ext cx="4064000" cy="4445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研究背景与动机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7" name="Text 5"/>
          <p:cNvSpPr/>
          <p:nvPr>
            <p:custDataLst>
              <p:tags r:id="rId4"/>
            </p:custDataLst>
          </p:nvPr>
        </p:nvSpPr>
        <p:spPr>
          <a:xfrm>
            <a:off x="1016000" y="3365500"/>
            <a:ext cx="4064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Why: 传统方法局限、LLM增强动机、SemEval-2025启发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Shape 6"/>
          <p:cNvSpPr/>
          <p:nvPr>
            <p:custDataLst>
              <p:tags r:id="rId5"/>
            </p:custDataLst>
          </p:nvPr>
        </p:nvSpPr>
        <p:spPr>
          <a:xfrm>
            <a:off x="5842000" y="1905000"/>
            <a:ext cx="4572000" cy="2540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9" name="Text 7"/>
          <p:cNvSpPr/>
          <p:nvPr>
            <p:custDataLst>
              <p:tags r:id="rId6"/>
            </p:custDataLst>
          </p:nvPr>
        </p:nvSpPr>
        <p:spPr>
          <a:xfrm>
            <a:off x="6096000" y="2159000"/>
            <a:ext cx="762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02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0" name="Text 8"/>
          <p:cNvSpPr/>
          <p:nvPr>
            <p:custDataLst>
              <p:tags r:id="rId7"/>
            </p:custDataLst>
          </p:nvPr>
        </p:nvSpPr>
        <p:spPr>
          <a:xfrm>
            <a:off x="6096000" y="2794000"/>
            <a:ext cx="4064000" cy="4445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任务与方法概述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1" name="Text 9"/>
          <p:cNvSpPr/>
          <p:nvPr>
            <p:custDataLst>
              <p:tags r:id="rId8"/>
            </p:custDataLst>
          </p:nvPr>
        </p:nvSpPr>
        <p:spPr>
          <a:xfrm>
            <a:off x="6096000" y="3365500"/>
            <a:ext cx="4064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 &amp; How: 数据集、方案对比、评估指标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Shape 10"/>
          <p:cNvSpPr/>
          <p:nvPr>
            <p:custDataLst>
              <p:tags r:id="rId9"/>
            </p:custDataLst>
          </p:nvPr>
        </p:nvSpPr>
        <p:spPr>
          <a:xfrm>
            <a:off x="10922000" y="1905000"/>
            <a:ext cx="4572000" cy="2540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13" name="Text 11"/>
          <p:cNvSpPr/>
          <p:nvPr>
            <p:custDataLst>
              <p:tags r:id="rId10"/>
            </p:custDataLst>
          </p:nvPr>
        </p:nvSpPr>
        <p:spPr>
          <a:xfrm>
            <a:off x="11176000" y="2159000"/>
            <a:ext cx="762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03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4" name="Text 12"/>
          <p:cNvSpPr/>
          <p:nvPr>
            <p:custDataLst>
              <p:tags r:id="rId11"/>
            </p:custDataLst>
          </p:nvPr>
        </p:nvSpPr>
        <p:spPr>
          <a:xfrm>
            <a:off x="11176000" y="2794000"/>
            <a:ext cx="4064000" cy="4445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实验设计与实现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5" name="Text 13"/>
          <p:cNvSpPr/>
          <p:nvPr>
            <p:custDataLst>
              <p:tags r:id="rId12"/>
            </p:custDataLst>
          </p:nvPr>
        </p:nvSpPr>
        <p:spPr>
          <a:xfrm>
            <a:off x="11176000" y="3365500"/>
            <a:ext cx="4064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Pipeline设计、基线模型、核心代码解析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Shape 14"/>
          <p:cNvSpPr/>
          <p:nvPr>
            <p:custDataLst>
              <p:tags r:id="rId13"/>
            </p:custDataLst>
          </p:nvPr>
        </p:nvSpPr>
        <p:spPr>
          <a:xfrm>
            <a:off x="3302000" y="4953000"/>
            <a:ext cx="4572000" cy="2540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17" name="Text 15"/>
          <p:cNvSpPr/>
          <p:nvPr>
            <p:custDataLst>
              <p:tags r:id="rId14"/>
            </p:custDataLst>
          </p:nvPr>
        </p:nvSpPr>
        <p:spPr>
          <a:xfrm>
            <a:off x="3556000" y="5207000"/>
            <a:ext cx="762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04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8" name="Text 16"/>
          <p:cNvSpPr/>
          <p:nvPr>
            <p:custDataLst>
              <p:tags r:id="rId15"/>
            </p:custDataLst>
          </p:nvPr>
        </p:nvSpPr>
        <p:spPr>
          <a:xfrm>
            <a:off x="3556000" y="5842000"/>
            <a:ext cx="4064000" cy="4445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结果分析与代码解读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9" name="Text 17"/>
          <p:cNvSpPr/>
          <p:nvPr>
            <p:custDataLst>
              <p:tags r:id="rId16"/>
            </p:custDataLst>
          </p:nvPr>
        </p:nvSpPr>
        <p:spPr>
          <a:xfrm>
            <a:off x="3556000" y="6413500"/>
            <a:ext cx="4064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性能对比、混淆矩阵、逐类分析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20" name="Shape 18"/>
          <p:cNvSpPr/>
          <p:nvPr>
            <p:custDataLst>
              <p:tags r:id="rId17"/>
            </p:custDataLst>
          </p:nvPr>
        </p:nvSpPr>
        <p:spPr>
          <a:xfrm>
            <a:off x="8382000" y="4953000"/>
            <a:ext cx="4572000" cy="2540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21" name="Text 19"/>
          <p:cNvSpPr/>
          <p:nvPr>
            <p:custDataLst>
              <p:tags r:id="rId18"/>
            </p:custDataLst>
          </p:nvPr>
        </p:nvSpPr>
        <p:spPr>
          <a:xfrm>
            <a:off x="8636000" y="5207000"/>
            <a:ext cx="762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05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22" name="Text 20"/>
          <p:cNvSpPr/>
          <p:nvPr>
            <p:custDataLst>
              <p:tags r:id="rId19"/>
            </p:custDataLst>
          </p:nvPr>
        </p:nvSpPr>
        <p:spPr>
          <a:xfrm>
            <a:off x="8636000" y="5842000"/>
            <a:ext cx="4064000" cy="4445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总结与展望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23" name="Text 21"/>
          <p:cNvSpPr/>
          <p:nvPr>
            <p:custDataLst>
              <p:tags r:id="rId20"/>
            </p:custDataLst>
          </p:nvPr>
        </p:nvSpPr>
        <p:spPr>
          <a:xfrm>
            <a:off x="8636000" y="6413500"/>
            <a:ext cx="4064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核心结论、创新点、局限与未来工作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5" name="Text 3"/>
          <p:cNvSpPr/>
          <p:nvPr/>
        </p:nvSpPr>
        <p:spPr>
          <a:xfrm>
            <a:off x="32512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65024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97536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Why: 研究背景与动机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11" name="Shape 9"/>
          <p:cNvSpPr/>
          <p:nvPr/>
        </p:nvSpPr>
        <p:spPr>
          <a:xfrm>
            <a:off x="762000" y="16510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177800" y="355600"/>
                </a:moveTo>
                <a:cubicBezTo>
                  <a:pt x="275930" y="355600"/>
                  <a:pt x="355600" y="275930"/>
                  <a:pt x="355600" y="177800"/>
                </a:cubicBezTo>
                <a:cubicBezTo>
                  <a:pt x="355600" y="79670"/>
                  <a:pt x="275930" y="0"/>
                  <a:pt x="177800" y="0"/>
                </a:cubicBezTo>
                <a:cubicBezTo>
                  <a:pt x="79670" y="0"/>
                  <a:pt x="0" y="79670"/>
                  <a:pt x="0" y="177800"/>
                </a:cubicBezTo>
                <a:cubicBezTo>
                  <a:pt x="0" y="275930"/>
                  <a:pt x="79670" y="355600"/>
                  <a:pt x="177800" y="355600"/>
                </a:cubicBezTo>
                <a:close/>
                <a:moveTo>
                  <a:pt x="177800" y="94456"/>
                </a:moveTo>
                <a:cubicBezTo>
                  <a:pt x="187037" y="94456"/>
                  <a:pt x="194469" y="101888"/>
                  <a:pt x="194469" y="111125"/>
                </a:cubicBezTo>
                <a:lnTo>
                  <a:pt x="194469" y="188913"/>
                </a:lnTo>
                <a:cubicBezTo>
                  <a:pt x="194469" y="198150"/>
                  <a:pt x="187037" y="205581"/>
                  <a:pt x="177800" y="205581"/>
                </a:cubicBezTo>
                <a:cubicBezTo>
                  <a:pt x="168563" y="205581"/>
                  <a:pt x="161131" y="198150"/>
                  <a:pt x="161131" y="188913"/>
                </a:cubicBezTo>
                <a:lnTo>
                  <a:pt x="161131" y="111125"/>
                </a:lnTo>
                <a:cubicBezTo>
                  <a:pt x="161131" y="101888"/>
                  <a:pt x="168563" y="94456"/>
                  <a:pt x="177800" y="94456"/>
                </a:cubicBezTo>
                <a:close/>
                <a:moveTo>
                  <a:pt x="159256" y="244475"/>
                </a:moveTo>
                <a:cubicBezTo>
                  <a:pt x="158834" y="237592"/>
                  <a:pt x="162267" y="231043"/>
                  <a:pt x="168168" y="227474"/>
                </a:cubicBezTo>
                <a:cubicBezTo>
                  <a:pt x="174068" y="223904"/>
                  <a:pt x="181462" y="223904"/>
                  <a:pt x="187363" y="227474"/>
                </a:cubicBezTo>
                <a:cubicBezTo>
                  <a:pt x="193264" y="231043"/>
                  <a:pt x="196696" y="237592"/>
                  <a:pt x="196275" y="244475"/>
                </a:cubicBezTo>
                <a:cubicBezTo>
                  <a:pt x="196696" y="251358"/>
                  <a:pt x="193264" y="257907"/>
                  <a:pt x="187363" y="261476"/>
                </a:cubicBezTo>
                <a:cubicBezTo>
                  <a:pt x="181462" y="265046"/>
                  <a:pt x="174068" y="265046"/>
                  <a:pt x="168168" y="261476"/>
                </a:cubicBezTo>
                <a:cubicBezTo>
                  <a:pt x="162267" y="257907"/>
                  <a:pt x="158834" y="251358"/>
                  <a:pt x="159256" y="244475"/>
                </a:cubicBezTo>
                <a:close/>
              </a:path>
            </a:pathLst>
          </a:custGeom>
          <a:solidFill>
            <a:srgbClr val="1B4F72"/>
          </a:solidFill>
        </p:spPr>
      </p:sp>
      <p:sp>
        <p:nvSpPr>
          <p:cNvPr id="12" name="Text 10"/>
          <p:cNvSpPr/>
          <p:nvPr/>
        </p:nvSpPr>
        <p:spPr>
          <a:xfrm>
            <a:off x="1270000" y="1625600"/>
            <a:ext cx="6350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传统方法的局限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270000" y="2133600"/>
            <a:ext cx="6731000" cy="1333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TF-IDF + 逻辑回归等经典方法依赖</a:t>
            </a: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词袋特征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，难以处理讽刺、隐喻等复杂情感表达，以及上下文相关的歧义短语。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784225" y="3530600"/>
            <a:ext cx="311150" cy="355600"/>
          </a:xfrm>
          <a:custGeom>
            <a:avLst/>
            <a:gdLst/>
            <a:ahLst/>
            <a:cxnLst/>
            <a:rect l="l" t="t" r="r" b="b"/>
            <a:pathLst>
              <a:path w="311150" h="355600">
                <a:moveTo>
                  <a:pt x="311150" y="142935"/>
                </a:moveTo>
                <a:cubicBezTo>
                  <a:pt x="300871" y="149741"/>
                  <a:pt x="289064" y="155228"/>
                  <a:pt x="276771" y="159603"/>
                </a:cubicBezTo>
                <a:cubicBezTo>
                  <a:pt x="244128" y="171271"/>
                  <a:pt x="201275" y="177800"/>
                  <a:pt x="155575" y="177800"/>
                </a:cubicBezTo>
                <a:cubicBezTo>
                  <a:pt x="109875" y="177800"/>
                  <a:pt x="66953" y="171202"/>
                  <a:pt x="34379" y="159603"/>
                </a:cubicBezTo>
                <a:cubicBezTo>
                  <a:pt x="22156" y="155228"/>
                  <a:pt x="10279" y="149741"/>
                  <a:pt x="0" y="142935"/>
                </a:cubicBezTo>
                <a:lnTo>
                  <a:pt x="0" y="200025"/>
                </a:lnTo>
                <a:cubicBezTo>
                  <a:pt x="0" y="230723"/>
                  <a:pt x="69661" y="255587"/>
                  <a:pt x="155575" y="255587"/>
                </a:cubicBezTo>
                <a:cubicBezTo>
                  <a:pt x="241489" y="255587"/>
                  <a:pt x="311150" y="230723"/>
                  <a:pt x="311150" y="200025"/>
                </a:cubicBezTo>
                <a:lnTo>
                  <a:pt x="311150" y="142935"/>
                </a:lnTo>
                <a:close/>
                <a:moveTo>
                  <a:pt x="311150" y="88900"/>
                </a:moveTo>
                <a:lnTo>
                  <a:pt x="311150" y="55563"/>
                </a:lnTo>
                <a:cubicBezTo>
                  <a:pt x="311150" y="24864"/>
                  <a:pt x="241489" y="0"/>
                  <a:pt x="155575" y="0"/>
                </a:cubicBezTo>
                <a:cubicBezTo>
                  <a:pt x="69661" y="0"/>
                  <a:pt x="0" y="24864"/>
                  <a:pt x="0" y="55563"/>
                </a:cubicBezTo>
                <a:lnTo>
                  <a:pt x="0" y="88900"/>
                </a:lnTo>
                <a:cubicBezTo>
                  <a:pt x="0" y="119598"/>
                  <a:pt x="69661" y="144463"/>
                  <a:pt x="155575" y="144463"/>
                </a:cubicBezTo>
                <a:cubicBezTo>
                  <a:pt x="241489" y="144463"/>
                  <a:pt x="311150" y="119598"/>
                  <a:pt x="311150" y="88900"/>
                </a:cubicBezTo>
                <a:close/>
                <a:moveTo>
                  <a:pt x="276771" y="270728"/>
                </a:moveTo>
                <a:cubicBezTo>
                  <a:pt x="244197" y="282327"/>
                  <a:pt x="201345" y="288925"/>
                  <a:pt x="155575" y="288925"/>
                </a:cubicBezTo>
                <a:cubicBezTo>
                  <a:pt x="109805" y="288925"/>
                  <a:pt x="66953" y="282327"/>
                  <a:pt x="34379" y="270728"/>
                </a:cubicBezTo>
                <a:cubicBezTo>
                  <a:pt x="22156" y="266353"/>
                  <a:pt x="10279" y="260866"/>
                  <a:pt x="0" y="254060"/>
                </a:cubicBezTo>
                <a:lnTo>
                  <a:pt x="0" y="300038"/>
                </a:lnTo>
                <a:cubicBezTo>
                  <a:pt x="0" y="330736"/>
                  <a:pt x="69661" y="355600"/>
                  <a:pt x="155575" y="355600"/>
                </a:cubicBezTo>
                <a:cubicBezTo>
                  <a:pt x="241489" y="355600"/>
                  <a:pt x="311150" y="330736"/>
                  <a:pt x="311150" y="300038"/>
                </a:cubicBezTo>
                <a:lnTo>
                  <a:pt x="311150" y="254060"/>
                </a:lnTo>
                <a:cubicBezTo>
                  <a:pt x="300871" y="260866"/>
                  <a:pt x="289064" y="266353"/>
                  <a:pt x="276771" y="270728"/>
                </a:cubicBezTo>
                <a:close/>
              </a:path>
            </a:pathLst>
          </a:custGeom>
          <a:solidFill>
            <a:srgbClr val="1B4F72"/>
          </a:solidFill>
        </p:spPr>
      </p:sp>
      <p:sp>
        <p:nvSpPr>
          <p:cNvPr id="15" name="Text 13"/>
          <p:cNvSpPr/>
          <p:nvPr/>
        </p:nvSpPr>
        <p:spPr>
          <a:xfrm>
            <a:off x="1270000" y="3505200"/>
            <a:ext cx="6350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研究任务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1270000" y="4013200"/>
            <a:ext cx="6731000" cy="889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Kaggle </a:t>
            </a:r>
            <a:r>
              <a:rPr lang="en-US" sz="1800" i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Sentiment Analysis on Movie Reviews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156k+ 短语级5分类标注（0=非常负面 ~ 4=非常正面）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806450" y="5156200"/>
            <a:ext cx="266700" cy="355600"/>
          </a:xfrm>
          <a:custGeom>
            <a:avLst/>
            <a:gdLst/>
            <a:ahLst/>
            <a:cxnLst/>
            <a:rect l="l" t="t" r="r" b="b"/>
            <a:pathLst>
              <a:path w="266700" h="355600">
                <a:moveTo>
                  <a:pt x="203428" y="266700"/>
                </a:moveTo>
                <a:cubicBezTo>
                  <a:pt x="208498" y="251212"/>
                  <a:pt x="218638" y="237182"/>
                  <a:pt x="230098" y="225098"/>
                </a:cubicBezTo>
                <a:cubicBezTo>
                  <a:pt x="252809" y="201206"/>
                  <a:pt x="266700" y="168910"/>
                  <a:pt x="266700" y="133350"/>
                </a:cubicBezTo>
                <a:cubicBezTo>
                  <a:pt x="266700" y="59730"/>
                  <a:pt x="206970" y="0"/>
                  <a:pt x="133350" y="0"/>
                </a:cubicBezTo>
                <a:cubicBezTo>
                  <a:pt x="59730" y="0"/>
                  <a:pt x="0" y="59730"/>
                  <a:pt x="0" y="133350"/>
                </a:cubicBezTo>
                <a:cubicBezTo>
                  <a:pt x="0" y="168910"/>
                  <a:pt x="13891" y="201206"/>
                  <a:pt x="36602" y="225098"/>
                </a:cubicBezTo>
                <a:cubicBezTo>
                  <a:pt x="48062" y="237182"/>
                  <a:pt x="58271" y="251212"/>
                  <a:pt x="63272" y="266700"/>
                </a:cubicBezTo>
                <a:lnTo>
                  <a:pt x="203359" y="266700"/>
                </a:lnTo>
                <a:close/>
                <a:moveTo>
                  <a:pt x="200025" y="300038"/>
                </a:moveTo>
                <a:lnTo>
                  <a:pt x="66675" y="300038"/>
                </a:lnTo>
                <a:lnTo>
                  <a:pt x="66675" y="311150"/>
                </a:lnTo>
                <a:cubicBezTo>
                  <a:pt x="66675" y="341848"/>
                  <a:pt x="91539" y="366712"/>
                  <a:pt x="122238" y="366712"/>
                </a:cubicBezTo>
                <a:lnTo>
                  <a:pt x="144463" y="366712"/>
                </a:lnTo>
                <a:cubicBezTo>
                  <a:pt x="175161" y="366712"/>
                  <a:pt x="200025" y="341848"/>
                  <a:pt x="200025" y="311150"/>
                </a:cubicBezTo>
                <a:lnTo>
                  <a:pt x="200025" y="300038"/>
                </a:lnTo>
                <a:close/>
                <a:moveTo>
                  <a:pt x="127794" y="77788"/>
                </a:moveTo>
                <a:cubicBezTo>
                  <a:pt x="100151" y="77788"/>
                  <a:pt x="77788" y="100151"/>
                  <a:pt x="77788" y="127794"/>
                </a:cubicBezTo>
                <a:cubicBezTo>
                  <a:pt x="77788" y="137031"/>
                  <a:pt x="70356" y="144463"/>
                  <a:pt x="61119" y="144463"/>
                </a:cubicBezTo>
                <a:cubicBezTo>
                  <a:pt x="51881" y="144463"/>
                  <a:pt x="44450" y="137031"/>
                  <a:pt x="44450" y="127794"/>
                </a:cubicBezTo>
                <a:cubicBezTo>
                  <a:pt x="44450" y="81746"/>
                  <a:pt x="81746" y="44450"/>
                  <a:pt x="127794" y="44450"/>
                </a:cubicBezTo>
                <a:cubicBezTo>
                  <a:pt x="137031" y="44450"/>
                  <a:pt x="144463" y="51881"/>
                  <a:pt x="144463" y="61119"/>
                </a:cubicBezTo>
                <a:cubicBezTo>
                  <a:pt x="144463" y="70356"/>
                  <a:pt x="137031" y="77788"/>
                  <a:pt x="127794" y="77788"/>
                </a:cubicBezTo>
                <a:close/>
              </a:path>
            </a:pathLst>
          </a:custGeom>
          <a:solidFill>
            <a:srgbClr val="27AE60"/>
          </a:solidFill>
        </p:spPr>
      </p:sp>
      <p:sp>
        <p:nvSpPr>
          <p:cNvPr id="18" name="Text 16"/>
          <p:cNvSpPr/>
          <p:nvPr/>
        </p:nvSpPr>
        <p:spPr>
          <a:xfrm>
            <a:off x="1270000" y="5130800"/>
            <a:ext cx="6350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核心动机</a:t>
            </a:r>
            <a:endParaRPr lang="en-US" sz="2000" b="1" dirty="0">
              <a:solidFill>
                <a:srgbClr val="2C3E50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270000" y="5638800"/>
            <a:ext cx="6731000" cy="171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SemEval-2025 顶会论文提出：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用LLM生成解释增强RoBERTa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，在多标签情感分类上Macro F1提升约 </a:t>
            </a:r>
            <a:r>
              <a:rPr lang="en-US" sz="18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本项目目标：验证该思想在电影评论</a:t>
            </a: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单标签5分类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中的有效性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8890000" y="1651000"/>
            <a:ext cx="6604000" cy="5715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9271000" y="1905000"/>
            <a:ext cx="5842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挑战示例</a:t>
            </a:r>
            <a:endParaRPr lang="en-US" sz="1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9271000" y="2387600"/>
            <a:ext cx="5842000" cy="12700"/>
          </a:xfrm>
          <a:prstGeom prst="rect">
            <a:avLst/>
          </a:prstGeom>
          <a:solidFill>
            <a:srgbClr val="D5D8DC"/>
          </a:solidFill>
        </p:spPr>
      </p:sp>
      <p:sp>
        <p:nvSpPr>
          <p:cNvPr id="23" name="Text 21"/>
          <p:cNvSpPr/>
          <p:nvPr/>
        </p:nvSpPr>
        <p:spPr>
          <a:xfrm>
            <a:off x="9271000" y="2540000"/>
            <a:ext cx="5842000" cy="457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原文：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i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 biting satire that has no teeth"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人工标注：</a:t>
            </a: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(中性)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传统TF-IDF视角：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"biting"=负面, "satire"=中性, "no teeth"=负面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难以综合判断整体倾向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LLM解释：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i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"The work attempts to critique its subject but ultimately lacks the force or impact to do so effectively."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明确传达"尝试但失败"的中性偏负面语境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03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512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325120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6" name="Text 4"/>
          <p:cNvSpPr/>
          <p:nvPr/>
        </p:nvSpPr>
        <p:spPr>
          <a:xfrm>
            <a:off x="65024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97536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 &amp; How: 任务定义与技术方案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11" name="Text 9"/>
          <p:cNvSpPr/>
          <p:nvPr/>
        </p:nvSpPr>
        <p:spPr>
          <a:xfrm>
            <a:off x="762000" y="1587500"/>
            <a:ext cx="6985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任务定义</a:t>
            </a:r>
            <a:endParaRPr lang="en-US" sz="20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62000" y="2057400"/>
            <a:ext cx="6985000" cy="228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数据集：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Kaggle </a:t>
            </a:r>
            <a:r>
              <a:rPr lang="en-US" sz="1800" i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Sentiment Analysis on Movie Reviews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train.tsv: 156,060 条标注短语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test.tsv: 66,292 条无标注短语（用于预测提交）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分类标签（5类）：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0=非常负面 | 1=负面 | 2=中性 | 3=正面 | 4=非常正面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8382000" y="1587500"/>
            <a:ext cx="7112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技术方案对比</a:t>
            </a:r>
            <a:endParaRPr lang="en-US" sz="20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8382000" y="2057400"/>
            <a:ext cx="7112000" cy="2540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课内基线：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TF-IDF + Naive Bayes / LR / SVM / RF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深度学习：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Bi-LSTM (2层, hidden=256) / CNN (多核3/4/5)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顶会方法（创新点）：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RoBERTa Text-Only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RoBERTa + LLM Explanation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762000" y="4762500"/>
            <a:ext cx="14732000" cy="12700"/>
          </a:xfrm>
          <a:prstGeom prst="rect">
            <a:avLst/>
          </a:prstGeom>
          <a:solidFill>
            <a:srgbClr val="D5D8DC"/>
          </a:solidFill>
        </p:spPr>
      </p:sp>
      <p:sp>
        <p:nvSpPr>
          <p:cNvPr id="16" name="Text 14"/>
          <p:cNvSpPr/>
          <p:nvPr/>
        </p:nvSpPr>
        <p:spPr>
          <a:xfrm>
            <a:off x="762000" y="4953000"/>
            <a:ext cx="3810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评估指标</a:t>
            </a:r>
            <a:endParaRPr lang="en-US" sz="20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graphicFrame>
        <p:nvGraphicFramePr>
          <p:cNvPr id="17" name="Table 0"/>
          <p:cNvGraphicFramePr>
            <a:graphicFrameLocks noGrp="1"/>
          </p:cNvGraphicFramePr>
          <p:nvPr/>
        </p:nvGraphicFramePr>
        <p:xfrm>
          <a:off x="762000" y="5461000"/>
          <a:ext cx="14732000" cy="2540000"/>
        </p:xfrm>
        <a:graphic>
          <a:graphicData uri="http://schemas.openxmlformats.org/drawingml/2006/table">
            <a:tbl>
              <a:tblPr/>
              <a:tblGrid>
                <a:gridCol w="3683000"/>
                <a:gridCol w="5892800"/>
                <a:gridCol w="5156200"/>
              </a:tblGrid>
              <a:tr h="635000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指标</a:t>
                      </a:r>
                      <a:endParaRPr lang="en-US" sz="1600" b="1" u="non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4F7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公式 / 定义</a:t>
                      </a:r>
                      <a:endParaRPr lang="en-US" sz="1600" b="1" u="non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4F7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适用场景</a:t>
                      </a:r>
                      <a:endParaRPr lang="en-US" sz="1600" b="1" u="non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4F72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Accuracy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正确预测样本数 / 总样本数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类别相对均衡时的总体性能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Macro F1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各类F1的算术平均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类别不平衡时的公平评估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Micro F1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全局TP/FP/FN计算的F1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关注整体预测一致性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" name="Text 15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04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512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65024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4"/>
          <p:cNvSpPr/>
          <p:nvPr/>
        </p:nvSpPr>
        <p:spPr>
          <a:xfrm>
            <a:off x="650240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7" name="Text 5"/>
          <p:cNvSpPr/>
          <p:nvPr/>
        </p:nvSpPr>
        <p:spPr>
          <a:xfrm>
            <a:off x="97536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How: 两阶段Pipeline设计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pic>
        <p:nvPicPr>
          <p:cNvPr id="11" name="Image 0" descr="https://kimi-img.moonshot.cn/pub/slides/okc/7jlfmmglfqb54/mnt/agents/output/sentiment_ppt/images/pipeline_diagram.png"/>
          <p:cNvPicPr>
            <a:picLocks noChangeAspect="1"/>
          </p:cNvPicPr>
          <p:nvPr/>
        </p:nvPicPr>
        <p:blipFill>
          <a:blip r:embed="rId1"/>
          <a:srcRect l="-24760" r="-24760"/>
          <a:stretch>
            <a:fillRect/>
          </a:stretch>
        </p:blipFill>
        <p:spPr>
          <a:xfrm>
            <a:off x="762000" y="1587500"/>
            <a:ext cx="14732000" cy="304800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762000" y="4889500"/>
            <a:ext cx="6985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Phase 1: LLM解释生成</a:t>
            </a:r>
            <a:endParaRPr lang="en-US" sz="20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762000" y="5334000"/>
            <a:ext cx="6985000" cy="1651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API: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DeepSeek Chat API (v3)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Prompt设计：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严格遵循SemEval论文模板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情感情境解释（1-2句）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缓存机制：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explanations_cache_deepseek.json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8382000" y="4889500"/>
            <a:ext cx="7112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Phase 2: RoBERTa微调</a:t>
            </a:r>
            <a:endParaRPr lang="en-US" sz="20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8382000" y="5334000"/>
            <a:ext cx="7112000" cy="1651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roberta-base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输入格式：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[原文] &lt;/s&gt;&lt;/s&gt; [LLM解释]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训练参数：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epochs=3, batch=16, lr=2e-5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早停：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patience=2, 监控val loss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05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512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65024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4"/>
          <p:cNvSpPr/>
          <p:nvPr/>
        </p:nvSpPr>
        <p:spPr>
          <a:xfrm>
            <a:off x="650240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7" name="Text 5"/>
          <p:cNvSpPr/>
          <p:nvPr/>
        </p:nvSpPr>
        <p:spPr>
          <a:xfrm>
            <a:off x="97536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基线方法与深度学习实现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graphicFrame>
        <p:nvGraphicFramePr>
          <p:cNvPr id="11" name="Table 0"/>
          <p:cNvGraphicFramePr>
            <a:graphicFrameLocks noGrp="1"/>
          </p:cNvGraphicFramePr>
          <p:nvPr/>
        </p:nvGraphicFramePr>
        <p:xfrm>
          <a:off x="762000" y="1587500"/>
          <a:ext cx="14732000" cy="3937000"/>
        </p:xfrm>
        <a:graphic>
          <a:graphicData uri="http://schemas.openxmlformats.org/drawingml/2006/table">
            <a:tbl>
              <a:tblPr/>
              <a:tblGrid>
                <a:gridCol w="2946400"/>
                <a:gridCol w="4419600"/>
                <a:gridCol w="7366000"/>
              </a:tblGrid>
              <a:tr h="547867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方法</a:t>
                      </a:r>
                      <a:endParaRPr lang="en-US" sz="1600" b="1" u="non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4F7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核心配置</a:t>
                      </a:r>
                      <a:endParaRPr lang="en-US" sz="1600" b="1" u="non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4F7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关键超参数</a:t>
                      </a:r>
                      <a:endParaRPr lang="en-US" sz="1600" b="1" u="non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4F72"/>
                    </a:solidFill>
                  </a:tcPr>
                </a:tc>
              </a:tr>
              <a:tr h="547867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Naive Bayes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TF-IDF + 朴素贝叶斯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max_features=50000, ngram_range=(1,2)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7867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Logistic Regression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TF-IDF + 逻辑回归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max_iter=1000, solver=lbfgs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</a:tr>
              <a:tr h="547867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Linear SVM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TF-IDF + 线性SVM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C=1.0, kernel=linear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7867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Random Forest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TF-IDF + 随机森林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n_estimators=100, max_depth=20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</a:tr>
              <a:tr h="598832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Bi-LSTM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双向LSTM + 注意力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2层, hidden=256, embed=128, dropout=0.5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8832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QuattrocentoSans" pitchFamily="34" charset="-120"/>
                        </a:rPr>
                        <a:t>CNN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QuattrocentoSans" pitchFamily="34" charset="-12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多卷积核CNN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2C3E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filters=[3,4,5]×100, Adam, lr=0.001</a:t>
                      </a:r>
                      <a:endParaRPr lang="en-US" sz="1600" u="none" dirty="0">
                        <a:solidFill>
                          <a:srgbClr val="2C3E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D8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</a:tr>
            </a:tbl>
          </a:graphicData>
        </a:graphic>
      </p:graphicFrame>
      <p:sp>
        <p:nvSpPr>
          <p:cNvPr id="12" name="Text 9"/>
          <p:cNvSpPr/>
          <p:nvPr/>
        </p:nvSpPr>
        <p:spPr>
          <a:xfrm>
            <a:off x="762000" y="5778500"/>
            <a:ext cx="14732000" cy="1778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实验设置统一规范：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所有TF-IDF基线使用相同的向量化配置，确保公平对比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深度学习模型训练5个epoch，采用80/20训练验证划分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5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RoBERTa模型使用HuggingFace 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roberta-base，序列长度max_length=128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06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512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65024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4"/>
          <p:cNvSpPr/>
          <p:nvPr/>
        </p:nvSpPr>
        <p:spPr>
          <a:xfrm>
            <a:off x="650240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7" name="Text 5"/>
          <p:cNvSpPr/>
          <p:nvPr/>
        </p:nvSpPr>
        <p:spPr>
          <a:xfrm>
            <a:off x="97536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核心代码：LLM解释生成器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11" name="Shape 9"/>
          <p:cNvSpPr/>
          <p:nvPr/>
        </p:nvSpPr>
        <p:spPr>
          <a:xfrm>
            <a:off x="762000" y="1587500"/>
            <a:ext cx="14732000" cy="5080000"/>
          </a:xfrm>
          <a:prstGeom prst="roundRect">
            <a:avLst>
              <a:gd name="adj" fmla="val 3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16000" y="1714500"/>
            <a:ext cx="14224000" cy="482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class LLMExplanationGenerator: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核心设计：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en-US" sz="14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多API后端：</a:t>
            </a: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 DeepSeek / OpenAI / Anthropic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统一接口，provider参数切换即可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en-US" sz="14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智能缓存：</a:t>
            </a: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explanations_cache_{provider}.json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文本MD5哈希为key，避免重复API调用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en-US" sz="14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并发生成：</a:t>
            </a: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ThreadPoolExecutor(max_workers=30)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批量处理156k+短语，显著缩短总耗时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en-US" sz="14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指数退避重试：</a:t>
            </a: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应对429/503限流错误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max_retries=5, 初始backoff=2秒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en-US" sz="14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Prompt严格对齐论文：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"Read the given text and generate a short explanation...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describing the emotional or situational context"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762000" y="6921500"/>
            <a:ext cx="14732000" cy="101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关键工程决策：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缓存机制将API调用从156k次降至约500次（唯一短语），成本降低99.7%；并发控制避免触发API限流；Prompt零改动复现SemEval-2025论文设置，保证方法可比性。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07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512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65024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97536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hape 5"/>
          <p:cNvSpPr/>
          <p:nvPr/>
        </p:nvSpPr>
        <p:spPr>
          <a:xfrm>
            <a:off x="975360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实验结果：总体性能对比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pic>
        <p:nvPicPr>
          <p:cNvPr id="11" name="Image 0" descr="https://kimi-img.moonshot.cn/pub/slides/okc/7jlfmmglfqb54/mnt/agents/output/sentiment_ppt/images/overall_comparison.png"/>
          <p:cNvPicPr>
            <a:picLocks noChangeAspect="1"/>
          </p:cNvPicPr>
          <p:nvPr/>
        </p:nvPicPr>
        <p:blipFill>
          <a:blip r:embed="rId1"/>
          <a:srcRect l="-4352" r="-4352"/>
          <a:stretch>
            <a:fillRect/>
          </a:stretch>
        </p:blipFill>
        <p:spPr>
          <a:xfrm>
            <a:off x="762000" y="1587500"/>
            <a:ext cx="8890000" cy="482600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0160000" y="1587500"/>
            <a:ext cx="5334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关键发现</a:t>
            </a:r>
            <a:endParaRPr lang="en-US" sz="20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0160000" y="2095500"/>
            <a:ext cx="5334000" cy="4318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RoBERTa + LLM Explanation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Accuracy = 0.658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(最佳)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Macro F1 = 0.735</a:t>
            </a: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(最佳)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相比 RoBERTa (Text-Only):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Accuracy </a:t>
            </a: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+5.1%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Macro F1 </a:t>
            </a: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+5.3%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相比最佳传统方法(Linear SVM):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Accuracy </a:t>
            </a: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+20.5%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8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Macro F1 </a:t>
            </a:r>
            <a:r>
              <a:rPr lang="en-US" sz="18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+49.7%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762000" y="6731000"/>
            <a:ext cx="14732000" cy="1016000"/>
          </a:xfrm>
          <a:prstGeom prst="roundRect">
            <a:avLst>
              <a:gd name="adj" fmla="val 5000"/>
            </a:avLst>
          </a:prstGeom>
          <a:solidFill>
            <a:srgbClr val="E8F6EF"/>
          </a:solidFill>
          <a:ln w="12700">
            <a:solidFill>
              <a:srgbClr val="27AE6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16000" y="6858000"/>
            <a:ext cx="14224000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核心洞察：</a:t>
            </a:r>
            <a:r>
              <a:rPr lang="en-US" sz="1800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LLM生成的情境解释有效补充了原文语义，帮助RoBERTa理解讽刺、隐喻等复杂情感表达，显著改善minority class的预测性能。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08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1B4F72"/>
          </a:solidFill>
        </p:spPr>
      </p:sp>
      <p:sp>
        <p:nvSpPr>
          <p:cNvPr id="3" name="Text 1"/>
          <p:cNvSpPr/>
          <p:nvPr/>
        </p:nvSpPr>
        <p:spPr>
          <a:xfrm>
            <a:off x="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研究背景与动机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32512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任务与方法概述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65024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实验设计与实现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9753600" y="0"/>
            <a:ext cx="32512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结果分析与代码解读</a:t>
            </a:r>
            <a:endParaRPr lang="en-US" sz="13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hape 5"/>
          <p:cNvSpPr/>
          <p:nvPr/>
        </p:nvSpPr>
        <p:spPr>
          <a:xfrm>
            <a:off x="9753600" y="508000"/>
            <a:ext cx="3251200" cy="50800"/>
          </a:xfrm>
          <a:prstGeom prst="rect">
            <a:avLst/>
          </a:prstGeom>
          <a:solidFill>
            <a:srgbClr val="27AE60"/>
          </a:solidFill>
        </p:spPr>
      </p:sp>
      <p:sp>
        <p:nvSpPr>
          <p:cNvPr id="8" name="Text 6"/>
          <p:cNvSpPr/>
          <p:nvPr/>
        </p:nvSpPr>
        <p:spPr>
          <a:xfrm>
            <a:off x="13004800" y="0"/>
            <a:ext cx="32512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00" dirty="0">
                <a:solidFill>
                  <a:srgbClr val="FFFFFF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 总结与展望</a:t>
            </a:r>
            <a:endParaRPr lang="en-US" sz="1300" dirty="0">
              <a:solidFill>
                <a:srgbClr val="FFFFFF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2000" y="762000"/>
            <a:ext cx="101600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逐类分析与混淆矩阵对比</a:t>
            </a:r>
            <a:endParaRPr lang="en-US" sz="2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27AE60"/>
          </a:solidFill>
        </p:spPr>
      </p:sp>
      <p:pic>
        <p:nvPicPr>
          <p:cNvPr id="11" name="Image 0" descr="https://kimi-img.moonshot.cn/pub/slides/okc/7jlfmmglfqb54/mnt/agents/output/sentiment_ppt/images/per_class_f1.png"/>
          <p:cNvPicPr>
            <a:picLocks noChangeAspect="1"/>
          </p:cNvPicPr>
          <p:nvPr/>
        </p:nvPicPr>
        <p:blipFill>
          <a:blip r:embed="rId1"/>
          <a:srcRect t="-564" b="-564"/>
          <a:stretch>
            <a:fillRect/>
          </a:stretch>
        </p:blipFill>
        <p:spPr>
          <a:xfrm>
            <a:off x="762000" y="1587500"/>
            <a:ext cx="8128000" cy="406400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9398000" y="1587500"/>
            <a:ext cx="6096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混淆矩阵分析</a:t>
            </a:r>
            <a:endParaRPr lang="en-US" sz="1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9398000" y="2095500"/>
            <a:ext cx="6096000" cy="4064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LLM增强后的改善：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对角线元素普遍增加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Minority classes (0和4) 改善最显著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Class 2 (Neutral) 基数大，改善相对温和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逐类F1提升幅度：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Very Negative (0): </a:t>
            </a:r>
            <a:r>
              <a:rPr lang="en-US" sz="16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+6.4%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Negative (1): </a:t>
            </a:r>
            <a:r>
              <a:rPr lang="en-US" sz="16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+6.1%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Neutral (2): </a:t>
            </a:r>
            <a:r>
              <a:rPr lang="en-US" sz="16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+3.4%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Positive (3): </a:t>
            </a:r>
            <a:r>
              <a:rPr lang="en-US" sz="16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+4.6%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0" indent="-254000">
              <a:lnSpc>
                <a:spcPct val="160000"/>
              </a:lnSpc>
              <a:spcBef>
                <a:spcPts val="10"/>
              </a:spcBef>
              <a:buSzPct val="100000"/>
              <a:buChar char="•"/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Very Positive (4): </a:t>
            </a:r>
            <a:r>
              <a:rPr lang="en-US" sz="1600" b="1" dirty="0">
                <a:solidFill>
                  <a:srgbClr val="27AE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+6.4%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762000" y="6223000"/>
            <a:ext cx="14732000" cy="17780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16000" y="6350000"/>
            <a:ext cx="3810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1B4F72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关键洞察</a:t>
            </a:r>
            <a:endParaRPr lang="en-US" sz="1800" b="1" dirty="0">
              <a:solidFill>
                <a:srgbClr val="1B4F72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016000" y="6794500"/>
            <a:ext cx="14224000" cy="101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解释文本帮助模型理解了</a:t>
            </a:r>
            <a:r>
              <a:rPr lang="en-US" sz="1600" b="1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讽刺、隐喻</a:t>
            </a:r>
            <a:r>
              <a:rPr lang="en-US" sz="1600" dirty="0">
                <a:solidFill>
                  <a:srgbClr val="2C3E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等复杂情感表达。例如原文 "a biting satire that has no teeth" 配合LLM解释 "attempts to critique but lacks force"，使模型能更准确地将其归类为中性偏负面（label=2），而非字面意义的负面（label=1）。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4986000" y="8763000"/>
            <a:ext cx="762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5D6D7E"/>
                </a:solidFill>
                <a:latin typeface="微软雅黑" panose="020B0503020204020204" charset="-122"/>
                <a:ea typeface="微软雅黑" panose="020B0503020204020204" charset="-122"/>
                <a:cs typeface="Quattrocento Sans" panose="020B0502050000020003" pitchFamily="34" charset="-120"/>
              </a:rPr>
              <a:t>09</a:t>
            </a:r>
            <a:endParaRPr lang="en-US" sz="1400" dirty="0">
              <a:solidFill>
                <a:srgbClr val="5D6D7E"/>
              </a:solidFill>
              <a:latin typeface="微软雅黑" panose="020B0503020204020204" charset="-122"/>
              <a:ea typeface="微软雅黑" panose="020B0503020204020204" charset="-122"/>
              <a:cs typeface="Quattrocento Sans" panose="020B0502050000020003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0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1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2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3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4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5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6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7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8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19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2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20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3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4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5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6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7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8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ags/tag9.xml><?xml version="1.0" encoding="utf-8"?>
<p:tagLst xmlns:p="http://schemas.openxmlformats.org/presentationml/2006/main">
  <p:tag name="KSO_WM_DIAGRAM_VIRTUALLY_FRAME" val="{&quot;height&quot;:440,&quot;left&quot;:60,&quot;top&quot;:150,&quot;width&quot;:1160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3609</Words>
  <Application>WPS 演示</Application>
  <PresentationFormat>On-screen Show (16:9)</PresentationFormat>
  <Paragraphs>334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Quattrocento Sans</vt:lpstr>
      <vt:lpstr>Quattrocento Sans</vt:lpstr>
      <vt:lpstr>Quattrocento Sans</vt:lpstr>
      <vt:lpstr>QuattrocentoSans</vt:lpstr>
      <vt:lpstr>Segoe Print</vt:lpstr>
      <vt:lpstr>QuattrocentoSans</vt:lpstr>
      <vt:lpstr>QuattrocentoSans</vt:lpstr>
      <vt:lpstr>Calibri</vt:lpstr>
      <vt:lpstr>微软雅黑</vt:lpstr>
      <vt:lpstr>Arial Unicode MS</vt:lpstr>
      <vt:lpstr>等线</vt:lpstr>
      <vt:lpstr>MingLiU-ExtB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基于LLM增强的RoBERTa在电影评论情感分析中的实现与对比</dc:title>
  <dc:creator>Kimi</dc:creator>
  <dc:subject>基于LLM增强的RoBERTa在电影评论情感分析中的实现与对比</dc:subject>
  <cp:lastModifiedBy>WPS_1694956305</cp:lastModifiedBy>
  <cp:revision>2</cp:revision>
  <dcterms:created xsi:type="dcterms:W3CDTF">2026-04-26T10:00:00Z</dcterms:created>
  <dcterms:modified xsi:type="dcterms:W3CDTF">2026-04-27T14:23:34Z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基于LLM增强的RoBERTa在电影评论情感分析中的实现与对比","ContentProducer":"001191110108MACG2KBH8F10000","ProduceID":"19dc936d-4722-83c1-8000-0000c0bc1e37","ReservedCode1":"","ContentPropagator":"001191110108MACG2KBH8F20000","PropagateID":"19dc936d-4722-83c1-8000-0000c0bc1e37","ReservedCode2":""}</vt:lpwstr>
  </property>
  <property fmtid="{D5CDD505-2E9C-101B-9397-08002B2CF9AE}" pid="3" name="KSOProductBuildVer">
    <vt:lpwstr>2052-12.1.0.25865</vt:lpwstr>
  </property>
  <property fmtid="{D5CDD505-2E9C-101B-9397-08002B2CF9AE}" pid="4" name="ICV">
    <vt:lpwstr>FDF1591490E8491DBF122E97258F02F1_13</vt:lpwstr>
  </property>
</Properties>
</file>