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31"/>
  </p:handoutMasterIdLst>
  <p:sldIdLst>
    <p:sldId id="2891" r:id="rId3"/>
    <p:sldId id="321" r:id="rId4"/>
    <p:sldId id="2904" r:id="rId6"/>
    <p:sldId id="322" r:id="rId7"/>
    <p:sldId id="2905" r:id="rId8"/>
    <p:sldId id="340" r:id="rId9"/>
    <p:sldId id="2920" r:id="rId10"/>
    <p:sldId id="2929" r:id="rId11"/>
    <p:sldId id="2921" r:id="rId12"/>
    <p:sldId id="2931" r:id="rId13"/>
    <p:sldId id="2924" r:id="rId14"/>
    <p:sldId id="2925" r:id="rId15"/>
    <p:sldId id="2927" r:id="rId16"/>
    <p:sldId id="2907" r:id="rId17"/>
    <p:sldId id="2908" r:id="rId18"/>
    <p:sldId id="2906" r:id="rId19"/>
    <p:sldId id="2934" r:id="rId20"/>
    <p:sldId id="331" r:id="rId21"/>
    <p:sldId id="2953" r:id="rId22"/>
    <p:sldId id="330" r:id="rId23"/>
    <p:sldId id="325" r:id="rId24"/>
    <p:sldId id="324" r:id="rId25"/>
    <p:sldId id="332" r:id="rId26"/>
    <p:sldId id="326" r:id="rId27"/>
    <p:sldId id="329" r:id="rId28"/>
    <p:sldId id="2892" r:id="rId29"/>
    <p:sldId id="328" r:id="rId30"/>
  </p:sldIdLst>
  <p:sldSz cx="12190095" cy="6858000"/>
  <p:notesSz cx="7099300" cy="10234295"/>
  <p:custDataLst>
    <p:tags r:id="rId3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6" Type="http://schemas.openxmlformats.org/officeDocument/2006/relationships/tags" Target="tags/tag1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  <a:endParaRPr lang="zh-CN" altLang="en-US" sz="1800" dirty="0"/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通过图像识别障碍物，语音提醒</a:t>
            </a:r>
            <a:r>
              <a:rPr lang="zh-CN" altLang="en-US" dirty="0">
                <a:sym typeface="+mn-ea"/>
              </a:rPr>
              <a:t>用户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</a:t>
            </a:r>
            <a:r>
              <a:rPr lang="zh-CN" altLang="en-US" sz="1800" dirty="0">
                <a:sym typeface="+mn-ea"/>
              </a:rPr>
              <a:t>等障碍物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  <a:endParaRPr lang="zh-CN" alt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  <a:endParaRPr lang="zh-CN" altLang="en-US" sz="1800" dirty="0">
              <a:solidFill>
                <a:srgbClr val="FF0000"/>
              </a:solidFill>
            </a:endParaRP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</a:t>
            </a:r>
            <a:r>
              <a:rPr lang="zh-CN" altLang="en-US" dirty="0"/>
              <a:t>问题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</a:t>
            </a:r>
            <a:r>
              <a:rPr lang="zh-CN" altLang="en-US" dirty="0"/>
              <a:t>智能导盲杖出现故障问题或电量耗尽，也可以当作正常的</a:t>
            </a:r>
            <a:r>
              <a:rPr lang="zh-CN" altLang="en-US" dirty="0"/>
              <a:t>导盲杖进行使用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导盲杖的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图像收集的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任务实现的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</a:t>
            </a:r>
            <a:r>
              <a:rPr lang="zh-CN" altLang="en-US" sz="1800" dirty="0">
                <a:sym typeface="+mn-ea"/>
              </a:rPr>
              <a:t>两方面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</a:t>
            </a:r>
            <a:r>
              <a:rPr lang="zh-CN" altLang="en-US" sz="1800" dirty="0">
                <a:sym typeface="+mn-ea"/>
              </a:rPr>
              <a:t>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</a:t>
            </a:r>
            <a:r>
              <a:rPr lang="zh-CN" altLang="en-US" sz="1800" dirty="0">
                <a:sym typeface="+mn-ea"/>
              </a:rPr>
              <a:t>完成</a:t>
            </a: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可靠性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</a:t>
            </a:r>
            <a:r>
              <a:rPr lang="zh-CN" altLang="en-US" sz="1800" dirty="0">
                <a:sym typeface="+mn-ea"/>
              </a:rPr>
              <a:t>故障。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</a:t>
            </a:r>
            <a:r>
              <a:rPr lang="zh-CN" altLang="en-US" sz="1800" dirty="0">
                <a:sym typeface="+mn-ea"/>
              </a:rPr>
              <a:t>正常运行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</a:t>
            </a:r>
            <a:r>
              <a:rPr lang="zh-CN" altLang="en-US" sz="1800" dirty="0">
                <a:sym typeface="+mn-ea"/>
              </a:rPr>
              <a:t>影响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</a:t>
            </a:r>
            <a:r>
              <a:rPr lang="zh-CN" altLang="en-US" sz="1800" dirty="0">
                <a:sym typeface="+mn-ea"/>
              </a:rPr>
              <a:t>网络通信，也减少了受到网络攻击的风险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</a:t>
            </a:r>
            <a:r>
              <a:rPr lang="zh-CN" altLang="en-US" sz="1800" dirty="0">
                <a:sym typeface="+mn-ea"/>
              </a:rPr>
              <a:t>数据安全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</a:t>
            </a:r>
            <a:r>
              <a:rPr lang="zh-CN" altLang="en-US" sz="1800" dirty="0">
                <a:sym typeface="+mn-ea"/>
              </a:rPr>
              <a:t>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</a:t>
            </a:r>
            <a:r>
              <a:rPr lang="zh-CN" altLang="en-US" sz="1800" dirty="0"/>
              <a:t>潜在风险</a:t>
            </a:r>
            <a:endParaRPr lang="zh-CN" altLang="en-US" sz="1800" dirty="0"/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</a:t>
            </a:r>
            <a:r>
              <a:rPr lang="zh-CN" altLang="en-US" dirty="0"/>
              <a:t>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代码实现工具</a:t>
            </a:r>
            <a:r>
              <a:rPr lang="en-US" altLang="zh-CN" dirty="0"/>
              <a:t>visual studio</a:t>
            </a:r>
            <a:r>
              <a:rPr lang="zh-CN" altLang="en-US" dirty="0"/>
              <a:t>，</a:t>
            </a:r>
            <a:r>
              <a:rPr lang="en-US" altLang="zh-CN" dirty="0"/>
              <a:t>vscode</a:t>
            </a:r>
            <a:r>
              <a:rPr lang="zh-CN" altLang="en-US" dirty="0"/>
              <a:t>代码质量分析工具</a:t>
            </a:r>
            <a:r>
              <a:rPr lang="en-US" altLang="zh-CN" dirty="0"/>
              <a:t>SonarQube</a:t>
            </a:r>
            <a:r>
              <a:rPr lang="zh-CN" altLang="en-US" dirty="0"/>
              <a:t>、单元测试工具</a:t>
            </a:r>
            <a:r>
              <a:rPr lang="en-US" altLang="zh-CN" dirty="0"/>
              <a:t>Junit</a:t>
            </a:r>
            <a:r>
              <a:rPr lang="zh-CN" altLang="en-US" dirty="0"/>
              <a:t>等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  <a:p>
            <a:r>
              <a:rPr lang="zh-CN" altLang="en-US" dirty="0"/>
              <a:t>用例设计及其模型</a:t>
            </a:r>
            <a:endParaRPr lang="zh-CN" altLang="en-US" dirty="0"/>
          </a:p>
          <a:p>
            <a:pPr lvl="1"/>
            <a:r>
              <a:rPr lang="zh-CN" altLang="en-US" dirty="0"/>
              <a:t>用例详细设计，用例设计的顺序图、设计类图等</a:t>
            </a:r>
            <a:endParaRPr lang="zh-CN" altLang="en-US" dirty="0"/>
          </a:p>
          <a:p>
            <a:r>
              <a:rPr lang="zh-CN" altLang="en-US" dirty="0"/>
              <a:t>类设计及其模型</a:t>
            </a:r>
            <a:endParaRPr lang="zh-CN" altLang="en-US" dirty="0"/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  <a:endParaRPr lang="zh-CN" altLang="en-US" dirty="0"/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pPr lvl="1"/>
            <a:r>
              <a:rPr lang="zh-CN" altLang="en-US" dirty="0"/>
              <a:t>用一张图展示代码组织结构</a:t>
            </a:r>
            <a:endParaRPr lang="en-US" altLang="zh-CN" dirty="0"/>
          </a:p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包括重用开源代码量和独立编写代码量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/>
              <a:t>xx</a:t>
            </a:r>
            <a:r>
              <a:rPr lang="zh-CN" altLang="en-US" dirty="0"/>
              <a:t>开源软件实现了</a:t>
            </a:r>
            <a:r>
              <a:rPr lang="en-US" altLang="zh-CN" dirty="0"/>
              <a:t>**</a:t>
            </a:r>
            <a:r>
              <a:rPr lang="zh-CN" altLang="en-US" dirty="0"/>
              <a:t>功能</a:t>
            </a:r>
            <a:endParaRPr lang="en-US" altLang="zh-CN" dirty="0"/>
          </a:p>
          <a:p>
            <a:pPr lvl="1"/>
            <a:r>
              <a:rPr lang="zh-CN" altLang="en-US" dirty="0"/>
              <a:t>如何利用这些开源代码，如采用了其整个框架，还是调用其</a:t>
            </a:r>
            <a:r>
              <a:rPr lang="en-US" altLang="zh-CN" dirty="0"/>
              <a:t>API</a:t>
            </a:r>
            <a:r>
              <a:rPr lang="zh-CN" altLang="en-US" dirty="0"/>
              <a:t>，或者对其源码进行了什么方面的修改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模块开展了单元测试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系统开展了确认测试</a:t>
            </a:r>
            <a:endParaRPr lang="zh-CN" altLang="en-US" dirty="0"/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设计了哪些测试用例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如何开展测试的，展示测试代码</a:t>
            </a:r>
            <a:endParaRPr lang="en-US" altLang="zh-CN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演示如何进行测试及其结果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如软件测试、自动工具分析、审查等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zh-CN" altLang="en-US" dirty="0"/>
              <a:t>画一张部署图，详细介绍软件系统的部署环境</a:t>
            </a:r>
            <a:endParaRPr lang="en-US" altLang="zh-CN" dirty="0"/>
          </a:p>
          <a:p>
            <a:pPr lvl="1"/>
            <a:r>
              <a:rPr lang="zh-CN" altLang="en-US" dirty="0"/>
              <a:t>各个计算节点的具体要求，各个构件的部署情况</a:t>
            </a:r>
            <a:endParaRPr lang="en-US" altLang="zh-CN" dirty="0"/>
          </a:p>
          <a:p>
            <a:pPr lvl="1"/>
            <a:endParaRPr lang="zh-CN" altLang="en-US" dirty="0"/>
          </a:p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lvl="1"/>
            <a:r>
              <a:rPr lang="zh-CN" altLang="en-US" dirty="0"/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  <a:endParaRPr lang="zh-CN" altLang="en-US" dirty="0"/>
          </a:p>
          <a:p>
            <a:pPr lvl="1"/>
            <a:r>
              <a:rPr lang="zh-CN" altLang="en-US" dirty="0"/>
              <a:t>如</a:t>
            </a:r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 err="1"/>
              <a:t>OSChina</a:t>
            </a:r>
            <a:r>
              <a:rPr lang="zh-CN" altLang="en-US" dirty="0"/>
              <a:t>、</a:t>
            </a:r>
            <a:r>
              <a:rPr lang="en-US" altLang="zh-CN" dirty="0"/>
              <a:t>Stack Overflow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/>
                <a:gridCol w="1538672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2492</Words>
  <Application>WPS 演示</Application>
  <PresentationFormat>自定义</PresentationFormat>
  <Paragraphs>267</Paragraphs>
  <Slides>27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Wingdings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软件开发技术与工具</vt:lpstr>
      <vt:lpstr>软件设计与建模</vt:lpstr>
      <vt:lpstr>代码编写</vt:lpstr>
      <vt:lpstr>软件测试</vt:lpstr>
      <vt:lpstr>软件质量与保证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86028</cp:lastModifiedBy>
  <cp:revision>2463</cp:revision>
  <dcterms:created xsi:type="dcterms:W3CDTF">2113-01-01T00:00:00Z</dcterms:created>
  <dcterms:modified xsi:type="dcterms:W3CDTF">2024-07-02T07:18:05Z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D4AAC9C834444AB7936EF95495E16DD3_13</vt:lpwstr>
  </property>
</Properties>
</file>