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42"/>
  </p:handoutMasterIdLst>
  <p:sldIdLst>
    <p:sldId id="2891" r:id="rId3"/>
    <p:sldId id="321" r:id="rId4"/>
    <p:sldId id="2904" r:id="rId6"/>
    <p:sldId id="322" r:id="rId7"/>
    <p:sldId id="2905" r:id="rId8"/>
    <p:sldId id="340" r:id="rId9"/>
    <p:sldId id="2920" r:id="rId10"/>
    <p:sldId id="2929" r:id="rId11"/>
    <p:sldId id="2921" r:id="rId12"/>
    <p:sldId id="2931" r:id="rId13"/>
    <p:sldId id="2924" r:id="rId14"/>
    <p:sldId id="2925" r:id="rId15"/>
    <p:sldId id="2927" r:id="rId16"/>
    <p:sldId id="2907" r:id="rId17"/>
    <p:sldId id="2908" r:id="rId18"/>
    <p:sldId id="2906" r:id="rId19"/>
    <p:sldId id="2934" r:id="rId20"/>
    <p:sldId id="331" r:id="rId21"/>
    <p:sldId id="2969" r:id="rId22"/>
    <p:sldId id="2970" r:id="rId23"/>
    <p:sldId id="2971" r:id="rId24"/>
    <p:sldId id="2972" r:id="rId25"/>
    <p:sldId id="2973" r:id="rId26"/>
    <p:sldId id="2974" r:id="rId27"/>
    <p:sldId id="2975" r:id="rId28"/>
    <p:sldId id="3001" r:id="rId29"/>
    <p:sldId id="2976" r:id="rId30"/>
    <p:sldId id="2990" r:id="rId31"/>
    <p:sldId id="2977" r:id="rId32"/>
    <p:sldId id="2978" r:id="rId33"/>
    <p:sldId id="2979" r:id="rId34"/>
    <p:sldId id="2980" r:id="rId35"/>
    <p:sldId id="2981" r:id="rId36"/>
    <p:sldId id="2968" r:id="rId37"/>
    <p:sldId id="2962" r:id="rId38"/>
    <p:sldId id="329" r:id="rId39"/>
    <p:sldId id="2892" r:id="rId40"/>
    <p:sldId id="2989" r:id="rId41"/>
  </p:sldIdLst>
  <p:sldSz cx="12190095" cy="6858000"/>
  <p:notesSz cx="7099300" cy="10234295"/>
  <p:custDataLst>
    <p:tags r:id="rId4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8" d="100"/>
          <a:sy n="58" d="100"/>
        </p:scale>
        <p:origin x="69" y="19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7" Type="http://schemas.openxmlformats.org/officeDocument/2006/relationships/tags" Target="tags/tag2.xml"/><Relationship Id="rId46" Type="http://schemas.openxmlformats.org/officeDocument/2006/relationships/commentAuthors" Target="commentAuthors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项目名称：智能导盲杖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团队成员：秦骁男，葛呼斯楞，甘世豪，刘屹涛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背景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我国视障人士目前约1700万，并以每年45万的数量增加。但在出行方面上存在较大问题与限制，全国导盲犬数量仅有</a:t>
            </a:r>
            <a:r>
              <a:rPr lang="en-US" altLang="zh-CN" sz="1800" dirty="0"/>
              <a:t>200</a:t>
            </a:r>
            <a:r>
              <a:rPr lang="zh-CN" altLang="en-US" sz="1800" dirty="0"/>
              <a:t>只左右，平均约9万人在等待一只导盲犬；而传统导盲杖提供的出行帮助十分有限，携带传统导盲杖仍然会出现有摔倒、跌落的风险。</a:t>
            </a:r>
            <a:endParaRPr lang="zh-CN" altLang="en-US" sz="2800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欲解决的现实问题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使用智能导盲杖解决</a:t>
            </a:r>
            <a:r>
              <a:rPr lang="zh-CN" altLang="en-US" sz="1800" dirty="0">
                <a:sym typeface="+mn-ea"/>
              </a:rPr>
              <a:t>视障人士</a:t>
            </a:r>
            <a:r>
              <a:rPr lang="zh-CN" altLang="en-US" sz="1800" dirty="0"/>
              <a:t>出行困难的问题，帮助</a:t>
            </a:r>
            <a:r>
              <a:rPr lang="zh-CN" altLang="en-US" sz="1800" dirty="0">
                <a:sym typeface="+mn-ea"/>
              </a:rPr>
              <a:t>视障人士便捷出行，融入正常的生活中。</a:t>
            </a:r>
            <a:endParaRPr lang="zh-CN" altLang="en-US" dirty="0"/>
          </a:p>
          <a:p>
            <a:pPr lvl="1"/>
            <a:r>
              <a:rPr lang="zh-CN" altLang="en-US" dirty="0"/>
              <a:t>实际意义和价值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对比常规导盲杖，能够更好的为视障人士提供帮助，在识别障碍，提醒用户方面更加准确、有效</a:t>
            </a:r>
            <a:endParaRPr lang="zh-CN" altLang="en-US" sz="1800" dirty="0"/>
          </a:p>
          <a:p>
            <a:pPr marL="457200" lvl="1" indent="0">
              <a:buNone/>
            </a:pPr>
            <a:r>
              <a:rPr lang="zh-CN" altLang="en-US" sz="1800" dirty="0"/>
              <a:t>对比导盲犬，能够大量生产，为保障更多视障人士的出行，并且在出行方面能起到与导盲犬相近的提示作用</a:t>
            </a:r>
            <a:endParaRPr lang="en-US" altLang="zh-CN" sz="1800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通过图像识别障碍物，语音提醒</a:t>
            </a:r>
            <a:r>
              <a:rPr lang="zh-CN" altLang="en-US" dirty="0">
                <a:sym typeface="+mn-ea"/>
              </a:rPr>
              <a:t>用户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通过摄像头实时摄像并进行图像识别台阶、路障</a:t>
            </a:r>
            <a:r>
              <a:rPr lang="zh-CN" altLang="en-US" sz="1800" dirty="0">
                <a:sym typeface="+mn-ea"/>
              </a:rPr>
              <a:t>等障碍物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对识别后的障碍进行相应处理，转化为提醒语音，提醒用户进行转向和避开障碍物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高处避障功能</a:t>
            </a:r>
            <a:endParaRPr lang="zh-CN" alt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无论是传统导盲杖还是导盲犬都存在一个很难解决的问题</a:t>
            </a:r>
            <a:r>
              <a:rPr lang="en-US" altLang="zh-CN" sz="1800" dirty="0">
                <a:solidFill>
                  <a:srgbClr val="FF0000"/>
                </a:solidFill>
              </a:rPr>
              <a:t>——</a:t>
            </a:r>
            <a:r>
              <a:rPr lang="zh-CN" altLang="en-US" sz="1800" dirty="0">
                <a:solidFill>
                  <a:srgbClr val="FF0000"/>
                </a:solidFill>
              </a:rPr>
              <a:t>处在高处的障碍如绳索、树枝、门框等，难以判断是否会影响到视障人员。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智能导盲杖采用向上方向的摄像头对障碍进行测距判断，及时提醒，防止碰撞</a:t>
            </a:r>
            <a:endParaRPr lang="zh-CN" altLang="en-US" sz="1800" dirty="0">
              <a:solidFill>
                <a:srgbClr val="FF0000"/>
              </a:solidFill>
            </a:endParaRPr>
          </a:p>
          <a:p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使用导盲杖结合语音系统，录像功能，图像识别功能，对传统导盲杖识别障碍功能进行了改善升级，更好的提醒视障人士，避免发生跌落，摔倒等</a:t>
            </a:r>
            <a:r>
              <a:rPr lang="zh-CN" altLang="en-US" dirty="0"/>
              <a:t>问题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添加了高处障碍检测功能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/>
              <a:t>如果</a:t>
            </a:r>
            <a:r>
              <a:rPr lang="zh-CN" altLang="en-US" dirty="0"/>
              <a:t>智能导盲杖出现故障问题或电量耗尽，也可以当作正常的</a:t>
            </a:r>
            <a:r>
              <a:rPr lang="zh-CN" altLang="en-US" dirty="0"/>
              <a:t>导盲杖进行使用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6" name="图片 6" descr="bed9211168247c075d2769286a6a6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430" y="2277110"/>
            <a:ext cx="6849745" cy="3816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获取图像信息顺序图</a:t>
            </a:r>
            <a:r>
              <a:rPr lang="en-US" altLang="zh-CN" dirty="0"/>
              <a:t>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5" descr="62fbf4409c60c8b82b8c5b8370f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2277110"/>
            <a:ext cx="9243695" cy="3874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en-US" altLang="zh-CN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高空避障顺序图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615" descr="9093dc0277ed686c056c82677b7f2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295" y="2205355"/>
            <a:ext cx="9029065" cy="4106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地面避障顺序图</a:t>
            </a:r>
            <a:r>
              <a:rPr lang="en-US" altLang="zh-CN" dirty="0"/>
              <a:t>       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91" descr="d5856ca78d2b7977b71a173e3c2a3e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0" y="2169160"/>
            <a:ext cx="9224010" cy="4154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语音播报顺序图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83" descr="6bbfca6eda5c157afe19f6eb7a2b43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4145" y="2348865"/>
            <a:ext cx="9545955" cy="3597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导盲杖的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8" descr="6b98d48d5b11228188c304c437a7e5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8400" y="962025"/>
            <a:ext cx="5989320" cy="5368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图像收集的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7" descr="caaf1bd4c272668517af9f728dd26a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2545" y="1125220"/>
            <a:ext cx="6176010" cy="5061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任务实现的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6" descr="5e2d756ecadc0a7114d944bc320526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840" y="1052830"/>
            <a:ext cx="6626225" cy="518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性能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智能导盲杖的性能方面主要体现在准确性和快速性</a:t>
            </a:r>
            <a:r>
              <a:rPr lang="zh-CN" altLang="en-US" sz="1800" dirty="0">
                <a:sym typeface="+mn-ea"/>
              </a:rPr>
              <a:t>两方面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准确性上，在距离较近约</a:t>
            </a:r>
            <a:r>
              <a:rPr lang="en-US" altLang="zh-CN" sz="1800" dirty="0">
                <a:sym typeface="+mn-ea"/>
              </a:rPr>
              <a:t>0-50cm</a:t>
            </a:r>
            <a:r>
              <a:rPr lang="zh-CN" altLang="en-US" sz="1800" dirty="0">
                <a:sym typeface="+mn-ea"/>
              </a:rPr>
              <a:t>时能准确识别障碍，超过该距离识别准确率会下降，主要限制于摄像设备的分辨率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快速性上，在障碍被摄像设备捕捉到后约</a:t>
            </a:r>
            <a:r>
              <a:rPr lang="en-US" altLang="zh-CN" sz="1800" dirty="0">
                <a:sym typeface="+mn-ea"/>
              </a:rPr>
              <a:t>0.2s</a:t>
            </a:r>
            <a:r>
              <a:rPr lang="zh-CN" altLang="en-US" sz="1800" dirty="0">
                <a:sym typeface="+mn-ea"/>
              </a:rPr>
              <a:t>内便能完成识别提醒，语音提醒的音频是已经生成好的文件，只需要进行调用，从识别障碍物到发出提示音整个</a:t>
            </a:r>
            <a:r>
              <a:rPr lang="zh-CN" altLang="en-US" sz="1800" dirty="0">
                <a:sym typeface="+mn-ea"/>
              </a:rPr>
              <a:t>过程在</a:t>
            </a:r>
            <a:r>
              <a:rPr lang="en-US" altLang="zh-CN" sz="1800" dirty="0">
                <a:sym typeface="+mn-ea"/>
              </a:rPr>
              <a:t>0.3s</a:t>
            </a:r>
            <a:r>
              <a:rPr lang="zh-CN" altLang="en-US" sz="1800" dirty="0">
                <a:sym typeface="+mn-ea"/>
              </a:rPr>
              <a:t>内</a:t>
            </a:r>
            <a:r>
              <a:rPr lang="zh-CN" altLang="en-US" sz="1800" dirty="0">
                <a:sym typeface="+mn-ea"/>
              </a:rPr>
              <a:t>完成</a:t>
            </a: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可靠性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软件在运行时会定时清理之前留存的数据，保证运行内存充足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整个设备采取全包设计，除了摄像头外都由外包装封闭封装，不易损坏、出现</a:t>
            </a:r>
            <a:r>
              <a:rPr lang="zh-CN" altLang="en-US" sz="1800" dirty="0">
                <a:sym typeface="+mn-ea"/>
              </a:rPr>
              <a:t>故障。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长时间不间断运行（</a:t>
            </a:r>
            <a:r>
              <a:rPr lang="en-US" altLang="zh-CN" sz="1800" dirty="0">
                <a:sym typeface="+mn-ea"/>
              </a:rPr>
              <a:t>3</a:t>
            </a:r>
            <a:r>
              <a:rPr lang="zh-CN" altLang="en-US" sz="1800" dirty="0">
                <a:sym typeface="+mn-ea"/>
              </a:rPr>
              <a:t>小时以上）可能会出现</a:t>
            </a:r>
            <a:r>
              <a:rPr lang="en-US" altLang="zh-CN" sz="1800" dirty="0">
                <a:sym typeface="+mn-ea"/>
              </a:rPr>
              <a:t>cpu</a:t>
            </a:r>
            <a:r>
              <a:rPr lang="zh-CN" altLang="en-US" sz="1800" dirty="0">
                <a:sym typeface="+mn-ea"/>
              </a:rPr>
              <a:t>过热问题导致卡顿，出现错误或故障后系统会自动重启，恢复到初始状态，确保软件的</a:t>
            </a:r>
            <a:r>
              <a:rPr lang="zh-CN" altLang="en-US" sz="1800" dirty="0">
                <a:sym typeface="+mn-ea"/>
              </a:rPr>
              <a:t>正常运行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软件在离线状态下运行，减少了对外部服务和基础设施的依赖，保持软件功能的连续性不受网络波动的</a:t>
            </a:r>
            <a:r>
              <a:rPr lang="zh-CN" altLang="en-US" sz="1800" dirty="0">
                <a:sym typeface="+mn-ea"/>
              </a:rPr>
              <a:t>影响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安全性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软件整体采用离线设计，只对必要的数据进行处理，个人信息和操作数据不会被上传到服务器，从而更好地保护了用户的隐私。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离线设计不依赖</a:t>
            </a:r>
            <a:r>
              <a:rPr lang="zh-CN" altLang="en-US" sz="1800" dirty="0">
                <a:sym typeface="+mn-ea"/>
              </a:rPr>
              <a:t>网络通信，也减少了受到网络攻击的风险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敏感数据不需要通过网络传播，能够保护用户的个人信息和</a:t>
            </a:r>
            <a:r>
              <a:rPr lang="zh-CN" altLang="en-US" sz="1800" dirty="0">
                <a:sym typeface="+mn-ea"/>
              </a:rPr>
              <a:t>数据安全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易用性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软件设计是为了帮助视障人士，将前端界面</a:t>
            </a:r>
            <a:r>
              <a:rPr lang="en-US" altLang="zh-CN" sz="1800" dirty="0">
                <a:sym typeface="+mn-ea"/>
              </a:rPr>
              <a:t>ui</a:t>
            </a:r>
            <a:r>
              <a:rPr lang="zh-CN" altLang="en-US" sz="1800" dirty="0">
                <a:sym typeface="+mn-ea"/>
              </a:rPr>
              <a:t>设计都转化为后端的代码实现，并简化了所有的用户设计，只留下启动按钮，最大程度的方便了用户</a:t>
            </a:r>
            <a:r>
              <a:rPr lang="zh-CN" altLang="en-US" sz="1800" dirty="0">
                <a:sym typeface="+mn-ea"/>
              </a:rPr>
              <a:t>的使用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软件需求构思与创意文档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背景介绍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欲解决问题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软件创意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系统的组成和部署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软件系统的功能性描述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6.</a:t>
            </a:r>
            <a:r>
              <a:rPr lang="zh-CN" altLang="en-US" sz="1800" dirty="0"/>
              <a:t>可行性及</a:t>
            </a:r>
            <a:r>
              <a:rPr lang="zh-CN" altLang="en-US" sz="1800" dirty="0"/>
              <a:t>潜在风险</a:t>
            </a:r>
            <a:endParaRPr lang="zh-CN" altLang="en-US" sz="1800" dirty="0"/>
          </a:p>
          <a:p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软件需求规格说明书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引言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软件的一般性描述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软件功能需求描述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其他软件需求描述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软件原型</a:t>
            </a:r>
            <a:endParaRPr lang="en-US" altLang="zh-CN" sz="1800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UML</a:t>
            </a:r>
            <a:r>
              <a:rPr lang="zh-CN" altLang="en-US" dirty="0"/>
              <a:t>技术、单目</a:t>
            </a:r>
            <a:r>
              <a:rPr lang="zh-CN" altLang="en-US" dirty="0"/>
              <a:t>测距技术、图像识别技术、离线语音合成技术、嵌入式技术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zh-CN" altLang="en-US" dirty="0"/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en-US" altLang="zh-CN" dirty="0">
                <a:sym typeface="+mn-ea"/>
              </a:rPr>
              <a:t>Python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66.9%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C/C++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24.1%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10%</a:t>
            </a:r>
            <a:r>
              <a:rPr lang="zh-CN" altLang="en-US" dirty="0">
                <a:sym typeface="+mn-ea"/>
              </a:rPr>
              <a:t>为程序运行语言</a:t>
            </a:r>
            <a:endParaRPr lang="zh-CN" altLang="en-US" dirty="0">
              <a:solidFill>
                <a:srgbClr val="002060"/>
              </a:solidFill>
            </a:endParaRPr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代码实现工具</a:t>
            </a:r>
            <a:r>
              <a:rPr lang="en-US" altLang="zh-CN" dirty="0">
                <a:sym typeface="+mn-ea"/>
              </a:rPr>
              <a:t>visual studio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vscode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代码质量分析工具</a:t>
            </a: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955" y="5265420"/>
            <a:ext cx="9817100" cy="109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软件系统体系结构设计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体系结构</a:t>
            </a:r>
            <a:r>
              <a:rPr lang="zh-CN" altLang="en-US" dirty="0">
                <a:latin typeface="+mn-ea"/>
              </a:rPr>
              <a:t>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 sz="2200" dirty="0">
                <a:latin typeface="+mn-ea"/>
              </a:rPr>
              <a:t>导盲杖包图</a:t>
            </a:r>
            <a:endParaRPr lang="en-US" altLang="zh-CN" sz="2200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0611" y="4329100"/>
            <a:ext cx="255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采用了分层结构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56" y="1772816"/>
            <a:ext cx="6650750" cy="4517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图像识别活动图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22" y="1700808"/>
            <a:ext cx="7373653" cy="47462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高空避障活动图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06" y="1808820"/>
            <a:ext cx="8347442" cy="44780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地面避障活动图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23" y="2312876"/>
            <a:ext cx="11460106" cy="36364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代码结构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219442" y="1125538"/>
            <a:ext cx="234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拍摄并识别图像模块的视图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836" y="1541036"/>
            <a:ext cx="2676899" cy="49727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776" y="2538809"/>
            <a:ext cx="2553056" cy="253400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代码风格示例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6774" y="1808820"/>
            <a:ext cx="7060710" cy="46209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35466" y="1399789"/>
            <a:ext cx="3215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为方法写多行注释，并在关键位置做单行注释，做了简单的错误处理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0545" y="1088708"/>
            <a:ext cx="10920052" cy="5040312"/>
          </a:xfrm>
        </p:spPr>
        <p:txBody>
          <a:bodyPr/>
          <a:lstStyle/>
          <a:p>
            <a:r>
              <a:rPr lang="en-US" altLang="zh-CN" dirty="0"/>
              <a:t>YOLOv5</a:t>
            </a:r>
            <a:r>
              <a:rPr lang="zh-CN" altLang="en-US" dirty="0"/>
              <a:t>算法的框架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049" y="1772919"/>
            <a:ext cx="9412013" cy="19719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45" y="3933190"/>
            <a:ext cx="9612630" cy="127127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9910" y="836613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语音助手项目</a:t>
            </a:r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445" y="1701165"/>
            <a:ext cx="8394700" cy="12382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对我们自己编写的代码做了单元测试（</a:t>
            </a:r>
            <a:r>
              <a:rPr lang="en-US" altLang="zh-CN" dirty="0" err="1"/>
              <a:t>unittest</a:t>
            </a:r>
            <a:r>
              <a:rPr lang="zh-CN" altLang="en-US" dirty="0"/>
              <a:t>库）</a:t>
            </a:r>
            <a:endParaRPr lang="en-US" altLang="zh-CN" dirty="0"/>
          </a:p>
          <a:p>
            <a:r>
              <a:rPr lang="zh-CN" altLang="en-US" dirty="0"/>
              <a:t>分别对图像识别、语音播报子系统做了功能的确认测试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638" y="2528900"/>
            <a:ext cx="6977478" cy="37026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95506" y="278092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单元测试部分情况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/>
              <a:t>语音模块开展了单元测试</a:t>
            </a:r>
            <a:endParaRPr lang="zh-CN" altLang="en-US" dirty="0"/>
          </a:p>
          <a:p>
            <a:pPr lvl="1"/>
            <a:r>
              <a:rPr lang="zh-CN" altLang="en-US" dirty="0"/>
              <a:t>对图像识别开展了单元测试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/>
              <a:t>整个系统开展了确认测试</a:t>
            </a:r>
            <a:endParaRPr lang="zh-CN" altLang="en-US" dirty="0"/>
          </a:p>
          <a:p>
            <a:pPr lvl="1"/>
            <a:r>
              <a:rPr lang="zh-CN" altLang="en-US" dirty="0"/>
              <a:t>在树莓派上测试，每个单元的测试都是与树莓派连接后进行实机测试，查看功能是否实现，实现效果</a:t>
            </a:r>
            <a:r>
              <a:rPr lang="zh-CN" altLang="en-US" dirty="0"/>
              <a:t>如何。</a:t>
            </a:r>
            <a:endParaRPr lang="zh-CN" altLang="en-US" dirty="0"/>
          </a:p>
          <a:p>
            <a:pPr marL="0" indent="45720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需求分析</a:t>
            </a:r>
            <a:endParaRPr lang="zh-CN" altLang="en-US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75126" y="3316173"/>
            <a:ext cx="6084676" cy="108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确保了项目团队明确理解客户的需求和期望</a:t>
            </a:r>
            <a:endParaRPr lang="en-US" altLang="zh-CN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避免潜在的误解和偏差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522698" y="3166965"/>
            <a:ext cx="3276364" cy="1382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ingFangSC"/>
              </a:rPr>
              <a:t>需求文档</a:t>
            </a:r>
            <a:endParaRPr lang="en-US" altLang="zh-CN" sz="36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PingFangSC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555555"/>
                </a:solidFill>
                <a:highlight>
                  <a:srgbClr val="FFFFFF"/>
                </a:highlight>
                <a:latin typeface="PingFangSC"/>
              </a:rPr>
              <a:t>小组会议</a:t>
            </a:r>
            <a:endParaRPr lang="en-US" altLang="zh-CN" sz="3600" dirty="0">
              <a:solidFill>
                <a:srgbClr val="555555"/>
              </a:solidFill>
              <a:highlight>
                <a:srgbClr val="FFFFFF"/>
              </a:highlight>
              <a:latin typeface="PingFangSC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代码审查</a:t>
            </a:r>
            <a:endParaRPr lang="zh-CN" altLang="en-US" dirty="0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47234" y="1821997"/>
            <a:ext cx="5040560" cy="43438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51290" y="1856552"/>
            <a:ext cx="4332551" cy="402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代码风格的统一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逻辑的正确性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潜在的安全漏洞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性能的优化</a:t>
            </a:r>
            <a:endParaRPr lang="zh-CN" altLang="en-US" sz="4400" dirty="0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单元测试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集成测试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9002" y="1762118"/>
            <a:ext cx="5262991" cy="4351911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43961"/>
            <a:ext cx="85532643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unittest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框架和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unittest.mock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模块编写的单元测试示例</a:t>
            </a: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55346" y="1196752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使用</a:t>
            </a:r>
            <a:r>
              <a:rPr lang="de-DE" altLang="zh-CN" dirty="0"/>
              <a:t>unittest</a:t>
            </a:r>
            <a:r>
              <a:rPr lang="zh-CN" altLang="en-US" dirty="0"/>
              <a:t>框架和</a:t>
            </a:r>
            <a:r>
              <a:rPr lang="de-DE" altLang="zh-CN" dirty="0"/>
              <a:t>unittest.mock</a:t>
            </a:r>
            <a:r>
              <a:rPr lang="zh-CN" altLang="en-US" dirty="0"/>
              <a:t>模块编写的单元测试示例</a:t>
            </a:r>
            <a:endParaRPr lang="zh-CN" alt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252028" y="-17416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" panose="020B0604020202020204" pitchFamily="34" charset="0"/>
                <a:ea typeface="-apple-system"/>
              </a:rPr>
              <a:t>使用Python的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unittest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框架和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unittest.mock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模块编写的单元测试示例</a:t>
            </a: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2558" y="4113076"/>
            <a:ext cx="39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使用</a:t>
            </a:r>
            <a:r>
              <a:rPr lang="en-US" altLang="zh-CN" dirty="0"/>
              <a:t>@</a:t>
            </a:r>
            <a:r>
              <a:rPr lang="de-DE" altLang="zh-CN" dirty="0"/>
              <a:t>patch</a:t>
            </a:r>
            <a:r>
              <a:rPr lang="zh-CN" altLang="en-US" dirty="0"/>
              <a:t>装饰器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模拟（</a:t>
            </a:r>
            <a:r>
              <a:rPr lang="en-US" altLang="zh-CN" dirty="0"/>
              <a:t>mock</a:t>
            </a:r>
            <a:r>
              <a:rPr lang="zh-CN" altLang="en-US" dirty="0"/>
              <a:t>）对象和行为</a:t>
            </a:r>
            <a:endParaRPr lang="en-US" altLang="zh-CN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" panose="020B0604020202020204" pitchFamily="34" charset="0"/>
                <a:ea typeface="-apple-system"/>
              </a:rPr>
              <a:t>使用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@patch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装饰器来模拟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snowboydecoder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中的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SnowboyDetect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和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PyAudio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类</a:t>
            </a: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5246" y="737870"/>
            <a:ext cx="4595893" cy="32546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9750" y="2708920"/>
            <a:ext cx="4727364" cy="149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函数命名清晰反应其功能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>
                <a:effectLst/>
              </a:rPr>
              <a:t>使用随机颜色分配给每个类</a:t>
            </a:r>
            <a:endParaRPr lang="en-US" altLang="zh-CN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代码中有适当的注释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736" y="2204864"/>
            <a:ext cx="6788911" cy="19972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670" y="5666060"/>
            <a:ext cx="10297962" cy="295316"/>
          </a:xfrm>
          <a:prstGeom prst="rect">
            <a:avLst/>
          </a:prstGeom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" panose="020B0604020202020204" pitchFamily="34" charset="0"/>
                <a:ea typeface="-apple-system"/>
              </a:rPr>
              <a:t>使用了 </a:t>
            </a:r>
            <a:r>
              <a:rPr kumimoji="0" lang="zh-CN" altLang="zh-CN" sz="9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 Unicode MS"/>
                <a:ea typeface="SFMono-Regular"/>
              </a:rPr>
              <a:t>np.random.randint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ea typeface="-apple-system"/>
              </a:rPr>
              <a:t> </a:t>
            </a: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05073B"/>
                </a:solidFill>
                <a:effectLst/>
                <a:latin typeface="Arial" panose="020B0604020202020204" pitchFamily="34" charset="0"/>
                <a:ea typeface="-apple-system"/>
              </a:rPr>
              <a:t>来生成随机颜色</a:t>
            </a: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090" y="2481529"/>
            <a:ext cx="6049799" cy="34539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 err="1"/>
              <a:t>SonarLint</a:t>
            </a:r>
            <a:r>
              <a:rPr lang="zh-CN" altLang="en-US" dirty="0"/>
              <a:t>分析代码质量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661" y="2549513"/>
            <a:ext cx="9287255" cy="6270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22" y="3284984"/>
            <a:ext cx="9630331" cy="11627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63893" y="0"/>
            <a:ext cx="10909212" cy="707886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54" y="2420888"/>
            <a:ext cx="5120202" cy="3156322"/>
          </a:xfrm>
          <a:prstGeom prst="rect">
            <a:avLst/>
          </a:prstGeom>
        </p:spPr>
      </p:pic>
      <p:sp>
        <p:nvSpPr>
          <p:cNvPr id="8" name="内容占位符 1"/>
          <p:cNvSpPr txBox="1"/>
          <p:nvPr/>
        </p:nvSpPr>
        <p:spPr>
          <a:xfrm>
            <a:off x="6347234" y="1412776"/>
            <a:ext cx="5616624" cy="49054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云服务器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：负责处理用户的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HTTP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请求，调用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接口使用服务功能和数据。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用户端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：接收信息，代码实现与调用的主要载体，识别信号并且输出等。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数据库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：存储识别信息，记录数据，后台运行数据等。</a:t>
            </a:r>
            <a:endParaRPr lang="en-US" altLang="zh-CN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语音识别系统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：主要是调用百度智能云</a:t>
            </a:r>
            <a:r>
              <a:rPr lang="en-US" altLang="zh-CN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接口。</a:t>
            </a:r>
            <a:endParaRPr lang="en-US" altLang="zh-CN" sz="2400" b="0" dirty="0">
              <a:solidFill>
                <a:srgbClr val="1E1F24"/>
              </a:solidFill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语音合成系统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：利用文本语音库函数实现。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演示软件系统的运行情况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ffe68d77f7d66c44aeaccde656a33f33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10385" y="1736725"/>
            <a:ext cx="8128000" cy="4572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 fullScrn="1">
              <p:cMediaNode showWhenStopped="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  <a:endParaRPr lang="zh-CN" altLang="en-US" dirty="0"/>
          </a:p>
          <a:p>
            <a:pPr lvl="1"/>
            <a:r>
              <a:rPr lang="en-US" altLang="zh-CN" dirty="0"/>
              <a:t>C</a:t>
            </a:r>
            <a:r>
              <a:rPr lang="en-US" altLang="zh-CN" dirty="0">
                <a:sym typeface="+mn-ea"/>
              </a:rPr>
              <a:t>SDN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Github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Gitee</a:t>
            </a:r>
            <a:r>
              <a:rPr lang="zh-CN" altLang="en-US" dirty="0">
                <a:sym typeface="+mn-ea"/>
              </a:rPr>
              <a:t>、知士荟，头歌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  <a:endParaRPr lang="zh-CN" altLang="en-US" dirty="0"/>
          </a:p>
          <a:p>
            <a:pPr lvl="1"/>
            <a:r>
              <a:rPr lang="zh-CN" altLang="en-US" dirty="0"/>
              <a:t>配</a:t>
            </a:r>
            <a:r>
              <a:rPr lang="zh-CN" altLang="en-US" dirty="0">
                <a:sym typeface="+mn-ea"/>
              </a:rPr>
              <a:t>置相关环境，实现软件部署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寻找适用于框架下的方法</a:t>
            </a:r>
            <a:endParaRPr lang="zh-CN" altLang="en-US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/>
                <a:gridCol w="1538672"/>
                <a:gridCol w="7319251"/>
                <a:gridCol w="1800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06574" y="835566"/>
          <a:ext cx="11521440" cy="265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2965"/>
                <a:gridCol w="1538864"/>
                <a:gridCol w="7319251"/>
                <a:gridCol w="1800200"/>
              </a:tblGrid>
              <a:tr h="370840">
                <a:tc>
                  <a:txBody>
                    <a:bodyPr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1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葛呼斯楞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实现了图像识别的主体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/>
                        <a:t>1.2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2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/>
                        <a:t>秦骁男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/>
                        <a:t>在图像识别和整体的串联启动做出了部分贡献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/>
                        <a:t>1.2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3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甘世豪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语音合成与语音识别代码的实现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 dirty="0"/>
                        <a:t>0.8</a:t>
                      </a:r>
                      <a:endParaRPr lang="en-US" altLang="zh-CN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/>
                        <a:t>4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/>
                        <a:t>刘屹涛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/>
                        <a:t>项目的整体串联和</a:t>
                      </a:r>
                      <a:r>
                        <a:rPr lang="zh-CN" altLang="en-US" sz="2400" dirty="0">
                          <a:sym typeface="+mn-ea"/>
                        </a:rPr>
                        <a:t>语音</a:t>
                      </a:r>
                      <a:r>
                        <a:rPr lang="zh-CN" altLang="en-US" sz="2400" dirty="0">
                          <a:sym typeface="+mn-ea"/>
                        </a:rPr>
                        <a:t>合成</a:t>
                      </a:r>
                      <a:endParaRPr lang="zh-CN" altLang="en-US" sz="24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/>
                        <a:t>0.8</a:t>
                      </a:r>
                      <a:endParaRPr lang="en-US" altLang="zh-C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pPr lvl="1"/>
            <a:r>
              <a:rPr lang="zh-CN" altLang="en-US" dirty="0"/>
              <a:t>时间安排不合理</a:t>
            </a:r>
            <a:endParaRPr lang="zh-CN" altLang="en-US" dirty="0"/>
          </a:p>
          <a:p>
            <a:pPr lvl="1"/>
            <a:r>
              <a:rPr lang="zh-CN" altLang="en-US" dirty="0"/>
              <a:t>开源中技术难以重用</a:t>
            </a:r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zh-CN" altLang="en-US" dirty="0"/>
          </a:p>
          <a:p>
            <a:pPr lvl="1"/>
            <a:r>
              <a:rPr lang="zh-CN" altLang="en-US" dirty="0"/>
              <a:t>提高解决问题的能力</a:t>
            </a:r>
            <a:endParaRPr lang="zh-CN" altLang="en-US" dirty="0"/>
          </a:p>
          <a:p>
            <a:pPr lvl="1"/>
            <a:r>
              <a:rPr lang="zh-CN" altLang="en-US" dirty="0"/>
              <a:t>提升编程能力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pPr lvl="1"/>
            <a:r>
              <a:rPr lang="zh-CN" altLang="en-US" dirty="0"/>
              <a:t>提高代码的编写</a:t>
            </a:r>
            <a:r>
              <a:rPr lang="zh-CN" altLang="en-US" dirty="0"/>
              <a:t>能力</a:t>
            </a:r>
            <a:endParaRPr lang="zh-CN" altLang="en-US" dirty="0"/>
          </a:p>
          <a:p>
            <a:pPr lvl="1"/>
            <a:r>
              <a:rPr lang="zh-CN" altLang="en-US" dirty="0"/>
              <a:t>小组共同完成了</a:t>
            </a:r>
            <a:r>
              <a:rPr lang="zh-CN" altLang="en-US" dirty="0"/>
              <a:t>一个项目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DOC_GUID" val="{cb355037-087a-4cdd-a4de-972ce56b9656}"/>
  <p:tag name="commondata" val="eyJoZGlkIjoiZTFlMDNlYzIzMGNiNDA1ZmI5ZmQ2YmY1OTY4NmM5ZWE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3011</Words>
  <Application>WPS 演示</Application>
  <PresentationFormat>自定义</PresentationFormat>
  <Paragraphs>390</Paragraphs>
  <Slides>38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3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Wingdings</vt:lpstr>
      <vt:lpstr>-apple-system</vt:lpstr>
      <vt:lpstr>Segoe Print</vt:lpstr>
      <vt:lpstr>PingFangSC</vt:lpstr>
      <vt:lpstr>Arial Unicode MS</vt:lpstr>
      <vt:lpstr>SFMono-Regular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软件系统体系结构设计</vt:lpstr>
      <vt:lpstr>软件系统详细设计</vt:lpstr>
      <vt:lpstr>软件系统详细设计</vt:lpstr>
      <vt:lpstr>软件系统详细设计</vt:lpstr>
      <vt:lpstr>代码编写</vt:lpstr>
      <vt:lpstr>代码风格</vt:lpstr>
      <vt:lpstr>代码重用情况</vt:lpstr>
      <vt:lpstr>代码重用情况</vt:lpstr>
      <vt:lpstr>测试情况</vt:lpstr>
      <vt:lpstr>软件测试</vt:lpstr>
      <vt:lpstr>软件质量与保证</vt:lpstr>
      <vt:lpstr>软件质量与保证</vt:lpstr>
      <vt:lpstr>软件质量与保证</vt:lpstr>
      <vt:lpstr>软件质量与保证</vt:lpstr>
      <vt:lpstr>软件质量与保证</vt:lpstr>
      <vt:lpstr>系统部署与运行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86028</cp:lastModifiedBy>
  <cp:revision>2468</cp:revision>
  <dcterms:created xsi:type="dcterms:W3CDTF">2113-01-01T00:00:00Z</dcterms:created>
  <dcterms:modified xsi:type="dcterms:W3CDTF">2024-07-04T07:29:52Z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2052-12.1.0.17440</vt:lpwstr>
  </property>
  <property fmtid="{D5CDD505-2E9C-101B-9397-08002B2CF9AE}" pid="3" name="ICV">
    <vt:lpwstr>D4AAC9C834444AB7936EF95495E16DD3_13</vt:lpwstr>
  </property>
</Properties>
</file>