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7"/>
  </p:notesMasterIdLst>
  <p:sldIdLst>
    <p:sldId id="256" r:id="rId3"/>
    <p:sldId id="257" r:id="rId4"/>
    <p:sldId id="263" r:id="rId5"/>
    <p:sldId id="264" r:id="rId6"/>
    <p:sldId id="288" r:id="rId8"/>
    <p:sldId id="267" r:id="rId9"/>
    <p:sldId id="277" r:id="rId10"/>
    <p:sldId id="293" r:id="rId11"/>
    <p:sldId id="294" r:id="rId12"/>
    <p:sldId id="282" r:id="rId13"/>
    <p:sldId id="295" r:id="rId14"/>
    <p:sldId id="284" r:id="rId15"/>
    <p:sldId id="275" r:id="rId16"/>
  </p:sldIdLst>
  <p:sldSz cx="18288000" cy="10287000"/>
  <p:notesSz cx="6858000" cy="9144000"/>
  <p:embeddedFontLst>
    <p:embeddedFont>
      <p:font typeface="字由点字倔强黑" panose="00020600040101010101" charset="-122"/>
      <p:regular r:id="rId20"/>
    </p:embeddedFont>
    <p:embeddedFont>
      <p:font typeface="华文楷体" panose="02010600040101010101" charset="-122"/>
      <p:regular r:id="rId21"/>
    </p:embeddedFont>
    <p:embeddedFont>
      <p:font typeface="华文中宋" panose="02010600040101010101" charset="-122"/>
      <p:regular r:id="rId22"/>
    </p:embeddedFont>
    <p:embeddedFont>
      <p:font typeface="微软雅黑" panose="020B0503020204020204" charset="-122"/>
      <p:regular r:id="rId23"/>
    </p:embeddedFont>
    <p:embeddedFont>
      <p:font typeface="Calibri" panose="020F0502020204030204" charset="0"/>
      <p:regular r:id="rId24"/>
      <p:bold r:id="rId25"/>
      <p:italic r:id="rId26"/>
      <p:boldItalic r:id="rId27"/>
    </p:embeddedFont>
  </p:embeddedFontLst>
  <p:custDataLst>
    <p:tags r:id="rId2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8" userDrawn="1">
          <p15:clr>
            <a:srgbClr val="A4A3A4"/>
          </p15:clr>
        </p15:guide>
        <p15:guide id="2" pos="29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 showGuides="1">
      <p:cViewPr varScale="1">
        <p:scale>
          <a:sx n="74" d="100"/>
          <a:sy n="74" d="100"/>
        </p:scale>
        <p:origin x="-1092" y="-90"/>
      </p:cViewPr>
      <p:guideLst>
        <p:guide orient="horz" pos="2098"/>
        <p:guide pos="29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gs" Target="tags/tag23.xml"/><Relationship Id="rId27" Type="http://schemas.openxmlformats.org/officeDocument/2006/relationships/font" Target="fonts/font8.fntdata"/><Relationship Id="rId26" Type="http://schemas.openxmlformats.org/officeDocument/2006/relationships/font" Target="fonts/font7.fntdata"/><Relationship Id="rId25" Type="http://schemas.openxmlformats.org/officeDocument/2006/relationships/font" Target="fonts/font6.fntdata"/><Relationship Id="rId24" Type="http://schemas.openxmlformats.org/officeDocument/2006/relationships/font" Target="fonts/font5.fntdata"/><Relationship Id="rId23" Type="http://schemas.openxmlformats.org/officeDocument/2006/relationships/font" Target="fonts/font4.fntdata"/><Relationship Id="rId22" Type="http://schemas.openxmlformats.org/officeDocument/2006/relationships/font" Target="fonts/font3.fntdata"/><Relationship Id="rId21" Type="http://schemas.openxmlformats.org/officeDocument/2006/relationships/font" Target="fonts/font2.fntdata"/><Relationship Id="rId20" Type="http://schemas.openxmlformats.org/officeDocument/2006/relationships/font" Target="fonts/font1.fntdata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.png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tags" Target="../tags/tag14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.png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tags" Target="../tags/tag2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1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0" y="0"/>
            <a:ext cx="9144000" cy="10287000"/>
            <a:chOff x="0" y="0"/>
            <a:chExt cx="2408296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08296" cy="2709333"/>
            </a:xfrm>
            <a:custGeom>
              <a:avLst/>
              <a:gdLst/>
              <a:ahLst/>
              <a:cxnLst/>
              <a:rect l="l" t="t" r="r" b="b"/>
              <a:pathLst>
                <a:path w="2408296" h="2709333">
                  <a:moveTo>
                    <a:pt x="0" y="0"/>
                  </a:moveTo>
                  <a:lnTo>
                    <a:pt x="2408296" y="0"/>
                  </a:lnTo>
                  <a:lnTo>
                    <a:pt x="24082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31427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408296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5"/>
                </a:lnSpc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1420837" y="1609376"/>
            <a:ext cx="15446325" cy="7068248"/>
            <a:chOff x="0" y="0"/>
            <a:chExt cx="4068168" cy="186159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068168" cy="1861596"/>
            </a:xfrm>
            <a:custGeom>
              <a:avLst/>
              <a:gdLst/>
              <a:ahLst/>
              <a:cxnLst/>
              <a:rect l="l" t="t" r="r" b="b"/>
              <a:pathLst>
                <a:path w="4068168" h="1861596">
                  <a:moveTo>
                    <a:pt x="17543" y="0"/>
                  </a:moveTo>
                  <a:lnTo>
                    <a:pt x="4050626" y="0"/>
                  </a:lnTo>
                  <a:cubicBezTo>
                    <a:pt x="4055278" y="0"/>
                    <a:pt x="4059740" y="1848"/>
                    <a:pt x="4063030" y="5138"/>
                  </a:cubicBezTo>
                  <a:cubicBezTo>
                    <a:pt x="4066320" y="8428"/>
                    <a:pt x="4068168" y="12890"/>
                    <a:pt x="4068168" y="17543"/>
                  </a:cubicBezTo>
                  <a:lnTo>
                    <a:pt x="4068168" y="1844054"/>
                  </a:lnTo>
                  <a:cubicBezTo>
                    <a:pt x="4068168" y="1848706"/>
                    <a:pt x="4066320" y="1853168"/>
                    <a:pt x="4063030" y="1856458"/>
                  </a:cubicBezTo>
                  <a:cubicBezTo>
                    <a:pt x="4059740" y="1859748"/>
                    <a:pt x="4055278" y="1861596"/>
                    <a:pt x="4050626" y="1861596"/>
                  </a:cubicBezTo>
                  <a:lnTo>
                    <a:pt x="17543" y="1861596"/>
                  </a:lnTo>
                  <a:cubicBezTo>
                    <a:pt x="12890" y="1861596"/>
                    <a:pt x="8428" y="1859748"/>
                    <a:pt x="5138" y="1856458"/>
                  </a:cubicBezTo>
                  <a:cubicBezTo>
                    <a:pt x="1848" y="1853168"/>
                    <a:pt x="0" y="1848706"/>
                    <a:pt x="0" y="1844054"/>
                  </a:cubicBezTo>
                  <a:lnTo>
                    <a:pt x="0" y="17543"/>
                  </a:lnTo>
                  <a:cubicBezTo>
                    <a:pt x="0" y="12890"/>
                    <a:pt x="1848" y="8428"/>
                    <a:pt x="5138" y="5138"/>
                  </a:cubicBezTo>
                  <a:cubicBezTo>
                    <a:pt x="8428" y="1848"/>
                    <a:pt x="12890" y="0"/>
                    <a:pt x="17543" y="0"/>
                  </a:cubicBezTo>
                  <a:close/>
                </a:path>
              </a:pathLst>
            </a:custGeom>
            <a:solidFill>
              <a:srgbClr val="EDF1F4"/>
            </a:solidFill>
            <a:ln w="19050" cap="rnd">
              <a:solidFill>
                <a:srgbClr val="314271"/>
              </a:solidFill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068168" cy="1909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5"/>
                </a:lnSpc>
              </a:p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194560" y="3729990"/>
            <a:ext cx="13898245" cy="213233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13900"/>
              </a:lnSpc>
            </a:pPr>
            <a:r>
              <a:rPr lang="zh-CN" altLang="en-US" sz="10000">
                <a:solidFill>
                  <a:srgbClr val="1E1E1E"/>
                </a:solidFill>
                <a:ea typeface="字由点字倔强黑" panose="00020600040101010101" charset="-122"/>
              </a:rPr>
              <a:t>职工管理</a:t>
            </a:r>
            <a:r>
              <a:rPr lang="zh-CN" altLang="en-US" sz="10000">
                <a:solidFill>
                  <a:srgbClr val="1E1E1E"/>
                </a:solidFill>
                <a:ea typeface="字由点字倔强黑" panose="00020600040101010101" charset="-122"/>
              </a:rPr>
              <a:t>系统</a:t>
            </a:r>
            <a:endParaRPr lang="zh-CN" altLang="en-US" sz="10000">
              <a:solidFill>
                <a:srgbClr val="1E1E1E"/>
              </a:solidFill>
              <a:ea typeface="字由点字倔强黑" panose="00020600040101010101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702800" y="7325360"/>
            <a:ext cx="6390005" cy="934085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ts val="3105"/>
              </a:lnSpc>
            </a:pPr>
            <a:r>
              <a:rPr lang="zh-CN" altLang="en-US" sz="2220">
                <a:solidFill>
                  <a:srgbClr val="314271"/>
                </a:solidFill>
                <a:ea typeface="思源黑体 1 Medium" panose="020B0600000000000000" charset="-122"/>
              </a:rPr>
              <a:t>组员：段亦柯</a:t>
            </a:r>
            <a:r>
              <a:rPr lang="en-US" altLang="zh-CN" sz="2220">
                <a:solidFill>
                  <a:srgbClr val="314271"/>
                </a:solidFill>
                <a:ea typeface="思源黑体 1 Medium" panose="020B0600000000000000" charset="-122"/>
              </a:rPr>
              <a:t> </a:t>
            </a:r>
            <a:r>
              <a:rPr lang="zh-CN" altLang="en-US" sz="2220">
                <a:solidFill>
                  <a:srgbClr val="314271"/>
                </a:solidFill>
                <a:ea typeface="思源黑体 1 Medium" panose="020B0600000000000000" charset="-122"/>
              </a:rPr>
              <a:t>苏笑南</a:t>
            </a:r>
            <a:r>
              <a:rPr lang="en-US" altLang="zh-CN" sz="2220">
                <a:solidFill>
                  <a:srgbClr val="314271"/>
                </a:solidFill>
                <a:ea typeface="思源黑体 1 Medium" panose="020B0600000000000000" charset="-122"/>
              </a:rPr>
              <a:t> </a:t>
            </a:r>
            <a:r>
              <a:rPr lang="zh-CN" altLang="en-US" sz="2220">
                <a:solidFill>
                  <a:srgbClr val="314271"/>
                </a:solidFill>
                <a:ea typeface="思源黑体 1 Medium" panose="020B0600000000000000" charset="-122"/>
              </a:rPr>
              <a:t>刘天源</a:t>
            </a:r>
            <a:endParaRPr lang="en-US" sz="2220">
              <a:solidFill>
                <a:srgbClr val="314271"/>
              </a:solidFill>
              <a:ea typeface="思源黑体 1 Medium" panose="020B0600000000000000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896600" y="5829300"/>
            <a:ext cx="5170805" cy="12357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6600"/>
              <a:t>——</a:t>
            </a:r>
            <a:r>
              <a:rPr lang="zh-CN" altLang="en-US" sz="6600"/>
              <a:t>结题报告</a:t>
            </a:r>
            <a:endParaRPr lang="zh-CN" altLang="en-US" sz="660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1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911139" y="0"/>
            <a:ext cx="4146396" cy="10287000"/>
            <a:chOff x="0" y="0"/>
            <a:chExt cx="1092055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92055" cy="2709333"/>
            </a:xfrm>
            <a:custGeom>
              <a:avLst/>
              <a:gdLst/>
              <a:ahLst/>
              <a:cxnLst/>
              <a:rect l="l" t="t" r="r" b="b"/>
              <a:pathLst>
                <a:path w="1092055" h="2709333">
                  <a:moveTo>
                    <a:pt x="0" y="0"/>
                  </a:moveTo>
                  <a:lnTo>
                    <a:pt x="1092055" y="0"/>
                  </a:lnTo>
                  <a:lnTo>
                    <a:pt x="109205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31427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092055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5"/>
                </a:lnSpc>
              </a:p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889109" y="1293495"/>
            <a:ext cx="1485900" cy="3582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60"/>
              </a:lnSpc>
            </a:pPr>
            <a:r>
              <a:rPr lang="en-US" sz="9800" spc="1558">
                <a:solidFill>
                  <a:srgbClr val="FFFFFF"/>
                </a:solidFill>
                <a:ea typeface="字由点字倔强黑" panose="00020600040101010101" charset="-122"/>
              </a:rPr>
              <a:t>目录</a:t>
            </a:r>
            <a:endParaRPr lang="en-US" sz="9800" spc="1558">
              <a:solidFill>
                <a:srgbClr val="FFFFFF"/>
              </a:solidFill>
              <a:ea typeface="字由点字倔强黑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375009" y="2346057"/>
            <a:ext cx="523875" cy="3942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25"/>
              </a:lnSpc>
            </a:pPr>
            <a:r>
              <a:rPr lang="en-US" sz="3440" spc="804">
                <a:solidFill>
                  <a:srgbClr val="FFFFFF"/>
                </a:solidFill>
                <a:latin typeface="Akzidenz-Grotesk" panose="02000503030000020003"/>
              </a:rPr>
              <a:t>CONTENTS</a:t>
            </a:r>
            <a:endParaRPr lang="en-US" sz="3440" spc="804">
              <a:solidFill>
                <a:srgbClr val="FFFFFF"/>
              </a:solidFill>
              <a:latin typeface="Akzidenz-Grotesk" panose="02000503030000020003"/>
            </a:endParaRPr>
          </a:p>
        </p:txBody>
      </p:sp>
      <p:sp>
        <p:nvSpPr>
          <p:cNvPr id="7" name="TextBox 7"/>
          <p:cNvSpPr txBox="1"/>
          <p:nvPr>
            <p:custDataLst>
              <p:tags r:id="rId1"/>
            </p:custDataLst>
          </p:nvPr>
        </p:nvSpPr>
        <p:spPr>
          <a:xfrm>
            <a:off x="10591800" y="6210300"/>
            <a:ext cx="4547870" cy="112649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5380"/>
              </a:lnSpc>
            </a:pPr>
            <a:r>
              <a:rPr lang="zh-CN" altLang="en-US" sz="4485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思源黑体 2 Bold" panose="020B0800000000000000" charset="-122"/>
              </a:rPr>
              <a:t>项目</a:t>
            </a:r>
            <a:r>
              <a:rPr lang="zh-CN" altLang="en-US" sz="4485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思源黑体 2 Bold" panose="020B0800000000000000" charset="-122"/>
              </a:rPr>
              <a:t>演示</a:t>
            </a:r>
            <a:endParaRPr lang="zh-CN" altLang="en-US" sz="4485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ea typeface="思源黑体 2 Bold" panose="020B0800000000000000" charset="-122"/>
            </a:endParaRPr>
          </a:p>
        </p:txBody>
      </p: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9085096" y="2514882"/>
            <a:ext cx="1997296" cy="1240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85"/>
              </a:lnSpc>
            </a:pPr>
            <a:r>
              <a:rPr lang="en-US" sz="7235">
                <a:solidFill>
                  <a:srgbClr val="314271"/>
                </a:solidFill>
                <a:latin typeface="Akzidenz-Grotesk Bold" panose="02000803050000020004"/>
              </a:rPr>
              <a:t>01</a:t>
            </a:r>
            <a:endParaRPr lang="en-US" sz="7235">
              <a:solidFill>
                <a:srgbClr val="314271"/>
              </a:solidFill>
              <a:latin typeface="Akzidenz-Grotesk Bold" panose="02000803050000020004"/>
            </a:endParaRPr>
          </a:p>
        </p:txBody>
      </p:sp>
      <p:sp>
        <p:nvSpPr>
          <p:cNvPr id="10" name="TextBox 10"/>
          <p:cNvSpPr txBox="1"/>
          <p:nvPr>
            <p:custDataLst>
              <p:tags r:id="rId3"/>
            </p:custDataLst>
          </p:nvPr>
        </p:nvSpPr>
        <p:spPr>
          <a:xfrm>
            <a:off x="10591800" y="2859405"/>
            <a:ext cx="4547870" cy="86550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5380"/>
              </a:lnSpc>
            </a:pPr>
            <a:r>
              <a:rPr lang="zh-CN" altLang="en-US" sz="4485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思源黑体 2 Bold" panose="020B0800000000000000" charset="-122"/>
              </a:rPr>
              <a:t>项目</a:t>
            </a:r>
            <a:r>
              <a:rPr lang="zh-CN" altLang="en-US" sz="4485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思源黑体 2 Bold" panose="020B0800000000000000" charset="-122"/>
              </a:rPr>
              <a:t>分析</a:t>
            </a:r>
            <a:endParaRPr lang="zh-CN" altLang="en-US" sz="4485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ea typeface="思源黑体 2 Bold" panose="020B0800000000000000" charset="-122"/>
            </a:endParaRPr>
          </a:p>
        </p:txBody>
      </p:sp>
      <p:sp>
        <p:nvSpPr>
          <p:cNvPr id="12" name="TextBox 12"/>
          <p:cNvSpPr txBox="1"/>
          <p:nvPr>
            <p:custDataLst>
              <p:tags r:id="rId4"/>
            </p:custDataLst>
          </p:nvPr>
        </p:nvSpPr>
        <p:spPr>
          <a:xfrm>
            <a:off x="9085096" y="4227888"/>
            <a:ext cx="1997296" cy="1240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85"/>
              </a:lnSpc>
            </a:pPr>
            <a:r>
              <a:rPr lang="en-US" sz="7235">
                <a:solidFill>
                  <a:srgbClr val="314271"/>
                </a:solidFill>
                <a:latin typeface="Akzidenz-Grotesk Bold" panose="02000803050000020004"/>
              </a:rPr>
              <a:t>02</a:t>
            </a:r>
            <a:endParaRPr lang="en-US" sz="7235">
              <a:solidFill>
                <a:srgbClr val="314271"/>
              </a:solidFill>
              <a:latin typeface="Akzidenz-Grotesk Bold" panose="02000803050000020004"/>
            </a:endParaRPr>
          </a:p>
        </p:txBody>
      </p:sp>
      <p:sp>
        <p:nvSpPr>
          <p:cNvPr id="13" name="TextBox 13"/>
          <p:cNvSpPr txBox="1"/>
          <p:nvPr>
            <p:custDataLst>
              <p:tags r:id="rId5"/>
            </p:custDataLst>
          </p:nvPr>
        </p:nvSpPr>
        <p:spPr>
          <a:xfrm>
            <a:off x="10599420" y="4394200"/>
            <a:ext cx="4547870" cy="117729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5380"/>
              </a:lnSpc>
            </a:pPr>
            <a:r>
              <a:rPr lang="zh-CN" altLang="en-US" sz="4485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思源黑体 2 Bold" panose="020B0800000000000000" charset="-122"/>
              </a:rPr>
              <a:t>项目设计</a:t>
            </a:r>
            <a:endParaRPr lang="zh-CN" altLang="en-US" sz="4485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ea typeface="思源黑体 2 Bold" panose="020B0800000000000000" charset="-122"/>
            </a:endParaRPr>
          </a:p>
        </p:txBody>
      </p:sp>
      <p:sp>
        <p:nvSpPr>
          <p:cNvPr id="15" name="TextBox 15"/>
          <p:cNvSpPr txBox="1"/>
          <p:nvPr>
            <p:custDataLst>
              <p:tags r:id="rId6"/>
            </p:custDataLst>
          </p:nvPr>
        </p:nvSpPr>
        <p:spPr>
          <a:xfrm>
            <a:off x="9085096" y="5940894"/>
            <a:ext cx="1997296" cy="1240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85"/>
              </a:lnSpc>
            </a:pPr>
            <a:r>
              <a:rPr lang="en-US" sz="7235">
                <a:solidFill>
                  <a:srgbClr val="314271"/>
                </a:solidFill>
                <a:latin typeface="Akzidenz-Grotesk Bold" panose="02000803050000020004"/>
              </a:rPr>
              <a:t>03</a:t>
            </a:r>
            <a:endParaRPr lang="en-US" sz="7235">
              <a:solidFill>
                <a:srgbClr val="314271"/>
              </a:solidFill>
              <a:latin typeface="Akzidenz-Grotesk Bold" panose="02000803050000020004"/>
            </a:endParaRPr>
          </a:p>
        </p:txBody>
      </p:sp>
      <p:sp>
        <p:nvSpPr>
          <p:cNvPr id="16" name="TextBox 16"/>
          <p:cNvSpPr txBox="1"/>
          <p:nvPr>
            <p:custDataLst>
              <p:tags r:id="rId7"/>
            </p:custDataLst>
          </p:nvPr>
        </p:nvSpPr>
        <p:spPr>
          <a:xfrm>
            <a:off x="10591800" y="6251575"/>
            <a:ext cx="4547870" cy="94424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5380"/>
              </a:lnSpc>
            </a:pPr>
            <a:endParaRPr lang="zh-CN" altLang="en-US" sz="4485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ea typeface="思源黑体 2 Bold" panose="020B0800000000000000" charset="-122"/>
            </a:endParaRPr>
          </a:p>
        </p:txBody>
      </p:sp>
      <p:sp>
        <p:nvSpPr>
          <p:cNvPr id="19" name="AutoShape 19"/>
          <p:cNvSpPr/>
          <p:nvPr>
            <p:custDataLst>
              <p:tags r:id="rId8"/>
            </p:custDataLst>
          </p:nvPr>
        </p:nvSpPr>
        <p:spPr>
          <a:xfrm>
            <a:off x="8551214" y="3975898"/>
            <a:ext cx="6617891" cy="0"/>
          </a:xfrm>
          <a:prstGeom prst="line">
            <a:avLst/>
          </a:prstGeom>
          <a:ln w="19050" cap="flat">
            <a:solidFill>
              <a:srgbClr val="314271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20" name="AutoShape 20"/>
          <p:cNvSpPr/>
          <p:nvPr>
            <p:custDataLst>
              <p:tags r:id="rId9"/>
            </p:custDataLst>
          </p:nvPr>
        </p:nvSpPr>
        <p:spPr>
          <a:xfrm>
            <a:off x="8551214" y="5688904"/>
            <a:ext cx="6617891" cy="0"/>
          </a:xfrm>
          <a:prstGeom prst="line">
            <a:avLst/>
          </a:prstGeom>
          <a:ln w="19050" cap="flat">
            <a:solidFill>
              <a:srgbClr val="314271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21" name="AutoShape 21"/>
          <p:cNvSpPr/>
          <p:nvPr>
            <p:custDataLst>
              <p:tags r:id="rId10"/>
            </p:custDataLst>
          </p:nvPr>
        </p:nvSpPr>
        <p:spPr>
          <a:xfrm>
            <a:off x="8551214" y="7401909"/>
            <a:ext cx="6617891" cy="0"/>
          </a:xfrm>
          <a:prstGeom prst="line">
            <a:avLst/>
          </a:prstGeom>
          <a:ln w="19050" cap="flat">
            <a:solidFill>
              <a:srgbClr val="314271"/>
            </a:solidFill>
            <a:prstDash val="sysDot"/>
            <a:headEnd type="none" w="sm" len="sm"/>
            <a:tailEnd type="none" w="sm" len="sm"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1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0" y="5143500"/>
            <a:ext cx="18288000" cy="5143500"/>
            <a:chOff x="0" y="0"/>
            <a:chExt cx="4816593" cy="13546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354667"/>
            </a:xfrm>
            <a:custGeom>
              <a:avLst/>
              <a:gdLst/>
              <a:ahLst/>
              <a:cxnLst/>
              <a:rect l="l" t="t" r="r" b="b"/>
              <a:pathLst>
                <a:path w="4816592" h="1354667">
                  <a:moveTo>
                    <a:pt x="0" y="0"/>
                  </a:moveTo>
                  <a:lnTo>
                    <a:pt x="4816592" y="0"/>
                  </a:lnTo>
                  <a:lnTo>
                    <a:pt x="4816592" y="1354667"/>
                  </a:lnTo>
                  <a:lnTo>
                    <a:pt x="0" y="1354667"/>
                  </a:lnTo>
                  <a:close/>
                </a:path>
              </a:pathLst>
            </a:custGeom>
            <a:solidFill>
              <a:srgbClr val="31427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14022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5"/>
                </a:lnSpc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1420837" y="1609376"/>
            <a:ext cx="15446325" cy="7068248"/>
            <a:chOff x="0" y="0"/>
            <a:chExt cx="4068168" cy="186159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068168" cy="1861596"/>
            </a:xfrm>
            <a:custGeom>
              <a:avLst/>
              <a:gdLst/>
              <a:ahLst/>
              <a:cxnLst/>
              <a:rect l="l" t="t" r="r" b="b"/>
              <a:pathLst>
                <a:path w="4068168" h="1861596">
                  <a:moveTo>
                    <a:pt x="17543" y="0"/>
                  </a:moveTo>
                  <a:lnTo>
                    <a:pt x="4050626" y="0"/>
                  </a:lnTo>
                  <a:cubicBezTo>
                    <a:pt x="4055278" y="0"/>
                    <a:pt x="4059740" y="1848"/>
                    <a:pt x="4063030" y="5138"/>
                  </a:cubicBezTo>
                  <a:cubicBezTo>
                    <a:pt x="4066320" y="8428"/>
                    <a:pt x="4068168" y="12890"/>
                    <a:pt x="4068168" y="17543"/>
                  </a:cubicBezTo>
                  <a:lnTo>
                    <a:pt x="4068168" y="1844054"/>
                  </a:lnTo>
                  <a:cubicBezTo>
                    <a:pt x="4068168" y="1848706"/>
                    <a:pt x="4066320" y="1853168"/>
                    <a:pt x="4063030" y="1856458"/>
                  </a:cubicBezTo>
                  <a:cubicBezTo>
                    <a:pt x="4059740" y="1859748"/>
                    <a:pt x="4055278" y="1861596"/>
                    <a:pt x="4050626" y="1861596"/>
                  </a:cubicBezTo>
                  <a:lnTo>
                    <a:pt x="17543" y="1861596"/>
                  </a:lnTo>
                  <a:cubicBezTo>
                    <a:pt x="12890" y="1861596"/>
                    <a:pt x="8428" y="1859748"/>
                    <a:pt x="5138" y="1856458"/>
                  </a:cubicBezTo>
                  <a:cubicBezTo>
                    <a:pt x="1848" y="1853168"/>
                    <a:pt x="0" y="1848706"/>
                    <a:pt x="0" y="1844054"/>
                  </a:cubicBezTo>
                  <a:lnTo>
                    <a:pt x="0" y="17543"/>
                  </a:lnTo>
                  <a:cubicBezTo>
                    <a:pt x="0" y="12890"/>
                    <a:pt x="1848" y="8428"/>
                    <a:pt x="5138" y="5138"/>
                  </a:cubicBezTo>
                  <a:cubicBezTo>
                    <a:pt x="8428" y="1848"/>
                    <a:pt x="12890" y="0"/>
                    <a:pt x="17543" y="0"/>
                  </a:cubicBezTo>
                  <a:close/>
                </a:path>
              </a:pathLst>
            </a:custGeom>
            <a:solidFill>
              <a:srgbClr val="EDF1F4"/>
            </a:solidFill>
            <a:ln w="19050" cap="rnd">
              <a:solidFill>
                <a:srgbClr val="314271"/>
              </a:solidFill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068168" cy="1909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5"/>
                </a:lnSpc>
              </a:p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4215668" y="3434981"/>
            <a:ext cx="9856664" cy="1455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350"/>
              </a:lnSpc>
              <a:spcBef>
                <a:spcPct val="0"/>
              </a:spcBef>
            </a:pPr>
            <a:r>
              <a:rPr lang="zh-CN" altLang="en-US" sz="8600">
                <a:solidFill>
                  <a:srgbClr val="1E1E1E"/>
                </a:solidFill>
                <a:latin typeface="华文楷体" panose="02010600040101010101" charset="-122"/>
                <a:ea typeface="华文楷体" panose="02010600040101010101" charset="-122"/>
              </a:rPr>
              <a:t>项目分析</a:t>
            </a:r>
            <a:endParaRPr lang="zh-CN" altLang="en-US" sz="8600">
              <a:solidFill>
                <a:srgbClr val="1E1E1E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grpSp>
        <p:nvGrpSpPr>
          <p:cNvPr id="10" name="Group 10"/>
          <p:cNvGrpSpPr/>
          <p:nvPr/>
        </p:nvGrpSpPr>
        <p:grpSpPr>
          <a:xfrm rot="0">
            <a:off x="7461580" y="5886814"/>
            <a:ext cx="3364840" cy="650880"/>
            <a:chOff x="0" y="0"/>
            <a:chExt cx="886213" cy="17142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86213" cy="171425"/>
            </a:xfrm>
            <a:custGeom>
              <a:avLst/>
              <a:gdLst/>
              <a:ahLst/>
              <a:cxnLst/>
              <a:rect l="l" t="t" r="r" b="b"/>
              <a:pathLst>
                <a:path w="886213" h="171425">
                  <a:moveTo>
                    <a:pt x="85713" y="0"/>
                  </a:moveTo>
                  <a:lnTo>
                    <a:pt x="800500" y="0"/>
                  </a:lnTo>
                  <a:cubicBezTo>
                    <a:pt x="823233" y="0"/>
                    <a:pt x="845034" y="9030"/>
                    <a:pt x="861108" y="25105"/>
                  </a:cubicBezTo>
                  <a:cubicBezTo>
                    <a:pt x="877183" y="41179"/>
                    <a:pt x="886213" y="62980"/>
                    <a:pt x="886213" y="85713"/>
                  </a:cubicBezTo>
                  <a:lnTo>
                    <a:pt x="886213" y="85713"/>
                  </a:lnTo>
                  <a:cubicBezTo>
                    <a:pt x="886213" y="108445"/>
                    <a:pt x="877183" y="130246"/>
                    <a:pt x="861108" y="146321"/>
                  </a:cubicBezTo>
                  <a:cubicBezTo>
                    <a:pt x="845034" y="162395"/>
                    <a:pt x="823233" y="171425"/>
                    <a:pt x="800500" y="171425"/>
                  </a:cubicBezTo>
                  <a:lnTo>
                    <a:pt x="85713" y="171425"/>
                  </a:lnTo>
                  <a:cubicBezTo>
                    <a:pt x="62980" y="171425"/>
                    <a:pt x="41179" y="162395"/>
                    <a:pt x="25105" y="146321"/>
                  </a:cubicBezTo>
                  <a:cubicBezTo>
                    <a:pt x="9030" y="130246"/>
                    <a:pt x="0" y="108445"/>
                    <a:pt x="0" y="85713"/>
                  </a:cubicBezTo>
                  <a:lnTo>
                    <a:pt x="0" y="85713"/>
                  </a:lnTo>
                  <a:cubicBezTo>
                    <a:pt x="0" y="62980"/>
                    <a:pt x="9030" y="41179"/>
                    <a:pt x="25105" y="25105"/>
                  </a:cubicBezTo>
                  <a:cubicBezTo>
                    <a:pt x="41179" y="9030"/>
                    <a:pt x="62980" y="0"/>
                    <a:pt x="85713" y="0"/>
                  </a:cubicBezTo>
                  <a:close/>
                </a:path>
              </a:pathLst>
            </a:custGeom>
            <a:solidFill>
              <a:srgbClr val="314271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886213" cy="2190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5"/>
                </a:lnSpc>
              </a:pP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930343" y="5932600"/>
            <a:ext cx="2427315" cy="541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25"/>
              </a:lnSpc>
              <a:spcBef>
                <a:spcPct val="0"/>
              </a:spcBef>
            </a:pPr>
            <a:r>
              <a:rPr lang="en-US" sz="3200">
                <a:solidFill>
                  <a:srgbClr val="FFFFFF"/>
                </a:solidFill>
                <a:ea typeface="思源黑体 1 Medium" panose="020B0600000000000000" charset="-122"/>
              </a:rPr>
              <a:t>第</a:t>
            </a:r>
            <a:r>
              <a:rPr lang="zh-CN" altLang="en-US" sz="3200">
                <a:solidFill>
                  <a:srgbClr val="FFFFFF"/>
                </a:solidFill>
                <a:ea typeface="思源黑体 1 Medium" panose="020B0600000000000000" charset="-122"/>
              </a:rPr>
              <a:t>一</a:t>
            </a:r>
            <a:r>
              <a:rPr lang="en-US" sz="3200">
                <a:solidFill>
                  <a:srgbClr val="FFFFFF"/>
                </a:solidFill>
                <a:ea typeface="思源黑体 1 Medium" panose="020B0600000000000000" charset="-122"/>
              </a:rPr>
              <a:t>章节</a:t>
            </a:r>
            <a:endParaRPr lang="en-US" sz="3200">
              <a:solidFill>
                <a:srgbClr val="FFFFFF"/>
              </a:solidFill>
              <a:ea typeface="思源黑体 1 Medium" panose="020B06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1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0" y="0"/>
            <a:ext cx="1795606" cy="10287000"/>
            <a:chOff x="0" y="0"/>
            <a:chExt cx="472917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2917" cy="2709333"/>
            </a:xfrm>
            <a:custGeom>
              <a:avLst/>
              <a:gdLst/>
              <a:ahLst/>
              <a:cxnLst/>
              <a:rect l="l" t="t" r="r" b="b"/>
              <a:pathLst>
                <a:path w="472917" h="2709333">
                  <a:moveTo>
                    <a:pt x="0" y="0"/>
                  </a:moveTo>
                  <a:lnTo>
                    <a:pt x="472917" y="0"/>
                  </a:lnTo>
                  <a:lnTo>
                    <a:pt x="47291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31427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2917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5"/>
                </a:lnSpc>
              </a:p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02285" y="629920"/>
            <a:ext cx="790575" cy="881824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6240"/>
              </a:lnSpc>
            </a:pPr>
            <a:endParaRPr lang="zh-CN" altLang="en-US" sz="5200" spc="77">
              <a:solidFill>
                <a:srgbClr val="FFFFFF"/>
              </a:solidFill>
              <a:ea typeface="字由点字倔强黑" panose="00020600040101010101" charset="-122"/>
            </a:endParaRPr>
          </a:p>
          <a:p>
            <a:pPr algn="ctr">
              <a:lnSpc>
                <a:spcPts val="6240"/>
              </a:lnSpc>
            </a:pPr>
            <a:endParaRPr lang="zh-CN" altLang="en-US" sz="5200" spc="77">
              <a:solidFill>
                <a:srgbClr val="FFFFFF"/>
              </a:solidFill>
              <a:ea typeface="字由点字倔强黑" panose="00020600040101010101" charset="-122"/>
            </a:endParaRPr>
          </a:p>
          <a:p>
            <a:pPr algn="ctr">
              <a:lnSpc>
                <a:spcPts val="6240"/>
              </a:lnSpc>
            </a:pPr>
            <a:endParaRPr lang="zh-CN" altLang="en-US" sz="5200" spc="77">
              <a:solidFill>
                <a:srgbClr val="FFFFFF"/>
              </a:solidFill>
              <a:ea typeface="字由点字倔强黑" panose="00020600040101010101" charset="-122"/>
            </a:endParaRPr>
          </a:p>
          <a:p>
            <a:pPr algn="ctr">
              <a:lnSpc>
                <a:spcPts val="6240"/>
              </a:lnSpc>
            </a:pPr>
            <a:r>
              <a:rPr lang="zh-CN" altLang="en-US" sz="5200" spc="77">
                <a:solidFill>
                  <a:srgbClr val="FFFFFF"/>
                </a:solidFill>
                <a:latin typeface="华文中宋" panose="02010600040101010101" charset="-122"/>
                <a:ea typeface="华文中宋" panose="02010600040101010101" charset="-122"/>
              </a:rPr>
              <a:t>需求分析</a:t>
            </a:r>
            <a:endParaRPr lang="zh-CN" altLang="en-US" sz="5200" spc="77">
              <a:solidFill>
                <a:srgbClr val="FFFFFF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grpSp>
        <p:nvGrpSpPr>
          <p:cNvPr id="7" name="Group 7"/>
          <p:cNvGrpSpPr/>
          <p:nvPr/>
        </p:nvGrpSpPr>
        <p:grpSpPr>
          <a:xfrm rot="0">
            <a:off x="2590838" y="567341"/>
            <a:ext cx="4034318" cy="637565"/>
            <a:chOff x="0" y="0"/>
            <a:chExt cx="1062536" cy="16791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62536" cy="167918"/>
            </a:xfrm>
            <a:custGeom>
              <a:avLst/>
              <a:gdLst/>
              <a:ahLst/>
              <a:cxnLst/>
              <a:rect l="l" t="t" r="r" b="b"/>
              <a:pathLst>
                <a:path w="1062536" h="167918">
                  <a:moveTo>
                    <a:pt x="0" y="0"/>
                  </a:moveTo>
                  <a:lnTo>
                    <a:pt x="1062536" y="0"/>
                  </a:lnTo>
                  <a:lnTo>
                    <a:pt x="1062536" y="167918"/>
                  </a:lnTo>
                  <a:lnTo>
                    <a:pt x="0" y="167918"/>
                  </a:lnTo>
                  <a:close/>
                </a:path>
              </a:pathLst>
            </a:custGeom>
            <a:solidFill>
              <a:srgbClr val="314271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1062536" cy="1869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3575685" y="629920"/>
            <a:ext cx="2233295" cy="5949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600" b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系统目标</a:t>
            </a:r>
            <a:endParaRPr lang="zh-CN" altLang="en-US" sz="3600" b="1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667000" y="2105660"/>
            <a:ext cx="14044930" cy="57156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zh-CN" sz="4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r>
              <a:rPr lang="zh-CN" altLang="en-US" sz="400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、</a:t>
            </a:r>
            <a:r>
              <a:rPr lang="zh-CN" altLang="en-US" sz="4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增加员工信息</a:t>
            </a:r>
            <a:endParaRPr lang="zh-CN" altLang="en-US" sz="4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4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2、显示员工信息</a:t>
            </a:r>
            <a:endParaRPr lang="zh-CN" altLang="en-US" sz="4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4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3、删除离职员工信息</a:t>
            </a:r>
            <a:endParaRPr lang="zh-CN" altLang="en-US" sz="4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4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4、修改员工信息</a:t>
            </a:r>
            <a:endParaRPr lang="zh-CN" altLang="en-US" sz="4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4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5、查找员工信息</a:t>
            </a:r>
            <a:endParaRPr lang="zh-CN" altLang="en-US" sz="4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4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6、按照编号排序</a:t>
            </a:r>
            <a:endParaRPr lang="zh-CN" altLang="en-US" sz="4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4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7、清空所有文档</a:t>
            </a:r>
            <a:endParaRPr lang="zh-CN" altLang="en-US" sz="4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962400" y="7051675"/>
            <a:ext cx="2399030" cy="522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200" b="1">
                <a:solidFill>
                  <a:schemeClr val="bg1"/>
                </a:solidFill>
              </a:rPr>
              <a:t>性能需求</a:t>
            </a:r>
            <a:endParaRPr lang="zh-CN" altLang="en-US" sz="3200" b="1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1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0" y="0"/>
            <a:ext cx="1795606" cy="10287000"/>
            <a:chOff x="0" y="0"/>
            <a:chExt cx="472917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2917" cy="2709333"/>
            </a:xfrm>
            <a:custGeom>
              <a:avLst/>
              <a:gdLst/>
              <a:ahLst/>
              <a:cxnLst/>
              <a:rect l="l" t="t" r="r" b="b"/>
              <a:pathLst>
                <a:path w="472917" h="2709333">
                  <a:moveTo>
                    <a:pt x="0" y="0"/>
                  </a:moveTo>
                  <a:lnTo>
                    <a:pt x="472917" y="0"/>
                  </a:lnTo>
                  <a:lnTo>
                    <a:pt x="47291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31427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2917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5"/>
                </a:lnSpc>
              </a:p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02285" y="629920"/>
            <a:ext cx="790575" cy="881824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6240"/>
              </a:lnSpc>
            </a:pPr>
            <a:endParaRPr lang="zh-CN" altLang="en-US" sz="5200" spc="77">
              <a:solidFill>
                <a:srgbClr val="FFFFFF"/>
              </a:solidFill>
              <a:ea typeface="字由点字倔强黑" panose="00020600040101010101" charset="-122"/>
            </a:endParaRPr>
          </a:p>
          <a:p>
            <a:pPr algn="ctr">
              <a:lnSpc>
                <a:spcPts val="6240"/>
              </a:lnSpc>
            </a:pPr>
            <a:endParaRPr lang="zh-CN" altLang="en-US" sz="5200" spc="77">
              <a:solidFill>
                <a:srgbClr val="FFFFFF"/>
              </a:solidFill>
              <a:ea typeface="字由点字倔强黑" panose="00020600040101010101" charset="-122"/>
            </a:endParaRPr>
          </a:p>
          <a:p>
            <a:pPr algn="ctr">
              <a:lnSpc>
                <a:spcPts val="6240"/>
              </a:lnSpc>
            </a:pPr>
            <a:endParaRPr lang="zh-CN" altLang="en-US" sz="5200" spc="77">
              <a:solidFill>
                <a:srgbClr val="FFFFFF"/>
              </a:solidFill>
              <a:ea typeface="字由点字倔强黑" panose="00020600040101010101" charset="-122"/>
            </a:endParaRPr>
          </a:p>
          <a:p>
            <a:pPr algn="ctr">
              <a:lnSpc>
                <a:spcPts val="6240"/>
              </a:lnSpc>
            </a:pPr>
            <a:r>
              <a:rPr lang="zh-CN" altLang="en-US" sz="5200" spc="77">
                <a:solidFill>
                  <a:srgbClr val="FFFFFF"/>
                </a:solidFill>
                <a:latin typeface="华文中宋" panose="02010600040101010101" charset="-122"/>
                <a:ea typeface="华文中宋" panose="02010600040101010101" charset="-122"/>
              </a:rPr>
              <a:t>需求分析</a:t>
            </a:r>
            <a:endParaRPr lang="zh-CN" altLang="en-US" sz="5200" spc="77">
              <a:solidFill>
                <a:srgbClr val="FFFFFF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grpSp>
        <p:nvGrpSpPr>
          <p:cNvPr id="7" name="Group 7"/>
          <p:cNvGrpSpPr/>
          <p:nvPr/>
        </p:nvGrpSpPr>
        <p:grpSpPr>
          <a:xfrm rot="0">
            <a:off x="2590838" y="567341"/>
            <a:ext cx="4034318" cy="637565"/>
            <a:chOff x="0" y="0"/>
            <a:chExt cx="1062536" cy="16791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62536" cy="167918"/>
            </a:xfrm>
            <a:custGeom>
              <a:avLst/>
              <a:gdLst/>
              <a:ahLst/>
              <a:cxnLst/>
              <a:rect l="l" t="t" r="r" b="b"/>
              <a:pathLst>
                <a:path w="1062536" h="167918">
                  <a:moveTo>
                    <a:pt x="0" y="0"/>
                  </a:moveTo>
                  <a:lnTo>
                    <a:pt x="1062536" y="0"/>
                  </a:lnTo>
                  <a:lnTo>
                    <a:pt x="1062536" y="167918"/>
                  </a:lnTo>
                  <a:lnTo>
                    <a:pt x="0" y="167918"/>
                  </a:lnTo>
                  <a:close/>
                </a:path>
              </a:pathLst>
            </a:custGeom>
            <a:solidFill>
              <a:srgbClr val="314271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1062536" cy="1869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3575685" y="629920"/>
            <a:ext cx="2233295" cy="5949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600" b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结果</a:t>
            </a:r>
            <a:r>
              <a:rPr lang="zh-CN" altLang="en-US" sz="3600" b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演示</a:t>
            </a:r>
            <a:endParaRPr lang="zh-CN" altLang="en-US" sz="3600" b="1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75685" y="5414645"/>
            <a:ext cx="2399030" cy="522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200" b="1">
                <a:solidFill>
                  <a:schemeClr val="bg1"/>
                </a:solidFill>
              </a:rPr>
              <a:t>性能需求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pic>
        <p:nvPicPr>
          <p:cNvPr id="6" name="图片 5" descr="微信图片_202406171925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9400" y="2095500"/>
            <a:ext cx="12705080" cy="62452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1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0" y="5143500"/>
            <a:ext cx="18288000" cy="5143500"/>
            <a:chOff x="0" y="0"/>
            <a:chExt cx="4816593" cy="13546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354667"/>
            </a:xfrm>
            <a:custGeom>
              <a:avLst/>
              <a:gdLst/>
              <a:ahLst/>
              <a:cxnLst/>
              <a:rect l="l" t="t" r="r" b="b"/>
              <a:pathLst>
                <a:path w="4816592" h="1354667">
                  <a:moveTo>
                    <a:pt x="0" y="0"/>
                  </a:moveTo>
                  <a:lnTo>
                    <a:pt x="4816592" y="0"/>
                  </a:lnTo>
                  <a:lnTo>
                    <a:pt x="4816592" y="1354667"/>
                  </a:lnTo>
                  <a:lnTo>
                    <a:pt x="0" y="1354667"/>
                  </a:lnTo>
                  <a:close/>
                </a:path>
              </a:pathLst>
            </a:custGeom>
            <a:solidFill>
              <a:srgbClr val="31427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14022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5"/>
                </a:lnSpc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1420837" y="1609376"/>
            <a:ext cx="15446325" cy="7068248"/>
            <a:chOff x="0" y="0"/>
            <a:chExt cx="4068168" cy="186159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068168" cy="1861596"/>
            </a:xfrm>
            <a:custGeom>
              <a:avLst/>
              <a:gdLst/>
              <a:ahLst/>
              <a:cxnLst/>
              <a:rect l="l" t="t" r="r" b="b"/>
              <a:pathLst>
                <a:path w="4068168" h="1861596">
                  <a:moveTo>
                    <a:pt x="17543" y="0"/>
                  </a:moveTo>
                  <a:lnTo>
                    <a:pt x="4050626" y="0"/>
                  </a:lnTo>
                  <a:cubicBezTo>
                    <a:pt x="4055278" y="0"/>
                    <a:pt x="4059740" y="1848"/>
                    <a:pt x="4063030" y="5138"/>
                  </a:cubicBezTo>
                  <a:cubicBezTo>
                    <a:pt x="4066320" y="8428"/>
                    <a:pt x="4068168" y="12890"/>
                    <a:pt x="4068168" y="17543"/>
                  </a:cubicBezTo>
                  <a:lnTo>
                    <a:pt x="4068168" y="1844054"/>
                  </a:lnTo>
                  <a:cubicBezTo>
                    <a:pt x="4068168" y="1848706"/>
                    <a:pt x="4066320" y="1853168"/>
                    <a:pt x="4063030" y="1856458"/>
                  </a:cubicBezTo>
                  <a:cubicBezTo>
                    <a:pt x="4059740" y="1859748"/>
                    <a:pt x="4055278" y="1861596"/>
                    <a:pt x="4050626" y="1861596"/>
                  </a:cubicBezTo>
                  <a:lnTo>
                    <a:pt x="17543" y="1861596"/>
                  </a:lnTo>
                  <a:cubicBezTo>
                    <a:pt x="12890" y="1861596"/>
                    <a:pt x="8428" y="1859748"/>
                    <a:pt x="5138" y="1856458"/>
                  </a:cubicBezTo>
                  <a:cubicBezTo>
                    <a:pt x="1848" y="1853168"/>
                    <a:pt x="0" y="1848706"/>
                    <a:pt x="0" y="1844054"/>
                  </a:cubicBezTo>
                  <a:lnTo>
                    <a:pt x="0" y="17543"/>
                  </a:lnTo>
                  <a:cubicBezTo>
                    <a:pt x="0" y="12890"/>
                    <a:pt x="1848" y="8428"/>
                    <a:pt x="5138" y="5138"/>
                  </a:cubicBezTo>
                  <a:cubicBezTo>
                    <a:pt x="8428" y="1848"/>
                    <a:pt x="12890" y="0"/>
                    <a:pt x="17543" y="0"/>
                  </a:cubicBezTo>
                  <a:close/>
                </a:path>
              </a:pathLst>
            </a:custGeom>
            <a:solidFill>
              <a:srgbClr val="EDF1F4"/>
            </a:solidFill>
            <a:ln w="19050" cap="rnd">
              <a:solidFill>
                <a:srgbClr val="314271"/>
              </a:solidFill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068168" cy="1909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5"/>
                </a:lnSpc>
              </a:p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4215668" y="3434981"/>
            <a:ext cx="9856664" cy="1455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350"/>
              </a:lnSpc>
              <a:spcBef>
                <a:spcPct val="0"/>
              </a:spcBef>
            </a:pPr>
            <a:r>
              <a:rPr lang="zh-CN" altLang="en-US" sz="8600">
                <a:solidFill>
                  <a:srgbClr val="1E1E1E"/>
                </a:solidFill>
                <a:latin typeface="华文中宋" panose="02010600040101010101" charset="-122"/>
                <a:ea typeface="华文中宋" panose="02010600040101010101" charset="-122"/>
              </a:rPr>
              <a:t>项目设计</a:t>
            </a:r>
            <a:endParaRPr lang="zh-CN" altLang="en-US" sz="8600">
              <a:solidFill>
                <a:srgbClr val="1E1E1E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177393" y="4883943"/>
            <a:ext cx="7933213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90"/>
              </a:lnSpc>
              <a:spcBef>
                <a:spcPct val="0"/>
              </a:spcBef>
            </a:pPr>
            <a:r>
              <a:rPr lang="en-US" sz="2745">
                <a:solidFill>
                  <a:srgbClr val="314271"/>
                </a:solidFill>
                <a:latin typeface="Akzidenz-Grotesk" panose="02000503030000020003"/>
              </a:rPr>
              <a:t>Research results and presentation</a:t>
            </a:r>
            <a:endParaRPr lang="en-US" sz="2745">
              <a:solidFill>
                <a:srgbClr val="314271"/>
              </a:solidFill>
              <a:latin typeface="Akzidenz-Grotesk" panose="02000503030000020003"/>
            </a:endParaRPr>
          </a:p>
        </p:txBody>
      </p:sp>
      <p:grpSp>
        <p:nvGrpSpPr>
          <p:cNvPr id="10" name="Group 10"/>
          <p:cNvGrpSpPr/>
          <p:nvPr/>
        </p:nvGrpSpPr>
        <p:grpSpPr>
          <a:xfrm rot="0">
            <a:off x="7461580" y="5886814"/>
            <a:ext cx="3364840" cy="650880"/>
            <a:chOff x="0" y="0"/>
            <a:chExt cx="886213" cy="17142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86213" cy="171425"/>
            </a:xfrm>
            <a:custGeom>
              <a:avLst/>
              <a:gdLst/>
              <a:ahLst/>
              <a:cxnLst/>
              <a:rect l="l" t="t" r="r" b="b"/>
              <a:pathLst>
                <a:path w="886213" h="171425">
                  <a:moveTo>
                    <a:pt x="85713" y="0"/>
                  </a:moveTo>
                  <a:lnTo>
                    <a:pt x="800500" y="0"/>
                  </a:lnTo>
                  <a:cubicBezTo>
                    <a:pt x="823233" y="0"/>
                    <a:pt x="845034" y="9030"/>
                    <a:pt x="861108" y="25105"/>
                  </a:cubicBezTo>
                  <a:cubicBezTo>
                    <a:pt x="877183" y="41179"/>
                    <a:pt x="886213" y="62980"/>
                    <a:pt x="886213" y="85713"/>
                  </a:cubicBezTo>
                  <a:lnTo>
                    <a:pt x="886213" y="85713"/>
                  </a:lnTo>
                  <a:cubicBezTo>
                    <a:pt x="886213" y="108445"/>
                    <a:pt x="877183" y="130246"/>
                    <a:pt x="861108" y="146321"/>
                  </a:cubicBezTo>
                  <a:cubicBezTo>
                    <a:pt x="845034" y="162395"/>
                    <a:pt x="823233" y="171425"/>
                    <a:pt x="800500" y="171425"/>
                  </a:cubicBezTo>
                  <a:lnTo>
                    <a:pt x="85713" y="171425"/>
                  </a:lnTo>
                  <a:cubicBezTo>
                    <a:pt x="62980" y="171425"/>
                    <a:pt x="41179" y="162395"/>
                    <a:pt x="25105" y="146321"/>
                  </a:cubicBezTo>
                  <a:cubicBezTo>
                    <a:pt x="9030" y="130246"/>
                    <a:pt x="0" y="108445"/>
                    <a:pt x="0" y="85713"/>
                  </a:cubicBezTo>
                  <a:lnTo>
                    <a:pt x="0" y="85713"/>
                  </a:lnTo>
                  <a:cubicBezTo>
                    <a:pt x="0" y="62980"/>
                    <a:pt x="9030" y="41179"/>
                    <a:pt x="25105" y="25105"/>
                  </a:cubicBezTo>
                  <a:cubicBezTo>
                    <a:pt x="41179" y="9030"/>
                    <a:pt x="62980" y="0"/>
                    <a:pt x="85713" y="0"/>
                  </a:cubicBezTo>
                  <a:close/>
                </a:path>
              </a:pathLst>
            </a:custGeom>
            <a:solidFill>
              <a:srgbClr val="314271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886213" cy="2190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5"/>
                </a:lnSpc>
              </a:pP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930343" y="5932600"/>
            <a:ext cx="2427315" cy="541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25"/>
              </a:lnSpc>
              <a:spcBef>
                <a:spcPct val="0"/>
              </a:spcBef>
            </a:pPr>
            <a:r>
              <a:rPr lang="en-US" sz="3200">
                <a:solidFill>
                  <a:srgbClr val="FFFFFF"/>
                </a:solidFill>
                <a:ea typeface="思源黑体 1 Medium" panose="020B0600000000000000" charset="-122"/>
              </a:rPr>
              <a:t>第</a:t>
            </a:r>
            <a:r>
              <a:rPr lang="zh-CN" altLang="en-US" sz="3200">
                <a:solidFill>
                  <a:srgbClr val="FFFFFF"/>
                </a:solidFill>
                <a:ea typeface="思源黑体 1 Medium" panose="020B0600000000000000" charset="-122"/>
              </a:rPr>
              <a:t>二</a:t>
            </a:r>
            <a:r>
              <a:rPr lang="en-US" sz="3200">
                <a:solidFill>
                  <a:srgbClr val="FFFFFF"/>
                </a:solidFill>
                <a:ea typeface="思源黑体 1 Medium" panose="020B0600000000000000" charset="-122"/>
              </a:rPr>
              <a:t>章节</a:t>
            </a:r>
            <a:endParaRPr lang="en-US" sz="3200">
              <a:solidFill>
                <a:srgbClr val="FFFFFF"/>
              </a:solidFill>
              <a:ea typeface="思源黑体 1 Medium" panose="020B06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961839" y="7852894"/>
            <a:ext cx="12364321" cy="302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90"/>
              </a:lnSpc>
            </a:pPr>
            <a:r>
              <a:rPr lang="en-US" sz="1600">
                <a:solidFill>
                  <a:srgbClr val="1E1E1E"/>
                </a:solidFill>
                <a:ea typeface="思源黑体 2" panose="020B0500000000000000" charset="-122"/>
              </a:rPr>
              <a:t>演示文稿是一种实用的工具，可以是演示，演讲，报告等。大部分时间，它们都是在为观众服务。</a:t>
            </a:r>
            <a:endParaRPr lang="en-US" sz="1600">
              <a:solidFill>
                <a:srgbClr val="1E1E1E"/>
              </a:solidFill>
              <a:ea typeface="思源黑体 2" panose="020B05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1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0" y="0"/>
            <a:ext cx="1795606" cy="10287000"/>
            <a:chOff x="0" y="0"/>
            <a:chExt cx="472917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2917" cy="2709333"/>
            </a:xfrm>
            <a:custGeom>
              <a:avLst/>
              <a:gdLst/>
              <a:ahLst/>
              <a:cxnLst/>
              <a:rect l="l" t="t" r="r" b="b"/>
              <a:pathLst>
                <a:path w="472917" h="2709333">
                  <a:moveTo>
                    <a:pt x="0" y="0"/>
                  </a:moveTo>
                  <a:lnTo>
                    <a:pt x="472917" y="0"/>
                  </a:lnTo>
                  <a:lnTo>
                    <a:pt x="47291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31427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2917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5"/>
                </a:lnSpc>
              </a:p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02285" y="3260725"/>
            <a:ext cx="790575" cy="394335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l">
              <a:lnSpc>
                <a:spcPts val="6240"/>
              </a:lnSpc>
            </a:pPr>
            <a:r>
              <a:rPr lang="zh-CN" altLang="en-US" sz="5200" spc="77">
                <a:solidFill>
                  <a:srgbClr val="FFFFFF"/>
                </a:solidFill>
                <a:latin typeface="华文中宋" panose="02010600040101010101" charset="-122"/>
                <a:ea typeface="华文中宋" panose="02010600040101010101" charset="-122"/>
              </a:rPr>
              <a:t>项目</a:t>
            </a:r>
            <a:r>
              <a:rPr lang="zh-CN" altLang="en-US" sz="5200" spc="77">
                <a:solidFill>
                  <a:srgbClr val="FFFFFF"/>
                </a:solidFill>
                <a:latin typeface="华文中宋" panose="02010600040101010101" charset="-122"/>
                <a:ea typeface="华文中宋" panose="02010600040101010101" charset="-122"/>
              </a:rPr>
              <a:t>设计</a:t>
            </a:r>
            <a:endParaRPr lang="zh-CN" altLang="en-US" sz="5200" spc="77">
              <a:solidFill>
                <a:srgbClr val="FFFFFF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grpSp>
        <p:nvGrpSpPr>
          <p:cNvPr id="8" name="Group 8"/>
          <p:cNvGrpSpPr/>
          <p:nvPr>
            <p:custDataLst>
              <p:tags r:id="rId1"/>
            </p:custDataLst>
          </p:nvPr>
        </p:nvGrpSpPr>
        <p:grpSpPr>
          <a:xfrm rot="0">
            <a:off x="2743200" y="452755"/>
            <a:ext cx="3564890" cy="1035050"/>
            <a:chOff x="0" y="-952570"/>
            <a:chExt cx="5964277" cy="3389092"/>
          </a:xfrm>
        </p:grpSpPr>
        <p:sp>
          <p:nvSpPr>
            <p:cNvPr id="9" name="Freeform 9"/>
            <p:cNvSpPr/>
            <p:nvPr>
              <p:custDataLst>
                <p:tags r:id="rId2"/>
              </p:custDataLst>
            </p:nvPr>
          </p:nvSpPr>
          <p:spPr>
            <a:xfrm>
              <a:off x="0" y="0"/>
              <a:ext cx="5964277" cy="2436522"/>
            </a:xfrm>
            <a:custGeom>
              <a:avLst/>
              <a:gdLst/>
              <a:ahLst/>
              <a:cxnLst/>
              <a:rect l="l" t="t" r="r" b="b"/>
              <a:pathLst>
                <a:path w="5964277" h="2436522">
                  <a:moveTo>
                    <a:pt x="0" y="0"/>
                  </a:moveTo>
                  <a:lnTo>
                    <a:pt x="5964277" y="0"/>
                  </a:lnTo>
                  <a:lnTo>
                    <a:pt x="5964277" y="2436522"/>
                  </a:lnTo>
                  <a:lnTo>
                    <a:pt x="0" y="2436522"/>
                  </a:lnTo>
                  <a:close/>
                </a:path>
              </a:pathLst>
            </a:custGeom>
            <a:solidFill>
              <a:srgbClr val="4E63A2"/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952570"/>
              <a:ext cx="5964277" cy="33890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12" name="TextBox 12"/>
          <p:cNvSpPr txBox="1"/>
          <p:nvPr>
            <p:custDataLst>
              <p:tags r:id="rId3"/>
            </p:custDataLst>
          </p:nvPr>
        </p:nvSpPr>
        <p:spPr>
          <a:xfrm>
            <a:off x="3237230" y="848360"/>
            <a:ext cx="2553335" cy="61468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4370"/>
              </a:lnSpc>
            </a:pPr>
            <a:r>
              <a:rPr lang="zh-CN" altLang="en-US" sz="3600" b="1">
                <a:solidFill>
                  <a:srgbClr val="FFFFFF"/>
                </a:solidFill>
                <a:latin typeface="+mn-ea"/>
              </a:rPr>
              <a:t>类</a:t>
            </a:r>
            <a:endParaRPr lang="zh-CN" altLang="en-US" sz="3600" b="1">
              <a:solidFill>
                <a:srgbClr val="FFFFFF"/>
              </a:solidFill>
              <a:latin typeface="+mn-ea"/>
            </a:endParaRPr>
          </a:p>
        </p:txBody>
      </p:sp>
      <p:pic>
        <p:nvPicPr>
          <p:cNvPr id="6" name="图片 5" descr="微信图片_202406171930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6075" y="2802890"/>
            <a:ext cx="13039725" cy="59613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1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0" y="0"/>
            <a:ext cx="1795606" cy="10287000"/>
            <a:chOff x="0" y="0"/>
            <a:chExt cx="472917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2917" cy="2709333"/>
            </a:xfrm>
            <a:custGeom>
              <a:avLst/>
              <a:gdLst/>
              <a:ahLst/>
              <a:cxnLst/>
              <a:rect l="l" t="t" r="r" b="b"/>
              <a:pathLst>
                <a:path w="472917" h="2709333">
                  <a:moveTo>
                    <a:pt x="0" y="0"/>
                  </a:moveTo>
                  <a:lnTo>
                    <a:pt x="472917" y="0"/>
                  </a:lnTo>
                  <a:lnTo>
                    <a:pt x="47291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31427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2917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5"/>
                </a:lnSpc>
              </a:p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02285" y="3260725"/>
            <a:ext cx="790575" cy="394335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l">
              <a:lnSpc>
                <a:spcPts val="6240"/>
              </a:lnSpc>
            </a:pPr>
            <a:r>
              <a:rPr lang="zh-CN" altLang="en-US" sz="5200" spc="77">
                <a:solidFill>
                  <a:srgbClr val="FFFFFF"/>
                </a:solidFill>
                <a:latin typeface="华文中宋" panose="02010600040101010101" charset="-122"/>
                <a:ea typeface="华文中宋" panose="02010600040101010101" charset="-122"/>
              </a:rPr>
              <a:t>项目</a:t>
            </a:r>
            <a:r>
              <a:rPr lang="zh-CN" altLang="en-US" sz="5200" spc="77">
                <a:solidFill>
                  <a:srgbClr val="FFFFFF"/>
                </a:solidFill>
                <a:latin typeface="华文中宋" panose="02010600040101010101" charset="-122"/>
                <a:ea typeface="华文中宋" panose="02010600040101010101" charset="-122"/>
              </a:rPr>
              <a:t>设计</a:t>
            </a:r>
            <a:endParaRPr lang="zh-CN" altLang="en-US" sz="5200" spc="77">
              <a:solidFill>
                <a:srgbClr val="FFFFFF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grpSp>
        <p:nvGrpSpPr>
          <p:cNvPr id="8" name="Group 8"/>
          <p:cNvGrpSpPr/>
          <p:nvPr>
            <p:custDataLst>
              <p:tags r:id="rId1"/>
            </p:custDataLst>
          </p:nvPr>
        </p:nvGrpSpPr>
        <p:grpSpPr>
          <a:xfrm rot="0">
            <a:off x="2743200" y="452755"/>
            <a:ext cx="3564890" cy="1035050"/>
            <a:chOff x="0" y="-952570"/>
            <a:chExt cx="5964277" cy="3389092"/>
          </a:xfrm>
        </p:grpSpPr>
        <p:sp>
          <p:nvSpPr>
            <p:cNvPr id="9" name="Freeform 9"/>
            <p:cNvSpPr/>
            <p:nvPr>
              <p:custDataLst>
                <p:tags r:id="rId2"/>
              </p:custDataLst>
            </p:nvPr>
          </p:nvSpPr>
          <p:spPr>
            <a:xfrm>
              <a:off x="0" y="0"/>
              <a:ext cx="5964277" cy="2436522"/>
            </a:xfrm>
            <a:custGeom>
              <a:avLst/>
              <a:gdLst/>
              <a:ahLst/>
              <a:cxnLst/>
              <a:rect l="l" t="t" r="r" b="b"/>
              <a:pathLst>
                <a:path w="5964277" h="2436522">
                  <a:moveTo>
                    <a:pt x="0" y="0"/>
                  </a:moveTo>
                  <a:lnTo>
                    <a:pt x="5964277" y="0"/>
                  </a:lnTo>
                  <a:lnTo>
                    <a:pt x="5964277" y="2436522"/>
                  </a:lnTo>
                  <a:lnTo>
                    <a:pt x="0" y="2436522"/>
                  </a:lnTo>
                  <a:close/>
                </a:path>
              </a:pathLst>
            </a:custGeom>
            <a:solidFill>
              <a:srgbClr val="4E63A2"/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952570"/>
              <a:ext cx="5964277" cy="33890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12" name="TextBox 12"/>
          <p:cNvSpPr txBox="1"/>
          <p:nvPr>
            <p:custDataLst>
              <p:tags r:id="rId3"/>
            </p:custDataLst>
          </p:nvPr>
        </p:nvSpPr>
        <p:spPr>
          <a:xfrm>
            <a:off x="3237230" y="848360"/>
            <a:ext cx="2553335" cy="61468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4370"/>
              </a:lnSpc>
            </a:pPr>
            <a:r>
              <a:rPr lang="zh-CN" altLang="en-US" sz="3600" b="1">
                <a:solidFill>
                  <a:srgbClr val="FFFFFF"/>
                </a:solidFill>
                <a:latin typeface="+mn-ea"/>
              </a:rPr>
              <a:t>类</a:t>
            </a:r>
            <a:endParaRPr lang="zh-CN" altLang="en-US" sz="3600" b="1">
              <a:solidFill>
                <a:srgbClr val="FFFFFF"/>
              </a:solidFill>
              <a:latin typeface="+mn-ea"/>
            </a:endParaRPr>
          </a:p>
        </p:txBody>
      </p:sp>
      <p:pic>
        <p:nvPicPr>
          <p:cNvPr id="7" name="图片 6" descr="微信图片_2024061719305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5295" y="2134870"/>
            <a:ext cx="12797155" cy="62795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1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0" y="0"/>
            <a:ext cx="1795606" cy="10287000"/>
            <a:chOff x="0" y="0"/>
            <a:chExt cx="472917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2917" cy="2709333"/>
            </a:xfrm>
            <a:custGeom>
              <a:avLst/>
              <a:gdLst/>
              <a:ahLst/>
              <a:cxnLst/>
              <a:rect l="l" t="t" r="r" b="b"/>
              <a:pathLst>
                <a:path w="472917" h="2709333">
                  <a:moveTo>
                    <a:pt x="0" y="0"/>
                  </a:moveTo>
                  <a:lnTo>
                    <a:pt x="472917" y="0"/>
                  </a:lnTo>
                  <a:lnTo>
                    <a:pt x="47291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31427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2917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5"/>
                </a:lnSpc>
              </a:p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02285" y="3260725"/>
            <a:ext cx="790575" cy="394335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l">
              <a:lnSpc>
                <a:spcPts val="6240"/>
              </a:lnSpc>
            </a:pPr>
            <a:r>
              <a:rPr lang="zh-CN" altLang="en-US" sz="5200" spc="77">
                <a:solidFill>
                  <a:srgbClr val="FFFFFF"/>
                </a:solidFill>
                <a:latin typeface="华文中宋" panose="02010600040101010101" charset="-122"/>
                <a:ea typeface="华文中宋" panose="02010600040101010101" charset="-122"/>
              </a:rPr>
              <a:t>项目</a:t>
            </a:r>
            <a:r>
              <a:rPr lang="zh-CN" altLang="en-US" sz="5200" spc="77">
                <a:solidFill>
                  <a:srgbClr val="FFFFFF"/>
                </a:solidFill>
                <a:latin typeface="华文中宋" panose="02010600040101010101" charset="-122"/>
                <a:ea typeface="华文中宋" panose="02010600040101010101" charset="-122"/>
              </a:rPr>
              <a:t>设计</a:t>
            </a:r>
            <a:endParaRPr lang="zh-CN" altLang="en-US" sz="5200" spc="77">
              <a:solidFill>
                <a:srgbClr val="FFFFFF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grpSp>
        <p:nvGrpSpPr>
          <p:cNvPr id="8" name="Group 8"/>
          <p:cNvGrpSpPr/>
          <p:nvPr>
            <p:custDataLst>
              <p:tags r:id="rId1"/>
            </p:custDataLst>
          </p:nvPr>
        </p:nvGrpSpPr>
        <p:grpSpPr>
          <a:xfrm rot="0">
            <a:off x="2743200" y="452755"/>
            <a:ext cx="3564890" cy="1035050"/>
            <a:chOff x="0" y="-952570"/>
            <a:chExt cx="5964277" cy="3389092"/>
          </a:xfrm>
        </p:grpSpPr>
        <p:sp>
          <p:nvSpPr>
            <p:cNvPr id="9" name="Freeform 9"/>
            <p:cNvSpPr/>
            <p:nvPr>
              <p:custDataLst>
                <p:tags r:id="rId2"/>
              </p:custDataLst>
            </p:nvPr>
          </p:nvSpPr>
          <p:spPr>
            <a:xfrm>
              <a:off x="0" y="0"/>
              <a:ext cx="5964277" cy="2436522"/>
            </a:xfrm>
            <a:custGeom>
              <a:avLst/>
              <a:gdLst/>
              <a:ahLst/>
              <a:cxnLst/>
              <a:rect l="l" t="t" r="r" b="b"/>
              <a:pathLst>
                <a:path w="5964277" h="2436522">
                  <a:moveTo>
                    <a:pt x="0" y="0"/>
                  </a:moveTo>
                  <a:lnTo>
                    <a:pt x="5964277" y="0"/>
                  </a:lnTo>
                  <a:lnTo>
                    <a:pt x="5964277" y="2436522"/>
                  </a:lnTo>
                  <a:lnTo>
                    <a:pt x="0" y="2436522"/>
                  </a:lnTo>
                  <a:close/>
                </a:path>
              </a:pathLst>
            </a:custGeom>
            <a:solidFill>
              <a:srgbClr val="4E63A2"/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952570"/>
              <a:ext cx="5964277" cy="33890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12" name="TextBox 12"/>
          <p:cNvSpPr txBox="1"/>
          <p:nvPr>
            <p:custDataLst>
              <p:tags r:id="rId3"/>
            </p:custDataLst>
          </p:nvPr>
        </p:nvSpPr>
        <p:spPr>
          <a:xfrm>
            <a:off x="3237230" y="848360"/>
            <a:ext cx="2553335" cy="61468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4370"/>
              </a:lnSpc>
            </a:pPr>
            <a:r>
              <a:rPr lang="zh-CN" altLang="en-US" sz="3600" b="1">
                <a:solidFill>
                  <a:srgbClr val="FFFFFF"/>
                </a:solidFill>
                <a:latin typeface="+mn-ea"/>
              </a:rPr>
              <a:t>类</a:t>
            </a:r>
            <a:endParaRPr lang="zh-CN" altLang="en-US" sz="3600" b="1">
              <a:solidFill>
                <a:srgbClr val="FFFFFF"/>
              </a:solidFill>
              <a:latin typeface="+mn-ea"/>
            </a:endParaRPr>
          </a:p>
        </p:txBody>
      </p:sp>
      <p:pic>
        <p:nvPicPr>
          <p:cNvPr id="7" name="图片 6" descr="微信图片_2024061719310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2445" y="2195195"/>
            <a:ext cx="12182475" cy="65868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1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0" y="0"/>
            <a:ext cx="1795606" cy="10287000"/>
            <a:chOff x="0" y="0"/>
            <a:chExt cx="472917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2917" cy="2709333"/>
            </a:xfrm>
            <a:custGeom>
              <a:avLst/>
              <a:gdLst/>
              <a:ahLst/>
              <a:cxnLst/>
              <a:rect l="l" t="t" r="r" b="b"/>
              <a:pathLst>
                <a:path w="472917" h="2709333">
                  <a:moveTo>
                    <a:pt x="0" y="0"/>
                  </a:moveTo>
                  <a:lnTo>
                    <a:pt x="472917" y="0"/>
                  </a:lnTo>
                  <a:lnTo>
                    <a:pt x="47291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31427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2917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5"/>
                </a:lnSpc>
              </a:p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02285" y="3260725"/>
            <a:ext cx="790575" cy="394335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l">
              <a:lnSpc>
                <a:spcPts val="6240"/>
              </a:lnSpc>
            </a:pPr>
            <a:r>
              <a:rPr lang="zh-CN" altLang="en-US" sz="5200" spc="77">
                <a:solidFill>
                  <a:srgbClr val="FFFFFF"/>
                </a:solidFill>
                <a:latin typeface="华文中宋" panose="02010600040101010101" charset="-122"/>
                <a:ea typeface="华文中宋" panose="02010600040101010101" charset="-122"/>
              </a:rPr>
              <a:t>项目</a:t>
            </a:r>
            <a:r>
              <a:rPr lang="zh-CN" altLang="en-US" sz="5200" spc="77">
                <a:solidFill>
                  <a:srgbClr val="FFFFFF"/>
                </a:solidFill>
                <a:latin typeface="华文中宋" panose="02010600040101010101" charset="-122"/>
                <a:ea typeface="华文中宋" panose="02010600040101010101" charset="-122"/>
              </a:rPr>
              <a:t>设计</a:t>
            </a:r>
            <a:endParaRPr lang="zh-CN" altLang="en-US" sz="5200" spc="77">
              <a:solidFill>
                <a:srgbClr val="FFFFFF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grpSp>
        <p:nvGrpSpPr>
          <p:cNvPr id="8" name="Group 8"/>
          <p:cNvGrpSpPr/>
          <p:nvPr>
            <p:custDataLst>
              <p:tags r:id="rId1"/>
            </p:custDataLst>
          </p:nvPr>
        </p:nvGrpSpPr>
        <p:grpSpPr>
          <a:xfrm rot="0">
            <a:off x="2743200" y="452755"/>
            <a:ext cx="3564890" cy="1035050"/>
            <a:chOff x="0" y="-952570"/>
            <a:chExt cx="5964277" cy="3389092"/>
          </a:xfrm>
        </p:grpSpPr>
        <p:sp>
          <p:nvSpPr>
            <p:cNvPr id="9" name="Freeform 9"/>
            <p:cNvSpPr/>
            <p:nvPr>
              <p:custDataLst>
                <p:tags r:id="rId2"/>
              </p:custDataLst>
            </p:nvPr>
          </p:nvSpPr>
          <p:spPr>
            <a:xfrm>
              <a:off x="0" y="0"/>
              <a:ext cx="5964277" cy="2436522"/>
            </a:xfrm>
            <a:custGeom>
              <a:avLst/>
              <a:gdLst/>
              <a:ahLst/>
              <a:cxnLst/>
              <a:rect l="l" t="t" r="r" b="b"/>
              <a:pathLst>
                <a:path w="5964277" h="2436522">
                  <a:moveTo>
                    <a:pt x="0" y="0"/>
                  </a:moveTo>
                  <a:lnTo>
                    <a:pt x="5964277" y="0"/>
                  </a:lnTo>
                  <a:lnTo>
                    <a:pt x="5964277" y="2436522"/>
                  </a:lnTo>
                  <a:lnTo>
                    <a:pt x="0" y="2436522"/>
                  </a:lnTo>
                  <a:close/>
                </a:path>
              </a:pathLst>
            </a:custGeom>
            <a:solidFill>
              <a:srgbClr val="4E63A2"/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952570"/>
              <a:ext cx="5964277" cy="33890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12" name="TextBox 12"/>
          <p:cNvSpPr txBox="1"/>
          <p:nvPr>
            <p:custDataLst>
              <p:tags r:id="rId3"/>
            </p:custDataLst>
          </p:nvPr>
        </p:nvSpPr>
        <p:spPr>
          <a:xfrm>
            <a:off x="3237230" y="848360"/>
            <a:ext cx="2553335" cy="61468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4370"/>
              </a:lnSpc>
            </a:pPr>
            <a:r>
              <a:rPr lang="zh-CN" altLang="en-US" sz="3600" b="1">
                <a:solidFill>
                  <a:srgbClr val="FFFFFF"/>
                </a:solidFill>
                <a:latin typeface="+mn-ea"/>
              </a:rPr>
              <a:t>实现</a:t>
            </a:r>
            <a:r>
              <a:rPr lang="zh-CN" altLang="en-US" sz="3600" b="1">
                <a:solidFill>
                  <a:srgbClr val="FFFFFF"/>
                </a:solidFill>
                <a:latin typeface="+mn-ea"/>
              </a:rPr>
              <a:t>过程</a:t>
            </a:r>
            <a:endParaRPr lang="zh-CN" altLang="en-US" sz="3600" b="1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667000" y="2241550"/>
            <a:ext cx="15266670" cy="724090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创建项目结构</a:t>
            </a:r>
            <a:endParaRPr lang="zh-CN" altLang="en-US" sz="4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>
              <a:buFont typeface="Wingdings" panose="05000000000000000000" charset="0"/>
              <a:buChar char="Ø"/>
            </a:pPr>
            <a:r>
              <a:rPr lang="zh-CN" altLang="en-US"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在C++开发环境中创建一个新的项目，并设置项目的基本参数。</a:t>
            </a:r>
            <a:endParaRPr lang="zh-CN" altLang="en-US" sz="4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indent="0">
              <a:buFont typeface="Wingdings" panose="05000000000000000000" charset="0"/>
              <a:buNone/>
            </a:pPr>
            <a:endParaRPr lang="zh-CN" altLang="en-US" sz="4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编写代码</a:t>
            </a:r>
            <a:endParaRPr lang="zh-CN" altLang="en-US" sz="4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>
              <a:buFont typeface="Wingdings" panose="05000000000000000000" charset="0"/>
              <a:buChar char="Ø"/>
            </a:pPr>
            <a:r>
              <a:rPr lang="zh-CN" altLang="en-US"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定义相关的类和对象，如员工类、老板类、</a:t>
            </a:r>
            <a:r>
              <a:rPr lang="zh-CN" altLang="en-US"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经理类等。</a:t>
            </a:r>
            <a:endParaRPr lang="zh-CN" altLang="en-US" sz="4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>
              <a:buFont typeface="Wingdings" panose="05000000000000000000" charset="0"/>
              <a:buChar char="Ø"/>
            </a:pPr>
            <a:r>
              <a:rPr lang="zh-CN" altLang="en-US"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实现各个模块的功能，包括员工管理、离职管理、</a:t>
            </a:r>
            <a:r>
              <a:rPr lang="zh-CN" altLang="en-US"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修改信息等。</a:t>
            </a:r>
            <a:endParaRPr lang="zh-CN" altLang="en-US" sz="4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indent="0">
              <a:buFont typeface="Wingdings" panose="05000000000000000000" charset="0"/>
              <a:buNone/>
            </a:pPr>
            <a:endParaRPr lang="zh-CN" altLang="en-US" sz="4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测试与调试</a:t>
            </a:r>
            <a:endParaRPr lang="zh-CN" altLang="en-US" sz="4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>
              <a:buFont typeface="Wingdings" panose="05000000000000000000" charset="0"/>
              <a:buChar char="Ø"/>
            </a:pPr>
            <a:r>
              <a:rPr lang="zh-CN" altLang="en-US"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对系统进行全面的测试和调试，确保系统的稳定性和正确性。</a:t>
            </a:r>
            <a:endParaRPr lang="zh-CN" altLang="en-US" sz="4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indent="0">
              <a:buFont typeface="Arial" panose="020B0604020202020204" pitchFamily="34" charset="0"/>
              <a:buNone/>
            </a:pPr>
            <a:endParaRPr lang="zh-CN" altLang="en-US" sz="4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1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0" y="5143500"/>
            <a:ext cx="18288000" cy="5143500"/>
            <a:chOff x="0" y="0"/>
            <a:chExt cx="4816593" cy="13546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354667"/>
            </a:xfrm>
            <a:custGeom>
              <a:avLst/>
              <a:gdLst/>
              <a:ahLst/>
              <a:cxnLst/>
              <a:rect l="l" t="t" r="r" b="b"/>
              <a:pathLst>
                <a:path w="4816592" h="1354667">
                  <a:moveTo>
                    <a:pt x="0" y="0"/>
                  </a:moveTo>
                  <a:lnTo>
                    <a:pt x="4816592" y="0"/>
                  </a:lnTo>
                  <a:lnTo>
                    <a:pt x="4816592" y="1354667"/>
                  </a:lnTo>
                  <a:lnTo>
                    <a:pt x="0" y="1354667"/>
                  </a:lnTo>
                  <a:close/>
                </a:path>
              </a:pathLst>
            </a:custGeom>
            <a:solidFill>
              <a:srgbClr val="31427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14022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5"/>
                </a:lnSpc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1420837" y="1609376"/>
            <a:ext cx="15446325" cy="7068248"/>
            <a:chOff x="0" y="0"/>
            <a:chExt cx="4068168" cy="186159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068168" cy="1861596"/>
            </a:xfrm>
            <a:custGeom>
              <a:avLst/>
              <a:gdLst/>
              <a:ahLst/>
              <a:cxnLst/>
              <a:rect l="l" t="t" r="r" b="b"/>
              <a:pathLst>
                <a:path w="4068168" h="1861596">
                  <a:moveTo>
                    <a:pt x="17543" y="0"/>
                  </a:moveTo>
                  <a:lnTo>
                    <a:pt x="4050626" y="0"/>
                  </a:lnTo>
                  <a:cubicBezTo>
                    <a:pt x="4055278" y="0"/>
                    <a:pt x="4059740" y="1848"/>
                    <a:pt x="4063030" y="5138"/>
                  </a:cubicBezTo>
                  <a:cubicBezTo>
                    <a:pt x="4066320" y="8428"/>
                    <a:pt x="4068168" y="12890"/>
                    <a:pt x="4068168" y="17543"/>
                  </a:cubicBezTo>
                  <a:lnTo>
                    <a:pt x="4068168" y="1844054"/>
                  </a:lnTo>
                  <a:cubicBezTo>
                    <a:pt x="4068168" y="1848706"/>
                    <a:pt x="4066320" y="1853168"/>
                    <a:pt x="4063030" y="1856458"/>
                  </a:cubicBezTo>
                  <a:cubicBezTo>
                    <a:pt x="4059740" y="1859748"/>
                    <a:pt x="4055278" y="1861596"/>
                    <a:pt x="4050626" y="1861596"/>
                  </a:cubicBezTo>
                  <a:lnTo>
                    <a:pt x="17543" y="1861596"/>
                  </a:lnTo>
                  <a:cubicBezTo>
                    <a:pt x="12890" y="1861596"/>
                    <a:pt x="8428" y="1859748"/>
                    <a:pt x="5138" y="1856458"/>
                  </a:cubicBezTo>
                  <a:cubicBezTo>
                    <a:pt x="1848" y="1853168"/>
                    <a:pt x="0" y="1848706"/>
                    <a:pt x="0" y="1844054"/>
                  </a:cubicBezTo>
                  <a:lnTo>
                    <a:pt x="0" y="17543"/>
                  </a:lnTo>
                  <a:cubicBezTo>
                    <a:pt x="0" y="12890"/>
                    <a:pt x="1848" y="8428"/>
                    <a:pt x="5138" y="5138"/>
                  </a:cubicBezTo>
                  <a:cubicBezTo>
                    <a:pt x="8428" y="1848"/>
                    <a:pt x="12890" y="0"/>
                    <a:pt x="17543" y="0"/>
                  </a:cubicBezTo>
                  <a:close/>
                </a:path>
              </a:pathLst>
            </a:custGeom>
            <a:solidFill>
              <a:srgbClr val="EDF1F4"/>
            </a:solidFill>
            <a:ln w="19050" cap="rnd">
              <a:solidFill>
                <a:srgbClr val="314271"/>
              </a:solidFill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068168" cy="1909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5"/>
                </a:lnSpc>
              </a:p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4215668" y="3434981"/>
            <a:ext cx="9856664" cy="1455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350"/>
              </a:lnSpc>
              <a:spcBef>
                <a:spcPct val="0"/>
              </a:spcBef>
            </a:pPr>
            <a:r>
              <a:rPr lang="zh-CN" altLang="en-US" sz="8600">
                <a:solidFill>
                  <a:srgbClr val="1E1E1E"/>
                </a:solidFill>
                <a:latin typeface="华文楷体" panose="02010600040101010101" charset="-122"/>
                <a:ea typeface="华文楷体" panose="02010600040101010101" charset="-122"/>
              </a:rPr>
              <a:t>项目</a:t>
            </a:r>
            <a:r>
              <a:rPr lang="zh-CN" altLang="en-US" sz="8600">
                <a:solidFill>
                  <a:srgbClr val="1E1E1E"/>
                </a:solidFill>
                <a:latin typeface="华文楷体" panose="02010600040101010101" charset="-122"/>
                <a:ea typeface="华文楷体" panose="02010600040101010101" charset="-122"/>
              </a:rPr>
              <a:t>演示</a:t>
            </a:r>
            <a:endParaRPr lang="zh-CN" altLang="en-US" sz="8600">
              <a:solidFill>
                <a:srgbClr val="1E1E1E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grpSp>
        <p:nvGrpSpPr>
          <p:cNvPr id="10" name="Group 10"/>
          <p:cNvGrpSpPr/>
          <p:nvPr/>
        </p:nvGrpSpPr>
        <p:grpSpPr>
          <a:xfrm rot="0">
            <a:off x="7461580" y="5886814"/>
            <a:ext cx="3364840" cy="650880"/>
            <a:chOff x="0" y="0"/>
            <a:chExt cx="886213" cy="17142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86213" cy="171425"/>
            </a:xfrm>
            <a:custGeom>
              <a:avLst/>
              <a:gdLst/>
              <a:ahLst/>
              <a:cxnLst/>
              <a:rect l="l" t="t" r="r" b="b"/>
              <a:pathLst>
                <a:path w="886213" h="171425">
                  <a:moveTo>
                    <a:pt x="85713" y="0"/>
                  </a:moveTo>
                  <a:lnTo>
                    <a:pt x="800500" y="0"/>
                  </a:lnTo>
                  <a:cubicBezTo>
                    <a:pt x="823233" y="0"/>
                    <a:pt x="845034" y="9030"/>
                    <a:pt x="861108" y="25105"/>
                  </a:cubicBezTo>
                  <a:cubicBezTo>
                    <a:pt x="877183" y="41179"/>
                    <a:pt x="886213" y="62980"/>
                    <a:pt x="886213" y="85713"/>
                  </a:cubicBezTo>
                  <a:lnTo>
                    <a:pt x="886213" y="85713"/>
                  </a:lnTo>
                  <a:cubicBezTo>
                    <a:pt x="886213" y="108445"/>
                    <a:pt x="877183" y="130246"/>
                    <a:pt x="861108" y="146321"/>
                  </a:cubicBezTo>
                  <a:cubicBezTo>
                    <a:pt x="845034" y="162395"/>
                    <a:pt x="823233" y="171425"/>
                    <a:pt x="800500" y="171425"/>
                  </a:cubicBezTo>
                  <a:lnTo>
                    <a:pt x="85713" y="171425"/>
                  </a:lnTo>
                  <a:cubicBezTo>
                    <a:pt x="62980" y="171425"/>
                    <a:pt x="41179" y="162395"/>
                    <a:pt x="25105" y="146321"/>
                  </a:cubicBezTo>
                  <a:cubicBezTo>
                    <a:pt x="9030" y="130246"/>
                    <a:pt x="0" y="108445"/>
                    <a:pt x="0" y="85713"/>
                  </a:cubicBezTo>
                  <a:lnTo>
                    <a:pt x="0" y="85713"/>
                  </a:lnTo>
                  <a:cubicBezTo>
                    <a:pt x="0" y="62980"/>
                    <a:pt x="9030" y="41179"/>
                    <a:pt x="25105" y="25105"/>
                  </a:cubicBezTo>
                  <a:cubicBezTo>
                    <a:pt x="41179" y="9030"/>
                    <a:pt x="62980" y="0"/>
                    <a:pt x="85713" y="0"/>
                  </a:cubicBezTo>
                  <a:close/>
                </a:path>
              </a:pathLst>
            </a:custGeom>
            <a:solidFill>
              <a:srgbClr val="314271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886213" cy="2190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5"/>
                </a:lnSpc>
              </a:pP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930343" y="5932600"/>
            <a:ext cx="2427315" cy="541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25"/>
              </a:lnSpc>
              <a:spcBef>
                <a:spcPct val="0"/>
              </a:spcBef>
            </a:pPr>
            <a:r>
              <a:rPr lang="en-US" sz="3200">
                <a:solidFill>
                  <a:srgbClr val="FFFFFF"/>
                </a:solidFill>
                <a:ea typeface="思源黑体 1 Medium" panose="020B0600000000000000" charset="-122"/>
              </a:rPr>
              <a:t>第</a:t>
            </a:r>
            <a:r>
              <a:rPr lang="zh-CN" altLang="en-US" sz="3200">
                <a:solidFill>
                  <a:srgbClr val="FFFFFF"/>
                </a:solidFill>
                <a:ea typeface="思源黑体 1 Medium" panose="020B0600000000000000" charset="-122"/>
              </a:rPr>
              <a:t>三</a:t>
            </a:r>
            <a:r>
              <a:rPr lang="en-US" sz="3200">
                <a:solidFill>
                  <a:srgbClr val="FFFFFF"/>
                </a:solidFill>
                <a:ea typeface="思源黑体 1 Medium" panose="020B0600000000000000" charset="-122"/>
              </a:rPr>
              <a:t>章节</a:t>
            </a:r>
            <a:endParaRPr lang="en-US" sz="3200">
              <a:solidFill>
                <a:srgbClr val="FFFFFF"/>
              </a:solidFill>
              <a:ea typeface="思源黑体 1 Medium" panose="020B06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1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0" y="0"/>
            <a:ext cx="9144000" cy="10287000"/>
            <a:chOff x="0" y="0"/>
            <a:chExt cx="2408296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08296" cy="2709333"/>
            </a:xfrm>
            <a:custGeom>
              <a:avLst/>
              <a:gdLst/>
              <a:ahLst/>
              <a:cxnLst/>
              <a:rect l="l" t="t" r="r" b="b"/>
              <a:pathLst>
                <a:path w="2408296" h="2709333">
                  <a:moveTo>
                    <a:pt x="0" y="0"/>
                  </a:moveTo>
                  <a:lnTo>
                    <a:pt x="2408296" y="0"/>
                  </a:lnTo>
                  <a:lnTo>
                    <a:pt x="24082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31427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408296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5"/>
                </a:lnSpc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1371307" y="1590326"/>
            <a:ext cx="15446325" cy="7068248"/>
            <a:chOff x="0" y="0"/>
            <a:chExt cx="4068168" cy="186159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068168" cy="1861596"/>
            </a:xfrm>
            <a:custGeom>
              <a:avLst/>
              <a:gdLst/>
              <a:ahLst/>
              <a:cxnLst/>
              <a:rect l="l" t="t" r="r" b="b"/>
              <a:pathLst>
                <a:path w="4068168" h="1861596">
                  <a:moveTo>
                    <a:pt x="17543" y="0"/>
                  </a:moveTo>
                  <a:lnTo>
                    <a:pt x="4050626" y="0"/>
                  </a:lnTo>
                  <a:cubicBezTo>
                    <a:pt x="4055278" y="0"/>
                    <a:pt x="4059740" y="1848"/>
                    <a:pt x="4063030" y="5138"/>
                  </a:cubicBezTo>
                  <a:cubicBezTo>
                    <a:pt x="4066320" y="8428"/>
                    <a:pt x="4068168" y="12890"/>
                    <a:pt x="4068168" y="17543"/>
                  </a:cubicBezTo>
                  <a:lnTo>
                    <a:pt x="4068168" y="1844054"/>
                  </a:lnTo>
                  <a:cubicBezTo>
                    <a:pt x="4068168" y="1848706"/>
                    <a:pt x="4066320" y="1853168"/>
                    <a:pt x="4063030" y="1856458"/>
                  </a:cubicBezTo>
                  <a:cubicBezTo>
                    <a:pt x="4059740" y="1859748"/>
                    <a:pt x="4055278" y="1861596"/>
                    <a:pt x="4050626" y="1861596"/>
                  </a:cubicBezTo>
                  <a:lnTo>
                    <a:pt x="17543" y="1861596"/>
                  </a:lnTo>
                  <a:cubicBezTo>
                    <a:pt x="12890" y="1861596"/>
                    <a:pt x="8428" y="1859748"/>
                    <a:pt x="5138" y="1856458"/>
                  </a:cubicBezTo>
                  <a:cubicBezTo>
                    <a:pt x="1848" y="1853168"/>
                    <a:pt x="0" y="1848706"/>
                    <a:pt x="0" y="1844054"/>
                  </a:cubicBezTo>
                  <a:lnTo>
                    <a:pt x="0" y="17543"/>
                  </a:lnTo>
                  <a:cubicBezTo>
                    <a:pt x="0" y="12890"/>
                    <a:pt x="1848" y="8428"/>
                    <a:pt x="5138" y="5138"/>
                  </a:cubicBezTo>
                  <a:cubicBezTo>
                    <a:pt x="8428" y="1848"/>
                    <a:pt x="12890" y="0"/>
                    <a:pt x="17543" y="0"/>
                  </a:cubicBezTo>
                  <a:close/>
                </a:path>
              </a:pathLst>
            </a:custGeom>
            <a:solidFill>
              <a:srgbClr val="EDF1F4"/>
            </a:solidFill>
            <a:ln w="19050" cap="rnd">
              <a:solidFill>
                <a:srgbClr val="314271"/>
              </a:solidFill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068168" cy="1909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5"/>
                </a:lnSpc>
              </a:p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133600" y="3980180"/>
            <a:ext cx="13898245" cy="269113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13205"/>
              </a:lnSpc>
            </a:pPr>
            <a:r>
              <a:rPr lang="zh-CN" altLang="en-US" sz="11500" b="1">
                <a:solidFill>
                  <a:srgbClr val="1E1E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感谢观看</a:t>
            </a:r>
            <a:endParaRPr lang="zh-CN" altLang="en-US" sz="11500" b="1">
              <a:solidFill>
                <a:srgbClr val="1E1E1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1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0" y="0"/>
            <a:ext cx="9144000" cy="10287000"/>
            <a:chOff x="0" y="0"/>
            <a:chExt cx="2408296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08296" cy="2709333"/>
            </a:xfrm>
            <a:custGeom>
              <a:avLst/>
              <a:gdLst/>
              <a:ahLst/>
              <a:cxnLst/>
              <a:rect l="l" t="t" r="r" b="b"/>
              <a:pathLst>
                <a:path w="2408296" h="2709333">
                  <a:moveTo>
                    <a:pt x="0" y="0"/>
                  </a:moveTo>
                  <a:lnTo>
                    <a:pt x="2408296" y="0"/>
                  </a:lnTo>
                  <a:lnTo>
                    <a:pt x="24082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31427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408296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5"/>
                </a:lnSpc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1420837" y="1609376"/>
            <a:ext cx="15446325" cy="7068248"/>
            <a:chOff x="0" y="0"/>
            <a:chExt cx="4068168" cy="186159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068168" cy="1861596"/>
            </a:xfrm>
            <a:custGeom>
              <a:avLst/>
              <a:gdLst/>
              <a:ahLst/>
              <a:cxnLst/>
              <a:rect l="l" t="t" r="r" b="b"/>
              <a:pathLst>
                <a:path w="4068168" h="1861596">
                  <a:moveTo>
                    <a:pt x="17543" y="0"/>
                  </a:moveTo>
                  <a:lnTo>
                    <a:pt x="4050626" y="0"/>
                  </a:lnTo>
                  <a:cubicBezTo>
                    <a:pt x="4055278" y="0"/>
                    <a:pt x="4059740" y="1848"/>
                    <a:pt x="4063030" y="5138"/>
                  </a:cubicBezTo>
                  <a:cubicBezTo>
                    <a:pt x="4066320" y="8428"/>
                    <a:pt x="4068168" y="12890"/>
                    <a:pt x="4068168" y="17543"/>
                  </a:cubicBezTo>
                  <a:lnTo>
                    <a:pt x="4068168" y="1844054"/>
                  </a:lnTo>
                  <a:cubicBezTo>
                    <a:pt x="4068168" y="1848706"/>
                    <a:pt x="4066320" y="1853168"/>
                    <a:pt x="4063030" y="1856458"/>
                  </a:cubicBezTo>
                  <a:cubicBezTo>
                    <a:pt x="4059740" y="1859748"/>
                    <a:pt x="4055278" y="1861596"/>
                    <a:pt x="4050626" y="1861596"/>
                  </a:cubicBezTo>
                  <a:lnTo>
                    <a:pt x="17543" y="1861596"/>
                  </a:lnTo>
                  <a:cubicBezTo>
                    <a:pt x="12890" y="1861596"/>
                    <a:pt x="8428" y="1859748"/>
                    <a:pt x="5138" y="1856458"/>
                  </a:cubicBezTo>
                  <a:cubicBezTo>
                    <a:pt x="1848" y="1853168"/>
                    <a:pt x="0" y="1848706"/>
                    <a:pt x="0" y="1844054"/>
                  </a:cubicBezTo>
                  <a:lnTo>
                    <a:pt x="0" y="17543"/>
                  </a:lnTo>
                  <a:cubicBezTo>
                    <a:pt x="0" y="12890"/>
                    <a:pt x="1848" y="8428"/>
                    <a:pt x="5138" y="5138"/>
                  </a:cubicBezTo>
                  <a:cubicBezTo>
                    <a:pt x="8428" y="1848"/>
                    <a:pt x="12890" y="0"/>
                    <a:pt x="17543" y="0"/>
                  </a:cubicBezTo>
                  <a:close/>
                </a:path>
              </a:pathLst>
            </a:custGeom>
            <a:solidFill>
              <a:srgbClr val="EDF1F4"/>
            </a:solidFill>
            <a:ln w="19050" cap="rnd">
              <a:solidFill>
                <a:srgbClr val="314271"/>
              </a:solidFill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068168" cy="1909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5"/>
                </a:lnSpc>
              </a:p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194825" y="3942206"/>
            <a:ext cx="13898351" cy="1692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205"/>
              </a:lnSpc>
            </a:pPr>
            <a:r>
              <a:rPr lang="en-US" sz="9500">
                <a:solidFill>
                  <a:srgbClr val="1E1E1E"/>
                </a:solidFill>
                <a:ea typeface="字由点字倔强黑" panose="00020600040101010101" charset="-122"/>
              </a:rPr>
              <a:t>恳请老师</a:t>
            </a:r>
            <a:r>
              <a:rPr lang="en-US" sz="9500">
                <a:solidFill>
                  <a:srgbClr val="1E1E1E"/>
                </a:solidFill>
                <a:ea typeface="字由点字倔强黑" panose="00020600040101010101" charset="-122"/>
              </a:rPr>
              <a:t>批评指正</a:t>
            </a:r>
            <a:endParaRPr lang="en-US" sz="9500">
              <a:solidFill>
                <a:srgbClr val="1E1E1E"/>
              </a:solidFill>
              <a:ea typeface="字由点字倔强黑" panose="00020600040101010101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495425" y="6411595"/>
            <a:ext cx="15356840" cy="81851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3105"/>
              </a:lnSpc>
            </a:pPr>
            <a:r>
              <a:rPr lang="zh-CN" altLang="en-US" sz="3200">
                <a:solidFill>
                  <a:srgbClr val="314271"/>
                </a:solidFill>
                <a:ea typeface="思源黑体 1 Medium" panose="020B0600000000000000" charset="-122"/>
              </a:rPr>
              <a:t>小组成员：段亦柯</a:t>
            </a:r>
            <a:r>
              <a:rPr lang="en-US" altLang="zh-CN" sz="3200">
                <a:solidFill>
                  <a:srgbClr val="314271"/>
                </a:solidFill>
                <a:ea typeface="思源黑体 1 Medium" panose="020B0600000000000000" charset="-122"/>
              </a:rPr>
              <a:t>   </a:t>
            </a:r>
            <a:r>
              <a:rPr lang="zh-CN" altLang="en-US" sz="3200">
                <a:solidFill>
                  <a:srgbClr val="314271"/>
                </a:solidFill>
                <a:ea typeface="思源黑体 1 Medium" panose="020B0600000000000000" charset="-122"/>
              </a:rPr>
              <a:t>苏笑南</a:t>
            </a:r>
            <a:r>
              <a:rPr lang="en-US" altLang="zh-CN" sz="3200">
                <a:solidFill>
                  <a:srgbClr val="314271"/>
                </a:solidFill>
                <a:ea typeface="思源黑体 1 Medium" panose="020B0600000000000000" charset="-122"/>
              </a:rPr>
              <a:t>  </a:t>
            </a:r>
            <a:r>
              <a:rPr lang="zh-CN" altLang="en-US" sz="3200">
                <a:solidFill>
                  <a:srgbClr val="314271"/>
                </a:solidFill>
                <a:ea typeface="思源黑体 1 Medium" panose="020B0600000000000000" charset="-122"/>
              </a:rPr>
              <a:t>刘天源</a:t>
            </a:r>
            <a:endParaRPr lang="zh-CN" altLang="en-US" sz="3200">
              <a:solidFill>
                <a:srgbClr val="314271"/>
              </a:solidFill>
              <a:ea typeface="思源黑体 1 Medium" panose="020B06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DIAGRAM_VIRTUALLY_FRAME" val="{&quot;height&quot;:505.2277952755905,&quot;left&quot;:714.7618897637795,&quot;top&quot;:150.87220472440944,&quot;width&quot;:476.7622834645669}"/>
</p:tagLst>
</file>

<file path=ppt/tags/tag2.xml><?xml version="1.0" encoding="utf-8"?>
<p:tagLst xmlns:p="http://schemas.openxmlformats.org/presentationml/2006/main">
  <p:tag name="KSO_WM_DIAGRAM_VIRTUALLY_FRAME" val="{&quot;height&quot;:505.2277952755905,&quot;left&quot;:714.7618897637795,&quot;top&quot;:150.87220472440944,&quot;width&quot;:476.7622834645669}"/>
</p:tagLst>
</file>

<file path=ppt/tags/tag3.xml><?xml version="1.0" encoding="utf-8"?>
<p:tagLst xmlns:p="http://schemas.openxmlformats.org/presentationml/2006/main">
  <p:tag name="KSO_WM_DIAGRAM_VIRTUALLY_FRAME" val="{&quot;height&quot;:505.2277952755905,&quot;left&quot;:714.7618897637795,&quot;top&quot;:150.87220472440944,&quot;width&quot;:476.7622834645669}"/>
</p:tagLst>
</file>

<file path=ppt/tags/tag4.xml><?xml version="1.0" encoding="utf-8"?>
<p:tagLst xmlns:p="http://schemas.openxmlformats.org/presentationml/2006/main">
  <p:tag name="KSO_WM_DIAGRAM_VIRTUALLY_FRAME" val="{&quot;height&quot;:505.2277952755905,&quot;left&quot;:714.7618897637795,&quot;top&quot;:150.87220472440944,&quot;width&quot;:476.7622834645669}"/>
</p:tagLst>
</file>

<file path=ppt/tags/tag5.xml><?xml version="1.0" encoding="utf-8"?>
<p:tagLst xmlns:p="http://schemas.openxmlformats.org/presentationml/2006/main">
  <p:tag name="KSO_WM_DIAGRAM_VIRTUALLY_FRAME" val="{&quot;height&quot;:505.2277952755905,&quot;left&quot;:714.7618897637795,&quot;top&quot;:150.87220472440944,&quot;width&quot;:476.7622834645669}"/>
</p:tagLst>
</file>

<file path=ppt/tags/tag6.xml><?xml version="1.0" encoding="utf-8"?>
<p:tagLst xmlns:p="http://schemas.openxmlformats.org/presentationml/2006/main">
  <p:tag name="KSO_WM_DIAGRAM_VIRTUALLY_FRAME" val="{&quot;height&quot;:505.2277952755905,&quot;left&quot;:714.7618897637795,&quot;top&quot;:150.87220472440944,&quot;width&quot;:476.7622834645669}"/>
</p:tagLst>
</file>

<file path=ppt/tags/tag7.xml><?xml version="1.0" encoding="utf-8"?>
<p:tagLst xmlns:p="http://schemas.openxmlformats.org/presentationml/2006/main">
  <p:tag name="KSO_WM_DIAGRAM_VIRTUALLY_FRAME" val="{&quot;height&quot;:505.2277952755905,&quot;left&quot;:714.7618897637795,&quot;top&quot;:150.87220472440944,&quot;width&quot;:476.7622834645669}"/>
</p:tagLst>
</file>

<file path=ppt/tags/tag8.xml><?xml version="1.0" encoding="utf-8"?>
<p:tagLst xmlns:p="http://schemas.openxmlformats.org/presentationml/2006/main">
  <p:tag name="KSO_WM_DIAGRAM_VIRTUALLY_FRAME" val="{&quot;height&quot;:505.2277952755905,&quot;left&quot;:714.7618897637795,&quot;top&quot;:150.87220472440944,&quot;width&quot;:476.7622834645669}"/>
</p:tagLst>
</file>

<file path=ppt/tags/tag9.xml><?xml version="1.0" encoding="utf-8"?>
<p:tagLst xmlns:p="http://schemas.openxmlformats.org/presentationml/2006/main">
  <p:tag name="KSO_WM_DIAGRAM_VIRTUALLY_FRAME" val="{&quot;height&quot;:505.2277952755905,&quot;left&quot;:714.7618897637795,&quot;top&quot;:150.87220472440944,&quot;width&quot;:476.7622834645669}"/>
</p:tagLst>
</file>

<file path=ppt/tags/tag10.xml><?xml version="1.0" encoding="utf-8"?>
<p:tagLst xmlns:p="http://schemas.openxmlformats.org/presentationml/2006/main">
  <p:tag name="KSO_WM_DIAGRAM_VIRTUALLY_FRAME" val="{&quot;height&quot;:505.2277952755905,&quot;left&quot;:714.7618897637795,&quot;top&quot;:150.87220472440944,&quot;width&quot;:476.7622834645669}"/>
</p:tagLst>
</file>

<file path=ppt/tags/tag11.xml><?xml version="1.0" encoding="utf-8"?>
<p:tagLst xmlns:p="http://schemas.openxmlformats.org/presentationml/2006/main">
  <p:tag name="KSO_WM_DIAGRAM_VIRTUALLY_FRAME" val="{&quot;height&quot;:548.2736220472441,&quot;left&quot;:215.99196850393702,&quot;top&quot;:130.8631496062992,&quot;width&quot;:1151.0187401574804}"/>
</p:tagLst>
</file>

<file path=ppt/tags/tag12.xml><?xml version="1.0" encoding="utf-8"?>
<p:tagLst xmlns:p="http://schemas.openxmlformats.org/presentationml/2006/main">
  <p:tag name="KSO_WM_DIAGRAM_VIRTUALLY_FRAME" val="{&quot;height&quot;:548.2736220472441,&quot;left&quot;:215.99196850393702,&quot;top&quot;:130.8631496062992,&quot;width&quot;:1151.0187401574804}"/>
</p:tagLst>
</file>

<file path=ppt/tags/tag13.xml><?xml version="1.0" encoding="utf-8"?>
<p:tagLst xmlns:p="http://schemas.openxmlformats.org/presentationml/2006/main">
  <p:tag name="KSO_WM_DIAGRAM_VIRTUALLY_FRAME" val="{&quot;height&quot;:548.2736220472441,&quot;left&quot;:215.99196850393702,&quot;top&quot;:130.8631496062992,&quot;width&quot;:1151.0187401574804}"/>
</p:tagLst>
</file>

<file path=ppt/tags/tag14.xml><?xml version="1.0" encoding="utf-8"?>
<p:tagLst xmlns:p="http://schemas.openxmlformats.org/presentationml/2006/main">
  <p:tag name="KSO_WM_DIAGRAM_VIRTUALLY_FRAME" val="{&quot;height&quot;:548.2736220472441,&quot;left&quot;:215.99196850393702,&quot;top&quot;:130.8631496062992,&quot;width&quot;:1151.0187401574804}"/>
</p:tagLst>
</file>

<file path=ppt/tags/tag15.xml><?xml version="1.0" encoding="utf-8"?>
<p:tagLst xmlns:p="http://schemas.openxmlformats.org/presentationml/2006/main">
  <p:tag name="KSO_WM_DIAGRAM_VIRTUALLY_FRAME" val="{&quot;height&quot;:548.2736220472441,&quot;left&quot;:215.99196850393702,&quot;top&quot;:130.8631496062992,&quot;width&quot;:1151.0187401574804}"/>
</p:tagLst>
</file>

<file path=ppt/tags/tag16.xml><?xml version="1.0" encoding="utf-8"?>
<p:tagLst xmlns:p="http://schemas.openxmlformats.org/presentationml/2006/main">
  <p:tag name="KSO_WM_DIAGRAM_VIRTUALLY_FRAME" val="{&quot;height&quot;:548.2736220472441,&quot;left&quot;:215.99196850393702,&quot;top&quot;:130.8631496062992,&quot;width&quot;:1151.0187401574804}"/>
</p:tagLst>
</file>

<file path=ppt/tags/tag17.xml><?xml version="1.0" encoding="utf-8"?>
<p:tagLst xmlns:p="http://schemas.openxmlformats.org/presentationml/2006/main">
  <p:tag name="KSO_WM_DIAGRAM_VIRTUALLY_FRAME" val="{&quot;height&quot;:548.2736220472441,&quot;left&quot;:215.99196850393702,&quot;top&quot;:130.8631496062992,&quot;width&quot;:1151.0187401574804}"/>
</p:tagLst>
</file>

<file path=ppt/tags/tag18.xml><?xml version="1.0" encoding="utf-8"?>
<p:tagLst xmlns:p="http://schemas.openxmlformats.org/presentationml/2006/main">
  <p:tag name="KSO_WM_DIAGRAM_VIRTUALLY_FRAME" val="{&quot;height&quot;:548.2736220472441,&quot;left&quot;:215.99196850393702,&quot;top&quot;:130.8631496062992,&quot;width&quot;:1151.0187401574804}"/>
</p:tagLst>
</file>

<file path=ppt/tags/tag19.xml><?xml version="1.0" encoding="utf-8"?>
<p:tagLst xmlns:p="http://schemas.openxmlformats.org/presentationml/2006/main">
  <p:tag name="KSO_WM_DIAGRAM_VIRTUALLY_FRAME" val="{&quot;height&quot;:548.2736220472441,&quot;left&quot;:215.99196850393702,&quot;top&quot;:130.8631496062992,&quot;width&quot;:1151.0187401574804}"/>
</p:tagLst>
</file>

<file path=ppt/tags/tag20.xml><?xml version="1.0" encoding="utf-8"?>
<p:tagLst xmlns:p="http://schemas.openxmlformats.org/presentationml/2006/main">
  <p:tag name="KSO_WM_DIAGRAM_VIRTUALLY_FRAME" val="{&quot;height&quot;:548.2736220472441,&quot;left&quot;:215.99196850393702,&quot;top&quot;:130.8631496062992,&quot;width&quot;:1151.0187401574804}"/>
</p:tagLst>
</file>

<file path=ppt/tags/tag21.xml><?xml version="1.0" encoding="utf-8"?>
<p:tagLst xmlns:p="http://schemas.openxmlformats.org/presentationml/2006/main">
  <p:tag name="KSO_WM_DIAGRAM_VIRTUALLY_FRAME" val="{&quot;height&quot;:548.2736220472441,&quot;left&quot;:215.99196850393702,&quot;top&quot;:130.8631496062992,&quot;width&quot;:1151.0187401574804}"/>
</p:tagLst>
</file>

<file path=ppt/tags/tag22.xml><?xml version="1.0" encoding="utf-8"?>
<p:tagLst xmlns:p="http://schemas.openxmlformats.org/presentationml/2006/main">
  <p:tag name="KSO_WM_DIAGRAM_VIRTUALLY_FRAME" val="{&quot;height&quot;:548.2736220472441,&quot;left&quot;:215.99196850393702,&quot;top&quot;:130.8631496062992,&quot;width&quot;:1151.0187401574804}"/>
</p:tagLst>
</file>

<file path=ppt/tags/tag23.xml><?xml version="1.0" encoding="utf-8"?>
<p:tagLst xmlns:p="http://schemas.openxmlformats.org/presentationml/2006/main">
  <p:tag name="commondata" val="eyJoZGlkIjoiNWRiN2EzOTIwNTFkMWRjYjlhM2M2MjEwMTAzOTAyMTA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415</Words>
  <Application>WPS 演示</Application>
  <PresentationFormat>On-screen Show (4:3)</PresentationFormat>
  <Paragraphs>95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32" baseType="lpstr">
      <vt:lpstr>Arial</vt:lpstr>
      <vt:lpstr>宋体</vt:lpstr>
      <vt:lpstr>Wingdings</vt:lpstr>
      <vt:lpstr>字由点字倔强黑</vt:lpstr>
      <vt:lpstr>思源黑体 1 Medium</vt:lpstr>
      <vt:lpstr>黑体</vt:lpstr>
      <vt:lpstr>Akzidenz-Grotesk</vt:lpstr>
      <vt:lpstr>DejaVu Math TeX Gyre</vt:lpstr>
      <vt:lpstr>思源黑体 2 Bold</vt:lpstr>
      <vt:lpstr>Akzidenz-Grotesk Bold</vt:lpstr>
      <vt:lpstr>华文楷体</vt:lpstr>
      <vt:lpstr>华文中宋</vt:lpstr>
      <vt:lpstr>思源黑体 2</vt:lpstr>
      <vt:lpstr>Wingdings</vt:lpstr>
      <vt:lpstr>微软雅黑</vt:lpstr>
      <vt:lpstr>Calibri</vt:lpstr>
      <vt:lpstr>Arial Unicode MS</vt:lpstr>
      <vt:lpstr>Yu Gothic UI Semibold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蓝灰色理工科专业开题报告毕业答辩通用ppt演示文稿</dc:title>
  <dc:creator/>
  <cp:lastModifiedBy>Echo</cp:lastModifiedBy>
  <cp:revision>8</cp:revision>
  <dcterms:created xsi:type="dcterms:W3CDTF">2006-08-16T00:00:00Z</dcterms:created>
  <dcterms:modified xsi:type="dcterms:W3CDTF">2024-06-17T13:23:11Z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F3D2B3BABD73459D8F4F172E8819A3C5_12</vt:lpwstr>
  </property>
  <property fmtid="{D5CDD505-2E9C-101B-9397-08002B2CF9AE}" pid="3" name="KSOProductBuildVer">
    <vt:lpwstr>2052-12.1.0.16929</vt:lpwstr>
  </property>
</Properties>
</file>