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2" r:id="rId7"/>
    <p:sldId id="265" r:id="rId8"/>
    <p:sldId id="266" r:id="rId9"/>
    <p:sldId id="275" r:id="rId10"/>
    <p:sldId id="263" r:id="rId11"/>
    <p:sldId id="267" r:id="rId12"/>
    <p:sldId id="264" r:id="rId13"/>
    <p:sldId id="270" r:id="rId14"/>
    <p:sldId id="274" r:id="rId15"/>
    <p:sldId id="27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7997"/>
    <a:srgbClr val="F3EDF1"/>
    <a:srgbClr val="FBF9FA"/>
    <a:srgbClr val="DFE1DA"/>
    <a:srgbClr val="BDC1B4"/>
    <a:srgbClr val="F5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1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054225" y="2513965"/>
            <a:ext cx="8083550" cy="1938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如何用</a:t>
            </a:r>
            <a:r>
              <a:rPr lang="en-US" altLang="zh-CN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Android </a:t>
            </a:r>
            <a:r>
              <a:rPr lang="en-US" altLang="zh-CN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studio</a:t>
            </a:r>
            <a:endParaRPr lang="en-US" altLang="zh-CN" sz="6000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ctr"/>
            <a:r>
              <a:rPr lang="zh-CN" altLang="en-US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写一款自己的日记</a:t>
            </a:r>
            <a:r>
              <a:rPr lang="en-US" altLang="zh-CN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app</a:t>
            </a:r>
            <a:endParaRPr lang="en-US" altLang="zh-CN" sz="6000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12760" y="5813425"/>
            <a:ext cx="3535680" cy="60769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汇报人：艾荧荧、</a:t>
            </a: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张京怡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346710" y="298450"/>
            <a:ext cx="137922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0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目 录</a:t>
            </a:r>
            <a:endParaRPr lang="zh-CN" altLang="en-US" sz="40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1647825" y="1842770"/>
            <a:ext cx="4446270" cy="1198880"/>
            <a:chOff x="1918" y="2902"/>
            <a:chExt cx="7002" cy="1888"/>
          </a:xfrm>
        </p:grpSpPr>
        <p:sp>
          <p:nvSpPr>
            <p:cNvPr id="2" name="矩形 1"/>
            <p:cNvSpPr/>
            <p:nvPr>
              <p:custDataLst>
                <p:tags r:id="rId3"/>
              </p:custDataLst>
            </p:nvPr>
          </p:nvSpPr>
          <p:spPr>
            <a:xfrm>
              <a:off x="2041" y="2902"/>
              <a:ext cx="1756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7200" b="1" spc="130">
                  <a:gradFill>
                    <a:gsLst>
                      <a:gs pos="0">
                        <a:srgbClr val="DB7997"/>
                      </a:gs>
                      <a:gs pos="35000">
                        <a:srgbClr val="EDBCCB">
                          <a:alpha val="100000"/>
                        </a:srgb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壹</a:t>
              </a:r>
              <a:endParaRPr lang="zh-CN" altLang="en-US" sz="7200" b="1" spc="130">
                <a:gradFill>
                  <a:gsLst>
                    <a:gs pos="0">
                      <a:srgbClr val="DB7997"/>
                    </a:gs>
                    <a:gs pos="35000">
                      <a:srgbClr val="EDBCCB">
                        <a:alpha val="100000"/>
                      </a:srgb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4"/>
              </p:custDataLst>
            </p:nvPr>
          </p:nvSpPr>
          <p:spPr>
            <a:xfrm>
              <a:off x="1918" y="3115"/>
              <a:ext cx="7002" cy="1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6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用户需求与场景分析</a:t>
              </a:r>
              <a:endParaRPr lang="zh-CN" altLang="en-US" sz="36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5"/>
              </p:custDataLst>
            </p:nvPr>
          </p:nvSpPr>
          <p:spPr>
            <a:xfrm>
              <a:off x="3410" y="4131"/>
              <a:ext cx="4017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为什么需要电子日记？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6717665" y="1842770"/>
            <a:ext cx="3420745" cy="1198880"/>
            <a:chOff x="2041" y="2902"/>
            <a:chExt cx="5387" cy="1888"/>
          </a:xfrm>
        </p:grpSpPr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>
              <a:off x="2041" y="2902"/>
              <a:ext cx="1756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7200" b="1" spc="130">
                  <a:gradFill>
                    <a:gsLst>
                      <a:gs pos="0">
                        <a:srgbClr val="DB7997"/>
                      </a:gs>
                      <a:gs pos="35000">
                        <a:srgbClr val="EDBCCB">
                          <a:alpha val="100000"/>
                        </a:srgb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贰</a:t>
              </a:r>
              <a:endParaRPr lang="zh-CN" altLang="en-US" sz="7200" b="1" spc="130">
                <a:gradFill>
                  <a:gsLst>
                    <a:gs pos="0">
                      <a:srgbClr val="DB7997"/>
                    </a:gs>
                    <a:gs pos="35000">
                      <a:srgbClr val="EDBCCB">
                        <a:alpha val="100000"/>
                      </a:srgb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8"/>
              </p:custDataLst>
            </p:nvPr>
          </p:nvSpPr>
          <p:spPr>
            <a:xfrm>
              <a:off x="3410" y="3115"/>
              <a:ext cx="4018" cy="1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6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日记的</a:t>
              </a:r>
              <a:r>
                <a:rPr lang="zh-CN" altLang="en-US" sz="36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功能</a:t>
              </a:r>
              <a:endParaRPr lang="zh-CN" altLang="en-US" sz="36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9"/>
              </p:custDataLst>
            </p:nvPr>
          </p:nvSpPr>
          <p:spPr>
            <a:xfrm>
              <a:off x="3410" y="4131"/>
              <a:ext cx="4017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请输入有关的描述文本。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0"/>
            </p:custDataLst>
          </p:nvPr>
        </p:nvGrpSpPr>
        <p:grpSpPr>
          <a:xfrm>
            <a:off x="1725295" y="3721735"/>
            <a:ext cx="3657600" cy="1198880"/>
            <a:chOff x="2041" y="2902"/>
            <a:chExt cx="5760" cy="1888"/>
          </a:xfrm>
        </p:grpSpPr>
        <p:sp>
          <p:nvSpPr>
            <p:cNvPr id="12" name="矩形 11"/>
            <p:cNvSpPr/>
            <p:nvPr>
              <p:custDataLst>
                <p:tags r:id="rId11"/>
              </p:custDataLst>
            </p:nvPr>
          </p:nvSpPr>
          <p:spPr>
            <a:xfrm>
              <a:off x="2041" y="2902"/>
              <a:ext cx="1756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7200" b="1" spc="130">
                  <a:gradFill>
                    <a:gsLst>
                      <a:gs pos="0">
                        <a:srgbClr val="DB7997"/>
                      </a:gs>
                      <a:gs pos="35000">
                        <a:srgbClr val="EDBCCB">
                          <a:alpha val="100000"/>
                        </a:srgb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叁</a:t>
              </a:r>
              <a:endParaRPr lang="zh-CN" altLang="en-US" sz="7200" b="1" spc="130">
                <a:gradFill>
                  <a:gsLst>
                    <a:gs pos="0">
                      <a:srgbClr val="DB7997"/>
                    </a:gs>
                    <a:gs pos="35000">
                      <a:srgbClr val="EDBCCB">
                        <a:alpha val="100000"/>
                      </a:srgb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2"/>
              </p:custDataLst>
            </p:nvPr>
          </p:nvSpPr>
          <p:spPr>
            <a:xfrm>
              <a:off x="3037" y="3115"/>
              <a:ext cx="4764" cy="1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6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技术实现亮点</a:t>
              </a:r>
              <a:endParaRPr lang="zh-CN" altLang="en-US" sz="36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3"/>
              </p:custDataLst>
            </p:nvPr>
          </p:nvSpPr>
          <p:spPr>
            <a:xfrm>
              <a:off x="3410" y="4131"/>
              <a:ext cx="4017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请输入有关的描述文本。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14"/>
            </p:custDataLst>
          </p:nvPr>
        </p:nvGrpSpPr>
        <p:grpSpPr>
          <a:xfrm>
            <a:off x="6717030" y="3721735"/>
            <a:ext cx="3420110" cy="1198880"/>
            <a:chOff x="2041" y="2902"/>
            <a:chExt cx="5386" cy="1888"/>
          </a:xfrm>
        </p:grpSpPr>
        <p:sp>
          <p:nvSpPr>
            <p:cNvPr id="16" name="矩形 15"/>
            <p:cNvSpPr/>
            <p:nvPr>
              <p:custDataLst>
                <p:tags r:id="rId15"/>
              </p:custDataLst>
            </p:nvPr>
          </p:nvSpPr>
          <p:spPr>
            <a:xfrm>
              <a:off x="2041" y="2902"/>
              <a:ext cx="1756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7200" b="1" spc="130">
                  <a:gradFill>
                    <a:gsLst>
                      <a:gs pos="0">
                        <a:srgbClr val="DB7997"/>
                      </a:gs>
                      <a:gs pos="35000">
                        <a:srgbClr val="EDBCCB">
                          <a:alpha val="100000"/>
                        </a:srgb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肆</a:t>
              </a:r>
              <a:endParaRPr lang="zh-CN" altLang="en-US" sz="7200" b="1" spc="130">
                <a:gradFill>
                  <a:gsLst>
                    <a:gs pos="0">
                      <a:srgbClr val="DB7997"/>
                    </a:gs>
                    <a:gs pos="35000">
                      <a:srgbClr val="EDBCCB">
                        <a:alpha val="100000"/>
                      </a:srgb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16"/>
              </p:custDataLst>
            </p:nvPr>
          </p:nvSpPr>
          <p:spPr>
            <a:xfrm>
              <a:off x="3783" y="3115"/>
              <a:ext cx="3272" cy="1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6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结果展示</a:t>
              </a:r>
              <a:endParaRPr lang="zh-CN" altLang="en-US" sz="36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17"/>
              </p:custDataLst>
            </p:nvPr>
          </p:nvSpPr>
          <p:spPr>
            <a:xfrm>
              <a:off x="3410" y="4131"/>
              <a:ext cx="4017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请输入有关的描述文本。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674620" y="2706370"/>
            <a:ext cx="1216660" cy="13220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80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壹</a:t>
            </a:r>
            <a:endParaRPr lang="zh-CN" altLang="en-US" sz="80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18255" y="2646363"/>
            <a:ext cx="6503670" cy="1786890"/>
            <a:chOff x="6013" y="3885"/>
            <a:chExt cx="10242" cy="2814"/>
          </a:xfrm>
        </p:grpSpPr>
        <p:sp>
          <p:nvSpPr>
            <p:cNvPr id="2" name="矩形 1"/>
            <p:cNvSpPr/>
            <p:nvPr/>
          </p:nvSpPr>
          <p:spPr>
            <a:xfrm>
              <a:off x="6013" y="3885"/>
              <a:ext cx="10242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用户需求与场景分析</a:t>
              </a:r>
              <a:endParaRPr lang="zh-CN" altLang="en-US" sz="54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625" y="5510"/>
              <a:ext cx="7018" cy="11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。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292600" y="3910965"/>
            <a:ext cx="5435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-2042477" y="283210"/>
            <a:ext cx="716216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         </a:t>
            </a:r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为什么需要电子日记？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pic>
        <p:nvPicPr>
          <p:cNvPr id="2" name="图片 1" descr="bathroom-coffee-contemporary-11105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" y="1322070"/>
            <a:ext cx="2912110" cy="44811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01920" y="1993265"/>
            <a:ext cx="3576320" cy="1760220"/>
          </a:xfrm>
          <a:prstGeom prst="rect">
            <a:avLst/>
          </a:prstGeom>
          <a:solidFill>
            <a:srgbClr val="DFE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20030" y="1993265"/>
            <a:ext cx="319976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📌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 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易丢失：纸质日记不易保存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🔍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 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难检索：查找历史记录困难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674620" y="2706370"/>
            <a:ext cx="1216660" cy="13220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80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贰</a:t>
            </a:r>
            <a:endParaRPr lang="zh-CN" altLang="en-US" sz="80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41875" y="2646363"/>
            <a:ext cx="4456430" cy="1565275"/>
            <a:chOff x="7625" y="3885"/>
            <a:chExt cx="7018" cy="2465"/>
          </a:xfrm>
        </p:grpSpPr>
        <p:sp>
          <p:nvSpPr>
            <p:cNvPr id="2" name="矩形 1"/>
            <p:cNvSpPr/>
            <p:nvPr/>
          </p:nvSpPr>
          <p:spPr>
            <a:xfrm>
              <a:off x="8225" y="3885"/>
              <a:ext cx="5818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日记的</a:t>
              </a:r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功能</a:t>
              </a:r>
              <a:endParaRPr lang="zh-CN" altLang="en-US" sz="54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625" y="5510"/>
              <a:ext cx="7018" cy="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黑体" panose="020B0400000000000000" charset="-122"/>
                  <a:ea typeface="思源黑体" panose="020B0400000000000000" charset="-122"/>
                </a:rPr>
                <a:t>请输入有关的描述文本，请输入有关的描述文本。请输入有关的描述文本请输入有关的描述，文本请输入。</a:t>
              </a: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58128" y="283210"/>
            <a:ext cx="256095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日记的</a:t>
            </a:r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功能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65980" y="2037080"/>
            <a:ext cx="286004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思源宋体 CN SemiBold" panose="02020600000000000000" charset="-122"/>
                <a:ea typeface="思源宋体 CN SemiBold" panose="02020600000000000000" charset="-122"/>
              </a:rPr>
              <a:t>      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思源宋体 CN SemiBold" panose="02020600000000000000" charset="-122"/>
                <a:ea typeface="思源宋体 CN SemiBold" panose="02020600000000000000" charset="-122"/>
                <a:sym typeface="+mn-ea"/>
              </a:rPr>
              <a:t>需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715" y="1167130"/>
            <a:ext cx="8210550" cy="45237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-226695" y="283210"/>
            <a:ext cx="353060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  </a:t>
            </a:r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时间处理功能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808355" y="1211580"/>
            <a:ext cx="974725" cy="1351280"/>
          </a:xfrm>
          <a:prstGeom prst="rect">
            <a:avLst/>
          </a:prstGeom>
          <a:solidFill>
            <a:srgbClr val="F5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1783080" y="1211580"/>
            <a:ext cx="4619625" cy="135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783080" y="2846705"/>
            <a:ext cx="4619625" cy="135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200905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6940" y="1508125"/>
            <a:ext cx="758190" cy="75819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934845" y="1426210"/>
            <a:ext cx="4315460" cy="4661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智能时间显示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功能描述：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日记日期格式化显示（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yyyy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年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MM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月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dd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日）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编辑时间友好提示（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"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编辑于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3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分钟前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"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）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// 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使用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SimpleDateFormat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和自定义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TimeUtils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new SimpleDateFormat("yyyy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年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MM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月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dd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").format(date);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TimeUtils.getSimpleTime(timestamp);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-226695" y="283210"/>
            <a:ext cx="353060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  </a:t>
            </a:r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字数统计功能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783080" y="1211580"/>
            <a:ext cx="4619625" cy="135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783080" y="2846705"/>
            <a:ext cx="4619625" cy="135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726440" y="1154430"/>
          <a:ext cx="10485120" cy="1178560"/>
        </p:xfrm>
        <a:graphic>
          <a:graphicData uri="http://schemas.openxmlformats.org/drawingml/2006/table">
            <a:tbl>
              <a:tblPr/>
              <a:tblGrid>
                <a:gridCol w="3495040"/>
                <a:gridCol w="3495040"/>
                <a:gridCol w="3495040"/>
              </a:tblGrid>
              <a:tr h="0">
                <a:tc>
                  <a:txBody>
                    <a:bodyPr/>
                    <a:p>
                      <a:pPr algn="l"/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组件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0" marR="63817" marT="63817" marB="6381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代码片段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说明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实体类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0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val wordCount: Int get() = content.length</a:t>
                      </a:r>
                      <a:endParaRPr lang="en-US" altLang="zh-CN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计算属性动态获取字数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BBBB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适配器绑定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0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holder.wordCountView.text = "${diary.content.length}</a:t>
                      </a:r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字</a:t>
                      </a:r>
                      <a:r>
                        <a:rPr lang="en-US" altLang="zh-CN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"</a:t>
                      </a:r>
                      <a:endParaRPr lang="en-US" altLang="zh-CN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直接显示长度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布局文件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0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android:id="@+id/wordCount_textView"</a:t>
                      </a:r>
                      <a:endParaRPr lang="en-US" altLang="zh-CN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600" b="0" i="0">
                          <a:solidFill>
                            <a:srgbClr val="404040"/>
                          </a:solidFill>
                          <a:latin typeface="quote-cjk-patch"/>
                          <a:ea typeface="quote-cjk-patch"/>
                        </a:rPr>
                        <a:t>字数显示控件定义</a:t>
                      </a:r>
                      <a:endParaRPr lang="zh-CN" altLang="en-US" sz="1600" b="0" i="0">
                        <a:solidFill>
                          <a:srgbClr val="404040"/>
                        </a:solidFill>
                        <a:latin typeface="quote-cjk-patch"/>
                        <a:ea typeface="quote-cjk-patch"/>
                      </a:endParaRPr>
                    </a:p>
                  </a:txBody>
                  <a:tcPr marL="63817" marR="63817" marT="63817" marB="63817" anchor="ctr" anchorCtr="0">
                    <a:lnL>
                      <a:noFill/>
                    </a:lnL>
                    <a:lnR>
                      <a:noFill/>
                    </a:lnR>
                    <a:lnT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" cap="flat" cmpd="sng">
                      <a:solidFill>
                        <a:srgbClr val="E5E5E5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815" y="3666490"/>
            <a:ext cx="6967855" cy="22402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7815" y="413131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时间处理功能和字数统计功能运行后截图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674620" y="2706370"/>
            <a:ext cx="1216660" cy="13220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80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叁</a:t>
            </a:r>
            <a:endParaRPr lang="zh-CN" altLang="en-US" sz="80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41875" y="2646363"/>
            <a:ext cx="4456430" cy="1344295"/>
            <a:chOff x="7625" y="3885"/>
            <a:chExt cx="7018" cy="2117"/>
          </a:xfrm>
        </p:grpSpPr>
        <p:sp>
          <p:nvSpPr>
            <p:cNvPr id="2" name="矩形 1"/>
            <p:cNvSpPr/>
            <p:nvPr/>
          </p:nvSpPr>
          <p:spPr>
            <a:xfrm>
              <a:off x="7672" y="3885"/>
              <a:ext cx="6924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技术实现</a:t>
              </a:r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亮点</a:t>
              </a:r>
              <a:endParaRPr lang="zh-CN" altLang="en-US" sz="54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625" y="5510"/>
              <a:ext cx="7018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0320" y="283210"/>
            <a:ext cx="303657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技术实现</a:t>
            </a:r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亮点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756535" y="1487805"/>
            <a:ext cx="7142480" cy="35172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100" h="2994">
                <a:moveTo>
                  <a:pt x="0" y="0"/>
                </a:moveTo>
                <a:lnTo>
                  <a:pt x="12100" y="0"/>
                </a:lnTo>
                <a:lnTo>
                  <a:pt x="12100" y="2994"/>
                </a:lnTo>
                <a:lnTo>
                  <a:pt x="9094" y="2994"/>
                </a:lnTo>
                <a:lnTo>
                  <a:pt x="9094" y="2886"/>
                </a:lnTo>
                <a:lnTo>
                  <a:pt x="12003" y="2886"/>
                </a:lnTo>
                <a:lnTo>
                  <a:pt x="12003" y="108"/>
                </a:lnTo>
                <a:lnTo>
                  <a:pt x="97" y="108"/>
                </a:lnTo>
                <a:lnTo>
                  <a:pt x="97" y="2886"/>
                </a:lnTo>
                <a:lnTo>
                  <a:pt x="3007" y="2886"/>
                </a:lnTo>
                <a:lnTo>
                  <a:pt x="3007" y="2994"/>
                </a:lnTo>
                <a:lnTo>
                  <a:pt x="0" y="2994"/>
                </a:lnTo>
                <a:lnTo>
                  <a:pt x="0" y="0"/>
                </a:lnTo>
                <a:close/>
              </a:path>
            </a:pathLst>
          </a:custGeom>
          <a:solidFill>
            <a:srgbClr val="F5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29585" y="1645285"/>
            <a:ext cx="613219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实时同步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编辑内容自动保存，输入即显示，反应速度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&lt;0.1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秒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流畅体验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日记列表滑动顺滑，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200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篇日记加载仅需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0.04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秒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智能恢复</a:t>
            </a:r>
            <a:endParaRPr lang="en-US" altLang="zh-CN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退出</a:t>
            </a: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/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旋转屏幕后，自动恢复之前编辑状态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674620" y="2706370"/>
            <a:ext cx="1216660" cy="13220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80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肆</a:t>
            </a:r>
            <a:endParaRPr lang="zh-CN" altLang="en-US" sz="80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41875" y="2646363"/>
            <a:ext cx="4456430" cy="1344295"/>
            <a:chOff x="7625" y="3885"/>
            <a:chExt cx="7018" cy="2117"/>
          </a:xfrm>
        </p:grpSpPr>
        <p:sp>
          <p:nvSpPr>
            <p:cNvPr id="2" name="矩形 1"/>
            <p:cNvSpPr/>
            <p:nvPr/>
          </p:nvSpPr>
          <p:spPr>
            <a:xfrm>
              <a:off x="8778" y="3885"/>
              <a:ext cx="4712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结果</a:t>
              </a:r>
              <a:r>
                <a:rPr lang="zh-CN" altLang="en-US" sz="5400" spc="13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思源宋体 CN SemiBold" panose="02020600000000000000" charset="-122"/>
                  <a:ea typeface="思源宋体 CN SemiBold" panose="02020600000000000000" charset="-122"/>
                </a:rPr>
                <a:t>展示</a:t>
              </a:r>
              <a:endParaRPr lang="zh-CN" altLang="en-US" sz="54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625" y="5510"/>
              <a:ext cx="7018" cy="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ctr">
                <a:lnSpc>
                  <a:spcPct val="120000"/>
                </a:lnSpc>
              </a:pPr>
              <a:endParaRPr lang="zh-CN" altLang="en-US" sz="1200" spc="130"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思源黑体" panose="020B0400000000000000" charset="-122"/>
                <a:ea typeface="思源黑体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95935" y="283210"/>
            <a:ext cx="208534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结果展示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64930" y="2336800"/>
            <a:ext cx="39223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latin typeface="思源宋体 CN SemiBold" panose="02020600000000000000" charset="-122"/>
                <a:ea typeface="思源宋体 CN SemiBold" panose="02020600000000000000" charset="-122"/>
              </a:rPr>
              <a:t> 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这就是结果的页面，然后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可以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日记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并且可以保存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pic>
        <p:nvPicPr>
          <p:cNvPr id="11" name="图片 10" descr="d8b77f55b635dd196514a2f452fbb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55" y="1040765"/>
            <a:ext cx="2219960" cy="4897755"/>
          </a:xfrm>
          <a:prstGeom prst="rect">
            <a:avLst/>
          </a:prstGeom>
        </p:spPr>
      </p:pic>
      <p:pic>
        <p:nvPicPr>
          <p:cNvPr id="20" name="图片 19" descr="ffb39e4f616a34ef565ca010d0972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515" y="1391920"/>
            <a:ext cx="3234055" cy="4419600"/>
          </a:xfrm>
          <a:prstGeom prst="rect">
            <a:avLst/>
          </a:prstGeom>
        </p:spPr>
      </p:pic>
      <p:pic>
        <p:nvPicPr>
          <p:cNvPr id="21" name="图片 20" descr="79bc111f3fd4f3eb262c762d49d09a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025" y="1321435"/>
            <a:ext cx="2856865" cy="44900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95935" y="283210"/>
            <a:ext cx="208534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600" b="1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结果展示</a:t>
            </a:r>
            <a:endParaRPr lang="zh-CN" altLang="en-US" sz="3600" b="1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64930" y="2336800"/>
            <a:ext cx="39223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对这个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日记软件，添加了日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历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显示和天气</a:t>
            </a:r>
            <a:r>
              <a:rPr lang="zh-CN" altLang="en-US">
                <a:latin typeface="思源宋体 CN SemiBold" panose="02020600000000000000" charset="-122"/>
                <a:ea typeface="思源宋体 CN SemiBold" panose="02020600000000000000" charset="-122"/>
              </a:rPr>
              <a:t>选择</a:t>
            </a:r>
            <a:endParaRPr lang="zh-CN" altLang="en-US"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pic>
        <p:nvPicPr>
          <p:cNvPr id="2" name="图片 1" descr="f8647b9cb997ccd9a96596bcdda65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745" y="1049020"/>
            <a:ext cx="2197100" cy="4394835"/>
          </a:xfrm>
          <a:prstGeom prst="rect">
            <a:avLst/>
          </a:prstGeom>
        </p:spPr>
      </p:pic>
      <p:pic>
        <p:nvPicPr>
          <p:cNvPr id="3" name="图片 2" descr="752d3b66078b760cad8dd418af4c5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915" y="1328420"/>
            <a:ext cx="4662170" cy="39960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3669030" y="2513965"/>
            <a:ext cx="485394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000" spc="130">
                <a:solidFill>
                  <a:srgbClr val="DB7997"/>
                </a:solidFill>
                <a:effectLst/>
                <a:uFillTx/>
                <a:latin typeface="思源宋体 CN SemiBold" panose="02020600000000000000" charset="-122"/>
                <a:ea typeface="思源宋体 CN SemiBold" panose="02020600000000000000" charset="-122"/>
              </a:rPr>
              <a:t>感谢您的观看</a:t>
            </a:r>
            <a:endParaRPr lang="zh-CN" altLang="en-US" sz="6000" spc="130">
              <a:solidFill>
                <a:srgbClr val="DB7997"/>
              </a:solidFill>
              <a:effectLst/>
              <a:uFillTx/>
              <a:latin typeface="思源宋体 CN SemiBold" panose="02020600000000000000" charset="-122"/>
              <a:ea typeface="思源宋体 CN SemiBold" panose="020206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49483" y="3528695"/>
            <a:ext cx="2693035" cy="86614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>
              <a:lnSpc>
                <a:spcPct val="140000"/>
              </a:lnSpc>
            </a:pPr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hnschrift Light Condensed" panose="020B0502040204020203" charset="0"/>
                <a:ea typeface="思源黑体" panose="020B0400000000000000" charset="-122"/>
                <a:cs typeface="Bahnschrift Light Condensed" panose="020B0502040204020203" charset="0"/>
              </a:rPr>
              <a:t>THANK  YOU</a:t>
            </a:r>
            <a:endParaRPr lang="en-US" altLang="zh-CN" sz="360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hnschrift Light Condensed" panose="020B0502040204020203" charset="0"/>
              <a:ea typeface="思源黑体" panose="020B0400000000000000" charset="-122"/>
              <a:cs typeface="Bahnschrift Light Condensed" panose="020B0502040204020203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63810" y="6386830"/>
            <a:ext cx="1794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1400">
                <a:solidFill>
                  <a:schemeClr val="bg1">
                    <a:lumMod val="75000"/>
                  </a:schemeClr>
                </a:solidFill>
                <a:latin typeface="思源黑体" panose="020B0400000000000000" charset="-122"/>
                <a:ea typeface="思源黑体" panose="020B0400000000000000" charset="-122"/>
                <a:cs typeface="思源黑体" panose="020B0400000000000000" charset="-122"/>
                <a:sym typeface="+mn-ea"/>
              </a:rPr>
              <a:t>PPT配图来自freepik</a:t>
            </a:r>
            <a:endParaRPr lang="zh-CN" altLang="en-US" sz="1400">
              <a:solidFill>
                <a:schemeClr val="bg1">
                  <a:lumMod val="75000"/>
                </a:schemeClr>
              </a:solidFill>
              <a:latin typeface="思源黑体" panose="020B0400000000000000" charset="-122"/>
              <a:ea typeface="思源黑体" panose="020B0400000000000000" charset="-122"/>
              <a:cs typeface="思源黑体" panose="020B0400000000000000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2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3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4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5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6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7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8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9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0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1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2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3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4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5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6.xml><?xml version="1.0" encoding="utf-8"?>
<p:tagLst xmlns:p="http://schemas.openxmlformats.org/presentationml/2006/main">
  <p:tag name="KSO_WM_DIAGRAM_VIRTUALLY_FRAME" val="{&quot;height&quot;:242.35,&quot;left&quot;:129.75,&quot;top&quot;:145.1,&quot;width&quot;:710.35}"/>
</p:tagLst>
</file>

<file path=ppt/tags/tag17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18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19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20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21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22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ags/tag23.xml><?xml version="1.0" encoding="utf-8"?>
<p:tagLst xmlns:p="http://schemas.openxmlformats.org/presentationml/2006/main">
  <p:tag name="KSO_WM_DIAGRAM_VIRTUALLY_FRAME" val="{&quot;height&quot;:383.95,&quot;left&quot;:63.65,&quot;top&quot;:95.4,&quot;width&quot;:440.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796</Words>
  <Application>WPS 演示</Application>
  <PresentationFormat>宽屏</PresentationFormat>
  <Paragraphs>128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宋体</vt:lpstr>
      <vt:lpstr>Wingdings</vt:lpstr>
      <vt:lpstr>思源宋体 CN SemiBold</vt:lpstr>
      <vt:lpstr>楷体</vt:lpstr>
      <vt:lpstr>思源黑体</vt:lpstr>
      <vt:lpstr>quote-cjk-patch</vt:lpstr>
      <vt:lpstr>Bahnschrift Light Condensed</vt:lpstr>
      <vt:lpstr>微软雅黑</vt:lpstr>
      <vt:lpstr>Arial Unicode MS</vt:lpstr>
      <vt:lpstr>Calibri</vt:lpstr>
      <vt:lpstr>黑体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sunshine</cp:lastModifiedBy>
  <cp:revision>7</cp:revision>
  <dcterms:created xsi:type="dcterms:W3CDTF">2019-10-21T09:41:00Z</dcterms:created>
  <dcterms:modified xsi:type="dcterms:W3CDTF">2025-06-17T09:27:20Z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B4216C054A9242EBA1966342B3B7A341_12</vt:lpwstr>
  </property>
</Properties>
</file>