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97" r:id="rId3"/>
    <p:sldId id="412" r:id="rId5"/>
    <p:sldId id="420" r:id="rId6"/>
    <p:sldId id="421" r:id="rId7"/>
    <p:sldId id="390" r:id="rId8"/>
    <p:sldId id="400" r:id="rId9"/>
    <p:sldId id="429" r:id="rId10"/>
    <p:sldId id="430" r:id="rId11"/>
    <p:sldId id="431" r:id="rId12"/>
    <p:sldId id="432" r:id="rId13"/>
    <p:sldId id="433" r:id="rId14"/>
    <p:sldId id="416" r:id="rId15"/>
    <p:sldId id="417" r:id="rId16"/>
    <p:sldId id="418" r:id="rId17"/>
    <p:sldId id="419" r:id="rId18"/>
    <p:sldId id="41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/>
  <p:cmAuthor id="2" name="kingsoft" initials="k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A42"/>
    <a:srgbClr val="F9A42B"/>
    <a:srgbClr val="F1DE0D"/>
    <a:srgbClr val="F8DF06"/>
    <a:srgbClr val="F5C009"/>
    <a:srgbClr val="AFD10D"/>
    <a:srgbClr val="639EFF"/>
    <a:srgbClr val="82B1FF"/>
    <a:srgbClr val="4075F2"/>
    <a:srgbClr val="3C44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 autoAdjust="0"/>
    <p:restoredTop sz="94660" autoAdjust="0"/>
  </p:normalViewPr>
  <p:slideViewPr>
    <p:cSldViewPr snapToGrid="0">
      <p:cViewPr varScale="1">
        <p:scale>
          <a:sx n="10" d="100"/>
          <a:sy n="10" d="100"/>
        </p:scale>
        <p:origin x="-197" y="24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88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Normal" panose="00000500000000000000" charset="-122"/>
              <a:ea typeface="MiSans Normal" panose="00000500000000000000" charset="-122"/>
              <a:cs typeface="MiSans Normal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rPr>
            </a:fld>
            <a:endParaRPr lang="zh-CN" altLang="en-US">
              <a:latin typeface="MiSans Normal" panose="00000500000000000000" charset="-122"/>
              <a:ea typeface="MiSans Normal" panose="000005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Normal" panose="00000500000000000000" charset="-122"/>
              <a:ea typeface="MiSans Normal" panose="00000500000000000000" charset="-122"/>
              <a:cs typeface="MiSans Normal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rPr>
            </a:fld>
            <a:endParaRPr lang="zh-CN" altLang="en-US">
              <a:latin typeface="MiSans Normal" panose="00000500000000000000" charset="-122"/>
              <a:ea typeface="MiSans Normal" panose="000005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Normal" panose="00000500000000000000" charset="-122"/>
                <a:ea typeface="MiSans Normal" panose="00000500000000000000" charset="-122"/>
                <a:cs typeface="MiSans Normal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Normal" panose="00000500000000000000" charset="-122"/>
        <a:ea typeface="MiSans Normal" panose="00000500000000000000" charset="-122"/>
        <a:cs typeface="MiSans Normal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Normal" panose="00000500000000000000" charset="-122"/>
        <a:ea typeface="MiSans Normal" panose="00000500000000000000" charset="-122"/>
        <a:cs typeface="MiSans Normal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Normal" panose="00000500000000000000" charset="-122"/>
        <a:ea typeface="MiSans Normal" panose="00000500000000000000" charset="-122"/>
        <a:cs typeface="MiSans Normal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Normal" panose="00000500000000000000" charset="-122"/>
        <a:ea typeface="MiSans Normal" panose="00000500000000000000" charset="-122"/>
        <a:cs typeface="MiSans Normal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Normal" panose="00000500000000000000" charset="-122"/>
        <a:ea typeface="MiSans Normal" panose="00000500000000000000" charset="-122"/>
        <a:cs typeface="MiSans Normal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image" Target="../media/image1.png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image" Target="../media/image1.png"/><Relationship Id="rId2" Type="http://schemas.openxmlformats.org/officeDocument/2006/relationships/tags" Target="../tags/tag75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3.png"/><Relationship Id="rId2" Type="http://schemas.openxmlformats.org/officeDocument/2006/relationships/tags" Target="../tags/tag2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1.png"/><Relationship Id="rId2" Type="http://schemas.openxmlformats.org/officeDocument/2006/relationships/tags" Target="../tags/tag35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image" Target="../media/image1.png"/><Relationship Id="rId2" Type="http://schemas.openxmlformats.org/officeDocument/2006/relationships/tags" Target="../tags/tag4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.png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image" Target="../media/image1.png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819785" y="4695190"/>
            <a:ext cx="384175" cy="384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5000" lnSpcReduction="20000"/>
          </a:bodyPr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31" name="等腰三角形 30"/>
          <p:cNvSpPr/>
          <p:nvPr>
            <p:custDataLst>
              <p:tags r:id="rId5"/>
            </p:custDataLst>
          </p:nvPr>
        </p:nvSpPr>
        <p:spPr>
          <a:xfrm rot="5400000">
            <a:off x="960120" y="4846955"/>
            <a:ext cx="123825" cy="7937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37" name="矩形 36"/>
          <p:cNvSpPr/>
          <p:nvPr>
            <p:custDataLst>
              <p:tags r:id="rId6"/>
            </p:custDataLst>
          </p:nvPr>
        </p:nvSpPr>
        <p:spPr>
          <a:xfrm>
            <a:off x="819785" y="3070340"/>
            <a:ext cx="5484495" cy="177165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325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9" name="署名"/>
          <p:cNvSpPr txBox="1">
            <a:spLocks noGrp="1"/>
          </p:cNvSpPr>
          <p:nvPr>
            <p:ph type="body" idx="3"/>
            <p:custDataLst>
              <p:tags r:id="rId7"/>
            </p:custDataLst>
          </p:nvPr>
        </p:nvSpPr>
        <p:spPr>
          <a:xfrm>
            <a:off x="1283334" y="4690110"/>
            <a:ext cx="4707331" cy="42164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l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lt"/>
                <a:cs typeface="MiSans Normal" panose="00000500000000000000" charset="-122"/>
                <a:sym typeface="+mn-ea"/>
              </a:defRPr>
            </a:lvl1pPr>
          </a:lstStyle>
          <a:p>
            <a:pPr lvl="0" algn="l" fontAlgn="ctr">
              <a:buClrTx/>
              <a:buSzTx/>
              <a:buFontTx/>
            </a:pPr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8"/>
            </p:custDataLst>
          </p:nvPr>
        </p:nvSpPr>
        <p:spPr>
          <a:xfrm>
            <a:off x="701040" y="3398634"/>
            <a:ext cx="5047578" cy="833381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9"/>
            </p:custDataLst>
          </p:nvPr>
        </p:nvSpPr>
        <p:spPr>
          <a:xfrm>
            <a:off x="695960" y="1512794"/>
            <a:ext cx="6002020" cy="1885841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ctr" latinLnBrk="0" hangingPunct="1">
              <a:lnSpc>
                <a:spcPct val="150000"/>
              </a:lnSpc>
              <a:buClrTx/>
              <a:buSzTx/>
              <a:buFontTx/>
              <a:buNone/>
              <a:defRPr kumimoji="0" lang="zh-CN" altLang="en-US" sz="54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 fontAlgn="ctr">
              <a:lnSpc>
                <a:spcPct val="150000"/>
              </a:lnSpc>
              <a:buClrTx/>
              <a:buSzTx/>
              <a:buFontTx/>
            </a:pPr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25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608330" y="984885"/>
            <a:ext cx="10968990" cy="40894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179705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330" y="438150"/>
            <a:ext cx="10968990" cy="546735"/>
          </a:xfrm>
          <a:prstGeom prst="rect">
            <a:avLst/>
          </a:prstGeom>
        </p:spPr>
        <p:txBody>
          <a:bodyPr wrap="square" lIns="179705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1270"/>
            <a:ext cx="12192000" cy="6856730"/>
          </a:xfrm>
          <a:prstGeom prst="rect">
            <a:avLst/>
          </a:prstGeom>
        </p:spPr>
      </p:pic>
      <p:sp>
        <p:nvSpPr>
          <p:cNvPr id="30" name="椭圆 29"/>
          <p:cNvSpPr/>
          <p:nvPr>
            <p:custDataLst>
              <p:tags r:id="rId4"/>
            </p:custDataLst>
          </p:nvPr>
        </p:nvSpPr>
        <p:spPr>
          <a:xfrm>
            <a:off x="8911590" y="4236720"/>
            <a:ext cx="384175" cy="384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31" name="等腰三角形 30"/>
          <p:cNvSpPr/>
          <p:nvPr>
            <p:custDataLst>
              <p:tags r:id="rId5"/>
            </p:custDataLst>
          </p:nvPr>
        </p:nvSpPr>
        <p:spPr>
          <a:xfrm rot="5400000">
            <a:off x="9051925" y="4387850"/>
            <a:ext cx="123825" cy="7937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cs typeface="MiSans Normal" panose="00000500000000000000" charset="-122"/>
            </a:endParaRPr>
          </a:p>
        </p:txBody>
      </p:sp>
      <p:sp>
        <p:nvSpPr>
          <p:cNvPr id="37" name="矩形 36"/>
          <p:cNvSpPr/>
          <p:nvPr>
            <p:custDataLst>
              <p:tags r:id="rId6"/>
            </p:custDataLst>
          </p:nvPr>
        </p:nvSpPr>
        <p:spPr>
          <a:xfrm>
            <a:off x="6365240" y="3354070"/>
            <a:ext cx="4810760" cy="128270"/>
          </a:xfrm>
          <a:prstGeom prst="rect">
            <a:avLst/>
          </a:prstGeom>
          <a:gradFill>
            <a:gsLst>
              <a:gs pos="100000">
                <a:schemeClr val="accent1">
                  <a:alpha val="30000"/>
                </a:schemeClr>
              </a:gs>
              <a:gs pos="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7"/>
            </p:custDataLst>
          </p:nvPr>
        </p:nvSpPr>
        <p:spPr>
          <a:xfrm>
            <a:off x="9295765" y="4236719"/>
            <a:ext cx="1835150" cy="1009015"/>
          </a:xfrm>
          <a:prstGeom prst="rect">
            <a:avLst/>
          </a:prstGeom>
          <a:noFill/>
        </p:spPr>
        <p:txBody>
          <a:bodyPr wrap="square" lIns="107950" tIns="45720" rIns="91440" bIns="45720" rtlCol="0" anchor="t" anchorCtr="0">
            <a:normAutofit/>
          </a:bodyPr>
          <a:lstStyle>
            <a:lvl1pPr marL="0" marR="0" lvl="0" algn="l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</a:lstStyle>
          <a:p>
            <a:pPr lvl="0" algn="l" fontAlgn="ctr">
              <a:buClrTx/>
              <a:buSzTx/>
              <a:buFontTx/>
            </a:pPr>
            <a:r>
              <a:rPr>
                <a:sym typeface="+mn-ea"/>
              </a:rPr>
              <a:t>单击编辑文本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8"/>
            </p:custDataLst>
          </p:nvPr>
        </p:nvSpPr>
        <p:spPr>
          <a:xfrm>
            <a:off x="5753735" y="1620371"/>
            <a:ext cx="5520055" cy="1991509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r">
              <a:lnSpc>
                <a:spcPct val="120000"/>
              </a:lnSpc>
              <a:buClrTx/>
              <a:buSzTx/>
              <a:buFontTx/>
            </a:pPr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25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8" name="标题"/>
          <p:cNvSpPr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330" y="438150"/>
            <a:ext cx="10968990" cy="546735"/>
          </a:xfrm>
          <a:prstGeom prst="rect">
            <a:avLst/>
          </a:prstGeom>
        </p:spPr>
        <p:txBody>
          <a:bodyPr wrap="square" lIns="179705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7" name="正文"/>
          <p:cNvSpPr txBox="1"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08330" y="1271905"/>
            <a:ext cx="10968990" cy="497776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0" y="0"/>
            <a:ext cx="12192000" cy="6856730"/>
          </a:xfrm>
          <a:prstGeom prst="rect">
            <a:avLst/>
          </a:prstGeom>
        </p:spPr>
      </p:pic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638810" y="489585"/>
            <a:ext cx="76200" cy="9912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MiSans Normal" panose="00000500000000000000" charset="-122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 hasCustomPrompt="1"/>
            <p:custDataLst>
              <p:tags r:id="rId5"/>
            </p:custDataLst>
          </p:nvPr>
        </p:nvSpPr>
        <p:spPr>
          <a:xfrm>
            <a:off x="944245" y="495935"/>
            <a:ext cx="1884045" cy="659765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l">
              <a:lnSpc>
                <a:spcPct val="110000"/>
              </a:lnSpc>
            </a:pPr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944245" y="1146175"/>
            <a:ext cx="1885315" cy="3949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l"/>
            <a:r>
              <a:rPr>
                <a:sym typeface="+mn-ea"/>
              </a:rPr>
              <a:t>编辑副标题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0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1577023" y="4070591"/>
            <a:ext cx="3667760" cy="120650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100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8" name="文本占位符 7"/>
          <p:cNvSpPr txBox="1">
            <a:spLocks noGrp="1"/>
          </p:cNvSpPr>
          <p:nvPr>
            <p:ph type="body" idx="5" hasCustomPrompt="1"/>
            <p:custDataLst>
              <p:tags r:id="rId5"/>
            </p:custDataLst>
          </p:nvPr>
        </p:nvSpPr>
        <p:spPr>
          <a:xfrm>
            <a:off x="1271270" y="1884777"/>
            <a:ext cx="4223385" cy="111378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>
            <a:lvl1pPr marL="0" marR="0" algn="ctr" defTabSz="914400" rtl="0" eaLnBrk="1" fontAlgn="ctr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8000" b="1" i="0" u="none" strike="noStrike" kern="1200" cap="none" spc="0" normalizeH="0" baseline="0" noProof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 algn="ctr" fontAlgn="ctr">
              <a:lnSpc>
                <a:spcPct val="100000"/>
              </a:lnSpc>
            </a:pPr>
            <a:r>
              <a:rPr dirty="0" err="1">
                <a:sym typeface="+mn-ea"/>
              </a:rPr>
              <a:t>节编号</a:t>
            </a:r>
            <a:endParaRPr dirty="0">
              <a:sym typeface="+mn-ea"/>
            </a:endParaRPr>
          </a:p>
        </p:txBody>
      </p:sp>
      <p:cxnSp>
        <p:nvCxnSpPr>
          <p:cNvPr id="54" name="直接连接符 53"/>
          <p:cNvCxnSpPr/>
          <p:nvPr>
            <p:custDataLst>
              <p:tags r:id="rId6"/>
            </p:custDataLst>
          </p:nvPr>
        </p:nvCxnSpPr>
        <p:spPr>
          <a:xfrm>
            <a:off x="11579860" y="410210"/>
            <a:ext cx="220345" cy="0"/>
          </a:xfrm>
          <a:prstGeom prst="line">
            <a:avLst/>
          </a:prstGeom>
          <a:ln w="254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>
            <p:custDataLst>
              <p:tags r:id="rId7"/>
            </p:custDataLst>
          </p:nvPr>
        </p:nvCxnSpPr>
        <p:spPr>
          <a:xfrm>
            <a:off x="11579860" y="483870"/>
            <a:ext cx="220345" cy="0"/>
          </a:xfrm>
          <a:prstGeom prst="line">
            <a:avLst/>
          </a:prstGeom>
          <a:ln w="254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>
            <p:custDataLst>
              <p:tags r:id="rId8"/>
            </p:custDataLst>
          </p:nvPr>
        </p:nvCxnSpPr>
        <p:spPr>
          <a:xfrm>
            <a:off x="11579860" y="563245"/>
            <a:ext cx="220345" cy="0"/>
          </a:xfrm>
          <a:prstGeom prst="line">
            <a:avLst/>
          </a:prstGeom>
          <a:ln w="254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9"/>
            </p:custDataLst>
          </p:nvPr>
        </p:nvSpPr>
        <p:spPr>
          <a:xfrm>
            <a:off x="510350" y="2999834"/>
            <a:ext cx="5801740" cy="1192677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1" name="正文"/>
          <p:cNvSpPr txBox="1">
            <a:spLocks noGrp="1"/>
          </p:cNvSpPr>
          <p:nvPr>
            <p:ph idx="4"/>
            <p:custDataLst>
              <p:tags r:id="rId4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00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8" name="标题"/>
          <p:cNvSpPr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330" y="438150"/>
            <a:ext cx="10968990" cy="546735"/>
          </a:xfrm>
          <a:prstGeom prst="rect">
            <a:avLst/>
          </a:prstGeom>
        </p:spPr>
        <p:txBody>
          <a:bodyPr wrap="square" lIns="179705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25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14" name="标题"/>
          <p:cNvSpPr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330" y="438150"/>
            <a:ext cx="10968990" cy="546735"/>
          </a:xfrm>
          <a:prstGeom prst="rect">
            <a:avLst/>
          </a:prstGeom>
        </p:spPr>
        <p:txBody>
          <a:bodyPr wrap="square" lIns="179705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39878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25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6" name="标题"/>
          <p:cNvSpPr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330" y="438150"/>
            <a:ext cx="10968990" cy="546735"/>
          </a:xfrm>
          <a:prstGeom prst="rect">
            <a:avLst/>
          </a:prstGeom>
        </p:spPr>
        <p:txBody>
          <a:bodyPr wrap="square" lIns="179705" t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38785"/>
            <a:ext cx="10968990" cy="581787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MiSans Normal" panose="00000500000000000000" charset="-122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9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image" Target="../media/image1.png"/><Relationship Id="rId12" Type="http://schemas.openxmlformats.org/officeDocument/2006/relationships/tags" Target="../tags/tag8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0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6000"/>
          </a:blip>
          <a:stretch>
            <a:fillRect/>
          </a:stretch>
        </p:blipFill>
        <p:spPr>
          <a:xfrm>
            <a:off x="0" y="1270"/>
            <a:ext cx="12192000" cy="68567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 rot="16200000">
            <a:off x="428625" y="626110"/>
            <a:ext cx="191770" cy="1974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42500" lnSpcReduction="20000"/>
          </a:bodyPr>
          <a:lstStyle/>
          <a:p>
            <a:pPr lvl="0" algn="ctr"/>
            <a:endParaRPr lang="zh-CN" altLang="en-US">
              <a:solidFill>
                <a:schemeClr val="accent2"/>
              </a:solidFill>
              <a:cs typeface="MiSans Normal" panose="00000500000000000000" charset="-122"/>
              <a:sym typeface="+mn-ea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23253" y="1175702"/>
            <a:ext cx="10954067" cy="500126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 fontAlgn="auto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Char char="●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Char char="●"/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Char char="●"/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charset="0"/>
              <a:buChar char=""/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 fontAlgn="auto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5715" y="302372"/>
            <a:ext cx="10962640" cy="674052"/>
          </a:xfrm>
          <a:prstGeom prst="rect">
            <a:avLst/>
          </a:prstGeom>
        </p:spPr>
        <p:txBody>
          <a:bodyPr vert="horz" wrap="square" lIns="179705" tIns="0" rIns="91440" bIns="0" rtlCol="0" anchor="b" anchorCtr="0">
            <a:normAutofit/>
          </a:bodyPr>
          <a:lstStyle/>
          <a:p>
            <a:pPr marL="0" marR="0" lvl="0" fontAlgn="auto">
              <a:lnSpc>
                <a:spcPct val="100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zh-CN" altLang="en-US" sz="2800" b="0" i="0" u="none" strike="noStrike" kern="1200" cap="none" spc="0" normalizeH="0" baseline="0" smtClean="0">
          <a:solidFill>
            <a:schemeClr val="tx1"/>
          </a:solidFill>
          <a:latin typeface="+mj-ea"/>
          <a:ea typeface="+mj-ea"/>
          <a:cs typeface="+mn-ea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0" lang="zh-CN" altLang="en-US" sz="1800" b="0" i="0" u="none" strike="noStrike" kern="1200" cap="none" spc="150" normalizeH="0" baseline="0" dirty="0">
          <a:ln>
            <a:noFill/>
            <a:prstDash val="sysDot"/>
          </a:ln>
          <a:solidFill>
            <a:schemeClr val="tx1">
              <a:lumMod val="85000"/>
              <a:lumOff val="15000"/>
            </a:schemeClr>
          </a:solidFill>
          <a:uFillTx/>
          <a:latin typeface="+mn-ea"/>
          <a:ea typeface="+mn-ea"/>
          <a:cs typeface="MiSans Normal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600" b="0" i="0" u="none" strike="noStrike" kern="1200" cap="none" spc="150" normalizeH="0" baseline="0" dirty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600" b="0" i="0" u="none" strike="noStrike" kern="1200" cap="none" spc="150" normalizeH="0" baseline="0" dirty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dirty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dirty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Normal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image" Target="../media/image21.jpeg"/><Relationship Id="rId5" Type="http://schemas.openxmlformats.org/officeDocument/2006/relationships/tags" Target="../tags/tag158.xml"/><Relationship Id="rId4" Type="http://schemas.openxmlformats.org/officeDocument/2006/relationships/image" Target="../media/image20.jpeg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image" Target="../media/image23.jpeg"/><Relationship Id="rId11" Type="http://schemas.openxmlformats.org/officeDocument/2006/relationships/tags" Target="../tags/tag162.xml"/><Relationship Id="rId10" Type="http://schemas.openxmlformats.org/officeDocument/2006/relationships/image" Target="../media/image22.jpeg"/><Relationship Id="rId1" Type="http://schemas.openxmlformats.org/officeDocument/2006/relationships/tags" Target="../tags/tag15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image" Target="../media/image26.jpeg"/><Relationship Id="rId7" Type="http://schemas.openxmlformats.org/officeDocument/2006/relationships/tags" Target="../tags/tag169.xml"/><Relationship Id="rId6" Type="http://schemas.openxmlformats.org/officeDocument/2006/relationships/image" Target="../media/image25.jpeg"/><Relationship Id="rId5" Type="http://schemas.openxmlformats.org/officeDocument/2006/relationships/tags" Target="../tags/tag168.xml"/><Relationship Id="rId4" Type="http://schemas.openxmlformats.org/officeDocument/2006/relationships/image" Target="../media/image24.jpeg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72.xml"/><Relationship Id="rId11" Type="http://schemas.openxmlformats.org/officeDocument/2006/relationships/image" Target="../media/image27.jpeg"/><Relationship Id="rId10" Type="http://schemas.openxmlformats.org/officeDocument/2006/relationships/tags" Target="../tags/tag171.xml"/><Relationship Id="rId1" Type="http://schemas.openxmlformats.org/officeDocument/2006/relationships/tags" Target="../tags/tag16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9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../media/image6.jpeg"/><Relationship Id="rId7" Type="http://schemas.openxmlformats.org/officeDocument/2006/relationships/tags" Target="../tags/tag124.xml"/><Relationship Id="rId6" Type="http://schemas.openxmlformats.org/officeDocument/2006/relationships/image" Target="../media/image5.jpeg"/><Relationship Id="rId5" Type="http://schemas.openxmlformats.org/officeDocument/2006/relationships/tags" Target="../tags/tag123.xml"/><Relationship Id="rId4" Type="http://schemas.openxmlformats.org/officeDocument/2006/relationships/image" Target="../media/image4.jpe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image" Target="../media/image7.jpeg"/><Relationship Id="rId1" Type="http://schemas.openxmlformats.org/officeDocument/2006/relationships/tags" Target="../tags/tag1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../media/image10.jpeg"/><Relationship Id="rId7" Type="http://schemas.openxmlformats.org/officeDocument/2006/relationships/tags" Target="../tags/tag132.xml"/><Relationship Id="rId6" Type="http://schemas.openxmlformats.org/officeDocument/2006/relationships/image" Target="../media/image9.jpeg"/><Relationship Id="rId5" Type="http://schemas.openxmlformats.org/officeDocument/2006/relationships/tags" Target="../tags/tag131.xml"/><Relationship Id="rId4" Type="http://schemas.openxmlformats.org/officeDocument/2006/relationships/image" Target="../media/image8.jpe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image" Target="../media/image11.jpeg"/><Relationship Id="rId1" Type="http://schemas.openxmlformats.org/officeDocument/2006/relationships/tags" Target="../tags/tag12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image" Target="../media/image14.jpeg"/><Relationship Id="rId7" Type="http://schemas.openxmlformats.org/officeDocument/2006/relationships/tags" Target="../tags/tag141.xml"/><Relationship Id="rId6" Type="http://schemas.openxmlformats.org/officeDocument/2006/relationships/image" Target="../media/image13.jpeg"/><Relationship Id="rId5" Type="http://schemas.openxmlformats.org/officeDocument/2006/relationships/tags" Target="../tags/tag140.xml"/><Relationship Id="rId4" Type="http://schemas.openxmlformats.org/officeDocument/2006/relationships/image" Target="../media/image12.jpeg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image" Target="../media/image15.jpeg"/><Relationship Id="rId10" Type="http://schemas.openxmlformats.org/officeDocument/2006/relationships/tags" Target="../tags/tag143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image" Target="../media/image18.jpeg"/><Relationship Id="rId7" Type="http://schemas.openxmlformats.org/officeDocument/2006/relationships/tags" Target="../tags/tag150.xml"/><Relationship Id="rId6" Type="http://schemas.openxmlformats.org/officeDocument/2006/relationships/image" Target="../media/image17.jpeg"/><Relationship Id="rId5" Type="http://schemas.openxmlformats.org/officeDocument/2006/relationships/tags" Target="../tags/tag149.xml"/><Relationship Id="rId4" Type="http://schemas.openxmlformats.org/officeDocument/2006/relationships/image" Target="../media/image16.jpeg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image" Target="../media/image19.jpeg"/><Relationship Id="rId10" Type="http://schemas.openxmlformats.org/officeDocument/2006/relationships/tags" Target="../tags/tag152.xml"/><Relationship Id="rId1" Type="http://schemas.openxmlformats.org/officeDocument/2006/relationships/tags" Target="../tags/tag1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>
          <a:xfrm>
            <a:off x="1388744" y="4679950"/>
            <a:ext cx="4707331" cy="421640"/>
          </a:xfrm>
        </p:spPr>
        <p:txBody>
          <a:bodyPr/>
          <a:lstStyle/>
          <a:p>
            <a:r>
              <a:rPr lang="zh-CN" altLang="en-US"/>
              <a:t>汇报人：张亚顺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701040" y="3578860"/>
            <a:ext cx="5005705" cy="997585"/>
          </a:xfrm>
        </p:spPr>
        <p:txBody>
          <a:bodyPr>
            <a:normAutofit fontScale="90000"/>
          </a:bodyPr>
          <a:lstStyle/>
          <a:p>
            <a:r>
              <a:rPr lang="zh-CN" altLang="en-US" sz="2000"/>
              <a:t>小组成员：</a:t>
            </a:r>
            <a:endParaRPr lang="zh-CN" altLang="en-US" sz="2000"/>
          </a:p>
          <a:p>
            <a:r>
              <a:rPr lang="zh-CN" altLang="en-US" sz="2000"/>
              <a:t>沙长春，梁锦</a:t>
            </a:r>
            <a:r>
              <a:rPr lang="zh-CN" altLang="en-US" sz="2000"/>
              <a:t>松，何海涛，黄益然，</a:t>
            </a:r>
            <a:r>
              <a:rPr lang="zh-CN" altLang="en-US" sz="2000"/>
              <a:t>张亚顺</a:t>
            </a:r>
            <a:endParaRPr lang="zh-CN" altLang="en-US" sz="2000"/>
          </a:p>
        </p:txBody>
      </p:sp>
      <p:sp>
        <p:nvSpPr>
          <p:cNvPr id="8" name="标题 7"/>
          <p:cNvSpPr>
            <a:spLocks noGrp="1"/>
          </p:cNvSpPr>
          <p:nvPr>
            <p:ph type="title" idx="1"/>
            <p:custDataLst>
              <p:tags r:id="rId3"/>
            </p:custDataLst>
          </p:nvPr>
        </p:nvSpPr>
        <p:spPr>
          <a:xfrm>
            <a:off x="695960" y="1512570"/>
            <a:ext cx="8166735" cy="1073150"/>
          </a:xfrm>
        </p:spPr>
        <p:txBody>
          <a:bodyPr>
            <a:noAutofit/>
          </a:bodyPr>
          <a:lstStyle/>
          <a:p>
            <a:r>
              <a:rPr lang="zh-CN" altLang="en-US" sz="4800" dirty="0"/>
              <a:t>不同的语音助手对语音的测试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1172210" y="54565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2023</a:t>
            </a:r>
            <a:r>
              <a:rPr>
                <a:sym typeface="+mn-ea"/>
              </a:rPr>
              <a:t>年</a:t>
            </a:r>
            <a:r>
              <a:rPr lang="en-US" altLang="zh-CN">
                <a:sym typeface="+mn-ea"/>
              </a:rPr>
              <a:t>9</a:t>
            </a:r>
            <a:r>
              <a:rPr>
                <a:sym typeface="+mn-ea"/>
              </a:rPr>
              <a:t>月</a:t>
            </a:r>
            <a:r>
              <a:rPr lang="en-US" altLang="zh-CN">
                <a:sym typeface="+mn-ea"/>
              </a:rPr>
              <a:t>18</a:t>
            </a:r>
            <a:r>
              <a:rPr>
                <a:sym typeface="+mn-ea"/>
              </a:rPr>
              <a:t>日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5.为什么陨石每次都能精准砸到陨石坑里？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（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脑筋急转弯问题）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0015" y="2461260"/>
            <a:ext cx="2704465" cy="2934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7960" y="5881370"/>
            <a:ext cx="2567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回答了但不是</a:t>
            </a:r>
            <a:r>
              <a:rPr lang="zh-CN" altLang="en-US"/>
              <a:t>正确答案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19120" y="2378710"/>
            <a:ext cx="2725420" cy="301625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019800" y="58813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回答了但不是正确答案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0083800" y="58813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844915" y="2827020"/>
            <a:ext cx="3343275" cy="16465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07405" y="2378710"/>
            <a:ext cx="2937510" cy="322961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3167380" y="5881370"/>
            <a:ext cx="2567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回答了但不是</a:t>
            </a:r>
            <a:r>
              <a:rPr lang="zh-CN" altLang="en-US"/>
              <a:t>正确答案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6.英文问：what's your name？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036685" y="2792095"/>
            <a:ext cx="3078480" cy="9448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80955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没有回答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8735" y="2792095"/>
            <a:ext cx="2931160" cy="11887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1800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969895" y="2842260"/>
            <a:ext cx="3147060" cy="109728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969895" y="5796915"/>
            <a:ext cx="1880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266180" y="2729865"/>
            <a:ext cx="2621280" cy="16535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116955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没有回答，</a:t>
            </a:r>
            <a:r>
              <a:rPr lang="zh-CN" altLang="en-US"/>
              <a:t>而是进行了翻译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5"/>
            <p:custDataLst>
              <p:tags r:id="rId1"/>
            </p:custDataLst>
          </p:nvPr>
        </p:nvSpPr>
        <p:spPr/>
        <p:txBody>
          <a:bodyPr>
            <a:normAutofit fontScale="65000"/>
          </a:bodyPr>
          <a:lstStyle/>
          <a:p>
            <a:r>
              <a:t>03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测试结果分析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cs typeface="MiSans Normal" panose="00000500000000000000" charset="-122"/>
                <a:sym typeface="+mn-ea"/>
              </a:rPr>
              <a:t>测试结果分析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t>通过上面对</a:t>
            </a:r>
            <a:r>
              <a:rPr>
                <a:sym typeface="+mn-ea"/>
              </a:rPr>
              <a:t>不同的语音助手语音的测试，我们发现它们对语音、语义，以及对不同国家语言、方言</a:t>
            </a:r>
            <a:r>
              <a:rPr>
                <a:sym typeface="+mn-ea"/>
              </a:rPr>
              <a:t>的理解和处理有着不同和差别。</a:t>
            </a:r>
            <a:endParaRPr>
              <a:sym typeface="+mn-ea"/>
            </a:endParaRPr>
          </a:p>
          <a:p>
            <a:pPr>
              <a:lnSpc>
                <a:spcPct val="170000"/>
              </a:lnSpc>
            </a:pPr>
            <a:r>
              <a:rPr>
                <a:sym typeface="+mn-ea"/>
              </a:rPr>
              <a:t>在对语义的理解上面，小爱和</a:t>
            </a:r>
            <a:r>
              <a:rPr lang="en-US" altLang="zh-CN">
                <a:sym typeface="+mn-ea"/>
              </a:rPr>
              <a:t>siri</a:t>
            </a:r>
            <a:r>
              <a:rPr>
                <a:sym typeface="+mn-ea"/>
              </a:rPr>
              <a:t>表现得较为出色，小</a:t>
            </a:r>
            <a:r>
              <a:rPr lang="en-US" altLang="zh-CN">
                <a:sym typeface="+mn-ea"/>
              </a:rPr>
              <a:t>V</a:t>
            </a:r>
            <a:r>
              <a:rPr>
                <a:sym typeface="+mn-ea"/>
              </a:rPr>
              <a:t>的表现较为不足。在噪音干扰的环境下，</a:t>
            </a:r>
            <a:r>
              <a:rPr lang="en-US" altLang="zh-CN">
                <a:sym typeface="+mn-ea"/>
              </a:rPr>
              <a:t>siri</a:t>
            </a:r>
            <a:r>
              <a:rPr>
                <a:sym typeface="+mn-ea"/>
              </a:rPr>
              <a:t>和小布表现得更加出色。在对于非常规问题的理解上，小</a:t>
            </a:r>
            <a:r>
              <a:rPr lang="en-US" altLang="zh-CN">
                <a:sym typeface="+mn-ea"/>
              </a:rPr>
              <a:t>V</a:t>
            </a:r>
            <a:r>
              <a:rPr>
                <a:sym typeface="+mn-ea"/>
              </a:rPr>
              <a:t>的表现更好。在对不同国家语言，以及对方言的理解和处理上，小爱和</a:t>
            </a:r>
            <a:r>
              <a:rPr lang="en-US" altLang="zh-CN">
                <a:sym typeface="+mn-ea"/>
              </a:rPr>
              <a:t>siri</a:t>
            </a:r>
            <a:r>
              <a:rPr>
                <a:sym typeface="+mn-ea"/>
              </a:rPr>
              <a:t>的表现</a:t>
            </a:r>
            <a:r>
              <a:rPr>
                <a:sym typeface="+mn-ea"/>
              </a:rPr>
              <a:t>更加优秀。</a:t>
            </a:r>
            <a:endParaRPr>
              <a:sym typeface="+mn-ea"/>
            </a:endParaRPr>
          </a:p>
          <a:p>
            <a:pPr>
              <a:lnSpc>
                <a:spcPct val="170000"/>
              </a:lnSpc>
            </a:pPr>
            <a:r>
              <a:rPr>
                <a:sym typeface="+mn-ea"/>
              </a:rPr>
              <a:t>综上所述，我们可以得出，各个不同语音助手对语音的识别和理解、以及在不同环境的影响下都有着自己的特点和优势，同时也存在一些不足，我们可以在以后的探索和研究上，不断增强长处，补齐</a:t>
            </a:r>
            <a:r>
              <a:rPr>
                <a:sym typeface="+mn-ea"/>
              </a:rPr>
              <a:t>短板。</a:t>
            </a:r>
            <a:endParaRPr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5"/>
            <p:custDataLst>
              <p:tags r:id="rId1"/>
            </p:custDataLst>
          </p:nvPr>
        </p:nvSpPr>
        <p:spPr/>
        <p:txBody>
          <a:bodyPr>
            <a:normAutofit fontScale="65000"/>
          </a:bodyPr>
          <a:lstStyle/>
          <a:p>
            <a:r>
              <a:t>04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结论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结论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/>
              <a:t>不同的语音助手在语音识别性能上存在差异</a:t>
            </a:r>
            <a:r>
              <a:t>，</a:t>
            </a:r>
            <a:r>
              <a:rPr lang="en-US" altLang="zh-CN"/>
              <a:t>一些语音助手在特定语音情境下表现更佳。</a:t>
            </a:r>
            <a:r>
              <a:t>同时，</a:t>
            </a:r>
            <a:r>
              <a:rPr lang="en-US" altLang="zh-CN"/>
              <a:t>语音识别准确度、响应时间、语音助手提供的功能和用户界面等因素</a:t>
            </a:r>
            <a:r>
              <a:t>，也</a:t>
            </a:r>
            <a:r>
              <a:t>直接影响到用户对不同语音助手的满意度</a:t>
            </a:r>
            <a:r>
              <a:rPr lang="en-US" altLang="zh-CN"/>
              <a:t>。</a:t>
            </a:r>
            <a:endParaRPr lang="en-US" altLang="zh-CN"/>
          </a:p>
          <a:p>
            <a:pPr>
              <a:lnSpc>
                <a:spcPct val="170000"/>
              </a:lnSpc>
            </a:pPr>
            <a:r>
              <a:t>通过</a:t>
            </a:r>
            <a:r>
              <a:rPr lang="en-US" altLang="zh-CN"/>
              <a:t>测试</a:t>
            </a:r>
            <a:r>
              <a:t>也表现出</a:t>
            </a:r>
            <a:r>
              <a:rPr lang="en-US" altLang="zh-CN"/>
              <a:t>语音助手的</a:t>
            </a:r>
            <a:r>
              <a:t>有许多</a:t>
            </a:r>
            <a:r>
              <a:rPr lang="en-US" altLang="zh-CN"/>
              <a:t>改进空间</a:t>
            </a:r>
            <a:r>
              <a:t>，可以进一步提高语音识别对声音、词语、语义</a:t>
            </a:r>
            <a:r>
              <a:rPr lang="en-US" altLang="zh-CN"/>
              <a:t>等</a:t>
            </a:r>
            <a:r>
              <a:t>的处理</a:t>
            </a:r>
            <a:r>
              <a:rPr lang="en-US" altLang="zh-CN"/>
              <a:t>技术，引入更高级的深度学习技术、多语言支持、语音情感分析等</a:t>
            </a:r>
            <a:r>
              <a:t>，</a:t>
            </a:r>
            <a:r>
              <a:rPr lang="en-US" altLang="zh-CN"/>
              <a:t>以提高语音助手的性能</a:t>
            </a:r>
            <a:r>
              <a:t>，让语音助手得到更广阔的运用，提升用户的满意度</a:t>
            </a:r>
            <a:r>
              <a:rPr lang="en-US" altLang="zh-CN"/>
              <a:t>。</a:t>
            </a:r>
            <a:endParaRPr lang="en-US" altLang="zh-CN"/>
          </a:p>
          <a:p>
            <a:pPr>
              <a:lnSpc>
                <a:spcPct val="170000"/>
              </a:lnSpc>
            </a:pP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/>
              <a:t>2023</a:t>
            </a:r>
            <a:r>
              <a:t>年</a:t>
            </a:r>
            <a:r>
              <a:rPr lang="en-US" altLang="zh-CN"/>
              <a:t>9</a:t>
            </a:r>
            <a:r>
              <a:t>月</a:t>
            </a:r>
            <a:r>
              <a:rPr lang="en-US" altLang="zh-CN"/>
              <a:t>18</a:t>
            </a:r>
            <a:r>
              <a:t>日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 flipV="1">
            <a:off x="6936423" y="5718175"/>
            <a:ext cx="2863850" cy="83185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9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7" name="序号"/>
          <p:cNvSpPr txBox="1"/>
          <p:nvPr>
            <p:custDataLst>
              <p:tags r:id="rId4"/>
            </p:custDataLst>
          </p:nvPr>
        </p:nvSpPr>
        <p:spPr>
          <a:xfrm>
            <a:off x="6060123" y="5231765"/>
            <a:ext cx="769620" cy="8312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ctr"/>
            <a:r>
              <a:rPr lang="en-US" sz="3600" spc="-100">
                <a:solidFill>
                  <a:schemeClr val="accent1"/>
                </a:solidFill>
                <a:uFillTx/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sz="3600" spc="-100">
              <a:solidFill>
                <a:schemeClr val="accent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9" name="标题"/>
          <p:cNvSpPr txBox="1"/>
          <p:nvPr>
            <p:custDataLst>
              <p:tags r:id="rId5"/>
            </p:custDataLst>
          </p:nvPr>
        </p:nvSpPr>
        <p:spPr>
          <a:xfrm>
            <a:off x="6936105" y="4878705"/>
            <a:ext cx="4194810" cy="9537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rPr>
              <a:t>结论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58" name="矩形 57"/>
          <p:cNvSpPr/>
          <p:nvPr>
            <p:custDataLst>
              <p:tags r:id="rId6"/>
            </p:custDataLst>
          </p:nvPr>
        </p:nvSpPr>
        <p:spPr>
          <a:xfrm flipV="1">
            <a:off x="6936423" y="1700530"/>
            <a:ext cx="2863850" cy="83185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9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59" name="序号"/>
          <p:cNvSpPr txBox="1"/>
          <p:nvPr>
            <p:custDataLst>
              <p:tags r:id="rId7"/>
            </p:custDataLst>
          </p:nvPr>
        </p:nvSpPr>
        <p:spPr>
          <a:xfrm>
            <a:off x="6060123" y="1214120"/>
            <a:ext cx="769620" cy="8312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ctr"/>
            <a:r>
              <a:rPr lang="en-US" sz="3600" spc="-100">
                <a:solidFill>
                  <a:schemeClr val="accent1"/>
                </a:solidFill>
                <a:uFillTx/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sz="3600" spc="-100">
              <a:solidFill>
                <a:schemeClr val="accent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61" name="标题"/>
          <p:cNvSpPr txBox="1"/>
          <p:nvPr>
            <p:custDataLst>
              <p:tags r:id="rId8"/>
            </p:custDataLst>
          </p:nvPr>
        </p:nvSpPr>
        <p:spPr>
          <a:xfrm>
            <a:off x="6936105" y="861060"/>
            <a:ext cx="4194810" cy="9537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rPr>
              <a:t>语音识别的基本原理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63" name="矩形 62"/>
          <p:cNvSpPr/>
          <p:nvPr>
            <p:custDataLst>
              <p:tags r:id="rId9"/>
            </p:custDataLst>
          </p:nvPr>
        </p:nvSpPr>
        <p:spPr>
          <a:xfrm flipV="1">
            <a:off x="6936423" y="3039745"/>
            <a:ext cx="2863850" cy="83185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9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64" name="序号"/>
          <p:cNvSpPr txBox="1"/>
          <p:nvPr>
            <p:custDataLst>
              <p:tags r:id="rId10"/>
            </p:custDataLst>
          </p:nvPr>
        </p:nvSpPr>
        <p:spPr>
          <a:xfrm>
            <a:off x="6060123" y="2553335"/>
            <a:ext cx="769620" cy="8312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ctr"/>
            <a:r>
              <a:rPr lang="en-US" sz="3600" spc="-100">
                <a:solidFill>
                  <a:schemeClr val="accent1"/>
                </a:solidFill>
                <a:uFillTx/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sz="3600" spc="-100">
              <a:solidFill>
                <a:schemeClr val="accent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66" name="标题"/>
          <p:cNvSpPr txBox="1"/>
          <p:nvPr>
            <p:custDataLst>
              <p:tags r:id="rId11"/>
            </p:custDataLst>
          </p:nvPr>
        </p:nvSpPr>
        <p:spPr>
          <a:xfrm>
            <a:off x="6936105" y="2200275"/>
            <a:ext cx="4194810" cy="9537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rPr>
              <a:t>测试方法和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rPr>
              <a:t>过程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68" name="矩形 67"/>
          <p:cNvSpPr/>
          <p:nvPr>
            <p:custDataLst>
              <p:tags r:id="rId12"/>
            </p:custDataLst>
          </p:nvPr>
        </p:nvSpPr>
        <p:spPr>
          <a:xfrm flipV="1">
            <a:off x="6936423" y="4378960"/>
            <a:ext cx="2863850" cy="83185"/>
          </a:xfrm>
          <a:prstGeom prst="rect">
            <a:avLst/>
          </a:prstGeom>
          <a:gradFill>
            <a:gsLst>
              <a:gs pos="0">
                <a:schemeClr val="accent1">
                  <a:alpha val="30000"/>
                </a:schemeClr>
              </a:gs>
              <a:gs pos="79000">
                <a:schemeClr val="accent1">
                  <a:alpha val="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 fontScale="25000" lnSpcReduction="20000"/>
          </a:bodyPr>
          <a:lstStyle/>
          <a:p>
            <a:pPr lvl="0" algn="ctr"/>
            <a:endParaRPr lang="zh-CN" altLang="en-US">
              <a:noFill/>
              <a:cs typeface="MiSans Normal" panose="00000500000000000000" charset="-122"/>
              <a:sym typeface="+mn-ea"/>
            </a:endParaRPr>
          </a:p>
        </p:txBody>
      </p:sp>
      <p:sp>
        <p:nvSpPr>
          <p:cNvPr id="69" name="序号"/>
          <p:cNvSpPr txBox="1"/>
          <p:nvPr>
            <p:custDataLst>
              <p:tags r:id="rId13"/>
            </p:custDataLst>
          </p:nvPr>
        </p:nvSpPr>
        <p:spPr>
          <a:xfrm>
            <a:off x="6060123" y="3892550"/>
            <a:ext cx="769620" cy="8312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ctr"/>
            <a:r>
              <a:rPr lang="en-US" sz="3600" spc="-100">
                <a:solidFill>
                  <a:schemeClr val="accent1"/>
                </a:solidFill>
                <a:uFillTx/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sz="3600" spc="-100">
              <a:solidFill>
                <a:schemeClr val="accent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71" name="标题"/>
          <p:cNvSpPr txBox="1"/>
          <p:nvPr>
            <p:custDataLst>
              <p:tags r:id="rId14"/>
            </p:custDataLst>
          </p:nvPr>
        </p:nvSpPr>
        <p:spPr>
          <a:xfrm>
            <a:off x="6936105" y="3539490"/>
            <a:ext cx="4194810" cy="9537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  <a:sym typeface="+mn-ea"/>
              </a:rPr>
              <a:t>测试</a:t>
            </a:r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  <a:sym typeface="+mn-ea"/>
              </a:rPr>
              <a:t>结果分析</a:t>
            </a:r>
            <a:endParaRPr lang="zh-CN" altLang="en-US" sz="2400" spc="3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MiSans Normal" panose="00000500000000000000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5"/>
            <p:custDataLst>
              <p:tags r:id="rId1"/>
            </p:custDataLst>
          </p:nvPr>
        </p:nvSpPr>
        <p:spPr/>
        <p:txBody>
          <a:bodyPr>
            <a:normAutofit fontScale="95000" lnSpcReduction="10000"/>
          </a:bodyPr>
          <a:lstStyle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语音识别的基本原理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cs typeface="MiSans Normal" panose="00000500000000000000" charset="-122"/>
                <a:sym typeface="+mn-ea"/>
              </a:rPr>
              <a:t>语音识别的基本原理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声学模型</a:t>
            </a:r>
            <a:r>
              <a:t>：声学模型是语音识别系统的一部分，负责处理音频信号。它基于声音的频谱特性来识别语音中的基本单元，</a:t>
            </a:r>
            <a:r>
              <a:rPr>
                <a:sym typeface="+mn-ea"/>
              </a:rPr>
              <a:t>区分和识别</a:t>
            </a:r>
            <a:r>
              <a:t>不同读音的</a:t>
            </a:r>
            <a:r>
              <a:t>词句。</a:t>
            </a:r>
          </a:p>
          <a:p>
            <a:pPr>
              <a:lnSpc>
                <a:spcPct val="170000"/>
              </a:lnSpc>
            </a:pPr>
            <a:r>
              <a:rPr lang="en-US" altLang="zh-CN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语言模型：</a:t>
            </a:r>
            <a:r>
              <a:t>语言模型用于根据输入的声学特征来预测可能的文本内容。它帮助识别器确定最有可能的文本输出，</a:t>
            </a:r>
            <a:r>
              <a:rPr>
                <a:sym typeface="+mn-ea"/>
              </a:rPr>
              <a:t>区分</a:t>
            </a:r>
            <a:r>
              <a:t>不同的词句，以及对语义的</a:t>
            </a:r>
            <a:r>
              <a:rPr lang="en-US" altLang="zh-CN"/>
              <a:t>	</a:t>
            </a:r>
            <a:r>
              <a:t>判断。</a:t>
            </a:r>
          </a:p>
          <a:p>
            <a:pPr>
              <a:lnSpc>
                <a:spcPct val="170000"/>
              </a:lnSpc>
            </a:pPr>
            <a:r>
              <a:rPr lang="en-US" altLang="zh-CN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信号处理：</a:t>
            </a:r>
            <a:r>
              <a:t>语音信号通常需要经过预处理，以去除噪声、降低干扰，以及提高声音质量。</a:t>
            </a:r>
          </a:p>
          <a:p>
            <a:pPr algn="l">
              <a:lnSpc>
                <a:spcPct val="170000"/>
              </a:lnSpc>
            </a:pPr>
            <a:r>
              <a:rPr lang="en-US" altLang="zh-CN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解码和处理：</a:t>
            </a:r>
            <a:r>
              <a:t>运用不同算法，使语音识别和语义理解更加准确和快速，提高语音识别的整体性能和速度。</a:t>
            </a:r>
            <a:endParaRPr lang="en-US" altLang="zh-CN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  <a:p>
            <a:pPr>
              <a:lnSpc>
                <a:spcPct val="170000"/>
              </a:lnSpc>
            </a:pPr>
            <a:r>
              <a:t>等等</a:t>
            </a:r>
            <a:r>
              <a:rPr lang="en-US" altLang="zh-CN"/>
              <a:t>......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5"/>
            <p:custDataLst>
              <p:tags r:id="rId1"/>
            </p:custDataLst>
          </p:nvPr>
        </p:nvSpPr>
        <p:spPr/>
        <p:txBody>
          <a:bodyPr>
            <a:normAutofit fontScale="65000"/>
          </a:bodyPr>
          <a:lstStyle/>
          <a:p>
            <a:r>
              <a:t>02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t>针对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语音助手识别的几个基本原理，我们对不同手机语音助手进行了以下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提问：</a:t>
            </a:r>
            <a:endParaRPr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1.用几句话介绍一下，你是谁？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245" y="3008630"/>
            <a:ext cx="2776855" cy="2918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2245" y="6247130"/>
            <a:ext cx="2470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搜索到《你是谁》</a:t>
            </a:r>
            <a:r>
              <a:rPr lang="zh-CN" altLang="en-US"/>
              <a:t>电影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58795" y="3083560"/>
            <a:ext cx="2771775" cy="17964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42945" y="6247130"/>
            <a:ext cx="2210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只有</a:t>
            </a:r>
            <a:r>
              <a:rPr lang="zh-CN" altLang="en-US"/>
              <a:t>一句话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30265" y="3083560"/>
            <a:ext cx="2964180" cy="2346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71540" y="62471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没有回答自己是</a:t>
            </a:r>
            <a:r>
              <a:rPr lang="zh-CN" altLang="en-US"/>
              <a:t>谁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94140" y="3486150"/>
            <a:ext cx="3177540" cy="9906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9661525" y="6247130"/>
            <a:ext cx="22104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也是只有</a:t>
            </a:r>
            <a:r>
              <a:rPr lang="zh-CN" altLang="en-US"/>
              <a:t>一句话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330" y="1271905"/>
            <a:ext cx="10968990" cy="4977765"/>
          </a:xfrm>
        </p:spPr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2.我想去看天安门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605" y="2543810"/>
            <a:ext cx="1980565" cy="311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40965" y="2446020"/>
            <a:ext cx="3238500" cy="309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06160" y="2446020"/>
            <a:ext cx="2933700" cy="3695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523095" y="2543810"/>
            <a:ext cx="2310765" cy="3160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308465" y="62915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打开了</a:t>
            </a:r>
            <a:r>
              <a:rPr lang="en-US" altLang="zh-CN"/>
              <a:t>B</a:t>
            </a:r>
            <a:r>
              <a:rPr lang="zh-CN" altLang="en-US"/>
              <a:t>站搜索</a:t>
            </a:r>
            <a:r>
              <a:rPr lang="en-US" altLang="zh-CN"/>
              <a:t>“</a:t>
            </a:r>
            <a:r>
              <a:rPr lang="zh-CN" altLang="en-US"/>
              <a:t>天安门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287655" y="62915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打开了</a:t>
            </a:r>
            <a:r>
              <a:rPr lang="zh-CN" altLang="en-US"/>
              <a:t>导航</a:t>
            </a:r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2886075" y="62496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打开了</a:t>
            </a:r>
            <a:r>
              <a:rPr lang="zh-CN" altLang="en-US"/>
              <a:t>导航</a:t>
            </a:r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6106160" y="62915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打开了</a:t>
            </a:r>
            <a:r>
              <a:rPr lang="zh-CN" altLang="en-US"/>
              <a:t>导航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用方言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提问：“地球上最高的山和最深的海是什么？”</a:t>
            </a:r>
            <a:endParaRPr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95975" y="2619375"/>
            <a:ext cx="2933700" cy="20726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11875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只回答了</a:t>
            </a:r>
            <a:r>
              <a:rPr lang="zh-CN" altLang="en-US"/>
              <a:t>前半句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40355" y="2527300"/>
            <a:ext cx="2959100" cy="2590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67685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26195" y="2527300"/>
            <a:ext cx="3009900" cy="202692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9414510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2349500"/>
            <a:ext cx="2727325" cy="314706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215265" y="579691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回答正确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测试方法和过程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4.在噪音环境下，说“导航去湖南农业大学”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70000"/>
              </a:lnSpc>
            </a:pP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小爱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siri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小布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</a:t>
            </a:r>
            <a:r>
              <a:rPr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</a:t>
            </a:r>
            <a:r>
              <a:rPr lang="en-US" altLang="zh-CN" spc="3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endParaRPr lang="en-US" altLang="zh-CN" spc="3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2740" y="2484755"/>
            <a:ext cx="2171065" cy="2764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270" y="5831840"/>
            <a:ext cx="1427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两次</a:t>
            </a:r>
            <a:r>
              <a:rPr lang="zh-CN" altLang="en-US"/>
              <a:t>成功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17800" y="2360295"/>
            <a:ext cx="2213610" cy="31838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23540" y="58318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一次</a:t>
            </a:r>
            <a:r>
              <a:rPr lang="zh-CN" altLang="en-US"/>
              <a:t>成功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01055" y="2484755"/>
            <a:ext cx="2469515" cy="30594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583045" y="58318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一次</a:t>
            </a:r>
            <a:r>
              <a:rPr lang="zh-CN" altLang="en-US"/>
              <a:t>成功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631680" y="2610485"/>
            <a:ext cx="2377440" cy="302323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9696450" y="58813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三次</a:t>
            </a:r>
            <a:r>
              <a:rPr lang="zh-CN" altLang="en-US"/>
              <a:t>成功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D" val="custom20230277_4*l_h_a*1_4_1"/>
  <p:tag name="KSO_WM_DIAGRAM_VERSION" val="3"/>
  <p:tag name="KSO_WM_UNIT_PRESET_TEXT" val="添加目录标题"/>
</p:tagLst>
</file>

<file path=ppt/tags/tag10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30277_4*l_h_i*1_1_1"/>
  <p:tag name="KSO_WM_TEMPLATE_CATEGORY" val="custom"/>
  <p:tag name="KSO_WM_TEMPLATE_INDEX" val="20230277"/>
  <p:tag name="KSO_WM_UNIT_LAYERLEVEL" val="1_1_1"/>
  <p:tag name="KSO_WM_TAG_VERSION" val="1.0"/>
  <p:tag name="KSO_WM_DIAGRAM_VERSION" val="3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277_4*l_h_i*1_1_2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1"/>
</p:tagLst>
</file>

<file path=ppt/tags/tag1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D" val="custom20230277_4*l_h_a*1_1_1"/>
  <p:tag name="KSO_WM_DIAGRAM_VERSION" val="3"/>
  <p:tag name="KSO_WM_UNIT_VALUE" val="32"/>
  <p:tag name="KSO_WM_UNIT_PRESET_TEXT" val="添加目录标题"/>
</p:tagLst>
</file>

<file path=ppt/tags/tag10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30277_4*l_h_i*1_2_1"/>
  <p:tag name="KSO_WM_TEMPLATE_CATEGORY" val="custom"/>
  <p:tag name="KSO_WM_TEMPLATE_INDEX" val="20230277"/>
  <p:tag name="KSO_WM_UNIT_LAYERLEVEL" val="1_1_1"/>
  <p:tag name="KSO_WM_TAG_VERSION" val="1.0"/>
  <p:tag name="KSO_WM_DIAGRAM_VERSION" val="3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277_4*l_h_i*1_2_2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2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D" val="custom20230277_4*l_h_a*1_2_1"/>
  <p:tag name="KSO_WM_DIAGRAM_VERSION" val="3"/>
  <p:tag name="KSO_WM_UNIT_PRESET_TEXT" val="添加目录标题"/>
</p:tagLst>
</file>

<file path=ppt/tags/tag1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30277_4*l_h_i*1_3_1"/>
  <p:tag name="KSO_WM_TEMPLATE_CATEGORY" val="custom"/>
  <p:tag name="KSO_WM_TEMPLATE_INDEX" val="20230277"/>
  <p:tag name="KSO_WM_UNIT_LAYERLEVEL" val="1_1_1"/>
  <p:tag name="KSO_WM_TAG_VERSION" val="1.0"/>
  <p:tag name="KSO_WM_DIAGRAM_VERSION" val="3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277_4*l_h_i*1_3_2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3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D" val="custom20230277_4*l_h_a*1_3_1"/>
  <p:tag name="KSO_WM_DIAGRAM_VERSION" val="3"/>
  <p:tag name="KSO_WM_UNIT_VALUE" val="32"/>
  <p:tag name="KSO_WM_UNIT_PRESET_TEXT" val="添加目录标题"/>
</p:tagLst>
</file>

<file path=ppt/tags/tag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</p:tagLst>
</file>

<file path=ppt/tags/tag110.xml><?xml version="1.0" encoding="utf-8"?>
<p:tagLst xmlns:p="http://schemas.openxmlformats.org/presentationml/2006/main">
  <p:tag name="KSO_WM_SLIDE_ID" val="custom20230277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BEAUTIFY_FLAG" val="#wm#"/>
  <p:tag name="KSO_WM_TEMPLATE_CATEGORY" val="custom"/>
  <p:tag name="KSO_WM_TEMPLATE_INDEX" val="20230277"/>
  <p:tag name="KSO_WM_SLIDE_TYPE" val="contents"/>
  <p:tag name="KSO_WM_SLIDE_SUBTYPE" val="diag"/>
  <p:tag name="KSO_WM_SLIDE_LAYOUT" val="a_b_l"/>
  <p:tag name="KSO_WM_SLIDE_LAYOUT_CNT" val="1_1_1"/>
  <p:tag name="KSO_WM_SPECIAL_SOURCE" val="bdnull"/>
  <p:tag name="KSO_WM_DIAGRAM_GROUP_CODE" val="l1-1"/>
  <p:tag name="KSO_WM_SLIDE_DIAGTYPE" val="l"/>
</p:tagLst>
</file>

<file path=ppt/tags/tag1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#wm#"/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CONTENT_GROUP_TYPE" val="contentchip"/>
  <p:tag name="KSO_WM_UNIT_TYPE" val="e"/>
  <p:tag name="KSO_WM_UNIT_INDEX" val="1"/>
  <p:tag name="KSO_WM_UNIT_ID" val="custom20230277_7*e*1"/>
  <p:tag name="KSO_WM_TEMPLATE_CATEGORY" val="custom"/>
  <p:tag name="KSO_WM_TEMPLATE_INDEX" val="20230277"/>
  <p:tag name="KSO_WM_UNIT_LAYERLEVEL" val="1"/>
  <p:tag name="KSO_WM_TAG_VERSION" val="1.0"/>
  <p:tag name="KSO_WM_UNIT_PRESET_TEXT" val="01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7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添加章节标题"/>
</p:tagLst>
</file>

<file path=ppt/tags/tag113.xml><?xml version="1.0" encoding="utf-8"?>
<p:tagLst xmlns:p="http://schemas.openxmlformats.org/presentationml/2006/main">
  <p:tag name="KSO_WM_SPECIAL_SOURCE" val="bdnull"/>
  <p:tag name="KSO_WM_SLIDE_ID" val="custom20230277_7"/>
  <p:tag name="KSO_WM_TEMPLATE_SUBCATEGORY" val="0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277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36.9&quot;,&quot;top&quot;:&quot;38.1&quot;,&quot;width&quot;:&quot;463.45&quot;,&quot;height&quot;:&quot;398.05&quot;}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16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#wm#"/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CONTENT_GROUP_TYPE" val="contentchip"/>
  <p:tag name="KSO_WM_UNIT_TYPE" val="e"/>
  <p:tag name="KSO_WM_UNIT_INDEX" val="1"/>
  <p:tag name="KSO_WM_UNIT_ID" val="custom20230277_7*e*1"/>
  <p:tag name="KSO_WM_TEMPLATE_CATEGORY" val="custom"/>
  <p:tag name="KSO_WM_TEMPLATE_INDEX" val="20230277"/>
  <p:tag name="KSO_WM_UNIT_LAYERLEVEL" val="1"/>
  <p:tag name="KSO_WM_TAG_VERSION" val="1.0"/>
  <p:tag name="KSO_WM_UNIT_PRESET_TEXT" val="01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7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添加章节标题"/>
</p:tagLst>
</file>

<file path=ppt/tags/tag119.xml><?xml version="1.0" encoding="utf-8"?>
<p:tagLst xmlns:p="http://schemas.openxmlformats.org/presentationml/2006/main">
  <p:tag name="KSO_WM_SPECIAL_SOURCE" val="bdnull"/>
  <p:tag name="KSO_WM_SLIDE_ID" val="custom20230277_7"/>
  <p:tag name="KSO_WM_TEMPLATE_SUBCATEGORY" val="0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277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36.9&quot;,&quot;top&quot;:&quot;38.1&quot;,&quot;width&quot;:&quot;463.45&quot;,&quot;height&quot;:&quot;398.05&quot;}"/>
</p:tagLst>
</file>

<file path=ppt/tags/tag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2*i*2"/>
  <p:tag name="KSO_WM_UNIT_LAYERLEVEL" val="1"/>
  <p:tag name="KSO_WM_TAG_VERSION" val="1.0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#wm#"/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CONTENT_GROUP_TYPE" val="contentchip"/>
  <p:tag name="KSO_WM_UNIT_TYPE" val="e"/>
  <p:tag name="KSO_WM_UNIT_INDEX" val="1"/>
  <p:tag name="KSO_WM_UNIT_ID" val="custom20230277_7*e*1"/>
  <p:tag name="KSO_WM_TEMPLATE_CATEGORY" val="custom"/>
  <p:tag name="KSO_WM_TEMPLATE_INDEX" val="20230277"/>
  <p:tag name="KSO_WM_UNIT_LAYERLEVEL" val="1"/>
  <p:tag name="KSO_WM_TAG_VERSION" val="1.0"/>
  <p:tag name="KSO_WM_UNIT_PRESET_TEXT" val="01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7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添加章节标题"/>
</p:tagLst>
</file>

<file path=ppt/tags/tag175.xml><?xml version="1.0" encoding="utf-8"?>
<p:tagLst xmlns:p="http://schemas.openxmlformats.org/presentationml/2006/main">
  <p:tag name="KSO_WM_SPECIAL_SOURCE" val="bdnull"/>
  <p:tag name="KSO_WM_SLIDE_ID" val="custom20230277_7"/>
  <p:tag name="KSO_WM_TEMPLATE_SUBCATEGORY" val="0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277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36.9&quot;,&quot;top&quot;:&quot;38.1&quot;,&quot;width&quot;:&quot;463.45&quot;,&quot;height&quot;:&quot;398.05&quot;}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78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#wm#"/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CONTENT_GROUP_TYPE" val="contentchip"/>
  <p:tag name="KSO_WM_UNIT_TYPE" val="e"/>
  <p:tag name="KSO_WM_UNIT_INDEX" val="1"/>
  <p:tag name="KSO_WM_UNIT_ID" val="custom20230277_7*e*1"/>
  <p:tag name="KSO_WM_TEMPLATE_CATEGORY" val="custom"/>
  <p:tag name="KSO_WM_TEMPLATE_INDEX" val="20230277"/>
  <p:tag name="KSO_WM_UNIT_LAYERLEVEL" val="1"/>
  <p:tag name="KSO_WM_TAG_VERSION" val="1.0"/>
  <p:tag name="KSO_WM_UNIT_PRESET_TEXT" val="01"/>
</p:tagLst>
</file>

<file path=ppt/tags/tag1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3*i*1"/>
  <p:tag name="KSO_WM_UNIT_LAYERLEVEL" val="1"/>
  <p:tag name="KSO_WM_TAG_VERSION" val="1.0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7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添加章节标题"/>
</p:tagLst>
</file>

<file path=ppt/tags/tag181.xml><?xml version="1.0" encoding="utf-8"?>
<p:tagLst xmlns:p="http://schemas.openxmlformats.org/presentationml/2006/main">
  <p:tag name="KSO_WM_SPECIAL_SOURCE" val="bdnull"/>
  <p:tag name="KSO_WM_SLIDE_ID" val="custom20230277_7"/>
  <p:tag name="KSO_WM_TEMPLATE_SUBCATEGORY" val="0"/>
  <p:tag name="KSO_WM_TEMPLATE_MASTER_TYPE" val="0"/>
  <p:tag name="KSO_WM_TEMPLATE_COLOR_TYPE" val="0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30277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36.9&quot;,&quot;top&quot;:&quot;38.1&quot;,&quot;width&quot;:&quot;463.45&quot;,&quot;height&quot;:&quot;398.05&quot;}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8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8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PRESET_TEXT" val="单击此处添加文本"/>
</p:tagLst>
</file>

<file path=ppt/tags/tag184.xml><?xml version="1.0" encoding="utf-8"?>
<p:tagLst xmlns:p="http://schemas.openxmlformats.org/presentationml/2006/main">
  <p:tag name="KSO_WM_SLIDE_ID" val="custom20230277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77"/>
  <p:tag name="KSO_WM_SLIDE_TYPE" val="text"/>
  <p:tag name="KSO_WM_SLIDE_SUBTYPE" val="pureTxt"/>
  <p:tag name="KSO_WM_SLIDE_SIZE" val="863*457"/>
  <p:tag name="KSO_WM_SLIDE_POSITION" val="47*34"/>
  <p:tag name="KSO_WM_SLIDE_LAYOUT" val="a_f"/>
  <p:tag name="KSO_WM_SLIDE_LAYOUT_CNT" val="1_1"/>
  <p:tag name="KSO_WM_SPECIAL_SOURCE" val="bdnull"/>
  <p:tag name="KSO_WM_SLIDE_LAYOUT_NAME" val="标题和内容"/>
</p:tagLst>
</file>

<file path=ppt/tags/tag1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9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9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187.xml><?xml version="1.0" encoding="utf-8"?>
<p:tagLst xmlns:p="http://schemas.openxmlformats.org/presentationml/2006/main">
  <p:tag name="KSO_WM_SLIDE_ID" val="custom20230277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277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415.15&quot;,&quot;top&quot;:&quot;107.45&quot;,&quot;width&quot;:&quot;510.55&quot;,&quot;height&quot;:&quot;313.1&quot;}"/>
</p:tagLst>
</file>

<file path=ppt/tags/tag188.xml><?xml version="1.0" encoding="utf-8"?>
<p:tagLst xmlns:p="http://schemas.openxmlformats.org/presentationml/2006/main">
  <p:tag name="KSO_WPP_MARK_KEY" val="1449697e-4f40-4b65-8d51-acf303aa68c1"/>
  <p:tag name="COMMONDATA" val="eyJjb3VudCI6MTA1LCJoZGlkIjoiOGI4NjI5OTBmMDM1ODFlMDkzNDFlZTFiMWNhZWU5ZTMiLCJ1c2VyQ291bnQiOjI5fQ=="/>
  <p:tag name="commondata" val="eyJjb3VudCI6MTA2LCJoZGlkIjoiOGI4NjI5OTBmMDM1ODFlMDkzNDFlZTFiMWNhZWU5ZTMiLCJ1c2VyQ291bnQiOjMwfQ=="/>
</p:tagLst>
</file>

<file path=ppt/tags/tag19.xml><?xml version="1.0" encoding="utf-8"?>
<p:tagLst xmlns:p="http://schemas.openxmlformats.org/presentationml/2006/main">
  <p:tag name="KSO_WM_BEAUTIFY_FLAG" val="#wm#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3*i*2"/>
  <p:tag name="KSO_WM_UNIT_LAYERLEVEL" val="1"/>
  <p:tag name="KSO_WM_TAG_VERSION" val="1.0"/>
</p:tagLst>
</file>

<file path=ppt/tags/tag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1*i*2"/>
  <p:tag name="KSO_WM_UNIT_LAYERLEVEL" val="1"/>
  <p:tag name="KSO_WM_TAG_VERSION" val="1.0"/>
</p:tagLst>
</file>

<file path=ppt/tags/tag20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2"/>
  <p:tag name="KSO_WM_UNIT_ID" val="_4*i*2"/>
  <p:tag name="KSO_WM_UNIT_LAYERLEVEL" val="1"/>
  <p:tag name="KSO_WM_TAG_VERSION" val="1.0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#wm#"/>
  <p:tag name="KSO_WM_UNIT_PRESET_TEXT" val="01"/>
  <p:tag name="KSO_WM_UNIT_NOCLEAR" val="0"/>
  <p:tag name="KSO_WM_UNIT_VALUE" val="3"/>
  <p:tag name="KSO_WM_UNIT_HIGHLIGHT" val="0"/>
  <p:tag name="KSO_WM_UNIT_COMPATIBLE" val="1"/>
  <p:tag name="KSO_WM_UNIT_DIAGRAM_ISNUMVISUAL" val="0"/>
  <p:tag name="KSO_WM_UNIT_DIAGRAM_ISREFERUNIT" val="0"/>
  <p:tag name="KSO_WM_UNIT_CONTENT_GROUP_TYPE" val="contentchip"/>
  <p:tag name="KSO_WM_UNIT_TYPE" val="e"/>
  <p:tag name="KSO_WM_UNIT_INDEX" val="1"/>
  <p:tag name="KSO_WM_UNIT_ID" val="_4*e*1"/>
  <p:tag name="KSO_WM_UNIT_LAYERLEVEL" val="1"/>
  <p:tag name="KSO_WM_TAG_VERSION" val="1.0"/>
</p:tagLst>
</file>

<file path=ppt/tags/tag2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4*i*3"/>
  <p:tag name="KSO_WM_UNIT_LAYERLEVEL" val="1"/>
  <p:tag name="KSO_WM_TAG_VERSION" val="1.0"/>
</p:tagLst>
</file>

<file path=ppt/tags/tag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4*i*4"/>
  <p:tag name="KSO_WM_UNIT_LAYERLEVEL" val="1"/>
  <p:tag name="KSO_WM_TAG_VERSION" val="1.0"/>
</p:tagLst>
</file>

<file path=ppt/tags/tag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3"/>
  <p:tag name="KSO_WM_UNIT_ID" val="_1*i*3"/>
  <p:tag name="KSO_WM_UNIT_LAYERLEVEL" val="1"/>
  <p:tag name="KSO_WM_TAG_VERSION" val="1.0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4*i*5"/>
  <p:tag name="KSO_WM_UNIT_LAYERLEVEL" val="1"/>
  <p:tag name="KSO_WM_TAG_VERSION" val="1.0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</p:tagLst>
</file>

<file path=ppt/tags/tag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5*i*2"/>
  <p:tag name="KSO_WM_UNIT_LAYERLEVEL" val="1"/>
  <p:tag name="KSO_WM_TAG_VERSION" val="1.0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contentchip"/>
  <p:tag name="KSO_WM_UNIT_TYPE" val="i"/>
  <p:tag name="KSO_WM_UNIT_INDEX" val="4"/>
  <p:tag name="KSO_WM_UNIT_ID" val="_1*i*4"/>
  <p:tag name="KSO_WM_UNIT_LAYERLEVEL" val="1"/>
  <p:tag name="KSO_WM_TAG_VERSION" val="1.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</p:tagLst>
</file>

<file path=ppt/tags/tag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6*i*2"/>
  <p:tag name="KSO_WM_UNIT_LAYERLEVEL" val="1"/>
  <p:tag name="KSO_WM_TAG_VERSION" val="1.0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SUBTYPE" val="b"/>
  <p:tag name="KSO_WM_UNIT_PRESET_TEXT" val="演讲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7*i*1"/>
  <p:tag name="KSO_WM_UNIT_LAYERLEVEL" val="1"/>
  <p:tag name="KSO_WM_TAG_VERSION" val="1.0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7*i*2"/>
  <p:tag name="KSO_WM_UNIT_LAYERLEVEL" val="1"/>
  <p:tag name="KSO_WM_TAG_VERSION" val="1.0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</p:tagLst>
</file>

<file path=ppt/tags/tag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</p:tagLst>
</file>

<file path=ppt/tags/tag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10*i*2"/>
  <p:tag name="KSO_WM_UNIT_LAYERLEVEL" val="1"/>
  <p:tag name="KSO_WM_TAG_VERSION" val="1.0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1*i*2"/>
  <p:tag name="KSO_WM_UNIT_LAYERLEVEL" val="1"/>
  <p:tag name="KSO_WM_TAG_VERSION" val="1.0"/>
  <p:tag name="KSO_WM_UNIT_CONTENT_GROUP_TYPE" val="contentchip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1*i*3"/>
  <p:tag name="KSO_WM_UNIT_LAYERLEVEL" val="1"/>
  <p:tag name="KSO_WM_TAG_VERSION" val="1.0"/>
  <p:tag name="KSO_WM_UNIT_CONTENT_GROUP_TYPE" val="contentchip"/>
</p:tagLst>
</file>

<file path=ppt/tags/tag7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1*i*4"/>
  <p:tag name="KSO_WM_UNIT_LAYERLEVEL" val="1"/>
  <p:tag name="KSO_WM_TAG_VERSION" val="1.0"/>
  <p:tag name="KSO_WM_UNIT_CONTENT_GROUP_TYPE" val="contentchip"/>
</p:tagLst>
</file>

<file path=ppt/tags/tag79.xml><?xml version="1.0" encoding="utf-8"?>
<p:tagLst xmlns:p="http://schemas.openxmlformats.org/presentationml/2006/main">
  <p:tag name="KSO_WM_UNIT_SUBTYPE" val="b"/>
  <p:tag name="KSO_WM_UNIT_PRESET_TEXT" val="演讲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1.0"/>
</p:tagLst>
</file>

<file path=ppt/tags/tag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CONTENT_GROUP_TYPE" val="titlestyle"/>
  <p:tag name="KSO_WM_UNIT_TYPE" val="i"/>
  <p:tag name="KSO_WM_UNIT_INDEX" val="2"/>
  <p:tag name="KSO_WM_UNIT_ID" val="_0*i*2"/>
  <p:tag name="KSO_WM_UNIT_LAYERLEVEL" val="1"/>
  <p:tag name="KSO_WM_TAG_VERSION" val="1.0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77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77"/>
</p:tagLst>
</file>

<file path=ppt/tags/tag91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230277"/>
  <p:tag name="KSO_WM_SPECIAL_SOURCE" val="bdnull"/>
  <p:tag name="KSO_WM_TEMPLATE_THUMBS_INDEX" val="1、9"/>
</p:tagLst>
</file>

<file path=ppt/tags/tag92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7_1*f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77_1*b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添加文档副标题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1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UNIT_CONTENT_GROUP_TYPE" val="contentchip"/>
  <p:tag name="KSO_WM_UNIT_PRESET_TEXT" val="单击添加文档标题"/>
</p:tagLst>
</file>

<file path=ppt/tags/tag95.xml><?xml version="1.0" encoding="utf-8"?>
<p:tagLst xmlns:p="http://schemas.openxmlformats.org/presentationml/2006/main">
  <p:tag name="KSO_WM_SLIDE_ID" val="custom20230277_1"/>
  <p:tag name="KSO_WM_TEMPLATE_SUBCATEGORY" val="29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277"/>
  <p:tag name="KSO_WM_SLIDE_TYPE" val="title"/>
  <p:tag name="KSO_WM_SLIDE_SUBTYPE" val="pureTxt"/>
  <p:tag name="KSO_WM_SLIDE_LAYOUT" val="a_b_f"/>
  <p:tag name="KSO_WM_SLIDE_LAYOUT_CNT" val="1_1_1"/>
  <p:tag name="KSO_WM_SPECIAL_SOURCE" val="bdnull"/>
  <p:tag name="KSO_WM_TEMPLATE_THUMBS_INDEX" val="1、9"/>
  <p:tag name="KSO_WM_SLIDE_CONTENT_AREA" val="{&quot;left&quot;:&quot;36.05&quot;,&quot;top&quot;:&quot;113.45&quot;,&quot;width&quot;:&quot;510.55&quot;,&quot;height&quot;:&quot;313.1&quot;}"/>
</p:tagLst>
</file>

<file path=ppt/tags/tag96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7_4*a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77_4*b*1"/>
  <p:tag name="KSO_WM_TEMPLATE_CATEGORY" val="custom"/>
  <p:tag name="KSO_WM_TEMPLATE_INDEX" val="20230277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30277_4*l_h_i*1_4_1"/>
  <p:tag name="KSO_WM_TEMPLATE_CATEGORY" val="custom"/>
  <p:tag name="KSO_WM_TEMPLATE_INDEX" val="20230277"/>
  <p:tag name="KSO_WM_UNIT_LAYERLEVEL" val="1_1_1"/>
  <p:tag name="KSO_WM_TAG_VERSION" val="1.0"/>
  <p:tag name="KSO_WM_DIAGRAM_VERSION" val="3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277_4*l_h_i*1_4_2"/>
  <p:tag name="KSO_WM_TEMPLATE_CATEGORY" val="custom"/>
  <p:tag name="KSO_WM_TEMPLATE_INDEX" val="20230277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4"/>
</p:tagLst>
</file>

<file path=ppt/theme/theme1.xml><?xml version="1.0" encoding="utf-8"?>
<a:theme xmlns:a="http://schemas.openxmlformats.org/drawingml/2006/main" name="Office 主题">
  <a:themeElements>
    <a:clrScheme name="自定义 53">
      <a:dk1>
        <a:srgbClr val="000000"/>
      </a:dk1>
      <a:lt1>
        <a:srgbClr val="FFFFFF"/>
      </a:lt1>
      <a:dk2>
        <a:srgbClr val="44546A"/>
      </a:dk2>
      <a:lt2>
        <a:srgbClr val="EAF3FF"/>
      </a:lt2>
      <a:accent1>
        <a:srgbClr val="438FFF"/>
      </a:accent1>
      <a:accent2>
        <a:srgbClr val="3366FF"/>
      </a:accent2>
      <a:accent3>
        <a:srgbClr val="0CDCE6"/>
      </a:accent3>
      <a:accent4>
        <a:srgbClr val="2EB8FF"/>
      </a:accent4>
      <a:accent5>
        <a:srgbClr val="1693FA"/>
      </a:accent5>
      <a:accent6>
        <a:srgbClr val="8E4FFF"/>
      </a:accent6>
      <a:hlink>
        <a:srgbClr val="FF0000"/>
      </a:hlink>
      <a:folHlink>
        <a:srgbClr val="FAAA42"/>
      </a:folHlink>
    </a:clrScheme>
    <a:fontScheme name="自定义 6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MiSans Normal"/>
        <a:font script="Hebr" typeface="MiSans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MiSans Normal"/>
        <a:font script="Hebr" typeface="MiSans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宽屏</PresentationFormat>
  <Paragraphs>149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MiSans Normal</vt:lpstr>
      <vt:lpstr>Wingdings</vt:lpstr>
      <vt:lpstr>MiSans Heavy</vt:lpstr>
      <vt:lpstr>Segoe Print</vt:lpstr>
      <vt:lpstr>微软雅黑</vt:lpstr>
      <vt:lpstr>Arial Unicode MS</vt:lpstr>
      <vt:lpstr>MiSans Normal</vt:lpstr>
      <vt:lpstr>Office 主题</vt:lpstr>
      <vt:lpstr>不同的语音助手对语音的测试</vt:lpstr>
      <vt:lpstr>目录</vt:lpstr>
      <vt:lpstr>语音识别的基本原理</vt:lpstr>
      <vt:lpstr>语音识别的基本原理</vt:lpstr>
      <vt:lpstr>测试方法和过程</vt:lpstr>
      <vt:lpstr>测试方法和过程</vt:lpstr>
      <vt:lpstr>测试方法和过程</vt:lpstr>
      <vt:lpstr>测试方法和过程</vt:lpstr>
      <vt:lpstr>测试方法和过程</vt:lpstr>
      <vt:lpstr>测试方法和过程</vt:lpstr>
      <vt:lpstr>测试方法和过程</vt:lpstr>
      <vt:lpstr>测试结果分析</vt:lpstr>
      <vt:lpstr>测试结果分析</vt:lpstr>
      <vt:lpstr>结论</vt:lpstr>
      <vt:lpstr>结论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Guang</dc:creator>
  <cp:lastModifiedBy>见贤思齐</cp:lastModifiedBy>
  <cp:revision>107</cp:revision>
  <dcterms:created xsi:type="dcterms:W3CDTF">2023-05-10T08:34:00Z</dcterms:created>
  <dcterms:modified xsi:type="dcterms:W3CDTF">2023-11-22T14:49:39Z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E9BF0BCCFAC14EDBB0A08382F22B1550_11</vt:lpwstr>
  </property>
  <property fmtid="{D5CDD505-2E9C-101B-9397-08002B2CF9AE}" pid="3" name="KSOProductBuildVer">
    <vt:lpwstr>2052-12.1.0.15990</vt:lpwstr>
  </property>
  <property fmtid="{D5CDD505-2E9C-101B-9397-08002B2CF9AE}" pid="4" name="KSOTemplateUUID">
    <vt:lpwstr>v1.0_mb_lEwlM5C2sm622h4y+8JvtA==</vt:lpwstr>
  </property>
</Properties>
</file>