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handoutMasterIdLst>
    <p:handoutMasterId r:id="rId52"/>
  </p:handoutMasterIdLst>
  <p:sldIdLst>
    <p:sldId id="390" r:id="rId3"/>
    <p:sldId id="257" r:id="rId4"/>
    <p:sldId id="258" r:id="rId5"/>
    <p:sldId id="322" r:id="rId6"/>
    <p:sldId id="391" r:id="rId8"/>
    <p:sldId id="340" r:id="rId9"/>
    <p:sldId id="341" r:id="rId10"/>
    <p:sldId id="401" r:id="rId11"/>
    <p:sldId id="429" r:id="rId12"/>
    <p:sldId id="402" r:id="rId13"/>
    <p:sldId id="425" r:id="rId14"/>
    <p:sldId id="426" r:id="rId15"/>
    <p:sldId id="342" r:id="rId16"/>
    <p:sldId id="392" r:id="rId17"/>
    <p:sldId id="330" r:id="rId18"/>
    <p:sldId id="343" r:id="rId19"/>
    <p:sldId id="458" r:id="rId20"/>
    <p:sldId id="459" r:id="rId21"/>
    <p:sldId id="460" r:id="rId22"/>
    <p:sldId id="483" r:id="rId23"/>
    <p:sldId id="461" r:id="rId24"/>
    <p:sldId id="529" r:id="rId25"/>
    <p:sldId id="530" r:id="rId26"/>
    <p:sldId id="344" r:id="rId27"/>
    <p:sldId id="400" r:id="rId28"/>
    <p:sldId id="430" r:id="rId29"/>
    <p:sldId id="403" r:id="rId30"/>
    <p:sldId id="427" r:id="rId31"/>
    <p:sldId id="428" r:id="rId32"/>
    <p:sldId id="345" r:id="rId33"/>
    <p:sldId id="528" r:id="rId34"/>
    <p:sldId id="346" r:id="rId35"/>
    <p:sldId id="347" r:id="rId36"/>
    <p:sldId id="394" r:id="rId37"/>
    <p:sldId id="325" r:id="rId38"/>
    <p:sldId id="514" r:id="rId39"/>
    <p:sldId id="515" r:id="rId40"/>
    <p:sldId id="516" r:id="rId41"/>
    <p:sldId id="395" r:id="rId42"/>
    <p:sldId id="559" r:id="rId43"/>
    <p:sldId id="393" r:id="rId44"/>
    <p:sldId id="331" r:id="rId45"/>
    <p:sldId id="396" r:id="rId46"/>
    <p:sldId id="329" r:id="rId47"/>
    <p:sldId id="397" r:id="rId48"/>
    <p:sldId id="328" r:id="rId49"/>
    <p:sldId id="526" r:id="rId50"/>
    <p:sldId id="263" r:id="rId51"/>
  </p:sldIdLst>
  <p:sldSz cx="12192000" cy="6858000"/>
  <p:notesSz cx="6858000" cy="9144000"/>
  <p:custDataLst>
    <p:tags r:id="rId5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15" userDrawn="1">
          <p15:clr>
            <a:srgbClr val="A4A3A4"/>
          </p15:clr>
        </p15:guide>
        <p15:guide id="2" pos="7116" userDrawn="1">
          <p15:clr>
            <a:srgbClr val="A4A3A4"/>
          </p15:clr>
        </p15:guide>
        <p15:guide id="3" orient="horz" pos="1142" userDrawn="1">
          <p15:clr>
            <a:srgbClr val="A4A3A4"/>
          </p15:clr>
        </p15:guide>
        <p15:guide id="5" orient="horz" pos="39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57CE"/>
    <a:srgbClr val="051C41"/>
    <a:srgbClr val="115BD8"/>
    <a:srgbClr val="FBBD06"/>
    <a:srgbClr val="4382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998" autoAdjust="0"/>
    <p:restoredTop sz="78954" autoAdjust="0"/>
  </p:normalViewPr>
  <p:slideViewPr>
    <p:cSldViewPr snapToGrid="0" showGuides="1">
      <p:cViewPr varScale="1">
        <p:scale>
          <a:sx n="85" d="100"/>
          <a:sy n="85" d="100"/>
        </p:scale>
        <p:origin x="780" y="78"/>
      </p:cViewPr>
      <p:guideLst>
        <p:guide pos="415"/>
        <p:guide pos="7116"/>
        <p:guide orient="horz" pos="1142"/>
        <p:guide orient="horz" pos="39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2131" y="8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6" Type="http://schemas.openxmlformats.org/officeDocument/2006/relationships/tags" Target="tags/tag4.xml"/><Relationship Id="rId55" Type="http://schemas.openxmlformats.org/officeDocument/2006/relationships/tableStyles" Target="tableStyles.xml"/><Relationship Id="rId54" Type="http://schemas.openxmlformats.org/officeDocument/2006/relationships/viewProps" Target="viewProps.xml"/><Relationship Id="rId53" Type="http://schemas.openxmlformats.org/officeDocument/2006/relationships/presProps" Target="presProps.xml"/><Relationship Id="rId52" Type="http://schemas.openxmlformats.org/officeDocument/2006/relationships/handoutMaster" Target="handoutMasters/handoutMaster1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3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C3195A-ED01-4EDB-AA7A-A28706909E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66CF6E-6D36-4AEF-82CC-2BC78FA5E45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2D67AE-BB6E-4E73-B371-3C214823FA5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751ED4-6AA8-42CC-B2A4-B42EC1B64CF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/>
              <a:t>这是我们题目的六个用例的用力模型，然后我负责的用例是兼职申请</a:t>
            </a:r>
            <a:r>
              <a:rPr lang="zh-CN" altLang="en-US"/>
              <a:t>管理</a:t>
            </a:r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/>
              <a:t>讲如何画的表：执行者，及各类，</a:t>
            </a:r>
            <a:r>
              <a:rPr lang="zh-CN" altLang="en-US"/>
              <a:t>交互</a:t>
            </a:r>
            <a:endParaRPr lang="zh-CN" altLang="en-US"/>
          </a:p>
          <a:p>
            <a:r>
              <a:rPr lang="zh-CN" altLang="en-US"/>
              <a:t>对应的操作：查看简历、不合适拒绝、</a:t>
            </a:r>
            <a:r>
              <a:rPr lang="zh-CN" altLang="en-US"/>
              <a:t>录用</a:t>
            </a:r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>
                <a:sym typeface="+mn-ea"/>
              </a:rPr>
              <a:t>主要包括：</a:t>
            </a:r>
            <a:endParaRPr lang="zh-CN" altLang="en-US">
              <a:sym typeface="+mn-ea"/>
            </a:endParaRPr>
          </a:p>
          <a:p>
            <a:r>
              <a:rPr lang="zh-CN" altLang="en-US">
                <a:sym typeface="+mn-ea"/>
              </a:rPr>
              <a:t>JobController</a:t>
            </a:r>
            <a:r>
              <a:rPr lang="zh-CN" altLang="en-US"/>
              <a:t>岗位管理</a:t>
            </a:r>
            <a:endParaRPr lang="zh-CN" altLang="en-US"/>
          </a:p>
          <a:p>
            <a:r>
              <a:rPr lang="zh-CN" altLang="en-US">
                <a:sym typeface="+mn-ea"/>
              </a:rPr>
              <a:t>JobRepository</a:t>
            </a:r>
            <a:r>
              <a:rPr lang="zh-CN" altLang="en-US"/>
              <a:t>岗位</a:t>
            </a:r>
            <a:r>
              <a:rPr lang="zh-CN" altLang="en-US"/>
              <a:t>数据库</a:t>
            </a:r>
            <a:endParaRPr lang="zh-CN" altLang="en-US"/>
          </a:p>
          <a:p>
            <a:r>
              <a:rPr lang="zh-CN" altLang="en-US">
                <a:sym typeface="+mn-ea"/>
              </a:rPr>
              <a:t>JobApplicationUI</a:t>
            </a:r>
            <a:r>
              <a:rPr lang="zh-CN" altLang="en-US"/>
              <a:t>岗位申请</a:t>
            </a:r>
            <a:r>
              <a:rPr lang="zh-CN" altLang="en-US"/>
              <a:t>页面</a:t>
            </a:r>
            <a:endParaRPr lang="zh-CN" altLang="en-US"/>
          </a:p>
          <a:p>
            <a:r>
              <a:rPr lang="zh-CN" altLang="en-US">
                <a:sym typeface="+mn-ea"/>
              </a:rPr>
              <a:t>ApplicationRepository兼职申请</a:t>
            </a:r>
            <a:r>
              <a:rPr lang="zh-CN" altLang="en-US">
                <a:sym typeface="+mn-ea"/>
              </a:rPr>
              <a:t>数据库</a:t>
            </a:r>
            <a:endParaRPr lang="zh-CN" altLang="en-US">
              <a:sym typeface="+mn-ea"/>
            </a:endParaRPr>
          </a:p>
          <a:p>
            <a:r>
              <a:rPr lang="zh-CN" altLang="en-US">
                <a:sym typeface="+mn-ea"/>
              </a:rPr>
              <a:t>ApplicationManagerControlle</a:t>
            </a:r>
            <a:r>
              <a:rPr lang="en-US" altLang="zh-CN">
                <a:sym typeface="+mn-ea"/>
              </a:rPr>
              <a:t>r</a:t>
            </a:r>
            <a:r>
              <a:rPr lang="zh-CN" altLang="en-US">
                <a:sym typeface="+mn-ea"/>
              </a:rPr>
              <a:t>兼职申请</a:t>
            </a:r>
            <a:r>
              <a:rPr lang="zh-CN" altLang="en-US">
                <a:sym typeface="+mn-ea"/>
              </a:rPr>
              <a:t>管理</a:t>
            </a:r>
            <a:endParaRPr lang="zh-CN" altLang="en-US">
              <a:sym typeface="+mn-ea"/>
            </a:endParaRPr>
          </a:p>
          <a:p>
            <a:r>
              <a:rPr lang="zh-CN" altLang="en-US">
                <a:sym typeface="+mn-ea"/>
              </a:rPr>
              <a:t>Authentication Servic审核</a:t>
            </a:r>
            <a:r>
              <a:rPr lang="zh-CN" altLang="en-US">
                <a:sym typeface="+mn-ea"/>
              </a:rPr>
              <a:t>服务</a:t>
            </a:r>
            <a:endParaRPr lang="zh-CN" altLang="en-US">
              <a:sym typeface="+mn-ea"/>
            </a:endParaRPr>
          </a:p>
          <a:p>
            <a:r>
              <a:rPr lang="zh-CN" altLang="en-US">
                <a:sym typeface="+mn-ea"/>
              </a:rPr>
              <a:t>UserAccountRepository 用户信息</a:t>
            </a:r>
            <a:r>
              <a:rPr lang="zh-CN" altLang="en-US">
                <a:sym typeface="+mn-ea"/>
              </a:rPr>
              <a:t>数据库</a:t>
            </a:r>
            <a:endParaRPr lang="zh-CN" altLang="en-US">
              <a:sym typeface="+mn-ea"/>
            </a:endParaRPr>
          </a:p>
          <a:p>
            <a:r>
              <a:rPr lang="zh-CN" altLang="en-US">
                <a:sym typeface="+mn-ea"/>
              </a:rPr>
              <a:t>RegistrationController注册</a:t>
            </a:r>
            <a:r>
              <a:rPr lang="zh-CN" altLang="en-US">
                <a:sym typeface="+mn-ea"/>
              </a:rPr>
              <a:t>控制</a:t>
            </a:r>
            <a:endParaRPr lang="zh-CN" altLang="en-US">
              <a:sym typeface="+mn-ea"/>
            </a:endParaRPr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/>
              <a:t>体系结构是层次结构，分为用户界面层、业务逻辑层、数据层</a:t>
            </a:r>
            <a:br>
              <a:rPr lang="zh-CN" altLang="en-US"/>
            </a:br>
            <a:r>
              <a:rPr lang="zh-CN" altLang="en-US"/>
              <a:t>根据界面类</a:t>
            </a:r>
            <a:r>
              <a:rPr lang="en-US" altLang="zh-CN"/>
              <a:t>-&gt;</a:t>
            </a:r>
            <a:r>
              <a:rPr lang="zh-CN" altLang="en-US"/>
              <a:t>用户界面层，控制类</a:t>
            </a:r>
            <a:r>
              <a:rPr lang="en-US" altLang="zh-CN"/>
              <a:t>-&gt;</a:t>
            </a:r>
            <a:r>
              <a:rPr lang="zh-CN" altLang="en-US"/>
              <a:t>业务逻辑层，实体类</a:t>
            </a:r>
            <a:r>
              <a:rPr lang="en-US" altLang="zh-CN"/>
              <a:t>-&gt;</a:t>
            </a:r>
            <a:r>
              <a:rPr lang="zh-CN" altLang="en-US"/>
              <a:t>数据层</a:t>
            </a:r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/>
              <a:t>讲哪个颜色对应</a:t>
            </a:r>
            <a:r>
              <a:rPr lang="zh-CN" altLang="en-US"/>
              <a:t>的界面元素</a:t>
            </a:r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/>
              <a:t>这是系统的界面顺序图，先说</a:t>
            </a:r>
            <a:r>
              <a:rPr lang="zh-CN" altLang="en-US"/>
              <a:t>包括有哪些</a:t>
            </a:r>
            <a:r>
              <a:rPr lang="zh-CN" altLang="en-US"/>
              <a:t>界面，</a:t>
            </a:r>
            <a:r>
              <a:rPr lang="en-US" altLang="zh-CN"/>
              <a:t>[]</a:t>
            </a:r>
            <a:r>
              <a:rPr lang="zh-CN" altLang="en-US"/>
              <a:t>里面是</a:t>
            </a:r>
            <a:r>
              <a:rPr lang="zh-CN" altLang="en-US"/>
              <a:t>触发条件</a:t>
            </a:r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/>
              <a:t>不用</a:t>
            </a:r>
            <a:r>
              <a:rPr lang="zh-CN" altLang="en-US"/>
              <a:t>讲</a:t>
            </a:r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/>
              <a:t>添加了方法名和参数，以及去掉了各个类的表示，边界类、实体类和</a:t>
            </a:r>
            <a:r>
              <a:rPr lang="zh-CN" altLang="en-US"/>
              <a:t>控制类</a:t>
            </a:r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/>
              <a:t>核心类</a:t>
            </a:r>
            <a:r>
              <a:rPr lang="zh-CN">
                <a:sym typeface="+mn-ea"/>
              </a:rPr>
              <a:t>：就直接说前面的英文</a:t>
            </a:r>
            <a:br>
              <a:rPr lang="en-US" altLang="zh-CN">
                <a:sym typeface="+mn-ea"/>
              </a:rPr>
            </a:br>
            <a:r>
              <a:rPr lang="zh-CN" altLang="en-US">
                <a:sym typeface="+mn-ea"/>
              </a:rPr>
              <a:t>与其他类的关系：</a:t>
            </a:r>
            <a:r>
              <a:rPr lang="zh-CN" altLang="en-US">
                <a:sym typeface="+mn-ea"/>
              </a:rPr>
              <a:t>下一页</a:t>
            </a:r>
            <a:endParaRPr lang="zh-CN" altLang="en-US">
              <a:sym typeface="+mn-ea"/>
            </a:endParaRPr>
          </a:p>
          <a:p>
            <a:r>
              <a:rPr lang="zh-CN" altLang="en-US">
                <a:sym typeface="+mn-ea"/>
              </a:rPr>
              <a:t>ApplicationRepositor</a:t>
            </a:r>
            <a:r>
              <a:rPr lang="en-US" altLang="zh-CN">
                <a:sym typeface="+mn-ea"/>
              </a:rPr>
              <a:t>y</a:t>
            </a:r>
            <a:r>
              <a:rPr lang="zh-CN" altLang="en-US">
                <a:sym typeface="+mn-ea"/>
              </a:rPr>
              <a:t>与</a:t>
            </a:r>
            <a:r>
              <a:rPr lang="zh-CN" altLang="en-US">
                <a:sym typeface="+mn-ea"/>
              </a:rPr>
              <a:t>ApplicationManagerController 之间有数据流，</a:t>
            </a:r>
            <a:endParaRPr lang="zh-CN" altLang="en-US">
              <a:sym typeface="+mn-ea"/>
            </a:endParaRPr>
          </a:p>
          <a:p>
            <a:r>
              <a:rPr lang="en-US" altLang="zh-CN">
                <a:sym typeface="+mn-ea"/>
              </a:rPr>
              <a:t>RegistrationController</a:t>
            </a:r>
            <a:r>
              <a:rPr lang="zh-CN" altLang="en-US">
                <a:sym typeface="+mn-ea"/>
              </a:rPr>
              <a:t>与CareerInformationVerificationBase之间有依赖关系</a:t>
            </a:r>
            <a:endParaRPr lang="zh-CN" altLang="en-US"/>
          </a:p>
          <a:p>
            <a:r>
              <a:rPr lang="en-US" altLang="zh-CN">
                <a:sym typeface="+mn-ea"/>
              </a:rPr>
              <a:t>AuthenticationService</a:t>
            </a:r>
            <a:r>
              <a:rPr lang="zh-CN" altLang="en-US">
                <a:sym typeface="+mn-ea"/>
              </a:rPr>
              <a:t>与</a:t>
            </a:r>
            <a:r>
              <a:rPr lang="en-US" altLang="zh-CN">
                <a:sym typeface="+mn-ea"/>
              </a:rPr>
              <a:t>User</a:t>
            </a:r>
            <a:r>
              <a:rPr lang="zh-CN" altLang="en-US">
                <a:sym typeface="+mn-ea"/>
              </a:rPr>
              <a:t>AccountRepository 之间存在依赖关系。</a:t>
            </a:r>
            <a:endParaRPr lang="zh-CN" altLang="en-US"/>
          </a:p>
          <a:p>
            <a:endParaRPr lang="zh-CN" altLang="en-US">
              <a:sym typeface="+mn-ea"/>
            </a:endParaRPr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>
                <a:sym typeface="+mn-ea"/>
              </a:rPr>
              <a:t>ApplicationRepositor</a:t>
            </a:r>
            <a:r>
              <a:rPr lang="en-US" altLang="zh-CN">
                <a:sym typeface="+mn-ea"/>
              </a:rPr>
              <a:t>y</a:t>
            </a:r>
            <a:r>
              <a:rPr lang="zh-CN" altLang="en-US">
                <a:sym typeface="+mn-ea"/>
              </a:rPr>
              <a:t>与ApplicationManagerController 之间有数据流，</a:t>
            </a:r>
            <a:endParaRPr lang="zh-CN" altLang="en-US">
              <a:sym typeface="+mn-ea"/>
            </a:endParaRPr>
          </a:p>
          <a:p>
            <a:r>
              <a:rPr lang="en-US" altLang="zh-CN">
                <a:sym typeface="+mn-ea"/>
              </a:rPr>
              <a:t>RegistrationController</a:t>
            </a:r>
            <a:r>
              <a:rPr lang="zh-CN" altLang="en-US">
                <a:sym typeface="+mn-ea"/>
              </a:rPr>
              <a:t>与CareerInformationVerificationBase之间有依赖关系</a:t>
            </a:r>
            <a:endParaRPr lang="zh-CN" altLang="en-US"/>
          </a:p>
          <a:p>
            <a:r>
              <a:rPr lang="en-US" altLang="zh-CN">
                <a:sym typeface="+mn-ea"/>
              </a:rPr>
              <a:t>AuthenticationService</a:t>
            </a:r>
            <a:r>
              <a:rPr lang="zh-CN" altLang="en-US">
                <a:sym typeface="+mn-ea"/>
              </a:rPr>
              <a:t>与</a:t>
            </a:r>
            <a:r>
              <a:rPr lang="en-US" altLang="zh-CN">
                <a:sym typeface="+mn-ea"/>
              </a:rPr>
              <a:t>User</a:t>
            </a:r>
            <a:r>
              <a:rPr lang="zh-CN" altLang="en-US">
                <a:sym typeface="+mn-ea"/>
              </a:rPr>
              <a:t>AccountRepository 之间存在依赖关系。</a:t>
            </a:r>
            <a:endParaRPr lang="zh-CN" altLang="en-US"/>
          </a:p>
          <a:p>
            <a:endParaRPr lang="zh-CN" altLang="en-US">
              <a:sym typeface="+mn-ea"/>
            </a:endParaRPr>
          </a:p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/>
              <a:t>我们基于所圈的实体类图来展开系统数据设计类图，对应的分别是：申请数据库、岗位数据库、用户信息数据库、岗位标准数据库，说出之间的对应关系。。。。。申请数据库和岗位数据库是多对多所以增加了新交叉表格，将两个表的关键字作为外键放入交叉</a:t>
            </a:r>
            <a:r>
              <a:rPr lang="zh-CN" altLang="en-US"/>
              <a:t>表中</a:t>
            </a:r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zh-CN"/>
              <a:t>DBMS</a:t>
            </a:r>
            <a:r>
              <a:rPr lang="zh-CN" altLang="en-US"/>
              <a:t>关系数据库</a:t>
            </a:r>
            <a:r>
              <a:rPr lang="en-US" altLang="zh-CN"/>
              <a:t>mysql</a:t>
            </a:r>
            <a:endParaRPr lang="en-US" altLang="zh-CN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6387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638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6A4B0BBF-4581-45CB-A938-7FDA5E90D48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/>
              <a:t>✓</a:t>
            </a:r>
            <a:r>
              <a:rPr lang="zh-CN" altLang="en-US"/>
              <a:t>输入数据：交由待测试程序代码进行处理的数据</a:t>
            </a:r>
            <a:endParaRPr lang="zh-CN" altLang="en-US"/>
          </a:p>
          <a:p>
            <a:r>
              <a:rPr lang="en-US" altLang="en-US"/>
              <a:t>✓</a:t>
            </a:r>
            <a:r>
              <a:rPr lang="zh-CN" altLang="en-US"/>
              <a:t>前置条件：程序处理输入数据的运行上下文，即要满足前置条件</a:t>
            </a:r>
            <a:endParaRPr lang="zh-CN" altLang="en-US"/>
          </a:p>
          <a:p>
            <a:r>
              <a:rPr lang="en-US" altLang="en-US"/>
              <a:t>✓</a:t>
            </a:r>
            <a:r>
              <a:rPr lang="zh-CN" altLang="en-US"/>
              <a:t>测试步骤：程序代码对输入数据的处理可能涉及到一系列的步骤，</a:t>
            </a:r>
            <a:endParaRPr lang="zh-CN" altLang="en-US"/>
          </a:p>
          <a:p>
            <a:r>
              <a:rPr lang="zh-CN" altLang="en-US"/>
              <a:t>其中的某些步骤需要用户的进一步输入</a:t>
            </a:r>
            <a:endParaRPr lang="zh-CN" altLang="en-US"/>
          </a:p>
          <a:p>
            <a:r>
              <a:rPr lang="en-US" altLang="en-US"/>
              <a:t>✓</a:t>
            </a:r>
            <a:r>
              <a:rPr lang="zh-CN" altLang="en-US"/>
              <a:t>预期输出：程序代码的预期输出结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黑盒测试又称功能测试、数据驱动测试或基于规格说明书的测试，</a:t>
            </a:r>
            <a:r>
              <a:rPr lang="en-US" altLang="en-US"/>
              <a:t>✓</a:t>
            </a:r>
            <a:r>
              <a:rPr lang="zh-CN" altLang="en-US"/>
              <a:t>基于程序的外在功能和接口来设计测试用例</a:t>
            </a:r>
            <a:endParaRPr lang="zh-CN" altLang="en-US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5B44460-4F98-4F03-84E3-0982995B170D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/>
              <a:t>白盒</a:t>
            </a:r>
            <a:r>
              <a:rPr lang="zh-CN" altLang="en-US"/>
              <a:t>测试：基于程序内部的执行流程来设计测试用例</a:t>
            </a:r>
            <a:endParaRPr lang="zh-CN" altLang="en-US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5B44460-4F98-4F03-84E3-0982995B170D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/>
              <a:t>语句覆盖：</a:t>
            </a:r>
            <a:r>
              <a:rPr lang="en-US" altLang="zh-CN"/>
              <a:t>T1</a:t>
            </a:r>
            <a:r>
              <a:rPr lang="zh-CN" altLang="en-US"/>
              <a:t>、</a:t>
            </a:r>
            <a:r>
              <a:rPr lang="en-US" altLang="zh-CN"/>
              <a:t>T2</a:t>
            </a:r>
            <a:r>
              <a:rPr lang="zh-CN" altLang="en-US"/>
              <a:t>、</a:t>
            </a:r>
            <a:r>
              <a:rPr lang="en-US" altLang="zh-CN"/>
              <a:t>T3  </a:t>
            </a:r>
            <a:r>
              <a:rPr lang="zh-CN" altLang="en-US"/>
              <a:t>分支覆盖：</a:t>
            </a:r>
            <a:r>
              <a:rPr lang="en-US" altLang="zh-CN"/>
              <a:t>T4</a:t>
            </a:r>
            <a:r>
              <a:rPr lang="zh-CN" altLang="en-US"/>
              <a:t>、</a:t>
            </a:r>
            <a:r>
              <a:rPr lang="en-US" altLang="zh-CN"/>
              <a:t>T5</a:t>
            </a:r>
            <a:r>
              <a:rPr lang="zh-CN" altLang="en-US"/>
              <a:t>、</a:t>
            </a:r>
            <a:r>
              <a:rPr lang="en-US" altLang="zh-CN"/>
              <a:t>T6</a:t>
            </a:r>
            <a:r>
              <a:rPr lang="zh-CN" altLang="en-US"/>
              <a:t>、</a:t>
            </a:r>
            <a:r>
              <a:rPr lang="en-US" altLang="zh-CN"/>
              <a:t>T7   </a:t>
            </a:r>
            <a:r>
              <a:rPr lang="zh-CN" altLang="en-US"/>
              <a:t>路径覆盖：</a:t>
            </a:r>
            <a:r>
              <a:rPr lang="en-US" altLang="zh-CN"/>
              <a:t>T8</a:t>
            </a:r>
            <a:r>
              <a:rPr lang="zh-CN" altLang="en-US"/>
              <a:t>、</a:t>
            </a:r>
            <a:r>
              <a:rPr lang="en-US" altLang="zh-CN"/>
              <a:t>T9</a:t>
            </a:r>
            <a:r>
              <a:rPr lang="zh-CN" altLang="en-US"/>
              <a:t>、</a:t>
            </a:r>
            <a:r>
              <a:rPr lang="en-US" altLang="zh-CN"/>
              <a:t>T10</a:t>
            </a:r>
            <a:r>
              <a:rPr lang="zh-CN" altLang="en-US"/>
              <a:t>、</a:t>
            </a:r>
            <a:r>
              <a:rPr lang="en-US" altLang="zh-CN"/>
              <a:t>T11</a:t>
            </a:r>
            <a:endParaRPr lang="en-US" altLang="zh-CN"/>
          </a:p>
          <a:p>
            <a:r>
              <a:rPr lang="zh-CN" altLang="en-US">
                <a:sym typeface="+mn-ea"/>
              </a:rPr>
              <a:t>白盒测试：基于程序内部的执行流程来设计测试用例</a:t>
            </a:r>
            <a:endParaRPr lang="zh-CN" altLang="en-US"/>
          </a:p>
          <a:p>
            <a:endParaRPr lang="en-US" altLang="zh-CN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5B44460-4F98-4F03-84E3-0982995B170D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751ED4-6AA8-42CC-B2A4-B42EC1B64C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14538B-FAC6-4739-8E91-A2627A8E04AA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image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6.png"/><Relationship Id="rId3" Type="http://schemas.microsoft.com/office/2007/relationships/hdphoto" Target="../media/image5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image" Target="../media/image9.png"/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 userDrawn="1"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0">
                <a:schemeClr val="accent1"/>
              </a:gs>
              <a:gs pos="0">
                <a:schemeClr val="accent1">
                  <a:lumMod val="75000"/>
                </a:schemeClr>
              </a:gs>
            </a:gsLst>
            <a:lin ang="0" scaled="1"/>
            <a:tileRect/>
          </a:gradFill>
          <a:ln w="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/>
          <p:cNvSpPr/>
          <p:nvPr userDrawn="1"/>
        </p:nvSpPr>
        <p:spPr>
          <a:xfrm>
            <a:off x="0" y="2362200"/>
            <a:ext cx="12192000" cy="3017520"/>
          </a:xfrm>
          <a:custGeom>
            <a:avLst/>
            <a:gdLst>
              <a:gd name="connsiteX0" fmla="*/ 6096001 w 12192000"/>
              <a:gd name="connsiteY0" fmla="*/ 0 h 3017520"/>
              <a:gd name="connsiteX1" fmla="*/ 11912335 w 12192000"/>
              <a:gd name="connsiteY1" fmla="*/ 665198 h 3017520"/>
              <a:gd name="connsiteX2" fmla="*/ 12192000 w 12192000"/>
              <a:gd name="connsiteY2" fmla="*/ 764218 h 3017520"/>
              <a:gd name="connsiteX3" fmla="*/ 12192000 w 12192000"/>
              <a:gd name="connsiteY3" fmla="*/ 2253303 h 3017520"/>
              <a:gd name="connsiteX4" fmla="*/ 11912335 w 12192000"/>
              <a:gd name="connsiteY4" fmla="*/ 2352322 h 3017520"/>
              <a:gd name="connsiteX5" fmla="*/ 6096001 w 12192000"/>
              <a:gd name="connsiteY5" fmla="*/ 3017520 h 3017520"/>
              <a:gd name="connsiteX6" fmla="*/ 279667 w 12192000"/>
              <a:gd name="connsiteY6" fmla="*/ 2352322 h 3017520"/>
              <a:gd name="connsiteX7" fmla="*/ 0 w 12192000"/>
              <a:gd name="connsiteY7" fmla="*/ 2253302 h 3017520"/>
              <a:gd name="connsiteX8" fmla="*/ 0 w 12192000"/>
              <a:gd name="connsiteY8" fmla="*/ 764218 h 3017520"/>
              <a:gd name="connsiteX9" fmla="*/ 279667 w 12192000"/>
              <a:gd name="connsiteY9" fmla="*/ 665198 h 3017520"/>
              <a:gd name="connsiteX10" fmla="*/ 6096001 w 12192000"/>
              <a:gd name="connsiteY10" fmla="*/ 0 h 3017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017520">
                <a:moveTo>
                  <a:pt x="6096001" y="0"/>
                </a:moveTo>
                <a:cubicBezTo>
                  <a:pt x="8517168" y="0"/>
                  <a:pt x="10651822" y="263865"/>
                  <a:pt x="11912335" y="665198"/>
                </a:cubicBezTo>
                <a:lnTo>
                  <a:pt x="12192000" y="764218"/>
                </a:lnTo>
                <a:lnTo>
                  <a:pt x="12192000" y="2253303"/>
                </a:lnTo>
                <a:lnTo>
                  <a:pt x="11912335" y="2352322"/>
                </a:lnTo>
                <a:cubicBezTo>
                  <a:pt x="10651822" y="2753655"/>
                  <a:pt x="8517168" y="3017520"/>
                  <a:pt x="6096001" y="3017520"/>
                </a:cubicBezTo>
                <a:cubicBezTo>
                  <a:pt x="3674834" y="3017520"/>
                  <a:pt x="1540181" y="2753655"/>
                  <a:pt x="279667" y="2352322"/>
                </a:cubicBezTo>
                <a:lnTo>
                  <a:pt x="0" y="2253302"/>
                </a:lnTo>
                <a:lnTo>
                  <a:pt x="0" y="764218"/>
                </a:lnTo>
                <a:lnTo>
                  <a:pt x="279667" y="665198"/>
                </a:lnTo>
                <a:cubicBezTo>
                  <a:pt x="1540181" y="263865"/>
                  <a:pt x="3674834" y="0"/>
                  <a:pt x="609600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任意多边形: 形状 8"/>
          <p:cNvSpPr/>
          <p:nvPr userDrawn="1"/>
        </p:nvSpPr>
        <p:spPr>
          <a:xfrm>
            <a:off x="0" y="0"/>
            <a:ext cx="12192000" cy="5379720"/>
          </a:xfrm>
          <a:custGeom>
            <a:avLst/>
            <a:gdLst>
              <a:gd name="connsiteX0" fmla="*/ 0 w 12192000"/>
              <a:gd name="connsiteY0" fmla="*/ 0 h 5379720"/>
              <a:gd name="connsiteX1" fmla="*/ 12192000 w 12192000"/>
              <a:gd name="connsiteY1" fmla="*/ 0 h 5379720"/>
              <a:gd name="connsiteX2" fmla="*/ 12192000 w 12192000"/>
              <a:gd name="connsiteY2" fmla="*/ 1760780 h 5379720"/>
              <a:gd name="connsiteX3" fmla="*/ 12192000 w 12192000"/>
              <a:gd name="connsiteY3" fmla="*/ 4152341 h 5379720"/>
              <a:gd name="connsiteX4" fmla="*/ 11912335 w 12192000"/>
              <a:gd name="connsiteY4" fmla="*/ 4311372 h 5379720"/>
              <a:gd name="connsiteX5" fmla="*/ 6096001 w 12192000"/>
              <a:gd name="connsiteY5" fmla="*/ 5379720 h 5379720"/>
              <a:gd name="connsiteX6" fmla="*/ 279667 w 12192000"/>
              <a:gd name="connsiteY6" fmla="*/ 4311372 h 5379720"/>
              <a:gd name="connsiteX7" fmla="*/ 0 w 12192000"/>
              <a:gd name="connsiteY7" fmla="*/ 4152340 h 5379720"/>
              <a:gd name="connsiteX8" fmla="*/ 0 w 12192000"/>
              <a:gd name="connsiteY8" fmla="*/ 1760781 h 5379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5379720">
                <a:moveTo>
                  <a:pt x="0" y="0"/>
                </a:moveTo>
                <a:lnTo>
                  <a:pt x="12192000" y="0"/>
                </a:lnTo>
                <a:lnTo>
                  <a:pt x="12192000" y="1760780"/>
                </a:lnTo>
                <a:lnTo>
                  <a:pt x="12192000" y="4152341"/>
                </a:lnTo>
                <a:lnTo>
                  <a:pt x="11912335" y="4311372"/>
                </a:lnTo>
                <a:cubicBezTo>
                  <a:pt x="10651822" y="4955937"/>
                  <a:pt x="8517168" y="5379720"/>
                  <a:pt x="6096001" y="5379720"/>
                </a:cubicBezTo>
                <a:cubicBezTo>
                  <a:pt x="3674834" y="5379720"/>
                  <a:pt x="1540181" y="4955937"/>
                  <a:pt x="279667" y="4311372"/>
                </a:cubicBezTo>
                <a:lnTo>
                  <a:pt x="0" y="4152340"/>
                </a:lnTo>
                <a:lnTo>
                  <a:pt x="0" y="1760781"/>
                </a:lnTo>
                <a:close/>
              </a:path>
            </a:pathLst>
          </a:custGeom>
          <a:blipFill>
            <a:blip r:embed="rId2">
              <a:lum bright="70000" contrast="-70000"/>
            </a:blip>
            <a:srcRect/>
            <a:stretch>
              <a:fillRect l="-1282" r="-1282" b="-5495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建筑的设计&#10;&#10;低可信度描述已自动生成"/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86"/>
          <a:stretch>
            <a:fillRect/>
          </a:stretch>
        </p:blipFill>
        <p:spPr>
          <a:xfrm rot="5400000" flipH="1">
            <a:off x="2677105" y="-2672683"/>
            <a:ext cx="6858001" cy="12212208"/>
          </a:xfrm>
          <a:prstGeom prst="rect">
            <a:avLst/>
          </a:prstGeom>
        </p:spPr>
      </p:pic>
      <p:grpSp>
        <p:nvGrpSpPr>
          <p:cNvPr id="8" name="组合 7"/>
          <p:cNvGrpSpPr/>
          <p:nvPr userDrawn="1"/>
        </p:nvGrpSpPr>
        <p:grpSpPr>
          <a:xfrm>
            <a:off x="-1147290" y="-1078618"/>
            <a:ext cx="6926281" cy="8574702"/>
            <a:chOff x="-1147290" y="-1078618"/>
            <a:chExt cx="6926281" cy="8574702"/>
          </a:xfrm>
        </p:grpSpPr>
        <p:sp>
          <p:nvSpPr>
            <p:cNvPr id="9" name="任意多边形: 形状 8"/>
            <p:cNvSpPr/>
            <p:nvPr/>
          </p:nvSpPr>
          <p:spPr>
            <a:xfrm rot="1486949">
              <a:off x="-1130992" y="-1078618"/>
              <a:ext cx="6909983" cy="8574702"/>
            </a:xfrm>
            <a:custGeom>
              <a:avLst/>
              <a:gdLst>
                <a:gd name="connsiteX0" fmla="*/ 0 w 6909983"/>
                <a:gd name="connsiteY0" fmla="*/ 2348286 h 8574702"/>
                <a:gd name="connsiteX1" fmla="*/ 5086239 w 6909983"/>
                <a:gd name="connsiteY1" fmla="*/ 0 h 8574702"/>
                <a:gd name="connsiteX2" fmla="*/ 5218286 w 6909983"/>
                <a:gd name="connsiteY2" fmla="*/ 98136 h 8574702"/>
                <a:gd name="connsiteX3" fmla="*/ 6909983 w 6909983"/>
                <a:gd name="connsiteY3" fmla="*/ 3990408 h 8574702"/>
                <a:gd name="connsiteX4" fmla="*/ 5913200 w 6909983"/>
                <a:gd name="connsiteY4" fmla="*/ 7146493 h 8574702"/>
                <a:gd name="connsiteX5" fmla="*/ 5882337 w 6909983"/>
                <a:gd name="connsiteY5" fmla="*/ 7186094 h 8574702"/>
                <a:gd name="connsiteX6" fmla="*/ 2874699 w 6909983"/>
                <a:gd name="connsiteY6" fmla="*/ 8574702 h 8574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909983" h="8574702">
                  <a:moveTo>
                    <a:pt x="0" y="2348286"/>
                  </a:moveTo>
                  <a:lnTo>
                    <a:pt x="5086239" y="0"/>
                  </a:lnTo>
                  <a:lnTo>
                    <a:pt x="5218286" y="98136"/>
                  </a:lnTo>
                  <a:cubicBezTo>
                    <a:pt x="6238934" y="941668"/>
                    <a:pt x="6909983" y="2370171"/>
                    <a:pt x="6909983" y="3990408"/>
                  </a:cubicBezTo>
                  <a:cubicBezTo>
                    <a:pt x="6909983" y="5205586"/>
                    <a:pt x="6532519" y="6312914"/>
                    <a:pt x="5913200" y="7146493"/>
                  </a:cubicBezTo>
                  <a:lnTo>
                    <a:pt x="5882337" y="7186094"/>
                  </a:lnTo>
                  <a:lnTo>
                    <a:pt x="2874699" y="857470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: 形状 9"/>
            <p:cNvSpPr/>
            <p:nvPr/>
          </p:nvSpPr>
          <p:spPr>
            <a:xfrm rot="1486949">
              <a:off x="-1147290" y="-1004432"/>
              <a:ext cx="6803194" cy="8473474"/>
            </a:xfrm>
            <a:custGeom>
              <a:avLst/>
              <a:gdLst>
                <a:gd name="connsiteX0" fmla="*/ 0 w 6803194"/>
                <a:gd name="connsiteY0" fmla="*/ 2247057 h 8473474"/>
                <a:gd name="connsiteX1" fmla="*/ 4866985 w 6803194"/>
                <a:gd name="connsiteY1" fmla="*/ 0 h 8473474"/>
                <a:gd name="connsiteX2" fmla="*/ 5062929 w 6803194"/>
                <a:gd name="connsiteY2" fmla="*/ 141559 h 8473474"/>
                <a:gd name="connsiteX3" fmla="*/ 6803194 w 6803194"/>
                <a:gd name="connsiteY3" fmla="*/ 4033831 h 8473474"/>
                <a:gd name="connsiteX4" fmla="*/ 5901855 w 6803194"/>
                <a:gd name="connsiteY4" fmla="*/ 7019600 h 8473474"/>
                <a:gd name="connsiteX5" fmla="*/ 5840114 w 6803194"/>
                <a:gd name="connsiteY5" fmla="*/ 7104360 h 8473474"/>
                <a:gd name="connsiteX6" fmla="*/ 2874699 w 6803194"/>
                <a:gd name="connsiteY6" fmla="*/ 8473474 h 8473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03194" h="8473474">
                  <a:moveTo>
                    <a:pt x="0" y="2247057"/>
                  </a:moveTo>
                  <a:lnTo>
                    <a:pt x="4866985" y="0"/>
                  </a:lnTo>
                  <a:lnTo>
                    <a:pt x="5062929" y="141559"/>
                  </a:lnTo>
                  <a:cubicBezTo>
                    <a:pt x="6112880" y="985090"/>
                    <a:pt x="6803194" y="2413593"/>
                    <a:pt x="6803194" y="4033831"/>
                  </a:cubicBezTo>
                  <a:cubicBezTo>
                    <a:pt x="6803194" y="5167997"/>
                    <a:pt x="6464941" y="6208214"/>
                    <a:pt x="5901855" y="7019600"/>
                  </a:cubicBezTo>
                  <a:lnTo>
                    <a:pt x="5840114" y="7104360"/>
                  </a:lnTo>
                  <a:lnTo>
                    <a:pt x="2874699" y="8473474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1" name="文本框 10"/>
          <p:cNvSpPr txBox="1"/>
          <p:nvPr userDrawn="1"/>
        </p:nvSpPr>
        <p:spPr>
          <a:xfrm>
            <a:off x="7511970" y="-21991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531" y="-297"/>
            <a:ext cx="12193057" cy="6858594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666750" y="2625969"/>
            <a:ext cx="10858500" cy="3206433"/>
          </a:xfrm>
          <a:prstGeom prst="rect">
            <a:avLst/>
          </a:prstGeom>
          <a:gradFill>
            <a:gsLst>
              <a:gs pos="100000">
                <a:schemeClr val="accent1"/>
              </a:gs>
              <a:gs pos="0">
                <a:schemeClr val="accent1">
                  <a:lumMod val="7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8356243" y="1399036"/>
            <a:ext cx="2642842" cy="264284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11" name="矩形 10"/>
          <p:cNvSpPr/>
          <p:nvPr userDrawn="1"/>
        </p:nvSpPr>
        <p:spPr>
          <a:xfrm flipV="1">
            <a:off x="8267675" y="1304548"/>
            <a:ext cx="2642842" cy="2642842"/>
          </a:xfrm>
          <a:prstGeom prst="rect">
            <a:avLst/>
          </a:prstGeom>
          <a:blipFill>
            <a:blip r:embed="rId4"/>
            <a:srcRect/>
            <a:stretch>
              <a:fillRect l="-39021" r="-3902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 userDrawn="1"/>
        </p:nvSpPr>
        <p:spPr>
          <a:xfrm>
            <a:off x="408710" y="737173"/>
            <a:ext cx="7601376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9900" dirty="0">
                <a:gradFill flip="none" rotWithShape="1">
                  <a:gsLst>
                    <a:gs pos="64000">
                      <a:schemeClr val="accent1">
                        <a:alpha val="0"/>
                      </a:schemeClr>
                    </a:gs>
                    <a:gs pos="0">
                      <a:schemeClr val="accent1">
                        <a:alpha val="17000"/>
                      </a:schemeClr>
                    </a:gs>
                    <a:gs pos="60000">
                      <a:schemeClr val="accent1">
                        <a:lumMod val="75000"/>
                        <a:alpha val="3000"/>
                      </a:schemeClr>
                    </a:gs>
                  </a:gsLst>
                  <a:lin ang="5400000" scaled="1"/>
                  <a:tileRect/>
                </a:gradFill>
                <a:latin typeface="+mj-lt"/>
              </a:rPr>
              <a:t>PART</a:t>
            </a:r>
            <a:endParaRPr lang="zh-CN" altLang="en-US" sz="19900" dirty="0">
              <a:gradFill flip="none" rotWithShape="1">
                <a:gsLst>
                  <a:gs pos="64000">
                    <a:schemeClr val="accent1">
                      <a:alpha val="0"/>
                    </a:schemeClr>
                  </a:gs>
                  <a:gs pos="0">
                    <a:schemeClr val="accent1">
                      <a:alpha val="17000"/>
                    </a:schemeClr>
                  </a:gs>
                  <a:gs pos="60000">
                    <a:schemeClr val="accent1">
                      <a:lumMod val="75000"/>
                      <a:alpha val="3000"/>
                    </a:schemeClr>
                  </a:gs>
                </a:gsLst>
                <a:lin ang="5400000" scaled="1"/>
                <a:tileRect/>
              </a:gradFill>
              <a:latin typeface="+mj-l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背景图案&#10;&#10;描述已自动生成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9" name="组合 8"/>
          <p:cNvGrpSpPr/>
          <p:nvPr userDrawn="1"/>
        </p:nvGrpSpPr>
        <p:grpSpPr>
          <a:xfrm>
            <a:off x="987275" y="576421"/>
            <a:ext cx="1435049" cy="904558"/>
            <a:chOff x="660400" y="459740"/>
            <a:chExt cx="1435049" cy="904558"/>
          </a:xfrm>
        </p:grpSpPr>
        <p:sp>
          <p:nvSpPr>
            <p:cNvPr id="11" name="任意多边形: 形状 10"/>
            <p:cNvSpPr/>
            <p:nvPr/>
          </p:nvSpPr>
          <p:spPr>
            <a:xfrm>
              <a:off x="660400" y="459740"/>
              <a:ext cx="1007745" cy="904558"/>
            </a:xfrm>
            <a:custGeom>
              <a:avLst/>
              <a:gdLst>
                <a:gd name="connsiteX0" fmla="*/ 0 w 1007745"/>
                <a:gd name="connsiteY0" fmla="*/ 0 h 904558"/>
                <a:gd name="connsiteX1" fmla="*/ 1007745 w 1007745"/>
                <a:gd name="connsiteY1" fmla="*/ 0 h 904558"/>
                <a:gd name="connsiteX2" fmla="*/ 1007745 w 1007745"/>
                <a:gd name="connsiteY2" fmla="*/ 130810 h 904558"/>
                <a:gd name="connsiteX3" fmla="*/ 995135 w 1007745"/>
                <a:gd name="connsiteY3" fmla="*/ 130810 h 904558"/>
                <a:gd name="connsiteX4" fmla="*/ 995135 w 1007745"/>
                <a:gd name="connsiteY4" fmla="*/ 12610 h 904558"/>
                <a:gd name="connsiteX5" fmla="*/ 12610 w 1007745"/>
                <a:gd name="connsiteY5" fmla="*/ 12610 h 904558"/>
                <a:gd name="connsiteX6" fmla="*/ 12610 w 1007745"/>
                <a:gd name="connsiteY6" fmla="*/ 891948 h 904558"/>
                <a:gd name="connsiteX7" fmla="*/ 995135 w 1007745"/>
                <a:gd name="connsiteY7" fmla="*/ 891948 h 904558"/>
                <a:gd name="connsiteX8" fmla="*/ 995135 w 1007745"/>
                <a:gd name="connsiteY8" fmla="*/ 810895 h 904558"/>
                <a:gd name="connsiteX9" fmla="*/ 1007745 w 1007745"/>
                <a:gd name="connsiteY9" fmla="*/ 810895 h 904558"/>
                <a:gd name="connsiteX10" fmla="*/ 1007745 w 1007745"/>
                <a:gd name="connsiteY10" fmla="*/ 904558 h 904558"/>
                <a:gd name="connsiteX11" fmla="*/ 0 w 1007745"/>
                <a:gd name="connsiteY11" fmla="*/ 904558 h 904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07745" h="904558">
                  <a:moveTo>
                    <a:pt x="0" y="0"/>
                  </a:moveTo>
                  <a:lnTo>
                    <a:pt x="1007745" y="0"/>
                  </a:lnTo>
                  <a:lnTo>
                    <a:pt x="1007745" y="130810"/>
                  </a:lnTo>
                  <a:lnTo>
                    <a:pt x="995135" y="130810"/>
                  </a:lnTo>
                  <a:lnTo>
                    <a:pt x="995135" y="12610"/>
                  </a:lnTo>
                  <a:lnTo>
                    <a:pt x="12610" y="12610"/>
                  </a:lnTo>
                  <a:lnTo>
                    <a:pt x="12610" y="891948"/>
                  </a:lnTo>
                  <a:lnTo>
                    <a:pt x="995135" y="891948"/>
                  </a:lnTo>
                  <a:lnTo>
                    <a:pt x="995135" y="810895"/>
                  </a:lnTo>
                  <a:lnTo>
                    <a:pt x="1007745" y="810895"/>
                  </a:lnTo>
                  <a:lnTo>
                    <a:pt x="1007745" y="904558"/>
                  </a:lnTo>
                  <a:lnTo>
                    <a:pt x="0" y="90455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737064" y="542115"/>
              <a:ext cx="135838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latin typeface="+mj-lt"/>
                </a:rPr>
                <a:t>Work report</a:t>
              </a:r>
              <a:endParaRPr lang="zh-CN" altLang="en-US" sz="1400" dirty="0">
                <a:latin typeface="+mj-lt"/>
              </a:endParaRPr>
            </a:p>
          </p:txBody>
        </p:sp>
      </p:grpSp>
      <p:grpSp>
        <p:nvGrpSpPr>
          <p:cNvPr id="13" name="组合 12"/>
          <p:cNvGrpSpPr/>
          <p:nvPr userDrawn="1"/>
        </p:nvGrpSpPr>
        <p:grpSpPr>
          <a:xfrm>
            <a:off x="10922722" y="989433"/>
            <a:ext cx="428861" cy="428861"/>
            <a:chOff x="10913630" y="820437"/>
            <a:chExt cx="428861" cy="428861"/>
          </a:xfrm>
        </p:grpSpPr>
        <p:sp>
          <p:nvSpPr>
            <p:cNvPr id="14" name="椭圆 13"/>
            <p:cNvSpPr/>
            <p:nvPr/>
          </p:nvSpPr>
          <p:spPr>
            <a:xfrm>
              <a:off x="10913630" y="820437"/>
              <a:ext cx="428861" cy="428861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任意多边形: 形状 14"/>
            <p:cNvSpPr/>
            <p:nvPr/>
          </p:nvSpPr>
          <p:spPr>
            <a:xfrm rot="13500000">
              <a:off x="11070018" y="967670"/>
              <a:ext cx="120267" cy="106821"/>
            </a:xfrm>
            <a:custGeom>
              <a:avLst/>
              <a:gdLst>
                <a:gd name="connsiteX0" fmla="*/ 120267 w 120267"/>
                <a:gd name="connsiteY0" fmla="*/ 23593 h 106821"/>
                <a:gd name="connsiteX1" fmla="*/ 120265 w 120267"/>
                <a:gd name="connsiteY1" fmla="*/ 23593 h 106821"/>
                <a:gd name="connsiteX2" fmla="*/ 115056 w 120267"/>
                <a:gd name="connsiteY2" fmla="*/ 18384 h 106821"/>
                <a:gd name="connsiteX3" fmla="*/ 106821 w 120267"/>
                <a:gd name="connsiteY3" fmla="*/ 10149 h 106821"/>
                <a:gd name="connsiteX4" fmla="*/ 10147 w 120267"/>
                <a:gd name="connsiteY4" fmla="*/ 10149 h 106821"/>
                <a:gd name="connsiteX5" fmla="*/ 10147 w 120267"/>
                <a:gd name="connsiteY5" fmla="*/ 106821 h 106821"/>
                <a:gd name="connsiteX6" fmla="*/ 8235 w 120267"/>
                <a:gd name="connsiteY6" fmla="*/ 104909 h 106821"/>
                <a:gd name="connsiteX7" fmla="*/ 0 w 120267"/>
                <a:gd name="connsiteY7" fmla="*/ 96674 h 106821"/>
                <a:gd name="connsiteX8" fmla="*/ 0 w 120267"/>
                <a:gd name="connsiteY8" fmla="*/ 0 h 106821"/>
                <a:gd name="connsiteX9" fmla="*/ 96674 w 120267"/>
                <a:gd name="connsiteY9" fmla="*/ 0 h 106821"/>
                <a:gd name="connsiteX10" fmla="*/ 104909 w 120267"/>
                <a:gd name="connsiteY10" fmla="*/ 8235 h 106821"/>
                <a:gd name="connsiteX11" fmla="*/ 112032 w 120267"/>
                <a:gd name="connsiteY11" fmla="*/ 15358 h 106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0267" h="106821">
                  <a:moveTo>
                    <a:pt x="120267" y="23593"/>
                  </a:moveTo>
                  <a:lnTo>
                    <a:pt x="120265" y="23593"/>
                  </a:lnTo>
                  <a:lnTo>
                    <a:pt x="115056" y="18384"/>
                  </a:lnTo>
                  <a:lnTo>
                    <a:pt x="106821" y="10149"/>
                  </a:lnTo>
                  <a:lnTo>
                    <a:pt x="10147" y="10149"/>
                  </a:lnTo>
                  <a:lnTo>
                    <a:pt x="10147" y="106821"/>
                  </a:lnTo>
                  <a:lnTo>
                    <a:pt x="8235" y="104909"/>
                  </a:lnTo>
                  <a:lnTo>
                    <a:pt x="0" y="96674"/>
                  </a:lnTo>
                  <a:lnTo>
                    <a:pt x="0" y="0"/>
                  </a:lnTo>
                  <a:lnTo>
                    <a:pt x="96674" y="0"/>
                  </a:lnTo>
                  <a:lnTo>
                    <a:pt x="104909" y="8235"/>
                  </a:lnTo>
                  <a:lnTo>
                    <a:pt x="112032" y="1535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 userDrawn="1"/>
        </p:nvGrpSpPr>
        <p:grpSpPr>
          <a:xfrm>
            <a:off x="9713992" y="6252681"/>
            <a:ext cx="2020765" cy="342900"/>
            <a:chOff x="10001983" y="259373"/>
            <a:chExt cx="2020765" cy="342900"/>
          </a:xfrm>
        </p:grpSpPr>
        <p:pic>
          <p:nvPicPr>
            <p:cNvPr id="3" name="图片 2" descr="说明: 4"/>
            <p:cNvPicPr/>
            <p:nvPr userDrawn="1"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0403498" y="259373"/>
              <a:ext cx="161925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" name="图片 3"/>
            <p:cNvPicPr/>
            <p:nvPr userDrawn="1"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0001983" y="268898"/>
              <a:ext cx="342900" cy="333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2" y="4664147"/>
            <a:ext cx="12201452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914400" y="1752602"/>
            <a:ext cx="103632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914400" y="3611607"/>
            <a:ext cx="10363200" cy="480131"/>
          </a:xfrm>
        </p:spPr>
        <p:txBody>
          <a:bodyPr lIns="45720" rIns="45720"/>
          <a:lstStyle>
            <a:lvl1pPr marL="0" marR="64135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grpSp>
        <p:nvGrpSpPr>
          <p:cNvPr id="2" name="组合 1"/>
          <p:cNvGrpSpPr/>
          <p:nvPr/>
        </p:nvGrpSpPr>
        <p:grpSpPr>
          <a:xfrm>
            <a:off x="-5019" y="4953000"/>
            <a:ext cx="12197020" cy="1912088"/>
            <a:chOff x="-3765" y="4832896"/>
            <a:chExt cx="9147765" cy="2032192"/>
          </a:xfrm>
        </p:grpSpPr>
        <p:sp>
          <p:nvSpPr>
            <p:cNvPr id="7" name="任意多边形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  <p:sp>
          <p:nvSpPr>
            <p:cNvPr id="8" name="任意多边形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 sz="1800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>
          <a:xfrm>
            <a:off x="838200" y="6400413"/>
            <a:ext cx="2743200" cy="276999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>
          <a:xfrm>
            <a:off x="4038600" y="6400413"/>
            <a:ext cx="4114800" cy="276999"/>
          </a:xfrm>
        </p:spPr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>
          <a:xfrm>
            <a:off x="8610600" y="6400413"/>
            <a:ext cx="2743200" cy="276999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86AB41F-CAC1-4232-8954-A49D2EE7F6D8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844608"/>
          </a:xfrm>
        </p:spPr>
        <p:txBody>
          <a:bodyPr/>
          <a:lstStyle>
            <a:lvl1pPr>
              <a:defRPr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eaLnBrk="1" latinLnBrk="0" hangingPunct="1"/>
            <a:r>
              <a:rPr lang="zh-CN" altLang="en-US" dirty="0"/>
              <a:t>第二级</a:t>
            </a:r>
            <a:endParaRPr lang="zh-CN" altLang="en-US" dirty="0"/>
          </a:p>
          <a:p>
            <a:pPr lvl="2" eaLnBrk="1" latinLnBrk="0" hangingPunct="1"/>
            <a:r>
              <a:rPr lang="zh-CN" altLang="en-US" dirty="0"/>
              <a:t>第三级</a:t>
            </a:r>
            <a:endParaRPr lang="zh-CN" altLang="en-US" dirty="0"/>
          </a:p>
          <a:p>
            <a:pPr lvl="3" eaLnBrk="1" latinLnBrk="0" hangingPunct="1"/>
            <a:r>
              <a:rPr lang="zh-CN" altLang="en-US" dirty="0"/>
              <a:t>第四级</a:t>
            </a:r>
            <a:endParaRPr lang="zh-CN" altLang="en-US" dirty="0"/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592277" y="6452324"/>
            <a:ext cx="2560320" cy="276999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5423926" y="6452008"/>
            <a:ext cx="3134241" cy="276999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84565" y="6452008"/>
            <a:ext cx="832811" cy="276999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838200" y="677041"/>
            <a:ext cx="10515600" cy="701731"/>
          </a:xfrm>
        </p:spPr>
        <p:txBody>
          <a:bodyPr rtlCol="0"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8FBD9E-AB09-417E-A78E-EBA5D081661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762C5A-1C7E-4BE9-93D6-CA28F925142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1.jpeg"/><Relationship Id="rId2" Type="http://schemas.microsoft.com/office/2007/relationships/hdphoto" Target="../media/image3.wdp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35.png"/><Relationship Id="rId1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36.png"/><Relationship Id="rId1" Type="http://schemas.openxmlformats.org/officeDocument/2006/relationships/image" Target="../media/image15.pn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37.png"/><Relationship Id="rId1" Type="http://schemas.openxmlformats.org/officeDocument/2006/relationships/image" Target="../media/image16.pn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38.png"/><Relationship Id="rId1" Type="http://schemas.openxmlformats.org/officeDocument/2006/relationships/image" Target="../media/image17.pn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39.png"/><Relationship Id="rId1" Type="http://schemas.openxmlformats.org/officeDocument/2006/relationships/image" Target="../media/image18.png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40.png"/><Relationship Id="rId1" Type="http://schemas.openxmlformats.org/officeDocument/2006/relationships/image" Target="../media/image1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7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43.png"/><Relationship Id="rId1" Type="http://schemas.openxmlformats.org/officeDocument/2006/relationships/image" Target="../media/image4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4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4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49.png"/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image" Target="../media/image46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945922" y="735429"/>
            <a:ext cx="8300156" cy="1856509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6700" b="1" dirty="0">
                <a:solidFill>
                  <a:srgbClr val="1057CE"/>
                </a:solidFill>
                <a:latin typeface="+mj-ea"/>
              </a:rPr>
              <a:t>软件工程课程设计汇报</a:t>
            </a:r>
            <a:br>
              <a:rPr lang="en-US" altLang="zh-CN" sz="3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4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“校园兼职</a:t>
            </a:r>
            <a:r>
              <a:rPr lang="zh-CN" altLang="en-US" sz="4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在线平台”</a:t>
            </a:r>
            <a:endParaRPr lang="zh-CN" altLang="en-US" sz="4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2718435" y="3609975"/>
            <a:ext cx="6701790" cy="1584325"/>
          </a:xfrm>
          <a:noFill/>
        </p:spPr>
        <p:txBody>
          <a:bodyPr>
            <a:normAutofit/>
          </a:bodyPr>
          <a:lstStyle/>
          <a:p>
            <a:pPr algn="ctr" eaLnBrk="1" hangingPunct="1">
              <a:lnSpc>
                <a:spcPct val="120000"/>
              </a:lnSpc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组长： 侯晓宇</a:t>
            </a:r>
            <a:endParaRPr lang="en-US" altLang="zh-CN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algn="ctr" eaLnBrk="1" hangingPunct="1">
              <a:lnSpc>
                <a:spcPct val="120000"/>
              </a:lnSpc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项目团队成员：王晓慧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王鑫怡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韩美玉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宋梦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雨</a:t>
            </a:r>
            <a:endParaRPr lang="zh-CN" altLang="en-US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653058" y="5722461"/>
            <a:ext cx="2229439" cy="39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</a:rPr>
              <a:t>2024-11-10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图片 46" descr="建筑的设计&#10;&#10;低可信度描述已自动生成"/>
          <p:cNvPicPr>
            <a:picLocks noChangeAspect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86"/>
          <a:stretch>
            <a:fillRect/>
          </a:stretch>
        </p:blipFill>
        <p:spPr>
          <a:xfrm rot="5400000" flipH="1">
            <a:off x="2677104" y="-2640788"/>
            <a:ext cx="6858001" cy="12212208"/>
          </a:xfrm>
          <a:prstGeom prst="rect">
            <a:avLst/>
          </a:prstGeom>
        </p:spPr>
      </p:pic>
      <p:sp>
        <p:nvSpPr>
          <p:cNvPr id="7" name="任意多边形: 形状 6"/>
          <p:cNvSpPr/>
          <p:nvPr/>
        </p:nvSpPr>
        <p:spPr>
          <a:xfrm rot="1486949">
            <a:off x="-1079365" y="-1074369"/>
            <a:ext cx="6909983" cy="8574702"/>
          </a:xfrm>
          <a:custGeom>
            <a:avLst/>
            <a:gdLst>
              <a:gd name="connsiteX0" fmla="*/ 0 w 6909983"/>
              <a:gd name="connsiteY0" fmla="*/ 2348286 h 8574702"/>
              <a:gd name="connsiteX1" fmla="*/ 5086239 w 6909983"/>
              <a:gd name="connsiteY1" fmla="*/ 0 h 8574702"/>
              <a:gd name="connsiteX2" fmla="*/ 5218286 w 6909983"/>
              <a:gd name="connsiteY2" fmla="*/ 98136 h 8574702"/>
              <a:gd name="connsiteX3" fmla="*/ 6909983 w 6909983"/>
              <a:gd name="connsiteY3" fmla="*/ 3990408 h 8574702"/>
              <a:gd name="connsiteX4" fmla="*/ 5913200 w 6909983"/>
              <a:gd name="connsiteY4" fmla="*/ 7146493 h 8574702"/>
              <a:gd name="connsiteX5" fmla="*/ 5882337 w 6909983"/>
              <a:gd name="connsiteY5" fmla="*/ 7186094 h 8574702"/>
              <a:gd name="connsiteX6" fmla="*/ 2874699 w 6909983"/>
              <a:gd name="connsiteY6" fmla="*/ 8574702 h 8574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909983" h="8574702">
                <a:moveTo>
                  <a:pt x="0" y="2348286"/>
                </a:moveTo>
                <a:lnTo>
                  <a:pt x="5086239" y="0"/>
                </a:lnTo>
                <a:lnTo>
                  <a:pt x="5218286" y="98136"/>
                </a:lnTo>
                <a:cubicBezTo>
                  <a:pt x="6238934" y="941668"/>
                  <a:pt x="6909983" y="2370171"/>
                  <a:pt x="6909983" y="3990408"/>
                </a:cubicBezTo>
                <a:cubicBezTo>
                  <a:pt x="6909983" y="5205586"/>
                  <a:pt x="6532519" y="6312914"/>
                  <a:pt x="5913200" y="7146493"/>
                </a:cubicBezTo>
                <a:lnTo>
                  <a:pt x="5882337" y="7186094"/>
                </a:lnTo>
                <a:lnTo>
                  <a:pt x="2874699" y="857470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7334510" y="523797"/>
            <a:ext cx="358041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+mj-ea"/>
                <a:ea typeface="+mj-ea"/>
              </a:rPr>
              <a:t>软件创意与需求</a:t>
            </a:r>
            <a:endParaRPr lang="zh-CN" altLang="en-US" sz="2800" b="1" dirty="0">
              <a:latin typeface="+mj-ea"/>
              <a:ea typeface="+mj-ea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6635937" y="573828"/>
            <a:ext cx="672990" cy="672988"/>
            <a:chOff x="7747111" y="1775611"/>
            <a:chExt cx="672990" cy="672988"/>
          </a:xfrm>
        </p:grpSpPr>
        <p:sp>
          <p:nvSpPr>
            <p:cNvPr id="2" name="椭圆 1"/>
            <p:cNvSpPr/>
            <p:nvPr/>
          </p:nvSpPr>
          <p:spPr>
            <a:xfrm>
              <a:off x="7747111" y="1775611"/>
              <a:ext cx="672990" cy="672988"/>
            </a:xfrm>
            <a:prstGeom prst="ellipse">
              <a:avLst/>
            </a:prstGeom>
            <a:solidFill>
              <a:schemeClr val="accent2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7792457" y="1820957"/>
              <a:ext cx="582298" cy="582296"/>
            </a:xfrm>
            <a:prstGeom prst="ellipse">
              <a:avLst/>
            </a:prstGeom>
            <a:gradFill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7867058" y="1927439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01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7334510" y="1265330"/>
            <a:ext cx="35715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latin typeface="+mj-ea"/>
                <a:ea typeface="+mj-ea"/>
              </a:defRPr>
            </a:lvl1pPr>
          </a:lstStyle>
          <a:p>
            <a:r>
              <a:rPr lang="zh-CN" altLang="en-US" sz="2800" dirty="0"/>
              <a:t>软件需求分析</a:t>
            </a:r>
            <a:endParaRPr lang="zh-CN" altLang="en-US" sz="2800" dirty="0"/>
          </a:p>
        </p:txBody>
      </p:sp>
      <p:grpSp>
        <p:nvGrpSpPr>
          <p:cNvPr id="31" name="组合 30"/>
          <p:cNvGrpSpPr/>
          <p:nvPr/>
        </p:nvGrpSpPr>
        <p:grpSpPr>
          <a:xfrm>
            <a:off x="6635937" y="1298546"/>
            <a:ext cx="672990" cy="672988"/>
            <a:chOff x="7747111" y="1775611"/>
            <a:chExt cx="672990" cy="672988"/>
          </a:xfrm>
        </p:grpSpPr>
        <p:sp>
          <p:nvSpPr>
            <p:cNvPr id="32" name="椭圆 31"/>
            <p:cNvSpPr/>
            <p:nvPr/>
          </p:nvSpPr>
          <p:spPr>
            <a:xfrm>
              <a:off x="7747111" y="1775611"/>
              <a:ext cx="672990" cy="672988"/>
            </a:xfrm>
            <a:prstGeom prst="ellipse">
              <a:avLst/>
            </a:prstGeom>
            <a:solidFill>
              <a:schemeClr val="accent2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7792457" y="1820957"/>
              <a:ext cx="582298" cy="582296"/>
            </a:xfrm>
            <a:prstGeom prst="ellipse">
              <a:avLst/>
            </a:prstGeom>
            <a:gradFill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7867058" y="1927439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02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7292600" y="2042098"/>
            <a:ext cx="381909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latin typeface="+mj-ea"/>
                <a:ea typeface="+mj-ea"/>
              </a:defRPr>
            </a:lvl1pPr>
          </a:lstStyle>
          <a:p>
            <a:r>
              <a:rPr lang="zh-CN" altLang="en-US" sz="2800" dirty="0"/>
              <a:t>软件设计与建模</a:t>
            </a:r>
            <a:endParaRPr lang="zh-CN" altLang="en-US" sz="2800" dirty="0"/>
          </a:p>
        </p:txBody>
      </p:sp>
      <p:grpSp>
        <p:nvGrpSpPr>
          <p:cNvPr id="35" name="组合 34"/>
          <p:cNvGrpSpPr/>
          <p:nvPr/>
        </p:nvGrpSpPr>
        <p:grpSpPr>
          <a:xfrm>
            <a:off x="6635937" y="2042098"/>
            <a:ext cx="672990" cy="672988"/>
            <a:chOff x="7747111" y="1775611"/>
            <a:chExt cx="672990" cy="672988"/>
          </a:xfrm>
        </p:grpSpPr>
        <p:sp>
          <p:nvSpPr>
            <p:cNvPr id="36" name="椭圆 35"/>
            <p:cNvSpPr/>
            <p:nvPr/>
          </p:nvSpPr>
          <p:spPr>
            <a:xfrm>
              <a:off x="7747111" y="1775611"/>
              <a:ext cx="672990" cy="672988"/>
            </a:xfrm>
            <a:prstGeom prst="ellipse">
              <a:avLst/>
            </a:prstGeom>
            <a:solidFill>
              <a:schemeClr val="accent2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>
              <a:off x="7792457" y="1820957"/>
              <a:ext cx="582298" cy="582296"/>
            </a:xfrm>
            <a:prstGeom prst="ellipse">
              <a:avLst/>
            </a:prstGeom>
            <a:gradFill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7867058" y="1927439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03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7263580" y="2751983"/>
            <a:ext cx="47477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latin typeface="+mj-ea"/>
                <a:ea typeface="+mj-ea"/>
              </a:defRPr>
            </a:lvl1pPr>
          </a:lstStyle>
          <a:p>
            <a:r>
              <a:rPr lang="zh-CN" altLang="en-US" sz="2800" dirty="0"/>
              <a:t>代码编写与测试</a:t>
            </a:r>
            <a:endParaRPr lang="zh-CN" altLang="en-US" sz="2800" dirty="0"/>
          </a:p>
        </p:txBody>
      </p:sp>
      <p:grpSp>
        <p:nvGrpSpPr>
          <p:cNvPr id="39" name="组合 38"/>
          <p:cNvGrpSpPr/>
          <p:nvPr/>
        </p:nvGrpSpPr>
        <p:grpSpPr>
          <a:xfrm>
            <a:off x="6635937" y="2785141"/>
            <a:ext cx="672990" cy="672988"/>
            <a:chOff x="7747111" y="1775611"/>
            <a:chExt cx="672990" cy="672988"/>
          </a:xfrm>
        </p:grpSpPr>
        <p:sp>
          <p:nvSpPr>
            <p:cNvPr id="40" name="椭圆 39"/>
            <p:cNvSpPr/>
            <p:nvPr/>
          </p:nvSpPr>
          <p:spPr>
            <a:xfrm>
              <a:off x="7747111" y="1775611"/>
              <a:ext cx="672990" cy="672988"/>
            </a:xfrm>
            <a:prstGeom prst="ellipse">
              <a:avLst/>
            </a:prstGeom>
            <a:solidFill>
              <a:schemeClr val="accent2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7792457" y="1820957"/>
              <a:ext cx="582298" cy="582296"/>
            </a:xfrm>
            <a:prstGeom prst="ellipse">
              <a:avLst/>
            </a:prstGeom>
            <a:gradFill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7867058" y="1927439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04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任意多边形: 形状 8"/>
          <p:cNvSpPr/>
          <p:nvPr/>
        </p:nvSpPr>
        <p:spPr>
          <a:xfrm rot="1486949">
            <a:off x="-1147290" y="-1004432"/>
            <a:ext cx="6803194" cy="8473474"/>
          </a:xfrm>
          <a:custGeom>
            <a:avLst/>
            <a:gdLst>
              <a:gd name="connsiteX0" fmla="*/ 0 w 6803194"/>
              <a:gd name="connsiteY0" fmla="*/ 2247057 h 8473474"/>
              <a:gd name="connsiteX1" fmla="*/ 4866985 w 6803194"/>
              <a:gd name="connsiteY1" fmla="*/ 0 h 8473474"/>
              <a:gd name="connsiteX2" fmla="*/ 5062929 w 6803194"/>
              <a:gd name="connsiteY2" fmla="*/ 141559 h 8473474"/>
              <a:gd name="connsiteX3" fmla="*/ 6803194 w 6803194"/>
              <a:gd name="connsiteY3" fmla="*/ 4033831 h 8473474"/>
              <a:gd name="connsiteX4" fmla="*/ 5901855 w 6803194"/>
              <a:gd name="connsiteY4" fmla="*/ 7019600 h 8473474"/>
              <a:gd name="connsiteX5" fmla="*/ 5840114 w 6803194"/>
              <a:gd name="connsiteY5" fmla="*/ 7104360 h 8473474"/>
              <a:gd name="connsiteX6" fmla="*/ 2874699 w 6803194"/>
              <a:gd name="connsiteY6" fmla="*/ 8473474 h 8473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03194" h="8473474">
                <a:moveTo>
                  <a:pt x="0" y="2247057"/>
                </a:moveTo>
                <a:lnTo>
                  <a:pt x="4866985" y="0"/>
                </a:lnTo>
                <a:lnTo>
                  <a:pt x="5062929" y="141559"/>
                </a:lnTo>
                <a:cubicBezTo>
                  <a:pt x="6112880" y="985090"/>
                  <a:pt x="6803194" y="2413593"/>
                  <a:pt x="6803194" y="4033831"/>
                </a:cubicBezTo>
                <a:cubicBezTo>
                  <a:pt x="6803194" y="5167997"/>
                  <a:pt x="6464941" y="6208214"/>
                  <a:pt x="5901855" y="7019600"/>
                </a:cubicBezTo>
                <a:lnTo>
                  <a:pt x="5840114" y="7104360"/>
                </a:lnTo>
                <a:lnTo>
                  <a:pt x="2874699" y="8473474"/>
                </a:lnTo>
                <a:close/>
              </a:path>
            </a:pathLst>
          </a:custGeom>
          <a:gradFill flip="none" rotWithShape="1">
            <a:gsLst>
              <a:gs pos="100000">
                <a:schemeClr val="accent1"/>
              </a:gs>
              <a:gs pos="0">
                <a:schemeClr val="accent1">
                  <a:lumMod val="7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endParaRPr lang="zh-CN" altLang="en-US"/>
          </a:p>
        </p:txBody>
      </p:sp>
      <p:pic>
        <p:nvPicPr>
          <p:cNvPr id="54" name="图片 53" descr="人在切蛋糕&#10;&#10;描述已自动生成"/>
          <p:cNvPicPr>
            <a:picLocks noChangeAspect="1"/>
          </p:cNvPicPr>
          <p:nvPr/>
        </p:nvPicPr>
        <p:blipFill>
          <a:blip r:embed="rId3">
            <a:alphaModFix am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9" r="44368" b="108"/>
          <a:stretch>
            <a:fillRect/>
          </a:stretch>
        </p:blipFill>
        <p:spPr>
          <a:xfrm>
            <a:off x="-27305" y="36316"/>
            <a:ext cx="5933063" cy="6850612"/>
          </a:xfrm>
          <a:custGeom>
            <a:avLst/>
            <a:gdLst>
              <a:gd name="connsiteX0" fmla="*/ 0 w 5933063"/>
              <a:gd name="connsiteY0" fmla="*/ 0 h 6850612"/>
              <a:gd name="connsiteX1" fmla="*/ 5364830 w 5933063"/>
              <a:gd name="connsiteY1" fmla="*/ 0 h 6850612"/>
              <a:gd name="connsiteX2" fmla="*/ 5479233 w 5933063"/>
              <a:gd name="connsiteY2" fmla="*/ 203270 h 6850612"/>
              <a:gd name="connsiteX3" fmla="*/ 5427688 w 5933063"/>
              <a:gd name="connsiteY3" fmla="*/ 4466560 h 6850612"/>
              <a:gd name="connsiteX4" fmla="*/ 3357799 w 5933063"/>
              <a:gd name="connsiteY4" fmla="*/ 6799539 h 6850612"/>
              <a:gd name="connsiteX5" fmla="*/ 3266215 w 5933063"/>
              <a:gd name="connsiteY5" fmla="*/ 6850612 h 6850612"/>
              <a:gd name="connsiteX6" fmla="*/ 0 w 5933063"/>
              <a:gd name="connsiteY6" fmla="*/ 6850612 h 6850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3063" h="6850612">
                <a:moveTo>
                  <a:pt x="0" y="0"/>
                </a:moveTo>
                <a:lnTo>
                  <a:pt x="5364830" y="0"/>
                </a:lnTo>
                <a:lnTo>
                  <a:pt x="5479233" y="203270"/>
                </a:lnTo>
                <a:cubicBezTo>
                  <a:pt x="6078903" y="1409229"/>
                  <a:pt x="6106851" y="2995537"/>
                  <a:pt x="5427688" y="4466560"/>
                </a:cubicBezTo>
                <a:cubicBezTo>
                  <a:pt x="4952275" y="5496276"/>
                  <a:pt x="4209141" y="6298908"/>
                  <a:pt x="3357799" y="6799539"/>
                </a:cubicBezTo>
                <a:lnTo>
                  <a:pt x="3266215" y="6850612"/>
                </a:lnTo>
                <a:lnTo>
                  <a:pt x="0" y="6850612"/>
                </a:lnTo>
                <a:close/>
              </a:path>
            </a:pathLst>
          </a:custGeom>
        </p:spPr>
      </p:pic>
      <p:sp>
        <p:nvSpPr>
          <p:cNvPr id="13" name="文本框 12"/>
          <p:cNvSpPr txBox="1"/>
          <p:nvPr/>
        </p:nvSpPr>
        <p:spPr>
          <a:xfrm>
            <a:off x="1169785" y="2204445"/>
            <a:ext cx="3134191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500" b="1" dirty="0">
                <a:solidFill>
                  <a:schemeClr val="bg1"/>
                </a:solidFill>
              </a:rPr>
              <a:t>目录</a:t>
            </a:r>
            <a:endParaRPr lang="zh-CN" altLang="en-US" sz="11500" b="1" dirty="0">
              <a:solidFill>
                <a:schemeClr val="bg1"/>
              </a:solidFill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1282156" y="3914039"/>
            <a:ext cx="29094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bg1"/>
                </a:solidFill>
                <a:latin typeface="+mj-lt"/>
              </a:rPr>
              <a:t>Table of contents</a:t>
            </a:r>
            <a:endParaRPr lang="zh-CN" altLang="en-US" sz="20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635937" y="3482996"/>
            <a:ext cx="672990" cy="672988"/>
            <a:chOff x="7747111" y="1775611"/>
            <a:chExt cx="672990" cy="672988"/>
          </a:xfrm>
        </p:grpSpPr>
        <p:sp>
          <p:nvSpPr>
            <p:cNvPr id="4" name="椭圆 3"/>
            <p:cNvSpPr/>
            <p:nvPr/>
          </p:nvSpPr>
          <p:spPr>
            <a:xfrm>
              <a:off x="7747111" y="1775611"/>
              <a:ext cx="672990" cy="672988"/>
            </a:xfrm>
            <a:prstGeom prst="ellipse">
              <a:avLst/>
            </a:prstGeom>
            <a:solidFill>
              <a:schemeClr val="accent2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7792457" y="1820957"/>
              <a:ext cx="582298" cy="582296"/>
            </a:xfrm>
            <a:prstGeom prst="ellipse">
              <a:avLst/>
            </a:prstGeom>
            <a:gradFill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7867058" y="1927439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05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7325608" y="3468170"/>
            <a:ext cx="35804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latin typeface="+mj-ea"/>
                <a:ea typeface="+mj-ea"/>
              </a:defRPr>
            </a:lvl1pPr>
          </a:lstStyle>
          <a:p>
            <a:r>
              <a:rPr lang="zh-CN" altLang="en-US" sz="2800" dirty="0"/>
              <a:t>软件质量与保证</a:t>
            </a:r>
            <a:endParaRPr lang="zh-CN" altLang="en-US" sz="2800" dirty="0"/>
          </a:p>
        </p:txBody>
      </p:sp>
      <p:grpSp>
        <p:nvGrpSpPr>
          <p:cNvPr id="10" name="组合 9"/>
          <p:cNvGrpSpPr/>
          <p:nvPr/>
        </p:nvGrpSpPr>
        <p:grpSpPr>
          <a:xfrm>
            <a:off x="6639366" y="4196934"/>
            <a:ext cx="672990" cy="672988"/>
            <a:chOff x="7747111" y="1775611"/>
            <a:chExt cx="672990" cy="672988"/>
          </a:xfrm>
        </p:grpSpPr>
        <p:sp>
          <p:nvSpPr>
            <p:cNvPr id="11" name="椭圆 10"/>
            <p:cNvSpPr/>
            <p:nvPr/>
          </p:nvSpPr>
          <p:spPr>
            <a:xfrm>
              <a:off x="7747111" y="1775611"/>
              <a:ext cx="672990" cy="672988"/>
            </a:xfrm>
            <a:prstGeom prst="ellipse">
              <a:avLst/>
            </a:prstGeom>
            <a:solidFill>
              <a:schemeClr val="accent2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7792457" y="1820957"/>
              <a:ext cx="582298" cy="582296"/>
            </a:xfrm>
            <a:prstGeom prst="ellipse">
              <a:avLst/>
            </a:prstGeom>
            <a:gradFill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7867058" y="1927439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06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7329037" y="4182108"/>
            <a:ext cx="35804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latin typeface="+mj-ea"/>
                <a:ea typeface="+mj-ea"/>
              </a:defRPr>
            </a:lvl1pPr>
          </a:lstStyle>
          <a:p>
            <a:r>
              <a:rPr lang="zh-CN" altLang="en-US" sz="2800" dirty="0"/>
              <a:t>开发技术与工具</a:t>
            </a:r>
            <a:endParaRPr lang="zh-CN" altLang="en-US" sz="2800" dirty="0"/>
          </a:p>
        </p:txBody>
      </p:sp>
      <p:grpSp>
        <p:nvGrpSpPr>
          <p:cNvPr id="18" name="组合 17"/>
          <p:cNvGrpSpPr/>
          <p:nvPr/>
        </p:nvGrpSpPr>
        <p:grpSpPr>
          <a:xfrm>
            <a:off x="6622685" y="4922067"/>
            <a:ext cx="672990" cy="672988"/>
            <a:chOff x="7747111" y="1775611"/>
            <a:chExt cx="672990" cy="672988"/>
          </a:xfrm>
        </p:grpSpPr>
        <p:sp>
          <p:nvSpPr>
            <p:cNvPr id="21" name="椭圆 20"/>
            <p:cNvSpPr/>
            <p:nvPr/>
          </p:nvSpPr>
          <p:spPr>
            <a:xfrm>
              <a:off x="7747111" y="1775611"/>
              <a:ext cx="672990" cy="672988"/>
            </a:xfrm>
            <a:prstGeom prst="ellipse">
              <a:avLst/>
            </a:prstGeom>
            <a:solidFill>
              <a:schemeClr val="accent2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7792457" y="1820957"/>
              <a:ext cx="582298" cy="582296"/>
            </a:xfrm>
            <a:prstGeom prst="ellipse">
              <a:avLst/>
            </a:prstGeom>
            <a:gradFill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7867058" y="1927439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07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7312356" y="4907241"/>
            <a:ext cx="35804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latin typeface="+mj-ea"/>
                <a:ea typeface="+mj-ea"/>
              </a:defRPr>
            </a:lvl1pPr>
          </a:lstStyle>
          <a:p>
            <a:r>
              <a:rPr lang="zh-CN" altLang="en-US" sz="2800" dirty="0"/>
              <a:t>开源社区的使用</a:t>
            </a:r>
            <a:endParaRPr lang="zh-CN" altLang="en-US" sz="2800" dirty="0"/>
          </a:p>
        </p:txBody>
      </p:sp>
      <p:grpSp>
        <p:nvGrpSpPr>
          <p:cNvPr id="25" name="组合 24"/>
          <p:cNvGrpSpPr/>
          <p:nvPr/>
        </p:nvGrpSpPr>
        <p:grpSpPr>
          <a:xfrm>
            <a:off x="6650845" y="5662026"/>
            <a:ext cx="672990" cy="672988"/>
            <a:chOff x="7747111" y="1775611"/>
            <a:chExt cx="672990" cy="672988"/>
          </a:xfrm>
        </p:grpSpPr>
        <p:sp>
          <p:nvSpPr>
            <p:cNvPr id="26" name="椭圆 25"/>
            <p:cNvSpPr/>
            <p:nvPr/>
          </p:nvSpPr>
          <p:spPr>
            <a:xfrm>
              <a:off x="7747111" y="1775611"/>
              <a:ext cx="672990" cy="672988"/>
            </a:xfrm>
            <a:prstGeom prst="ellipse">
              <a:avLst/>
            </a:prstGeom>
            <a:solidFill>
              <a:schemeClr val="accent2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7792457" y="1820957"/>
              <a:ext cx="582298" cy="582296"/>
            </a:xfrm>
            <a:prstGeom prst="ellipse">
              <a:avLst/>
            </a:prstGeom>
            <a:gradFill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7867058" y="1927439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08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44" name="文本框 43"/>
          <p:cNvSpPr txBox="1"/>
          <p:nvPr/>
        </p:nvSpPr>
        <p:spPr>
          <a:xfrm>
            <a:off x="7340516" y="5647200"/>
            <a:ext cx="35804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latin typeface="+mj-ea"/>
                <a:ea typeface="+mj-ea"/>
              </a:defRPr>
            </a:lvl1pPr>
          </a:lstStyle>
          <a:p>
            <a:r>
              <a:rPr lang="zh-CN" altLang="en-US" sz="2800" dirty="0"/>
              <a:t>实践收获与感受</a:t>
            </a:r>
            <a:endParaRPr lang="zh-CN" alt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86173" y="3733751"/>
            <a:ext cx="655911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</a:rPr>
              <a:t>软件创意与需求</a:t>
            </a:r>
            <a:endParaRPr lang="zh-CN" altLang="en-US" sz="4400" b="1" dirty="0">
              <a:solidFill>
                <a:schemeClr val="bg1"/>
              </a:solidFill>
            </a:endParaRPr>
          </a:p>
          <a:p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779507" y="1939266"/>
            <a:ext cx="18572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gradFill>
                  <a:gsLst>
                    <a:gs pos="100000">
                      <a:schemeClr val="accent1"/>
                    </a:gs>
                    <a:gs pos="0">
                      <a:schemeClr val="accent1">
                        <a:lumMod val="75000"/>
                      </a:schemeClr>
                    </a:gs>
                  </a:gsLst>
                  <a:lin ang="0" scaled="1"/>
                </a:gradFill>
                <a:latin typeface="+mj-lt"/>
              </a:rPr>
              <a:t>01</a:t>
            </a:r>
            <a:endParaRPr lang="zh-CN" altLang="en-US" sz="9600" dirty="0">
              <a:gradFill>
                <a:gsLst>
                  <a:gs pos="100000">
                    <a:schemeClr val="accent1"/>
                  </a:gs>
                  <a:gs pos="0">
                    <a:schemeClr val="accent1">
                      <a:lumMod val="75000"/>
                    </a:schemeClr>
                  </a:gs>
                </a:gsLst>
                <a:lin ang="0" scaled="1"/>
              </a:gradFill>
              <a:latin typeface="+mj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1004711" y="1820068"/>
            <a:ext cx="5170311" cy="4434840"/>
          </a:xfrm>
        </p:spPr>
        <p:txBody>
          <a:bodyPr/>
          <a:lstStyle/>
          <a:p>
            <a:r>
              <a:rPr lang="zh-CN" altLang="en-US" sz="2400" dirty="0"/>
              <a:t>现实问题</a:t>
            </a:r>
            <a:endParaRPr lang="zh-CN" altLang="en-US" sz="2400" dirty="0"/>
          </a:p>
          <a:p>
            <a:pPr lvl="1"/>
            <a:r>
              <a:rPr lang="zh-CN" altLang="en-US" sz="2000" dirty="0"/>
              <a:t>“校园兼职在线平台”旨在连接学生与兼职机会，解决信息不对称问题，提升学生社会实践能力，促进校园经济发展。</a:t>
            </a:r>
            <a:endParaRPr lang="zh-CN" altLang="en-US" sz="2000" dirty="0"/>
          </a:p>
          <a:p>
            <a:r>
              <a:rPr lang="zh-CN" altLang="en-US" sz="2400" dirty="0"/>
              <a:t>核心功能</a:t>
            </a:r>
            <a:endParaRPr lang="zh-CN" altLang="en-US" sz="2400" dirty="0"/>
          </a:p>
          <a:p>
            <a:pPr lvl="1"/>
            <a:r>
              <a:rPr lang="en-US" altLang="zh-CN" sz="2000" dirty="0"/>
              <a:t>        </a:t>
            </a:r>
            <a:r>
              <a:rPr lang="zh-CN" altLang="en-US" sz="2000" dirty="0"/>
              <a:t>注册</a:t>
            </a:r>
            <a:r>
              <a:rPr lang="en-US" altLang="zh-CN" sz="2000" dirty="0"/>
              <a:t> 	               </a:t>
            </a:r>
            <a:r>
              <a:rPr lang="zh-CN" altLang="en-US" sz="2000" dirty="0"/>
              <a:t>登录</a:t>
            </a:r>
            <a:endParaRPr lang="zh-CN" altLang="en-US" sz="2000" dirty="0"/>
          </a:p>
          <a:p>
            <a:pPr lvl="1"/>
            <a:r>
              <a:rPr lang="zh-CN" altLang="en-US" sz="2000" dirty="0"/>
              <a:t>发布兼职岗位 </a:t>
            </a:r>
            <a:r>
              <a:rPr lang="en-US" altLang="zh-CN" sz="2000" dirty="0"/>
              <a:t> 浏览兼职岗位</a:t>
            </a:r>
            <a:endParaRPr lang="en-US" altLang="zh-CN" sz="2000" dirty="0"/>
          </a:p>
          <a:p>
            <a:pPr lvl="1"/>
            <a:r>
              <a:rPr lang="en-US" altLang="zh-CN" sz="2000" dirty="0"/>
              <a:t>申请兼职岗位  兼职申请管理</a:t>
            </a:r>
            <a:endParaRPr lang="en-US" altLang="zh-CN" sz="2000" dirty="0"/>
          </a:p>
          <a:p>
            <a:r>
              <a:rPr lang="zh-CN" altLang="en-US" sz="2400" dirty="0"/>
              <a:t>需求创意</a:t>
            </a:r>
            <a:endParaRPr lang="zh-CN" altLang="en-US" sz="2400" dirty="0"/>
          </a:p>
          <a:p>
            <a:pPr lvl="1"/>
            <a:r>
              <a:rPr lang="zh-CN" altLang="en-US" sz="2000" dirty="0">
                <a:sym typeface="+mn-ea"/>
              </a:rPr>
              <a:t>专注于校园市场，提供针对性的兼职机会，实现学生和校园商家之间的高效匹配</a:t>
            </a:r>
            <a:endParaRPr lang="zh-CN" altLang="en-US" sz="2000" dirty="0">
              <a:sym typeface="+mn-ea"/>
            </a:endParaRPr>
          </a:p>
        </p:txBody>
      </p:sp>
      <p:sp>
        <p:nvSpPr>
          <p:cNvPr id="9218" name="标题 1"/>
          <p:cNvSpPr>
            <a:spLocks noGrp="1"/>
          </p:cNvSpPr>
          <p:nvPr>
            <p:ph type="title" idx="4294967295"/>
          </p:nvPr>
        </p:nvSpPr>
        <p:spPr>
          <a:xfrm>
            <a:off x="1093304" y="939045"/>
            <a:ext cx="4532243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软件创意与需求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902222" y="5949244"/>
            <a:ext cx="1535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宣传彩页</a:t>
            </a:r>
            <a:endParaRPr lang="zh-CN" altLang="en-US" dirty="0"/>
          </a:p>
        </p:txBody>
      </p:sp>
      <p:pic>
        <p:nvPicPr>
          <p:cNvPr id="5" name="图片 4" descr="校园兼职在线平台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92265" y="122555"/>
            <a:ext cx="4064635" cy="575119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86173" y="3733751"/>
            <a:ext cx="655911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</a:rPr>
              <a:t>软件需求分析</a:t>
            </a:r>
            <a:endParaRPr lang="zh-CN" altLang="en-US" sz="4400" b="1" dirty="0">
              <a:solidFill>
                <a:schemeClr val="bg1"/>
              </a:solidFill>
            </a:endParaRPr>
          </a:p>
          <a:p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779507" y="1939266"/>
            <a:ext cx="18572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gradFill>
                  <a:gsLst>
                    <a:gs pos="100000">
                      <a:schemeClr val="accent1"/>
                    </a:gs>
                    <a:gs pos="0">
                      <a:schemeClr val="accent1">
                        <a:lumMod val="75000"/>
                      </a:schemeClr>
                    </a:gs>
                  </a:gsLst>
                  <a:lin ang="0" scaled="1"/>
                </a:gradFill>
                <a:latin typeface="+mj-lt"/>
              </a:rPr>
              <a:t>02</a:t>
            </a:r>
            <a:endParaRPr lang="zh-CN" altLang="en-US" sz="9600" dirty="0">
              <a:gradFill>
                <a:gsLst>
                  <a:gs pos="100000">
                    <a:schemeClr val="accent1"/>
                  </a:gs>
                  <a:gs pos="0">
                    <a:schemeClr val="accent1">
                      <a:lumMod val="75000"/>
                    </a:schemeClr>
                  </a:gs>
                </a:gsLst>
                <a:lin ang="0" scaled="1"/>
              </a:gradFill>
              <a:latin typeface="+mj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1004711" y="1712736"/>
            <a:ext cx="8342489" cy="993775"/>
          </a:xfrm>
        </p:spPr>
        <p:txBody>
          <a:bodyPr/>
          <a:lstStyle/>
          <a:p>
            <a:r>
              <a:rPr lang="zh-CN" altLang="en-US" dirty="0"/>
              <a:t>软件用例模型（</a:t>
            </a:r>
            <a:r>
              <a:rPr lang="zh-CN" altLang="en-US" b="1" dirty="0">
                <a:solidFill>
                  <a:schemeClr val="tx1"/>
                </a:solidFill>
              </a:rPr>
              <a:t>共有</a:t>
            </a:r>
            <a:r>
              <a:rPr lang="en-US" altLang="zh-CN" b="1" dirty="0">
                <a:solidFill>
                  <a:schemeClr val="tx1"/>
                </a:solidFill>
              </a:rPr>
              <a:t>6</a:t>
            </a:r>
            <a:r>
              <a:rPr lang="zh-CN" altLang="en-US" b="1" dirty="0">
                <a:solidFill>
                  <a:schemeClr val="tx1"/>
                </a:solidFill>
              </a:rPr>
              <a:t>个用例</a:t>
            </a:r>
            <a:r>
              <a:rPr lang="zh-CN" altLang="en-US" dirty="0"/>
              <a:t>）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 idx="4294967295"/>
          </p:nvPr>
        </p:nvSpPr>
        <p:spPr>
          <a:xfrm>
            <a:off x="1004711" y="906896"/>
            <a:ext cx="3759200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软件需求分析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07920" y="2372678"/>
            <a:ext cx="5262880" cy="31642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2590800" y="5721033"/>
            <a:ext cx="5080000" cy="460375"/>
          </a:xfrm>
          <a:prstGeom prst="rect">
            <a:avLst/>
          </a:prstGeom>
        </p:spPr>
        <p:txBody>
          <a:bodyPr>
            <a:spAutoFit/>
          </a:bodyPr>
          <a:p>
            <a:pPr marL="0" indent="228600" algn="ctr" defTabSz="266700">
              <a:lnSpc>
                <a:spcPct val="150000"/>
              </a:lnSpc>
              <a:spcAft>
                <a:spcPts val="1500"/>
              </a:spcAft>
            </a:pPr>
            <a:r>
              <a:rPr lang="zh-CN" altLang="en-US" sz="1600">
                <a:latin typeface="Times New Roman" panose="02020603050405020304"/>
                <a:ea typeface="仿宋" panose="02010609060101010101" charset="-122"/>
              </a:rPr>
              <a:t>校园兼职</a:t>
            </a:r>
            <a:r>
              <a:rPr lang="zh-CN" altLang="en-US" sz="1600">
                <a:latin typeface="仿宋" panose="02010609060101010101" charset="-122"/>
                <a:ea typeface="仿宋" panose="02010609060101010101" charset="-122"/>
              </a:rPr>
              <a:t>系统</a:t>
            </a:r>
            <a:r>
              <a:rPr lang="zh-CN" altLang="en-US" sz="1600">
                <a:latin typeface="Times New Roman" panose="02020603050405020304"/>
                <a:ea typeface="仿宋" panose="02010609060101010101" charset="-122"/>
              </a:rPr>
              <a:t>用例模型</a:t>
            </a:r>
            <a:endParaRPr lang="zh-CN" altLang="en-US" sz="1600">
              <a:latin typeface="Times New Roman" panose="02020603050405020304"/>
              <a:ea typeface="仿宋" panose="02010609060101010101" charset="-122"/>
            </a:endParaRPr>
          </a:p>
        </p:txBody>
      </p:sp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994058" y="1505740"/>
            <a:ext cx="9798755" cy="716915"/>
          </a:xfrm>
        </p:spPr>
        <p:txBody>
          <a:bodyPr/>
          <a:lstStyle/>
          <a:p>
            <a:r>
              <a:rPr lang="zh-CN" altLang="en-US" sz="1800" dirty="0"/>
              <a:t>用例描述及分析顺序图</a:t>
            </a:r>
            <a:endParaRPr lang="en-US" altLang="zh-CN" sz="1800" dirty="0"/>
          </a:p>
          <a:p>
            <a:r>
              <a:rPr lang="en-US" altLang="zh-CN" sz="1800" dirty="0"/>
              <a:t>1-</a:t>
            </a:r>
            <a:r>
              <a:rPr lang="zh-CN" altLang="en-US" sz="1800" dirty="0"/>
              <a:t>注册用例</a:t>
            </a:r>
            <a:endParaRPr lang="zh-CN" altLang="en-US" sz="1800" dirty="0"/>
          </a:p>
        </p:txBody>
      </p:sp>
      <p:sp>
        <p:nvSpPr>
          <p:cNvPr id="9218" name="标题 1"/>
          <p:cNvSpPr>
            <a:spLocks noGrp="1"/>
          </p:cNvSpPr>
          <p:nvPr>
            <p:ph type="title" idx="4294967295"/>
          </p:nvPr>
        </p:nvSpPr>
        <p:spPr>
          <a:xfrm>
            <a:off x="993423" y="918185"/>
            <a:ext cx="378177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软件需求分析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93140" y="2378710"/>
            <a:ext cx="4481830" cy="388683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zh-CN" altLang="en-US" sz="800"/>
              <a:t>用例名称：注册账户</a:t>
            </a:r>
            <a:endParaRPr lang="zh-CN" altLang="en-US" sz="800"/>
          </a:p>
          <a:p>
            <a:pPr algn="l"/>
            <a:r>
              <a:rPr lang="zh-CN" altLang="en-US" sz="800"/>
              <a:t>业务目标：允许潜在用户创建系统账户，以便使用校园兼职系统提供的服务。</a:t>
            </a:r>
            <a:endParaRPr lang="zh-CN" altLang="en-US" sz="800"/>
          </a:p>
          <a:p>
            <a:pPr algn="l"/>
            <a:r>
              <a:rPr lang="zh-CN" altLang="en-US" sz="800"/>
              <a:t>执行者：学生/雇主</a:t>
            </a:r>
            <a:endParaRPr lang="zh-CN" altLang="en-US" sz="800"/>
          </a:p>
          <a:p>
            <a:pPr algn="l"/>
            <a:r>
              <a:rPr lang="zh-CN" altLang="en-US" sz="800"/>
              <a:t>触发条件：用户访问注册页面并选择创建新账户。</a:t>
            </a:r>
            <a:endParaRPr lang="zh-CN" altLang="en-US" sz="800"/>
          </a:p>
          <a:p>
            <a:pPr algn="l"/>
            <a:r>
              <a:rPr lang="zh-CN" altLang="en-US" sz="800"/>
              <a:t>前置条件：系统成功运行。</a:t>
            </a:r>
            <a:endParaRPr lang="zh-CN" altLang="en-US" sz="800"/>
          </a:p>
          <a:p>
            <a:pPr algn="l"/>
            <a:r>
              <a:rPr lang="zh-CN" altLang="en-US" sz="800"/>
              <a:t>基本交互动作：</a:t>
            </a:r>
            <a:endParaRPr lang="zh-CN" altLang="en-US" sz="800"/>
          </a:p>
          <a:p>
            <a:pPr algn="l"/>
            <a:r>
              <a:rPr lang="zh-CN" altLang="en-US" sz="800"/>
              <a:t>1. 用户选择账户类型（学生/雇主）。</a:t>
            </a:r>
            <a:endParaRPr lang="zh-CN" altLang="en-US" sz="800"/>
          </a:p>
          <a:p>
            <a:pPr algn="l"/>
            <a:r>
              <a:rPr lang="zh-CN" altLang="en-US" sz="800"/>
              <a:t>2. 用户填写注册表单，包括姓名，性别，所在学院，所在班级，学号等信息。</a:t>
            </a:r>
            <a:endParaRPr lang="zh-CN" altLang="en-US" sz="800"/>
          </a:p>
          <a:p>
            <a:pPr algn="l"/>
            <a:r>
              <a:rPr lang="zh-CN" altLang="en-US" sz="800"/>
              <a:t>3. 用户阅读并同意服务条款和隐私政策。</a:t>
            </a:r>
            <a:endParaRPr lang="zh-CN" altLang="en-US" sz="800"/>
          </a:p>
          <a:p>
            <a:pPr algn="l"/>
            <a:r>
              <a:rPr lang="zh-CN" altLang="en-US" sz="800"/>
              <a:t>4. 用户提交注册表单。</a:t>
            </a:r>
            <a:endParaRPr lang="zh-CN" altLang="en-US" sz="800"/>
          </a:p>
          <a:p>
            <a:pPr algn="l"/>
            <a:r>
              <a:rPr lang="zh-CN" altLang="en-US" sz="800"/>
              <a:t>5. 系统验证注册信息的有效性。</a:t>
            </a:r>
            <a:endParaRPr lang="zh-CN" altLang="en-US" sz="800"/>
          </a:p>
          <a:p>
            <a:pPr algn="l"/>
            <a:r>
              <a:rPr lang="zh-CN" altLang="en-US" sz="800"/>
              <a:t>6. 系统生成账户并发送验证邮件（如果需要）。</a:t>
            </a:r>
            <a:endParaRPr lang="zh-CN" altLang="en-US" sz="800"/>
          </a:p>
          <a:p>
            <a:pPr algn="l"/>
            <a:r>
              <a:rPr lang="zh-CN" altLang="en-US" sz="800"/>
              <a:t>7. 系统向用户显示注册成功消息。</a:t>
            </a:r>
            <a:endParaRPr lang="zh-CN" altLang="en-US" sz="800"/>
          </a:p>
          <a:p>
            <a:pPr algn="l"/>
            <a:r>
              <a:rPr lang="zh-CN" altLang="en-US" sz="800"/>
              <a:t>扩展交互动作：</a:t>
            </a:r>
            <a:endParaRPr lang="zh-CN" altLang="en-US" sz="800"/>
          </a:p>
          <a:p>
            <a:pPr algn="l"/>
            <a:r>
              <a:rPr lang="zh-CN" altLang="en-US" sz="800"/>
              <a:t>2a.用户填写相关信息不符合条件</a:t>
            </a:r>
            <a:endParaRPr lang="zh-CN" altLang="en-US" sz="800"/>
          </a:p>
          <a:p>
            <a:pPr algn="l"/>
            <a:r>
              <a:rPr lang="zh-CN" altLang="en-US" sz="800"/>
              <a:t>2a1.用户重新填写相关的信息</a:t>
            </a:r>
            <a:endParaRPr lang="zh-CN" altLang="en-US" sz="800"/>
          </a:p>
          <a:p>
            <a:pPr algn="l"/>
            <a:r>
              <a:rPr lang="zh-CN" altLang="en-US" sz="800"/>
              <a:t>3a.服务条款未被接受</a:t>
            </a:r>
            <a:endParaRPr lang="zh-CN" altLang="en-US" sz="800"/>
          </a:p>
          <a:p>
            <a:pPr algn="l"/>
            <a:r>
              <a:rPr lang="zh-CN" altLang="en-US" sz="800"/>
              <a:t>3a1.用户未同意服务条款和隐私政策,提醒用户同意。</a:t>
            </a:r>
            <a:endParaRPr lang="zh-CN" altLang="en-US" sz="800"/>
          </a:p>
          <a:p>
            <a:pPr algn="l"/>
            <a:r>
              <a:rPr lang="zh-CN" altLang="en-US" sz="800"/>
              <a:t>5a.信息验证失败</a:t>
            </a:r>
            <a:endParaRPr lang="zh-CN" altLang="en-US" sz="800"/>
          </a:p>
          <a:p>
            <a:pPr algn="l"/>
            <a:r>
              <a:rPr lang="zh-CN" altLang="en-US" sz="800"/>
              <a:t>5a1.系统检测到用户提交的信息不符合要求，提示用户重新提交。</a:t>
            </a:r>
            <a:endParaRPr lang="zh-CN" altLang="en-US" sz="800"/>
          </a:p>
          <a:p>
            <a:pPr algn="l"/>
            <a:r>
              <a:rPr lang="zh-CN" altLang="en-US" sz="800"/>
              <a:t>后置条件：</a:t>
            </a:r>
            <a:endParaRPr lang="zh-CN" altLang="en-US" sz="800"/>
          </a:p>
          <a:p>
            <a:pPr algn="l"/>
            <a:r>
              <a:rPr lang="zh-CN" altLang="en-US" sz="800"/>
              <a:t>1.账户验证：用户可能需要通过电子邮件或短信验证他们的账户，以证明他们拥有注册时提供的联系方式。</a:t>
            </a:r>
            <a:endParaRPr lang="zh-CN" altLang="en-US" sz="800"/>
          </a:p>
          <a:p>
            <a:pPr algn="l"/>
            <a:r>
              <a:rPr lang="zh-CN" altLang="en-US" sz="800"/>
              <a:t>2.完善个人资料：用户可能需要填写或更新他们的个人资料，包括姓名、地址、电话号码等信息。</a:t>
            </a:r>
            <a:endParaRPr lang="zh-CN" altLang="en-US" sz="800"/>
          </a:p>
          <a:p>
            <a:pPr algn="l"/>
            <a:r>
              <a:rPr lang="zh-CN" altLang="en-US" sz="800"/>
              <a:t>业务规则：</a:t>
            </a:r>
            <a:endParaRPr lang="zh-CN" altLang="en-US" sz="800"/>
          </a:p>
          <a:p>
            <a:pPr algn="l"/>
            <a:r>
              <a:rPr lang="zh-CN" altLang="en-US" sz="800"/>
              <a:t>1. 每个学号只能用于一个账户的注册。</a:t>
            </a:r>
            <a:endParaRPr lang="zh-CN" altLang="en-US" sz="800"/>
          </a:p>
          <a:p>
            <a:pPr algn="l"/>
            <a:r>
              <a:rPr lang="zh-CN" altLang="en-US" sz="800"/>
              <a:t>2. 密码必须符合特定的复杂性要求，如包含大写字母、小写字母、数字和特殊字符的组合。</a:t>
            </a:r>
            <a:endParaRPr lang="zh-CN" altLang="en-US" sz="800"/>
          </a:p>
          <a:p>
            <a:pPr algn="l"/>
            <a:r>
              <a:rPr lang="zh-CN" altLang="en-US" sz="800"/>
              <a:t>3. 注册信息必须经过加密处理以保护用户隐私。</a:t>
            </a:r>
            <a:endParaRPr lang="zh-CN" altLang="en-US" sz="800"/>
          </a:p>
          <a:p>
            <a:pPr algn="l"/>
            <a:r>
              <a:rPr lang="zh-CN" altLang="en-US" sz="800"/>
              <a:t>4. 系统应提供找回密码或账户恢复的功能。</a:t>
            </a:r>
            <a:endParaRPr lang="zh-CN" altLang="en-US" sz="800"/>
          </a:p>
          <a:p>
            <a:pPr algn="l"/>
            <a:r>
              <a:rPr lang="zh-CN" altLang="en-US" sz="800"/>
              <a:t>性能需求：无</a:t>
            </a:r>
            <a:endParaRPr lang="zh-CN" altLang="en-US" sz="800"/>
          </a:p>
          <a:p>
            <a:pPr algn="l"/>
            <a:r>
              <a:rPr lang="zh-CN" altLang="en-US" sz="800"/>
              <a:t>可靠性需求：无</a:t>
            </a:r>
            <a:endParaRPr lang="zh-CN" altLang="en-US" sz="800"/>
          </a:p>
        </p:txBody>
      </p:sp>
      <p:sp>
        <p:nvSpPr>
          <p:cNvPr id="4" name="文本框 3"/>
          <p:cNvSpPr txBox="1"/>
          <p:nvPr/>
        </p:nvSpPr>
        <p:spPr>
          <a:xfrm>
            <a:off x="1625601" y="6268967"/>
            <a:ext cx="266417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注册用例描述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6688455" y="2376170"/>
            <a:ext cx="4481830" cy="3867785"/>
          </a:xfrm>
          <a:prstGeom prst="rect">
            <a:avLst/>
          </a:prstGeom>
          <a:blipFill rotWithShape="1">
            <a:blip r:embed="rId1"/>
            <a:stretch>
              <a:fillRect/>
            </a:stretch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7403324" y="6268731"/>
            <a:ext cx="266417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注册用例分析顺序图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994058" y="1556540"/>
            <a:ext cx="9798755" cy="716915"/>
          </a:xfrm>
        </p:spPr>
        <p:txBody>
          <a:bodyPr/>
          <a:lstStyle/>
          <a:p>
            <a:r>
              <a:rPr lang="zh-CN" altLang="en-US" sz="1800" dirty="0"/>
              <a:t>用例描述及分析顺序图</a:t>
            </a:r>
            <a:endParaRPr lang="en-US" altLang="zh-CN" sz="1800" dirty="0"/>
          </a:p>
          <a:p>
            <a:r>
              <a:rPr lang="en-US" altLang="zh-CN" sz="1800" dirty="0"/>
              <a:t>2-</a:t>
            </a:r>
            <a:r>
              <a:rPr lang="zh-CN" altLang="en-US" sz="1800" dirty="0"/>
              <a:t>登录用例</a:t>
            </a:r>
            <a:endParaRPr lang="zh-CN" altLang="en-US" sz="1800" dirty="0"/>
          </a:p>
        </p:txBody>
      </p:sp>
      <p:sp>
        <p:nvSpPr>
          <p:cNvPr id="9218" name="标题 1"/>
          <p:cNvSpPr>
            <a:spLocks noGrp="1"/>
          </p:cNvSpPr>
          <p:nvPr>
            <p:ph type="title" idx="4294967295"/>
          </p:nvPr>
        </p:nvSpPr>
        <p:spPr>
          <a:xfrm>
            <a:off x="993423" y="918185"/>
            <a:ext cx="378177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软件需求分析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93140" y="2376170"/>
            <a:ext cx="4481830" cy="350710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zh-CN" altLang="en-US" sz="1000"/>
              <a:t>业务目标：已注册用户通过验证其凭据来访问校园兼职平台的服务</a:t>
            </a:r>
            <a:endParaRPr lang="zh-CN" altLang="en-US" sz="1000"/>
          </a:p>
          <a:p>
            <a:pPr algn="l"/>
            <a:r>
              <a:rPr lang="zh-CN" altLang="en-US" sz="1000"/>
              <a:t>执行者：学生、雇主</a:t>
            </a:r>
            <a:endParaRPr lang="zh-CN" altLang="en-US" sz="1000"/>
          </a:p>
          <a:p>
            <a:pPr algn="l"/>
            <a:r>
              <a:rPr lang="zh-CN" altLang="en-US" sz="1000"/>
              <a:t>触发条件：学生/雇主打开APP</a:t>
            </a:r>
            <a:endParaRPr lang="zh-CN" altLang="en-US" sz="1000"/>
          </a:p>
          <a:p>
            <a:pPr algn="l"/>
            <a:r>
              <a:rPr lang="zh-CN" altLang="en-US" sz="1000"/>
              <a:t>前置条件： 使用APP之时</a:t>
            </a:r>
            <a:endParaRPr lang="zh-CN" altLang="en-US" sz="1000"/>
          </a:p>
          <a:p>
            <a:pPr algn="l"/>
            <a:r>
              <a:rPr lang="zh-CN" altLang="en-US" sz="1000"/>
              <a:t>基本交互动作：</a:t>
            </a:r>
            <a:endParaRPr lang="zh-CN" altLang="en-US" sz="1000"/>
          </a:p>
          <a:p>
            <a:pPr algn="l"/>
            <a:r>
              <a:rPr lang="zh-CN" altLang="en-US" sz="1000"/>
              <a:t>1.用户输入其注册时的用户名。</a:t>
            </a:r>
            <a:endParaRPr lang="zh-CN" altLang="en-US" sz="1000"/>
          </a:p>
          <a:p>
            <a:pPr algn="l"/>
            <a:r>
              <a:rPr lang="zh-CN" altLang="en-US" sz="1000"/>
              <a:t>2.用户输入其注册时设置的密码。</a:t>
            </a:r>
            <a:endParaRPr lang="zh-CN" altLang="en-US" sz="1000"/>
          </a:p>
          <a:p>
            <a:pPr algn="l"/>
            <a:r>
              <a:rPr lang="zh-CN" altLang="en-US" sz="1000"/>
              <a:t>3.系统验证用户名和密码。</a:t>
            </a:r>
            <a:endParaRPr lang="zh-CN" altLang="en-US" sz="1000"/>
          </a:p>
          <a:p>
            <a:pPr algn="l"/>
            <a:r>
              <a:rPr lang="zh-CN" altLang="en-US" sz="1000"/>
              <a:t>4.系统返回验证结果</a:t>
            </a:r>
            <a:endParaRPr lang="zh-CN" altLang="en-US" sz="1000"/>
          </a:p>
          <a:p>
            <a:pPr algn="l"/>
            <a:r>
              <a:rPr lang="zh-CN" altLang="en-US" sz="1000"/>
              <a:t>扩展交互动作：</a:t>
            </a:r>
            <a:endParaRPr lang="zh-CN" altLang="en-US" sz="1000"/>
          </a:p>
          <a:p>
            <a:pPr algn="l"/>
            <a:r>
              <a:rPr lang="zh-CN" altLang="en-US" sz="1000"/>
              <a:t>4.a验证结果错误</a:t>
            </a:r>
            <a:endParaRPr lang="zh-CN" altLang="en-US" sz="1000"/>
          </a:p>
          <a:p>
            <a:pPr algn="l"/>
            <a:r>
              <a:rPr lang="zh-CN" altLang="en-US" sz="1000"/>
              <a:t>4.a1用户多次尝试登录失败，系统将锁定账户一段时间，并提示用户联系管理员解锁。</a:t>
            </a:r>
            <a:endParaRPr lang="zh-CN" altLang="en-US" sz="1000"/>
          </a:p>
          <a:p>
            <a:pPr algn="l"/>
            <a:r>
              <a:rPr lang="zh-CN" altLang="en-US" sz="1000"/>
              <a:t>后置条件：</a:t>
            </a:r>
            <a:endParaRPr lang="zh-CN" altLang="en-US" sz="1000"/>
          </a:p>
          <a:p>
            <a:pPr algn="l"/>
            <a:r>
              <a:rPr lang="zh-CN" altLang="en-US" sz="1000"/>
              <a:t>1.用户成功登录后，将被重定向到其个人主页。</a:t>
            </a:r>
            <a:endParaRPr lang="zh-CN" altLang="en-US" sz="1000"/>
          </a:p>
          <a:p>
            <a:pPr algn="l"/>
            <a:r>
              <a:rPr lang="zh-CN" altLang="en-US" sz="1000"/>
              <a:t>业务规则：</a:t>
            </a:r>
            <a:endParaRPr lang="zh-CN" altLang="en-US" sz="1000"/>
          </a:p>
          <a:p>
            <a:pPr algn="l"/>
            <a:r>
              <a:rPr lang="zh-CN" altLang="en-US" sz="1000"/>
              <a:t>1.系统应限制失败的登录尝试次数，以防止账户被暴力破解。</a:t>
            </a:r>
            <a:endParaRPr lang="zh-CN" altLang="en-US" sz="1000"/>
          </a:p>
          <a:p>
            <a:pPr algn="l"/>
            <a:r>
              <a:rPr lang="zh-CN" altLang="en-US" sz="1000"/>
              <a:t>性能需求：无</a:t>
            </a:r>
            <a:endParaRPr lang="zh-CN" altLang="en-US" sz="1000"/>
          </a:p>
          <a:p>
            <a:pPr algn="l"/>
            <a:r>
              <a:rPr lang="zh-CN" altLang="en-US" sz="1000"/>
              <a:t>可靠性要求：无</a:t>
            </a:r>
            <a:endParaRPr lang="zh-CN" altLang="en-US" sz="1000"/>
          </a:p>
        </p:txBody>
      </p:sp>
      <p:sp>
        <p:nvSpPr>
          <p:cNvPr id="4" name="文本框 3"/>
          <p:cNvSpPr txBox="1"/>
          <p:nvPr/>
        </p:nvSpPr>
        <p:spPr>
          <a:xfrm>
            <a:off x="1625601" y="6088627"/>
            <a:ext cx="266417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登录用例描述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6675120" y="2376170"/>
            <a:ext cx="4495165" cy="3507105"/>
          </a:xfrm>
          <a:prstGeom prst="rect">
            <a:avLst/>
          </a:prstGeom>
          <a:blipFill rotWithShape="1">
            <a:blip r:embed="rId1"/>
            <a:stretch>
              <a:fillRect/>
            </a:stretch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7478889" y="6109346"/>
            <a:ext cx="266417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登录用例分析顺序图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993423" y="1520345"/>
            <a:ext cx="9798755" cy="716915"/>
          </a:xfrm>
        </p:spPr>
        <p:txBody>
          <a:bodyPr/>
          <a:lstStyle/>
          <a:p>
            <a:r>
              <a:rPr lang="zh-CN" altLang="en-US" sz="1800" dirty="0"/>
              <a:t>用例描述及分析顺序图</a:t>
            </a:r>
            <a:endParaRPr lang="en-US" altLang="zh-CN" sz="1800" dirty="0"/>
          </a:p>
          <a:p>
            <a:r>
              <a:rPr lang="en-US" altLang="zh-CN" sz="1800" dirty="0"/>
              <a:t>3-</a:t>
            </a:r>
            <a:r>
              <a:rPr lang="zh-CN" altLang="en-US" sz="1800" dirty="0"/>
              <a:t>发布</a:t>
            </a:r>
            <a:r>
              <a:rPr lang="zh-CN" altLang="en-US" sz="1800" dirty="0"/>
              <a:t>兼职岗位用例</a:t>
            </a:r>
            <a:endParaRPr lang="zh-CN" altLang="en-US" sz="1800" dirty="0"/>
          </a:p>
        </p:txBody>
      </p:sp>
      <p:sp>
        <p:nvSpPr>
          <p:cNvPr id="9218" name="标题 1"/>
          <p:cNvSpPr>
            <a:spLocks noGrp="1"/>
          </p:cNvSpPr>
          <p:nvPr>
            <p:ph type="title" idx="4294967295"/>
          </p:nvPr>
        </p:nvSpPr>
        <p:spPr>
          <a:xfrm>
            <a:off x="993423" y="918185"/>
            <a:ext cx="378177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软件需求分析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93140" y="2237105"/>
            <a:ext cx="4481830" cy="364617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zh-CN" altLang="en-US" sz="900"/>
              <a:t>业务目标：注册的雇主用户在校园兼职平台上发布兼职职位信息。</a:t>
            </a:r>
            <a:endParaRPr lang="zh-CN" altLang="en-US" sz="900"/>
          </a:p>
          <a:p>
            <a:pPr algn="l"/>
            <a:r>
              <a:rPr lang="zh-CN" altLang="en-US" sz="900"/>
              <a:t>执行者： 雇主</a:t>
            </a:r>
            <a:endParaRPr lang="zh-CN" altLang="en-US" sz="900"/>
          </a:p>
          <a:p>
            <a:pPr algn="l"/>
            <a:r>
              <a:rPr lang="zh-CN" altLang="en-US" sz="900"/>
              <a:t>触发条件：用户登录平台并导航至发布兼职页面。</a:t>
            </a:r>
            <a:endParaRPr lang="zh-CN" altLang="en-US" sz="900"/>
          </a:p>
          <a:p>
            <a:pPr algn="l"/>
            <a:r>
              <a:rPr lang="zh-CN" altLang="en-US" sz="900"/>
              <a:t>前置条件： 系统显示发布兼职页面时</a:t>
            </a:r>
            <a:endParaRPr lang="zh-CN" altLang="en-US" sz="900"/>
          </a:p>
          <a:p>
            <a:pPr algn="l"/>
            <a:r>
              <a:rPr lang="zh-CN" altLang="en-US" sz="900"/>
              <a:t>基本交互动作：</a:t>
            </a:r>
            <a:endParaRPr lang="zh-CN" altLang="en-US" sz="900"/>
          </a:p>
          <a:p>
            <a:pPr algn="l"/>
            <a:r>
              <a:rPr lang="zh-CN" altLang="en-US" sz="900"/>
              <a:t>1.用户填写兼职职位的详细信息，包括职位名称、描述、薪资、工作时间、工作地点等。</a:t>
            </a:r>
            <a:endParaRPr lang="zh-CN" altLang="en-US" sz="900"/>
          </a:p>
          <a:p>
            <a:pPr algn="l"/>
            <a:r>
              <a:rPr lang="zh-CN" altLang="en-US" sz="900"/>
              <a:t>2.用户上传职位相关的文件或图片（如果需要）。</a:t>
            </a:r>
            <a:endParaRPr lang="zh-CN" altLang="en-US" sz="900"/>
          </a:p>
          <a:p>
            <a:pPr algn="l"/>
            <a:r>
              <a:rPr lang="zh-CN" altLang="en-US" sz="900"/>
              <a:t>3.用户提交发布申请。</a:t>
            </a:r>
            <a:endParaRPr lang="zh-CN" altLang="en-US" sz="900"/>
          </a:p>
          <a:p>
            <a:pPr algn="l"/>
            <a:r>
              <a:rPr lang="zh-CN" altLang="en-US" sz="900"/>
              <a:t>4.系统验证职位信息的完整性和合规性。</a:t>
            </a:r>
            <a:endParaRPr lang="zh-CN" altLang="en-US" sz="900"/>
          </a:p>
          <a:p>
            <a:pPr algn="l"/>
            <a:r>
              <a:rPr lang="zh-CN" altLang="en-US" sz="900"/>
              <a:t>5.系统将职位信息存储到数据库。</a:t>
            </a:r>
            <a:endParaRPr lang="zh-CN" altLang="en-US" sz="900"/>
          </a:p>
          <a:p>
            <a:pPr algn="l"/>
            <a:r>
              <a:rPr lang="zh-CN" altLang="en-US" sz="900"/>
              <a:t>6.系统向雇主发送职位发布确认通知。</a:t>
            </a:r>
            <a:endParaRPr lang="zh-CN" altLang="en-US" sz="900"/>
          </a:p>
          <a:p>
            <a:pPr algn="l"/>
            <a:r>
              <a:rPr lang="zh-CN" altLang="en-US" sz="900"/>
              <a:t>扩展交互动作：</a:t>
            </a:r>
            <a:endParaRPr lang="zh-CN" altLang="en-US" sz="900"/>
          </a:p>
          <a:p>
            <a:pPr algn="l"/>
            <a:r>
              <a:rPr lang="zh-CN" altLang="en-US" sz="900"/>
              <a:t>2.a雇主上传失败：</a:t>
            </a:r>
            <a:endParaRPr lang="zh-CN" altLang="en-US" sz="900"/>
          </a:p>
          <a:p>
            <a:pPr algn="l"/>
            <a:r>
              <a:rPr lang="zh-CN" altLang="en-US" sz="900"/>
              <a:t>2.a1系统提示雇主上传失败，雇主返回重新上传。</a:t>
            </a:r>
            <a:endParaRPr lang="zh-CN" altLang="en-US" sz="900"/>
          </a:p>
          <a:p>
            <a:pPr algn="l"/>
            <a:r>
              <a:rPr lang="zh-CN" altLang="en-US" sz="900"/>
              <a:t>5.a如果职位信息不完整或不符合平台规定：</a:t>
            </a:r>
            <a:endParaRPr lang="zh-CN" altLang="en-US" sz="900"/>
          </a:p>
          <a:p>
            <a:pPr algn="l"/>
            <a:r>
              <a:rPr lang="zh-CN" altLang="en-US" sz="900"/>
              <a:t>5.a1系统提示雇主补充或修改信息。</a:t>
            </a:r>
            <a:endParaRPr lang="zh-CN" altLang="en-US" sz="900"/>
          </a:p>
          <a:p>
            <a:pPr algn="l"/>
            <a:r>
              <a:rPr lang="zh-CN" altLang="en-US" sz="900"/>
              <a:t>5.a2雇主根据提示修改信息后重新提交。</a:t>
            </a:r>
            <a:endParaRPr lang="zh-CN" altLang="en-US" sz="900"/>
          </a:p>
          <a:p>
            <a:pPr algn="l"/>
            <a:r>
              <a:rPr lang="zh-CN" altLang="en-US" sz="900"/>
              <a:t>后置条件：</a:t>
            </a:r>
            <a:endParaRPr lang="zh-CN" altLang="en-US" sz="900"/>
          </a:p>
          <a:p>
            <a:pPr algn="l"/>
            <a:r>
              <a:rPr lang="zh-CN" altLang="en-US" sz="900"/>
              <a:t>1.成功发布后，兼职职位对所有注册的学生用户可见。</a:t>
            </a:r>
            <a:endParaRPr lang="zh-CN" altLang="en-US" sz="900"/>
          </a:p>
          <a:p>
            <a:pPr algn="l"/>
            <a:r>
              <a:rPr lang="zh-CN" altLang="en-US" sz="900"/>
              <a:t>2.职位信息被正确存储在数据库中。</a:t>
            </a:r>
            <a:endParaRPr lang="zh-CN" altLang="en-US" sz="900"/>
          </a:p>
          <a:p>
            <a:pPr algn="l"/>
            <a:r>
              <a:rPr lang="zh-CN" altLang="en-US" sz="900"/>
              <a:t>3.雇主收到职位发布成功的确认通知。</a:t>
            </a:r>
            <a:endParaRPr lang="zh-CN" altLang="en-US" sz="900"/>
          </a:p>
          <a:p>
            <a:pPr algn="l"/>
            <a:r>
              <a:rPr lang="zh-CN" altLang="en-US" sz="900"/>
              <a:t>业务规则：</a:t>
            </a:r>
            <a:endParaRPr lang="zh-CN" altLang="en-US" sz="900"/>
          </a:p>
          <a:p>
            <a:pPr algn="l"/>
            <a:r>
              <a:rPr lang="zh-CN" altLang="en-US" sz="900"/>
              <a:t>1.所有发布的职位信息必须遵守平台的发布规则和相关法律法规。</a:t>
            </a:r>
            <a:endParaRPr lang="zh-CN" altLang="en-US" sz="900"/>
          </a:p>
          <a:p>
            <a:pPr algn="l"/>
            <a:r>
              <a:rPr lang="zh-CN" altLang="en-US" sz="900"/>
              <a:t>性能要求：无</a:t>
            </a:r>
            <a:endParaRPr lang="zh-CN" altLang="en-US" sz="900"/>
          </a:p>
          <a:p>
            <a:pPr algn="l"/>
            <a:r>
              <a:rPr lang="zh-CN" altLang="en-US" sz="900"/>
              <a:t>可靠性要求：无</a:t>
            </a:r>
            <a:endParaRPr lang="zh-CN" altLang="en-US" sz="900"/>
          </a:p>
        </p:txBody>
      </p:sp>
      <p:sp>
        <p:nvSpPr>
          <p:cNvPr id="4" name="文本框 3"/>
          <p:cNvSpPr txBox="1"/>
          <p:nvPr/>
        </p:nvSpPr>
        <p:spPr>
          <a:xfrm>
            <a:off x="1625601" y="6088627"/>
            <a:ext cx="266417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ym typeface="+mn-ea"/>
              </a:rPr>
              <a:t>发布兼职岗位</a:t>
            </a:r>
            <a:r>
              <a:rPr lang="zh-CN" altLang="en-US" dirty="0"/>
              <a:t>用例描述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6459855" y="2237740"/>
            <a:ext cx="4710430" cy="3645535"/>
          </a:xfrm>
          <a:prstGeom prst="rect">
            <a:avLst/>
          </a:prstGeom>
          <a:blipFill rotWithShape="1">
            <a:blip r:embed="rId1"/>
            <a:stretch>
              <a:fillRect/>
            </a:stretch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933565" y="6109335"/>
            <a:ext cx="32099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ym typeface="+mn-ea"/>
              </a:rPr>
              <a:t>发布兼职岗位</a:t>
            </a:r>
            <a:r>
              <a:rPr lang="zh-CN" altLang="en-US" dirty="0"/>
              <a:t>用例分析顺序图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993423" y="1556540"/>
            <a:ext cx="9798755" cy="716915"/>
          </a:xfrm>
        </p:spPr>
        <p:txBody>
          <a:bodyPr/>
          <a:lstStyle/>
          <a:p>
            <a:r>
              <a:rPr lang="zh-CN" altLang="en-US" sz="1800" dirty="0"/>
              <a:t>用例描述及分析顺序图</a:t>
            </a:r>
            <a:endParaRPr lang="en-US" altLang="zh-CN" sz="1800" dirty="0"/>
          </a:p>
          <a:p>
            <a:r>
              <a:rPr lang="en-US" altLang="zh-CN" sz="1800" dirty="0"/>
              <a:t>4-</a:t>
            </a:r>
            <a:r>
              <a:rPr lang="zh-CN" altLang="en-US" sz="1800" dirty="0"/>
              <a:t>浏览兼职岗位用例</a:t>
            </a:r>
            <a:endParaRPr lang="zh-CN" altLang="en-US" sz="1800" dirty="0"/>
          </a:p>
        </p:txBody>
      </p:sp>
      <p:sp>
        <p:nvSpPr>
          <p:cNvPr id="9218" name="标题 1"/>
          <p:cNvSpPr>
            <a:spLocks noGrp="1"/>
          </p:cNvSpPr>
          <p:nvPr>
            <p:ph type="title" idx="4294967295"/>
          </p:nvPr>
        </p:nvSpPr>
        <p:spPr>
          <a:xfrm>
            <a:off x="993423" y="918185"/>
            <a:ext cx="378177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软件需求分析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93140" y="2376170"/>
            <a:ext cx="4481830" cy="350710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zh-CN" altLang="en-US" sz="1200"/>
              <a:t>业务目标： 允许用户发现并了解平台上可用的兼职岗位。</a:t>
            </a:r>
            <a:endParaRPr lang="zh-CN" altLang="en-US" sz="1200"/>
          </a:p>
          <a:p>
            <a:pPr algn="l"/>
            <a:r>
              <a:rPr lang="zh-CN" altLang="en-US" sz="1200"/>
              <a:t>执行者： 学生</a:t>
            </a:r>
            <a:endParaRPr lang="zh-CN" altLang="en-US" sz="1200"/>
          </a:p>
          <a:p>
            <a:pPr algn="l"/>
            <a:r>
              <a:rPr lang="zh-CN" altLang="en-US" sz="1200"/>
              <a:t>触发条件：用户选择浏览兼职功能。</a:t>
            </a:r>
            <a:endParaRPr lang="zh-CN" altLang="en-US" sz="1200"/>
          </a:p>
          <a:p>
            <a:pPr algn="l"/>
            <a:r>
              <a:rPr lang="zh-CN" altLang="en-US" sz="1200"/>
              <a:t>前置条件： 用户已成功登录系统。</a:t>
            </a:r>
            <a:endParaRPr lang="zh-CN" altLang="en-US" sz="1200"/>
          </a:p>
          <a:p>
            <a:pPr algn="l"/>
            <a:r>
              <a:rPr lang="zh-CN" altLang="en-US" sz="1200"/>
              <a:t>基本交互动作：</a:t>
            </a:r>
            <a:endParaRPr lang="zh-CN" altLang="en-US" sz="1200"/>
          </a:p>
          <a:p>
            <a:pPr algn="l"/>
            <a:r>
              <a:rPr lang="zh-CN" altLang="en-US" sz="1200"/>
              <a:t>1.系统展示可用的兼职岗位列表；</a:t>
            </a:r>
            <a:endParaRPr lang="zh-CN" altLang="en-US" sz="1200"/>
          </a:p>
          <a:p>
            <a:pPr algn="l"/>
            <a:r>
              <a:rPr lang="zh-CN" altLang="en-US" sz="1200"/>
              <a:t>2.用户选择特定的搜索条件（如工作类型、地点、薪资等）进行筛选；</a:t>
            </a:r>
            <a:endParaRPr lang="zh-CN" altLang="en-US" sz="1200"/>
          </a:p>
          <a:p>
            <a:pPr algn="l"/>
            <a:r>
              <a:rPr lang="zh-CN" altLang="en-US" sz="1200"/>
              <a:t>3.系统展示符合筛选条件的岗位；</a:t>
            </a:r>
            <a:endParaRPr lang="zh-CN" altLang="en-US" sz="1200"/>
          </a:p>
          <a:p>
            <a:pPr algn="l"/>
            <a:r>
              <a:rPr lang="zh-CN" altLang="en-US" sz="1200"/>
              <a:t>4.用户查看岗位的详细信息；</a:t>
            </a:r>
            <a:endParaRPr lang="zh-CN" altLang="en-US" sz="1200"/>
          </a:p>
          <a:p>
            <a:pPr algn="l"/>
            <a:r>
              <a:rPr lang="zh-CN" altLang="en-US" sz="1200"/>
              <a:t>5.系统展示岗位的详细信息。</a:t>
            </a:r>
            <a:endParaRPr lang="zh-CN" altLang="en-US" sz="1200"/>
          </a:p>
          <a:p>
            <a:pPr algn="l"/>
            <a:r>
              <a:rPr lang="zh-CN" altLang="en-US" sz="1200"/>
              <a:t>步骤4~5可以循环执行，直至用户找到感兴趣的职位。</a:t>
            </a:r>
            <a:endParaRPr lang="zh-CN" altLang="en-US" sz="1200"/>
          </a:p>
          <a:p>
            <a:pPr algn="l"/>
            <a:r>
              <a:rPr lang="zh-CN" altLang="en-US" sz="1200"/>
              <a:t>扩展交互动作：无</a:t>
            </a:r>
            <a:endParaRPr lang="zh-CN" altLang="en-US" sz="1200"/>
          </a:p>
          <a:p>
            <a:pPr algn="l"/>
            <a:r>
              <a:rPr lang="zh-CN" altLang="en-US" sz="1200"/>
              <a:t>后置条件：无</a:t>
            </a:r>
            <a:endParaRPr lang="zh-CN" altLang="en-US" sz="1200"/>
          </a:p>
          <a:p>
            <a:pPr algn="l"/>
            <a:r>
              <a:rPr lang="zh-CN" altLang="en-US" sz="1200"/>
              <a:t>业务规则：无</a:t>
            </a:r>
            <a:endParaRPr lang="zh-CN" altLang="en-US" sz="1200"/>
          </a:p>
          <a:p>
            <a:pPr algn="l"/>
            <a:r>
              <a:rPr lang="zh-CN" altLang="en-US" sz="1200"/>
              <a:t>性能需求1： 系统应能快速响应用户的搜索请求并显示结果。</a:t>
            </a:r>
            <a:endParaRPr lang="zh-CN" altLang="en-US" sz="1200"/>
          </a:p>
          <a:p>
            <a:pPr algn="l"/>
            <a:r>
              <a:rPr lang="zh-CN" altLang="en-US" sz="1200"/>
              <a:t>可靠性需求：系统应保证99%的时间内可用，以确保用户能够随时浏览职位。</a:t>
            </a:r>
            <a:endParaRPr lang="zh-CN" altLang="en-US" sz="1200"/>
          </a:p>
        </p:txBody>
      </p:sp>
      <p:sp>
        <p:nvSpPr>
          <p:cNvPr id="4" name="文本框 3"/>
          <p:cNvSpPr txBox="1"/>
          <p:nvPr/>
        </p:nvSpPr>
        <p:spPr>
          <a:xfrm>
            <a:off x="1625601" y="6088627"/>
            <a:ext cx="266417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浏览兼职</a:t>
            </a:r>
            <a:r>
              <a:rPr lang="zh-CN" altLang="en-US" dirty="0"/>
              <a:t>岗位用例描述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6405245" y="2375535"/>
            <a:ext cx="4765040" cy="3507740"/>
          </a:xfrm>
          <a:prstGeom prst="rect">
            <a:avLst/>
          </a:prstGeom>
          <a:blipFill rotWithShape="1">
            <a:blip r:embed="rId1"/>
            <a:stretch>
              <a:fillRect/>
            </a:stretch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885940" y="6109335"/>
            <a:ext cx="39751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浏览兼职</a:t>
            </a:r>
            <a:r>
              <a:rPr lang="zh-CN" altLang="en-US" dirty="0"/>
              <a:t>岗位用例分析顺序图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993423" y="1555905"/>
            <a:ext cx="9798755" cy="716915"/>
          </a:xfrm>
        </p:spPr>
        <p:txBody>
          <a:bodyPr/>
          <a:lstStyle/>
          <a:p>
            <a:r>
              <a:rPr lang="zh-CN" altLang="en-US" sz="1800" dirty="0"/>
              <a:t>用例描述及分析顺序图</a:t>
            </a:r>
            <a:endParaRPr lang="en-US" altLang="zh-CN" sz="1800" dirty="0"/>
          </a:p>
          <a:p>
            <a:r>
              <a:rPr lang="en-US" altLang="zh-CN" sz="1800" dirty="0"/>
              <a:t>5-</a:t>
            </a:r>
            <a:r>
              <a:rPr lang="zh-CN" altLang="en-US" sz="1800" dirty="0"/>
              <a:t>申请兼职岗位用例</a:t>
            </a:r>
            <a:endParaRPr lang="zh-CN" altLang="en-US" sz="1800" dirty="0"/>
          </a:p>
        </p:txBody>
      </p:sp>
      <p:sp>
        <p:nvSpPr>
          <p:cNvPr id="9218" name="标题 1"/>
          <p:cNvSpPr>
            <a:spLocks noGrp="1"/>
          </p:cNvSpPr>
          <p:nvPr>
            <p:ph type="title" idx="4294967295"/>
          </p:nvPr>
        </p:nvSpPr>
        <p:spPr>
          <a:xfrm>
            <a:off x="993423" y="918185"/>
            <a:ext cx="378177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软件需求分析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93140" y="2375535"/>
            <a:ext cx="4481830" cy="350774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zh-CN" altLang="en-US" sz="1000"/>
              <a:t>业务目标：允许用户对感兴趣的兼职岗位提交申请。</a:t>
            </a:r>
            <a:endParaRPr lang="zh-CN" altLang="en-US" sz="1000"/>
          </a:p>
          <a:p>
            <a:pPr algn="l"/>
            <a:r>
              <a:rPr lang="zh-CN" altLang="en-US" sz="1000"/>
              <a:t>执行者： 学生</a:t>
            </a:r>
            <a:endParaRPr lang="zh-CN" altLang="en-US" sz="1000"/>
          </a:p>
          <a:p>
            <a:pPr algn="l"/>
            <a:r>
              <a:rPr lang="zh-CN" altLang="en-US" sz="1000"/>
              <a:t>触发条件：用户选择申请兼职功能。</a:t>
            </a:r>
            <a:endParaRPr lang="zh-CN" altLang="en-US" sz="1000"/>
          </a:p>
          <a:p>
            <a:pPr algn="l"/>
            <a:r>
              <a:rPr lang="zh-CN" altLang="en-US" sz="1000"/>
              <a:t>前置条件： </a:t>
            </a:r>
            <a:endParaRPr lang="zh-CN" altLang="en-US" sz="1000"/>
          </a:p>
          <a:p>
            <a:pPr algn="l"/>
            <a:r>
              <a:rPr lang="zh-CN" altLang="en-US" sz="1000"/>
              <a:t>1.用户已成功登录系统。</a:t>
            </a:r>
            <a:endParaRPr lang="zh-CN" altLang="en-US" sz="1000"/>
          </a:p>
          <a:p>
            <a:pPr algn="l"/>
            <a:r>
              <a:rPr lang="zh-CN" altLang="en-US" sz="1000"/>
              <a:t>2.用户已浏览并选择了一个或多个感兴趣的岗位。</a:t>
            </a:r>
            <a:endParaRPr lang="zh-CN" altLang="en-US" sz="1000"/>
          </a:p>
          <a:p>
            <a:pPr algn="l"/>
            <a:r>
              <a:rPr lang="zh-CN" altLang="en-US" sz="1000"/>
              <a:t>基本交互动作：</a:t>
            </a:r>
            <a:endParaRPr lang="zh-CN" altLang="en-US" sz="1000"/>
          </a:p>
          <a:p>
            <a:pPr algn="l"/>
            <a:r>
              <a:rPr lang="zh-CN" altLang="en-US" sz="1000"/>
              <a:t>1.系统引导用户填写申请表单，包括个人简历、联系方式等；</a:t>
            </a:r>
            <a:endParaRPr lang="zh-CN" altLang="en-US" sz="1000"/>
          </a:p>
          <a:p>
            <a:pPr algn="l"/>
            <a:r>
              <a:rPr lang="zh-CN" altLang="en-US" sz="1000"/>
              <a:t>2.用户提交申请表单。</a:t>
            </a:r>
            <a:endParaRPr lang="zh-CN" altLang="en-US" sz="1000"/>
          </a:p>
          <a:p>
            <a:pPr algn="l"/>
            <a:r>
              <a:rPr lang="zh-CN" altLang="en-US" sz="1000"/>
              <a:t>步骤1~2可以循环执行，直至用户完成所有感兴趣的岗位申请。</a:t>
            </a:r>
            <a:endParaRPr lang="zh-CN" altLang="en-US" sz="1000"/>
          </a:p>
          <a:p>
            <a:pPr algn="l"/>
            <a:r>
              <a:rPr lang="zh-CN" altLang="en-US" sz="1000"/>
              <a:t>扩展交互动作：</a:t>
            </a:r>
            <a:endParaRPr lang="zh-CN" altLang="en-US" sz="1000"/>
          </a:p>
          <a:p>
            <a:pPr algn="l"/>
            <a:r>
              <a:rPr lang="zh-CN" altLang="en-US" sz="1000"/>
              <a:t>1a 填写过程中意外退出；</a:t>
            </a:r>
            <a:endParaRPr lang="zh-CN" altLang="en-US" sz="1000"/>
          </a:p>
          <a:p>
            <a:pPr indent="457200" algn="l"/>
            <a:r>
              <a:rPr lang="zh-CN" altLang="en-US" sz="1000"/>
              <a:t>1a1. 系统自动保存用户已经填写的申请表单数据；</a:t>
            </a:r>
            <a:endParaRPr lang="zh-CN" altLang="en-US" sz="1000"/>
          </a:p>
          <a:p>
            <a:pPr indent="457200" algn="l"/>
            <a:r>
              <a:rPr lang="zh-CN" altLang="en-US" sz="1000"/>
              <a:t>1a2. 用户重新选择申请;</a:t>
            </a:r>
            <a:endParaRPr lang="zh-CN" altLang="en-US" sz="1000"/>
          </a:p>
          <a:p>
            <a:pPr algn="l"/>
            <a:r>
              <a:rPr lang="zh-CN" altLang="en-US" sz="1000"/>
              <a:t>1a3. 系统恢复用户已经填写的申请表单数据。</a:t>
            </a:r>
            <a:endParaRPr lang="zh-CN" altLang="en-US" sz="1000"/>
          </a:p>
          <a:p>
            <a:pPr algn="l"/>
            <a:r>
              <a:rPr lang="zh-CN" altLang="en-US" sz="1000"/>
              <a:t>后置条件：</a:t>
            </a:r>
            <a:endParaRPr lang="zh-CN" altLang="en-US" sz="1000"/>
          </a:p>
          <a:p>
            <a:pPr algn="l"/>
            <a:r>
              <a:rPr lang="zh-CN" altLang="en-US" sz="1000"/>
              <a:t>1.发布对应兼职的雇主收到兼职申请。</a:t>
            </a:r>
            <a:endParaRPr lang="zh-CN" altLang="en-US" sz="1000"/>
          </a:p>
          <a:p>
            <a:pPr algn="l"/>
            <a:r>
              <a:rPr lang="zh-CN" altLang="en-US" sz="1000"/>
              <a:t>业务规则：</a:t>
            </a:r>
            <a:endParaRPr lang="zh-CN" altLang="en-US" sz="1000"/>
          </a:p>
          <a:p>
            <a:pPr algn="l"/>
            <a:r>
              <a:rPr lang="zh-CN" altLang="en-US" sz="1000"/>
              <a:t>1.用户只能申请开放中的职位。</a:t>
            </a:r>
            <a:endParaRPr lang="zh-CN" altLang="en-US" sz="1000"/>
          </a:p>
          <a:p>
            <a:pPr algn="l"/>
            <a:r>
              <a:rPr lang="zh-CN" altLang="en-US" sz="1000"/>
              <a:t>性能需求1： 申请表单的提交应快速完成处理。</a:t>
            </a:r>
            <a:endParaRPr lang="zh-CN" altLang="en-US" sz="1000"/>
          </a:p>
          <a:p>
            <a:pPr algn="l"/>
            <a:r>
              <a:rPr lang="zh-CN" altLang="en-US" sz="1000"/>
              <a:t>可靠性需求： 系统应保证在高流量期间也能稳定接收和处理申请。</a:t>
            </a:r>
            <a:endParaRPr lang="zh-CN" altLang="en-US" sz="1000"/>
          </a:p>
        </p:txBody>
      </p:sp>
      <p:sp>
        <p:nvSpPr>
          <p:cNvPr id="4" name="文本框 3"/>
          <p:cNvSpPr txBox="1"/>
          <p:nvPr/>
        </p:nvSpPr>
        <p:spPr>
          <a:xfrm>
            <a:off x="1625601" y="6088627"/>
            <a:ext cx="266417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申请兼职</a:t>
            </a:r>
            <a:r>
              <a:rPr lang="zh-CN" altLang="en-US" dirty="0"/>
              <a:t>岗位用例描述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6384925" y="2376170"/>
            <a:ext cx="4785360" cy="3507105"/>
          </a:xfrm>
          <a:prstGeom prst="rect">
            <a:avLst/>
          </a:prstGeom>
          <a:blipFill rotWithShape="1">
            <a:blip r:embed="rId1"/>
            <a:stretch>
              <a:fillRect/>
            </a:stretch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7016750" y="6109335"/>
            <a:ext cx="35058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申请兼职</a:t>
            </a:r>
            <a:r>
              <a:rPr lang="zh-CN" altLang="en-US" dirty="0"/>
              <a:t>岗位用例分析顺序图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993423" y="1555905"/>
            <a:ext cx="9798755" cy="716915"/>
          </a:xfrm>
        </p:spPr>
        <p:txBody>
          <a:bodyPr/>
          <a:lstStyle/>
          <a:p>
            <a:r>
              <a:rPr lang="zh-CN" altLang="en-US" sz="1800" dirty="0"/>
              <a:t>用例描述及分析顺序图</a:t>
            </a:r>
            <a:endParaRPr lang="en-US" altLang="zh-CN" sz="1800" dirty="0"/>
          </a:p>
          <a:p>
            <a:r>
              <a:rPr lang="en-US" altLang="zh-CN" sz="1800" dirty="0"/>
              <a:t>6-</a:t>
            </a:r>
            <a:r>
              <a:rPr lang="zh-CN" altLang="en-US" sz="1800" dirty="0"/>
              <a:t>兼职申请管理用例</a:t>
            </a:r>
            <a:endParaRPr lang="zh-CN" altLang="en-US" sz="1800" dirty="0"/>
          </a:p>
        </p:txBody>
      </p:sp>
      <p:sp>
        <p:nvSpPr>
          <p:cNvPr id="9218" name="标题 1"/>
          <p:cNvSpPr>
            <a:spLocks noGrp="1"/>
          </p:cNvSpPr>
          <p:nvPr>
            <p:ph type="title" idx="4294967295"/>
          </p:nvPr>
        </p:nvSpPr>
        <p:spPr>
          <a:xfrm>
            <a:off x="993423" y="918185"/>
            <a:ext cx="378177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软件需求分析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93140" y="2375535"/>
            <a:ext cx="4481830" cy="350774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zh-CN" altLang="en-US" sz="1000"/>
              <a:t>业务目标：允许雇主有效管理、审核学生的兼职申请。</a:t>
            </a:r>
            <a:endParaRPr lang="zh-CN" altLang="en-US" sz="1000"/>
          </a:p>
          <a:p>
            <a:pPr algn="l"/>
            <a:r>
              <a:rPr lang="zh-CN" altLang="en-US" sz="1000"/>
              <a:t>执行者： 雇主</a:t>
            </a:r>
            <a:endParaRPr lang="zh-CN" altLang="en-US" sz="1000"/>
          </a:p>
          <a:p>
            <a:pPr algn="l"/>
            <a:r>
              <a:rPr lang="zh-CN" altLang="en-US" sz="1000"/>
              <a:t>触发条件：用户选择兼职申请管理功能。</a:t>
            </a:r>
            <a:endParaRPr lang="zh-CN" altLang="en-US" sz="1000"/>
          </a:p>
          <a:p>
            <a:pPr algn="l"/>
            <a:r>
              <a:rPr lang="zh-CN" altLang="en-US" sz="1000"/>
              <a:t>前置条件： </a:t>
            </a:r>
            <a:endParaRPr lang="zh-CN" altLang="en-US" sz="1000"/>
          </a:p>
          <a:p>
            <a:pPr algn="l"/>
            <a:r>
              <a:rPr lang="zh-CN" altLang="en-US" sz="1000"/>
              <a:t>1.用户已登录系统；</a:t>
            </a:r>
            <a:endParaRPr lang="zh-CN" altLang="en-US" sz="1000"/>
          </a:p>
          <a:p>
            <a:pPr algn="l"/>
            <a:r>
              <a:rPr lang="zh-CN" altLang="en-US" sz="1000"/>
              <a:t>2.系统中存在学生提交的兼职申请。</a:t>
            </a:r>
            <a:endParaRPr lang="zh-CN" altLang="en-US" sz="1000"/>
          </a:p>
          <a:p>
            <a:pPr algn="l"/>
            <a:r>
              <a:rPr lang="zh-CN" altLang="en-US" sz="1000"/>
              <a:t>基本交互动作：</a:t>
            </a:r>
            <a:endParaRPr lang="zh-CN" altLang="en-US" sz="1000"/>
          </a:p>
          <a:p>
            <a:pPr algn="l"/>
            <a:r>
              <a:rPr lang="zh-CN" altLang="en-US" sz="1000"/>
              <a:t>1. 用户查看申请列表；</a:t>
            </a:r>
            <a:endParaRPr lang="zh-CN" altLang="en-US" sz="1000"/>
          </a:p>
          <a:p>
            <a:pPr algn="l"/>
            <a:r>
              <a:rPr lang="zh-CN" altLang="en-US" sz="1000"/>
              <a:t>2. 系统展示所有待处理的兼职申请；</a:t>
            </a:r>
            <a:endParaRPr lang="zh-CN" altLang="en-US" sz="1000"/>
          </a:p>
          <a:p>
            <a:pPr algn="l"/>
            <a:r>
              <a:rPr lang="zh-CN" altLang="en-US" sz="1000"/>
              <a:t>3. 用户选择一个兼职申请进行查看；</a:t>
            </a:r>
            <a:endParaRPr lang="zh-CN" altLang="en-US" sz="1000"/>
          </a:p>
          <a:p>
            <a:pPr algn="l"/>
            <a:r>
              <a:rPr lang="zh-CN" altLang="en-US" sz="1000"/>
              <a:t>4. 系统展示申请的详细信息；</a:t>
            </a:r>
            <a:endParaRPr lang="zh-CN" altLang="en-US" sz="1000"/>
          </a:p>
          <a:p>
            <a:pPr algn="l"/>
            <a:r>
              <a:rPr lang="zh-CN" altLang="en-US" sz="1000"/>
              <a:t>5. 用户根据申请的信息做出相应的操作；</a:t>
            </a:r>
            <a:endParaRPr lang="zh-CN" altLang="en-US" sz="1000"/>
          </a:p>
          <a:p>
            <a:pPr algn="l"/>
            <a:r>
              <a:rPr lang="zh-CN" altLang="en-US" sz="1000"/>
              <a:t>步骤2~5可以循环执行，直至用户找到感兴趣的职位。</a:t>
            </a:r>
            <a:endParaRPr lang="zh-CN" altLang="en-US" sz="1000"/>
          </a:p>
          <a:p>
            <a:pPr algn="l"/>
            <a:r>
              <a:rPr lang="zh-CN" altLang="en-US" sz="1000"/>
              <a:t>扩展交互动作：无</a:t>
            </a:r>
            <a:endParaRPr lang="zh-CN" altLang="en-US" sz="1000"/>
          </a:p>
          <a:p>
            <a:pPr algn="l"/>
            <a:r>
              <a:rPr lang="zh-CN" altLang="en-US" sz="1000"/>
              <a:t>后置条件：</a:t>
            </a:r>
            <a:endParaRPr lang="zh-CN" altLang="en-US" sz="1000"/>
          </a:p>
          <a:p>
            <a:pPr algn="l"/>
            <a:r>
              <a:rPr lang="zh-CN" altLang="en-US" sz="1000"/>
              <a:t>1.兼职申请的状态更新为“已接受”、“已拒绝”或“待进一步沟通”。</a:t>
            </a:r>
            <a:endParaRPr lang="zh-CN" altLang="en-US" sz="1000"/>
          </a:p>
          <a:p>
            <a:pPr algn="l"/>
            <a:r>
              <a:rPr lang="zh-CN" altLang="en-US" sz="1000"/>
              <a:t>业务规则：</a:t>
            </a:r>
            <a:endParaRPr lang="zh-CN" altLang="en-US" sz="1000"/>
          </a:p>
          <a:p>
            <a:pPr algn="l"/>
            <a:r>
              <a:rPr lang="zh-CN" altLang="en-US" sz="1000"/>
              <a:t>1.用户必须在规定的时间内处理兼职申请；</a:t>
            </a:r>
            <a:endParaRPr lang="zh-CN" altLang="en-US" sz="1000"/>
          </a:p>
          <a:p>
            <a:pPr algn="l"/>
            <a:r>
              <a:rPr lang="zh-CN" altLang="en-US" sz="1000"/>
              <a:t>2.如果兼职申请被拒绝，用户需要提供拒绝的原因。</a:t>
            </a:r>
            <a:endParaRPr lang="zh-CN" altLang="en-US" sz="1000"/>
          </a:p>
          <a:p>
            <a:pPr algn="l"/>
            <a:r>
              <a:rPr lang="zh-CN" altLang="en-US" sz="1000"/>
              <a:t>性能需求1： 系统应能够快速响应用户的操作请求，确保申请处理的及时性。</a:t>
            </a:r>
            <a:endParaRPr lang="zh-CN" altLang="en-US" sz="1000"/>
          </a:p>
          <a:p>
            <a:pPr algn="l"/>
            <a:r>
              <a:rPr lang="zh-CN" altLang="en-US" sz="1000"/>
              <a:t>可靠性需求：系统应保证数据的准确性和一致性，确保申请信息的正确无误。</a:t>
            </a:r>
            <a:endParaRPr lang="zh-CN" altLang="en-US" sz="1000"/>
          </a:p>
        </p:txBody>
      </p:sp>
      <p:sp>
        <p:nvSpPr>
          <p:cNvPr id="4" name="文本框 3"/>
          <p:cNvSpPr txBox="1"/>
          <p:nvPr/>
        </p:nvSpPr>
        <p:spPr>
          <a:xfrm>
            <a:off x="1625601" y="6088627"/>
            <a:ext cx="266417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兼职申请</a:t>
            </a:r>
            <a:r>
              <a:rPr lang="zh-CN" altLang="en-US" dirty="0"/>
              <a:t>管理用例描述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6371590" y="2375535"/>
            <a:ext cx="4798695" cy="3507740"/>
          </a:xfrm>
          <a:prstGeom prst="rect">
            <a:avLst/>
          </a:prstGeom>
          <a:blipFill rotWithShape="1">
            <a:blip r:embed="rId1"/>
            <a:stretch>
              <a:fillRect/>
            </a:stretch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7479030" y="6109335"/>
            <a:ext cx="32029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兼职申请</a:t>
            </a:r>
            <a:r>
              <a:rPr lang="zh-CN" altLang="en-US" dirty="0"/>
              <a:t>管理用例分析顺序图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936978" y="1701447"/>
            <a:ext cx="9121422" cy="996950"/>
          </a:xfrm>
        </p:spPr>
        <p:txBody>
          <a:bodyPr/>
          <a:lstStyle/>
          <a:p>
            <a:r>
              <a:rPr lang="zh-CN" altLang="en-US" dirty="0"/>
              <a:t>软件需求分析类图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 idx="4294967295"/>
          </p:nvPr>
        </p:nvSpPr>
        <p:spPr>
          <a:xfrm>
            <a:off x="982133" y="929474"/>
            <a:ext cx="3826933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软件需求分析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pic>
        <p:nvPicPr>
          <p:cNvPr id="2" name="图片 2" descr="d5c6f9c137a7955ca7ab3415e660ec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4070" y="2207260"/>
            <a:ext cx="6062980" cy="387286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956425" y="2016125"/>
            <a:ext cx="5163820" cy="36925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JobController 与 JobRepository 有依赖关系，用于存取兼职工作数据。</a:t>
            </a:r>
            <a:endParaRPr lang="zh-CN" altLang="en-US"/>
          </a:p>
          <a:p>
            <a:r>
              <a:rPr lang="zh-CN" altLang="en-US"/>
              <a:t>JobApplicationUI 与 JobController 有依赖关系，用于展示和提交兼职工作申请。</a:t>
            </a:r>
            <a:endParaRPr lang="zh-CN" altLang="en-US"/>
          </a:p>
          <a:p>
            <a:r>
              <a:rPr lang="zh-CN" altLang="en-US"/>
              <a:t>ApplicationController 与 ApplicationRepository 有依赖关系，用于处理和存储申请数据。</a:t>
            </a:r>
            <a:endParaRPr lang="zh-CN" altLang="en-US"/>
          </a:p>
          <a:p>
            <a:r>
              <a:rPr lang="zh-CN" altLang="en-US"/>
              <a:t>ApplicationManagerControlle</a:t>
            </a:r>
            <a:r>
              <a:rPr lang="en-US" altLang="zh-CN"/>
              <a:t>r</a:t>
            </a:r>
            <a:r>
              <a:rPr lang="zh-CN" altLang="en-US">
                <a:sym typeface="+mn-ea"/>
              </a:rPr>
              <a:t>与 ApplicationRepository有依赖关系，用于管理申请。</a:t>
            </a:r>
            <a:r>
              <a:rPr lang="en-US" altLang="zh-CN"/>
              <a:t>      </a:t>
            </a:r>
            <a:endParaRPr lang="zh-CN" altLang="en-US"/>
          </a:p>
          <a:p>
            <a:r>
              <a:rPr lang="zh-CN" altLang="en-US"/>
              <a:t>Authentication Servic与 UserAccountRepository 有依赖关系，用于用户认证。</a:t>
            </a:r>
            <a:endParaRPr lang="zh-CN" altLang="en-US"/>
          </a:p>
          <a:p>
            <a:r>
              <a:rPr lang="zh-CN" altLang="en-US"/>
              <a:t>RegistrationController与 UserAccountRepository 有依赖关系，用于用户注册</a:t>
            </a:r>
            <a:endParaRPr lang="zh-CN" altLang="en-US"/>
          </a:p>
        </p:txBody>
      </p:sp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86173" y="3733751"/>
            <a:ext cx="655911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</a:rPr>
              <a:t>软件设计与建模</a:t>
            </a:r>
            <a:endParaRPr lang="zh-CN" altLang="en-US" sz="4400" b="1" dirty="0">
              <a:solidFill>
                <a:schemeClr val="bg1"/>
              </a:solidFill>
            </a:endParaRPr>
          </a:p>
          <a:p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779507" y="1939266"/>
            <a:ext cx="18572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gradFill>
                  <a:gsLst>
                    <a:gs pos="100000">
                      <a:schemeClr val="accent1"/>
                    </a:gs>
                    <a:gs pos="0">
                      <a:schemeClr val="accent1">
                        <a:lumMod val="75000"/>
                      </a:schemeClr>
                    </a:gs>
                  </a:gsLst>
                  <a:lin ang="0" scaled="1"/>
                </a:gradFill>
                <a:latin typeface="+mj-lt"/>
              </a:rPr>
              <a:t>03</a:t>
            </a:r>
            <a:endParaRPr lang="zh-CN" altLang="en-US" sz="9600" dirty="0">
              <a:gradFill>
                <a:gsLst>
                  <a:gs pos="100000">
                    <a:schemeClr val="accent1"/>
                  </a:gs>
                  <a:gs pos="0">
                    <a:schemeClr val="accent1">
                      <a:lumMod val="75000"/>
                    </a:schemeClr>
                  </a:gs>
                </a:gsLst>
                <a:lin ang="0" scaled="1"/>
              </a:gradFill>
              <a:latin typeface="+mj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1027289" y="1690159"/>
            <a:ext cx="9708444" cy="601485"/>
          </a:xfrm>
        </p:spPr>
        <p:txBody>
          <a:bodyPr>
            <a:normAutofit/>
          </a:bodyPr>
          <a:lstStyle/>
          <a:p>
            <a:r>
              <a:rPr lang="zh-CN" altLang="en-US" sz="2000" dirty="0"/>
              <a:t>体系结构设计及其模型</a:t>
            </a:r>
            <a:endParaRPr lang="zh-CN" altLang="en-US" sz="2000" dirty="0"/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1027289" y="952052"/>
            <a:ext cx="4470400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935990" y="2090420"/>
            <a:ext cx="4930140" cy="3531235"/>
          </a:xfrm>
          <a:prstGeom prst="rect">
            <a:avLst/>
          </a:prstGeom>
          <a:blipFill rotWithShape="1">
            <a:blip r:embed="rId1"/>
            <a:stretch>
              <a:fillRect/>
            </a:stretch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851378" y="5826926"/>
            <a:ext cx="2664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系统分析类图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7704666" y="5847645"/>
            <a:ext cx="2664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系统体系结构逻辑视图</a:t>
            </a:r>
            <a:endParaRPr lang="zh-CN" altLang="en-US" dirty="0"/>
          </a:p>
        </p:txBody>
      </p:sp>
      <p:pic>
        <p:nvPicPr>
          <p:cNvPr id="10" name="图片 3"/>
          <p:cNvPicPr>
            <a:picLocks noChangeAspect="1"/>
          </p:cNvPicPr>
          <p:nvPr/>
        </p:nvPicPr>
        <p:blipFill>
          <a:blip r:embed="rId2"/>
          <a:srcRect b="7687"/>
          <a:stretch>
            <a:fillRect/>
          </a:stretch>
        </p:blipFill>
        <p:spPr>
          <a:xfrm>
            <a:off x="6259830" y="1818958"/>
            <a:ext cx="5269230" cy="39731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1004711" y="1814336"/>
            <a:ext cx="9505245" cy="1844675"/>
          </a:xfrm>
        </p:spPr>
        <p:txBody>
          <a:bodyPr>
            <a:normAutofit/>
          </a:bodyPr>
          <a:lstStyle/>
          <a:p>
            <a:r>
              <a:rPr lang="zh-CN" altLang="en-US" dirty="0"/>
              <a:t>注册界面设计及其模型</a:t>
            </a:r>
            <a:endParaRPr lang="en-US" altLang="zh-CN" dirty="0"/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993422" y="952052"/>
            <a:ext cx="4436533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pic>
        <p:nvPicPr>
          <p:cNvPr id="491207443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9130" y="2447608"/>
            <a:ext cx="5274310" cy="3157855"/>
          </a:xfrm>
          <a:prstGeom prst="rect">
            <a:avLst/>
          </a:prstGeom>
        </p:spPr>
      </p:pic>
      <p:pic>
        <p:nvPicPr>
          <p:cNvPr id="2012624493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3295" y="2447925"/>
            <a:ext cx="5367020" cy="309816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1004711" y="1814336"/>
            <a:ext cx="9505245" cy="1844675"/>
          </a:xfrm>
        </p:spPr>
        <p:txBody>
          <a:bodyPr>
            <a:normAutofit/>
          </a:bodyPr>
          <a:lstStyle/>
          <a:p>
            <a:r>
              <a:rPr lang="zh-CN" altLang="en-US" dirty="0"/>
              <a:t>登录界面设计及其模型</a:t>
            </a:r>
            <a:endParaRPr lang="en-US" altLang="zh-CN" dirty="0"/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993422" y="952052"/>
            <a:ext cx="4436533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pic>
        <p:nvPicPr>
          <p:cNvPr id="2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0733" y="2716530"/>
            <a:ext cx="5272405" cy="261239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5775" y="2715895"/>
            <a:ext cx="5270500" cy="26136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1004711" y="1814336"/>
            <a:ext cx="9505245" cy="1844675"/>
          </a:xfrm>
        </p:spPr>
        <p:txBody>
          <a:bodyPr>
            <a:normAutofit/>
          </a:bodyPr>
          <a:lstStyle/>
          <a:p>
            <a:r>
              <a:rPr lang="zh-CN" altLang="en-US" dirty="0"/>
              <a:t>发布兼职</a:t>
            </a:r>
            <a:r>
              <a:rPr lang="zh-CN" altLang="en-US" dirty="0"/>
              <a:t>岗位界面设计及其模型</a:t>
            </a:r>
            <a:endParaRPr lang="en-US" altLang="zh-CN" dirty="0"/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993422" y="952052"/>
            <a:ext cx="4436533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pic>
        <p:nvPicPr>
          <p:cNvPr id="14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135" y="2436495"/>
            <a:ext cx="5269865" cy="36487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2040" y="2436495"/>
            <a:ext cx="5268595" cy="29197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1004711" y="1814336"/>
            <a:ext cx="9505245" cy="1844675"/>
          </a:xfrm>
        </p:spPr>
        <p:txBody>
          <a:bodyPr>
            <a:normAutofit/>
          </a:bodyPr>
          <a:lstStyle/>
          <a:p>
            <a:r>
              <a:rPr lang="zh-CN" altLang="en-US" dirty="0"/>
              <a:t>浏览兼职</a:t>
            </a:r>
            <a:r>
              <a:rPr lang="zh-CN" altLang="en-US" dirty="0"/>
              <a:t>岗位界面设计及其模型</a:t>
            </a:r>
            <a:endParaRPr lang="en-US" altLang="zh-CN" dirty="0"/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993422" y="952052"/>
            <a:ext cx="4436533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pic>
        <p:nvPicPr>
          <p:cNvPr id="6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260" y="2280285"/>
            <a:ext cx="5267325" cy="3522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4550" y="2280285"/>
            <a:ext cx="5272405" cy="34156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1004711" y="1814336"/>
            <a:ext cx="9505245" cy="1844675"/>
          </a:xfrm>
        </p:spPr>
        <p:txBody>
          <a:bodyPr>
            <a:normAutofit/>
          </a:bodyPr>
          <a:lstStyle/>
          <a:p>
            <a:r>
              <a:rPr lang="zh-CN" altLang="en-US" dirty="0"/>
              <a:t>申请兼职</a:t>
            </a:r>
            <a:r>
              <a:rPr lang="zh-CN" altLang="en-US" dirty="0"/>
              <a:t>岗位界面设计及其模型</a:t>
            </a:r>
            <a:endParaRPr lang="en-US" altLang="zh-CN" dirty="0"/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993422" y="952052"/>
            <a:ext cx="4436533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pic>
        <p:nvPicPr>
          <p:cNvPr id="222683323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9130" y="2443480"/>
            <a:ext cx="5274310" cy="3729990"/>
          </a:xfrm>
          <a:prstGeom prst="rect">
            <a:avLst/>
          </a:prstGeom>
        </p:spPr>
      </p:pic>
      <p:pic>
        <p:nvPicPr>
          <p:cNvPr id="1473357055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3440" y="2443480"/>
            <a:ext cx="5274310" cy="260413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1004711" y="1814336"/>
            <a:ext cx="9505245" cy="1844675"/>
          </a:xfrm>
        </p:spPr>
        <p:txBody>
          <a:bodyPr>
            <a:normAutofit/>
          </a:bodyPr>
          <a:lstStyle/>
          <a:p>
            <a:r>
              <a:rPr lang="zh-CN" altLang="en-US" dirty="0"/>
              <a:t>兼职申请</a:t>
            </a:r>
            <a:r>
              <a:rPr lang="zh-CN" altLang="en-US" dirty="0"/>
              <a:t>管理界面设计及其模型</a:t>
            </a:r>
            <a:endParaRPr lang="en-US" altLang="zh-CN" dirty="0"/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993422" y="952052"/>
            <a:ext cx="4436533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pic>
        <p:nvPicPr>
          <p:cNvPr id="905211788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9130" y="2399030"/>
            <a:ext cx="5274310" cy="3232785"/>
          </a:xfrm>
          <a:prstGeom prst="rect">
            <a:avLst/>
          </a:prstGeom>
        </p:spPr>
      </p:pic>
      <p:pic>
        <p:nvPicPr>
          <p:cNvPr id="1696987337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4100" y="2683510"/>
            <a:ext cx="5274310" cy="194945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993422" y="952052"/>
            <a:ext cx="4436533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pic>
        <p:nvPicPr>
          <p:cNvPr id="464703760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90420" y="1604010"/>
            <a:ext cx="7418070" cy="423481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389120" y="620776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系统界面流</a:t>
            </a:r>
            <a:r>
              <a:rPr lang="zh-CN" altLang="en-US"/>
              <a:t>顺序图</a:t>
            </a:r>
            <a:endParaRPr lang="zh-CN" altLang="en-US"/>
          </a:p>
        </p:txBody>
      </p:sp>
    </p:spTree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993422" y="952052"/>
            <a:ext cx="4436533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240155" y="1642110"/>
            <a:ext cx="10340975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-注册界面“RegisterUI”，其职责是帮助用户通过注册功能拥有自己的账号密码，之后可通过该账号密码进入应用。</a:t>
            </a:r>
            <a:endParaRPr lang="zh-CN" altLang="en-US"/>
          </a:p>
          <a:p>
            <a:r>
              <a:rPr lang="zh-CN" altLang="en-US"/>
              <a:t>-登录界面“LoginUI”，其职责是帮助用户输入用户信息以登录到系统之中。</a:t>
            </a:r>
            <a:endParaRPr lang="zh-CN" altLang="en-US"/>
          </a:p>
          <a:p>
            <a:r>
              <a:rPr lang="zh-CN" altLang="en-US"/>
              <a:t>-发布兼职岗位界面“PublishingUI”，其职责是帮助用户创建并提交兼职岗位的详细信息，包括岗位描述、要求、薪资、工作时间和地点等，以便其他用户能够浏览并申请这些岗位。</a:t>
            </a:r>
            <a:endParaRPr lang="zh-CN" altLang="en-US"/>
          </a:p>
          <a:p>
            <a:r>
              <a:rPr lang="zh-CN" altLang="en-US"/>
              <a:t>-浏览兼职岗位界面“JobBrowserUI”，其职责是帮助用户查看系统内发布的所有兼职岗位列表，根据岗位类别、薪资、工作地点等条件进行筛选，浏览每个岗位的详细描述、要求和申请条件，以便找到符合自己需求和能力的兼职工作。</a:t>
            </a:r>
            <a:endParaRPr lang="zh-CN" altLang="en-US"/>
          </a:p>
          <a:p>
            <a:r>
              <a:rPr lang="en-US" altLang="zh-CN"/>
              <a:t>-</a:t>
            </a:r>
            <a:r>
              <a:rPr lang="zh-CN" altLang="en-US"/>
              <a:t>申请兼职岗位界面“JobApplicationUI”，其职责是允许用户查看并选择感兴趣的岗位，填写个人资料和上传相关文件后提交申请，以便雇主进行审核。</a:t>
            </a:r>
            <a:endParaRPr lang="zh-CN" altLang="en-US"/>
          </a:p>
          <a:p>
            <a:r>
              <a:rPr lang="zh-CN" altLang="en-US"/>
              <a:t>-兼职申请管理界面“ApplicationManagementUI”，其职责是使雇主能够查看、审核并及时响应学生的兼职申请，同时确保流程的效率和数据的准确性。</a:t>
            </a:r>
            <a:endParaRPr lang="zh-CN" altLang="en-US"/>
          </a:p>
        </p:txBody>
      </p:sp>
    </p:spTree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1004711" y="1658775"/>
            <a:ext cx="9866489" cy="767100"/>
          </a:xfrm>
        </p:spPr>
        <p:txBody>
          <a:bodyPr>
            <a:noAutofit/>
          </a:bodyPr>
          <a:lstStyle/>
          <a:p>
            <a:r>
              <a:rPr lang="zh-CN" altLang="en-US" dirty="0"/>
              <a:t>用例设计</a:t>
            </a:r>
            <a:endParaRPr lang="zh-CN" altLang="en-US" dirty="0"/>
          </a:p>
          <a:p>
            <a:pPr lvl="1"/>
            <a:r>
              <a:rPr lang="en-US" altLang="zh-CN" sz="2300" dirty="0"/>
              <a:t>1</a:t>
            </a:r>
            <a:r>
              <a:rPr lang="en-US" altLang="zh-CN" dirty="0"/>
              <a:t>-</a:t>
            </a:r>
            <a:r>
              <a:rPr lang="zh-CN" altLang="en-US" dirty="0"/>
              <a:t>注册用例实现的设计方案</a:t>
            </a:r>
            <a:endParaRPr lang="zh-CN" altLang="en-US" dirty="0"/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1004711" y="918185"/>
            <a:ext cx="450426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02970" y="2711450"/>
            <a:ext cx="4785995" cy="3228340"/>
          </a:xfrm>
          <a:prstGeom prst="rect">
            <a:avLst/>
          </a:prstGeom>
          <a:blipFill rotWithShape="1">
            <a:blip r:embed="rId1"/>
            <a:stretch>
              <a:fillRect/>
            </a:stretch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535289" y="6144874"/>
            <a:ext cx="266417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注册用例的分析顺序图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6259830" y="2711450"/>
            <a:ext cx="4611370" cy="322834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7016044" y="6126015"/>
            <a:ext cx="266417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注册用例的设计顺序图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999068" y="1639917"/>
            <a:ext cx="9866489" cy="885076"/>
          </a:xfrm>
        </p:spPr>
        <p:txBody>
          <a:bodyPr>
            <a:normAutofit lnSpcReduction="20000"/>
          </a:bodyPr>
          <a:lstStyle/>
          <a:p>
            <a:r>
              <a:rPr lang="zh-CN" altLang="en-US" dirty="0"/>
              <a:t>用例设计</a:t>
            </a:r>
            <a:endParaRPr lang="zh-CN" altLang="en-US" dirty="0"/>
          </a:p>
          <a:p>
            <a:pPr lvl="1"/>
            <a:r>
              <a:rPr lang="en-US" altLang="zh-CN" dirty="0"/>
              <a:t>2-</a:t>
            </a:r>
            <a:r>
              <a:rPr lang="zh-CN" altLang="en-US" dirty="0"/>
              <a:t>登录用例实现的设计方案</a:t>
            </a:r>
            <a:endParaRPr lang="zh-CN" altLang="en-US" dirty="0"/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1004711" y="918185"/>
            <a:ext cx="450426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02970" y="2417445"/>
            <a:ext cx="4847590" cy="3522345"/>
          </a:xfrm>
          <a:prstGeom prst="rect">
            <a:avLst/>
          </a:prstGeom>
          <a:blipFill rotWithShape="1">
            <a:blip r:embed="rId1"/>
            <a:stretch>
              <a:fillRect/>
            </a:stretch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535289" y="6144874"/>
            <a:ext cx="266417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登录用例的分析顺序图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6259830" y="2416810"/>
            <a:ext cx="4481830" cy="352298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7016044" y="6126015"/>
            <a:ext cx="266417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登录用例的设计顺序图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999068" y="1639917"/>
            <a:ext cx="9866489" cy="885076"/>
          </a:xfrm>
        </p:spPr>
        <p:txBody>
          <a:bodyPr>
            <a:normAutofit lnSpcReduction="20000"/>
          </a:bodyPr>
          <a:lstStyle/>
          <a:p>
            <a:r>
              <a:rPr lang="zh-CN" altLang="en-US" dirty="0"/>
              <a:t>用例设计</a:t>
            </a:r>
            <a:endParaRPr lang="zh-CN" altLang="en-US" dirty="0"/>
          </a:p>
          <a:p>
            <a:pPr lvl="1"/>
            <a:r>
              <a:rPr lang="en-US" altLang="zh-CN" dirty="0"/>
              <a:t>3-</a:t>
            </a:r>
            <a:r>
              <a:rPr lang="zh-CN" altLang="en-US" dirty="0"/>
              <a:t>发布兼职岗位用例实现的设计方案</a:t>
            </a:r>
            <a:endParaRPr lang="zh-CN" altLang="en-US" dirty="0"/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1004711" y="918185"/>
            <a:ext cx="450426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02970" y="2451735"/>
            <a:ext cx="4714240" cy="3488055"/>
          </a:xfrm>
          <a:prstGeom prst="rect">
            <a:avLst/>
          </a:prstGeom>
          <a:blipFill rotWithShape="1">
            <a:blip r:embed="rId1"/>
            <a:stretch>
              <a:fillRect/>
            </a:stretch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535430" y="6144895"/>
            <a:ext cx="34442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发布兼职岗位用例的分析顺序图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6259830" y="2451735"/>
            <a:ext cx="4481830" cy="3488055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615430" y="6125845"/>
            <a:ext cx="37350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发布兼职</a:t>
            </a:r>
            <a:r>
              <a:rPr lang="zh-CN" altLang="en-US" dirty="0"/>
              <a:t>岗位用例的设计顺序图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999068" y="1639917"/>
            <a:ext cx="9866489" cy="885076"/>
          </a:xfrm>
        </p:spPr>
        <p:txBody>
          <a:bodyPr>
            <a:normAutofit lnSpcReduction="20000"/>
          </a:bodyPr>
          <a:lstStyle/>
          <a:p>
            <a:r>
              <a:rPr lang="zh-CN" altLang="en-US" dirty="0"/>
              <a:t>用例设计</a:t>
            </a:r>
            <a:endParaRPr lang="zh-CN" altLang="en-US" dirty="0"/>
          </a:p>
          <a:p>
            <a:pPr lvl="1"/>
            <a:r>
              <a:rPr lang="en-US" altLang="zh-CN" dirty="0"/>
              <a:t>4-</a:t>
            </a:r>
            <a:r>
              <a:rPr lang="zh-CN" altLang="en-US" dirty="0"/>
              <a:t>浏览兼职</a:t>
            </a:r>
            <a:r>
              <a:rPr lang="zh-CN" altLang="en-US" dirty="0"/>
              <a:t>岗位用例实现的设计方案</a:t>
            </a:r>
            <a:endParaRPr lang="zh-CN" altLang="en-US" dirty="0"/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1004711" y="918185"/>
            <a:ext cx="450426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02970" y="2462530"/>
            <a:ext cx="4825365" cy="3477260"/>
          </a:xfrm>
          <a:prstGeom prst="rect">
            <a:avLst/>
          </a:prstGeom>
          <a:blipFill rotWithShape="1">
            <a:blip r:embed="rId1"/>
            <a:stretch>
              <a:fillRect/>
            </a:stretch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998855" y="6144895"/>
            <a:ext cx="42500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浏览兼职</a:t>
            </a:r>
            <a:r>
              <a:rPr lang="zh-CN" altLang="en-US" dirty="0"/>
              <a:t>岗位用例的分析顺序图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6259830" y="2461895"/>
            <a:ext cx="4481830" cy="3477895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346825" y="6125845"/>
            <a:ext cx="40239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浏览兼职申请</a:t>
            </a:r>
            <a:r>
              <a:rPr lang="zh-CN" altLang="en-US" dirty="0"/>
              <a:t>岗位用例的设计顺序图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999068" y="1639917"/>
            <a:ext cx="9866489" cy="885076"/>
          </a:xfrm>
        </p:spPr>
        <p:txBody>
          <a:bodyPr>
            <a:normAutofit lnSpcReduction="20000"/>
          </a:bodyPr>
          <a:lstStyle/>
          <a:p>
            <a:r>
              <a:rPr lang="zh-CN" altLang="en-US" dirty="0"/>
              <a:t>用例设计</a:t>
            </a:r>
            <a:endParaRPr lang="zh-CN" altLang="en-US" dirty="0"/>
          </a:p>
          <a:p>
            <a:pPr lvl="1"/>
            <a:r>
              <a:rPr lang="en-US" altLang="zh-CN" dirty="0"/>
              <a:t>5-</a:t>
            </a:r>
            <a:r>
              <a:rPr lang="zh-CN" altLang="en-US" dirty="0"/>
              <a:t>申请兼职</a:t>
            </a:r>
            <a:r>
              <a:rPr lang="zh-CN" altLang="en-US" dirty="0"/>
              <a:t>岗位用例实现的设计方案</a:t>
            </a:r>
            <a:endParaRPr lang="zh-CN" altLang="en-US" dirty="0"/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1004711" y="918185"/>
            <a:ext cx="450426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02970" y="2434590"/>
            <a:ext cx="4680585" cy="3505200"/>
          </a:xfrm>
          <a:prstGeom prst="rect">
            <a:avLst/>
          </a:prstGeom>
          <a:blipFill rotWithShape="1">
            <a:blip r:embed="rId1"/>
            <a:stretch>
              <a:fillRect/>
            </a:stretch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004570" y="6144895"/>
            <a:ext cx="41478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申请兼职</a:t>
            </a:r>
            <a:r>
              <a:rPr lang="zh-CN" altLang="en-US" dirty="0"/>
              <a:t>岗位用例的分析顺序图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6096000" y="2434590"/>
            <a:ext cx="4645660" cy="350520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423025" y="6125845"/>
            <a:ext cx="37547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申请兼职</a:t>
            </a:r>
            <a:r>
              <a:rPr lang="zh-CN" altLang="en-US" dirty="0"/>
              <a:t>岗位用例的设计顺序图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999068" y="1639917"/>
            <a:ext cx="9866489" cy="885076"/>
          </a:xfrm>
        </p:spPr>
        <p:txBody>
          <a:bodyPr>
            <a:normAutofit lnSpcReduction="20000"/>
          </a:bodyPr>
          <a:lstStyle/>
          <a:p>
            <a:r>
              <a:rPr lang="zh-CN" altLang="en-US" dirty="0"/>
              <a:t>用例设计</a:t>
            </a:r>
            <a:endParaRPr lang="zh-CN" altLang="en-US" dirty="0"/>
          </a:p>
          <a:p>
            <a:pPr lvl="1"/>
            <a:r>
              <a:rPr lang="en-US" altLang="zh-CN" dirty="0"/>
              <a:t>6-</a:t>
            </a:r>
            <a:r>
              <a:rPr lang="zh-CN" altLang="en-US" dirty="0"/>
              <a:t>兼职申请</a:t>
            </a:r>
            <a:r>
              <a:rPr lang="zh-CN" altLang="en-US" dirty="0"/>
              <a:t>管理用例实现的设计方案</a:t>
            </a:r>
            <a:endParaRPr lang="zh-CN" altLang="en-US" dirty="0"/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1004711" y="918185"/>
            <a:ext cx="450426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03111" y="2711192"/>
            <a:ext cx="4481689" cy="3228623"/>
          </a:xfrm>
          <a:prstGeom prst="rect">
            <a:avLst/>
          </a:prstGeom>
          <a:blipFill rotWithShape="1">
            <a:blip r:embed="rId1"/>
            <a:stretch>
              <a:fillRect/>
            </a:stretch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272540" y="6144895"/>
            <a:ext cx="36245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兼职申请</a:t>
            </a:r>
            <a:r>
              <a:rPr lang="zh-CN" altLang="en-US" dirty="0"/>
              <a:t>管理用例的分析顺序图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6259688" y="2711192"/>
            <a:ext cx="4481689" cy="3228623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504940" y="6125845"/>
            <a:ext cx="36652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兼职申请</a:t>
            </a:r>
            <a:r>
              <a:rPr lang="zh-CN" altLang="en-US" dirty="0"/>
              <a:t>管理用例的设计顺序图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948267" y="1735314"/>
            <a:ext cx="9753600" cy="1844675"/>
          </a:xfrm>
        </p:spPr>
        <p:txBody>
          <a:bodyPr>
            <a:normAutofit/>
          </a:bodyPr>
          <a:lstStyle/>
          <a:p>
            <a:r>
              <a:rPr lang="zh-CN" altLang="en-US" dirty="0"/>
              <a:t>类设计</a:t>
            </a:r>
            <a:endParaRPr lang="zh-CN" altLang="en-US" dirty="0"/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993423" y="929473"/>
            <a:ext cx="4560711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pic>
        <p:nvPicPr>
          <p:cNvPr id="9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2620" y="2152015"/>
            <a:ext cx="5770245" cy="458025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6574155" y="1735455"/>
            <a:ext cx="5452110" cy="39693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JobController：筛选工作，获取在线职位，处理职位请求</a:t>
            </a:r>
            <a:endParaRPr lang="zh-CN" altLang="en-US"/>
          </a:p>
          <a:p>
            <a:r>
              <a:rPr lang="zh-CN" altLang="en-US"/>
              <a:t>JobApplication</a:t>
            </a:r>
            <a:r>
              <a:rPr lang="en-US" altLang="zh-CN"/>
              <a:t>UI</a:t>
            </a:r>
            <a:r>
              <a:rPr lang="zh-CN" altLang="en-US"/>
              <a:t>：选择职位申请，请求处理申请。</a:t>
            </a:r>
            <a:endParaRPr lang="zh-CN" altLang="en-US"/>
          </a:p>
          <a:p>
            <a:r>
              <a:rPr lang="zh-CN" altLang="en-US"/>
              <a:t>ApplicationRepository：存储和检索申请信息，属性包含职位申请的详细信息。</a:t>
            </a:r>
            <a:endParaRPr lang="zh-CN" altLang="en-US"/>
          </a:p>
          <a:p>
            <a:r>
              <a:rPr lang="zh-CN" altLang="en-US"/>
              <a:t>ApplicationManagerController：管理申请，显示错误，检查职位信息是否符合要求。</a:t>
            </a:r>
            <a:endParaRPr lang="zh-CN" altLang="en-US"/>
          </a:p>
          <a:p>
            <a:r>
              <a:rPr lang="zh-CN" altLang="en-US"/>
              <a:t>AuthenticationService：用户验证，检查工作信息是否符合要求。</a:t>
            </a:r>
            <a:endParaRPr lang="zh-CN" altLang="en-US"/>
          </a:p>
          <a:p>
            <a:r>
              <a:rPr lang="zh-CN" altLang="en-US"/>
              <a:t>CareerInformationVerification：验证职业信息，生成工作信息。</a:t>
            </a:r>
            <a:endParaRPr lang="zh-CN" altLang="en-US"/>
          </a:p>
          <a:p>
            <a:r>
              <a:rPr lang="zh-CN" altLang="en-US"/>
              <a:t>Registration</a:t>
            </a:r>
            <a:r>
              <a:rPr lang="en-US" altLang="zh-CN"/>
              <a:t>Controller</a:t>
            </a:r>
            <a:r>
              <a:rPr lang="zh-CN" altLang="en-US"/>
              <a:t>：处理用户注册，验证注册信息，属性包含如用户名、密码、邮箱。</a:t>
            </a:r>
            <a:endParaRPr lang="zh-CN" altLang="en-US"/>
          </a:p>
          <a:p>
            <a:r>
              <a:rPr lang="en-US" altLang="zh-CN"/>
              <a:t>Use</a:t>
            </a:r>
            <a:r>
              <a:rPr lang="zh-CN" altLang="en-US"/>
              <a:t>AccountRepository：存储用户账户信息。</a:t>
            </a:r>
            <a:endParaRPr lang="zh-CN" altLang="en-US"/>
          </a:p>
        </p:txBody>
      </p:sp>
    </p:spTree>
  </p:cSld>
  <p:clrMapOvr>
    <a:masterClrMapping/>
  </p:clrMapOvr>
  <p:transition spd="slow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948267" y="1735314"/>
            <a:ext cx="9753600" cy="1844675"/>
          </a:xfrm>
        </p:spPr>
        <p:txBody>
          <a:bodyPr>
            <a:normAutofit/>
          </a:bodyPr>
          <a:lstStyle/>
          <a:p>
            <a:r>
              <a:rPr lang="zh-CN" altLang="en-US" dirty="0"/>
              <a:t>类设计</a:t>
            </a:r>
            <a:endParaRPr lang="zh-CN" altLang="en-US" dirty="0"/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993423" y="929473"/>
            <a:ext cx="4560711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pic>
        <p:nvPicPr>
          <p:cNvPr id="9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2620" y="2152015"/>
            <a:ext cx="5770245" cy="458025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6574155" y="2416175"/>
            <a:ext cx="5079365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ApplicationRepositor</a:t>
            </a:r>
            <a:r>
              <a:rPr lang="en-US" altLang="zh-CN"/>
              <a:t>y</a:t>
            </a:r>
            <a:r>
              <a:rPr lang="zh-CN" altLang="en-US"/>
              <a:t>与ApplicationManagerController 之间有数据流，</a:t>
            </a:r>
            <a:r>
              <a:rPr lang="en-US" altLang="zh-CN"/>
              <a:t>RegistrationController</a:t>
            </a:r>
            <a:r>
              <a:rPr lang="zh-CN" altLang="en-US"/>
              <a:t>与CareerInformationVerificationBase之间有依赖关系</a:t>
            </a:r>
            <a:endParaRPr lang="zh-CN" altLang="en-US"/>
          </a:p>
          <a:p>
            <a:r>
              <a:rPr lang="en-US" altLang="zh-CN"/>
              <a:t>AuthenticationService</a:t>
            </a:r>
            <a:r>
              <a:rPr lang="zh-CN" altLang="en-US"/>
              <a:t>与</a:t>
            </a:r>
            <a:r>
              <a:rPr lang="en-US" altLang="zh-CN"/>
              <a:t>User</a:t>
            </a:r>
            <a:r>
              <a:rPr lang="zh-CN" altLang="en-US"/>
              <a:t>AccountRepository 之间存在依赖关系。</a:t>
            </a:r>
            <a:endParaRPr lang="zh-CN" altLang="en-US"/>
          </a:p>
        </p:txBody>
      </p:sp>
    </p:spTree>
  </p:cSld>
  <p:clrMapOvr>
    <a:masterClrMapping/>
  </p:clrMapOvr>
  <p:transition spd="slow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1004711" y="1667580"/>
            <a:ext cx="9595556" cy="1844675"/>
          </a:xfrm>
        </p:spPr>
        <p:txBody>
          <a:bodyPr>
            <a:normAutofit/>
          </a:bodyPr>
          <a:lstStyle/>
          <a:p>
            <a:r>
              <a:rPr lang="zh-CN" altLang="en-US" sz="1800" dirty="0"/>
              <a:t>数据模型设计</a:t>
            </a:r>
            <a:endParaRPr lang="en-US" altLang="zh-CN" sz="1800" dirty="0"/>
          </a:p>
          <a:p>
            <a:pPr marL="393065" lvl="1" indent="0">
              <a:buNone/>
            </a:pPr>
            <a:endParaRPr lang="en-US" altLang="zh-CN" sz="1800" dirty="0"/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993422" y="929474"/>
            <a:ext cx="4470400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524001" y="5885229"/>
            <a:ext cx="3804356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系统设计类图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6314440" y="1979930"/>
            <a:ext cx="4481830" cy="3700145"/>
          </a:xfrm>
          <a:prstGeom prst="rect">
            <a:avLst/>
          </a:prstGeom>
          <a:blipFill rotWithShape="1">
            <a:blip r:embed="rId1"/>
            <a:stretch>
              <a:fillRect/>
            </a:stretch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863644" y="5885229"/>
            <a:ext cx="2664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系统数据设计类图</a:t>
            </a:r>
            <a:endParaRPr lang="zh-CN" altLang="en-US" dirty="0"/>
          </a:p>
        </p:txBody>
      </p:sp>
      <p:pic>
        <p:nvPicPr>
          <p:cNvPr id="9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390" y="1980565"/>
            <a:ext cx="5261610" cy="3698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993422" y="1724025"/>
            <a:ext cx="9787467" cy="1844675"/>
          </a:xfrm>
        </p:spPr>
        <p:txBody>
          <a:bodyPr>
            <a:normAutofit/>
          </a:bodyPr>
          <a:lstStyle/>
          <a:p>
            <a:r>
              <a:rPr lang="zh-CN" altLang="en-US" dirty="0"/>
              <a:t>部署设计</a:t>
            </a:r>
            <a:endParaRPr lang="en-US" altLang="zh-CN" dirty="0"/>
          </a:p>
          <a:p>
            <a:pPr marL="393065" lvl="1" indent="0">
              <a:buNone/>
            </a:pPr>
            <a:endParaRPr lang="zh-CN" altLang="en-US" dirty="0"/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993422" y="940763"/>
            <a:ext cx="4492978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pic>
        <p:nvPicPr>
          <p:cNvPr id="3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8670" y="2221865"/>
            <a:ext cx="6768465" cy="371983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7738110" y="2221865"/>
            <a:ext cx="3401060" cy="31381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“校园兼职在线平台”采用分布式部署的方式，其中“App”子系统部署在前端，基于Web服务器，Windows操作系统上；“jianzhi-serve”子系统部署在后端基于Windows操作系统的计算节点上。后端计算节点还部署了MySQL 数据库管理系统，以保存系统中的用户信息。前后端软件之间通过网络进行连接，从而实现交互和通讯。</a:t>
            </a:r>
            <a:endParaRPr lang="zh-CN" altLang="en-US"/>
          </a:p>
        </p:txBody>
      </p:sp>
    </p:spTree>
  </p:cSld>
  <p:clrMapOvr>
    <a:masterClrMapping/>
  </p:clrMapOvr>
  <p:transition spd="slow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86173" y="3733751"/>
            <a:ext cx="655911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</a:rPr>
              <a:t>代码编写与测试</a:t>
            </a:r>
            <a:endParaRPr lang="zh-CN" altLang="en-US" sz="4400" b="1" dirty="0">
              <a:solidFill>
                <a:schemeClr val="bg1"/>
              </a:solidFill>
            </a:endParaRPr>
          </a:p>
          <a:p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779507" y="1939266"/>
            <a:ext cx="18572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gradFill>
                  <a:gsLst>
                    <a:gs pos="100000">
                      <a:schemeClr val="accent1"/>
                    </a:gs>
                    <a:gs pos="0">
                      <a:schemeClr val="accent1">
                        <a:lumMod val="75000"/>
                      </a:schemeClr>
                    </a:gs>
                  </a:gsLst>
                  <a:lin ang="0" scaled="1"/>
                </a:gradFill>
                <a:latin typeface="+mj-lt"/>
              </a:rPr>
              <a:t>04</a:t>
            </a:r>
            <a:endParaRPr lang="zh-CN" altLang="en-US" sz="9600" dirty="0">
              <a:gradFill>
                <a:gsLst>
                  <a:gs pos="100000">
                    <a:schemeClr val="accent1"/>
                  </a:gs>
                  <a:gs pos="0">
                    <a:schemeClr val="accent1">
                      <a:lumMod val="75000"/>
                    </a:schemeClr>
                  </a:gs>
                </a:gsLst>
                <a:lin ang="0" scaled="1"/>
              </a:gradFill>
              <a:latin typeface="+mj-lt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611505" y="1667510"/>
            <a:ext cx="6446520" cy="4544695"/>
          </a:xfrm>
        </p:spPr>
        <p:txBody>
          <a:bodyPr wrap="square">
            <a:noAutofit/>
          </a:bodyPr>
          <a:lstStyle/>
          <a:p>
            <a:r>
              <a:rPr lang="zh-CN" altLang="en-US" sz="2400" dirty="0"/>
              <a:t>程序代码量：</a:t>
            </a:r>
            <a:r>
              <a:rPr lang="en-US" altLang="zh-CN" sz="2400" dirty="0"/>
              <a:t>20000</a:t>
            </a:r>
            <a:r>
              <a:rPr lang="zh-CN" altLang="en-US" sz="2400" dirty="0"/>
              <a:t>多行</a:t>
            </a:r>
            <a:endParaRPr lang="zh-CN" altLang="en-US" sz="2400" dirty="0"/>
          </a:p>
          <a:p>
            <a:pPr marL="0" indent="0">
              <a:buNone/>
            </a:pPr>
            <a:r>
              <a:rPr lang="zh-CN" altLang="en-US" sz="2000" dirty="0"/>
              <a:t>独立编写代码量：</a:t>
            </a:r>
            <a:r>
              <a:rPr lang="en-US" altLang="zh-CN" sz="2000" dirty="0"/>
              <a:t>10000</a:t>
            </a:r>
            <a:r>
              <a:rPr lang="zh-CN" altLang="en-US" sz="2000" dirty="0"/>
              <a:t>多行，涉及主界面和</a:t>
            </a:r>
            <a:r>
              <a:rPr lang="en-US" altLang="zh-CN" sz="2000" dirty="0"/>
              <a:t>6</a:t>
            </a:r>
            <a:r>
              <a:rPr lang="zh-CN" altLang="en-US" sz="2000" dirty="0"/>
              <a:t>个用例的</a:t>
            </a:r>
            <a:r>
              <a:rPr lang="zh-CN" altLang="en-US" sz="2000" dirty="0"/>
              <a:t>前端实现以及相关后端代码</a:t>
            </a:r>
            <a:endParaRPr lang="en-US" altLang="zh-CN" sz="2000" dirty="0"/>
          </a:p>
          <a:p>
            <a:r>
              <a:rPr lang="zh-CN" altLang="en-US" sz="2400" dirty="0"/>
              <a:t>开源代码利用情况</a:t>
            </a:r>
            <a:endParaRPr lang="en-US" altLang="zh-CN" sz="2400" dirty="0"/>
          </a:p>
          <a:p>
            <a:pPr marL="0" indent="0">
              <a:buNone/>
            </a:pPr>
            <a:r>
              <a:rPr lang="zh-CN" altLang="en-US" sz="2000">
                <a:sym typeface="+mn-ea"/>
              </a:rPr>
              <a:t>使用了开源代码中的一些</a:t>
            </a:r>
            <a:r>
              <a:rPr lang="en-US" altLang="zh-CN" sz="2000">
                <a:sym typeface="+mn-ea"/>
              </a:rPr>
              <a:t>springboot</a:t>
            </a:r>
            <a:r>
              <a:rPr lang="zh-CN" altLang="en-US" sz="2000">
                <a:sym typeface="+mn-ea"/>
              </a:rPr>
              <a:t>框架作为本项目</a:t>
            </a:r>
            <a:r>
              <a:rPr lang="zh-CN" altLang="en-US" sz="2000">
                <a:sym typeface="+mn-ea"/>
              </a:rPr>
              <a:t>的</a:t>
            </a:r>
            <a:endParaRPr lang="zh-CN" altLang="en-US" sz="2000">
              <a:sym typeface="+mn-ea"/>
            </a:endParaRPr>
          </a:p>
          <a:p>
            <a:pPr marL="0" indent="0">
              <a:buNone/>
            </a:pPr>
            <a:r>
              <a:rPr lang="zh-CN" altLang="en-US" sz="2000">
                <a:sym typeface="+mn-ea"/>
              </a:rPr>
              <a:t>后端基础，和</a:t>
            </a:r>
            <a:r>
              <a:rPr lang="en-US" altLang="zh-CN" sz="2000">
                <a:sym typeface="+mn-ea"/>
              </a:rPr>
              <a:t>vue</a:t>
            </a:r>
            <a:r>
              <a:rPr lang="zh-CN" altLang="en-US" sz="2000">
                <a:sym typeface="+mn-ea"/>
              </a:rPr>
              <a:t>作为本项目的前端。</a:t>
            </a:r>
            <a:endParaRPr lang="zh-CN" altLang="en-US" sz="2000"/>
          </a:p>
          <a:p>
            <a:r>
              <a:rPr lang="zh-CN" altLang="en-US" sz="2400" dirty="0"/>
              <a:t>代码组织结构</a:t>
            </a:r>
            <a:endParaRPr lang="zh-CN" altLang="en-US" sz="2400" dirty="0"/>
          </a:p>
          <a:p>
            <a:pPr marL="0" algn="l" fontAlgn="auto">
              <a:lnSpc>
                <a:spcPct val="100000"/>
              </a:lnSpc>
              <a:buClrTx/>
              <a:buSzTx/>
              <a:buNone/>
            </a:pPr>
            <a:r>
              <a:rPr lang="zh-CN" altLang="en-US" sz="2000"/>
              <a:t>其中PartTimeJobManage负责兼职平台的管理端，PartTimeJobPortal负责兼职平台的用户端，</a:t>
            </a:r>
            <a:r>
              <a:rPr lang="zh-CN" altLang="en-US" sz="2000">
                <a:sym typeface="+mn-ea"/>
              </a:rPr>
              <a:t>PartTimeJobServer负责服务端。</a:t>
            </a:r>
            <a:endParaRPr lang="zh-CN" altLang="en-US" sz="2000"/>
          </a:p>
          <a:p>
            <a:pPr marL="0" algn="l" fontAlgn="auto">
              <a:lnSpc>
                <a:spcPct val="100000"/>
              </a:lnSpc>
              <a:buClrTx/>
              <a:buSzTx/>
              <a:buNone/>
            </a:pPr>
            <a:endParaRPr lang="zh-CN" altLang="en-US" sz="2000"/>
          </a:p>
          <a:p>
            <a:pPr marL="0" algn="l" fontAlgn="auto">
              <a:lnSpc>
                <a:spcPct val="100000"/>
              </a:lnSpc>
              <a:buClrTx/>
              <a:buSzTx/>
              <a:buNone/>
            </a:pPr>
            <a:endParaRPr lang="zh-CN" altLang="en-US" sz="2000"/>
          </a:p>
        </p:txBody>
      </p:sp>
      <p:sp>
        <p:nvSpPr>
          <p:cNvPr id="15362" name="标题 1"/>
          <p:cNvSpPr>
            <a:spLocks noGrp="1"/>
          </p:cNvSpPr>
          <p:nvPr>
            <p:ph type="title" idx="4294967295"/>
          </p:nvPr>
        </p:nvSpPr>
        <p:spPr>
          <a:xfrm>
            <a:off x="982133" y="929474"/>
            <a:ext cx="2788356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代码编写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pic>
        <p:nvPicPr>
          <p:cNvPr id="2" name="图片 1"/>
          <p:cNvPicPr/>
          <p:nvPr/>
        </p:nvPicPr>
        <p:blipFill>
          <a:blip r:embed="rId1"/>
          <a:stretch>
            <a:fillRect/>
          </a:stretch>
        </p:blipFill>
        <p:spPr>
          <a:xfrm>
            <a:off x="7422515" y="382270"/>
            <a:ext cx="3987800" cy="526224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529320" y="575754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ym typeface="+mn-ea"/>
              </a:rPr>
              <a:t>代码组织结构</a:t>
            </a:r>
            <a:endParaRPr lang="zh-CN" altLang="en-US"/>
          </a:p>
        </p:txBody>
      </p:sp>
    </p:spTree>
  </p:cSld>
  <p:clrMapOvr>
    <a:masterClrMapping/>
  </p:clrMapOvr>
  <p:transition spd="slow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标题 1"/>
          <p:cNvSpPr>
            <a:spLocks noGrp="1"/>
          </p:cNvSpPr>
          <p:nvPr>
            <p:ph type="title" idx="4294967295"/>
          </p:nvPr>
        </p:nvSpPr>
        <p:spPr>
          <a:xfrm>
            <a:off x="970845" y="929474"/>
            <a:ext cx="2912533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软件测试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文本框 1"/>
          <p:cNvSpPr txBox="1"/>
          <p:nvPr userDrawn="1"/>
        </p:nvSpPr>
        <p:spPr>
          <a:xfrm>
            <a:off x="970883" y="1495304"/>
            <a:ext cx="5212080" cy="645160"/>
          </a:xfrm>
          <a:prstGeom prst="rect">
            <a:avLst/>
          </a:prstGeom>
        </p:spPr>
        <p:txBody>
          <a:bodyPr wrap="none" rtlCol="0">
            <a:spAutoFit/>
          </a:bodyPr>
          <a:p>
            <a:r>
              <a:rPr lang="zh-CN" altLang="en-US"/>
              <a:t>对</a:t>
            </a:r>
            <a:r>
              <a:rPr lang="zh-CN" altLang="en-US"/>
              <a:t>编辑简历开展黑盒测试，利用等价有效类划分：</a:t>
            </a:r>
            <a:endParaRPr lang="zh-CN" altLang="en-US"/>
          </a:p>
          <a:p>
            <a:endParaRPr lang="zh-CN" altLang="en-US"/>
          </a:p>
        </p:txBody>
      </p:sp>
      <p:graphicFrame>
        <p:nvGraphicFramePr>
          <p:cNvPr id="8" name="表格 7"/>
          <p:cNvGraphicFramePr/>
          <p:nvPr>
            <p:custDataLst>
              <p:tags r:id="rId1"/>
            </p:custDataLst>
          </p:nvPr>
        </p:nvGraphicFramePr>
        <p:xfrm>
          <a:off x="767080" y="1861185"/>
          <a:ext cx="9831705" cy="4154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7235"/>
                <a:gridCol w="3277235"/>
                <a:gridCol w="3277235"/>
              </a:tblGrid>
              <a:tr h="33655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200"/>
                        <a:t>输入条件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200"/>
                        <a:t>有效等价类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200"/>
                        <a:t>无效等价类</a:t>
                      </a:r>
                      <a:endParaRPr lang="zh-CN" altLang="en-US" sz="1200"/>
                    </a:p>
                  </a:txBody>
                  <a:tcPr/>
                </a:tc>
              </a:tr>
              <a:tr h="28003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200"/>
                        <a:t>输入姓名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200"/>
                        <a:t>有效合法名，如</a:t>
                      </a:r>
                      <a:r>
                        <a:rPr lang="en-US" altLang="zh-CN" sz="1200"/>
                        <a:t>“</a:t>
                      </a:r>
                      <a:r>
                        <a:rPr lang="zh-CN" altLang="en-US" sz="1200"/>
                        <a:t>张三</a:t>
                      </a:r>
                      <a:r>
                        <a:rPr lang="en-US" altLang="zh-CN" sz="1200"/>
                        <a:t>”/“mak” (1)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200"/>
                        <a:t>空字符串</a:t>
                      </a:r>
                      <a:r>
                        <a:rPr lang="en-US" altLang="zh-CN" sz="1200"/>
                        <a:t>   (2)</a:t>
                      </a:r>
                      <a:endParaRPr lang="en-US" altLang="zh-CN" sz="1200"/>
                    </a:p>
                  </a:txBody>
                  <a:tcPr/>
                </a:tc>
              </a:tr>
              <a:tr h="331470"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200"/>
                        <a:t>特殊字符，如“@#$%（</a:t>
                      </a:r>
                      <a:r>
                        <a:rPr lang="en-US" altLang="zh-CN" sz="1200"/>
                        <a:t>3</a:t>
                      </a:r>
                      <a:r>
                        <a:rPr lang="zh-CN" altLang="en-US" sz="1200"/>
                        <a:t>）</a:t>
                      </a:r>
                      <a:endParaRPr lang="zh-CN" altLang="en-US" sz="1200"/>
                    </a:p>
                  </a:txBody>
                  <a:tcPr/>
                </a:tc>
              </a:tr>
              <a:tr h="388620"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 marL="0" indent="0" algn="ctr" fontAlgn="base"/>
                      <a:r>
                        <a:rPr lang="zh-CN" altLang="en-US" sz="1200" b="0" i="0"/>
                        <a:t>超过50个字符的姓名</a:t>
                      </a:r>
                      <a:r>
                        <a:rPr lang="en-US" altLang="zh-CN" sz="1200" b="0" i="0"/>
                        <a:t> </a:t>
                      </a:r>
                      <a:r>
                        <a:rPr lang="zh-CN" altLang="en-US" sz="1200" b="0" i="0"/>
                        <a:t>（</a:t>
                      </a:r>
                      <a:r>
                        <a:rPr lang="en-US" altLang="zh-CN" sz="1200" b="0" i="0"/>
                        <a:t>4</a:t>
                      </a:r>
                      <a:r>
                        <a:rPr lang="zh-CN" altLang="en-US" sz="1200" b="0" i="0"/>
                        <a:t>）</a:t>
                      </a:r>
                      <a:endParaRPr lang="zh-CN" altLang="en-US" sz="1200" b="0" i="0"/>
                    </a:p>
                  </a:txBody>
                  <a:tcPr marL="0" marR="0" marT="76200" marB="76200"/>
                </a:tc>
              </a:tr>
              <a:tr h="36385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200"/>
                        <a:t>选择性别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200"/>
                        <a:t>选择</a:t>
                      </a:r>
                      <a:r>
                        <a:rPr lang="en-US" altLang="zh-CN" sz="1200"/>
                        <a:t>“</a:t>
                      </a:r>
                      <a:r>
                        <a:rPr lang="zh-CN" altLang="en-US" sz="1200"/>
                        <a:t>男</a:t>
                      </a:r>
                      <a:r>
                        <a:rPr lang="en-US" altLang="zh-CN" sz="1200"/>
                        <a:t>”</a:t>
                      </a:r>
                      <a:r>
                        <a:rPr lang="zh-CN" altLang="en-US" sz="1200"/>
                        <a:t>或</a:t>
                      </a:r>
                      <a:r>
                        <a:rPr lang="en-US" altLang="zh-CN" sz="1200"/>
                        <a:t>“</a:t>
                      </a:r>
                      <a:r>
                        <a:rPr lang="zh-CN" altLang="en-US" sz="1200"/>
                        <a:t>女</a:t>
                      </a:r>
                      <a:r>
                        <a:rPr lang="en-US" altLang="zh-CN" sz="1200"/>
                        <a:t>”   </a:t>
                      </a:r>
                      <a:r>
                        <a:rPr lang="zh-CN" altLang="en-US" sz="1200"/>
                        <a:t>（</a:t>
                      </a:r>
                      <a:r>
                        <a:rPr lang="en-US" altLang="zh-CN" sz="1200"/>
                        <a:t>5</a:t>
                      </a:r>
                      <a:r>
                        <a:rPr lang="zh-CN" altLang="en-US" sz="1200"/>
                        <a:t>）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 marL="0" indent="0" algn="ctr" fontAlgn="base">
                        <a:buNone/>
                      </a:pPr>
                      <a:r>
                        <a:rPr lang="zh-CN" altLang="en-US" sz="1200" b="0" i="0"/>
                        <a:t>不选择任何性别（</a:t>
                      </a:r>
                      <a:r>
                        <a:rPr lang="en-US" altLang="zh-CN" sz="1200" b="0" i="0"/>
                        <a:t>6</a:t>
                      </a:r>
                      <a:r>
                        <a:rPr lang="zh-CN" altLang="en-US" sz="1200" b="0" i="0"/>
                        <a:t>）</a:t>
                      </a:r>
                      <a:endParaRPr lang="zh-CN" altLang="en-US" sz="1200" b="0" i="0"/>
                    </a:p>
                  </a:txBody>
                  <a:tcPr marL="0" marR="0" marT="76200" marB="76200"/>
                </a:tc>
              </a:tr>
              <a:tr h="35052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200"/>
                        <a:t>输入手机号码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200"/>
                        <a:t>合法手机号码</a:t>
                      </a:r>
                      <a:r>
                        <a:rPr lang="en-US" altLang="zh-CN" sz="1200"/>
                        <a:t>  </a:t>
                      </a:r>
                      <a:r>
                        <a:rPr lang="zh-CN" altLang="en-US" sz="1200"/>
                        <a:t>（</a:t>
                      </a:r>
                      <a:r>
                        <a:rPr lang="en-US" altLang="zh-CN" sz="1200"/>
                        <a:t>7</a:t>
                      </a:r>
                      <a:r>
                        <a:rPr lang="zh-CN" altLang="en-US" sz="1200"/>
                        <a:t>）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 marL="0" algn="ctr" fontAlgn="base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 i="0"/>
                        <a:t> 空字符串（8）</a:t>
                      </a:r>
                      <a:endParaRPr lang="zh-CN" altLang="en-US" sz="1200" b="0" i="0"/>
                    </a:p>
                  </a:txBody>
                  <a:tcPr marL="0" marR="0" marT="76200" marB="76200"/>
                </a:tc>
              </a:tr>
              <a:tr h="306070"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 marL="0" algn="ctr" fontAlgn="base">
                        <a:buClrTx/>
                        <a:buSzTx/>
                        <a:buFontTx/>
                      </a:pPr>
                      <a:r>
                        <a:rPr lang="zh-CN" altLang="en-US" sz="1200" b="0" i="0"/>
                        <a:t>少于11位或多于11位的号码（</a:t>
                      </a:r>
                      <a:r>
                        <a:rPr lang="en-US" altLang="zh-CN" sz="1200" b="0" i="0"/>
                        <a:t>9</a:t>
                      </a:r>
                      <a:r>
                        <a:rPr lang="zh-CN" altLang="en-US" sz="1200" b="0" i="0"/>
                        <a:t>）</a:t>
                      </a:r>
                      <a:endParaRPr lang="zh-CN" altLang="en-US" sz="1200" b="0" i="0"/>
                    </a:p>
                  </a:txBody>
                  <a:tcPr marL="0" marR="0" marT="76200" marB="76200"/>
                </a:tc>
              </a:tr>
              <a:tr h="365760"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200"/>
                        <a:t>非数字字符</a:t>
                      </a:r>
                      <a:r>
                        <a:rPr lang="en-US" altLang="zh-CN" sz="1200"/>
                        <a:t> </a:t>
                      </a:r>
                      <a:r>
                        <a:rPr lang="zh-CN" altLang="en-US" sz="1200"/>
                        <a:t>（</a:t>
                      </a:r>
                      <a:r>
                        <a:rPr lang="en-US" altLang="zh-CN" sz="1200"/>
                        <a:t>10</a:t>
                      </a:r>
                      <a:r>
                        <a:rPr lang="zh-CN" altLang="en-US" sz="1200"/>
                        <a:t>）</a:t>
                      </a:r>
                      <a:endParaRPr lang="zh-CN" altLang="en-US" sz="1200"/>
                    </a:p>
                  </a:txBody>
                  <a:tcPr/>
                </a:tc>
              </a:tr>
              <a:tr h="29400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200"/>
                        <a:t>输入邮箱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 marL="0" algn="ctr">
                        <a:buClrTx/>
                        <a:buSzTx/>
                        <a:buFontTx/>
                      </a:pPr>
                      <a:r>
                        <a:rPr lang="zh-CN" altLang="en-US" sz="1200" b="0" i="0"/>
                        <a:t>合法邮箱地址</a:t>
                      </a:r>
                      <a:r>
                        <a:rPr lang="en-US" altLang="zh-CN" sz="1200" b="0" i="0"/>
                        <a:t> </a:t>
                      </a:r>
                      <a:r>
                        <a:rPr lang="zh-CN" altLang="en-US" sz="1200" b="0" i="0"/>
                        <a:t>（</a:t>
                      </a:r>
                      <a:r>
                        <a:rPr lang="en-US" altLang="zh-CN" sz="1200" b="0" i="0"/>
                        <a:t>11</a:t>
                      </a:r>
                      <a:r>
                        <a:rPr lang="zh-CN" altLang="en-US" sz="1200" b="0" i="0"/>
                        <a:t>）</a:t>
                      </a:r>
                      <a:endParaRPr lang="zh-CN" altLang="en-US" sz="1200" b="0" i="0"/>
                    </a:p>
                  </a:txBody>
                  <a:tcPr marL="0" marR="0" marT="76200" marB="7620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200"/>
                        <a:t>空字符串</a:t>
                      </a:r>
                      <a:r>
                        <a:rPr lang="en-US" altLang="zh-CN" sz="1200"/>
                        <a:t>  </a:t>
                      </a:r>
                      <a:r>
                        <a:rPr lang="zh-CN" altLang="en-US" sz="1200"/>
                        <a:t>（</a:t>
                      </a:r>
                      <a:r>
                        <a:rPr lang="en-US" altLang="zh-CN" sz="1200"/>
                        <a:t>12</a:t>
                      </a:r>
                      <a:r>
                        <a:rPr lang="zh-CN" altLang="en-US" sz="1200"/>
                        <a:t>）</a:t>
                      </a:r>
                      <a:endParaRPr lang="zh-CN" altLang="en-US" sz="1200"/>
                    </a:p>
                  </a:txBody>
                  <a:tcPr/>
                </a:tc>
              </a:tr>
              <a:tr h="304165"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 marL="0" algn="ctr">
                        <a:buClrTx/>
                        <a:buSzTx/>
                        <a:buFontTx/>
                        <a:buNone/>
                      </a:pPr>
                      <a:endParaRPr lang="zh-CN" altLang="en-US" sz="1200" b="0" i="0"/>
                    </a:p>
                  </a:txBody>
                  <a:tcPr marL="0" marR="0" marT="76200" marB="76200"/>
                </a:tc>
                <a:tc>
                  <a:txBody>
                    <a:bodyPr/>
                    <a:p>
                      <a:pPr marL="0" algn="ctr">
                        <a:buClrTx/>
                        <a:buSzTx/>
                        <a:buFontTx/>
                      </a:pPr>
                      <a:r>
                        <a:rPr lang="zh-CN" altLang="en-US" sz="1200" b="0" i="0"/>
                        <a:t>不符合邮箱格式的字符串</a:t>
                      </a:r>
                      <a:r>
                        <a:rPr lang="en-US" altLang="zh-CN" sz="1200" b="0" i="0"/>
                        <a:t>  </a:t>
                      </a:r>
                      <a:r>
                        <a:rPr lang="zh-CN" altLang="en-US" sz="1200" b="0" i="0"/>
                        <a:t>（</a:t>
                      </a:r>
                      <a:r>
                        <a:rPr lang="en-US" altLang="zh-CN" sz="1200" b="0" i="0"/>
                        <a:t>13</a:t>
                      </a:r>
                      <a:r>
                        <a:rPr lang="zh-CN" altLang="en-US" sz="1200" b="0" i="0"/>
                        <a:t>）</a:t>
                      </a:r>
                      <a:endParaRPr lang="zh-CN" altLang="en-US" sz="1200" b="0" i="0"/>
                    </a:p>
                  </a:txBody>
                  <a:tcPr marL="0" marR="0" marT="76200" marB="76200"/>
                </a:tc>
              </a:tr>
              <a:tr h="3657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200"/>
                        <a:t>自我评价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 marL="0"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 i="0"/>
                        <a:t>合法自我评价文本</a:t>
                      </a:r>
                      <a:r>
                        <a:rPr lang="en-US" altLang="zh-CN" sz="1200" b="0" i="0"/>
                        <a:t> </a:t>
                      </a:r>
                      <a:r>
                        <a:rPr lang="zh-CN" altLang="en-US" sz="1200" b="0" i="0"/>
                        <a:t>（</a:t>
                      </a:r>
                      <a:r>
                        <a:rPr lang="en-US" altLang="zh-CN" sz="1200" b="0" i="0"/>
                        <a:t>14</a:t>
                      </a:r>
                      <a:r>
                        <a:rPr lang="zh-CN" altLang="en-US" sz="1200" b="0" i="0"/>
                        <a:t>）</a:t>
                      </a:r>
                      <a:endParaRPr lang="zh-CN" altLang="en-US" sz="1200" b="0" i="0"/>
                    </a:p>
                  </a:txBody>
                  <a:tcPr marL="0" marR="0" marT="76200" marB="76200"/>
                </a:tc>
                <a:tc>
                  <a:txBody>
                    <a:bodyPr/>
                    <a:p>
                      <a:pPr marL="0"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 i="0"/>
                        <a:t>输入超过500个字符的文本</a:t>
                      </a:r>
                      <a:r>
                        <a:rPr lang="en-US" altLang="zh-CN" sz="1200" b="0" i="0"/>
                        <a:t>  </a:t>
                      </a:r>
                      <a:r>
                        <a:rPr lang="zh-CN" altLang="en-US" sz="1200" b="0" i="0"/>
                        <a:t>（</a:t>
                      </a:r>
                      <a:r>
                        <a:rPr lang="en-US" altLang="zh-CN" sz="1200" b="0" i="0"/>
                        <a:t>15</a:t>
                      </a:r>
                      <a:r>
                        <a:rPr lang="zh-CN" altLang="en-US" sz="1200" b="0" i="0"/>
                        <a:t>）</a:t>
                      </a:r>
                      <a:endParaRPr lang="zh-CN" altLang="en-US" sz="1200" b="0" i="0"/>
                    </a:p>
                  </a:txBody>
                  <a:tcPr marL="0" marR="0" marT="76200" marB="76200"/>
                </a:tc>
              </a:tr>
              <a:tr h="3657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200"/>
                        <a:t>上传</a:t>
                      </a:r>
                      <a:r>
                        <a:rPr lang="zh-CN" altLang="en-US" sz="1200"/>
                        <a:t>简历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 marL="0"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200" b="0" i="0"/>
                        <a:t> pdf</a:t>
                      </a:r>
                      <a:r>
                        <a:rPr lang="zh-CN" altLang="en-US" sz="1200" b="0" i="0"/>
                        <a:t>或</a:t>
                      </a:r>
                      <a:r>
                        <a:rPr lang="en-US" altLang="zh-CN" sz="1200" b="0" i="0"/>
                        <a:t>word</a:t>
                      </a:r>
                      <a:r>
                        <a:rPr lang="zh-CN" altLang="en-US" sz="1200" b="0" i="0"/>
                        <a:t>格式</a:t>
                      </a:r>
                      <a:r>
                        <a:rPr lang="en-US" altLang="zh-CN" sz="1200" b="0" i="0"/>
                        <a:t>  </a:t>
                      </a:r>
                      <a:r>
                        <a:rPr lang="zh-CN" altLang="en-US" sz="1200" b="0" i="0"/>
                        <a:t>（</a:t>
                      </a:r>
                      <a:r>
                        <a:rPr lang="en-US" altLang="zh-CN" sz="1200" b="0" i="0"/>
                        <a:t>16</a:t>
                      </a:r>
                      <a:r>
                        <a:rPr lang="zh-CN" altLang="en-US" sz="1200" b="0" i="0"/>
                        <a:t>）</a:t>
                      </a:r>
                      <a:endParaRPr lang="zh-CN" altLang="en-US" sz="1200" b="0" i="0"/>
                    </a:p>
                  </a:txBody>
                  <a:tcPr marL="0" marR="0" marT="76200" marB="76200"/>
                </a:tc>
                <a:tc>
                  <a:txBody>
                    <a:bodyPr/>
                    <a:p>
                      <a:pPr marL="0"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 i="0"/>
                        <a:t>上传不支持的文件类型（如.exe、.txt）</a:t>
                      </a:r>
                      <a:r>
                        <a:rPr lang="en-US" altLang="zh-CN" sz="1200" b="0" i="0"/>
                        <a:t> (17)</a:t>
                      </a:r>
                      <a:endParaRPr lang="en-US" altLang="zh-CN" sz="1200" b="0" i="0"/>
                    </a:p>
                  </a:txBody>
                  <a:tcPr marL="0" marR="0" marT="76200" marB="76200"/>
                </a:tc>
              </a:tr>
            </a:tbl>
          </a:graphicData>
        </a:graphic>
      </p:graphicFrame>
    </p:spTree>
  </p:cSld>
  <p:clrMapOvr>
    <a:masterClrMapping/>
  </p:clrMapOvr>
  <p:transition spd="slow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标题 1"/>
          <p:cNvSpPr>
            <a:spLocks noGrp="1"/>
          </p:cNvSpPr>
          <p:nvPr>
            <p:ph type="title" idx="4294967295"/>
          </p:nvPr>
        </p:nvSpPr>
        <p:spPr>
          <a:xfrm>
            <a:off x="970845" y="929474"/>
            <a:ext cx="2912533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软件测试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文本框 1"/>
          <p:cNvSpPr txBox="1"/>
          <p:nvPr userDrawn="1"/>
        </p:nvSpPr>
        <p:spPr>
          <a:xfrm>
            <a:off x="970883" y="1495304"/>
            <a:ext cx="4526280" cy="368300"/>
          </a:xfrm>
          <a:prstGeom prst="rect">
            <a:avLst/>
          </a:prstGeom>
        </p:spPr>
        <p:txBody>
          <a:bodyPr wrap="none" rtlCol="0">
            <a:spAutoFit/>
          </a:bodyPr>
          <a:p>
            <a:r>
              <a:rPr lang="zh-CN" altLang="en-US"/>
              <a:t>对编辑简历开展黑盒测试，设计测试</a:t>
            </a:r>
            <a:r>
              <a:rPr lang="zh-CN" altLang="en-US"/>
              <a:t>用例：</a:t>
            </a:r>
            <a:endParaRPr lang="zh-CN" altLang="en-US"/>
          </a:p>
        </p:txBody>
      </p:sp>
      <p:graphicFrame>
        <p:nvGraphicFramePr>
          <p:cNvPr id="8" name="表格 7"/>
          <p:cNvGraphicFramePr/>
          <p:nvPr>
            <p:custDataLst>
              <p:tags r:id="rId1"/>
            </p:custDataLst>
          </p:nvPr>
        </p:nvGraphicFramePr>
        <p:xfrm>
          <a:off x="767080" y="2015490"/>
          <a:ext cx="9831705" cy="4163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7235"/>
                <a:gridCol w="3277235"/>
                <a:gridCol w="3277235"/>
              </a:tblGrid>
              <a:tr h="37782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200"/>
                        <a:t>输入</a:t>
                      </a:r>
                      <a:r>
                        <a:rPr lang="zh-CN" altLang="en-US" sz="1200"/>
                        <a:t>数据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200"/>
                        <a:t>预期</a:t>
                      </a:r>
                      <a:r>
                        <a:rPr lang="zh-CN" altLang="en-US" sz="1200"/>
                        <a:t>结果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200"/>
                        <a:t>覆盖的</a:t>
                      </a:r>
                      <a:r>
                        <a:rPr lang="zh-CN" altLang="en-US" sz="1200"/>
                        <a:t>等价类</a:t>
                      </a:r>
                      <a:endParaRPr lang="zh-CN" altLang="en-US" sz="1200"/>
                    </a:p>
                  </a:txBody>
                  <a:tcPr/>
                </a:tc>
              </a:tr>
              <a:tr h="118872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200">
                          <a:sym typeface="+mn-ea"/>
                        </a:rPr>
                        <a:t>姓名：张三</a:t>
                      </a:r>
                      <a:endParaRPr lang="zh-CN" altLang="en-US" sz="1200"/>
                    </a:p>
                    <a:p>
                      <a:pPr algn="ctr">
                        <a:buNone/>
                      </a:pPr>
                      <a:r>
                        <a:rPr lang="zh-CN" altLang="en-US" sz="1200">
                          <a:sym typeface="+mn-ea"/>
                        </a:rPr>
                        <a:t>性别：男</a:t>
                      </a:r>
                      <a:endParaRPr lang="zh-CN" altLang="en-US" sz="1200"/>
                    </a:p>
                    <a:p>
                      <a:pPr algn="ctr">
                        <a:buNone/>
                      </a:pPr>
                      <a:r>
                        <a:rPr lang="zh-CN" altLang="en-US" sz="1200">
                          <a:sym typeface="+mn-ea"/>
                        </a:rPr>
                        <a:t>手机号码：</a:t>
                      </a:r>
                      <a:r>
                        <a:rPr lang="en-US" altLang="zh-CN" sz="1200">
                          <a:sym typeface="+mn-ea"/>
                        </a:rPr>
                        <a:t>18859624811</a:t>
                      </a:r>
                      <a:endParaRPr lang="zh-CN" altLang="en-US" sz="1200"/>
                    </a:p>
                    <a:p>
                      <a:pPr algn="ctr">
                        <a:buNone/>
                      </a:pPr>
                      <a:r>
                        <a:rPr lang="zh-CN" altLang="en-US" sz="1200">
                          <a:sym typeface="+mn-ea"/>
                        </a:rPr>
                        <a:t>邮箱：</a:t>
                      </a:r>
                      <a:r>
                        <a:rPr lang="en-US" altLang="zh-CN" sz="1200">
                          <a:sym typeface="+mn-ea"/>
                        </a:rPr>
                        <a:t>2074458890@qq.com</a:t>
                      </a:r>
                      <a:endParaRPr lang="zh-CN" altLang="en-US" sz="1200"/>
                    </a:p>
                    <a:p>
                      <a:pPr algn="ctr">
                        <a:buNone/>
                      </a:pPr>
                      <a:r>
                        <a:rPr lang="zh-CN" altLang="en-US" sz="1200">
                          <a:sym typeface="+mn-ea"/>
                        </a:rPr>
                        <a:t>自我评价：无</a:t>
                      </a:r>
                      <a:endParaRPr lang="zh-CN" altLang="en-US" sz="1200"/>
                    </a:p>
                    <a:p>
                      <a:pPr algn="ctr">
                        <a:buNone/>
                      </a:pPr>
                      <a:r>
                        <a:rPr lang="zh-CN" altLang="en-US" sz="1200">
                          <a:sym typeface="+mn-ea"/>
                        </a:rPr>
                        <a:t>上传简历：</a:t>
                      </a:r>
                      <a:r>
                        <a:rPr lang="en-US" altLang="zh-CN" sz="1200">
                          <a:sym typeface="+mn-ea"/>
                        </a:rPr>
                        <a:t>pdf</a:t>
                      </a:r>
                      <a:r>
                        <a:rPr lang="zh-CN" altLang="en-US" sz="1200">
                          <a:sym typeface="+mn-ea"/>
                        </a:rPr>
                        <a:t>格式</a:t>
                      </a:r>
                      <a:endParaRPr lang="zh-CN" altLang="en-US" sz="120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1200"/>
                    </a:p>
                    <a:p>
                      <a:pPr algn="ctr">
                        <a:buNone/>
                      </a:pPr>
                      <a:endParaRPr lang="zh-CN" altLang="en-US" sz="1200"/>
                    </a:p>
                    <a:p>
                      <a:pPr algn="ctr">
                        <a:buNone/>
                      </a:pPr>
                      <a:r>
                        <a:rPr lang="zh-CN" altLang="en-US" sz="1200"/>
                        <a:t>正确标识</a:t>
                      </a:r>
                      <a:r>
                        <a:rPr lang="zh-CN" altLang="en-US" sz="1200"/>
                        <a:t>符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1200"/>
                    </a:p>
                    <a:p>
                      <a:pPr algn="ctr">
                        <a:buNone/>
                      </a:pPr>
                      <a:r>
                        <a:rPr lang="zh-CN" altLang="en-US" sz="1200"/>
                        <a:t>（</a:t>
                      </a:r>
                      <a:r>
                        <a:rPr lang="en-US" altLang="zh-CN" sz="1200"/>
                        <a:t>1</a:t>
                      </a:r>
                      <a:r>
                        <a:rPr lang="zh-CN" altLang="en-US" sz="1200"/>
                        <a:t>）、（</a:t>
                      </a:r>
                      <a:r>
                        <a:rPr lang="en-US" altLang="zh-CN" sz="1200"/>
                        <a:t>5</a:t>
                      </a:r>
                      <a:r>
                        <a:rPr lang="zh-CN" altLang="en-US" sz="1200"/>
                        <a:t>）、（</a:t>
                      </a:r>
                      <a:r>
                        <a:rPr lang="en-US" altLang="zh-CN" sz="1200"/>
                        <a:t>7</a:t>
                      </a:r>
                      <a:r>
                        <a:rPr lang="zh-CN" altLang="en-US" sz="1200"/>
                        <a:t>）、（</a:t>
                      </a:r>
                      <a:r>
                        <a:rPr lang="en-US" altLang="zh-CN" sz="1200"/>
                        <a:t>11</a:t>
                      </a:r>
                      <a:r>
                        <a:rPr lang="zh-CN" altLang="en-US" sz="1200"/>
                        <a:t>）、（</a:t>
                      </a:r>
                      <a:r>
                        <a:rPr lang="en-US" altLang="zh-CN" sz="1200"/>
                        <a:t>14</a:t>
                      </a:r>
                      <a:r>
                        <a:rPr lang="zh-CN" altLang="en-US" sz="1200"/>
                        <a:t>）</a:t>
                      </a:r>
                      <a:endParaRPr lang="zh-CN" altLang="en-US" sz="1200"/>
                    </a:p>
                    <a:p>
                      <a:pPr algn="ctr">
                        <a:buNone/>
                      </a:pPr>
                      <a:r>
                        <a:rPr lang="zh-CN" altLang="en-US" sz="1200"/>
                        <a:t>（</a:t>
                      </a:r>
                      <a:r>
                        <a:rPr lang="en-US" altLang="zh-CN" sz="1200"/>
                        <a:t>16</a:t>
                      </a:r>
                      <a:r>
                        <a:rPr lang="zh-CN" altLang="en-US" sz="1200"/>
                        <a:t>）</a:t>
                      </a:r>
                      <a:endParaRPr lang="zh-CN" altLang="en-US" sz="1200"/>
                    </a:p>
                  </a:txBody>
                  <a:tcPr/>
                </a:tc>
              </a:tr>
              <a:tr h="8229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200"/>
                        <a:t>姓名：</a:t>
                      </a:r>
                      <a:endParaRPr lang="zh-CN" altLang="en-US" sz="1200"/>
                    </a:p>
                    <a:p>
                      <a:pPr algn="ctr">
                        <a:buNone/>
                      </a:pPr>
                      <a:r>
                        <a:rPr lang="zh-CN" altLang="en-US" sz="1200"/>
                        <a:t>性别：</a:t>
                      </a:r>
                      <a:endParaRPr lang="zh-CN" altLang="en-US" sz="1200"/>
                    </a:p>
                    <a:p>
                      <a:pPr algn="ctr">
                        <a:buNone/>
                      </a:pPr>
                      <a:r>
                        <a:rPr lang="zh-CN" altLang="en-US" sz="1200"/>
                        <a:t>手机</a:t>
                      </a:r>
                      <a:r>
                        <a:rPr lang="zh-CN" altLang="en-US" sz="1200"/>
                        <a:t>号码：</a:t>
                      </a:r>
                      <a:endParaRPr lang="zh-CN" altLang="en-US" sz="1200"/>
                    </a:p>
                    <a:p>
                      <a:pPr algn="ctr">
                        <a:buNone/>
                      </a:pPr>
                      <a:r>
                        <a:rPr lang="zh-CN" altLang="en-US" sz="1200"/>
                        <a:t>邮箱：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1200"/>
                    </a:p>
                    <a:p>
                      <a:pPr algn="ctr">
                        <a:buNone/>
                      </a:pPr>
                      <a:endParaRPr lang="zh-CN" altLang="en-US" sz="1200"/>
                    </a:p>
                    <a:p>
                      <a:pPr algn="ctr">
                        <a:buNone/>
                      </a:pPr>
                      <a:r>
                        <a:rPr lang="zh-CN" altLang="en-US" sz="1200"/>
                        <a:t>报错：未填写必要</a:t>
                      </a:r>
                      <a:r>
                        <a:rPr lang="zh-CN" altLang="en-US" sz="1200"/>
                        <a:t>信息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sz="1200"/>
                    </a:p>
                    <a:p>
                      <a:pPr algn="ctr">
                        <a:buNone/>
                      </a:pPr>
                      <a:r>
                        <a:rPr lang="zh-CN" sz="1200"/>
                        <a:t>（</a:t>
                      </a:r>
                      <a:r>
                        <a:rPr lang="en-US" altLang="zh-CN" sz="1200"/>
                        <a:t>2</a:t>
                      </a:r>
                      <a:r>
                        <a:rPr lang="zh-CN" altLang="en-US" sz="1200"/>
                        <a:t>）、（</a:t>
                      </a:r>
                      <a:r>
                        <a:rPr lang="en-US" altLang="zh-CN" sz="1200"/>
                        <a:t>6</a:t>
                      </a:r>
                      <a:r>
                        <a:rPr lang="zh-CN" altLang="en-US" sz="1200"/>
                        <a:t>）、（</a:t>
                      </a:r>
                      <a:r>
                        <a:rPr lang="en-US" altLang="zh-CN" sz="1200"/>
                        <a:t>8</a:t>
                      </a:r>
                      <a:r>
                        <a:rPr lang="zh-CN" altLang="en-US" sz="1200"/>
                        <a:t>）、（</a:t>
                      </a:r>
                      <a:r>
                        <a:rPr lang="en-US" altLang="zh-CN" sz="1200"/>
                        <a:t>12</a:t>
                      </a:r>
                      <a:r>
                        <a:rPr lang="zh-CN" altLang="en-US" sz="1200"/>
                        <a:t>）</a:t>
                      </a:r>
                      <a:endParaRPr lang="zh-CN" altLang="en-US" sz="1200"/>
                    </a:p>
                    <a:p>
                      <a:pPr algn="ctr">
                        <a:buNone/>
                      </a:pPr>
                      <a:endParaRPr lang="zh-CN" altLang="en-US" sz="1200"/>
                    </a:p>
                  </a:txBody>
                  <a:tcPr/>
                </a:tc>
              </a:tr>
              <a:tr h="38862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200"/>
                        <a:t>邮箱：</a:t>
                      </a:r>
                      <a:r>
                        <a:rPr lang="en-US" altLang="zh-CN" sz="1200"/>
                        <a:t>225566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200"/>
                        <a:t>报错：不符合邮箱</a:t>
                      </a:r>
                      <a:r>
                        <a:rPr lang="zh-CN" altLang="en-US" sz="1200"/>
                        <a:t>格式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 marL="0" indent="0" algn="ctr" fontAlgn="base"/>
                      <a:r>
                        <a:rPr lang="zh-CN" altLang="en-US" sz="1200" b="0" i="0"/>
                        <a:t>（</a:t>
                      </a:r>
                      <a:r>
                        <a:rPr lang="en-US" altLang="zh-CN" sz="1200" b="0" i="0"/>
                        <a:t>13</a:t>
                      </a:r>
                      <a:r>
                        <a:rPr lang="zh-CN" altLang="en-US" sz="1200" b="0" i="0"/>
                        <a:t>）</a:t>
                      </a:r>
                      <a:endParaRPr lang="zh-CN" altLang="en-US" sz="1200" b="0" i="0"/>
                    </a:p>
                  </a:txBody>
                  <a:tcPr marL="0" marR="0" marT="76200" marB="76200"/>
                </a:tc>
              </a:tr>
              <a:tr h="36385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200"/>
                        <a:t>手机号码：</a:t>
                      </a:r>
                      <a:r>
                        <a:rPr lang="en-US" altLang="zh-CN" sz="1200"/>
                        <a:t>112##23*44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200"/>
                        <a:t>报错：未填写正确</a:t>
                      </a:r>
                      <a:r>
                        <a:rPr lang="zh-CN" altLang="en-US" sz="1200"/>
                        <a:t>手机号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 marL="0" indent="0" algn="ctr" fontAlgn="base">
                        <a:buNone/>
                      </a:pPr>
                      <a:r>
                        <a:rPr lang="zh-CN" sz="1200" b="0" i="0"/>
                        <a:t>（</a:t>
                      </a:r>
                      <a:r>
                        <a:rPr lang="en-US" altLang="zh-CN" sz="1200" b="0" i="0"/>
                        <a:t>9</a:t>
                      </a:r>
                      <a:r>
                        <a:rPr lang="zh-CN" altLang="en-US" sz="1200" b="0" i="0"/>
                        <a:t>）、（</a:t>
                      </a:r>
                      <a:r>
                        <a:rPr lang="en-US" altLang="zh-CN" sz="1200" b="0" i="0"/>
                        <a:t>10</a:t>
                      </a:r>
                      <a:r>
                        <a:rPr lang="zh-CN" altLang="en-US" sz="1200" b="0" i="0"/>
                        <a:t>）</a:t>
                      </a:r>
                      <a:endParaRPr lang="zh-CN" altLang="en-US" sz="1200" b="0" i="0"/>
                    </a:p>
                  </a:txBody>
                  <a:tcPr marL="0" marR="0" marT="76200" marB="76200"/>
                </a:tc>
              </a:tr>
              <a:tr h="35052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200"/>
                        <a:t>上传简历：用户选择了</a:t>
                      </a:r>
                      <a:r>
                        <a:rPr lang="en-US" altLang="zh-CN" sz="1200"/>
                        <a:t>exe</a:t>
                      </a:r>
                      <a:r>
                        <a:rPr lang="zh-CN" altLang="en-US" sz="1200"/>
                        <a:t>文件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200"/>
                        <a:t>报错：无法</a:t>
                      </a:r>
                      <a:r>
                        <a:rPr lang="zh-CN" altLang="en-US" sz="1200"/>
                        <a:t>上传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 marL="0" algn="ctr" fontAlgn="base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 i="0"/>
                        <a:t>（</a:t>
                      </a:r>
                      <a:r>
                        <a:rPr lang="en-US" altLang="zh-CN" sz="1200" b="0" i="0"/>
                        <a:t>17</a:t>
                      </a:r>
                      <a:r>
                        <a:rPr lang="zh-CN" altLang="en-US" sz="1200" b="0" i="0"/>
                        <a:t>）</a:t>
                      </a:r>
                      <a:endParaRPr lang="zh-CN" altLang="en-US" sz="1200" b="0" i="0"/>
                    </a:p>
                  </a:txBody>
                  <a:tcPr marL="0" marR="0" marT="76200" marB="76200"/>
                </a:tc>
              </a:tr>
              <a:tr h="3352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200"/>
                        <a:t>姓名：</a:t>
                      </a:r>
                      <a:r>
                        <a:rPr lang="en-US" altLang="zh-CN" sz="1200"/>
                        <a:t>@</a:t>
                      </a:r>
                      <a:r>
                        <a:rPr lang="en-US" altLang="zh-CN" sz="1200"/>
                        <a:t>AA1111111111111111111111111111111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200"/>
                        <a:t>报错：请输入合法</a:t>
                      </a:r>
                      <a:r>
                        <a:rPr lang="zh-CN" altLang="en-US" sz="1200"/>
                        <a:t>姓名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 marL="0" algn="ctr" fontAlgn="base">
                        <a:buClrTx/>
                        <a:buSzTx/>
                        <a:buFontTx/>
                      </a:pPr>
                      <a:r>
                        <a:rPr lang="zh-CN" altLang="en-US" sz="1200" b="0" i="0"/>
                        <a:t>（</a:t>
                      </a:r>
                      <a:r>
                        <a:rPr lang="en-US" altLang="zh-CN" sz="1200" b="0" i="0"/>
                        <a:t>3</a:t>
                      </a:r>
                      <a:r>
                        <a:rPr lang="zh-CN" altLang="en-US" sz="1200" b="0" i="0"/>
                        <a:t>）、（</a:t>
                      </a:r>
                      <a:r>
                        <a:rPr lang="en-US" altLang="zh-CN" sz="1200" b="0" i="0"/>
                        <a:t>4</a:t>
                      </a:r>
                      <a:r>
                        <a:rPr lang="zh-CN" altLang="en-US" sz="1200" b="0" i="0"/>
                        <a:t>）</a:t>
                      </a:r>
                      <a:endParaRPr lang="zh-CN" altLang="en-US" sz="1200" b="0" i="0"/>
                    </a:p>
                  </a:txBody>
                  <a:tcPr marL="0" marR="0" marT="76200" marB="76200"/>
                </a:tc>
              </a:tr>
              <a:tr h="30607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200"/>
                        <a:t>自我评价：超过</a:t>
                      </a:r>
                      <a:r>
                        <a:rPr lang="en-US" altLang="zh-CN" sz="1200"/>
                        <a:t>500</a:t>
                      </a:r>
                      <a:r>
                        <a:rPr lang="zh-CN" altLang="en-US" sz="1200"/>
                        <a:t>字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200"/>
                        <a:t>报错：字数不能超过</a:t>
                      </a:r>
                      <a:r>
                        <a:rPr lang="en-US" altLang="zh-CN" sz="1200"/>
                        <a:t>500</a:t>
                      </a:r>
                      <a:r>
                        <a:rPr lang="zh-CN" altLang="en-US" sz="1200"/>
                        <a:t>字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 marL="0" algn="ctr" fontAlgn="base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 i="0"/>
                        <a:t>（</a:t>
                      </a:r>
                      <a:r>
                        <a:rPr lang="en-US" altLang="zh-CN" sz="1200" b="0" i="0"/>
                        <a:t>15</a:t>
                      </a:r>
                      <a:r>
                        <a:rPr lang="zh-CN" altLang="en-US" sz="1200" b="0" i="0"/>
                        <a:t>）</a:t>
                      </a:r>
                      <a:endParaRPr lang="zh-CN" altLang="en-US" sz="1200" b="0" i="0"/>
                    </a:p>
                  </a:txBody>
                  <a:tcPr marL="0" marR="0" marT="76200" marB="76200"/>
                </a:tc>
              </a:tr>
            </a:tbl>
          </a:graphicData>
        </a:graphic>
      </p:graphicFrame>
    </p:spTree>
  </p:cSld>
  <p:clrMapOvr>
    <a:masterClrMapping/>
  </p:clrMapOvr>
  <p:transition spd="slow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标题 1"/>
          <p:cNvSpPr>
            <a:spLocks noGrp="1"/>
          </p:cNvSpPr>
          <p:nvPr>
            <p:ph type="title" idx="4294967295"/>
          </p:nvPr>
        </p:nvSpPr>
        <p:spPr>
          <a:xfrm>
            <a:off x="970845" y="929474"/>
            <a:ext cx="2912533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软件测试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文本框 1"/>
          <p:cNvSpPr txBox="1"/>
          <p:nvPr userDrawn="1"/>
        </p:nvSpPr>
        <p:spPr>
          <a:xfrm>
            <a:off x="970883" y="1495304"/>
            <a:ext cx="9098280" cy="368300"/>
          </a:xfrm>
          <a:prstGeom prst="rect">
            <a:avLst/>
          </a:prstGeom>
        </p:spPr>
        <p:txBody>
          <a:bodyPr wrap="none" rtlCol="0">
            <a:spAutoFit/>
          </a:bodyPr>
          <a:p>
            <a:r>
              <a:rPr lang="zh-CN" altLang="en-US"/>
              <a:t>对登录函数展开白盒测试，依次实现语句覆盖、分支覆盖、路径覆盖以及基本路径覆盖：</a:t>
            </a:r>
            <a:endParaRPr lang="zh-CN" altLang="en-US"/>
          </a:p>
        </p:txBody>
      </p:sp>
      <p:graphicFrame>
        <p:nvGraphicFramePr>
          <p:cNvPr id="3" name="表格 2"/>
          <p:cNvGraphicFramePr/>
          <p:nvPr/>
        </p:nvGraphicFramePr>
        <p:xfrm>
          <a:off x="481330" y="1894205"/>
          <a:ext cx="9200515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9165"/>
                <a:gridCol w="2174240"/>
                <a:gridCol w="3141345"/>
                <a:gridCol w="2945765"/>
              </a:tblGrid>
              <a:tr h="3810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200"/>
                        <a:t>用例编号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200"/>
                        <a:t>测试数据</a:t>
                      </a:r>
                      <a:endParaRPr lang="zh-CN" altLang="en-US" sz="1200"/>
                    </a:p>
                  </a:txBody>
                  <a:tcPr marL="0" marR="0" marT="0" marB="0"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200"/>
                        <a:t>输入/场景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200"/>
                        <a:t>预期结果</a:t>
                      </a:r>
                      <a:endParaRPr lang="zh-CN" altLang="en-US" sz="1200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200"/>
                        <a:t>T1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200"/>
                        <a:t>接口正常返回 200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200"/>
                        <a:t>正确用户名和密码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200"/>
                        <a:t>显示成功提示，存储 token，跳转主页</a:t>
                      </a:r>
                      <a:endParaRPr lang="zh-CN" altLang="en-US" sz="1200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200"/>
                        <a:t>T2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200"/>
                        <a:t>接口返回非 200 状态码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200"/>
                        <a:t>错误用户名或密码</a:t>
                      </a:r>
                      <a:endParaRPr lang="zh-CN" altLang="en-US" sz="1200"/>
                    </a:p>
                  </a:txBody>
                  <a:tcPr marL="0" marR="0" marT="0" marB="0"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200"/>
                        <a:t>显示错误提示</a:t>
                      </a:r>
                      <a:endParaRPr lang="zh-CN" altLang="en-US" sz="1200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200"/>
                        <a:t>T3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200"/>
                        <a:t>接口抛出异常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200"/>
                        <a:t>网络超时或无响应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200"/>
                        <a:t>显示网络错误提示</a:t>
                      </a:r>
                      <a:endParaRPr lang="zh-CN" altLang="en-US" sz="1200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200"/>
                        <a:t>T4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200"/>
                        <a:t>if 条件为真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200"/>
                        <a:t>res.code == 200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200"/>
                        <a:t>执行成功分支逻辑</a:t>
                      </a:r>
                      <a:endParaRPr lang="zh-CN" altLang="en-US" sz="1200"/>
                    </a:p>
                  </a:txBody>
                  <a:tcPr marL="0" marR="0" marT="0" marB="0" anchor="ctr" anchorCtr="0"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200"/>
                        <a:t>T5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200"/>
                        <a:t>if</a:t>
                      </a:r>
                      <a:r>
                        <a:rPr lang="zh-CN" altLang="en-US" sz="1200"/>
                        <a:t>条件为假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200"/>
                        <a:t>res.code != 200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200">
                          <a:sym typeface="+mn-ea"/>
                        </a:rPr>
                        <a:t>执行失败分支逻辑</a:t>
                      </a:r>
                      <a:endParaRPr lang="zh-CN" altLang="en-US" sz="1200">
                        <a:sym typeface="+mn-ea"/>
                      </a:endParaRPr>
                    </a:p>
                  </a:txBody>
                  <a:tcPr marL="0" marR="0" marT="0" marB="0" anchor="ctr" anchorCtr="0"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200"/>
                        <a:t>T6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200"/>
                        <a:t>勾选 "记住我"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200"/>
                        <a:t>checked = true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200"/>
                        <a:t>存储用户名和密码到 localStorage</a:t>
                      </a:r>
                      <a:endParaRPr lang="zh-CN" altLang="en-US" sz="1200"/>
                    </a:p>
                  </a:txBody>
                  <a:tcPr marL="0" marR="0" marT="0" marB="0" anchor="ctr" anchorCtr="0"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200"/>
                        <a:t>T7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200"/>
                        <a:t>未勾选 "记住我"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200"/>
                        <a:t>checked = false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200"/>
                        <a:t>不存储用户名和密码</a:t>
                      </a:r>
                      <a:endParaRPr lang="zh-CN" altLang="en-US" sz="1200"/>
                    </a:p>
                  </a:txBody>
                  <a:tcPr marL="0" marR="0" marT="0" marB="0" anchor="ctr" anchorCtr="0"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200"/>
                        <a:t>T8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200"/>
                        <a:t>正常路径测试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200"/>
                        <a:t>正确用户名和密码，接口返回有效 token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200"/>
                        <a:t>显示登录成功，跳转主页</a:t>
                      </a:r>
                      <a:endParaRPr lang="zh-CN" altLang="en-US" sz="1200"/>
                    </a:p>
                  </a:txBody>
                  <a:tcPr marL="0" marR="0" marT="0" marB="0" anchor="ctr" anchorCtr="0"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200"/>
                        <a:t>T9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200"/>
                        <a:t>用户名或密码错误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200"/>
                        <a:t>错误用户名和密码，接口返回 code != 200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200"/>
                        <a:t>显示登录失败提示</a:t>
                      </a:r>
                      <a:endParaRPr lang="zh-CN" altLang="en-US" sz="1200"/>
                    </a:p>
                  </a:txBody>
                  <a:tcPr marL="0" marR="0" marT="0" marB="0" anchor="ctr" anchorCtr="0"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200"/>
                        <a:t>T10 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200"/>
                        <a:t>网络问题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200"/>
                        <a:t>接口超时或无响应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200"/>
                        <a:t>显示网络错误提示</a:t>
                      </a:r>
                      <a:endParaRPr lang="zh-CN" altLang="en-US" sz="1200"/>
                    </a:p>
                  </a:txBody>
                  <a:tcPr marL="0" marR="0" marT="0" marB="0" anchor="ctr" anchorCtr="0"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200"/>
                        <a:t>T11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200"/>
                        <a:t>接口返回非法 token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200"/>
                        <a:t>接口返回空或无效 token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200"/>
                        <a:t>提示服务器异常，不存储 token</a:t>
                      </a:r>
                      <a:endParaRPr lang="zh-CN" altLang="en-US" sz="1200"/>
                    </a:p>
                  </a:txBody>
                  <a:tcPr marL="0" marR="0" marT="0" marB="0" anchor="ctr" anchorCtr="0"/>
                </a:tc>
              </a:tr>
            </a:tbl>
          </a:graphicData>
        </a:graphic>
      </p:graphicFrame>
    </p:spTree>
  </p:cSld>
  <p:clrMapOvr>
    <a:masterClrMapping/>
  </p:clrMapOvr>
  <p:transition spd="slow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86173" y="3733751"/>
            <a:ext cx="655911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</a:rPr>
              <a:t>软件质量与保证</a:t>
            </a:r>
            <a:endParaRPr lang="zh-CN" altLang="en-US" sz="4400" b="1" dirty="0">
              <a:solidFill>
                <a:schemeClr val="bg1"/>
              </a:solidFill>
            </a:endParaRPr>
          </a:p>
          <a:p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779507" y="1939266"/>
            <a:ext cx="18572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gradFill>
                  <a:gsLst>
                    <a:gs pos="100000">
                      <a:schemeClr val="accent1"/>
                    </a:gs>
                    <a:gs pos="0">
                      <a:schemeClr val="accent1">
                        <a:lumMod val="75000"/>
                      </a:schemeClr>
                    </a:gs>
                  </a:gsLst>
                  <a:lin ang="0" scaled="1"/>
                </a:gradFill>
                <a:latin typeface="+mj-lt"/>
              </a:rPr>
              <a:t>05</a:t>
            </a:r>
            <a:endParaRPr lang="zh-CN" altLang="en-US" sz="9600" dirty="0">
              <a:gradFill>
                <a:gsLst>
                  <a:gs pos="100000">
                    <a:schemeClr val="accent1"/>
                  </a:gs>
                  <a:gs pos="0">
                    <a:schemeClr val="accent1">
                      <a:lumMod val="75000"/>
                    </a:schemeClr>
                  </a:gs>
                </a:gsLst>
                <a:lin ang="0" scaled="1"/>
              </a:gradFill>
              <a:latin typeface="+mj-lt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4294967295"/>
          </p:nvPr>
        </p:nvSpPr>
        <p:spPr>
          <a:xfrm>
            <a:off x="330200" y="1542698"/>
            <a:ext cx="5223932" cy="1467068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1800" dirty="0"/>
              <a:t>使用了自动化分析工具</a:t>
            </a:r>
            <a:r>
              <a:rPr lang="en-US" altLang="zh-CN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Codacy</a:t>
            </a:r>
            <a:r>
              <a:rPr lang="zh-CN" altLang="en-US" sz="1800" dirty="0"/>
              <a:t>，提供了代码质量的概览，包括发现的问题、代码重复率等。</a:t>
            </a:r>
            <a:endParaRPr lang="en-US" altLang="zh-CN" sz="1800" dirty="0"/>
          </a:p>
          <a:p>
            <a:pPr marL="0" indent="0">
              <a:buNone/>
            </a:pPr>
            <a:r>
              <a:rPr lang="zh-CN" altLang="en-US" sz="1800" dirty="0"/>
              <a:t>经分析，代码总体质量为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en-US" sz="1800" dirty="0"/>
              <a:t>，</a:t>
            </a:r>
            <a:r>
              <a:rPr lang="zh-CN" altLang="zh-CN" sz="18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共审查出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283</a:t>
            </a:r>
            <a:r>
              <a:rPr lang="zh-CN" altLang="zh-CN" sz="18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个问题</a:t>
            </a:r>
            <a:r>
              <a:rPr lang="zh-CN" altLang="en-US" sz="18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，其中严重程度为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Minor</a:t>
            </a:r>
            <a:r>
              <a:rPr lang="zh-CN" altLang="en-US" sz="18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的有</a:t>
            </a:r>
            <a:r>
              <a:rPr lang="en-US" altLang="zh-CN" sz="1800" kern="100" dirty="0">
                <a:latin typeface="黑体" panose="02010609060101010101" pitchFamily="49" charset="-122"/>
                <a:ea typeface="黑体" panose="02010609060101010101" pitchFamily="49" charset="-122"/>
              </a:rPr>
              <a:t>219</a:t>
            </a:r>
            <a:r>
              <a:rPr lang="zh-CN" altLang="en-US" sz="18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个、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Medium</a:t>
            </a:r>
            <a:r>
              <a:rPr lang="zh-CN" altLang="en-US" sz="18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的有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56</a:t>
            </a:r>
            <a:r>
              <a:rPr lang="zh-CN" altLang="en-US" sz="18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个，</a:t>
            </a:r>
            <a:r>
              <a:rPr lang="en-US" altLang="zh-CN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Critiacal</a:t>
            </a:r>
            <a:r>
              <a:rPr lang="zh-CN" altLang="en-US" sz="1800" kern="100" dirty="0">
                <a:latin typeface="黑体" panose="02010609060101010101" pitchFamily="49" charset="-122"/>
                <a:ea typeface="黑体" panose="02010609060101010101" pitchFamily="49" charset="-122"/>
              </a:rPr>
              <a:t>的有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zh-CN" altLang="en-US" sz="1800" kern="100" dirty="0">
                <a:latin typeface="黑体" panose="02010609060101010101" pitchFamily="49" charset="-122"/>
                <a:ea typeface="黑体" panose="02010609060101010101" pitchFamily="49" charset="-122"/>
              </a:rPr>
              <a:t>个。</a:t>
            </a:r>
            <a:endParaRPr lang="en-US" altLang="zh-CN" sz="1800" kern="1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294967295"/>
          </p:nvPr>
        </p:nvSpPr>
        <p:spPr>
          <a:xfrm>
            <a:off x="11358563" y="6451600"/>
            <a:ext cx="833437" cy="277813"/>
          </a:xfrm>
        </p:spPr>
        <p:txBody>
          <a:bodyPr/>
          <a:lstStyle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5" name="标题 4"/>
          <p:cNvSpPr>
            <a:spLocks noGrp="1"/>
          </p:cNvSpPr>
          <p:nvPr>
            <p:ph type="title" idx="4294967295"/>
          </p:nvPr>
        </p:nvSpPr>
        <p:spPr>
          <a:xfrm>
            <a:off x="1004711" y="834319"/>
            <a:ext cx="4549422" cy="703263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软件质量与保证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200" y="3202967"/>
            <a:ext cx="5223933" cy="261448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4133" y="141816"/>
            <a:ext cx="4181475" cy="103822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4908" y="984920"/>
            <a:ext cx="6306659" cy="230964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rcRect b="23524"/>
          <a:stretch>
            <a:fillRect/>
          </a:stretch>
        </p:blipFill>
        <p:spPr>
          <a:xfrm>
            <a:off x="5804908" y="3401073"/>
            <a:ext cx="6306659" cy="2745727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330199" y="5941586"/>
            <a:ext cx="5223933" cy="5559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1800"/>
              </a:lnSpc>
            </a:pPr>
            <a:r>
              <a:rPr lang="zh-CN" altLang="en-US" b="0" i="0" dirty="0">
                <a:solidFill>
                  <a:srgbClr val="060607"/>
                </a:solidFill>
                <a:effectLst/>
                <a:latin typeface="-apple-system"/>
              </a:rPr>
              <a:t>代码风格一致</a:t>
            </a:r>
            <a:r>
              <a:rPr lang="en-US" altLang="zh-CN" b="0" i="0" dirty="0">
                <a:solidFill>
                  <a:srgbClr val="060607"/>
                </a:solidFill>
                <a:effectLst/>
                <a:latin typeface="-apple-system"/>
              </a:rPr>
              <a:t>,</a:t>
            </a:r>
            <a:r>
              <a:rPr lang="zh-CN" altLang="en-US" b="0" i="0" dirty="0">
                <a:solidFill>
                  <a:srgbClr val="060607"/>
                </a:solidFill>
                <a:effectLst/>
                <a:latin typeface="-apple-system"/>
              </a:rPr>
              <a:t>使用了适当的空格和缩进</a:t>
            </a:r>
            <a:endParaRPr lang="en-US" altLang="zh-CN" b="0" i="0" dirty="0">
              <a:solidFill>
                <a:srgbClr val="060607"/>
              </a:solidFill>
              <a:effectLst/>
              <a:latin typeface="-apple-system"/>
            </a:endParaRPr>
          </a:p>
          <a:p>
            <a:pPr algn="l">
              <a:lnSpc>
                <a:spcPts val="1800"/>
              </a:lnSpc>
            </a:pPr>
            <a:r>
              <a:rPr lang="zh-CN" altLang="en-US" b="0" i="0" dirty="0">
                <a:solidFill>
                  <a:srgbClr val="060607"/>
                </a:solidFill>
                <a:effectLst/>
                <a:latin typeface="-apple-system"/>
              </a:rPr>
              <a:t>方法和变量的命名遵循</a:t>
            </a:r>
            <a:r>
              <a:rPr lang="zh-CN" altLang="en-US" dirty="0">
                <a:solidFill>
                  <a:srgbClr val="060607"/>
                </a:solidFill>
                <a:latin typeface="-apple-system"/>
              </a:rPr>
              <a:t>驼峰命名法</a:t>
            </a:r>
            <a:endParaRPr lang="zh-CN" altLang="en-US" b="0" i="0" dirty="0">
              <a:solidFill>
                <a:srgbClr val="060607"/>
              </a:solidFill>
              <a:effectLst/>
              <a:latin typeface="-apple-system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86173" y="3733751"/>
            <a:ext cx="655911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</a:rPr>
              <a:t>开发技术与工具</a:t>
            </a:r>
            <a:endParaRPr lang="zh-CN" altLang="en-US" sz="4400" b="1" dirty="0">
              <a:solidFill>
                <a:schemeClr val="bg1"/>
              </a:solidFill>
            </a:endParaRPr>
          </a:p>
          <a:p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779507" y="1939266"/>
            <a:ext cx="18572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gradFill>
                  <a:gsLst>
                    <a:gs pos="100000">
                      <a:schemeClr val="accent1"/>
                    </a:gs>
                    <a:gs pos="0">
                      <a:schemeClr val="accent1">
                        <a:lumMod val="75000"/>
                      </a:schemeClr>
                    </a:gs>
                  </a:gsLst>
                  <a:lin ang="0" scaled="1"/>
                </a:gradFill>
                <a:latin typeface="+mj-lt"/>
              </a:rPr>
              <a:t>06</a:t>
            </a:r>
            <a:endParaRPr lang="zh-CN" altLang="en-US" sz="9600" dirty="0">
              <a:gradFill>
                <a:gsLst>
                  <a:gs pos="100000">
                    <a:schemeClr val="accent1"/>
                  </a:gs>
                  <a:gs pos="0">
                    <a:schemeClr val="accent1">
                      <a:lumMod val="75000"/>
                    </a:schemeClr>
                  </a:gs>
                </a:gsLst>
                <a:lin ang="0" scaled="1"/>
              </a:gradFill>
              <a:latin typeface="+mj-lt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4294967295"/>
          </p:nvPr>
        </p:nvSpPr>
        <p:spPr>
          <a:xfrm>
            <a:off x="1027430" y="1779270"/>
            <a:ext cx="9603105" cy="4806950"/>
          </a:xfrm>
        </p:spPr>
        <p:txBody>
          <a:bodyPr>
            <a:noAutofit/>
          </a:bodyPr>
          <a:lstStyle/>
          <a:p>
            <a:r>
              <a:rPr lang="zh-CN" altLang="en-US" sz="2800" dirty="0">
                <a:sym typeface="+mn-ea"/>
              </a:rPr>
              <a:t>软件开发技术</a:t>
            </a:r>
            <a:endParaRPr lang="zh-CN" altLang="en-US" sz="2800" dirty="0"/>
          </a:p>
          <a:p>
            <a:pPr lvl="1"/>
            <a:r>
              <a:rPr lang="zh-CN" altLang="en-US" sz="2800" dirty="0">
                <a:sym typeface="+mn-ea"/>
              </a:rPr>
              <a:t>本软件项目用到了</a:t>
            </a:r>
            <a:r>
              <a:rPr lang="en-US" altLang="zh-CN" sz="2800" dirty="0">
                <a:sym typeface="+mn-ea"/>
              </a:rPr>
              <a:t>vue.js</a:t>
            </a:r>
            <a:r>
              <a:rPr lang="zh-CN" altLang="en-US" sz="2800" dirty="0">
                <a:sym typeface="+mn-ea"/>
              </a:rPr>
              <a:t>来是实现前端的界面，</a:t>
            </a:r>
            <a:r>
              <a:rPr lang="en-US" altLang="zh-CN" sz="2800" dirty="0">
                <a:sym typeface="+mn-ea"/>
              </a:rPr>
              <a:t>spring boot</a:t>
            </a:r>
            <a:r>
              <a:rPr lang="zh-CN" altLang="en-US" sz="2800" dirty="0">
                <a:sym typeface="+mn-ea"/>
              </a:rPr>
              <a:t>来实现后端的开发。</a:t>
            </a:r>
            <a:endParaRPr lang="en-US" altLang="zh-CN" sz="2800" dirty="0"/>
          </a:p>
          <a:p>
            <a:r>
              <a:rPr lang="zh-CN" altLang="en-US" sz="2800" dirty="0">
                <a:sym typeface="+mn-ea"/>
              </a:rPr>
              <a:t>编程语言</a:t>
            </a:r>
            <a:endParaRPr lang="zh-CN" altLang="en-US" sz="2800" dirty="0"/>
          </a:p>
          <a:p>
            <a:pPr lvl="1"/>
            <a:r>
              <a:rPr lang="zh-CN" altLang="en-US" sz="2800" dirty="0">
                <a:sym typeface="+mn-ea"/>
              </a:rPr>
              <a:t>本软件项目主体用</a:t>
            </a:r>
            <a:r>
              <a:rPr lang="en-US" altLang="zh-CN" sz="2800" dirty="0">
                <a:sym typeface="+mn-ea"/>
              </a:rPr>
              <a:t>java</a:t>
            </a:r>
            <a:r>
              <a:rPr lang="zh-CN" altLang="en-US" sz="2800" dirty="0">
                <a:sym typeface="+mn-ea"/>
              </a:rPr>
              <a:t>语言。</a:t>
            </a:r>
            <a:endParaRPr lang="en-US" altLang="zh-CN" sz="2800" dirty="0"/>
          </a:p>
          <a:p>
            <a:r>
              <a:rPr lang="zh-CN" altLang="en-US" sz="2800" dirty="0">
                <a:sym typeface="+mn-ea"/>
              </a:rPr>
              <a:t>软件工具</a:t>
            </a:r>
            <a:endParaRPr lang="en-US" altLang="zh-CN" sz="2800" dirty="0"/>
          </a:p>
          <a:p>
            <a:pPr lvl="1"/>
            <a:r>
              <a:rPr lang="zh-CN" altLang="en-US" sz="2800" dirty="0">
                <a:sym typeface="+mn-ea"/>
              </a:rPr>
              <a:t>在编码阶段，我们使用</a:t>
            </a:r>
            <a:r>
              <a:rPr lang="en-US" altLang="zh-CN" sz="2800">
                <a:sym typeface="+mn-ea"/>
              </a:rPr>
              <a:t>IntelliJ IDEA</a:t>
            </a:r>
            <a:r>
              <a:rPr lang="zh-CN" altLang="en-US" sz="2800">
                <a:sym typeface="+mn-ea"/>
              </a:rPr>
              <a:t>集成开发环境</a:t>
            </a:r>
            <a:endParaRPr lang="zh-CN" altLang="en-US" sz="2800"/>
          </a:p>
          <a:p>
            <a:pPr lvl="1"/>
            <a:r>
              <a:rPr lang="zh-CN" altLang="en-US" sz="2800">
                <a:sym typeface="+mn-ea"/>
              </a:rPr>
              <a:t>在构建阶段，我们使用</a:t>
            </a:r>
            <a:r>
              <a:rPr lang="en-US" altLang="zh-CN" sz="2800">
                <a:sym typeface="+mn-ea"/>
              </a:rPr>
              <a:t>Maven</a:t>
            </a:r>
            <a:r>
              <a:rPr lang="zh-CN" altLang="en-US" sz="2800">
                <a:sym typeface="+mn-ea"/>
              </a:rPr>
              <a:t>构建工具，</a:t>
            </a:r>
            <a:r>
              <a:rPr lang="en-US" altLang="zh-CN" sz="2800">
                <a:sym typeface="+mn-ea"/>
              </a:rPr>
              <a:t>npm</a:t>
            </a:r>
            <a:r>
              <a:rPr lang="zh-CN" altLang="en-US" sz="2800">
                <a:sym typeface="+mn-ea"/>
              </a:rPr>
              <a:t>依赖管理工具</a:t>
            </a:r>
            <a:endParaRPr lang="zh-CN" altLang="en-US" sz="2800"/>
          </a:p>
          <a:p>
            <a:pPr lvl="1"/>
            <a:r>
              <a:rPr lang="zh-CN" altLang="en-US" sz="2800">
                <a:sym typeface="+mn-ea"/>
              </a:rPr>
              <a:t>在测试阶段，我们使用</a:t>
            </a:r>
            <a:r>
              <a:rPr lang="zh-CN" altLang="en-US" sz="2800" dirty="0">
                <a:sym typeface="+mn-ea"/>
              </a:rPr>
              <a:t>自动化分析工具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Codacy</a:t>
            </a:r>
            <a:r>
              <a:rPr lang="zh-CN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来提供代码质量的概览</a:t>
            </a:r>
            <a:endParaRPr lang="zh-CN" altLang="en-US" sz="2800" dirty="0" err="1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294967295"/>
          </p:nvPr>
        </p:nvSpPr>
        <p:spPr>
          <a:xfrm>
            <a:off x="11358563" y="6451600"/>
            <a:ext cx="833437" cy="277813"/>
          </a:xfrm>
        </p:spPr>
        <p:txBody>
          <a:bodyPr/>
          <a:lstStyle/>
          <a:p>
            <a:r>
              <a:rPr lang="zh-CN" altLang="en-US"/>
              <a:t>*</a:t>
            </a: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idx="4294967295"/>
          </p:nvPr>
        </p:nvSpPr>
        <p:spPr>
          <a:xfrm>
            <a:off x="1027289" y="916598"/>
            <a:ext cx="4730044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开发技术与工具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86173" y="3733751"/>
            <a:ext cx="655911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</a:rPr>
              <a:t>开源社区的使用</a:t>
            </a:r>
            <a:endParaRPr lang="zh-CN" altLang="en-US" sz="4400" b="1" dirty="0">
              <a:solidFill>
                <a:schemeClr val="bg1"/>
              </a:solidFill>
            </a:endParaRPr>
          </a:p>
          <a:p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779507" y="1939266"/>
            <a:ext cx="18572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gradFill>
                  <a:gsLst>
                    <a:gs pos="100000">
                      <a:schemeClr val="accent1"/>
                    </a:gs>
                    <a:gs pos="0">
                      <a:schemeClr val="accent1">
                        <a:lumMod val="75000"/>
                      </a:schemeClr>
                    </a:gs>
                  </a:gsLst>
                  <a:lin ang="0" scaled="1"/>
                </a:gradFill>
                <a:latin typeface="+mj-lt"/>
              </a:rPr>
              <a:t>07</a:t>
            </a:r>
            <a:endParaRPr lang="zh-CN" altLang="en-US" sz="9600" dirty="0">
              <a:gradFill>
                <a:gsLst>
                  <a:gs pos="100000">
                    <a:schemeClr val="accent1"/>
                  </a:gs>
                  <a:gs pos="0">
                    <a:schemeClr val="accent1">
                      <a:lumMod val="75000"/>
                    </a:schemeClr>
                  </a:gs>
                </a:gsLst>
                <a:lin ang="0" scaled="1"/>
              </a:gradFill>
              <a:latin typeface="+mj-lt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4294967295"/>
          </p:nvPr>
        </p:nvSpPr>
        <p:spPr>
          <a:xfrm>
            <a:off x="993422" y="1780470"/>
            <a:ext cx="9821334" cy="3382010"/>
          </a:xfrm>
        </p:spPr>
        <p:txBody>
          <a:bodyPr/>
          <a:lstStyle/>
          <a:p>
            <a:pPr lvl="1"/>
            <a:r>
              <a:rPr lang="zh-CN" altLang="en-US" sz="2800" dirty="0">
                <a:sym typeface="+mn-ea"/>
              </a:rPr>
              <a:t>在开发过程，我们加入到了CSDN,Github等开源社区。</a:t>
            </a:r>
            <a:endParaRPr lang="zh-CN" altLang="en-US" sz="2800" dirty="0">
              <a:sym typeface="+mn-ea"/>
            </a:endParaRPr>
          </a:p>
          <a:p>
            <a:pPr lvl="1"/>
            <a:r>
              <a:rPr lang="zh-CN" altLang="en-US" sz="2800" dirty="0">
                <a:sym typeface="+mn-ea"/>
              </a:rPr>
              <a:t>校园兼职系统我们采用开源的</a:t>
            </a:r>
            <a:r>
              <a:rPr lang="en-US" altLang="zh-CN" sz="2800" dirty="0">
                <a:sym typeface="+mn-ea"/>
              </a:rPr>
              <a:t>Java</a:t>
            </a:r>
            <a:r>
              <a:rPr lang="zh-CN" altLang="en-US" sz="2800" dirty="0">
                <a:sym typeface="+mn-ea"/>
              </a:rPr>
              <a:t>语言和</a:t>
            </a:r>
            <a:r>
              <a:rPr lang="en-US" altLang="zh-CN" sz="2800" dirty="0">
                <a:sym typeface="+mn-ea"/>
              </a:rPr>
              <a:t>MySQL</a:t>
            </a:r>
            <a:r>
              <a:rPr lang="zh-CN" altLang="en-US" sz="2800" dirty="0">
                <a:sym typeface="+mn-ea"/>
              </a:rPr>
              <a:t>数据库进行开发，这些技术都被广泛使用并且有庞大的社区支持。</a:t>
            </a:r>
            <a:endParaRPr lang="zh-CN" altLang="en-US" sz="2800" dirty="0">
              <a:sym typeface="+mn-ea"/>
            </a:endParaRPr>
          </a:p>
          <a:p>
            <a:pPr lvl="1"/>
            <a:r>
              <a:rPr lang="zh-CN" altLang="en-US" sz="2800" dirty="0">
                <a:sym typeface="+mn-ea"/>
              </a:rPr>
              <a:t>在开源社区中，有详细的开发文档和用户手册，有助于我们了解原有开源代码的基本框架，结合自己的想法实现自己的项目。</a:t>
            </a:r>
            <a:endParaRPr lang="zh-CN" altLang="en-US" sz="2800" dirty="0">
              <a:sym typeface="+mn-ea"/>
            </a:endParaRPr>
          </a:p>
          <a:p>
            <a:pPr lvl="1"/>
            <a:r>
              <a:rPr lang="zh-CN" altLang="en-US" sz="2800">
                <a:sym typeface="+mn-ea"/>
              </a:rPr>
              <a:t>在软件测试中，我们在开源社区中结合黑盒和白盒测试进行软件测试。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294967295"/>
          </p:nvPr>
        </p:nvSpPr>
        <p:spPr>
          <a:xfrm>
            <a:off x="11358563" y="6451600"/>
            <a:ext cx="833437" cy="277813"/>
          </a:xfrm>
        </p:spPr>
        <p:txBody>
          <a:bodyPr/>
          <a:lstStyle/>
          <a:p>
            <a:r>
              <a:rPr lang="zh-CN" altLang="en-US"/>
              <a:t>*</a:t>
            </a: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idx="4294967295"/>
          </p:nvPr>
        </p:nvSpPr>
        <p:spPr>
          <a:xfrm>
            <a:off x="993422" y="929474"/>
            <a:ext cx="4470400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开源社区的使用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86173" y="3733751"/>
            <a:ext cx="655911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</a:rPr>
              <a:t>实践收获与感受</a:t>
            </a:r>
            <a:endParaRPr lang="zh-CN" altLang="en-US" sz="4400" b="1" dirty="0">
              <a:solidFill>
                <a:schemeClr val="bg1"/>
              </a:solidFill>
            </a:endParaRPr>
          </a:p>
          <a:p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779507" y="1939266"/>
            <a:ext cx="18572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gradFill>
                  <a:gsLst>
                    <a:gs pos="100000">
                      <a:schemeClr val="accent1"/>
                    </a:gs>
                    <a:gs pos="0">
                      <a:schemeClr val="accent1">
                        <a:lumMod val="75000"/>
                      </a:schemeClr>
                    </a:gs>
                  </a:gsLst>
                  <a:lin ang="0" scaled="1"/>
                </a:gradFill>
                <a:latin typeface="+mj-lt"/>
              </a:rPr>
              <a:t>08</a:t>
            </a:r>
            <a:endParaRPr lang="zh-CN" altLang="en-US" sz="9600" dirty="0">
              <a:gradFill>
                <a:gsLst>
                  <a:gs pos="100000">
                    <a:schemeClr val="accent1"/>
                  </a:gs>
                  <a:gs pos="0">
                    <a:schemeClr val="accent1">
                      <a:lumMod val="75000"/>
                    </a:schemeClr>
                  </a:gs>
                </a:gsLst>
                <a:lin ang="0" scaled="1"/>
              </a:gradFill>
              <a:latin typeface="+mj-lt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idx="4294967295"/>
          </p:nvPr>
        </p:nvSpPr>
        <p:spPr>
          <a:xfrm>
            <a:off x="982134" y="1803048"/>
            <a:ext cx="9471377" cy="4220845"/>
          </a:xfrm>
        </p:spPr>
        <p:txBody>
          <a:bodyPr/>
          <a:lstStyle/>
          <a:p>
            <a:pPr marL="0" indent="457200">
              <a:buNone/>
            </a:pPr>
            <a:r>
              <a:rPr lang="zh-CN" altLang="en-US" dirty="0">
                <a:sym typeface="+mn-ea"/>
              </a:rPr>
              <a:t>在填写需求文档以及设计阶段，借鉴了一些已经存在的校园兼职的</a:t>
            </a:r>
            <a:r>
              <a:rPr lang="en-US" altLang="zh-CN" dirty="0">
                <a:sym typeface="+mn-ea"/>
              </a:rPr>
              <a:t>app,</a:t>
            </a:r>
            <a:r>
              <a:rPr lang="zh-CN" altLang="en-US" dirty="0">
                <a:sym typeface="+mn-ea"/>
              </a:rPr>
              <a:t>小程序等，结合小组成员的想法，来设计小组的校园兼职在线平台，成员提升了逻辑思维能力以及对需求方面考虑更加具体。</a:t>
            </a:r>
            <a:endParaRPr lang="zh-CN" altLang="en-US" dirty="0"/>
          </a:p>
          <a:p>
            <a:pPr marL="0" indent="457200">
              <a:buNone/>
            </a:pPr>
            <a:r>
              <a:rPr lang="zh-CN" altLang="en-US" dirty="0">
                <a:sym typeface="+mn-ea"/>
              </a:rPr>
              <a:t>小组成员通过实际开发一个在线平台，通过学习前端框架</a:t>
            </a:r>
            <a:r>
              <a:rPr lang="en-US" altLang="zh-CN" dirty="0">
                <a:sym typeface="+mn-ea"/>
              </a:rPr>
              <a:t>vue.js</a:t>
            </a:r>
            <a:r>
              <a:rPr lang="zh-CN" altLang="en-US" dirty="0">
                <a:sym typeface="+mn-ea"/>
              </a:rPr>
              <a:t>以及通过</a:t>
            </a:r>
            <a:r>
              <a:rPr lang="en-US" altLang="zh-CN" dirty="0">
                <a:sym typeface="+mn-ea"/>
              </a:rPr>
              <a:t>spring</a:t>
            </a:r>
            <a:r>
              <a:rPr lang="zh-CN" altLang="en-US" dirty="0">
                <a:sym typeface="+mn-ea"/>
              </a:rPr>
              <a:t>框架实现后端开发，在数据库方面</a:t>
            </a:r>
            <a:r>
              <a:rPr lang="en-US" altLang="zh-CN" dirty="0">
                <a:sym typeface="+mn-ea"/>
              </a:rPr>
              <a:t>MySQL</a:t>
            </a:r>
            <a:r>
              <a:rPr lang="zh-CN" altLang="en-US" dirty="0">
                <a:sym typeface="+mn-ea"/>
              </a:rPr>
              <a:t>和</a:t>
            </a:r>
            <a:r>
              <a:rPr lang="en-US" altLang="zh-CN" dirty="0">
                <a:sym typeface="+mn-ea"/>
              </a:rPr>
              <a:t>naticat</a:t>
            </a:r>
            <a:r>
              <a:rPr lang="zh-CN" altLang="en-US" dirty="0">
                <a:sym typeface="+mn-ea"/>
              </a:rPr>
              <a:t>结合管理，对于技术学习以及应用，小组成员都有了很大的提升，对于本身的编程能力以及解决问题的能力显著提升。</a:t>
            </a:r>
            <a:endParaRPr lang="zh-CN" altLang="en-US" dirty="0"/>
          </a:p>
          <a:p>
            <a:pPr marL="0" indent="457200">
              <a:buNone/>
            </a:pPr>
            <a:r>
              <a:rPr lang="zh-CN" altLang="en-US" dirty="0">
                <a:sym typeface="+mn-ea"/>
              </a:rPr>
              <a:t>校园兼职在线平台整个项目的过程之中，小组成员会及</a:t>
            </a:r>
            <a:endParaRPr lang="en-US" altLang="zh-CN" dirty="0"/>
          </a:p>
        </p:txBody>
      </p:sp>
      <p:sp>
        <p:nvSpPr>
          <p:cNvPr id="21506" name="标题 1"/>
          <p:cNvSpPr>
            <a:spLocks noGrp="1"/>
          </p:cNvSpPr>
          <p:nvPr>
            <p:ph type="title" idx="4294967295"/>
          </p:nvPr>
        </p:nvSpPr>
        <p:spPr>
          <a:xfrm>
            <a:off x="982134" y="929475"/>
            <a:ext cx="4357510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  <a:sym typeface="+mn-ea"/>
              </a:rPr>
              <a:t>实践收获与感受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ransition spd="slow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1040765" y="840740"/>
            <a:ext cx="60960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sym typeface="+mn-ea"/>
              </a:rPr>
              <a:t>实践收获与感受</a:t>
            </a:r>
            <a:endParaRPr lang="zh-CN" altLang="en-US" sz="3200" b="1" dirty="0">
              <a:solidFill>
                <a:srgbClr val="1057CE"/>
              </a:solidFill>
              <a:latin typeface="+mn-ea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66470" y="1680845"/>
            <a:ext cx="9723120" cy="18884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0">
              <a:buFont typeface="Arial" panose="020B0604020202020204" pitchFamily="34" charset="0"/>
              <a:buNone/>
            </a:pPr>
            <a:r>
              <a:rPr lang="zh-CN" altLang="en-US" sz="2800" dirty="0">
                <a:sym typeface="+mn-ea"/>
              </a:rPr>
              <a:t>时沟通，提出自己的想法，积极主动的解决问题，让项目的</a:t>
            </a:r>
            <a:endParaRPr lang="zh-CN" altLang="en-US" sz="2800"/>
          </a:p>
          <a:p>
            <a:pPr indent="0">
              <a:buFont typeface="Arial" panose="020B0604020202020204" pitchFamily="34" charset="0"/>
              <a:buNone/>
            </a:pPr>
            <a:r>
              <a:rPr lang="zh-CN" altLang="en-US" sz="2800"/>
              <a:t>每一步都有序的进行，成员之间会互相帮助，对于不熟悉的地方会一起解决，形成良好的</a:t>
            </a:r>
            <a:r>
              <a:rPr lang="zh-CN" altLang="en-US" sz="2800"/>
              <a:t>氛围。</a:t>
            </a:r>
            <a:endParaRPr lang="zh-CN" altLang="en-US" sz="2800"/>
          </a:p>
          <a:p>
            <a:pPr indent="457200"/>
            <a:r>
              <a:rPr lang="zh-CN" altLang="en-US" sz="2800"/>
              <a:t>在项目实施的过程中，因为对于开源代码的整体逻辑不熟悉，所以花费很多时间来捋清，所以在一些细节上也出现了问题，例如没有事先查一下简历的基本框架，只是给了重要的信息，迭代过程中，对于老师提出的问题我们也</a:t>
            </a:r>
            <a:r>
              <a:rPr lang="zh-CN" altLang="en-US" sz="2800"/>
              <a:t>积极修改。</a:t>
            </a:r>
            <a:endParaRPr lang="zh-CN" altLang="en-US" sz="2800"/>
          </a:p>
          <a:p>
            <a:pPr indent="457200"/>
            <a:r>
              <a:rPr lang="zh-CN" altLang="en-US" sz="2800"/>
              <a:t>整体实践的过程，小组成员都在技术方面，在合作方面一起交流，一起进步，高效的完成</a:t>
            </a:r>
            <a:r>
              <a:rPr lang="zh-CN" altLang="en-US" sz="2800"/>
              <a:t>项目。</a:t>
            </a:r>
            <a:endParaRPr lang="zh-CN" altLang="en-US" sz="2800"/>
          </a:p>
          <a:p>
            <a:endParaRPr lang="zh-CN" altLang="en-US" sz="280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369650" y="727583"/>
            <a:ext cx="7263527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800" b="1" dirty="0">
                <a:gradFill flip="none" rotWithShape="1">
                  <a:gsLst>
                    <a:gs pos="100000">
                      <a:schemeClr val="accent1"/>
                    </a:gs>
                    <a:gs pos="18000">
                      <a:schemeClr val="accent1">
                        <a:lumMod val="75000"/>
                      </a:schemeClr>
                    </a:gs>
                  </a:gsLst>
                  <a:lin ang="5400000" scaled="1"/>
                  <a:tileRect/>
                </a:gradFill>
                <a:latin typeface="+mj-ea"/>
                <a:ea typeface="+mj-ea"/>
              </a:rPr>
              <a:t>汇报完毕</a:t>
            </a:r>
            <a:endParaRPr lang="zh-CN" altLang="en-US" sz="13800" b="1" dirty="0">
              <a:gradFill flip="none" rotWithShape="1">
                <a:gsLst>
                  <a:gs pos="100000">
                    <a:schemeClr val="accent1"/>
                  </a:gs>
                  <a:gs pos="18000">
                    <a:schemeClr val="accent1">
                      <a:lumMod val="75000"/>
                    </a:schemeClr>
                  </a:gs>
                </a:gsLst>
                <a:lin ang="5400000" scaled="1"/>
                <a:tileRect/>
              </a:gradFill>
              <a:latin typeface="+mj-ea"/>
              <a:ea typeface="+mj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085223" y="5798439"/>
            <a:ext cx="43057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</a:rPr>
              <a:t>中国民航大学计算机科学与技术学院</a:t>
            </a:r>
            <a:endParaRPr lang="en-US" altLang="zh-CN" sz="2000" dirty="0">
              <a:solidFill>
                <a:schemeClr val="bg1"/>
              </a:solidFill>
            </a:endParaRPr>
          </a:p>
          <a:p>
            <a:pPr algn="ctr"/>
            <a:endParaRPr lang="zh-CN" altLang="en-US" sz="2000" dirty="0">
              <a:solidFill>
                <a:schemeClr val="bg1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558823" y="2943574"/>
            <a:ext cx="6591029" cy="148132"/>
            <a:chOff x="2804971" y="4029492"/>
            <a:chExt cx="6591029" cy="148132"/>
          </a:xfrm>
        </p:grpSpPr>
        <p:sp>
          <p:nvSpPr>
            <p:cNvPr id="7" name="矩形 6"/>
            <p:cNvSpPr/>
            <p:nvPr/>
          </p:nvSpPr>
          <p:spPr>
            <a:xfrm rot="2700000">
              <a:off x="6032094" y="4029492"/>
              <a:ext cx="148132" cy="148132"/>
            </a:xfrm>
            <a:prstGeom prst="rect">
              <a:avLst/>
            </a:prstGeom>
            <a:gradFill flip="none" rotWithShape="1"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6343200" y="4103558"/>
              <a:ext cx="30528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2804971" y="4103558"/>
              <a:ext cx="30528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2601595" y="3578860"/>
            <a:ext cx="6868795" cy="1584325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组长：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侯晓宇</a:t>
            </a:r>
            <a:endParaRPr lang="en-US" altLang="zh-CN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algn="ctr">
              <a:lnSpc>
                <a:spcPct val="120000"/>
              </a:lnSpc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项目团队成员：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王晓慧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王鑫怡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韩美玉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宋梦雨</a:t>
            </a:r>
            <a:endParaRPr lang="zh-CN" altLang="en-US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ags/tag2.xml><?xml version="1.0" encoding="utf-8"?>
<p:tagLst xmlns:p="http://schemas.openxmlformats.org/presentationml/2006/main">
  <p:tag name="TABLE_ENDDRAG_ORIGIN_RECT" val="774*307"/>
  <p:tag name="TABLE_ENDDRAG_RECT" val="60*144*774*307"/>
</p:tagLst>
</file>

<file path=ppt/tags/tag3.xml><?xml version="1.0" encoding="utf-8"?>
<p:tagLst xmlns:p="http://schemas.openxmlformats.org/presentationml/2006/main">
  <p:tag name="TABLE_ENDDRAG_ORIGIN_RECT" val="774*307"/>
  <p:tag name="TABLE_ENDDRAG_RECT" val="60*144*774*307"/>
</p:tagLst>
</file>

<file path=ppt/tags/tag4.xml><?xml version="1.0" encoding="utf-8"?>
<p:tagLst xmlns:p="http://schemas.openxmlformats.org/presentationml/2006/main">
  <p:tag name="commondata" val="eyJoZGlkIjoiNmE4YWE2NWM2NjkyMzUxOGRkNDNkNjJlMmYxYjJlZDkifQ=="/>
</p:tagLst>
</file>

<file path=ppt/theme/theme1.xml><?xml version="1.0" encoding="utf-8"?>
<a:theme xmlns:a="http://schemas.openxmlformats.org/drawingml/2006/main" name="Office 主题​​">
  <a:themeElements>
    <a:clrScheme name="自定义 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BD8"/>
      </a:accent1>
      <a:accent2>
        <a:srgbClr val="FBBD06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100000">
              <a:schemeClr val="accent1"/>
            </a:gs>
            <a:gs pos="0">
              <a:schemeClr val="accent1">
                <a:lumMod val="75000"/>
              </a:schemeClr>
            </a:gs>
          </a:gsLst>
          <a:lin ang="0" scaled="1"/>
          <a:tileRect/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7243</Words>
  <Application>WPS 演示</Application>
  <PresentationFormat>宽屏</PresentationFormat>
  <Paragraphs>731</Paragraphs>
  <Slides>48</Slides>
  <Notes>17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48</vt:i4>
      </vt:variant>
    </vt:vector>
  </HeadingPairs>
  <TitlesOfParts>
    <vt:vector size="62" baseType="lpstr">
      <vt:lpstr>Arial</vt:lpstr>
      <vt:lpstr>宋体</vt:lpstr>
      <vt:lpstr>Wingdings</vt:lpstr>
      <vt:lpstr>微软雅黑</vt:lpstr>
      <vt:lpstr>Times New Roman</vt:lpstr>
      <vt:lpstr>Times New Roman</vt:lpstr>
      <vt:lpstr>仿宋</vt:lpstr>
      <vt:lpstr>Arial Unicode MS</vt:lpstr>
      <vt:lpstr>Arial Black</vt:lpstr>
      <vt:lpstr>等线</vt:lpstr>
      <vt:lpstr>黑体</vt:lpstr>
      <vt:lpstr>-apple-system</vt:lpstr>
      <vt:lpstr>Segoe Print</vt:lpstr>
      <vt:lpstr>Office 主题​​</vt:lpstr>
      <vt:lpstr>软件工程课程设计汇报 “校园兼职在线平台”</vt:lpstr>
      <vt:lpstr>PowerPoint 演示文稿</vt:lpstr>
      <vt:lpstr>PowerPoint 演示文稿</vt:lpstr>
      <vt:lpstr>软件创意与需求</vt:lpstr>
      <vt:lpstr>PowerPoint 演示文稿</vt:lpstr>
      <vt:lpstr>软件需求分析</vt:lpstr>
      <vt:lpstr>软件需求分析</vt:lpstr>
      <vt:lpstr>软件需求分析</vt:lpstr>
      <vt:lpstr>软件需求分析</vt:lpstr>
      <vt:lpstr>软件需求分析</vt:lpstr>
      <vt:lpstr>软件需求分析</vt:lpstr>
      <vt:lpstr>软件需求分析</vt:lpstr>
      <vt:lpstr>软件需求分析</vt:lpstr>
      <vt:lpstr>PowerPoint 演示文稿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PowerPoint 演示文稿</vt:lpstr>
      <vt:lpstr>代码编写</vt:lpstr>
      <vt:lpstr>软件测试</vt:lpstr>
      <vt:lpstr>软件测试</vt:lpstr>
      <vt:lpstr>软件测试</vt:lpstr>
      <vt:lpstr>PowerPoint 演示文稿</vt:lpstr>
      <vt:lpstr>软件质量与保证</vt:lpstr>
      <vt:lpstr>PowerPoint 演示文稿</vt:lpstr>
      <vt:lpstr>开发技术与工具</vt:lpstr>
      <vt:lpstr>PowerPoint 演示文稿</vt:lpstr>
      <vt:lpstr>开源社区的使用</vt:lpstr>
      <vt:lpstr>PowerPoint 演示文稿</vt:lpstr>
      <vt:lpstr>实践收获与感受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刘 达鑫</dc:creator>
  <cp:lastModifiedBy>。</cp:lastModifiedBy>
  <cp:revision>163</cp:revision>
  <dcterms:created xsi:type="dcterms:W3CDTF">2022-07-12T06:21:00Z</dcterms:created>
  <dcterms:modified xsi:type="dcterms:W3CDTF">2024-11-19T08:34:19Z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C744A46607B54AF6A9760B6A548E38F3_12</vt:lpwstr>
  </property>
  <property fmtid="{D5CDD505-2E9C-101B-9397-08002B2CF9AE}" pid="3" name="KSOProductBuildVer">
    <vt:lpwstr>2052-12.1.0.18912</vt:lpwstr>
  </property>
</Properties>
</file>