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10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6" r:id="rId2"/>
    <p:sldId id="321" r:id="rId3"/>
    <p:sldId id="322" r:id="rId4"/>
    <p:sldId id="349" r:id="rId5"/>
    <p:sldId id="340" r:id="rId6"/>
    <p:sldId id="360" r:id="rId7"/>
    <p:sldId id="372" r:id="rId8"/>
    <p:sldId id="361" r:id="rId9"/>
    <p:sldId id="331" r:id="rId10"/>
    <p:sldId id="330" r:id="rId11"/>
    <p:sldId id="373" r:id="rId12"/>
    <p:sldId id="374" r:id="rId13"/>
    <p:sldId id="375" r:id="rId14"/>
    <p:sldId id="376" r:id="rId15"/>
    <p:sldId id="377" r:id="rId16"/>
    <p:sldId id="378" r:id="rId17"/>
    <p:sldId id="379" r:id="rId18"/>
    <p:sldId id="380" r:id="rId19"/>
    <p:sldId id="383" r:id="rId20"/>
    <p:sldId id="384" r:id="rId21"/>
    <p:sldId id="381" r:id="rId22"/>
    <p:sldId id="389" r:id="rId23"/>
    <p:sldId id="390" r:id="rId24"/>
    <p:sldId id="391" r:id="rId25"/>
    <p:sldId id="394" r:id="rId26"/>
    <p:sldId id="395" r:id="rId27"/>
    <p:sldId id="325" r:id="rId28"/>
    <p:sldId id="396" r:id="rId29"/>
    <p:sldId id="332" r:id="rId30"/>
    <p:sldId id="363" r:id="rId31"/>
    <p:sldId id="398" r:id="rId32"/>
    <p:sldId id="397" r:id="rId33"/>
    <p:sldId id="329" r:id="rId34"/>
    <p:sldId id="328" r:id="rId35"/>
  </p:sldIdLst>
  <p:sldSz cx="9144000" cy="6858000" type="screen4x3"/>
  <p:notesSz cx="7099300" cy="10234613"/>
  <p:custDataLst>
    <p:tags r:id="rId3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8080"/>
    <a:srgbClr val="008000"/>
    <a:srgbClr val="339933"/>
    <a:srgbClr val="006666"/>
    <a:srgbClr val="3399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494" autoAdjust="0"/>
  </p:normalViewPr>
  <p:slideViewPr>
    <p:cSldViewPr showGuides="1">
      <p:cViewPr varScale="1">
        <p:scale>
          <a:sx n="111" d="100"/>
          <a:sy n="111" d="100"/>
        </p:scale>
        <p:origin x="161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874" y="-102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80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fld id="{6C94CD3F-BC40-49E1-B6B8-E1A76E047675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fld id="{17148E70-F631-4132-BD22-94B9F5668B9A}" type="slidenum">
              <a:rPr lang="zh-CN" altLang="en-US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  <a:t>2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3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4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5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6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7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  <a:t>8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10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11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12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13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14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15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16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17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18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19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20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21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22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23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24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25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E41D845-797D-4F02-A7E1-754EFEBBCF67}" type="slidenum">
              <a:rPr lang="zh-CN" altLang="en-US" sz="1300" smtClean="0"/>
              <a:t>26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  <a:t>27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A4B0BBF-4581-45CB-A938-7FDA5E90D480}" type="slidenum">
              <a:rPr lang="zh-CN" altLang="en-US" sz="1300" smtClean="0"/>
              <a:t>28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5B5F43-020E-40C0-A461-88C87EAAFF79}" type="slidenum">
              <a:rPr lang="zh-CN" altLang="en-US" sz="1300" smtClean="0"/>
              <a:t>32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  <a:t>34</a:t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</a:p>
          <a:p>
            <a:pPr lvl="1" eaLnBrk="1" latinLnBrk="0" hangingPunct="1"/>
            <a:r>
              <a:rPr lang="zh-CN" altLang="en-US" dirty="0"/>
              <a:t>第二级</a:t>
            </a:r>
          </a:p>
          <a:p>
            <a:pPr lvl="2" eaLnBrk="1" latinLnBrk="0" hangingPunct="1"/>
            <a:r>
              <a:rPr lang="zh-CN" altLang="en-US" dirty="0"/>
              <a:t>第三级</a:t>
            </a:r>
          </a:p>
          <a:p>
            <a:pPr lvl="3" eaLnBrk="1" latinLnBrk="0" hangingPunct="1"/>
            <a:r>
              <a:rPr lang="zh-CN" altLang="en-US" dirty="0"/>
              <a:t>第四级</a:t>
            </a:r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44208" y="6407944"/>
            <a:ext cx="192024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67944" y="6407944"/>
            <a:ext cx="2350681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388424" y="6407944"/>
            <a:ext cx="624608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  <a:t>‹#›</a:t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28B54E-638A-43B5-A513-198B0E677B9C}" type="slidenum">
              <a:rPr lang="zh-CN" altLang="en-US" smtClean="0"/>
              <a:t>‹#›</a:t>
            </a:fld>
            <a:endParaRPr lang="en-US" altLang="zh-CN"/>
          </a:p>
        </p:txBody>
      </p:sp>
      <p:sp>
        <p:nvSpPr>
          <p:cNvPr id="7" name="燕尾形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燕尾形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A47A10-A01A-4A14-B7DD-5E6C1A8D811F}" type="slidenum">
              <a:rPr lang="zh-CN" altLang="en-US" smtClean="0"/>
              <a:t>‹#›</a:t>
            </a:fld>
            <a:endParaRPr lang="en-US" altLang="zh-CN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5513BD-4EBF-4D21-8E12-87C82F04830C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B70980-5545-4AFA-8E96-1F6CCA885F37}" type="slidenum">
              <a:rPr lang="zh-CN" altLang="en-US" smtClean="0"/>
              <a:t>‹#›</a:t>
            </a:fld>
            <a:endParaRPr lang="en-US" altLang="zh-CN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66BB1B-2BFC-4917-A546-A4D7964A247C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FB854B-7C2E-4EF4-AE6C-AF460FD40CAC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415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/>
              <a:t>单击图标添加图片</a:t>
            </a:r>
            <a:endParaRPr kumimoji="0"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C70BB9A-EF78-4561-9906-351FC1ADE333}" type="slidenum">
              <a:rPr lang="zh-CN" altLang="en-US" smtClean="0"/>
              <a:t>‹#›</a:t>
            </a:fld>
            <a:endParaRPr lang="en-US" altLang="zh-CN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8" name="任意多边形 7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任意多边形 8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角三角形 9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燕尾形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燕尾形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04C1B9-72EB-4D4B-9EFF-953D3E22A819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1342D-27E1-4DB2-A7A6-17CABCE8E066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任意多边形 11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角三角形 13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标题占位符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0" name="文本占位符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  <a:p>
            <a:pPr lvl="1" eaLnBrk="1" latinLnBrk="0" hangingPunct="1"/>
            <a:r>
              <a:rPr kumimoji="0" lang="zh-CN" altLang="en-US"/>
              <a:t>第二级</a:t>
            </a:r>
          </a:p>
          <a:p>
            <a:pPr lvl="2" eaLnBrk="1" latinLnBrk="0" hangingPunct="1"/>
            <a:r>
              <a:rPr kumimoji="0" lang="zh-CN" altLang="en-US"/>
              <a:t>第三级</a:t>
            </a:r>
          </a:p>
          <a:p>
            <a:pPr lvl="3" eaLnBrk="1" latinLnBrk="0" hangingPunct="1"/>
            <a:r>
              <a:rPr kumimoji="0" lang="zh-CN" altLang="en-US"/>
              <a:t>第四级</a:t>
            </a:r>
          </a:p>
          <a:p>
            <a:pPr lvl="4" eaLnBrk="1" latinLnBrk="0" hangingPunct="1"/>
            <a:r>
              <a:rPr kumimoji="0" lang="zh-CN" altLang="en-US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5F0B0DD-52FB-4A53-B2C2-7CDC1F2E492C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5905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 panose="05040102010807070707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665" indent="-228600" algn="l" rtl="0" eaLnBrk="1" latinLnBrk="0" hangingPunct="1">
        <a:spcBef>
          <a:spcPts val="325"/>
        </a:spcBef>
        <a:buClr>
          <a:schemeClr val="accent1"/>
        </a:buClr>
        <a:buFont typeface="Verdana" panose="020B0604030504040204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790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 panose="05020102010507070707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13" Type="http://schemas.openxmlformats.org/officeDocument/2006/relationships/image" Target="../media/image7.png"/><Relationship Id="rId3" Type="http://schemas.openxmlformats.org/officeDocument/2006/relationships/tags" Target="../tags/tag6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6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tags" Target="../tags/tag9.xml"/><Relationship Id="rId11" Type="http://schemas.openxmlformats.org/officeDocument/2006/relationships/image" Target="../media/image5.png"/><Relationship Id="rId5" Type="http://schemas.openxmlformats.org/officeDocument/2006/relationships/tags" Target="../tags/tag8.xml"/><Relationship Id="rId10" Type="http://schemas.openxmlformats.org/officeDocument/2006/relationships/image" Target="../media/image4.png"/><Relationship Id="rId4" Type="http://schemas.openxmlformats.org/officeDocument/2006/relationships/tags" Target="../tags/tag7.xml"/><Relationship Id="rId9" Type="http://schemas.openxmlformats.org/officeDocument/2006/relationships/image" Target="../media/image3.png"/><Relationship Id="rId1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1340768"/>
            <a:ext cx="7772400" cy="1728192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软件工程课程实践汇报</a:t>
            </a:r>
            <a:br>
              <a:rPr lang="en-US" altLang="zh-CN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44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“健康饮食系统”</a:t>
            </a:r>
            <a:endParaRPr lang="zh-CN" altLang="en-US" sz="4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84324" y="3429000"/>
            <a:ext cx="6121400" cy="1584176"/>
          </a:xfrm>
          <a:noFill/>
        </p:spPr>
        <p:txBody>
          <a:bodyPr>
            <a:norm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组长： 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陈禹昕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项目团队成员：陈荣浩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杜煜晗</a:t>
            </a:r>
          </a:p>
          <a:p>
            <a:pPr algn="ctr"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                      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徐一然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张卓杨</a:t>
            </a:r>
          </a:p>
          <a:p>
            <a:pPr algn="ctr" eaLnBrk="1" hangingPunct="1">
              <a:lnSpc>
                <a:spcPct val="120000"/>
              </a:lnSpc>
            </a:pP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软件创意及需求</a:t>
            </a:r>
            <a:endParaRPr lang="en-US" altLang="zh-CN" dirty="0"/>
          </a:p>
          <a:p>
            <a:r>
              <a:rPr lang="zh-CN" altLang="en-US" dirty="0"/>
              <a:t>需求模型与文档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开发技术与工具</a:t>
            </a:r>
            <a:endParaRPr lang="zh-CN" altLang="en-US" dirty="0"/>
          </a:p>
          <a:p>
            <a:r>
              <a:rPr lang="zh-CN" altLang="en-US" dirty="0"/>
              <a:t>软件设计与建模</a:t>
            </a:r>
            <a:endParaRPr lang="en-US" altLang="zh-CN" dirty="0"/>
          </a:p>
          <a:p>
            <a:r>
              <a:rPr lang="zh-CN" altLang="en-US" dirty="0"/>
              <a:t>代码编写与测试</a:t>
            </a:r>
          </a:p>
          <a:p>
            <a:r>
              <a:rPr lang="zh-CN" altLang="en-US" dirty="0"/>
              <a:t>软件质量与保证</a:t>
            </a:r>
            <a:endParaRPr lang="en-US" altLang="zh-CN" dirty="0"/>
          </a:p>
          <a:p>
            <a:r>
              <a:rPr lang="zh-CN" altLang="en-US" dirty="0"/>
              <a:t>系统部署与运行</a:t>
            </a:r>
            <a:endParaRPr lang="en-US" altLang="zh-CN" dirty="0"/>
          </a:p>
          <a:p>
            <a:r>
              <a:rPr lang="zh-CN" altLang="en-US" dirty="0"/>
              <a:t>开源社区的使用</a:t>
            </a:r>
            <a:endParaRPr lang="en-US" altLang="zh-CN" dirty="0"/>
          </a:p>
          <a:p>
            <a:r>
              <a:rPr lang="zh-CN" altLang="en-US" dirty="0"/>
              <a:t>实践收获与感受</a:t>
            </a:r>
          </a:p>
          <a:p>
            <a:endParaRPr lang="zh-CN" altLang="en-US" dirty="0"/>
          </a:p>
        </p:txBody>
      </p:sp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汇报内容</a:t>
            </a: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0000" lnSpcReduction="20000"/>
          </a:bodyPr>
          <a:lstStyle/>
          <a:p>
            <a:r>
              <a:rPr lang="zh-CN" altLang="en-US" sz="3000" dirty="0"/>
              <a:t>现实问题</a:t>
            </a:r>
          </a:p>
          <a:p>
            <a:pPr lvl="1"/>
            <a:r>
              <a:rPr lang="zh-CN" altLang="en-US" sz="2700" dirty="0">
                <a:sym typeface="+mn-ea"/>
              </a:rPr>
              <a:t>随着现代科技的飞速发展，现代的社会生活方式使得大多数人都处于一种亚健康状态，良好的营养搭配可以促进身体健康生长，增加生活的幸福感。</a:t>
            </a:r>
            <a:endParaRPr lang="zh-CN" altLang="en-US" sz="2700" dirty="0"/>
          </a:p>
          <a:p>
            <a:pPr lvl="1"/>
            <a:r>
              <a:rPr lang="zh-CN" altLang="en-US" sz="2700" dirty="0">
                <a:sym typeface="+mn-ea"/>
              </a:rPr>
              <a:t>本软件主要针对减肥，增肌，保持体脂率的人群，以及正常人群每天对食物种类的需求有所要求，包括特殊人群对于食物内不同物质的要求 ，通过日历的方式来可视化用户每天的规划并给予建议，用以提醒用户的日常饮食、锻炼</a:t>
            </a:r>
            <a:endParaRPr lang="zh-CN" altLang="en-US" dirty="0"/>
          </a:p>
          <a:p>
            <a:r>
              <a:rPr lang="zh-CN" altLang="en-US" sz="3000" dirty="0"/>
              <a:t>需求创意</a:t>
            </a:r>
          </a:p>
          <a:p>
            <a:pPr lvl="1"/>
            <a:r>
              <a:rPr lang="zh-CN" altLang="en-US" dirty="0"/>
              <a:t>根据用户提交的身高、体重等信息计算出推荐代谢量，并且提供丰富的食物营养成分信息，让用户有计划安排饮食，不再为应该摄入多少热量而感到迷茫，用户也可以在社区发表文章来展示自己的健康饮食成果。</a:t>
            </a:r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核心功能</a:t>
            </a:r>
          </a:p>
          <a:p>
            <a:pPr lvl="1"/>
            <a:r>
              <a:rPr lang="zh-CN" altLang="en-US" dirty="0"/>
              <a:t>饮食规划：</a:t>
            </a:r>
            <a:r>
              <a:rPr lang="zh-CN" altLang="en-US" dirty="0">
                <a:sym typeface="+mn-ea"/>
              </a:rPr>
              <a:t>根据用户提交的身高、体重等信息计算出推荐代谢量，并且提供丰富的食物营养成分信息，让用户有计划安排饮食。</a:t>
            </a:r>
            <a:endParaRPr lang="zh-CN" altLang="en-US" dirty="0"/>
          </a:p>
          <a:p>
            <a:pPr lvl="1"/>
            <a:r>
              <a:rPr lang="zh-CN" altLang="en-US" dirty="0"/>
              <a:t>食物展示：本软件对食物有着详细的分类，并且认真搜集了各种食物的营养成分信息，以详尽而简约的方式展现给用户</a:t>
            </a:r>
          </a:p>
          <a:p>
            <a:pPr lvl="1"/>
            <a:r>
              <a:rPr lang="zh-CN" altLang="en-US" dirty="0"/>
              <a:t>发表文章：用户可以在社区发表文章来展示自己的健康饮食成果，其他用户可以点赞文章。</a:t>
            </a:r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软件需求与创意</a:t>
            </a:r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软件需求模型</a:t>
            </a:r>
          </a:p>
          <a:p>
            <a:pPr lvl="1"/>
            <a:r>
              <a:rPr lang="zh-CN" altLang="en-US" dirty="0"/>
              <a:t>用例模型</a:t>
            </a:r>
          </a:p>
          <a:p>
            <a:pPr marL="109855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pic>
        <p:nvPicPr>
          <p:cNvPr id="8" name="图片 8" descr="用例模型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403350" y="2493010"/>
            <a:ext cx="3930650" cy="378460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软件需求模型</a:t>
            </a:r>
          </a:p>
          <a:p>
            <a:pPr marL="109855" indent="0">
              <a:buNone/>
            </a:pPr>
            <a:r>
              <a:rPr lang="zh-CN" altLang="en-US" dirty="0"/>
              <a:t>顺序图</a:t>
            </a:r>
          </a:p>
          <a:p>
            <a:pPr marL="109855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pic>
        <p:nvPicPr>
          <p:cNvPr id="2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683260" y="2564765"/>
            <a:ext cx="2580005" cy="1683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707765" y="2493010"/>
            <a:ext cx="2279015" cy="1610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299835" y="2564765"/>
            <a:ext cx="2471420" cy="137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683895" y="4747895"/>
            <a:ext cx="2329180" cy="1259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636010" y="4653280"/>
            <a:ext cx="2606675" cy="169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6515735" y="4747895"/>
            <a:ext cx="2256155" cy="15043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软件需求模型</a:t>
            </a:r>
          </a:p>
          <a:p>
            <a:pPr lvl="1"/>
            <a:r>
              <a:rPr lang="zh-CN" altLang="en-US" dirty="0"/>
              <a:t>分析类图</a:t>
            </a:r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  <p:pic>
        <p:nvPicPr>
          <p:cNvPr id="2" name="图片 1" descr="分析类图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575" y="1481455"/>
            <a:ext cx="5535295" cy="482854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zh-CN" altLang="en-US" sz="10700" dirty="0">
                <a:sym typeface="+mn-ea"/>
              </a:rPr>
              <a:t>软件的非功能需求</a:t>
            </a:r>
            <a:endParaRPr lang="zh-CN" altLang="en-US" sz="4700" dirty="0">
              <a:sym typeface="+mn-ea"/>
            </a:endParaRPr>
          </a:p>
          <a:p>
            <a:pPr lvl="1"/>
            <a:endParaRPr lang="zh-CN" altLang="en-US" sz="4000" dirty="0"/>
          </a:p>
          <a:p>
            <a:pPr marL="109855" indent="457200">
              <a:buNone/>
            </a:pPr>
            <a:r>
              <a:rPr lang="zh-CN" altLang="en-US" sz="6400" dirty="0"/>
              <a:t>可用性：app应该提供一个简洁，直观，易于使用的用户界面，以方便用户输入，查看，分析和管理他们的健康数据。</a:t>
            </a:r>
          </a:p>
          <a:p>
            <a:pPr marL="109855" indent="457200">
              <a:buNone/>
            </a:pPr>
            <a:r>
              <a:rPr lang="zh-CN" altLang="en-US" sz="6400" dirty="0"/>
              <a:t>可靠性：app应该保证数据的准确性，完整性和一致性，以避免数据丢失，损坏或错误。健康软件app应该能够在不同的网络环境下正常工作，如无线网络，移动网络，离线模式等。健康软件app应该能够在不同的设备和操作系统上兼容，如安卓，苹果，微软等。</a:t>
            </a:r>
          </a:p>
          <a:p>
            <a:pPr marL="109855" indent="457200">
              <a:buNone/>
            </a:pPr>
            <a:r>
              <a:rPr lang="zh-CN" altLang="en-US" sz="6400" dirty="0"/>
              <a:t>性能：app应该能够快速地响应用户的请求，如输入，查询，分析，导出等。健康软件app应该能够高效地处理和存储大量的数据。健康软件app应该能够在后台运行，以实时地监测和记录用户的健康状况</a:t>
            </a:r>
          </a:p>
          <a:p>
            <a:pPr marL="109855" indent="457200">
              <a:buNone/>
            </a:pPr>
            <a:r>
              <a:rPr lang="zh-CN" altLang="en-US" sz="6400" dirty="0"/>
              <a:t>安全性：健康软件app应该保护用户的隐私和数据安全，以防止数据泄露，篡改或滥用。健康软件app应该使用加密，认证，授权等技术，以确保数据的传输和存储的安全性。</a:t>
            </a:r>
          </a:p>
          <a:p>
            <a:pPr marL="109855" indent="457200">
              <a:buNone/>
            </a:pPr>
            <a:r>
              <a:rPr lang="zh-CN" altLang="en-US" sz="6400" dirty="0"/>
              <a:t>可维护性：健康软件app应该能够适应用户的需求和偏好的变化，以提供更好的服务和体验。健康软件app应该能够及时地修复软件的错误和漏洞，以提高软件的质量和稳定性。健康软件app应该能够持续地更新软件的功能和内容，以增加软件的价值和吸引力。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需求模型与文档</a:t>
            </a: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软件开发技术</a:t>
            </a:r>
            <a:endParaRPr lang="en-US" altLang="zh-CN"/>
          </a:p>
          <a:p>
            <a:pPr lvl="1"/>
            <a:r>
              <a:rPr lang="zh-CN" altLang="en-US"/>
              <a:t>本软件系统开发用到了</a:t>
            </a:r>
            <a:r>
              <a:rPr lang="en-US" altLang="zh-CN"/>
              <a:t>Android APP</a:t>
            </a:r>
            <a:r>
              <a:rPr lang="zh-CN" altLang="en-US"/>
              <a:t>开发技术，</a:t>
            </a:r>
            <a:r>
              <a:rPr lang="en-US" altLang="zh-CN"/>
              <a:t>UML</a:t>
            </a:r>
            <a:r>
              <a:rPr lang="zh-CN" altLang="en-US"/>
              <a:t>技术，</a:t>
            </a:r>
            <a:r>
              <a:rPr lang="en-US" altLang="zh-CN"/>
              <a:t>OO</a:t>
            </a:r>
            <a:r>
              <a:rPr lang="zh-CN" altLang="en-US"/>
              <a:t>分析和设计技术，数据库技术，前后端分离开发技术等</a:t>
            </a:r>
          </a:p>
          <a:p>
            <a:r>
              <a:rPr lang="zh-CN" altLang="en-US"/>
              <a:t>编程语言</a:t>
            </a:r>
            <a:endParaRPr lang="en-US" altLang="zh-CN"/>
          </a:p>
          <a:p>
            <a:pPr lvl="1"/>
            <a:r>
              <a:rPr lang="en-US" altLang="zh-CN"/>
              <a:t>JAVA</a:t>
            </a:r>
            <a:r>
              <a:rPr lang="zh-CN" altLang="en-US"/>
              <a:t>为主，</a:t>
            </a:r>
            <a:r>
              <a:rPr lang="en-US" altLang="zh-CN"/>
              <a:t>HTML, CSS, Javascript, XML</a:t>
            </a:r>
            <a:r>
              <a:rPr lang="zh-CN" altLang="en-US"/>
              <a:t>为辅</a:t>
            </a:r>
          </a:p>
          <a:p>
            <a:r>
              <a:rPr lang="zh-CN" altLang="en-US"/>
              <a:t>软件工具</a:t>
            </a:r>
            <a:endParaRPr lang="en-US" altLang="zh-CN"/>
          </a:p>
          <a:p>
            <a:pPr lvl="1"/>
            <a:r>
              <a:rPr lang="en-US" altLang="zh-CN"/>
              <a:t>HBiulderX, IDEA</a:t>
            </a:r>
            <a:r>
              <a:rPr lang="zh-CN" altLang="en-US"/>
              <a:t>，</a:t>
            </a:r>
            <a:r>
              <a:rPr lang="en-US" altLang="zh-CN"/>
              <a:t>Sonarqube, Axure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/>
              <a:t>©Copyright Xinjun Mao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/>
              <a:t>*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开发技术与工具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体系结构设计及其模型</a:t>
            </a:r>
            <a:endParaRPr lang="en-US" altLang="zh-CN" dirty="0"/>
          </a:p>
          <a:p>
            <a:pPr marL="109855" indent="0">
              <a:buNone/>
            </a:pP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</a:p>
        </p:txBody>
      </p:sp>
      <p:pic>
        <p:nvPicPr>
          <p:cNvPr id="2" name="图片 1" descr="逻辑视图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5360" y="1167987"/>
            <a:ext cx="3993500" cy="4852607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marL="109855" indent="0">
              <a:buNone/>
            </a:pPr>
            <a:r>
              <a:rPr lang="zh-CN" altLang="en-US" dirty="0"/>
              <a:t>注册界面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2708920"/>
            <a:ext cx="2428928" cy="4058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9952" y="2608705"/>
            <a:ext cx="4713383" cy="2129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marL="109855" indent="0">
              <a:buNone/>
            </a:pPr>
            <a:r>
              <a:rPr lang="zh-CN" altLang="en-US" dirty="0"/>
              <a:t>登录界面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软件设计与建模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2767757"/>
            <a:ext cx="2889250" cy="3790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3202" y="2632183"/>
            <a:ext cx="4896544" cy="1593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marL="109855" indent="0">
              <a:buNone/>
            </a:pPr>
            <a:r>
              <a:rPr lang="zh-CN" altLang="en-US" dirty="0"/>
              <a:t>主界面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704" y="2060848"/>
            <a:ext cx="2430350" cy="4725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054" y="2708920"/>
            <a:ext cx="4715079" cy="15704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marL="109855" indent="0">
              <a:buNone/>
            </a:pPr>
            <a:r>
              <a:rPr lang="zh-CN" altLang="en-US" dirty="0"/>
              <a:t>社区界面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2708920"/>
            <a:ext cx="2537460" cy="3587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3509" y="2961989"/>
            <a:ext cx="5273675" cy="1564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marL="109855" indent="0">
              <a:buNone/>
            </a:pPr>
            <a:r>
              <a:rPr lang="zh-CN" altLang="en-US" dirty="0"/>
              <a:t>编辑食谱界面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2420888"/>
            <a:ext cx="2429907" cy="4360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358" y="3429000"/>
            <a:ext cx="5271770" cy="13227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marL="109855" indent="0">
              <a:buNone/>
            </a:pPr>
            <a:r>
              <a:rPr lang="zh-CN" altLang="en-US" dirty="0"/>
              <a:t>食物详情界面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2596712"/>
            <a:ext cx="2016224" cy="4205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7080" y="3402168"/>
            <a:ext cx="5379720" cy="16109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marL="109855" indent="0">
              <a:buNone/>
            </a:pPr>
            <a:r>
              <a:rPr lang="zh-CN" altLang="en-US" dirty="0"/>
              <a:t>设置界面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2420888"/>
            <a:ext cx="2088594" cy="4225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2242" y="3429000"/>
            <a:ext cx="5268595" cy="16871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用户界面设计及其模型</a:t>
            </a:r>
            <a:endParaRPr lang="en-US" altLang="zh-CN" dirty="0"/>
          </a:p>
          <a:p>
            <a:pPr marL="109855" indent="0">
              <a:buNone/>
            </a:pPr>
            <a:r>
              <a:rPr lang="zh-CN" altLang="en-US" dirty="0"/>
              <a:t>界面流图</a:t>
            </a:r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</a:p>
        </p:txBody>
      </p:sp>
      <p:pic>
        <p:nvPicPr>
          <p:cNvPr id="6" name="图片 5" descr="界面流图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979" y="2492896"/>
            <a:ext cx="6262041" cy="4008587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用例设计及其模型</a:t>
            </a:r>
            <a:endParaRPr lang="en-US" altLang="zh-CN" dirty="0"/>
          </a:p>
          <a:p>
            <a:pPr marL="109855" indent="0">
              <a:buNone/>
            </a:pPr>
            <a:r>
              <a:rPr lang="zh-CN" altLang="en-US" dirty="0"/>
              <a:t>登录</a:t>
            </a:r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</a:p>
        </p:txBody>
      </p:sp>
      <p:pic>
        <p:nvPicPr>
          <p:cNvPr id="2" name="图片 1" descr="登录顺序图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664" y="2015838"/>
            <a:ext cx="5887196" cy="3861433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用例设计及其模型</a:t>
            </a:r>
            <a:endParaRPr lang="en-US" altLang="zh-CN" dirty="0"/>
          </a:p>
          <a:p>
            <a:pPr marL="109855" indent="0">
              <a:buNone/>
            </a:pPr>
            <a:r>
              <a:rPr lang="zh-CN" altLang="en-US" dirty="0"/>
              <a:t>注册</a:t>
            </a:r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</a:p>
        </p:txBody>
      </p:sp>
      <p:pic>
        <p:nvPicPr>
          <p:cNvPr id="2" name="图片 1" descr="注册顺序图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664" y="2061241"/>
            <a:ext cx="5862882" cy="3744023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用例设计及其模型</a:t>
            </a:r>
            <a:endParaRPr lang="en-US" altLang="zh-CN" dirty="0"/>
          </a:p>
          <a:p>
            <a:pPr marL="109855" indent="0">
              <a:buNone/>
            </a:pPr>
            <a:r>
              <a:rPr lang="zh-CN" altLang="en-US" dirty="0"/>
              <a:t>编辑食谱</a:t>
            </a:r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</a:p>
        </p:txBody>
      </p:sp>
      <p:pic>
        <p:nvPicPr>
          <p:cNvPr id="3" name="图片 2" descr="编辑食谱顺序图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636" y="2422590"/>
            <a:ext cx="6552728" cy="3648391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用例设计及其模型</a:t>
            </a:r>
            <a:endParaRPr lang="en-US" altLang="zh-CN" dirty="0"/>
          </a:p>
          <a:p>
            <a:pPr marL="109855" indent="0">
              <a:buNone/>
            </a:pPr>
            <a:r>
              <a:rPr lang="zh-CN" altLang="en-US" dirty="0"/>
              <a:t>查询与收藏食物</a:t>
            </a:r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</a:p>
        </p:txBody>
      </p:sp>
      <p:pic>
        <p:nvPicPr>
          <p:cNvPr id="2" name="图片 1" descr="查询与收藏食物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2417564"/>
            <a:ext cx="6336704" cy="3621738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用例设计及其模型</a:t>
            </a:r>
            <a:endParaRPr lang="en-US" altLang="zh-CN" dirty="0"/>
          </a:p>
          <a:p>
            <a:pPr marL="109855" indent="0">
              <a:buNone/>
            </a:pPr>
            <a:r>
              <a:rPr lang="zh-CN" altLang="en-US" dirty="0"/>
              <a:t>发表文章</a:t>
            </a:r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</a:p>
        </p:txBody>
      </p:sp>
      <p:pic>
        <p:nvPicPr>
          <p:cNvPr id="2" name="图片 1" descr="发表文章顺序图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2492896"/>
            <a:ext cx="6480720" cy="3912623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用例设计及其模型</a:t>
            </a:r>
            <a:endParaRPr lang="en-US" altLang="zh-CN" dirty="0"/>
          </a:p>
          <a:p>
            <a:pPr marL="109855" indent="0">
              <a:buNone/>
            </a:pPr>
            <a:r>
              <a:rPr lang="zh-CN" altLang="en-US" dirty="0"/>
              <a:t>点赞文章</a:t>
            </a:r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</a:p>
        </p:txBody>
      </p:sp>
      <p:pic>
        <p:nvPicPr>
          <p:cNvPr id="2" name="图片 1" descr="点赞文章顺序图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2505489"/>
            <a:ext cx="6336704" cy="3501802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类设计及其模型</a:t>
            </a:r>
            <a:endParaRPr lang="en-US" altLang="zh-CN" dirty="0"/>
          </a:p>
          <a:p>
            <a:pPr marL="109855" indent="0">
              <a:buNone/>
            </a:pPr>
            <a:r>
              <a:rPr lang="zh-CN" altLang="en-US" dirty="0"/>
              <a:t>类设计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</a:p>
        </p:txBody>
      </p:sp>
      <p:pic>
        <p:nvPicPr>
          <p:cNvPr id="2" name="图片 1" descr="设计类图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832" y="1997214"/>
            <a:ext cx="5832648" cy="4719036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数据设计及其模型</a:t>
            </a:r>
            <a:endParaRPr lang="en-US" altLang="zh-CN" dirty="0"/>
          </a:p>
          <a:p>
            <a:pPr marL="109855" indent="0">
              <a:buNone/>
            </a:pPr>
            <a:r>
              <a:rPr lang="zh-CN" altLang="en-US" dirty="0"/>
              <a:t>数据设计类图</a:t>
            </a:r>
            <a:endParaRPr lang="en-US" altLang="zh-CN" dirty="0"/>
          </a:p>
        </p:txBody>
      </p:sp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软件设计与建模</a:t>
            </a:r>
          </a:p>
        </p:txBody>
      </p:sp>
      <p:pic>
        <p:nvPicPr>
          <p:cNvPr id="2" name="图片 1" descr="数据模型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736" y="2405656"/>
            <a:ext cx="5660222" cy="4153783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代码组织结构</a:t>
            </a:r>
            <a:endParaRPr lang="en-US" altLang="zh-CN" dirty="0"/>
          </a:p>
          <a:p>
            <a:pPr lvl="1"/>
            <a:r>
              <a:rPr lang="zh-CN" altLang="en-US" dirty="0"/>
              <a:t>用一张图展示代码组织结构</a:t>
            </a:r>
            <a:endParaRPr lang="en-US" altLang="zh-CN" dirty="0"/>
          </a:p>
          <a:p>
            <a:pPr lvl="1"/>
            <a:endParaRPr lang="en-US" altLang="zh-CN" dirty="0"/>
          </a:p>
          <a:p>
            <a:endParaRPr lang="en-US" altLang="zh-CN" dirty="0"/>
          </a:p>
        </p:txBody>
      </p:sp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代码编写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076056" y="901382"/>
            <a:ext cx="2861310" cy="568198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CB73C75-B479-D080-E692-A96E4A617E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600" y="2434282"/>
            <a:ext cx="3739683" cy="414908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程序代码量</a:t>
            </a:r>
            <a:endParaRPr lang="en-US" altLang="zh-CN" dirty="0"/>
          </a:p>
          <a:p>
            <a:pPr lvl="1"/>
            <a:r>
              <a:rPr lang="en-US" altLang="zh-CN" dirty="0"/>
              <a:t>15000</a:t>
            </a:r>
            <a:r>
              <a:rPr lang="zh-CN" altLang="en-US" dirty="0"/>
              <a:t>行</a:t>
            </a:r>
            <a:endParaRPr lang="en-US" altLang="zh-CN" dirty="0"/>
          </a:p>
          <a:p>
            <a:r>
              <a:rPr lang="zh-CN" altLang="en-US" dirty="0"/>
              <a:t>开源代码利用情况</a:t>
            </a:r>
            <a:endParaRPr lang="en-US" altLang="zh-CN" dirty="0"/>
          </a:p>
          <a:p>
            <a:pPr lvl="1"/>
            <a:r>
              <a:rPr lang="zh-CN" altLang="en-US" dirty="0"/>
              <a:t>利用了若依开源框架实现了后台管理功能</a:t>
            </a:r>
            <a:endParaRPr lang="en-US" altLang="zh-CN" dirty="0"/>
          </a:p>
          <a:p>
            <a:pPr lvl="1"/>
            <a:r>
              <a:rPr lang="zh-CN" altLang="en-US" dirty="0"/>
              <a:t>利用了</a:t>
            </a:r>
            <a:r>
              <a:rPr lang="en-US" altLang="zh-CN" dirty="0" err="1"/>
              <a:t>vue</a:t>
            </a:r>
            <a:r>
              <a:rPr lang="zh-CN" altLang="en-US" dirty="0"/>
              <a:t>框架实现了前端界面设计</a:t>
            </a:r>
            <a:endParaRPr lang="en-US" altLang="zh-CN" dirty="0"/>
          </a:p>
          <a:p>
            <a:endParaRPr lang="en-US" altLang="zh-CN" dirty="0"/>
          </a:p>
        </p:txBody>
      </p:sp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代码编写</a:t>
            </a:r>
          </a:p>
        </p:txBody>
      </p:sp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采取了哪些质量保证手段</a:t>
            </a:r>
            <a:endParaRPr lang="en-US" altLang="zh-CN" dirty="0"/>
          </a:p>
          <a:p>
            <a:pPr lvl="1"/>
            <a:r>
              <a:rPr lang="zh-CN" altLang="en-US" dirty="0"/>
              <a:t>使用</a:t>
            </a:r>
            <a:r>
              <a:rPr lang="en-US" altLang="zh-CN" dirty="0"/>
              <a:t>SonarQube</a:t>
            </a:r>
            <a:r>
              <a:rPr lang="zh-CN" altLang="en-US" dirty="0"/>
              <a:t>进行了代码分析。</a:t>
            </a:r>
            <a:endParaRPr lang="en-US" altLang="zh-CN" dirty="0"/>
          </a:p>
          <a:p>
            <a:pPr lvl="1"/>
            <a:r>
              <a:rPr lang="zh-CN" altLang="en-US" dirty="0"/>
              <a:t>从</a:t>
            </a:r>
            <a:r>
              <a:rPr lang="en-US" altLang="zh-CN" dirty="0"/>
              <a:t>CSDN</a:t>
            </a:r>
            <a:r>
              <a:rPr lang="zh-CN" altLang="en-US" dirty="0"/>
              <a:t>上学习大佬的代码风格，引用大佬的代码</a:t>
            </a:r>
            <a:endParaRPr lang="en-US" altLang="zh-CN" dirty="0"/>
          </a:p>
          <a:p>
            <a:r>
              <a:rPr lang="zh-CN" altLang="en-US" dirty="0"/>
              <a:t>程序代码风格</a:t>
            </a:r>
            <a:endParaRPr lang="en-US" altLang="zh-CN" dirty="0"/>
          </a:p>
          <a:p>
            <a:pPr lvl="1"/>
            <a:r>
              <a:rPr lang="zh-CN" altLang="en-US" dirty="0"/>
              <a:t>张贴一部分代码以展示其风格</a:t>
            </a:r>
          </a:p>
          <a:p>
            <a:r>
              <a:rPr lang="zh-CN" altLang="en-US" dirty="0"/>
              <a:t>程序代码质量</a:t>
            </a:r>
            <a:endParaRPr lang="en-US" altLang="zh-CN" dirty="0"/>
          </a:p>
          <a:p>
            <a:pPr lvl="1"/>
            <a:r>
              <a:rPr lang="zh-CN" altLang="en-US" dirty="0"/>
              <a:t>用</a:t>
            </a:r>
            <a:r>
              <a:rPr lang="en-US" altLang="zh-CN" dirty="0"/>
              <a:t>SonarQube</a:t>
            </a:r>
            <a:r>
              <a:rPr lang="zh-CN" altLang="en-US" dirty="0"/>
              <a:t>分析代码质量并展示其分析结果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  <a:t>29</a:t>
            </a:fld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程序代码风格</a:t>
            </a:r>
            <a:endParaRPr lang="en-US" altLang="zh-CN" dirty="0"/>
          </a:p>
          <a:p>
            <a:pPr lvl="1"/>
            <a:r>
              <a:rPr lang="zh-CN" altLang="en-US" dirty="0"/>
              <a:t>张贴一部分代码以展示其风格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  <a:t>30</a:t>
            </a:fld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23215" y="2637155"/>
            <a:ext cx="3220085" cy="39624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211955" y="2781300"/>
            <a:ext cx="3684270" cy="310134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程序代码质量</a:t>
            </a:r>
            <a:endParaRPr lang="en-US" altLang="zh-CN" dirty="0"/>
          </a:p>
          <a:p>
            <a:pPr lvl="1"/>
            <a:r>
              <a:rPr lang="zh-CN" altLang="en-US" dirty="0"/>
              <a:t>用</a:t>
            </a:r>
            <a:r>
              <a:rPr lang="en-US" altLang="zh-CN" dirty="0"/>
              <a:t>SonarQube</a:t>
            </a:r>
            <a:r>
              <a:rPr lang="zh-CN" altLang="en-US" dirty="0"/>
              <a:t>分析代码质量并展示其分析结果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88AF7-5153-4875-A5A7-0323E1DC4585}" type="slidenum">
              <a:rPr lang="zh-CN" altLang="en-US" smtClean="0"/>
              <a:t>31</a:t>
            </a:fld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软件质量与保证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647" y="2468501"/>
            <a:ext cx="8028384" cy="360248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运行和部署环境</a:t>
            </a:r>
            <a:endParaRPr lang="en-US" altLang="zh-CN" dirty="0"/>
          </a:p>
          <a:p>
            <a:pPr lvl="1"/>
            <a:r>
              <a:rPr lang="zh-CN" altLang="en-US" sz="1600" dirty="0"/>
              <a:t>“健康饮食系统”采用分布式部署的方式其中“HealthyDietApp”子系统部署在前端基于Android 操作系统的智能手机上；“HealthyDietServer”子系统部署在后端基于Windows操作系统的计算节点上。后端计算节点还部署了MySQL 数据库管理系统，以保存系统中的用户信息。前后端软件之间通过网络进行连接，从而实现交互和通讯。</a:t>
            </a:r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</p:txBody>
      </p:sp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系统部署与运行</a:t>
            </a:r>
            <a:endParaRPr lang="zh-CN" altLang="en-US" dirty="0"/>
          </a:p>
        </p:txBody>
      </p:sp>
      <p:pic>
        <p:nvPicPr>
          <p:cNvPr id="19" name="图片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699385" y="3068955"/>
            <a:ext cx="3896995" cy="287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介绍在开发过程中加入到哪些开源社区，如软件开发知识分享社区、软件项目托管社区等</a:t>
            </a:r>
          </a:p>
          <a:p>
            <a:pPr lvl="1"/>
            <a:r>
              <a:rPr lang="en-US" altLang="zh-CN"/>
              <a:t>CSDN</a:t>
            </a:r>
            <a:r>
              <a:rPr lang="zh-CN" altLang="en-US"/>
              <a:t>、</a:t>
            </a:r>
            <a:r>
              <a:rPr lang="en-US" altLang="zh-CN"/>
              <a:t>OSChina</a:t>
            </a:r>
            <a:r>
              <a:rPr lang="zh-CN" altLang="en-US"/>
              <a:t>，</a:t>
            </a:r>
            <a:r>
              <a:rPr lang="en-US" altLang="zh-CN"/>
              <a:t>GitHub</a:t>
            </a:r>
            <a:r>
              <a:rPr lang="zh-CN" altLang="en-US"/>
              <a:t>，</a:t>
            </a:r>
            <a:r>
              <a:rPr lang="en-US" altLang="zh-CN"/>
              <a:t>CNblogs</a:t>
            </a:r>
            <a:r>
              <a:rPr lang="zh-CN" altLang="en-US"/>
              <a:t>。</a:t>
            </a:r>
          </a:p>
          <a:p>
            <a:r>
              <a:rPr lang="zh-CN" altLang="en-US"/>
              <a:t>介绍如何基于开源社区来促进软件项目开发，解决软件开发问题等</a:t>
            </a:r>
          </a:p>
          <a:p>
            <a:pPr lvl="1"/>
            <a:r>
              <a:rPr lang="zh-CN" altLang="en-US"/>
              <a:t>在遇到无法实现功能，</a:t>
            </a:r>
            <a:r>
              <a:rPr lang="en-US" altLang="zh-CN"/>
              <a:t>bug</a:t>
            </a:r>
            <a:r>
              <a:rPr lang="zh-CN" altLang="en-US"/>
              <a:t>时通过这些开源社区寻找问题的解决方法来快速解决问题。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/>
              <a:t>©Copyright Xinjun Mao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/>
              <a:t>*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开源社区的使用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855" indent="0">
              <a:buNone/>
            </a:pPr>
            <a:r>
              <a:rPr lang="en-US" altLang="zh-CN" dirty="0"/>
              <a:t>我们初期打算用 Android studio 开发，在开发了一点功能之后发现进度太慢，于是改成了 hbuilderx，用 hbiulderx 有几点好处：可以实现前后端分离开发，负责开发前端和后端的同学可以互不干扰各自工作，避免了一个同学开发而另一个同学只能等着的情况，同时前端的界面设计可以用 html，css，js 等我们教为熟悉互联网语言进行设计，从长远来看，这为我们节省了很多时间。</a:t>
            </a:r>
          </a:p>
        </p:txBody>
      </p:sp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实践收获与感受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jQzZjg1ZTJkY2RmMDc0YWMwOGE4YjJjMjkxOWQ0N2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聚合">
  <a:themeElements>
    <a:clrScheme name="聚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聚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聚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</TotalTime>
  <Words>1217</Words>
  <Application>Microsoft Office PowerPoint</Application>
  <PresentationFormat>全屏显示(4:3)</PresentationFormat>
  <Paragraphs>175</Paragraphs>
  <Slides>34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1" baseType="lpstr">
      <vt:lpstr>微软雅黑</vt:lpstr>
      <vt:lpstr>Lucida Sans Unicode</vt:lpstr>
      <vt:lpstr>Times New Roman</vt:lpstr>
      <vt:lpstr>Verdana</vt:lpstr>
      <vt:lpstr>Wingdings 2</vt:lpstr>
      <vt:lpstr>Wingdings 3</vt:lpstr>
      <vt:lpstr>聚合</vt:lpstr>
      <vt:lpstr>软件工程课程实践汇报 “健康饮食系统”</vt:lpstr>
      <vt:lpstr>汇报内容</vt:lpstr>
      <vt:lpstr>软件需求与创意</vt:lpstr>
      <vt:lpstr>软件需求与创意</vt:lpstr>
      <vt:lpstr>需求模型与文档</vt:lpstr>
      <vt:lpstr>需求模型与文档</vt:lpstr>
      <vt:lpstr>需求模型与文档</vt:lpstr>
      <vt:lpstr>需求模型与文档</vt:lpstr>
      <vt:lpstr>开发技术与工具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软件设计与建模</vt:lpstr>
      <vt:lpstr>代码编写</vt:lpstr>
      <vt:lpstr>代码编写</vt:lpstr>
      <vt:lpstr>软件质量与保证</vt:lpstr>
      <vt:lpstr>软件质量与保证</vt:lpstr>
      <vt:lpstr>软件质量与保证</vt:lpstr>
      <vt:lpstr>系统部署与运行</vt:lpstr>
      <vt:lpstr>开源社区的使用</vt:lpstr>
      <vt:lpstr>实践收获与感受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tommy</dc:creator>
  <cp:lastModifiedBy>禹昕 陈</cp:lastModifiedBy>
  <cp:revision>355</cp:revision>
  <dcterms:created xsi:type="dcterms:W3CDTF">2113-01-01T00:00:00Z</dcterms:created>
  <dcterms:modified xsi:type="dcterms:W3CDTF">2023-11-17T01:50:26Z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2052-12.1.0.15712</vt:lpwstr>
  </property>
  <property fmtid="{D5CDD505-2E9C-101B-9397-08002B2CF9AE}" pid="4" name="ICV">
    <vt:lpwstr>629BC75055834232983EB0F56132FBE6_12</vt:lpwstr>
  </property>
</Properties>
</file>