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handoutMasterIdLst>
    <p:handoutMasterId r:id="rId34"/>
  </p:handoutMasterIdLst>
  <p:sldIdLst>
    <p:sldId id="2891" r:id="rId2"/>
    <p:sldId id="321" r:id="rId3"/>
    <p:sldId id="322" r:id="rId4"/>
    <p:sldId id="2893" r:id="rId5"/>
    <p:sldId id="2895" r:id="rId6"/>
    <p:sldId id="2896" r:id="rId7"/>
    <p:sldId id="2894" r:id="rId8"/>
    <p:sldId id="2897" r:id="rId9"/>
    <p:sldId id="331" r:id="rId10"/>
    <p:sldId id="2898" r:id="rId11"/>
    <p:sldId id="2899" r:id="rId12"/>
    <p:sldId id="2900" r:id="rId13"/>
    <p:sldId id="2901" r:id="rId14"/>
    <p:sldId id="2904" r:id="rId15"/>
    <p:sldId id="2905" r:id="rId16"/>
    <p:sldId id="2906" r:id="rId17"/>
    <p:sldId id="2907" r:id="rId18"/>
    <p:sldId id="2908" r:id="rId19"/>
    <p:sldId id="2909" r:id="rId20"/>
    <p:sldId id="2910" r:id="rId21"/>
    <p:sldId id="325" r:id="rId22"/>
    <p:sldId id="2911" r:id="rId23"/>
    <p:sldId id="324" r:id="rId24"/>
    <p:sldId id="332" r:id="rId25"/>
    <p:sldId id="2912" r:id="rId26"/>
    <p:sldId id="2913" r:id="rId27"/>
    <p:sldId id="326" r:id="rId28"/>
    <p:sldId id="2914" r:id="rId29"/>
    <p:sldId id="329" r:id="rId30"/>
    <p:sldId id="2892" r:id="rId31"/>
    <p:sldId id="328" r:id="rId32"/>
  </p:sldIdLst>
  <p:sldSz cx="12190413" cy="6858000"/>
  <p:notesSz cx="7099300" cy="10234613"/>
  <p:custDataLst>
    <p:tags r:id="rId35"/>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 id="2" name="jiaqi dong" initials="jd" lastIdx="9" clrIdx="1">
    <p:extLst>
      <p:ext uri="{19B8F6BF-5375-455C-9EA6-DF929625EA0E}">
        <p15:presenceInfo xmlns:p15="http://schemas.microsoft.com/office/powerpoint/2012/main" userId="ee0b208968d1d7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0" autoAdjust="0"/>
    <p:restoredTop sz="87638" autoAdjust="0"/>
  </p:normalViewPr>
  <p:slideViewPr>
    <p:cSldViewPr>
      <p:cViewPr varScale="1">
        <p:scale>
          <a:sx n="99" d="100"/>
          <a:sy n="99" d="100"/>
        </p:scale>
        <p:origin x="248" y="112"/>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07-01T16:55:22.867" idx="5">
    <p:pos x="10" y="10"/>
    <p:text>等候部署图</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a:t>
            </a:fld>
            <a:endParaRPr lang="en-US" altLang="zh-CN"/>
          </a:p>
        </p:txBody>
      </p:sp>
    </p:spTree>
    <p:extLst>
      <p:ext uri="{BB962C8B-B14F-4D97-AF65-F5344CB8AC3E}">
        <p14:creationId xmlns:p14="http://schemas.microsoft.com/office/powerpoint/2010/main" val="2193478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21</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22</a:t>
            </a:fld>
            <a:endParaRPr lang="en-US" altLang="zh-CN" sz="1300"/>
          </a:p>
        </p:txBody>
      </p:sp>
    </p:spTree>
    <p:extLst>
      <p:ext uri="{BB962C8B-B14F-4D97-AF65-F5344CB8AC3E}">
        <p14:creationId xmlns:p14="http://schemas.microsoft.com/office/powerpoint/2010/main" val="190895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23</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27</a:t>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28</a:t>
            </a:fld>
            <a:endParaRPr lang="en-US" altLang="zh-CN" sz="1300"/>
          </a:p>
        </p:txBody>
      </p:sp>
    </p:spTree>
    <p:extLst>
      <p:ext uri="{BB962C8B-B14F-4D97-AF65-F5344CB8AC3E}">
        <p14:creationId xmlns:p14="http://schemas.microsoft.com/office/powerpoint/2010/main" val="345013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31</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22522;&#20110;Nginx&#30340;&#39640;&#21487;&#29992;&#20998;&#24067;&#24335;&#32593;&#20851;&#31649;&#29702;&#36719;&#20214;&#31995;&#32479;-&#28436;&#31034;&#35270;&#39057;.mp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项目名称：基于</a:t>
            </a:r>
            <a:r>
              <a:rPr lang="en-US" altLang="zh-CN" sz="3600" dirty="0">
                <a:solidFill>
                  <a:srgbClr val="C00000"/>
                </a:solidFill>
                <a:latin typeface="微软雅黑" panose="020B0503020204020204" charset="-122"/>
                <a:ea typeface="微软雅黑" panose="020B0503020204020204" charset="-122"/>
              </a:rPr>
              <a:t>Nginx</a:t>
            </a:r>
            <a:r>
              <a:rPr lang="zh-CN" altLang="en-US" sz="3600" dirty="0">
                <a:solidFill>
                  <a:srgbClr val="C00000"/>
                </a:solidFill>
                <a:latin typeface="微软雅黑" panose="020B0503020204020204" charset="-122"/>
                <a:ea typeface="微软雅黑" panose="020B0503020204020204" charset="-122"/>
              </a:rPr>
              <a:t>的高可用分布式网关管理软件系统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团队成员：徐明洋 董佳琪 原凯峰 刘宇扬</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2024.7.5</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fontScale="92500" lnSpcReduction="20000"/>
          </a:bodyPr>
          <a:lstStyle/>
          <a:p>
            <a:r>
              <a:rPr lang="zh-CN" altLang="en-US" dirty="0"/>
              <a:t>软件需求与创意</a:t>
            </a:r>
            <a:endParaRPr lang="en-US" altLang="zh-CN" dirty="0"/>
          </a:p>
          <a:p>
            <a:r>
              <a:rPr lang="zh-CN" altLang="en-US" dirty="0"/>
              <a:t>需求模型与文档</a:t>
            </a:r>
            <a:endParaRPr lang="en-US" altLang="zh-CN" dirty="0"/>
          </a:p>
          <a:p>
            <a:r>
              <a:rPr lang="zh-CN" altLang="en-US" dirty="0">
                <a:sym typeface="+mn-ea"/>
              </a:rPr>
              <a:t>软件开发技术与工具</a:t>
            </a:r>
            <a:endParaRPr lang="zh-CN" altLang="en-US" dirty="0"/>
          </a:p>
          <a:p>
            <a:r>
              <a:rPr lang="zh-CN" altLang="en-US" dirty="0"/>
              <a:t>软件设计与建模</a:t>
            </a:r>
            <a:endParaRPr lang="en-US" altLang="zh-CN" dirty="0"/>
          </a:p>
          <a:p>
            <a:r>
              <a:rPr lang="zh-CN" altLang="en-US" dirty="0"/>
              <a:t>代码编写</a:t>
            </a:r>
            <a:endParaRPr lang="en-US" altLang="zh-CN" dirty="0"/>
          </a:p>
          <a:p>
            <a:r>
              <a:rPr lang="zh-CN" altLang="en-US" dirty="0"/>
              <a:t>软件测试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项目组成员贡献比例</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5145"/>
            <a:ext cx="10909212" cy="707886"/>
          </a:xfrm>
        </p:spPr>
        <p:txBody>
          <a:bodyPr/>
          <a:lstStyle/>
          <a:p>
            <a:r>
              <a:rPr lang="zh-CN" altLang="en-US" dirty="0"/>
              <a:t>软件需求与创意</a:t>
            </a:r>
          </a:p>
        </p:txBody>
      </p:sp>
      <p:sp>
        <p:nvSpPr>
          <p:cNvPr id="3" name="内容占位符 2"/>
          <p:cNvSpPr>
            <a:spLocks noGrp="1"/>
          </p:cNvSpPr>
          <p:nvPr>
            <p:ph idx="1"/>
          </p:nvPr>
        </p:nvSpPr>
        <p:spPr>
          <a:xfrm>
            <a:off x="28532" y="689886"/>
            <a:ext cx="12133348" cy="5988858"/>
          </a:xfrm>
        </p:spPr>
        <p:txBody>
          <a:bodyPr/>
          <a:lstStyle/>
          <a:p>
            <a:r>
              <a:rPr lang="zh-CN" altLang="en-US" sz="2800" dirty="0"/>
              <a:t>现实问题</a:t>
            </a:r>
          </a:p>
          <a:p>
            <a:pPr lvl="1"/>
            <a:r>
              <a:rPr lang="zh-CN" altLang="en-US" sz="2200" dirty="0"/>
              <a:t>当前社会，</a:t>
            </a:r>
            <a:r>
              <a:rPr lang="en-US" altLang="zh-CN" sz="2200" dirty="0"/>
              <a:t>Nginx</a:t>
            </a:r>
            <a:r>
              <a:rPr lang="zh-CN" altLang="en-US" sz="2200" dirty="0"/>
              <a:t>网关正在被广泛使用，但当前缺少优秀的开源网关管理软件</a:t>
            </a:r>
            <a:endParaRPr lang="en-US" altLang="zh-CN" sz="2200" dirty="0"/>
          </a:p>
          <a:p>
            <a:pPr lvl="1"/>
            <a:r>
              <a:rPr lang="zh-CN" altLang="en-US" sz="2200" dirty="0"/>
              <a:t>服务器资源无比宝贵的当下，我们需要对服务器进行高效的主动健康探测，但是已有的开源模块获取的结果较简单，原始粗糙，适用性上有待提高</a:t>
            </a:r>
            <a:endParaRPr lang="en-US" altLang="zh-CN" sz="2200" dirty="0"/>
          </a:p>
          <a:p>
            <a:pPr lvl="1"/>
            <a:r>
              <a:rPr lang="en-US" altLang="zh-CN" sz="2200" dirty="0"/>
              <a:t>Nginx</a:t>
            </a:r>
            <a:r>
              <a:rPr lang="zh-CN" altLang="en-US" sz="2200" dirty="0"/>
              <a:t>网关在广泛大规模使用的过程中，面临提高抗灾性的需求</a:t>
            </a:r>
          </a:p>
          <a:p>
            <a:r>
              <a:rPr lang="zh-CN" altLang="en-US" sz="2800" dirty="0"/>
              <a:t>核心功能</a:t>
            </a:r>
          </a:p>
          <a:p>
            <a:pPr lvl="1"/>
            <a:r>
              <a:rPr lang="zh-CN" altLang="en-US" sz="2200" dirty="0"/>
              <a:t>主动探测公网服务器和健康状态分析</a:t>
            </a:r>
            <a:endParaRPr lang="en-US" altLang="zh-CN" sz="2200" dirty="0"/>
          </a:p>
          <a:p>
            <a:pPr lvl="1"/>
            <a:r>
              <a:rPr lang="zh-CN" altLang="en-US" sz="2200" dirty="0"/>
              <a:t>用前端平台来控制和配置</a:t>
            </a:r>
            <a:r>
              <a:rPr lang="en-US" altLang="zh-CN" sz="2200" dirty="0"/>
              <a:t>Nginx</a:t>
            </a:r>
            <a:r>
              <a:rPr lang="zh-CN" altLang="en-US" sz="2200" dirty="0"/>
              <a:t>内核的网关管理，从而实现主动网关切换和自动网关切换（网关灾备）</a:t>
            </a:r>
            <a:r>
              <a:rPr lang="en-US" altLang="zh-CN" sz="2200" dirty="0"/>
              <a:t>2</a:t>
            </a:r>
            <a:r>
              <a:rPr lang="zh-CN" altLang="en-US" sz="2200" dirty="0"/>
              <a:t>套切换体系</a:t>
            </a:r>
            <a:endParaRPr lang="en-US" altLang="zh-CN" sz="2200" dirty="0"/>
          </a:p>
          <a:p>
            <a:pPr lvl="1"/>
            <a:r>
              <a:rPr lang="en-US" altLang="zh-CN" sz="2200" dirty="0"/>
              <a:t>Nginx</a:t>
            </a:r>
            <a:r>
              <a:rPr lang="zh-CN" altLang="en-US" sz="2200" dirty="0"/>
              <a:t>网关数据分析和态势感知判断平台</a:t>
            </a:r>
            <a:endParaRPr lang="en-US" altLang="zh-CN" sz="2200" dirty="0"/>
          </a:p>
          <a:p>
            <a:r>
              <a:rPr lang="zh-CN" altLang="en-US" sz="2800" dirty="0"/>
              <a:t>需求创意</a:t>
            </a:r>
          </a:p>
          <a:p>
            <a:pPr lvl="1"/>
            <a:r>
              <a:rPr lang="zh-CN" altLang="zh-CN" sz="2200" dirty="0"/>
              <a:t>利用</a:t>
            </a:r>
            <a:r>
              <a:rPr lang="zh-CN" altLang="zh-CN" sz="2200" dirty="0">
                <a:solidFill>
                  <a:srgbClr val="FF0000"/>
                </a:solidFill>
              </a:rPr>
              <a:t>进程调度算法</a:t>
            </a:r>
            <a:r>
              <a:rPr lang="zh-CN" altLang="en-US" sz="2200" dirty="0"/>
              <a:t>分析响应时间，重写主动探测，获取更多数据，以综合观测平台实时显示</a:t>
            </a:r>
            <a:endParaRPr lang="en-US" altLang="zh-CN" sz="2200" dirty="0"/>
          </a:p>
          <a:p>
            <a:pPr lvl="1"/>
            <a:r>
              <a:rPr lang="zh-CN" altLang="en-US" sz="2200" dirty="0"/>
              <a:t>利用</a:t>
            </a:r>
            <a:r>
              <a:rPr lang="zh-CN" altLang="en-US" sz="2200" dirty="0">
                <a:solidFill>
                  <a:srgbClr val="FF0000"/>
                </a:solidFill>
              </a:rPr>
              <a:t>前端网关拓扑图</a:t>
            </a:r>
            <a:r>
              <a:rPr lang="zh-CN" altLang="en-US" sz="2200" dirty="0"/>
              <a:t>进行操作，实现主动网关切换和自动网关切换，从而提高抗灾性</a:t>
            </a:r>
            <a:endParaRPr lang="en-US" altLang="zh-CN" sz="2200" dirty="0"/>
          </a:p>
          <a:p>
            <a:pPr lvl="1"/>
            <a:r>
              <a:rPr lang="zh-CN" altLang="en-US" sz="2200" dirty="0"/>
              <a:t>利用</a:t>
            </a:r>
            <a:r>
              <a:rPr lang="zh-CN" altLang="en-US" sz="2200" dirty="0">
                <a:solidFill>
                  <a:srgbClr val="FF0000"/>
                </a:solidFill>
              </a:rPr>
              <a:t>机器学习算法</a:t>
            </a:r>
            <a:r>
              <a:rPr lang="zh-CN" altLang="en-US" sz="2200" dirty="0"/>
              <a:t>训练模型，对</a:t>
            </a:r>
            <a:r>
              <a:rPr lang="en-US" altLang="zh-CN" sz="2200" dirty="0"/>
              <a:t>Nginx</a:t>
            </a:r>
            <a:r>
              <a:rPr lang="zh-CN" altLang="en-US" sz="2200" dirty="0"/>
              <a:t>网关 的结果数据进行分析从而得出服务器态势</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2A47CE-104E-ED5F-8DBC-37E27C0F7DEB}"/>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6AC6B2B2-4B14-0FF3-AE62-0310A3E511F4}"/>
              </a:ext>
            </a:extLst>
          </p:cNvPr>
          <p:cNvSpPr>
            <a:spLocks noGrp="1"/>
          </p:cNvSpPr>
          <p:nvPr>
            <p:ph idx="1"/>
          </p:nvPr>
        </p:nvSpPr>
        <p:spPr>
          <a:xfrm>
            <a:off x="190550" y="800708"/>
            <a:ext cx="11269252" cy="5449344"/>
          </a:xfrm>
        </p:spPr>
        <p:txBody>
          <a:bodyPr/>
          <a:lstStyle/>
          <a:p>
            <a:r>
              <a:rPr lang="zh-CN" altLang="en-US" dirty="0"/>
              <a:t>软件需求模型</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用例模型</a:t>
            </a:r>
            <a:endParaRPr lang="zh-CN" altLang="en-US" dirty="0"/>
          </a:p>
        </p:txBody>
      </p:sp>
      <p:pic>
        <p:nvPicPr>
          <p:cNvPr id="5" name="图片 4">
            <a:extLst>
              <a:ext uri="{FF2B5EF4-FFF2-40B4-BE49-F238E27FC236}">
                <a16:creationId xmlns:a16="http://schemas.microsoft.com/office/drawing/2014/main" id="{FA1A2716-AA20-1A90-EF08-AD60AC0899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1186" y="704615"/>
            <a:ext cx="6458677" cy="5849639"/>
          </a:xfrm>
          <a:prstGeom prst="rect">
            <a:avLst/>
          </a:prstGeom>
        </p:spPr>
      </p:pic>
      <p:sp>
        <p:nvSpPr>
          <p:cNvPr id="6" name="文本框 5">
            <a:extLst>
              <a:ext uri="{FF2B5EF4-FFF2-40B4-BE49-F238E27FC236}">
                <a16:creationId xmlns:a16="http://schemas.microsoft.com/office/drawing/2014/main" id="{74DC7F9E-4183-288A-A884-C5231C863E6E}"/>
              </a:ext>
            </a:extLst>
          </p:cNvPr>
          <p:cNvSpPr txBox="1"/>
          <p:nvPr/>
        </p:nvSpPr>
        <p:spPr>
          <a:xfrm>
            <a:off x="946635" y="2168675"/>
            <a:ext cx="4878541" cy="4078330"/>
          </a:xfrm>
          <a:prstGeom prst="rect">
            <a:avLst/>
          </a:prstGeom>
          <a:noFill/>
        </p:spPr>
        <p:txBody>
          <a:bodyPr wrap="square" rtlCol="0">
            <a:spAutoFit/>
          </a:bodyPr>
          <a:lstStyle/>
          <a:p>
            <a:r>
              <a:rPr kumimoji="1" lang="zh-CN" altLang="en-US" sz="2800" b="0" dirty="0">
                <a:solidFill>
                  <a:srgbClr val="002060"/>
                </a:solidFill>
                <a:latin typeface="Verdana"/>
                <a:ea typeface="微软雅黑"/>
              </a:rPr>
              <a:t>通过用例图的形式建立软件需求的用例模型。</a:t>
            </a:r>
            <a:endParaRPr kumimoji="1" lang="en-US" altLang="zh-CN" sz="2800" b="0" dirty="0">
              <a:solidFill>
                <a:srgbClr val="002060"/>
              </a:solidFill>
              <a:latin typeface="Verdana"/>
              <a:ea typeface="微软雅黑"/>
            </a:endParaRPr>
          </a:p>
          <a:p>
            <a:r>
              <a:rPr kumimoji="1" lang="zh-CN" altLang="zh-CN" sz="2800" b="0" dirty="0">
                <a:solidFill>
                  <a:srgbClr val="002060"/>
                </a:solidFill>
                <a:latin typeface="Verdana"/>
                <a:ea typeface="微软雅黑"/>
              </a:rPr>
              <a:t>分为</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个用例，分别是账号管理和</a:t>
            </a:r>
            <a:r>
              <a:rPr kumimoji="1" lang="zh-CN" altLang="zh-CN" sz="2800" b="0" dirty="0">
                <a:latin typeface="Verdana"/>
                <a:ea typeface="微软雅黑"/>
              </a:rPr>
              <a:t>网关管理</a:t>
            </a:r>
            <a:r>
              <a:rPr kumimoji="1" lang="zh-CN" altLang="zh-CN" sz="2800" b="0" dirty="0">
                <a:solidFill>
                  <a:srgbClr val="002060"/>
                </a:solidFill>
                <a:latin typeface="Verdana"/>
                <a:ea typeface="微软雅黑"/>
              </a:rPr>
              <a:t>，其中网关管理是</a:t>
            </a:r>
            <a:r>
              <a:rPr kumimoji="1" lang="zh-CN" altLang="zh-CN" sz="2800" b="0" dirty="0">
                <a:latin typeface="Verdana"/>
                <a:ea typeface="微软雅黑"/>
              </a:rPr>
              <a:t>核心用例</a:t>
            </a:r>
            <a:r>
              <a:rPr kumimoji="1" lang="zh-CN" altLang="zh-CN" sz="2800" b="0" dirty="0">
                <a:solidFill>
                  <a:srgbClr val="002060"/>
                </a:solidFill>
                <a:latin typeface="Verdana"/>
                <a:ea typeface="微软雅黑"/>
              </a:rPr>
              <a:t>，包含了</a:t>
            </a:r>
            <a:r>
              <a:rPr kumimoji="1" lang="zh-CN" altLang="zh-CN" sz="2800" b="0" dirty="0">
                <a:latin typeface="Verdana"/>
                <a:ea typeface="微软雅黑"/>
              </a:rPr>
              <a:t>主动探测服务器，控制流量传输，切换主备网关</a:t>
            </a:r>
            <a:r>
              <a:rPr kumimoji="1" lang="en-US" altLang="zh-CN" sz="2800" b="0" dirty="0">
                <a:solidFill>
                  <a:srgbClr val="002060"/>
                </a:solidFill>
                <a:latin typeface="Verdana"/>
                <a:ea typeface="微软雅黑"/>
              </a:rPr>
              <a:t>3</a:t>
            </a:r>
            <a:r>
              <a:rPr kumimoji="1" lang="zh-CN" altLang="zh-CN" sz="2800" b="0" dirty="0">
                <a:solidFill>
                  <a:srgbClr val="002060"/>
                </a:solidFill>
                <a:latin typeface="Verdana"/>
                <a:ea typeface="微软雅黑"/>
              </a:rPr>
              <a:t>大用例，切换主备网关则进一步可分为主动切换和自动切换</a:t>
            </a:r>
            <a:r>
              <a:rPr kumimoji="1" lang="zh-CN" altLang="en-US" sz="2800" b="0" dirty="0">
                <a:solidFill>
                  <a:srgbClr val="002060"/>
                </a:solidFill>
                <a:latin typeface="Verdana"/>
                <a:ea typeface="微软雅黑"/>
              </a:rPr>
              <a:t>这</a:t>
            </a:r>
            <a:r>
              <a:rPr kumimoji="1" lang="en-US" altLang="zh-CN" sz="2800" b="0" dirty="0">
                <a:solidFill>
                  <a:srgbClr val="002060"/>
                </a:solidFill>
                <a:latin typeface="Verdana"/>
                <a:ea typeface="微软雅黑"/>
              </a:rPr>
              <a:t>2</a:t>
            </a:r>
            <a:r>
              <a:rPr kumimoji="1" lang="zh-CN" altLang="zh-CN" sz="2800" b="0" dirty="0">
                <a:solidFill>
                  <a:srgbClr val="002060"/>
                </a:solidFill>
                <a:latin typeface="Verdana"/>
                <a:ea typeface="微软雅黑"/>
              </a:rPr>
              <a:t>个用例。</a:t>
            </a:r>
            <a:endParaRPr kumimoji="1" lang="zh-CN" altLang="en-US" sz="2800" b="0" dirty="0">
              <a:solidFill>
                <a:srgbClr val="002060"/>
              </a:solidFill>
              <a:latin typeface="Verdana"/>
              <a:ea typeface="微软雅黑"/>
            </a:endParaRPr>
          </a:p>
        </p:txBody>
      </p:sp>
    </p:spTree>
    <p:extLst>
      <p:ext uri="{BB962C8B-B14F-4D97-AF65-F5344CB8AC3E}">
        <p14:creationId xmlns:p14="http://schemas.microsoft.com/office/powerpoint/2010/main" val="22270220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顺序图</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pic>
        <p:nvPicPr>
          <p:cNvPr id="4" name="图片 3">
            <a:extLst>
              <a:ext uri="{FF2B5EF4-FFF2-40B4-BE49-F238E27FC236}">
                <a16:creationId xmlns:a16="http://schemas.microsoft.com/office/drawing/2014/main" id="{6C166C7A-0D04-EA65-F145-9374D9A5A1FA}"/>
              </a:ext>
            </a:extLst>
          </p:cNvPr>
          <p:cNvPicPr>
            <a:picLocks noChangeAspect="1"/>
          </p:cNvPicPr>
          <p:nvPr/>
        </p:nvPicPr>
        <p:blipFill>
          <a:blip r:embed="rId2"/>
          <a:stretch>
            <a:fillRect/>
          </a:stretch>
        </p:blipFill>
        <p:spPr>
          <a:xfrm>
            <a:off x="6107579" y="1412776"/>
            <a:ext cx="5580620" cy="4176464"/>
          </a:xfrm>
          <a:prstGeom prst="rect">
            <a:avLst/>
          </a:prstGeom>
        </p:spPr>
      </p:pic>
      <p:sp>
        <p:nvSpPr>
          <p:cNvPr id="6" name="文本框 5">
            <a:extLst>
              <a:ext uri="{FF2B5EF4-FFF2-40B4-BE49-F238E27FC236}">
                <a16:creationId xmlns:a16="http://schemas.microsoft.com/office/drawing/2014/main" id="{BC8133C9-3489-22D7-4554-13FFE89BFA14}"/>
              </a:ext>
            </a:extLst>
          </p:cNvPr>
          <p:cNvSpPr txBox="1"/>
          <p:nvPr/>
        </p:nvSpPr>
        <p:spPr>
          <a:xfrm>
            <a:off x="581860" y="2024844"/>
            <a:ext cx="5441338" cy="3416320"/>
          </a:xfrm>
          <a:prstGeom prst="rect">
            <a:avLst/>
          </a:prstGeom>
          <a:noFill/>
        </p:spPr>
        <p:txBody>
          <a:bodyPr wrap="square" rtlCol="0">
            <a:spAutoFit/>
          </a:bodyPr>
          <a:lstStyle/>
          <a:p>
            <a:r>
              <a:rPr kumimoji="1" lang="zh-CN" altLang="en-US" b="0" dirty="0">
                <a:solidFill>
                  <a:srgbClr val="002060"/>
                </a:solidFill>
                <a:latin typeface="Verdana"/>
                <a:ea typeface="微软雅黑"/>
              </a:rPr>
              <a:t>以主动探测服务器功能为例：</a:t>
            </a:r>
          </a:p>
          <a:p>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系统使用人员进入系统</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a:p>
            <a:r>
              <a:rPr kumimoji="1" lang="en-US" altLang="zh-CN" b="0" dirty="0">
                <a:solidFill>
                  <a:srgbClr val="002060"/>
                </a:solidFill>
                <a:latin typeface="Verdana"/>
                <a:ea typeface="微软雅黑"/>
              </a:rPr>
              <a:t>2.UI</a:t>
            </a:r>
            <a:r>
              <a:rPr kumimoji="1" lang="zh-CN" altLang="en-US" b="0" dirty="0">
                <a:solidFill>
                  <a:srgbClr val="002060"/>
                </a:solidFill>
                <a:latin typeface="Verdana"/>
                <a:ea typeface="微软雅黑"/>
              </a:rPr>
              <a:t>界面向中台发送探测请求</a:t>
            </a:r>
          </a:p>
          <a:p>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中台向内核发送探测命令</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4.Nginx</a:t>
            </a:r>
            <a:r>
              <a:rPr kumimoji="1" lang="zh-CN" altLang="en-US" b="0" dirty="0">
                <a:solidFill>
                  <a:srgbClr val="002060"/>
                </a:solidFill>
                <a:latin typeface="Verdana"/>
                <a:ea typeface="微软雅黑"/>
              </a:rPr>
              <a:t>内核向服务器发送探测数据包</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5.</a:t>
            </a:r>
            <a:r>
              <a:rPr kumimoji="1" lang="zh-CN" altLang="en-US" b="0" dirty="0">
                <a:solidFill>
                  <a:srgbClr val="002060"/>
                </a:solidFill>
                <a:latin typeface="Verdana"/>
                <a:ea typeface="微软雅黑"/>
              </a:rPr>
              <a:t>内核接收服务器响应数据，将结果反馈至中台</a:t>
            </a:r>
          </a:p>
          <a:p>
            <a:r>
              <a:rPr kumimoji="1" lang="en-US" altLang="zh-CN" b="0" dirty="0">
                <a:solidFill>
                  <a:srgbClr val="002060"/>
                </a:solidFill>
                <a:latin typeface="Verdana"/>
                <a:ea typeface="微软雅黑"/>
              </a:rPr>
              <a:t>6.</a:t>
            </a:r>
            <a:r>
              <a:rPr kumimoji="1" lang="zh-CN" altLang="en-US" b="0" dirty="0">
                <a:solidFill>
                  <a:srgbClr val="002060"/>
                </a:solidFill>
                <a:latin typeface="Verdana"/>
                <a:ea typeface="微软雅黑"/>
              </a:rPr>
              <a:t>中台进行数据分析后将服务器健康状态返回给</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界面</a:t>
            </a:r>
          </a:p>
        </p:txBody>
      </p:sp>
    </p:spTree>
    <p:extLst>
      <p:ext uri="{BB962C8B-B14F-4D97-AF65-F5344CB8AC3E}">
        <p14:creationId xmlns:p14="http://schemas.microsoft.com/office/powerpoint/2010/main" val="42345051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198B4D-0C25-864F-FD3B-83BD03D42A1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5418FDFD-7038-E742-6E03-5740C86E3D8B}"/>
              </a:ext>
            </a:extLst>
          </p:cNvPr>
          <p:cNvSpPr>
            <a:spLocks noGrp="1"/>
          </p:cNvSpPr>
          <p:nvPr>
            <p:ph idx="1"/>
          </p:nvPr>
        </p:nvSpPr>
        <p:spPr>
          <a:xfrm>
            <a:off x="190550" y="836712"/>
            <a:ext cx="11701300" cy="5508612"/>
          </a:xfrm>
        </p:spPr>
        <p:txBody>
          <a:bodyPr/>
          <a:lstStyle/>
          <a:p>
            <a:r>
              <a:rPr lang="zh-CN" altLang="en-US" dirty="0"/>
              <a:t>软件需求模型</a:t>
            </a:r>
            <a:endParaRPr lang="en-US" altLang="zh-CN" dirty="0"/>
          </a:p>
          <a:p>
            <a:pPr lvl="1">
              <a:defRPr/>
            </a:pPr>
            <a:r>
              <a:rPr lang="zh-CN" altLang="en-US" dirty="0">
                <a:latin typeface="Verdana"/>
                <a:ea typeface="微软雅黑"/>
              </a:rPr>
              <a:t>分析类图</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p:txBody>
      </p:sp>
      <p:sp>
        <p:nvSpPr>
          <p:cNvPr id="6" name="文本框 5">
            <a:extLst>
              <a:ext uri="{FF2B5EF4-FFF2-40B4-BE49-F238E27FC236}">
                <a16:creationId xmlns:a16="http://schemas.microsoft.com/office/drawing/2014/main" id="{BC8133C9-3489-22D7-4554-13FFE89BFA14}"/>
              </a:ext>
            </a:extLst>
          </p:cNvPr>
          <p:cNvSpPr txBox="1"/>
          <p:nvPr/>
        </p:nvSpPr>
        <p:spPr>
          <a:xfrm>
            <a:off x="298563" y="2287656"/>
            <a:ext cx="5934487" cy="3416320"/>
          </a:xfrm>
          <a:prstGeom prst="rect">
            <a:avLst/>
          </a:prstGeom>
          <a:noFill/>
        </p:spPr>
        <p:txBody>
          <a:bodyPr wrap="square" rtlCol="0">
            <a:spAutoFit/>
          </a:bodyPr>
          <a:lstStyle/>
          <a:p>
            <a:r>
              <a:rPr kumimoji="1" lang="zh-CN" altLang="en-US" b="0" dirty="0">
                <a:solidFill>
                  <a:srgbClr val="002060"/>
                </a:solidFill>
                <a:latin typeface="Verdana"/>
                <a:ea typeface="微软雅黑"/>
              </a:rPr>
              <a:t>界面显示子系统包含</a:t>
            </a:r>
            <a:r>
              <a:rPr kumimoji="1" lang="en-US" altLang="zh-CN" b="0" dirty="0" err="1">
                <a:solidFill>
                  <a:srgbClr val="002060"/>
                </a:solidFill>
                <a:latin typeface="Verdana"/>
                <a:ea typeface="微软雅黑"/>
              </a:rPr>
              <a:t>GatewayUI</a:t>
            </a:r>
            <a:r>
              <a:rPr kumimoji="1" lang="en-US" altLang="zh-CN" b="0" dirty="0">
                <a:solidFill>
                  <a:srgbClr val="002060"/>
                </a:solidFill>
                <a:latin typeface="Verdana"/>
                <a:ea typeface="微软雅黑"/>
              </a:rPr>
              <a:t> 1</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主动探测子系统包含了</a:t>
            </a:r>
            <a:r>
              <a:rPr kumimoji="1" lang="en-US" altLang="zh-CN" b="0" dirty="0" err="1">
                <a:solidFill>
                  <a:srgbClr val="002060"/>
                </a:solidFill>
                <a:latin typeface="Verdana"/>
                <a:ea typeface="微软雅黑"/>
              </a:rPr>
              <a:t>ActiveDetect</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DataProcess</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流量控制子系统包含</a:t>
            </a:r>
            <a:r>
              <a:rPr kumimoji="1" lang="en-US" altLang="zh-CN" b="0" dirty="0" err="1">
                <a:solidFill>
                  <a:srgbClr val="002060"/>
                </a:solidFill>
                <a:latin typeface="Verdana"/>
                <a:ea typeface="微软雅黑"/>
              </a:rPr>
              <a:t>StreamInterception</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StreamProcess</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StreamForward</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网关灾备子系统包含</a:t>
            </a:r>
            <a:r>
              <a:rPr kumimoji="1" lang="en-US" altLang="zh-CN" b="0" dirty="0">
                <a:solidFill>
                  <a:srgbClr val="002060"/>
                </a:solidFill>
                <a:latin typeface="Verdana"/>
                <a:ea typeface="微软雅黑"/>
              </a:rPr>
              <a:t>Heartbeat-Detect</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GatewaySwitch</a:t>
            </a:r>
            <a:r>
              <a:rPr kumimoji="1" lang="zh-CN" altLang="en-US" b="0" dirty="0">
                <a:solidFill>
                  <a:srgbClr val="002060"/>
                </a:solidFill>
                <a:latin typeface="Verdana"/>
                <a:ea typeface="微软雅黑"/>
              </a:rPr>
              <a:t>和</a:t>
            </a:r>
            <a:r>
              <a:rPr kumimoji="1" lang="en-US" altLang="zh-CN" b="0" dirty="0" err="1">
                <a:solidFill>
                  <a:srgbClr val="002060"/>
                </a:solidFill>
                <a:latin typeface="Verdana"/>
                <a:ea typeface="微软雅黑"/>
              </a:rPr>
              <a:t>GatewayRecover</a:t>
            </a:r>
            <a:r>
              <a:rPr kumimoji="1" lang="zh-CN" altLang="en-US" b="0" dirty="0">
                <a:solidFill>
                  <a:srgbClr val="002060"/>
                </a:solidFill>
                <a:latin typeface="Verdana"/>
                <a:ea typeface="微软雅黑"/>
              </a:rPr>
              <a:t>共</a:t>
            </a: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个类。</a:t>
            </a:r>
          </a:p>
        </p:txBody>
      </p:sp>
      <p:pic>
        <p:nvPicPr>
          <p:cNvPr id="5" name="图片 4">
            <a:extLst>
              <a:ext uri="{FF2B5EF4-FFF2-40B4-BE49-F238E27FC236}">
                <a16:creationId xmlns:a16="http://schemas.microsoft.com/office/drawing/2014/main" id="{13A50C52-0D51-685C-B28E-BEFF0F58F473}"/>
              </a:ext>
            </a:extLst>
          </p:cNvPr>
          <p:cNvPicPr>
            <a:picLocks noChangeAspect="1"/>
          </p:cNvPicPr>
          <p:nvPr/>
        </p:nvPicPr>
        <p:blipFill>
          <a:blip r:embed="rId2"/>
          <a:stretch>
            <a:fillRect/>
          </a:stretch>
        </p:blipFill>
        <p:spPr>
          <a:xfrm>
            <a:off x="6191105" y="1137969"/>
            <a:ext cx="5279594" cy="4883319"/>
          </a:xfrm>
          <a:prstGeom prst="rect">
            <a:avLst/>
          </a:prstGeom>
        </p:spPr>
      </p:pic>
    </p:spTree>
    <p:extLst>
      <p:ext uri="{BB962C8B-B14F-4D97-AF65-F5344CB8AC3E}">
        <p14:creationId xmlns:p14="http://schemas.microsoft.com/office/powerpoint/2010/main" val="411848675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65543A-D56A-23DD-7586-B2853BB7A90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40D6DC01-9198-48FB-725F-322C0445FA24}"/>
              </a:ext>
            </a:extLst>
          </p:cNvPr>
          <p:cNvSpPr>
            <a:spLocks noGrp="1"/>
          </p:cNvSpPr>
          <p:nvPr>
            <p:ph idx="1"/>
          </p:nvPr>
        </p:nvSpPr>
        <p:spPr>
          <a:xfrm>
            <a:off x="370570" y="872716"/>
            <a:ext cx="11701300" cy="5329138"/>
          </a:xfrm>
        </p:spPr>
        <p:txBody>
          <a:bodyPr/>
          <a:lstStyle/>
          <a:p>
            <a:r>
              <a:rPr lang="zh-CN" altLang="en-US" dirty="0"/>
              <a:t>软件非功能需求</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软件质量需求：</a:t>
            </a:r>
            <a:endParaRPr lang="en-US" altLang="zh-CN"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利用</a:t>
            </a:r>
            <a:r>
              <a:rPr lang="en-US" altLang="zh-CN" sz="2400" dirty="0">
                <a:latin typeface="Verdana"/>
                <a:ea typeface="微软雅黑"/>
              </a:rPr>
              <a:t>Nginx</a:t>
            </a:r>
            <a:r>
              <a:rPr lang="zh-CN" altLang="en-US" sz="2400" dirty="0">
                <a:solidFill>
                  <a:srgbClr val="FF0000"/>
                </a:solidFill>
                <a:latin typeface="Verdana"/>
                <a:ea typeface="微软雅黑"/>
              </a:rPr>
              <a:t>模块化开发</a:t>
            </a:r>
            <a:r>
              <a:rPr lang="zh-CN" altLang="en-US" sz="2400" dirty="0">
                <a:latin typeface="Verdana"/>
                <a:ea typeface="微软雅黑"/>
              </a:rPr>
              <a:t>方法，在</a:t>
            </a:r>
            <a:r>
              <a:rPr lang="en-US" altLang="zh-CN" sz="2400" dirty="0">
                <a:latin typeface="Verdana"/>
                <a:ea typeface="微软雅黑"/>
              </a:rPr>
              <a:t>Nginx</a:t>
            </a:r>
            <a:r>
              <a:rPr lang="zh-CN" altLang="en-US" sz="2400" dirty="0">
                <a:latin typeface="Verdana"/>
                <a:ea typeface="微软雅黑"/>
              </a:rPr>
              <a:t>内核基础上加装模块，确保软件可扩展性</a:t>
            </a:r>
            <a:endParaRPr lang="en-US" altLang="zh-CN" sz="2400" dirty="0">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lang="en-US" altLang="zh-CN" sz="2400" dirty="0">
                <a:latin typeface="Verdana"/>
                <a:ea typeface="微软雅黑"/>
              </a:rPr>
              <a:t>--</a:t>
            </a:r>
            <a:r>
              <a:rPr lang="zh-CN" altLang="en-US" sz="2400" dirty="0">
                <a:latin typeface="Verdana"/>
                <a:ea typeface="微软雅黑"/>
              </a:rPr>
              <a:t>软件分为</a:t>
            </a:r>
            <a:r>
              <a:rPr lang="zh-CN" altLang="en-US" sz="2400" dirty="0">
                <a:solidFill>
                  <a:srgbClr val="FF0000"/>
                </a:solidFill>
                <a:latin typeface="Verdana"/>
                <a:ea typeface="微软雅黑"/>
              </a:rPr>
              <a:t>前端</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中台</a:t>
            </a:r>
            <a:r>
              <a:rPr lang="en-US" altLang="zh-CN" sz="2400" dirty="0">
                <a:solidFill>
                  <a:srgbClr val="FF0000"/>
                </a:solidFill>
                <a:latin typeface="Verdana"/>
                <a:ea typeface="微软雅黑"/>
              </a:rPr>
              <a:t>—</a:t>
            </a:r>
            <a:r>
              <a:rPr lang="zh-CN" altLang="en-US" sz="2400" dirty="0">
                <a:solidFill>
                  <a:srgbClr val="FF0000"/>
                </a:solidFill>
                <a:latin typeface="Verdana"/>
                <a:ea typeface="微软雅黑"/>
              </a:rPr>
              <a:t>内核 </a:t>
            </a:r>
            <a:r>
              <a:rPr lang="zh-CN" altLang="en-US" sz="2400" dirty="0">
                <a:latin typeface="Verdana"/>
                <a:ea typeface="微软雅黑"/>
              </a:rPr>
              <a:t>三层，确保了软件可维护性</a:t>
            </a:r>
            <a:endParaRPr lang="en-US" altLang="zh-CN" sz="2400" dirty="0">
              <a:latin typeface="Verdana"/>
              <a:ea typeface="微软雅黑"/>
            </a:endParaRPr>
          </a:p>
          <a:p>
            <a:pPr marL="457200" lvl="1" indent="0">
              <a:buNone/>
              <a:defRPr/>
            </a:pPr>
            <a:r>
              <a:rPr lang="en-US" altLang="zh-CN" sz="2400" dirty="0">
                <a:latin typeface="Verdana"/>
                <a:ea typeface="微软雅黑"/>
              </a:rPr>
              <a:t>--</a:t>
            </a:r>
            <a:r>
              <a:rPr lang="zh-CN" altLang="en-US" sz="2400" dirty="0">
                <a:latin typeface="Verdana"/>
                <a:ea typeface="微软雅黑"/>
              </a:rPr>
              <a:t>前端操作界面要在</a:t>
            </a:r>
            <a:r>
              <a:rPr lang="en-US" altLang="zh-CN" sz="2400" dirty="0">
                <a:latin typeface="Verdana"/>
                <a:ea typeface="微软雅黑"/>
              </a:rPr>
              <a:t>1s</a:t>
            </a:r>
            <a:r>
              <a:rPr lang="zh-CN" altLang="en-US" sz="2400" dirty="0">
                <a:latin typeface="Verdana"/>
                <a:ea typeface="微软雅黑"/>
              </a:rPr>
              <a:t>内响应，数据统计分析平台延迟不超过</a:t>
            </a:r>
            <a:r>
              <a:rPr lang="en-US" altLang="zh-CN" sz="2400" dirty="0">
                <a:latin typeface="Verdana"/>
                <a:ea typeface="微软雅黑"/>
              </a:rPr>
              <a:t>2s</a:t>
            </a:r>
          </a:p>
          <a:p>
            <a:pPr marL="457200" lvl="1" indent="0">
              <a:buNone/>
              <a:defRPr/>
            </a:pP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软件开发约束需求：</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软件运行在基于</a:t>
            </a:r>
            <a:r>
              <a:rPr lang="en-US" altLang="zh-CN" sz="2400" dirty="0">
                <a:latin typeface="Verdana"/>
                <a:ea typeface="微软雅黑"/>
              </a:rPr>
              <a:t>Linux</a:t>
            </a:r>
            <a:r>
              <a:rPr lang="zh-CN" altLang="en-US" sz="2400" dirty="0">
                <a:latin typeface="Verdana"/>
                <a:ea typeface="微软雅黑"/>
              </a:rPr>
              <a:t>的</a:t>
            </a:r>
            <a:r>
              <a:rPr lang="en-US" altLang="zh-CN" sz="2400" dirty="0">
                <a:latin typeface="Verdana"/>
                <a:ea typeface="微软雅黑"/>
              </a:rPr>
              <a:t>Ubuntu</a:t>
            </a:r>
            <a:r>
              <a:rPr lang="zh-CN" altLang="en-US" sz="2400" dirty="0">
                <a:latin typeface="Verdana"/>
                <a:ea typeface="微软雅黑"/>
              </a:rPr>
              <a:t>操作系统上</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要求能够在</a:t>
            </a:r>
            <a:r>
              <a:rPr lang="en-US" altLang="zh-CN" sz="2400" dirty="0">
                <a:latin typeface="Verdana"/>
                <a:ea typeface="微软雅黑"/>
              </a:rPr>
              <a:t>4</a:t>
            </a:r>
            <a:r>
              <a:rPr lang="zh-CN" altLang="en-US" sz="2400" dirty="0">
                <a:latin typeface="Verdana"/>
                <a:ea typeface="微软雅黑"/>
              </a:rPr>
              <a:t>个月内交付软件产品</a:t>
            </a:r>
            <a:endParaRPr lang="en-US" altLang="zh-CN" sz="2400" dirty="0">
              <a:latin typeface="Verdana"/>
              <a:ea typeface="微软雅黑"/>
            </a:endParaRPr>
          </a:p>
          <a:p>
            <a:pPr marL="457200" lvl="1" indent="0">
              <a:buNone/>
              <a:tabLst/>
              <a:defRPr/>
            </a:pPr>
            <a:r>
              <a:rPr lang="en-US" altLang="zh-CN" sz="2400" dirty="0">
                <a:latin typeface="Verdana"/>
                <a:ea typeface="微软雅黑"/>
              </a:rPr>
              <a:t>--</a:t>
            </a:r>
            <a:r>
              <a:rPr lang="zh-CN" altLang="en-US" sz="2400" dirty="0">
                <a:latin typeface="Verdana"/>
                <a:ea typeface="微软雅黑"/>
              </a:rPr>
              <a:t>采用了</a:t>
            </a:r>
            <a:r>
              <a:rPr lang="en-US" altLang="zh-CN" sz="2400" dirty="0">
                <a:latin typeface="Verdana"/>
                <a:ea typeface="微软雅黑"/>
              </a:rPr>
              <a:t>C</a:t>
            </a:r>
            <a:r>
              <a:rPr lang="zh-CN" altLang="en-US" sz="2400" dirty="0">
                <a:latin typeface="Verdana"/>
                <a:ea typeface="微软雅黑"/>
              </a:rPr>
              <a:t>，</a:t>
            </a:r>
            <a:r>
              <a:rPr lang="en-US" altLang="zh-CN" sz="2400" dirty="0">
                <a:latin typeface="Verdana"/>
                <a:ea typeface="微软雅黑"/>
              </a:rPr>
              <a:t>Python</a:t>
            </a:r>
            <a:r>
              <a:rPr lang="zh-CN" altLang="en-US" sz="2400" dirty="0">
                <a:latin typeface="Verdana"/>
                <a:ea typeface="微软雅黑"/>
              </a:rPr>
              <a:t>，</a:t>
            </a:r>
            <a:r>
              <a:rPr lang="en-US" altLang="zh-CN" sz="2400" dirty="0">
                <a:latin typeface="Verdana"/>
                <a:ea typeface="微软雅黑"/>
              </a:rPr>
              <a:t>HTML</a:t>
            </a:r>
            <a:r>
              <a:rPr lang="zh-CN" altLang="en-US" sz="2400" dirty="0">
                <a:latin typeface="Verdana"/>
                <a:ea typeface="微软雅黑"/>
              </a:rPr>
              <a:t>，</a:t>
            </a:r>
            <a:r>
              <a:rPr lang="en-US" altLang="zh-CN" sz="2400" dirty="0">
                <a:latin typeface="Verdana"/>
                <a:ea typeface="微软雅黑"/>
              </a:rPr>
              <a:t>CSS</a:t>
            </a:r>
            <a:r>
              <a:rPr lang="zh-CN" altLang="en-US" sz="2400" dirty="0">
                <a:latin typeface="Verdana"/>
                <a:ea typeface="微软雅黑"/>
              </a:rPr>
              <a:t>，</a:t>
            </a:r>
            <a:r>
              <a:rPr lang="en-US" altLang="zh-CN" sz="2400" dirty="0" err="1">
                <a:latin typeface="Verdana"/>
                <a:ea typeface="微软雅黑"/>
              </a:rPr>
              <a:t>Javascript</a:t>
            </a:r>
            <a:r>
              <a:rPr lang="zh-CN" altLang="en-US" sz="2400" dirty="0">
                <a:latin typeface="Verdana"/>
                <a:ea typeface="微软雅黑"/>
              </a:rPr>
              <a:t>等开发语言</a:t>
            </a:r>
          </a:p>
          <a:p>
            <a:pPr marL="0" indent="0">
              <a:buNone/>
            </a:pPr>
            <a:endParaRPr lang="zh-CN" altLang="en-US" dirty="0"/>
          </a:p>
        </p:txBody>
      </p:sp>
    </p:spTree>
    <p:extLst>
      <p:ext uri="{BB962C8B-B14F-4D97-AF65-F5344CB8AC3E}">
        <p14:creationId xmlns:p14="http://schemas.microsoft.com/office/powerpoint/2010/main" val="14102555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9E553A-0CC6-425B-10AA-632CE2DC31E5}"/>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B3D7F23A-3562-D180-C3C8-E73CE6D7184B}"/>
              </a:ext>
            </a:extLst>
          </p:cNvPr>
          <p:cNvSpPr>
            <a:spLocks noGrp="1"/>
          </p:cNvSpPr>
          <p:nvPr>
            <p:ph idx="1"/>
          </p:nvPr>
        </p:nvSpPr>
        <p:spPr/>
        <p:txBody>
          <a:bodyPr/>
          <a:lstStyle/>
          <a:p>
            <a:r>
              <a:rPr lang="zh-CN" altLang="en-US" dirty="0"/>
              <a:t>软件需求文档</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“软件需求构思与创意文档” </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lvl="1" indent="0">
              <a:buNone/>
              <a:defRPr/>
            </a:pPr>
            <a:r>
              <a:rPr lang="zh-CN" altLang="en-US" sz="2400" dirty="0">
                <a:latin typeface="Verdana"/>
                <a:ea typeface="微软雅黑"/>
              </a:rPr>
              <a:t>从软件的需求构思和创意出发，介绍了提出软件需求的背景和欲解决的问题，说明了软件的创意，构思了软件系统的组成和部署，简单设想了软件系统的功能，同时考虑了可行性和潜在风险。全文一共</a:t>
            </a:r>
            <a:r>
              <a:rPr lang="en-US" altLang="zh-CN" sz="2400" dirty="0">
                <a:latin typeface="Verdana"/>
                <a:ea typeface="微软雅黑"/>
              </a:rPr>
              <a:t>2849</a:t>
            </a:r>
            <a:r>
              <a:rPr lang="zh-CN" altLang="en-US" sz="2400" dirty="0">
                <a:latin typeface="Verdana"/>
                <a:ea typeface="微软雅黑"/>
              </a:rPr>
              <a:t>字。</a:t>
            </a:r>
            <a:endParaRPr lang="en-US" altLang="zh-CN" sz="2400" dirty="0">
              <a:latin typeface="Verdana"/>
              <a:ea typeface="微软雅黑"/>
            </a:endParaRPr>
          </a:p>
          <a:p>
            <a:pPr marL="457200" lvl="1" indent="0">
              <a:buNone/>
              <a:defRPr/>
            </a:pP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800" b="0" i="0" u="none" strike="noStrike" kern="1200" cap="none" spc="0" normalizeH="0" baseline="0" noProof="0" dirty="0">
                <a:ln>
                  <a:noFill/>
                </a:ln>
                <a:solidFill>
                  <a:srgbClr val="002060"/>
                </a:solidFill>
                <a:effectLst/>
                <a:uLnTx/>
                <a:uFillTx/>
                <a:latin typeface="Verdana"/>
                <a:ea typeface="微软雅黑"/>
              </a:rPr>
              <a:t>“软件需求规格说明书”</a:t>
            </a:r>
            <a:endParaRPr kumimoji="1" lang="en-US" altLang="zh-CN" sz="28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主要介绍了软件系统的功能需求，给出了每一项功能需求的表示，提供了软件功能的需求模型，包括用例图、交互图、分析类图；</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457200" marR="0" lvl="1" indent="0" algn="l" defTabSz="914400" rtl="0" eaLnBrk="1" fontAlgn="auto" latinLnBrk="0" hangingPunct="1">
              <a:lnSpc>
                <a:spcPct val="100000"/>
              </a:lnSpc>
              <a:spcBef>
                <a:spcPct val="20000"/>
              </a:spcBef>
              <a:spcAft>
                <a:spcPts val="0"/>
              </a:spcAft>
              <a:buClrTx/>
              <a:buSzTx/>
              <a:buNone/>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同时描述了性能、设计约束、界面</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进度</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交付</a:t>
            </a:r>
            <a:r>
              <a:rPr lang="zh-CN" altLang="en-US" sz="2400" dirty="0">
                <a:latin typeface="Verdana"/>
                <a:ea typeface="微软雅黑"/>
              </a:rPr>
              <a:t>、</a:t>
            </a:r>
            <a:r>
              <a:rPr kumimoji="1" lang="zh-CN" altLang="en-US" sz="2400" b="0" i="0" u="none" strike="noStrike" kern="1200" cap="none" spc="0" normalizeH="0" baseline="0" noProof="0" dirty="0">
                <a:ln>
                  <a:noFill/>
                </a:ln>
                <a:solidFill>
                  <a:srgbClr val="002060"/>
                </a:solidFill>
                <a:effectLst/>
                <a:uLnTx/>
                <a:uFillTx/>
                <a:latin typeface="Verdana"/>
                <a:ea typeface="微软雅黑"/>
              </a:rPr>
              <a:t>验收等其他方面的软件需求，并给出了软件原型。全文一共</a:t>
            </a:r>
            <a:r>
              <a:rPr kumimoji="1" lang="en-US" altLang="zh-CN" sz="2400" b="0" i="0" u="none" strike="noStrike" kern="1200" cap="none" spc="0" normalizeH="0" baseline="0" noProof="0" dirty="0">
                <a:ln>
                  <a:noFill/>
                </a:ln>
                <a:solidFill>
                  <a:srgbClr val="002060"/>
                </a:solidFill>
                <a:effectLst/>
                <a:uLnTx/>
                <a:uFillTx/>
                <a:latin typeface="Verdana"/>
                <a:ea typeface="微软雅黑"/>
              </a:rPr>
              <a:t>6697</a:t>
            </a:r>
            <a:r>
              <a:rPr kumimoji="1" lang="zh-CN" altLang="en-US" sz="2400" b="0" i="0" u="none" strike="noStrike" kern="1200" cap="none" spc="0" normalizeH="0" baseline="0" noProof="0" dirty="0">
                <a:ln>
                  <a:noFill/>
                </a:ln>
                <a:solidFill>
                  <a:srgbClr val="002060"/>
                </a:solidFill>
                <a:effectLst/>
                <a:uLnTx/>
                <a:uFillTx/>
                <a:latin typeface="Verdana"/>
                <a:ea typeface="微软雅黑"/>
              </a:rPr>
              <a:t>字。</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p:txBody>
      </p:sp>
    </p:spTree>
    <p:extLst>
      <p:ext uri="{BB962C8B-B14F-4D97-AF65-F5344CB8AC3E}">
        <p14:creationId xmlns:p14="http://schemas.microsoft.com/office/powerpoint/2010/main" val="94147322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a:xfrm>
            <a:off x="118542" y="872716"/>
            <a:ext cx="11845316" cy="5293134"/>
          </a:xfrm>
        </p:spPr>
        <p:txBody>
          <a:bodyPr/>
          <a:lstStyle/>
          <a:p>
            <a:r>
              <a:rPr lang="zh-CN" altLang="en-US" dirty="0"/>
              <a:t>开发技术</a:t>
            </a:r>
            <a:endParaRPr lang="en-US" altLang="zh-CN" dirty="0"/>
          </a:p>
          <a:p>
            <a:pPr lvl="1"/>
            <a:r>
              <a:rPr lang="zh-CN" altLang="en-US" dirty="0"/>
              <a:t>软件项目开发的过程中使用了</a:t>
            </a:r>
            <a:r>
              <a:rPr lang="en-US" altLang="zh-CN" dirty="0"/>
              <a:t>UML</a:t>
            </a:r>
            <a:r>
              <a:rPr lang="zh-CN" altLang="en-US" dirty="0"/>
              <a:t>开发技术、</a:t>
            </a:r>
            <a:r>
              <a:rPr lang="en-US" altLang="zh-CN" dirty="0"/>
              <a:t>Nginx</a:t>
            </a:r>
            <a:r>
              <a:rPr lang="zh-CN" altLang="en-US" dirty="0"/>
              <a:t>模块化开发技术、网络应用开发技术、</a:t>
            </a:r>
            <a:r>
              <a:rPr lang="en-US" altLang="zh-CN" dirty="0"/>
              <a:t>Web</a:t>
            </a:r>
            <a:r>
              <a:rPr lang="zh-CN" altLang="en-US" dirty="0"/>
              <a:t>前端开发技术等</a:t>
            </a:r>
            <a:endParaRPr lang="en-US" altLang="zh-CN" dirty="0"/>
          </a:p>
          <a:p>
            <a:pPr marL="457200" lvl="1" indent="0">
              <a:buNone/>
            </a:pPr>
            <a:endParaRPr lang="en-US" altLang="zh-CN" dirty="0"/>
          </a:p>
          <a:p>
            <a:r>
              <a:rPr lang="zh-CN" altLang="en-US" dirty="0"/>
              <a:t>编程语言</a:t>
            </a:r>
            <a:endParaRPr lang="en-US" altLang="zh-CN" dirty="0"/>
          </a:p>
          <a:p>
            <a:pPr lvl="1"/>
            <a:r>
              <a:rPr lang="zh-CN" altLang="en-US" dirty="0"/>
              <a:t>软件项目用到了</a:t>
            </a:r>
            <a:r>
              <a:rPr lang="en-US" altLang="zh-CN" dirty="0"/>
              <a:t>C</a:t>
            </a:r>
            <a:r>
              <a:rPr lang="zh-CN" altLang="en-US" dirty="0"/>
              <a:t>、</a:t>
            </a:r>
            <a:r>
              <a:rPr lang="en-US" altLang="zh-CN" dirty="0"/>
              <a:t>Python</a:t>
            </a:r>
            <a:r>
              <a:rPr lang="zh-CN" altLang="en-US" dirty="0"/>
              <a:t>、</a:t>
            </a:r>
            <a:r>
              <a:rPr lang="en-US" altLang="zh-CN" dirty="0"/>
              <a:t>Java</a:t>
            </a:r>
            <a:r>
              <a:rPr lang="zh-CN" altLang="en-US" dirty="0"/>
              <a:t>、</a:t>
            </a:r>
            <a:r>
              <a:rPr lang="en-US" altLang="zh-CN" dirty="0"/>
              <a:t>HTML</a:t>
            </a:r>
            <a:r>
              <a:rPr lang="zh-CN" altLang="en-US" dirty="0"/>
              <a:t>、</a:t>
            </a:r>
            <a:r>
              <a:rPr lang="en-US" altLang="zh-CN" dirty="0" err="1"/>
              <a:t>Javascript</a:t>
            </a:r>
            <a:r>
              <a:rPr lang="zh-CN" altLang="en-US" dirty="0"/>
              <a:t>、</a:t>
            </a:r>
            <a:r>
              <a:rPr lang="en-US" altLang="zh-CN" dirty="0" err="1"/>
              <a:t>Css</a:t>
            </a:r>
            <a:r>
              <a:rPr lang="zh-CN" altLang="en-US" dirty="0"/>
              <a:t>等</a:t>
            </a:r>
            <a:endParaRPr lang="en-US" altLang="zh-CN" dirty="0"/>
          </a:p>
          <a:p>
            <a:pPr marL="457200" lvl="1" indent="0">
              <a:buNone/>
            </a:pPr>
            <a:endParaRPr lang="en-US" altLang="zh-CN" dirty="0"/>
          </a:p>
          <a:p>
            <a:r>
              <a:rPr lang="zh-CN" altLang="en-US" dirty="0"/>
              <a:t>软件工具</a:t>
            </a:r>
            <a:endParaRPr lang="en-US" altLang="zh-CN" dirty="0"/>
          </a:p>
          <a:p>
            <a:pPr lvl="1"/>
            <a:r>
              <a:rPr lang="zh-CN" altLang="en-US" dirty="0"/>
              <a:t>用到</a:t>
            </a:r>
            <a:r>
              <a:rPr lang="en-US" altLang="zh-CN" dirty="0"/>
              <a:t>UML</a:t>
            </a:r>
            <a:r>
              <a:rPr lang="zh-CN" altLang="en-US" dirty="0"/>
              <a:t>建模工具</a:t>
            </a:r>
            <a:r>
              <a:rPr lang="en-US" altLang="zh-CN" dirty="0" err="1"/>
              <a:t>CodeArts</a:t>
            </a:r>
            <a:r>
              <a:rPr lang="zh-CN" altLang="en-US" dirty="0"/>
              <a:t>、</a:t>
            </a:r>
            <a:r>
              <a:rPr lang="en-US" altLang="zh-CN" dirty="0"/>
              <a:t>IDE</a:t>
            </a:r>
            <a:r>
              <a:rPr lang="zh-CN" altLang="en-US" dirty="0"/>
              <a:t>工具</a:t>
            </a:r>
            <a:r>
              <a:rPr lang="en-US" altLang="zh-CN" dirty="0"/>
              <a:t>PyCharm</a:t>
            </a:r>
            <a:r>
              <a:rPr lang="zh-CN" altLang="en-US" dirty="0"/>
              <a:t>和</a:t>
            </a:r>
            <a:r>
              <a:rPr lang="en-US" altLang="zh-CN" dirty="0" err="1"/>
              <a:t>VsCode</a:t>
            </a:r>
            <a:r>
              <a:rPr lang="zh-CN" altLang="en-US" dirty="0"/>
              <a:t>、前端框架工具</a:t>
            </a:r>
            <a:r>
              <a:rPr lang="en-US" altLang="zh-CN" dirty="0" err="1"/>
              <a:t>BootStrap</a:t>
            </a:r>
            <a:r>
              <a:rPr lang="zh-CN" altLang="en-US" dirty="0"/>
              <a:t>、代码质量分析工具</a:t>
            </a:r>
            <a:r>
              <a:rPr lang="en-US" altLang="zh-CN" dirty="0"/>
              <a:t>SonarQube</a:t>
            </a:r>
            <a:r>
              <a:rPr lang="zh-CN" altLang="en-US" dirty="0"/>
              <a:t>等</a:t>
            </a:r>
            <a:endParaRPr lang="en-US" altLang="zh-CN" dirty="0"/>
          </a:p>
          <a:p>
            <a:endParaRPr lang="en-US" altLang="zh-CN"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包图</a:t>
            </a:r>
            <a:endParaRPr lang="en-US" altLang="zh-CN" dirty="0"/>
          </a:p>
          <a:p>
            <a:pPr marL="0" indent="0">
              <a:buNone/>
            </a:pPr>
            <a:endParaRPr lang="en-US" altLang="zh-CN" dirty="0"/>
          </a:p>
        </p:txBody>
      </p:sp>
      <p:pic>
        <p:nvPicPr>
          <p:cNvPr id="7" name="图片 6">
            <a:extLst>
              <a:ext uri="{FF2B5EF4-FFF2-40B4-BE49-F238E27FC236}">
                <a16:creationId xmlns:a16="http://schemas.microsoft.com/office/drawing/2014/main" id="{9BF9EE61-4163-2279-D6C9-3F3875C71B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5206" y="1027091"/>
            <a:ext cx="5410533" cy="5293134"/>
          </a:xfrm>
          <a:prstGeom prst="rect">
            <a:avLst/>
          </a:prstGeom>
        </p:spPr>
      </p:pic>
      <p:sp>
        <p:nvSpPr>
          <p:cNvPr id="8" name="文本框 7">
            <a:extLst>
              <a:ext uri="{FF2B5EF4-FFF2-40B4-BE49-F238E27FC236}">
                <a16:creationId xmlns:a16="http://schemas.microsoft.com/office/drawing/2014/main" id="{19BB99C2-7127-99C3-5209-12661153557D}"/>
              </a:ext>
            </a:extLst>
          </p:cNvPr>
          <p:cNvSpPr txBox="1"/>
          <p:nvPr/>
        </p:nvSpPr>
        <p:spPr>
          <a:xfrm>
            <a:off x="550590" y="2024844"/>
            <a:ext cx="518457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采用分层体系结构模式</a:t>
            </a:r>
            <a:r>
              <a:rPr kumimoji="1" lang="en-US" altLang="zh-CN" b="0" dirty="0">
                <a:solidFill>
                  <a:srgbClr val="002060"/>
                </a:solidFill>
                <a:latin typeface="Verdana"/>
                <a:ea typeface="微软雅黑"/>
              </a:rPr>
              <a:t>:</a:t>
            </a:r>
            <a:endParaRPr kumimoji="1" lang="zh-CN" altLang="en-US"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(1)</a:t>
            </a:r>
            <a:r>
              <a:rPr kumimoji="1" lang="zh-CN" altLang="en-US" b="0" dirty="0">
                <a:solidFill>
                  <a:srgbClr val="002060"/>
                </a:solidFill>
                <a:latin typeface="Verdana"/>
                <a:ea typeface="微软雅黑"/>
              </a:rPr>
              <a:t>顶层设计为用户界面层，包括</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界面，用于用户和软件系统的交互。</a:t>
            </a:r>
          </a:p>
          <a:p>
            <a:pPr>
              <a:defRPr/>
            </a:pP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中间层设计为业务处理层，包含具体的任务处理模块。其中，中心控制台为主要核心模块。</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(3)</a:t>
            </a:r>
            <a:r>
              <a:rPr kumimoji="1" lang="zh-CN" altLang="en-US" b="0" dirty="0">
                <a:solidFill>
                  <a:srgbClr val="002060"/>
                </a:solidFill>
                <a:latin typeface="Verdana"/>
                <a:ea typeface="微软雅黑"/>
              </a:rPr>
              <a:t>底层设计为基础服务层，包含</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的数据库服务。</a:t>
            </a:r>
          </a:p>
        </p:txBody>
      </p:sp>
    </p:spTree>
    <p:extLst>
      <p:ext uri="{BB962C8B-B14F-4D97-AF65-F5344CB8AC3E}">
        <p14:creationId xmlns:p14="http://schemas.microsoft.com/office/powerpoint/2010/main" val="31203517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体系结构设计及其模型</a:t>
            </a:r>
            <a:endParaRPr lang="en-US" altLang="zh-CN" dirty="0"/>
          </a:p>
          <a:p>
            <a:pPr lvl="1"/>
            <a:r>
              <a:rPr lang="zh-CN" altLang="en-US" dirty="0"/>
              <a:t>部署图</a:t>
            </a:r>
            <a:endParaRPr lang="en-US" altLang="zh-CN" dirty="0"/>
          </a:p>
        </p:txBody>
      </p:sp>
      <p:pic>
        <p:nvPicPr>
          <p:cNvPr id="6" name="图片 5">
            <a:extLst>
              <a:ext uri="{FF2B5EF4-FFF2-40B4-BE49-F238E27FC236}">
                <a16:creationId xmlns:a16="http://schemas.microsoft.com/office/drawing/2014/main" id="{454EBE18-F3D4-A693-7F1D-B2A7E2F4DB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7194" y="1737085"/>
            <a:ext cx="5976664" cy="3564396"/>
          </a:xfrm>
          <a:prstGeom prst="rect">
            <a:avLst/>
          </a:prstGeom>
        </p:spPr>
      </p:pic>
      <p:sp>
        <p:nvSpPr>
          <p:cNvPr id="7" name="文本框 6">
            <a:extLst>
              <a:ext uri="{FF2B5EF4-FFF2-40B4-BE49-F238E27FC236}">
                <a16:creationId xmlns:a16="http://schemas.microsoft.com/office/drawing/2014/main" id="{E0FBED5F-2D14-B832-6784-31AD399A1440}"/>
              </a:ext>
            </a:extLst>
          </p:cNvPr>
          <p:cNvSpPr txBox="1"/>
          <p:nvPr/>
        </p:nvSpPr>
        <p:spPr>
          <a:xfrm>
            <a:off x="424576" y="2263501"/>
            <a:ext cx="5256584" cy="3046988"/>
          </a:xfrm>
          <a:prstGeom prst="rect">
            <a:avLst/>
          </a:prstGeom>
          <a:noFill/>
        </p:spPr>
        <p:txBody>
          <a:bodyPr wrap="square" rtlCol="0">
            <a:spAutoFit/>
          </a:bodyPr>
          <a:lstStyle/>
          <a:p>
            <a:r>
              <a:rPr kumimoji="1" lang="zh-CN" altLang="en-US" b="0" dirty="0">
                <a:solidFill>
                  <a:srgbClr val="002060"/>
                </a:solidFill>
                <a:latin typeface="Verdana"/>
                <a:ea typeface="微软雅黑"/>
              </a:rPr>
              <a:t>如图所示为软件系统部署图：</a:t>
            </a:r>
            <a:endParaRPr kumimoji="1" lang="en-US" altLang="zh-CN" b="0" dirty="0">
              <a:solidFill>
                <a:srgbClr val="002060"/>
              </a:solidFill>
              <a:latin typeface="Verdana"/>
              <a:ea typeface="微软雅黑"/>
            </a:endParaRPr>
          </a:p>
          <a:p>
            <a:r>
              <a:rPr kumimoji="1" lang="zh-CN" altLang="en-US" b="0" dirty="0">
                <a:solidFill>
                  <a:srgbClr val="002060"/>
                </a:solidFill>
                <a:latin typeface="Verdana"/>
                <a:ea typeface="微软雅黑"/>
              </a:rPr>
              <a:t>在部署软件的个人计算机运行环境中，利用浏览器和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页面进入软件系统。通过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可以将功能请求传达到中心控制台，其中包含了数据和信息传输构件。中心控制台通过</a:t>
            </a:r>
            <a:r>
              <a:rPr kumimoji="1" lang="en-US" altLang="zh-CN" b="0" dirty="0">
                <a:solidFill>
                  <a:srgbClr val="002060"/>
                </a:solidFill>
                <a:latin typeface="Verdana"/>
                <a:ea typeface="微软雅黑"/>
              </a:rPr>
              <a:t>HTTPS</a:t>
            </a:r>
            <a:r>
              <a:rPr kumimoji="1" lang="zh-CN" altLang="en-US" b="0" dirty="0">
                <a:solidFill>
                  <a:srgbClr val="002060"/>
                </a:solidFill>
                <a:latin typeface="Verdana"/>
                <a:ea typeface="微软雅黑"/>
              </a:rPr>
              <a:t>和</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网关建立连接，同时可以访问</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a:t>
            </a:r>
          </a:p>
        </p:txBody>
      </p:sp>
    </p:spTree>
    <p:extLst>
      <p:ext uri="{BB962C8B-B14F-4D97-AF65-F5344CB8AC3E}">
        <p14:creationId xmlns:p14="http://schemas.microsoft.com/office/powerpoint/2010/main" val="8196838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软件界面原型</a:t>
            </a:r>
            <a:endParaRPr lang="en-US" altLang="zh-CN" dirty="0"/>
          </a:p>
        </p:txBody>
      </p:sp>
      <p:pic>
        <p:nvPicPr>
          <p:cNvPr id="3" name="图片 2">
            <a:extLst>
              <a:ext uri="{FF2B5EF4-FFF2-40B4-BE49-F238E27FC236}">
                <a16:creationId xmlns:a16="http://schemas.microsoft.com/office/drawing/2014/main" id="{1BE07BE9-C3D0-642E-A45B-015AC02E8CDA}"/>
              </a:ext>
            </a:extLst>
          </p:cNvPr>
          <p:cNvPicPr>
            <a:picLocks noChangeAspect="1"/>
          </p:cNvPicPr>
          <p:nvPr/>
        </p:nvPicPr>
        <p:blipFill>
          <a:blip r:embed="rId2"/>
          <a:stretch>
            <a:fillRect/>
          </a:stretch>
        </p:blipFill>
        <p:spPr>
          <a:xfrm>
            <a:off x="5665598" y="1808820"/>
            <a:ext cx="6298260" cy="3775421"/>
          </a:xfrm>
          <a:prstGeom prst="rect">
            <a:avLst/>
          </a:prstGeom>
        </p:spPr>
      </p:pic>
      <p:sp>
        <p:nvSpPr>
          <p:cNvPr id="4" name="文本框 3">
            <a:extLst>
              <a:ext uri="{FF2B5EF4-FFF2-40B4-BE49-F238E27FC236}">
                <a16:creationId xmlns:a16="http://schemas.microsoft.com/office/drawing/2014/main" id="{F11B62F5-6265-F8DD-78B2-056B0450B1B4}"/>
              </a:ext>
            </a:extLst>
          </p:cNvPr>
          <p:cNvSpPr txBox="1"/>
          <p:nvPr/>
        </p:nvSpPr>
        <p:spPr>
          <a:xfrm>
            <a:off x="622598" y="2060848"/>
            <a:ext cx="3924436"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如图所示是软件 数据总控平台 的界面原型：</a:t>
            </a:r>
            <a:br>
              <a:rPr kumimoji="1" lang="en-US" altLang="zh-CN" b="0" dirty="0">
                <a:solidFill>
                  <a:srgbClr val="002060"/>
                </a:solidFill>
                <a:latin typeface="Verdana"/>
                <a:ea typeface="微软雅黑"/>
              </a:rPr>
            </a:br>
            <a:r>
              <a:rPr kumimoji="1" lang="zh-CN" altLang="en-US" b="0" dirty="0">
                <a:solidFill>
                  <a:srgbClr val="002060"/>
                </a:solidFill>
                <a:latin typeface="Verdana"/>
                <a:ea typeface="微软雅黑"/>
              </a:rPr>
              <a:t>统计了</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内核主动探测的结果，进行了健康信息的数据分析。从该界面中可以得知各服务器的健康信息统计数据和系统关键的分类数据。结果以直观的图形数据向使用者展示。</a:t>
            </a:r>
          </a:p>
        </p:txBody>
      </p:sp>
    </p:spTree>
    <p:extLst>
      <p:ext uri="{BB962C8B-B14F-4D97-AF65-F5344CB8AC3E}">
        <p14:creationId xmlns:p14="http://schemas.microsoft.com/office/powerpoint/2010/main" val="228299477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用户界面设计及其模型</a:t>
            </a:r>
            <a:endParaRPr lang="en-US" altLang="zh-CN" dirty="0"/>
          </a:p>
          <a:p>
            <a:pPr lvl="1"/>
            <a:r>
              <a:rPr lang="zh-CN" altLang="en-US" dirty="0"/>
              <a:t>界面设计类图</a:t>
            </a:r>
            <a:endParaRPr lang="en-US" altLang="zh-CN" dirty="0"/>
          </a:p>
        </p:txBody>
      </p:sp>
      <p:pic>
        <p:nvPicPr>
          <p:cNvPr id="3" name="图片 2">
            <a:extLst>
              <a:ext uri="{FF2B5EF4-FFF2-40B4-BE49-F238E27FC236}">
                <a16:creationId xmlns:a16="http://schemas.microsoft.com/office/drawing/2014/main" id="{EBD96BF2-92EF-58A0-9785-62D7B93CD45E}"/>
              </a:ext>
            </a:extLst>
          </p:cNvPr>
          <p:cNvPicPr>
            <a:picLocks noChangeAspect="1"/>
          </p:cNvPicPr>
          <p:nvPr/>
        </p:nvPicPr>
        <p:blipFill>
          <a:blip r:embed="rId2"/>
          <a:stretch>
            <a:fillRect/>
          </a:stretch>
        </p:blipFill>
        <p:spPr>
          <a:xfrm>
            <a:off x="6077586" y="1592796"/>
            <a:ext cx="5653875" cy="4281258"/>
          </a:xfrm>
          <a:prstGeom prst="rect">
            <a:avLst/>
          </a:prstGeom>
        </p:spPr>
      </p:pic>
      <p:sp>
        <p:nvSpPr>
          <p:cNvPr id="4" name="文本框 3">
            <a:extLst>
              <a:ext uri="{FF2B5EF4-FFF2-40B4-BE49-F238E27FC236}">
                <a16:creationId xmlns:a16="http://schemas.microsoft.com/office/drawing/2014/main" id="{25F6DE0B-3E1A-2C83-F0A6-199A3E2972F0}"/>
              </a:ext>
            </a:extLst>
          </p:cNvPr>
          <p:cNvSpPr txBox="1"/>
          <p:nvPr/>
        </p:nvSpPr>
        <p:spPr>
          <a:xfrm>
            <a:off x="325755" y="2204864"/>
            <a:ext cx="5653875" cy="3785652"/>
          </a:xfrm>
          <a:prstGeom prst="rect">
            <a:avLst/>
          </a:prstGeom>
          <a:noFill/>
        </p:spPr>
        <p:txBody>
          <a:bodyPr wrap="square" rtlCol="0">
            <a:spAutoFit/>
          </a:bodyPr>
          <a:lstStyle/>
          <a:p>
            <a:pPr>
              <a:defRPr/>
            </a:pPr>
            <a:r>
              <a:rPr kumimoji="1" lang="en-US" altLang="zh-CN" b="0" dirty="0">
                <a:solidFill>
                  <a:srgbClr val="002060"/>
                </a:solidFill>
                <a:latin typeface="Verdana"/>
                <a:ea typeface="微软雅黑"/>
              </a:rPr>
              <a:t>(1)</a:t>
            </a:r>
            <a:r>
              <a:rPr kumimoji="1" lang="en-US" altLang="zh-CN" b="0" dirty="0" err="1">
                <a:solidFill>
                  <a:srgbClr val="002060"/>
                </a:solidFill>
                <a:latin typeface="Verdana"/>
                <a:ea typeface="微软雅黑"/>
              </a:rPr>
              <a:t>GuidingUI</a:t>
            </a:r>
            <a:r>
              <a:rPr kumimoji="1" lang="zh-CN" altLang="en-US" b="0" dirty="0">
                <a:solidFill>
                  <a:srgbClr val="002060"/>
                </a:solidFill>
                <a:latin typeface="Verdana"/>
                <a:ea typeface="微软雅黑"/>
              </a:rPr>
              <a:t>是整个系统刚进入加载的指引和欢迎界面；</a:t>
            </a:r>
          </a:p>
          <a:p>
            <a:pPr>
              <a:defRPr/>
            </a:pPr>
            <a:r>
              <a:rPr kumimoji="1" lang="en-US" altLang="zh-CN" b="0" dirty="0">
                <a:solidFill>
                  <a:srgbClr val="002060"/>
                </a:solidFill>
                <a:latin typeface="Verdana"/>
                <a:ea typeface="微软雅黑"/>
              </a:rPr>
              <a:t>(2)</a:t>
            </a:r>
            <a:r>
              <a:rPr kumimoji="1" lang="en-US" altLang="zh-CN" b="0" dirty="0" err="1">
                <a:solidFill>
                  <a:srgbClr val="002060"/>
                </a:solidFill>
                <a:latin typeface="Verdana"/>
                <a:ea typeface="微软雅黑"/>
              </a:rPr>
              <a:t>RegisterUI</a:t>
            </a:r>
            <a:r>
              <a:rPr kumimoji="1" lang="zh-CN" altLang="en-US" b="0" dirty="0">
                <a:solidFill>
                  <a:srgbClr val="002060"/>
                </a:solidFill>
                <a:latin typeface="Verdana"/>
                <a:ea typeface="微软雅黑"/>
              </a:rPr>
              <a:t>是用户注册账号的界面；</a:t>
            </a:r>
          </a:p>
          <a:p>
            <a:pPr>
              <a:defRPr/>
            </a:pPr>
            <a:r>
              <a:rPr kumimoji="1" lang="en-US" altLang="zh-CN" b="0" dirty="0">
                <a:solidFill>
                  <a:srgbClr val="002060"/>
                </a:solidFill>
                <a:latin typeface="Verdana"/>
                <a:ea typeface="微软雅黑"/>
              </a:rPr>
              <a:t>(3)</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是用户登录账号的界面；</a:t>
            </a:r>
          </a:p>
          <a:p>
            <a:pPr>
              <a:defRPr/>
            </a:pPr>
            <a:r>
              <a:rPr kumimoji="1" lang="en-US" altLang="zh-CN" b="0" dirty="0">
                <a:solidFill>
                  <a:srgbClr val="002060"/>
                </a:solidFill>
                <a:latin typeface="Verdana"/>
                <a:ea typeface="微软雅黑"/>
              </a:rPr>
              <a:t>(4)</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是控制流量传输这一功能的界面；</a:t>
            </a:r>
            <a:endParaRPr kumimoji="1" lang="en-US" altLang="zh-CN" b="0" dirty="0">
              <a:solidFill>
                <a:srgbClr val="002060"/>
              </a:solidFill>
              <a:latin typeface="Verdana"/>
              <a:ea typeface="微软雅黑"/>
            </a:endParaRPr>
          </a:p>
          <a:p>
            <a:pPr>
              <a:defRPr/>
            </a:pPr>
            <a:r>
              <a:rPr kumimoji="1" lang="en-US" altLang="zh-CN" b="0" dirty="0">
                <a:solidFill>
                  <a:srgbClr val="002060"/>
                </a:solidFill>
                <a:latin typeface="Verdana"/>
                <a:ea typeface="微软雅黑"/>
              </a:rPr>
              <a:t>(5)</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是主动探测服务器这一功能的界面；</a:t>
            </a:r>
          </a:p>
          <a:p>
            <a:pPr>
              <a:defRPr/>
            </a:pPr>
            <a:r>
              <a:rPr kumimoji="1" lang="en-US" altLang="zh-CN" b="0" dirty="0">
                <a:solidFill>
                  <a:srgbClr val="002060"/>
                </a:solidFill>
                <a:latin typeface="Verdana"/>
                <a:ea typeface="微软雅黑"/>
              </a:rPr>
              <a:t>(6)</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是整个系统的主界面，可以跳转到其他功能界面</a:t>
            </a:r>
          </a:p>
        </p:txBody>
      </p:sp>
    </p:spTree>
    <p:extLst>
      <p:ext uri="{BB962C8B-B14F-4D97-AF65-F5344CB8AC3E}">
        <p14:creationId xmlns:p14="http://schemas.microsoft.com/office/powerpoint/2010/main" val="27215707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用例详细设计 顺序图</a:t>
            </a:r>
            <a:endParaRPr lang="en-US" altLang="zh-CN" dirty="0"/>
          </a:p>
        </p:txBody>
      </p:sp>
      <p:pic>
        <p:nvPicPr>
          <p:cNvPr id="3" name="图片 2">
            <a:extLst>
              <a:ext uri="{FF2B5EF4-FFF2-40B4-BE49-F238E27FC236}">
                <a16:creationId xmlns:a16="http://schemas.microsoft.com/office/drawing/2014/main" id="{5DE75891-E7A0-9875-F3C8-AD908A3AEF75}"/>
              </a:ext>
            </a:extLst>
          </p:cNvPr>
          <p:cNvPicPr>
            <a:picLocks noChangeAspect="1"/>
          </p:cNvPicPr>
          <p:nvPr/>
        </p:nvPicPr>
        <p:blipFill>
          <a:blip r:embed="rId2"/>
          <a:stretch>
            <a:fillRect/>
          </a:stretch>
        </p:blipFill>
        <p:spPr>
          <a:xfrm>
            <a:off x="5483138" y="2114060"/>
            <a:ext cx="6114588" cy="3295160"/>
          </a:xfrm>
          <a:prstGeom prst="rect">
            <a:avLst/>
          </a:prstGeom>
        </p:spPr>
      </p:pic>
      <p:sp>
        <p:nvSpPr>
          <p:cNvPr id="4" name="文本框 3">
            <a:extLst>
              <a:ext uri="{FF2B5EF4-FFF2-40B4-BE49-F238E27FC236}">
                <a16:creationId xmlns:a16="http://schemas.microsoft.com/office/drawing/2014/main" id="{E943A288-C225-ADD7-F5ED-1B3B7F368804}"/>
              </a:ext>
            </a:extLst>
          </p:cNvPr>
          <p:cNvSpPr txBox="1"/>
          <p:nvPr/>
        </p:nvSpPr>
        <p:spPr>
          <a:xfrm>
            <a:off x="226555" y="2024844"/>
            <a:ext cx="5148571" cy="4059534"/>
          </a:xfrm>
          <a:prstGeom prst="rect">
            <a:avLst/>
          </a:prstGeom>
          <a:noFill/>
        </p:spPr>
        <p:txBody>
          <a:bodyPr wrap="square" rtlCol="0">
            <a:spAutoFit/>
          </a:bodyPr>
          <a:lstStyle/>
          <a:p>
            <a:pPr>
              <a:defRPr/>
            </a:pPr>
            <a:r>
              <a:rPr kumimoji="1" lang="en-US" altLang="zh-CN" sz="1800" b="0" dirty="0">
                <a:solidFill>
                  <a:srgbClr val="002060"/>
                </a:solidFill>
                <a:latin typeface="Verdana"/>
                <a:ea typeface="微软雅黑"/>
              </a:rPr>
              <a:t>(1)</a:t>
            </a:r>
            <a:r>
              <a:rPr kumimoji="1" lang="zh-CN" altLang="en-US" sz="1800" b="0" dirty="0">
                <a:solidFill>
                  <a:srgbClr val="002060"/>
                </a:solidFill>
                <a:latin typeface="Verdana"/>
                <a:ea typeface="微软雅黑"/>
              </a:rPr>
              <a:t>用户通过 “</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发起主动探测，“</a:t>
            </a:r>
            <a:r>
              <a:rPr kumimoji="1" lang="en-US" altLang="zh-CN" sz="1800" b="0" dirty="0" err="1">
                <a:solidFill>
                  <a:srgbClr val="002060"/>
                </a:solidFill>
                <a:latin typeface="Verdana"/>
                <a:ea typeface="微软雅黑"/>
              </a:rPr>
              <a:t>MainPageUI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发送消息以请求界面跳转。</a:t>
            </a:r>
          </a:p>
          <a:p>
            <a:pPr>
              <a:defRPr/>
            </a:pPr>
            <a:r>
              <a:rPr kumimoji="1" lang="en-US" altLang="zh-CN" sz="1800" b="0" dirty="0">
                <a:solidFill>
                  <a:srgbClr val="002060"/>
                </a:solidFill>
                <a:latin typeface="Verdana"/>
                <a:ea typeface="微软雅黑"/>
              </a:rPr>
              <a:t>(2)</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类“</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发送消息以请求开始主动探测，随后“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发送，待“</a:t>
            </a:r>
            <a:r>
              <a:rPr kumimoji="1" lang="en-US" altLang="zh-CN" sz="1800" b="0" dirty="0">
                <a:solidFill>
                  <a:srgbClr val="002060"/>
                </a:solidFill>
                <a:latin typeface="Verdana"/>
                <a:ea typeface="微软雅黑"/>
              </a:rPr>
              <a:t>Servers”</a:t>
            </a:r>
            <a:r>
              <a:rPr kumimoji="1" lang="zh-CN" altLang="en-US" sz="1800" b="0" dirty="0">
                <a:solidFill>
                  <a:srgbClr val="002060"/>
                </a:solidFill>
                <a:latin typeface="Verdana"/>
                <a:ea typeface="微软雅黑"/>
              </a:rPr>
              <a:t>对象接收到消息后，返回响应数据“给“</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a:t>
            </a:r>
          </a:p>
          <a:p>
            <a:pPr>
              <a:defRPr/>
            </a:pPr>
            <a:r>
              <a:rPr kumimoji="1" lang="en-US" altLang="zh-CN" sz="1800" b="0" dirty="0">
                <a:solidFill>
                  <a:srgbClr val="002060"/>
                </a:solidFill>
                <a:latin typeface="Verdana"/>
                <a:ea typeface="微软雅黑"/>
              </a:rPr>
              <a:t>(3)</a:t>
            </a:r>
            <a:r>
              <a:rPr kumimoji="1" lang="zh-CN" altLang="en-US" sz="1800" b="0" dirty="0">
                <a:solidFill>
                  <a:srgbClr val="002060"/>
                </a:solidFill>
                <a:latin typeface="Verdana"/>
                <a:ea typeface="微软雅黑"/>
              </a:rPr>
              <a:t>接收消息后，“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 处理消息，然后向 “</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发送结果，待“</a:t>
            </a:r>
            <a:r>
              <a:rPr kumimoji="1" lang="en-US" altLang="zh-CN" sz="1800" b="0" dirty="0">
                <a:solidFill>
                  <a:srgbClr val="002060"/>
                </a:solidFill>
                <a:latin typeface="Verdana"/>
                <a:ea typeface="微软雅黑"/>
              </a:rPr>
              <a:t>Database”</a:t>
            </a:r>
            <a:r>
              <a:rPr kumimoji="1" lang="zh-CN" altLang="en-US" sz="1800" b="0" dirty="0">
                <a:solidFill>
                  <a:srgbClr val="002060"/>
                </a:solidFill>
                <a:latin typeface="Verdana"/>
                <a:ea typeface="微软雅黑"/>
              </a:rPr>
              <a:t> 接收到消息后，向“</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返回消息，将结果显示在“</a:t>
            </a:r>
            <a:r>
              <a:rPr kumimoji="1" lang="en-US" altLang="zh-CN" sz="1800" b="0" dirty="0" err="1">
                <a:solidFill>
                  <a:srgbClr val="002060"/>
                </a:solidFill>
                <a:latin typeface="Verdana"/>
                <a:ea typeface="微软雅黑"/>
              </a:rPr>
              <a:t>DetectUI</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界面。</a:t>
            </a:r>
          </a:p>
          <a:p>
            <a:pPr>
              <a:defRPr/>
            </a:pPr>
            <a:r>
              <a:rPr kumimoji="1" lang="en-US" altLang="zh-CN" sz="1800" b="0" dirty="0">
                <a:solidFill>
                  <a:srgbClr val="002060"/>
                </a:solidFill>
                <a:latin typeface="Verdana"/>
                <a:ea typeface="微软雅黑"/>
              </a:rPr>
              <a:t>(4)</a:t>
            </a:r>
            <a:r>
              <a:rPr kumimoji="1" lang="zh-CN" altLang="en-US" sz="1800" b="0" dirty="0">
                <a:solidFill>
                  <a:srgbClr val="002060"/>
                </a:solidFill>
                <a:latin typeface="Verdana"/>
                <a:ea typeface="微软雅黑"/>
              </a:rPr>
              <a:t>最后“</a:t>
            </a:r>
            <a:r>
              <a:rPr kumimoji="1" lang="en-US" altLang="zh-CN" sz="1800" b="0" dirty="0" err="1">
                <a:solidFill>
                  <a:srgbClr val="002060"/>
                </a:solidFill>
                <a:latin typeface="Verdana"/>
                <a:ea typeface="微软雅黑"/>
              </a:rPr>
              <a:t>DetectManager</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向“</a:t>
            </a:r>
            <a:r>
              <a:rPr kumimoji="1" lang="en-US" altLang="zh-CN" sz="1800" b="0" dirty="0" err="1">
                <a:solidFill>
                  <a:srgbClr val="002060"/>
                </a:solidFill>
                <a:latin typeface="Verdana"/>
                <a:ea typeface="微软雅黑"/>
              </a:rPr>
              <a:t>NginxLog</a:t>
            </a:r>
            <a:r>
              <a:rPr kumimoji="1" lang="en-US" altLang="zh-CN" sz="1800" b="0" dirty="0">
                <a:solidFill>
                  <a:srgbClr val="002060"/>
                </a:solidFill>
                <a:latin typeface="Verdana"/>
                <a:ea typeface="微软雅黑"/>
              </a:rPr>
              <a:t>”</a:t>
            </a:r>
            <a:r>
              <a:rPr kumimoji="1" lang="zh-CN" altLang="en-US" sz="1800" b="0" dirty="0">
                <a:solidFill>
                  <a:srgbClr val="002060"/>
                </a:solidFill>
                <a:latin typeface="Verdana"/>
                <a:ea typeface="微软雅黑"/>
              </a:rPr>
              <a:t>发送消息将操作记录在</a:t>
            </a:r>
            <a:r>
              <a:rPr kumimoji="1" lang="en-US" altLang="zh-CN" sz="1800" b="0" dirty="0">
                <a:solidFill>
                  <a:srgbClr val="002060"/>
                </a:solidFill>
                <a:latin typeface="Verdana"/>
                <a:ea typeface="微软雅黑"/>
              </a:rPr>
              <a:t>Nginx</a:t>
            </a:r>
            <a:r>
              <a:rPr kumimoji="1" lang="zh-CN" altLang="en-US" sz="1800" b="0" dirty="0">
                <a:solidFill>
                  <a:srgbClr val="002060"/>
                </a:solidFill>
                <a:latin typeface="Verdana"/>
                <a:ea typeface="微软雅黑"/>
              </a:rPr>
              <a:t>日志中。</a:t>
            </a:r>
          </a:p>
        </p:txBody>
      </p:sp>
    </p:spTree>
    <p:extLst>
      <p:ext uri="{BB962C8B-B14F-4D97-AF65-F5344CB8AC3E}">
        <p14:creationId xmlns:p14="http://schemas.microsoft.com/office/powerpoint/2010/main" val="33681708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用例设计及其模型</a:t>
            </a:r>
            <a:endParaRPr lang="en-US" altLang="zh-CN" dirty="0"/>
          </a:p>
          <a:p>
            <a:pPr lvl="1"/>
            <a:r>
              <a:rPr lang="zh-CN" altLang="en-US" dirty="0"/>
              <a:t>设计类图</a:t>
            </a:r>
            <a:endParaRPr lang="en-US" altLang="zh-CN" dirty="0"/>
          </a:p>
        </p:txBody>
      </p:sp>
      <p:pic>
        <p:nvPicPr>
          <p:cNvPr id="3" name="图片 2">
            <a:extLst>
              <a:ext uri="{FF2B5EF4-FFF2-40B4-BE49-F238E27FC236}">
                <a16:creationId xmlns:a16="http://schemas.microsoft.com/office/drawing/2014/main" id="{903BC6C7-3FDF-FED3-8E11-D4BE8DE4B151}"/>
              </a:ext>
            </a:extLst>
          </p:cNvPr>
          <p:cNvPicPr>
            <a:picLocks noChangeAspect="1"/>
          </p:cNvPicPr>
          <p:nvPr/>
        </p:nvPicPr>
        <p:blipFill>
          <a:blip r:embed="rId2"/>
          <a:stretch>
            <a:fillRect/>
          </a:stretch>
        </p:blipFill>
        <p:spPr>
          <a:xfrm>
            <a:off x="6527254" y="1361112"/>
            <a:ext cx="4822354" cy="4316342"/>
          </a:xfrm>
          <a:prstGeom prst="rect">
            <a:avLst/>
          </a:prstGeom>
        </p:spPr>
      </p:pic>
      <p:sp>
        <p:nvSpPr>
          <p:cNvPr id="4" name="文本框 3">
            <a:extLst>
              <a:ext uri="{FF2B5EF4-FFF2-40B4-BE49-F238E27FC236}">
                <a16:creationId xmlns:a16="http://schemas.microsoft.com/office/drawing/2014/main" id="{94DAE4B3-1068-75E1-6ED7-EDD52F30CD0C}"/>
              </a:ext>
            </a:extLst>
          </p:cNvPr>
          <p:cNvSpPr txBox="1"/>
          <p:nvPr/>
        </p:nvSpPr>
        <p:spPr>
          <a:xfrm>
            <a:off x="226555" y="2024844"/>
            <a:ext cx="5868651" cy="4093428"/>
          </a:xfrm>
          <a:prstGeom prst="rect">
            <a:avLst/>
          </a:prstGeom>
          <a:noFill/>
        </p:spPr>
        <p:txBody>
          <a:bodyPr wrap="square" rtlCol="0">
            <a:spAutoFit/>
          </a:bodyPr>
          <a:lstStyle/>
          <a:p>
            <a:pPr>
              <a:defRPr/>
            </a:pPr>
            <a:r>
              <a:rPr kumimoji="1" lang="en-US" altLang="zh-CN" sz="2000" b="0" dirty="0">
                <a:solidFill>
                  <a:srgbClr val="002060"/>
                </a:solidFill>
                <a:latin typeface="Verdana"/>
                <a:ea typeface="微软雅黑"/>
              </a:rPr>
              <a:t>(1)“Servers”</a:t>
            </a:r>
            <a:r>
              <a:rPr kumimoji="1" lang="zh-CN" altLang="en-US" sz="2000" b="0" dirty="0">
                <a:solidFill>
                  <a:srgbClr val="002060"/>
                </a:solidFill>
                <a:latin typeface="Verdana"/>
                <a:ea typeface="微软雅黑"/>
              </a:rPr>
              <a:t>类和“</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类之间存在消息交互，并且需要消息处理的结果，它们之间存在双向关联关系；</a:t>
            </a:r>
          </a:p>
          <a:p>
            <a:pPr>
              <a:defRPr/>
            </a:pPr>
            <a:r>
              <a:rPr kumimoji="1" lang="en-US" altLang="zh-CN" sz="2000" b="0" dirty="0">
                <a:solidFill>
                  <a:srgbClr val="002060"/>
                </a:solidFill>
                <a:latin typeface="Verdana"/>
                <a:ea typeface="微软雅黑"/>
              </a:rPr>
              <a:t>(2)“</a:t>
            </a:r>
            <a:r>
              <a:rPr kumimoji="1" lang="en-US" altLang="zh-CN" sz="2000" b="0" dirty="0" err="1">
                <a:solidFill>
                  <a:srgbClr val="002060"/>
                </a:solidFill>
                <a:latin typeface="Verdana"/>
                <a:ea typeface="微软雅黑"/>
              </a:rPr>
              <a:t>DetectrManager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NginxLog</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(3)“</a:t>
            </a:r>
            <a:r>
              <a:rPr kumimoji="1" lang="en-US" altLang="zh-CN" sz="2000" b="0" dirty="0" err="1">
                <a:solidFill>
                  <a:srgbClr val="002060"/>
                </a:solidFill>
                <a:latin typeface="Verdana"/>
                <a:ea typeface="微软雅黑"/>
              </a:rPr>
              <a:t>DectectManager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a:solidFill>
                  <a:srgbClr val="002060"/>
                </a:solidFill>
                <a:latin typeface="Verdana"/>
                <a:ea typeface="微软雅黑"/>
              </a:rPr>
              <a:t>Database”</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(4)“Database”</a:t>
            </a:r>
            <a:r>
              <a:rPr kumimoji="1" lang="zh-CN" altLang="en-US" sz="2000" b="0" dirty="0">
                <a:solidFill>
                  <a:srgbClr val="002060"/>
                </a:solidFill>
                <a:latin typeface="Verdana"/>
                <a:ea typeface="微软雅黑"/>
              </a:rPr>
              <a:t>类会给 “</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(5)“</a:t>
            </a:r>
            <a:r>
              <a:rPr kumimoji="1" lang="en-US" altLang="zh-CN" sz="2000" b="0" dirty="0" err="1">
                <a:solidFill>
                  <a:srgbClr val="002060"/>
                </a:solidFill>
                <a:latin typeface="Verdana"/>
                <a:ea typeface="微软雅黑"/>
              </a:rPr>
              <a:t>MainPageUI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a:p>
            <a:pPr>
              <a:defRPr/>
            </a:pPr>
            <a:r>
              <a:rPr kumimoji="1" lang="en-US" altLang="zh-CN" sz="2000" b="0" dirty="0">
                <a:solidFill>
                  <a:srgbClr val="002060"/>
                </a:solidFill>
                <a:latin typeface="Verdana"/>
                <a:ea typeface="微软雅黑"/>
              </a:rPr>
              <a:t>(6)“</a:t>
            </a:r>
            <a:r>
              <a:rPr kumimoji="1" lang="en-US" altLang="zh-CN" sz="2000" b="0" dirty="0" err="1">
                <a:solidFill>
                  <a:srgbClr val="002060"/>
                </a:solidFill>
                <a:latin typeface="Verdana"/>
                <a:ea typeface="微软雅黑"/>
              </a:rPr>
              <a:t>DetectUI</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类会给“</a:t>
            </a:r>
            <a:r>
              <a:rPr kumimoji="1" lang="en-US" altLang="zh-CN" sz="2000" b="0" dirty="0" err="1">
                <a:solidFill>
                  <a:srgbClr val="002060"/>
                </a:solidFill>
                <a:latin typeface="Verdana"/>
                <a:ea typeface="微软雅黑"/>
              </a:rPr>
              <a:t>DetectManager</a:t>
            </a:r>
            <a:r>
              <a:rPr kumimoji="1" lang="en-US" altLang="zh-CN" sz="2000" b="0" dirty="0">
                <a:solidFill>
                  <a:srgbClr val="002060"/>
                </a:solidFill>
                <a:latin typeface="Verdana"/>
                <a:ea typeface="微软雅黑"/>
              </a:rPr>
              <a:t>”</a:t>
            </a:r>
            <a:r>
              <a:rPr kumimoji="1" lang="zh-CN" altLang="en-US" sz="2000" b="0" dirty="0">
                <a:solidFill>
                  <a:srgbClr val="002060"/>
                </a:solidFill>
                <a:latin typeface="Verdana"/>
                <a:ea typeface="微软雅黑"/>
              </a:rPr>
              <a:t>类发送单向消息，所以两个类之间存在单向关联关系。</a:t>
            </a:r>
          </a:p>
        </p:txBody>
      </p:sp>
    </p:spTree>
    <p:extLst>
      <p:ext uri="{BB962C8B-B14F-4D97-AF65-F5344CB8AC3E}">
        <p14:creationId xmlns:p14="http://schemas.microsoft.com/office/powerpoint/2010/main" val="15425378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类图</a:t>
            </a:r>
            <a:endParaRPr lang="en-US" altLang="zh-CN" dirty="0"/>
          </a:p>
        </p:txBody>
      </p:sp>
      <p:pic>
        <p:nvPicPr>
          <p:cNvPr id="3" name="图片 2">
            <a:extLst>
              <a:ext uri="{FF2B5EF4-FFF2-40B4-BE49-F238E27FC236}">
                <a16:creationId xmlns:a16="http://schemas.microsoft.com/office/drawing/2014/main" id="{8BBF48FF-787D-0409-7482-60651B48064E}"/>
              </a:ext>
            </a:extLst>
          </p:cNvPr>
          <p:cNvPicPr>
            <a:picLocks noChangeAspect="1"/>
          </p:cNvPicPr>
          <p:nvPr/>
        </p:nvPicPr>
        <p:blipFill>
          <a:blip r:embed="rId2"/>
          <a:stretch>
            <a:fillRect/>
          </a:stretch>
        </p:blipFill>
        <p:spPr>
          <a:xfrm>
            <a:off x="6707274" y="872716"/>
            <a:ext cx="4931241" cy="5549290"/>
          </a:xfrm>
          <a:prstGeom prst="rect">
            <a:avLst/>
          </a:prstGeom>
        </p:spPr>
      </p:pic>
      <p:sp>
        <p:nvSpPr>
          <p:cNvPr id="4" name="文本框 3">
            <a:extLst>
              <a:ext uri="{FF2B5EF4-FFF2-40B4-BE49-F238E27FC236}">
                <a16:creationId xmlns:a16="http://schemas.microsoft.com/office/drawing/2014/main" id="{22CDAD45-A337-E600-9D80-E0FF17A2A50F}"/>
              </a:ext>
            </a:extLst>
          </p:cNvPr>
          <p:cNvSpPr txBox="1"/>
          <p:nvPr/>
        </p:nvSpPr>
        <p:spPr>
          <a:xfrm>
            <a:off x="442578" y="2024844"/>
            <a:ext cx="5652628" cy="4339650"/>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如右图所示，是我们设计的网关子系统的精化设计类图。下面具体介绍其中一个方法：</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方法：</a:t>
            </a:r>
          </a:p>
          <a:p>
            <a:pPr>
              <a:defRPr/>
            </a:pPr>
            <a:r>
              <a:rPr kumimoji="1" lang="zh-CN" altLang="en-US" sz="2800" b="0" dirty="0">
                <a:solidFill>
                  <a:srgbClr val="002060"/>
                </a:solidFill>
                <a:latin typeface="Verdana"/>
                <a:ea typeface="微软雅黑"/>
              </a:rPr>
              <a:t>“</a:t>
            </a:r>
            <a:r>
              <a:rPr kumimoji="1" lang="en-US" altLang="zh-CN" sz="2800" b="0" dirty="0" err="1">
                <a:solidFill>
                  <a:srgbClr val="002060"/>
                </a:solidFill>
                <a:latin typeface="Verdana"/>
                <a:ea typeface="微软雅黑"/>
              </a:rPr>
              <a:t>DetectManager</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向“</a:t>
            </a:r>
            <a:r>
              <a:rPr kumimoji="1" lang="en-US" altLang="zh-CN" sz="2800" b="0" dirty="0">
                <a:solidFill>
                  <a:srgbClr val="002060"/>
                </a:solidFill>
                <a:latin typeface="Verdana"/>
                <a:ea typeface="微软雅黑"/>
              </a:rPr>
              <a:t>Servers”</a:t>
            </a:r>
            <a:r>
              <a:rPr kumimoji="1" lang="zh-CN" altLang="en-US" sz="2800" b="0" dirty="0">
                <a:solidFill>
                  <a:srgbClr val="002060"/>
                </a:solidFill>
                <a:latin typeface="Verdana"/>
                <a:ea typeface="微软雅黑"/>
              </a:rPr>
              <a:t>发送消息“</a:t>
            </a:r>
            <a:r>
              <a:rPr kumimoji="1" lang="en-US" altLang="zh-CN" sz="2800" b="0" dirty="0" err="1">
                <a:solidFill>
                  <a:srgbClr val="002060"/>
                </a:solidFill>
                <a:latin typeface="Verdana"/>
                <a:ea typeface="微软雅黑"/>
              </a:rPr>
              <a:t>DetectPacket</a:t>
            </a:r>
            <a:r>
              <a:rPr kumimoji="1" lang="en-US" altLang="zh-CN" sz="2800" b="0" dirty="0">
                <a:solidFill>
                  <a:srgbClr val="002060"/>
                </a:solidFill>
                <a:latin typeface="Verdana"/>
                <a:ea typeface="微软雅黑"/>
              </a:rPr>
              <a:t>(TCP-</a:t>
            </a:r>
            <a:r>
              <a:rPr kumimoji="1" lang="en-US" altLang="zh-CN" sz="2800" b="0" dirty="0" err="1">
                <a:solidFill>
                  <a:srgbClr val="002060"/>
                </a:solidFill>
                <a:latin typeface="Verdana"/>
                <a:ea typeface="微软雅黑"/>
              </a:rPr>
              <a:t>Packtets,ServerID</a:t>
            </a:r>
            <a:r>
              <a:rPr kumimoji="1" lang="en-US" altLang="zh-CN" sz="2800" b="0" dirty="0">
                <a:solidFill>
                  <a:srgbClr val="002060"/>
                </a:solidFill>
                <a:latin typeface="Verdana"/>
                <a:ea typeface="微软雅黑"/>
              </a:rPr>
              <a:t>)”</a:t>
            </a:r>
            <a:r>
              <a:rPr kumimoji="1" lang="zh-CN" altLang="en-US" sz="2800" b="0" dirty="0">
                <a:solidFill>
                  <a:srgbClr val="002060"/>
                </a:solidFill>
                <a:latin typeface="Verdana"/>
                <a:ea typeface="微软雅黑"/>
              </a:rPr>
              <a:t>，发送健康监测网络数据包，并期待收到返回数据包。</a:t>
            </a:r>
          </a:p>
          <a:p>
            <a:endParaRPr lang="zh-CN" altLang="en-US" dirty="0"/>
          </a:p>
        </p:txBody>
      </p:sp>
    </p:spTree>
    <p:extLst>
      <p:ext uri="{BB962C8B-B14F-4D97-AF65-F5344CB8AC3E}">
        <p14:creationId xmlns:p14="http://schemas.microsoft.com/office/powerpoint/2010/main" val="8565387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活动图</a:t>
            </a:r>
            <a:endParaRPr lang="en-US" altLang="zh-CN" dirty="0"/>
          </a:p>
        </p:txBody>
      </p:sp>
      <p:pic>
        <p:nvPicPr>
          <p:cNvPr id="3" name="图片 2">
            <a:extLst>
              <a:ext uri="{FF2B5EF4-FFF2-40B4-BE49-F238E27FC236}">
                <a16:creationId xmlns:a16="http://schemas.microsoft.com/office/drawing/2014/main" id="{972DD998-5A38-BBA1-8AA2-339479E565E2}"/>
              </a:ext>
            </a:extLst>
          </p:cNvPr>
          <p:cNvPicPr>
            <a:picLocks noChangeAspect="1"/>
          </p:cNvPicPr>
          <p:nvPr/>
        </p:nvPicPr>
        <p:blipFill>
          <a:blip r:embed="rId2"/>
          <a:stretch>
            <a:fillRect/>
          </a:stretch>
        </p:blipFill>
        <p:spPr>
          <a:xfrm>
            <a:off x="7031310" y="1565301"/>
            <a:ext cx="3877392" cy="4419983"/>
          </a:xfrm>
          <a:prstGeom prst="rect">
            <a:avLst/>
          </a:prstGeom>
        </p:spPr>
      </p:pic>
      <p:sp>
        <p:nvSpPr>
          <p:cNvPr id="4" name="文本框 3">
            <a:extLst>
              <a:ext uri="{FF2B5EF4-FFF2-40B4-BE49-F238E27FC236}">
                <a16:creationId xmlns:a16="http://schemas.microsoft.com/office/drawing/2014/main" id="{3377640B-20FA-53ED-C0BB-B15E9D301DFA}"/>
              </a:ext>
            </a:extLst>
          </p:cNvPr>
          <p:cNvSpPr txBox="1"/>
          <p:nvPr/>
        </p:nvSpPr>
        <p:spPr>
          <a:xfrm>
            <a:off x="478583" y="2024844"/>
            <a:ext cx="6192687" cy="4154984"/>
          </a:xfrm>
          <a:prstGeom prst="rect">
            <a:avLst/>
          </a:prstGeom>
          <a:noFill/>
        </p:spPr>
        <p:txBody>
          <a:bodyPr wrap="square" rtlCol="0">
            <a:spAutoFit/>
          </a:bodyPr>
          <a:lstStyle/>
          <a:p>
            <a:pPr>
              <a:defRPr/>
            </a:pPr>
            <a:r>
              <a:rPr kumimoji="1" lang="zh-CN" altLang="en-US" sz="2200" b="0" dirty="0">
                <a:solidFill>
                  <a:srgbClr val="002060"/>
                </a:solidFill>
                <a:latin typeface="Verdana"/>
                <a:ea typeface="微软雅黑"/>
              </a:rPr>
              <a:t>通过右图可以知道</a:t>
            </a:r>
            <a:r>
              <a:rPr kumimoji="1" lang="en-US" altLang="zh-CN" sz="2200" b="0" dirty="0" err="1">
                <a:solidFill>
                  <a:srgbClr val="002060"/>
                </a:solidFill>
                <a:latin typeface="Verdana"/>
                <a:ea typeface="微软雅黑"/>
              </a:rPr>
              <a:t>DetectManager</a:t>
            </a:r>
            <a:r>
              <a:rPr kumimoji="1" lang="zh-CN" altLang="en-US" sz="2200" b="0" dirty="0">
                <a:solidFill>
                  <a:srgbClr val="002060"/>
                </a:solidFill>
                <a:latin typeface="Verdana"/>
                <a:ea typeface="微软雅黑"/>
              </a:rPr>
              <a:t>对象的具体流程：</a:t>
            </a:r>
            <a:endParaRPr kumimoji="1" lang="en-US" altLang="zh-CN" sz="2200" b="0" dirty="0">
              <a:solidFill>
                <a:srgbClr val="002060"/>
              </a:solidFill>
              <a:latin typeface="Verdana"/>
              <a:ea typeface="微软雅黑"/>
            </a:endParaRPr>
          </a:p>
          <a:p>
            <a:pPr>
              <a:defRPr/>
            </a:pPr>
            <a:r>
              <a:rPr kumimoji="1" lang="en-US" altLang="zh-CN" sz="2200" b="0" dirty="0">
                <a:solidFill>
                  <a:srgbClr val="002060"/>
                </a:solidFill>
                <a:latin typeface="Verdana"/>
                <a:ea typeface="微软雅黑"/>
              </a:rPr>
              <a:t>“</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向 “</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发送消息，待“</a:t>
            </a:r>
            <a:r>
              <a:rPr kumimoji="1" lang="en-US" altLang="zh-CN" sz="2200" b="0" dirty="0">
                <a:solidFill>
                  <a:srgbClr val="002060"/>
                </a:solidFill>
                <a:latin typeface="Verdana"/>
                <a:ea typeface="微软雅黑"/>
              </a:rPr>
              <a:t>Servers”</a:t>
            </a:r>
            <a:r>
              <a:rPr kumimoji="1" lang="zh-CN" altLang="en-US" sz="2200" b="0" dirty="0">
                <a:solidFill>
                  <a:srgbClr val="002060"/>
                </a:solidFill>
                <a:latin typeface="Verdana"/>
                <a:ea typeface="微软雅黑"/>
              </a:rPr>
              <a:t>接收到消息后，返回消息给“</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处理接收到的消息，然后向“</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发送处理后的结果消息。</a:t>
            </a:r>
            <a:endParaRPr kumimoji="1" lang="en-US" altLang="zh-CN" sz="2200" b="0" dirty="0">
              <a:solidFill>
                <a:srgbClr val="002060"/>
              </a:solidFill>
              <a:latin typeface="Verdana"/>
              <a:ea typeface="微软雅黑"/>
            </a:endParaRPr>
          </a:p>
          <a:p>
            <a:pPr>
              <a:defRPr/>
            </a:pPr>
            <a:r>
              <a:rPr kumimoji="1" lang="zh-CN" altLang="en-US" sz="2200" b="0" dirty="0">
                <a:solidFill>
                  <a:srgbClr val="002060"/>
                </a:solidFill>
                <a:latin typeface="Verdana"/>
                <a:ea typeface="微软雅黑"/>
              </a:rPr>
              <a:t>待“</a:t>
            </a:r>
            <a:r>
              <a:rPr kumimoji="1" lang="en-US" altLang="zh-CN" sz="2200" b="0" dirty="0">
                <a:solidFill>
                  <a:srgbClr val="002060"/>
                </a:solidFill>
                <a:latin typeface="Verdana"/>
                <a:ea typeface="微软雅黑"/>
              </a:rPr>
              <a:t>Database”</a:t>
            </a:r>
            <a:r>
              <a:rPr kumimoji="1" lang="zh-CN" altLang="en-US" sz="2200" b="0" dirty="0">
                <a:solidFill>
                  <a:srgbClr val="002060"/>
                </a:solidFill>
                <a:latin typeface="Verdana"/>
                <a:ea typeface="微软雅黑"/>
              </a:rPr>
              <a:t>接收到消息后，“</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返回消息，将结果显示在“</a:t>
            </a:r>
            <a:r>
              <a:rPr kumimoji="1" lang="en-US" altLang="zh-CN" sz="2200" b="0" dirty="0" err="1">
                <a:solidFill>
                  <a:srgbClr val="002060"/>
                </a:solidFill>
                <a:latin typeface="Verdana"/>
                <a:ea typeface="微软雅黑"/>
              </a:rPr>
              <a:t>DetectUI</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界面。最后，“</a:t>
            </a:r>
            <a:r>
              <a:rPr kumimoji="1" lang="en-US" altLang="zh-CN" sz="2200" b="0" dirty="0" err="1">
                <a:solidFill>
                  <a:srgbClr val="002060"/>
                </a:solidFill>
                <a:latin typeface="Verdana"/>
                <a:ea typeface="微软雅黑"/>
              </a:rPr>
              <a:t>DetectManager</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会向“</a:t>
            </a:r>
            <a:r>
              <a:rPr kumimoji="1" lang="en-US" altLang="zh-CN" sz="2200" b="0" dirty="0" err="1">
                <a:solidFill>
                  <a:srgbClr val="002060"/>
                </a:solidFill>
                <a:latin typeface="Verdana"/>
                <a:ea typeface="微软雅黑"/>
              </a:rPr>
              <a:t>NginxLog</a:t>
            </a:r>
            <a:r>
              <a:rPr kumimoji="1" lang="en-US" altLang="zh-CN" sz="2200" b="0" dirty="0">
                <a:solidFill>
                  <a:srgbClr val="002060"/>
                </a:solidFill>
                <a:latin typeface="Verdana"/>
                <a:ea typeface="微软雅黑"/>
              </a:rPr>
              <a:t>”</a:t>
            </a:r>
            <a:r>
              <a:rPr kumimoji="1" lang="zh-CN" altLang="en-US" sz="2200" b="0" dirty="0">
                <a:solidFill>
                  <a:srgbClr val="002060"/>
                </a:solidFill>
                <a:latin typeface="Verdana"/>
                <a:ea typeface="微软雅黑"/>
              </a:rPr>
              <a:t>发送消息将主动探测操作记录在</a:t>
            </a:r>
            <a:r>
              <a:rPr kumimoji="1" lang="en-US" altLang="zh-CN" sz="2200" b="0" dirty="0">
                <a:solidFill>
                  <a:srgbClr val="002060"/>
                </a:solidFill>
                <a:latin typeface="Verdana"/>
                <a:ea typeface="微软雅黑"/>
              </a:rPr>
              <a:t>Nginx</a:t>
            </a:r>
            <a:r>
              <a:rPr kumimoji="1" lang="zh-CN" altLang="en-US" sz="2200" b="0" dirty="0">
                <a:solidFill>
                  <a:srgbClr val="002060"/>
                </a:solidFill>
                <a:latin typeface="Verdana"/>
                <a:ea typeface="微软雅黑"/>
              </a:rPr>
              <a:t>日志中。</a:t>
            </a:r>
          </a:p>
        </p:txBody>
      </p:sp>
    </p:spTree>
    <p:extLst>
      <p:ext uri="{BB962C8B-B14F-4D97-AF65-F5344CB8AC3E}">
        <p14:creationId xmlns:p14="http://schemas.microsoft.com/office/powerpoint/2010/main" val="8635425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类设计及其模型</a:t>
            </a:r>
            <a:endParaRPr lang="en-US" altLang="zh-CN" dirty="0"/>
          </a:p>
          <a:p>
            <a:pPr lvl="1"/>
            <a:r>
              <a:rPr lang="zh-CN" altLang="en-US" dirty="0"/>
              <a:t>对象状态图</a:t>
            </a:r>
            <a:endParaRPr lang="en-US" altLang="zh-CN" dirty="0"/>
          </a:p>
        </p:txBody>
      </p:sp>
      <p:pic>
        <p:nvPicPr>
          <p:cNvPr id="3" name="图片 2">
            <a:extLst>
              <a:ext uri="{FF2B5EF4-FFF2-40B4-BE49-F238E27FC236}">
                <a16:creationId xmlns:a16="http://schemas.microsoft.com/office/drawing/2014/main" id="{E55D5746-8098-4CE2-68E5-9E5C6A37503E}"/>
              </a:ext>
            </a:extLst>
          </p:cNvPr>
          <p:cNvPicPr>
            <a:picLocks noChangeAspect="1"/>
          </p:cNvPicPr>
          <p:nvPr/>
        </p:nvPicPr>
        <p:blipFill>
          <a:blip r:embed="rId2"/>
          <a:stretch>
            <a:fillRect/>
          </a:stretch>
        </p:blipFill>
        <p:spPr>
          <a:xfrm>
            <a:off x="7175326" y="2456892"/>
            <a:ext cx="4499238" cy="2298391"/>
          </a:xfrm>
          <a:prstGeom prst="rect">
            <a:avLst/>
          </a:prstGeom>
        </p:spPr>
      </p:pic>
      <p:sp>
        <p:nvSpPr>
          <p:cNvPr id="4" name="文本框 3">
            <a:extLst>
              <a:ext uri="{FF2B5EF4-FFF2-40B4-BE49-F238E27FC236}">
                <a16:creationId xmlns:a16="http://schemas.microsoft.com/office/drawing/2014/main" id="{A03284DD-CF8A-E473-C784-0532DB00244D}"/>
              </a:ext>
            </a:extLst>
          </p:cNvPr>
          <p:cNvSpPr txBox="1"/>
          <p:nvPr/>
        </p:nvSpPr>
        <p:spPr>
          <a:xfrm>
            <a:off x="406574" y="2456892"/>
            <a:ext cx="6336704" cy="2677656"/>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以</a:t>
            </a: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对象为例：</a:t>
            </a:r>
            <a:endParaRPr kumimoji="1" lang="en-US" altLang="zh-CN" b="0" dirty="0">
              <a:solidFill>
                <a:srgbClr val="002060"/>
              </a:solidFill>
              <a:latin typeface="Verdana"/>
              <a:ea typeface="微软雅黑"/>
            </a:endParaRPr>
          </a:p>
          <a:p>
            <a:pPr>
              <a:defRPr/>
            </a:pPr>
            <a:r>
              <a:rPr kumimoji="1" lang="en-US" altLang="zh-CN" b="0" dirty="0" err="1">
                <a:solidFill>
                  <a:srgbClr val="002060"/>
                </a:solidFill>
                <a:latin typeface="Verdana"/>
                <a:ea typeface="微软雅黑"/>
              </a:rPr>
              <a:t>AlternativeGatewayManager</a:t>
            </a:r>
            <a:r>
              <a:rPr kumimoji="1" lang="zh-CN" altLang="en-US" b="0" dirty="0">
                <a:solidFill>
                  <a:srgbClr val="002060"/>
                </a:solidFill>
                <a:latin typeface="Verdana"/>
                <a:ea typeface="微软雅黑"/>
              </a:rPr>
              <a:t>对象初始状态为备用状态，出现故障之后可能会故障状态，主网关心跳状态错误时，备用网关请求成为主网关，进入活动状态，当主网关故障修正之后，可以从活动状态进入备用状态，也可能在活动状态出现故障进入故障状态。</a:t>
            </a:r>
          </a:p>
        </p:txBody>
      </p:sp>
    </p:spTree>
    <p:extLst>
      <p:ext uri="{BB962C8B-B14F-4D97-AF65-F5344CB8AC3E}">
        <p14:creationId xmlns:p14="http://schemas.microsoft.com/office/powerpoint/2010/main" val="106557380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数据设计的类图</a:t>
            </a:r>
            <a:endParaRPr lang="en-US" altLang="zh-CN" dirty="0"/>
          </a:p>
        </p:txBody>
      </p:sp>
      <p:pic>
        <p:nvPicPr>
          <p:cNvPr id="3" name="图片 2">
            <a:extLst>
              <a:ext uri="{FF2B5EF4-FFF2-40B4-BE49-F238E27FC236}">
                <a16:creationId xmlns:a16="http://schemas.microsoft.com/office/drawing/2014/main" id="{270A27BD-9D85-37C4-1916-7C5BC815A26A}"/>
              </a:ext>
            </a:extLst>
          </p:cNvPr>
          <p:cNvPicPr>
            <a:picLocks noChangeAspect="1"/>
          </p:cNvPicPr>
          <p:nvPr/>
        </p:nvPicPr>
        <p:blipFill>
          <a:blip r:embed="rId2"/>
          <a:stretch>
            <a:fillRect/>
          </a:stretch>
        </p:blipFill>
        <p:spPr>
          <a:xfrm>
            <a:off x="6041200" y="2821230"/>
            <a:ext cx="5273497" cy="1396105"/>
          </a:xfrm>
          <a:prstGeom prst="rect">
            <a:avLst/>
          </a:prstGeom>
        </p:spPr>
      </p:pic>
      <p:sp>
        <p:nvSpPr>
          <p:cNvPr id="4" name="文本框 3">
            <a:extLst>
              <a:ext uri="{FF2B5EF4-FFF2-40B4-BE49-F238E27FC236}">
                <a16:creationId xmlns:a16="http://schemas.microsoft.com/office/drawing/2014/main" id="{78D51BE5-9246-A891-EAC1-D14BD1B32C19}"/>
              </a:ext>
            </a:extLst>
          </p:cNvPr>
          <p:cNvSpPr txBox="1"/>
          <p:nvPr/>
        </p:nvSpPr>
        <p:spPr>
          <a:xfrm>
            <a:off x="550590" y="2168860"/>
            <a:ext cx="5273497" cy="3108543"/>
          </a:xfrm>
          <a:prstGeom prst="rect">
            <a:avLst/>
          </a:prstGeom>
          <a:noFill/>
        </p:spPr>
        <p:txBody>
          <a:bodyPr wrap="square" rtlCol="0">
            <a:spAutoFit/>
          </a:bodyPr>
          <a:lstStyle/>
          <a:p>
            <a:pPr>
              <a:defRPr/>
            </a:pPr>
            <a:r>
              <a:rPr kumimoji="1" lang="zh-CN" altLang="en-US" sz="2800" b="0" dirty="0">
                <a:solidFill>
                  <a:srgbClr val="002060"/>
                </a:solidFill>
                <a:latin typeface="Verdana"/>
                <a:ea typeface="微软雅黑"/>
              </a:rPr>
              <a:t>如图所示是数据库的设计类图：</a:t>
            </a:r>
            <a:br>
              <a:rPr kumimoji="1" lang="en-US" altLang="zh-CN" sz="2800" b="0" dirty="0">
                <a:solidFill>
                  <a:srgbClr val="002060"/>
                </a:solidFill>
                <a:latin typeface="Verdana"/>
                <a:ea typeface="微软雅黑"/>
              </a:rPr>
            </a:br>
            <a:r>
              <a:rPr kumimoji="1" lang="en-US" altLang="zh-CN" sz="2800" b="0" dirty="0">
                <a:solidFill>
                  <a:srgbClr val="002060"/>
                </a:solidFill>
                <a:latin typeface="Verdana"/>
                <a:ea typeface="微软雅黑"/>
              </a:rPr>
              <a:t>(1)</a:t>
            </a:r>
            <a:r>
              <a:rPr kumimoji="1" lang="en-US" altLang="zh-CN" sz="2800" b="0" dirty="0" err="1">
                <a:solidFill>
                  <a:srgbClr val="002060"/>
                </a:solidFill>
                <a:latin typeface="Verdana"/>
                <a:ea typeface="微软雅黑"/>
              </a:rPr>
              <a:t>NginxSignTable</a:t>
            </a:r>
            <a:r>
              <a:rPr kumimoji="1" lang="zh-CN" altLang="en-US" sz="2800" b="0" dirty="0">
                <a:solidFill>
                  <a:srgbClr val="002060"/>
                </a:solidFill>
                <a:latin typeface="Verdana"/>
                <a:ea typeface="微软雅黑"/>
              </a:rPr>
              <a:t>为网关管理软件系统的登录账号数据库；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(2)</a:t>
            </a:r>
            <a:r>
              <a:rPr kumimoji="1" lang="en-US" altLang="zh-CN" sz="2800" b="0" dirty="0" err="1">
                <a:solidFill>
                  <a:srgbClr val="002060"/>
                </a:solidFill>
                <a:latin typeface="Verdana"/>
                <a:ea typeface="微软雅黑"/>
              </a:rPr>
              <a:t>ServerDataTable</a:t>
            </a:r>
            <a:r>
              <a:rPr kumimoji="1" lang="zh-CN" altLang="en-US" sz="2800" b="0" dirty="0">
                <a:solidFill>
                  <a:srgbClr val="002060"/>
                </a:solidFill>
                <a:latin typeface="Verdana"/>
                <a:ea typeface="微软雅黑"/>
              </a:rPr>
              <a:t>为</a:t>
            </a:r>
            <a:r>
              <a:rPr kumimoji="1" lang="en-US" altLang="zh-CN" sz="2800" b="0" dirty="0">
                <a:solidFill>
                  <a:srgbClr val="002060"/>
                </a:solidFill>
                <a:latin typeface="Verdana"/>
                <a:ea typeface="微软雅黑"/>
              </a:rPr>
              <a:t>Nginx</a:t>
            </a:r>
            <a:r>
              <a:rPr kumimoji="1" lang="zh-CN" altLang="en-US" sz="2800" b="0" dirty="0">
                <a:solidFill>
                  <a:srgbClr val="002060"/>
                </a:solidFill>
                <a:latin typeface="Verdana"/>
                <a:ea typeface="微软雅黑"/>
              </a:rPr>
              <a:t>主动探测结果数据库；</a:t>
            </a:r>
            <a:endParaRPr kumimoji="1" lang="en-US" altLang="zh-CN" sz="2800" b="0" dirty="0">
              <a:solidFill>
                <a:srgbClr val="002060"/>
              </a:solidFill>
              <a:latin typeface="Verdana"/>
              <a:ea typeface="微软雅黑"/>
            </a:endParaRPr>
          </a:p>
          <a:p>
            <a:pPr>
              <a:defRPr/>
            </a:pPr>
            <a:r>
              <a:rPr kumimoji="1" lang="en-US" altLang="zh-CN" sz="2800" b="0" dirty="0">
                <a:solidFill>
                  <a:srgbClr val="002060"/>
                </a:solidFill>
                <a:latin typeface="Verdana"/>
                <a:ea typeface="微软雅黑"/>
              </a:rPr>
              <a:t>(3)</a:t>
            </a:r>
            <a:r>
              <a:rPr kumimoji="1" lang="en-US" altLang="zh-CN" sz="2800" b="0" dirty="0" err="1">
                <a:solidFill>
                  <a:srgbClr val="002060"/>
                </a:solidFill>
                <a:latin typeface="Verdana"/>
                <a:ea typeface="微软雅黑"/>
              </a:rPr>
              <a:t>HealthLogTable</a:t>
            </a:r>
            <a:r>
              <a:rPr kumimoji="1" lang="zh-CN" altLang="en-US" sz="2800" b="0" dirty="0">
                <a:solidFill>
                  <a:srgbClr val="002060"/>
                </a:solidFill>
                <a:latin typeface="Verdana"/>
                <a:ea typeface="微软雅黑"/>
              </a:rPr>
              <a:t>为健康状态分析数据库。</a:t>
            </a:r>
          </a:p>
        </p:txBody>
      </p:sp>
    </p:spTree>
    <p:extLst>
      <p:ext uri="{BB962C8B-B14F-4D97-AF65-F5344CB8AC3E}">
        <p14:creationId xmlns:p14="http://schemas.microsoft.com/office/powerpoint/2010/main" val="427932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软件设计与建模</a:t>
            </a:r>
          </a:p>
        </p:txBody>
      </p:sp>
      <p:sp>
        <p:nvSpPr>
          <p:cNvPr id="2" name="内容占位符 1"/>
          <p:cNvSpPr>
            <a:spLocks noGrp="1"/>
          </p:cNvSpPr>
          <p:nvPr>
            <p:ph idx="1"/>
          </p:nvPr>
        </p:nvSpPr>
        <p:spPr>
          <a:xfrm>
            <a:off x="118542" y="872716"/>
            <a:ext cx="11845316" cy="5293134"/>
          </a:xfrm>
        </p:spPr>
        <p:txBody>
          <a:bodyPr/>
          <a:lstStyle/>
          <a:p>
            <a:r>
              <a:rPr lang="zh-CN" altLang="en-US" dirty="0"/>
              <a:t>数据设计及其模型</a:t>
            </a:r>
            <a:endParaRPr lang="en-US" altLang="zh-CN" dirty="0"/>
          </a:p>
          <a:p>
            <a:pPr lvl="1"/>
            <a:r>
              <a:rPr lang="zh-CN" altLang="en-US" dirty="0"/>
              <a:t>数据操作的活动图</a:t>
            </a:r>
            <a:endParaRPr lang="en-US" altLang="zh-CN" dirty="0"/>
          </a:p>
        </p:txBody>
      </p:sp>
      <p:pic>
        <p:nvPicPr>
          <p:cNvPr id="4" name="图片 3">
            <a:extLst>
              <a:ext uri="{FF2B5EF4-FFF2-40B4-BE49-F238E27FC236}">
                <a16:creationId xmlns:a16="http://schemas.microsoft.com/office/drawing/2014/main" id="{BE2AF3AD-CA48-3BD9-31F9-7AB401DE8377}"/>
              </a:ext>
            </a:extLst>
          </p:cNvPr>
          <p:cNvPicPr>
            <a:picLocks noChangeAspect="1"/>
          </p:cNvPicPr>
          <p:nvPr/>
        </p:nvPicPr>
        <p:blipFill>
          <a:blip r:embed="rId2"/>
          <a:stretch>
            <a:fillRect/>
          </a:stretch>
        </p:blipFill>
        <p:spPr>
          <a:xfrm>
            <a:off x="8975526" y="880710"/>
            <a:ext cx="2027396" cy="5372816"/>
          </a:xfrm>
          <a:prstGeom prst="rect">
            <a:avLst/>
          </a:prstGeom>
        </p:spPr>
      </p:pic>
      <p:sp>
        <p:nvSpPr>
          <p:cNvPr id="6" name="文本框 5">
            <a:extLst>
              <a:ext uri="{FF2B5EF4-FFF2-40B4-BE49-F238E27FC236}">
                <a16:creationId xmlns:a16="http://schemas.microsoft.com/office/drawing/2014/main" id="{C1DD4E1D-C86C-0F7C-106F-5860AC2DE70C}"/>
              </a:ext>
            </a:extLst>
          </p:cNvPr>
          <p:cNvSpPr txBox="1"/>
          <p:nvPr/>
        </p:nvSpPr>
        <p:spPr>
          <a:xfrm>
            <a:off x="370570" y="2276872"/>
            <a:ext cx="7920880" cy="3416320"/>
          </a:xfrm>
          <a:prstGeom prst="rect">
            <a:avLst/>
          </a:prstGeom>
          <a:noFill/>
        </p:spPr>
        <p:txBody>
          <a:bodyPr wrap="square" rtlCol="0">
            <a:spAutoFit/>
          </a:bodyPr>
          <a:lstStyle/>
          <a:p>
            <a:pPr>
              <a:defRPr/>
            </a:pPr>
            <a:r>
              <a:rPr kumimoji="1" lang="zh-CN" altLang="en-US" b="0" dirty="0">
                <a:solidFill>
                  <a:srgbClr val="002060"/>
                </a:solidFill>
                <a:latin typeface="Verdana"/>
                <a:ea typeface="微软雅黑"/>
              </a:rPr>
              <a:t>进入系统时首先进入</a:t>
            </a:r>
            <a:r>
              <a:rPr kumimoji="1" lang="en-US" altLang="zh-CN" b="0" dirty="0" err="1">
                <a:solidFill>
                  <a:srgbClr val="002060"/>
                </a:solidFill>
                <a:latin typeface="Verdana"/>
                <a:ea typeface="微软雅黑"/>
              </a:rPr>
              <a:t>GuideUI</a:t>
            </a:r>
            <a:r>
              <a:rPr kumimoji="1" lang="zh-CN" altLang="en-US" b="0" dirty="0">
                <a:solidFill>
                  <a:srgbClr val="002060"/>
                </a:solidFill>
                <a:latin typeface="Verdana"/>
                <a:ea typeface="微软雅黑"/>
              </a:rPr>
              <a:t>界面，等待数秒后切换至</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界面，在</a:t>
            </a:r>
            <a:r>
              <a:rPr kumimoji="1" lang="en-US" altLang="zh-CN" b="0" dirty="0" err="1">
                <a:solidFill>
                  <a:srgbClr val="002060"/>
                </a:solidFill>
                <a:latin typeface="Verdana"/>
                <a:ea typeface="微软雅黑"/>
              </a:rPr>
              <a:t>LoginUI</a:t>
            </a:r>
            <a:r>
              <a:rPr kumimoji="1" lang="zh-CN" altLang="en-US" b="0" dirty="0">
                <a:solidFill>
                  <a:srgbClr val="002060"/>
                </a:solidFill>
                <a:latin typeface="Verdana"/>
                <a:ea typeface="微软雅黑"/>
              </a:rPr>
              <a:t>输入</a:t>
            </a:r>
            <a:r>
              <a:rPr kumimoji="1" lang="en-US" altLang="zh-CN" b="0" dirty="0" err="1">
                <a:solidFill>
                  <a:srgbClr val="002060"/>
                </a:solidFill>
                <a:latin typeface="Verdana"/>
                <a:ea typeface="微软雅黑"/>
              </a:rPr>
              <a:t>LoginTable</a:t>
            </a:r>
            <a:r>
              <a:rPr kumimoji="1" lang="zh-CN" altLang="en-US" b="0" dirty="0">
                <a:solidFill>
                  <a:srgbClr val="002060"/>
                </a:solidFill>
                <a:latin typeface="Verdana"/>
                <a:ea typeface="微软雅黑"/>
              </a:rPr>
              <a:t>当中的信息后，切换界面至</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。在</a:t>
            </a:r>
            <a:r>
              <a:rPr kumimoji="1" lang="en-US" altLang="zh-CN" b="0" dirty="0" err="1">
                <a:solidFill>
                  <a:srgbClr val="002060"/>
                </a:solidFill>
                <a:latin typeface="Verdana"/>
                <a:ea typeface="微软雅黑"/>
              </a:rPr>
              <a:t>MainPageUI</a:t>
            </a:r>
            <a:r>
              <a:rPr kumimoji="1" lang="zh-CN" altLang="en-US" b="0" dirty="0">
                <a:solidFill>
                  <a:srgbClr val="002060"/>
                </a:solidFill>
                <a:latin typeface="Verdana"/>
                <a:ea typeface="微软雅黑"/>
              </a:rPr>
              <a:t>内做任意操作都会记录在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当中，当</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内读取到相关操作关键字时，网关对相应组件进行通过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的交互，并最终通过</a:t>
            </a:r>
            <a:r>
              <a:rPr kumimoji="1" lang="en-US" altLang="zh-CN" b="0" dirty="0" err="1">
                <a:solidFill>
                  <a:srgbClr val="002060"/>
                </a:solidFill>
                <a:latin typeface="Verdana"/>
                <a:ea typeface="微软雅黑"/>
              </a:rPr>
              <a:t>MessageTable</a:t>
            </a:r>
            <a:r>
              <a:rPr kumimoji="1" lang="zh-CN" altLang="en-US" b="0" dirty="0">
                <a:solidFill>
                  <a:srgbClr val="002060"/>
                </a:solidFill>
                <a:latin typeface="Verdana"/>
                <a:ea typeface="微软雅黑"/>
              </a:rPr>
              <a:t>将返回信息发送至进行展示的前端</a:t>
            </a:r>
            <a:r>
              <a:rPr kumimoji="1" lang="en-US" altLang="zh-CN" b="0" dirty="0">
                <a:solidFill>
                  <a:srgbClr val="002060"/>
                </a:solidFill>
                <a:latin typeface="Verdana"/>
                <a:ea typeface="微软雅黑"/>
              </a:rPr>
              <a:t>UI</a:t>
            </a:r>
            <a:r>
              <a:rPr kumimoji="1" lang="zh-CN" altLang="en-US" b="0" dirty="0">
                <a:solidFill>
                  <a:srgbClr val="002060"/>
                </a:solidFill>
                <a:latin typeface="Verdana"/>
                <a:ea typeface="微软雅黑"/>
              </a:rPr>
              <a:t>（</a:t>
            </a:r>
            <a:r>
              <a:rPr kumimoji="1" lang="en-US" altLang="zh-CN" b="0" dirty="0" err="1">
                <a:solidFill>
                  <a:srgbClr val="002060"/>
                </a:solidFill>
                <a:latin typeface="Verdana"/>
                <a:ea typeface="微软雅黑"/>
              </a:rPr>
              <a:t>DetectUI</a:t>
            </a:r>
            <a:r>
              <a:rPr kumimoji="1" lang="zh-CN" altLang="en-US" b="0" dirty="0">
                <a:solidFill>
                  <a:srgbClr val="002060"/>
                </a:solidFill>
                <a:latin typeface="Verdana"/>
                <a:ea typeface="微软雅黑"/>
              </a:rPr>
              <a:t>或</a:t>
            </a:r>
            <a:r>
              <a:rPr kumimoji="1" lang="en-US" altLang="zh-CN" b="0" dirty="0" err="1">
                <a:solidFill>
                  <a:srgbClr val="002060"/>
                </a:solidFill>
                <a:latin typeface="Verdana"/>
                <a:ea typeface="微软雅黑"/>
              </a:rPr>
              <a:t>StreamUI</a:t>
            </a:r>
            <a:r>
              <a:rPr kumimoji="1" lang="zh-CN" altLang="en-US" b="0" dirty="0">
                <a:solidFill>
                  <a:srgbClr val="002060"/>
                </a:solidFill>
                <a:latin typeface="Verdana"/>
                <a:ea typeface="微软雅黑"/>
              </a:rPr>
              <a:t>）内，如若还需要进行后续操作，再在</a:t>
            </a:r>
            <a:r>
              <a:rPr kumimoji="1" lang="en-US" altLang="zh-CN" b="0" dirty="0" err="1">
                <a:solidFill>
                  <a:srgbClr val="002060"/>
                </a:solidFill>
                <a:latin typeface="Verdana"/>
                <a:ea typeface="微软雅黑"/>
              </a:rPr>
              <a:t>LogTable</a:t>
            </a:r>
            <a:r>
              <a:rPr kumimoji="1" lang="zh-CN" altLang="en-US" b="0" dirty="0">
                <a:solidFill>
                  <a:srgbClr val="002060"/>
                </a:solidFill>
                <a:latin typeface="Verdana"/>
                <a:ea typeface="微软雅黑"/>
              </a:rPr>
              <a:t>当中写入，否则终端结束。</a:t>
            </a:r>
          </a:p>
        </p:txBody>
      </p:sp>
    </p:spTree>
    <p:extLst>
      <p:ext uri="{BB962C8B-B14F-4D97-AF65-F5344CB8AC3E}">
        <p14:creationId xmlns:p14="http://schemas.microsoft.com/office/powerpoint/2010/main" val="189438420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代码组织结构</a:t>
            </a:r>
            <a:endParaRPr lang="en-US" altLang="zh-CN" dirty="0"/>
          </a:p>
          <a:p>
            <a:pPr lvl="1"/>
            <a:r>
              <a:rPr lang="zh-CN" altLang="en-US" dirty="0"/>
              <a:t>这里以中心控制台部分代码为例：</a:t>
            </a:r>
            <a:br>
              <a:rPr lang="en-US" altLang="zh-CN" dirty="0"/>
            </a:br>
            <a:br>
              <a:rPr lang="en-US" altLang="zh-CN" dirty="0"/>
            </a:br>
            <a:endParaRPr lang="en-US" altLang="zh-CN" dirty="0"/>
          </a:p>
        </p:txBody>
      </p:sp>
      <p:pic>
        <p:nvPicPr>
          <p:cNvPr id="7" name="图片 6">
            <a:extLst>
              <a:ext uri="{FF2B5EF4-FFF2-40B4-BE49-F238E27FC236}">
                <a16:creationId xmlns:a16="http://schemas.microsoft.com/office/drawing/2014/main" id="{D093F24C-7582-F791-7019-D44305605EDA}"/>
              </a:ext>
            </a:extLst>
          </p:cNvPr>
          <p:cNvPicPr>
            <a:picLocks noChangeAspect="1"/>
          </p:cNvPicPr>
          <p:nvPr/>
        </p:nvPicPr>
        <p:blipFill>
          <a:blip r:embed="rId3"/>
          <a:stretch>
            <a:fillRect/>
          </a:stretch>
        </p:blipFill>
        <p:spPr>
          <a:xfrm>
            <a:off x="8507474" y="786992"/>
            <a:ext cx="2707131" cy="5717404"/>
          </a:xfrm>
          <a:prstGeom prst="rect">
            <a:avLst/>
          </a:prstGeom>
        </p:spPr>
      </p:pic>
      <p:sp>
        <p:nvSpPr>
          <p:cNvPr id="8" name="文本框 7">
            <a:extLst>
              <a:ext uri="{FF2B5EF4-FFF2-40B4-BE49-F238E27FC236}">
                <a16:creationId xmlns:a16="http://schemas.microsoft.com/office/drawing/2014/main" id="{F9A514A1-111B-CE47-5B5A-82506FF0E03E}"/>
              </a:ext>
            </a:extLst>
          </p:cNvPr>
          <p:cNvSpPr txBox="1"/>
          <p:nvPr/>
        </p:nvSpPr>
        <p:spPr>
          <a:xfrm>
            <a:off x="478582" y="2240868"/>
            <a:ext cx="7380820" cy="4154984"/>
          </a:xfrm>
          <a:prstGeom prst="rect">
            <a:avLst/>
          </a:prstGeom>
          <a:noFill/>
        </p:spPr>
        <p:txBody>
          <a:bodyPr wrap="square" rtlCol="0">
            <a:spAutoFit/>
          </a:bodyPr>
          <a:lstStyle/>
          <a:p>
            <a:r>
              <a:rPr kumimoji="1" lang="zh-CN" altLang="en-US" b="0" dirty="0">
                <a:solidFill>
                  <a:srgbClr val="002060"/>
                </a:solidFill>
                <a:latin typeface="+mn-lt"/>
                <a:ea typeface="+mn-ea"/>
              </a:rPr>
              <a:t>中台代码架构主要由三个部分组成，</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	</a:t>
            </a:r>
            <a:r>
              <a:rPr kumimoji="1" lang="en-US" altLang="zh-CN" b="0" dirty="0">
                <a:solidFill>
                  <a:srgbClr val="002060"/>
                </a:solidFill>
                <a:latin typeface="+mn-lt"/>
                <a:ea typeface="+mn-ea"/>
              </a:rPr>
              <a:t>Interface</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Server</a:t>
            </a:r>
            <a:r>
              <a:rPr kumimoji="1" lang="zh-CN" altLang="en-US" b="0" dirty="0">
                <a:solidFill>
                  <a:srgbClr val="002060"/>
                </a:solidFill>
                <a:latin typeface="+mn-lt"/>
                <a:ea typeface="+mn-ea"/>
              </a:rPr>
              <a:t>类以及</a:t>
            </a:r>
            <a:r>
              <a:rPr kumimoji="1" lang="en-US" altLang="zh-CN" b="0" dirty="0">
                <a:solidFill>
                  <a:srgbClr val="002060"/>
                </a:solidFill>
                <a:latin typeface="+mn-lt"/>
                <a:ea typeface="+mn-ea"/>
              </a:rPr>
              <a:t>Connector</a:t>
            </a:r>
            <a:r>
              <a:rPr kumimoji="1" lang="zh-CN" altLang="en-US" b="0" dirty="0">
                <a:solidFill>
                  <a:srgbClr val="002060"/>
                </a:solidFill>
                <a:latin typeface="+mn-lt"/>
                <a:ea typeface="+mn-ea"/>
              </a:rPr>
              <a:t>主程序，负责搭建</a:t>
            </a:r>
            <a:r>
              <a:rPr kumimoji="1" lang="en-US" altLang="zh-CN" b="0" dirty="0">
                <a:solidFill>
                  <a:srgbClr val="002060"/>
                </a:solidFill>
                <a:latin typeface="+mn-lt"/>
                <a:ea typeface="+mn-ea"/>
              </a:rPr>
              <a:t>http</a:t>
            </a:r>
            <a:r>
              <a:rPr kumimoji="1" lang="zh-CN" altLang="en-US" b="0" dirty="0">
                <a:solidFill>
                  <a:srgbClr val="002060"/>
                </a:solidFill>
                <a:latin typeface="+mn-lt"/>
                <a:ea typeface="+mn-ea"/>
              </a:rPr>
              <a:t>服务器，构建中台处理框架	</a:t>
            </a:r>
            <a:r>
              <a:rPr kumimoji="1" lang="en-US" altLang="zh-CN" b="0" dirty="0" err="1">
                <a:solidFill>
                  <a:srgbClr val="002060"/>
                </a:solidFill>
                <a:latin typeface="+mn-lt"/>
                <a:ea typeface="+mn-ea"/>
              </a:rPr>
              <a:t>DbProcessor</a:t>
            </a:r>
            <a:r>
              <a:rPr kumimoji="1" lang="zh-CN" altLang="en-US" b="0" dirty="0">
                <a:solidFill>
                  <a:srgbClr val="002060"/>
                </a:solidFill>
                <a:latin typeface="+mn-lt"/>
                <a:ea typeface="+mn-ea"/>
              </a:rPr>
              <a:t>包包含</a:t>
            </a:r>
            <a:r>
              <a:rPr kumimoji="1" lang="en-US" altLang="zh-CN" b="0" dirty="0">
                <a:solidFill>
                  <a:srgbClr val="002060"/>
                </a:solidFill>
                <a:latin typeface="+mn-lt"/>
                <a:ea typeface="+mn-ea"/>
              </a:rPr>
              <a:t>DataBaseOp.py</a:t>
            </a:r>
            <a:r>
              <a:rPr kumimoji="1" lang="zh-CN" altLang="en-US" b="0" dirty="0">
                <a:solidFill>
                  <a:srgbClr val="002060"/>
                </a:solidFill>
                <a:latin typeface="+mn-lt"/>
                <a:ea typeface="+mn-ea"/>
              </a:rPr>
              <a:t>文件，存放数据库操作的各种方法。</a:t>
            </a:r>
            <a:r>
              <a:rPr kumimoji="1" lang="en-US" altLang="zh-CN" b="0" dirty="0" err="1">
                <a:solidFill>
                  <a:srgbClr val="002060"/>
                </a:solidFill>
                <a:latin typeface="+mn-lt"/>
                <a:ea typeface="+mn-ea"/>
              </a:rPr>
              <a:t>MessageHandler</a:t>
            </a:r>
            <a:r>
              <a:rPr kumimoji="1" lang="zh-CN" altLang="en-US" b="0" dirty="0">
                <a:solidFill>
                  <a:srgbClr val="002060"/>
                </a:solidFill>
                <a:latin typeface="+mn-lt"/>
                <a:ea typeface="+mn-ea"/>
              </a:rPr>
              <a:t>包是最重要的消息处理模块，下辖</a:t>
            </a:r>
            <a:r>
              <a:rPr kumimoji="1" lang="en-US" altLang="zh-CN" b="0" dirty="0" err="1">
                <a:solidFill>
                  <a:srgbClr val="002060"/>
                </a:solidFill>
                <a:latin typeface="+mn-lt"/>
                <a:ea typeface="+mn-ea"/>
              </a:rPr>
              <a:t>BackendProcessor</a:t>
            </a:r>
            <a:r>
              <a:rPr kumimoji="1" lang="zh-CN" altLang="en-US" b="0" dirty="0">
                <a:solidFill>
                  <a:srgbClr val="002060"/>
                </a:solidFill>
                <a:latin typeface="+mn-lt"/>
                <a:ea typeface="+mn-ea"/>
              </a:rPr>
              <a:t>、</a:t>
            </a:r>
            <a:r>
              <a:rPr kumimoji="1" lang="en-US" altLang="zh-CN" b="0" dirty="0" err="1">
                <a:solidFill>
                  <a:srgbClr val="002060"/>
                </a:solidFill>
                <a:latin typeface="+mn-lt"/>
                <a:ea typeface="+mn-ea"/>
              </a:rPr>
              <a:t>FrontendProcessor</a:t>
            </a:r>
            <a:r>
              <a:rPr kumimoji="1" lang="zh-CN" altLang="en-US" b="0" dirty="0">
                <a:solidFill>
                  <a:srgbClr val="002060"/>
                </a:solidFill>
                <a:latin typeface="+mn-lt"/>
                <a:ea typeface="+mn-ea"/>
              </a:rPr>
              <a:t>和</a:t>
            </a:r>
            <a:r>
              <a:rPr kumimoji="1" lang="en-US" altLang="zh-CN" b="0" dirty="0" err="1">
                <a:solidFill>
                  <a:srgbClr val="002060"/>
                </a:solidFill>
                <a:latin typeface="+mn-lt"/>
                <a:ea typeface="+mn-ea"/>
              </a:rPr>
              <a:t>PreDataProcessor</a:t>
            </a:r>
            <a:r>
              <a:rPr kumimoji="1" lang="zh-CN" altLang="en-US" b="0" dirty="0">
                <a:solidFill>
                  <a:srgbClr val="002060"/>
                </a:solidFill>
                <a:latin typeface="+mn-lt"/>
                <a:ea typeface="+mn-ea"/>
              </a:rPr>
              <a:t>三个类，分别负责后端消息处理，前端消息处理和消息预处理	其余包均为开发中的功能包，分别负责一定范围内的功能，如模型训练、日志分析和后端控制等</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a:xfrm>
            <a:off x="262558" y="1125538"/>
            <a:ext cx="11197244" cy="5040312"/>
          </a:xfrm>
        </p:spPr>
        <p:txBody>
          <a:bodyPr/>
          <a:lstStyle/>
          <a:p>
            <a:r>
              <a:rPr lang="zh-CN" altLang="en-US" dirty="0"/>
              <a:t>程序代码量</a:t>
            </a:r>
            <a:endParaRPr lang="en-US" altLang="zh-CN" dirty="0"/>
          </a:p>
          <a:p>
            <a:pPr lvl="1"/>
            <a:r>
              <a:rPr lang="zh-CN" altLang="en-US" dirty="0"/>
              <a:t>重用开源代码量：约</a:t>
            </a:r>
            <a:r>
              <a:rPr lang="en-US" altLang="zh-CN" dirty="0"/>
              <a:t>22w</a:t>
            </a:r>
            <a:r>
              <a:rPr lang="zh-CN" altLang="en-US" dirty="0"/>
              <a:t>代码</a:t>
            </a:r>
            <a:endParaRPr lang="en-US" altLang="zh-CN" dirty="0"/>
          </a:p>
          <a:p>
            <a:pPr lvl="1"/>
            <a:r>
              <a:rPr lang="zh-CN" altLang="en-US" dirty="0"/>
              <a:t>独立编写代码量：约</a:t>
            </a:r>
            <a:r>
              <a:rPr lang="en-US" altLang="zh-CN" dirty="0"/>
              <a:t>12350</a:t>
            </a:r>
            <a:r>
              <a:rPr lang="zh-CN" altLang="en-US" dirty="0"/>
              <a:t>行</a:t>
            </a:r>
            <a:endParaRPr lang="en-US" altLang="zh-CN" dirty="0"/>
          </a:p>
          <a:p>
            <a:pPr marL="457200" lvl="1" indent="0">
              <a:buNone/>
            </a:pPr>
            <a:endParaRPr lang="en-US" altLang="zh-CN" dirty="0"/>
          </a:p>
          <a:p>
            <a:r>
              <a:rPr lang="zh-CN" altLang="en-US" dirty="0"/>
              <a:t>开源代码利用情况</a:t>
            </a:r>
            <a:endParaRPr lang="en-US" altLang="zh-CN" dirty="0"/>
          </a:p>
          <a:p>
            <a:pPr lvl="1"/>
            <a:r>
              <a:rPr lang="zh-CN" altLang="en-US" sz="2400" dirty="0"/>
              <a:t>利用</a:t>
            </a:r>
            <a:r>
              <a:rPr lang="en-US" altLang="zh-CN" sz="2400" dirty="0" err="1"/>
              <a:t>goaccess</a:t>
            </a:r>
            <a:r>
              <a:rPr lang="zh-CN" altLang="en-US" sz="2400" dirty="0"/>
              <a:t>，采用其整个框架，然后在其基础上添加了周期性自动分析约</a:t>
            </a:r>
            <a:r>
              <a:rPr lang="en-US" altLang="zh-CN" sz="2400" dirty="0"/>
              <a:t>11w</a:t>
            </a:r>
            <a:r>
              <a:rPr lang="zh-CN" altLang="en-US" sz="2400" dirty="0"/>
              <a:t>行代码。</a:t>
            </a:r>
            <a:endParaRPr lang="en-US" altLang="zh-CN" sz="2400" dirty="0"/>
          </a:p>
          <a:p>
            <a:pPr lvl="1"/>
            <a:r>
              <a:rPr lang="zh-CN" altLang="en-US" sz="2400" dirty="0"/>
              <a:t>利用</a:t>
            </a:r>
            <a:r>
              <a:rPr lang="en-US" altLang="zh-CN" sz="2400" dirty="0"/>
              <a:t>keepalive</a:t>
            </a:r>
            <a:r>
              <a:rPr lang="zh-CN" altLang="en-US" sz="2400" dirty="0"/>
              <a:t>，采用其框架，在此基础上进行修改实现了网关灾备（被动切换）约</a:t>
            </a:r>
            <a:r>
              <a:rPr lang="en-US" altLang="zh-CN" sz="2400" dirty="0"/>
              <a:t>1w</a:t>
            </a:r>
            <a:r>
              <a:rPr lang="zh-CN" altLang="en-US" sz="2400" dirty="0"/>
              <a:t>行代码。</a:t>
            </a:r>
            <a:endParaRPr lang="en-US" altLang="zh-CN" sz="2400" dirty="0"/>
          </a:p>
          <a:p>
            <a:pPr lvl="1"/>
            <a:r>
              <a:rPr lang="zh-CN" altLang="en-US" sz="2400" dirty="0"/>
              <a:t>数据图形化所依赖的开源</a:t>
            </a:r>
            <a:r>
              <a:rPr lang="en-US" altLang="zh-CN" sz="2400" dirty="0" err="1"/>
              <a:t>js</a:t>
            </a:r>
            <a:r>
              <a:rPr lang="zh-CN" altLang="en-US" sz="2400" dirty="0"/>
              <a:t>文件约</a:t>
            </a:r>
            <a:r>
              <a:rPr lang="en-US" altLang="zh-CN" sz="2400" dirty="0"/>
              <a:t>8w</a:t>
            </a:r>
            <a:r>
              <a:rPr lang="zh-CN" altLang="en-US" sz="2400" dirty="0"/>
              <a:t>行代码</a:t>
            </a:r>
            <a:endParaRPr lang="en-US" altLang="zh-CN" sz="2400" dirty="0"/>
          </a:p>
        </p:txBody>
      </p:sp>
    </p:spTree>
    <p:extLst>
      <p:ext uri="{BB962C8B-B14F-4D97-AF65-F5344CB8AC3E}">
        <p14:creationId xmlns:p14="http://schemas.microsoft.com/office/powerpoint/2010/main" val="27185769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对主动探测服务器模块开展了单元测试</a:t>
            </a:r>
            <a:endParaRPr lang="en-US" altLang="zh-CN" dirty="0"/>
          </a:p>
          <a:p>
            <a:pPr lvl="1"/>
            <a:r>
              <a:rPr lang="zh-CN" altLang="en-US" dirty="0"/>
              <a:t>对整个软件系统开展了确认测试</a:t>
            </a:r>
          </a:p>
          <a:p>
            <a:r>
              <a:rPr lang="zh-CN" altLang="en-US" dirty="0"/>
              <a:t>测试用例和测试结果</a:t>
            </a:r>
            <a:endParaRPr lang="en-US" altLang="zh-CN" dirty="0"/>
          </a:p>
          <a:p>
            <a:pPr lvl="1"/>
            <a:r>
              <a:rPr lang="zh-CN" altLang="en-US" dirty="0"/>
              <a:t>测试用例：设计了本地服务器，公网服务器用于主动探测的测试</a:t>
            </a:r>
            <a:endParaRPr lang="en-US" altLang="zh-CN" dirty="0"/>
          </a:p>
          <a:p>
            <a:pPr lvl="1"/>
            <a:r>
              <a:rPr lang="zh-CN" altLang="en-US" dirty="0"/>
              <a:t>测试结果：通过测试，没有出现问题</a:t>
            </a:r>
            <a:endParaRPr lang="en-US" altLang="zh-CN" dirty="0"/>
          </a:p>
          <a:p>
            <a:r>
              <a:rPr lang="zh-CN" altLang="en-US" dirty="0"/>
              <a:t>软件测试过程</a:t>
            </a:r>
            <a:endParaRPr lang="en-US" altLang="zh-CN" dirty="0"/>
          </a:p>
          <a:p>
            <a:pPr lvl="1"/>
            <a:r>
              <a:rPr lang="zh-CN" altLang="en-US" dirty="0"/>
              <a:t>在</a:t>
            </a:r>
            <a:r>
              <a:rPr lang="en-US" altLang="zh-CN" dirty="0" err="1"/>
              <a:t>Nginx.conf</a:t>
            </a:r>
            <a:r>
              <a:rPr lang="zh-CN" altLang="en-US" dirty="0"/>
              <a:t>中修改配置要探测的服务器</a:t>
            </a:r>
            <a:r>
              <a:rPr lang="en-US" altLang="zh-CN" dirty="0"/>
              <a:t>IP</a:t>
            </a:r>
            <a:r>
              <a:rPr lang="zh-CN" altLang="en-US" dirty="0"/>
              <a:t>和端口</a:t>
            </a:r>
            <a:endParaRPr lang="en-US" altLang="zh-CN" dirty="0"/>
          </a:p>
          <a:p>
            <a:pPr lvl="1"/>
            <a:r>
              <a:rPr lang="zh-CN" altLang="en-US" dirty="0"/>
              <a:t>重启</a:t>
            </a:r>
            <a:r>
              <a:rPr lang="en-US" altLang="zh-CN" dirty="0"/>
              <a:t>Nginx</a:t>
            </a:r>
            <a:r>
              <a:rPr lang="zh-CN" altLang="en-US" dirty="0"/>
              <a:t>，进入软件系统，查看前端数据展示界面</a:t>
            </a:r>
          </a:p>
          <a:p>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marL="0" indent="0">
              <a:buNone/>
            </a:pPr>
            <a:endParaRPr lang="en-US" altLang="zh-CN" dirty="0"/>
          </a:p>
          <a:p>
            <a:pPr lvl="1"/>
            <a:r>
              <a:rPr lang="zh-CN" altLang="en-US" dirty="0"/>
              <a:t>审查每个软件开发活动是否遵循软件过程规范；</a:t>
            </a:r>
            <a:endParaRPr lang="en-US" altLang="zh-CN" dirty="0"/>
          </a:p>
          <a:p>
            <a:pPr lvl="1"/>
            <a:r>
              <a:rPr lang="zh-CN" altLang="en-US" dirty="0"/>
              <a:t>审核了每个阶段生成的文档类软件制品是否遵循规范和标准；</a:t>
            </a:r>
            <a:endParaRPr lang="en-US" altLang="zh-CN" dirty="0"/>
          </a:p>
          <a:p>
            <a:pPr lvl="1"/>
            <a:r>
              <a:rPr lang="zh-CN" altLang="en-US" dirty="0"/>
              <a:t>采用了软件测试 ，对于实现的功能 进行了测试；</a:t>
            </a:r>
            <a:endParaRPr lang="en-US" altLang="zh-CN" dirty="0"/>
          </a:p>
          <a:p>
            <a:pPr lvl="1"/>
            <a:r>
              <a:rPr lang="zh-CN" altLang="en-US" dirty="0"/>
              <a:t>利用</a:t>
            </a:r>
            <a:r>
              <a:rPr lang="en-US" altLang="zh-CN" dirty="0"/>
              <a:t>SonarQube</a:t>
            </a:r>
            <a:r>
              <a:rPr lang="zh-CN" altLang="en-US" dirty="0"/>
              <a:t>自动分析工具对代码进行了质量分析。</a:t>
            </a:r>
            <a:endParaRPr lang="en-US" altLang="zh-CN"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程序代码风格</a:t>
            </a:r>
            <a:endParaRPr lang="en-US" altLang="zh-CN" dirty="0"/>
          </a:p>
          <a:p>
            <a:pPr marL="457200" lvl="1" indent="0">
              <a:buNone/>
            </a:pPr>
            <a:r>
              <a:rPr lang="zh-CN" altLang="en-US" sz="2400" dirty="0"/>
              <a:t>这里给出部分代码以作风格分析：</a:t>
            </a:r>
            <a:endParaRPr lang="en-US" altLang="zh-CN" sz="2400" dirty="0"/>
          </a:p>
          <a:p>
            <a:pPr marL="457200" lvl="1" indent="0">
              <a:buNone/>
            </a:pPr>
            <a:endParaRPr lang="en-US" altLang="zh-CN" sz="2400" dirty="0"/>
          </a:p>
        </p:txBody>
      </p:sp>
      <p:sp>
        <p:nvSpPr>
          <p:cNvPr id="4" name="文本框 3">
            <a:extLst>
              <a:ext uri="{FF2B5EF4-FFF2-40B4-BE49-F238E27FC236}">
                <a16:creationId xmlns:a16="http://schemas.microsoft.com/office/drawing/2014/main" id="{4F1B4A66-38CE-2BD9-03C6-4C650CE48857}"/>
              </a:ext>
            </a:extLst>
          </p:cNvPr>
          <p:cNvSpPr txBox="1"/>
          <p:nvPr/>
        </p:nvSpPr>
        <p:spPr>
          <a:xfrm>
            <a:off x="262558" y="2198299"/>
            <a:ext cx="6552728" cy="4376583"/>
          </a:xfrm>
          <a:prstGeom prst="rect">
            <a:avLst/>
          </a:prstGeom>
          <a:noFill/>
        </p:spPr>
        <p:txBody>
          <a:bodyPr wrap="square" rtlCol="0">
            <a:spAutoFit/>
          </a:bodyPr>
          <a:lstStyle/>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命名规范：采用了有意义的变量名和函数名，统一使用了下划线命名法；</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缩进和格式化：统一使用制表符或空格进行缩进，保持代码的整齐和可读性；</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注释：合理添加注释，解释代码的功能和作用，说明算法思路或特殊处理，能够方便后续阅读和维护；</a:t>
            </a:r>
            <a:endParaRPr kumimoji="1" lang="en-US" altLang="zh-CN" b="0" dirty="0">
              <a:solidFill>
                <a:srgbClr val="002060"/>
              </a:solidFill>
              <a:latin typeface="+mn-lt"/>
              <a:ea typeface="+mn-ea"/>
            </a:endParaRPr>
          </a:p>
          <a:p>
            <a:pPr marL="742950" lvl="1" indent="-285750" eaLnBrk="1" fontAlgn="auto" hangingPunct="1">
              <a:spcBef>
                <a:spcPct val="20000"/>
              </a:spcBef>
              <a:spcAft>
                <a:spcPts val="0"/>
              </a:spcAft>
              <a:buFont typeface="Wingdings" panose="05000000000000000000" pitchFamily="2" charset="2"/>
              <a:buChar char="ü"/>
            </a:pPr>
            <a:r>
              <a:rPr kumimoji="1" lang="zh-CN" altLang="en-US" b="0" dirty="0">
                <a:solidFill>
                  <a:srgbClr val="002060"/>
                </a:solidFill>
                <a:latin typeface="+mn-lt"/>
                <a:ea typeface="+mn-ea"/>
              </a:rPr>
              <a:t>代码模块化：将代码按照功能划分模块，遵循单一职责原则，减少代码的复杂性和耦合度。</a:t>
            </a:r>
            <a:endParaRPr kumimoji="1" lang="en-US" altLang="zh-CN" b="0" dirty="0">
              <a:solidFill>
                <a:srgbClr val="002060"/>
              </a:solidFill>
              <a:latin typeface="+mn-lt"/>
              <a:ea typeface="+mn-ea"/>
            </a:endParaRPr>
          </a:p>
          <a:p>
            <a:endParaRPr lang="zh-CN" altLang="en-US" dirty="0"/>
          </a:p>
        </p:txBody>
      </p:sp>
      <p:pic>
        <p:nvPicPr>
          <p:cNvPr id="6" name="图片 5">
            <a:extLst>
              <a:ext uri="{FF2B5EF4-FFF2-40B4-BE49-F238E27FC236}">
                <a16:creationId xmlns:a16="http://schemas.microsoft.com/office/drawing/2014/main" id="{7709CA18-FEFB-11D7-8728-B217C727C901}"/>
              </a:ext>
            </a:extLst>
          </p:cNvPr>
          <p:cNvPicPr>
            <a:picLocks noChangeAspect="1"/>
          </p:cNvPicPr>
          <p:nvPr/>
        </p:nvPicPr>
        <p:blipFill>
          <a:blip r:embed="rId2"/>
          <a:stretch>
            <a:fillRect/>
          </a:stretch>
        </p:blipFill>
        <p:spPr>
          <a:xfrm>
            <a:off x="7377892" y="820053"/>
            <a:ext cx="4553611" cy="5651281"/>
          </a:xfrm>
          <a:prstGeom prst="rect">
            <a:avLst/>
          </a:prstGeom>
        </p:spPr>
      </p:pic>
    </p:spTree>
    <p:extLst>
      <p:ext uri="{BB962C8B-B14F-4D97-AF65-F5344CB8AC3E}">
        <p14:creationId xmlns:p14="http://schemas.microsoft.com/office/powerpoint/2010/main" val="239625855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a:xfrm>
            <a:off x="406574" y="1016732"/>
            <a:ext cx="11053228" cy="5149118"/>
          </a:xfrm>
        </p:spPr>
        <p:txBody>
          <a:bodyPr/>
          <a:lstStyle/>
          <a:p>
            <a:r>
              <a:rPr lang="zh-CN" altLang="en-US" dirty="0"/>
              <a:t>程序代码质量</a:t>
            </a:r>
            <a:endParaRPr lang="en-US" altLang="zh-CN" dirty="0"/>
          </a:p>
          <a:p>
            <a:pPr lvl="1"/>
            <a:r>
              <a:rPr lang="zh-CN" altLang="en-US" sz="2400" dirty="0"/>
              <a:t>使用了</a:t>
            </a:r>
            <a:r>
              <a:rPr lang="en-US" altLang="zh-CN" sz="2400" dirty="0"/>
              <a:t>SonarQube</a:t>
            </a:r>
            <a:r>
              <a:rPr lang="zh-CN" altLang="en-US" sz="2400" dirty="0"/>
              <a:t>和 </a:t>
            </a:r>
            <a:r>
              <a:rPr lang="en-US" altLang="zh-CN" sz="2400" dirty="0" err="1"/>
              <a:t>CodeCheck</a:t>
            </a:r>
            <a:r>
              <a:rPr lang="en-US" altLang="zh-CN" sz="2400" dirty="0"/>
              <a:t> </a:t>
            </a:r>
            <a:r>
              <a:rPr lang="zh-CN" altLang="en-US" sz="2400" dirty="0"/>
              <a:t>分析部分代码质量，下图是部分结果：</a:t>
            </a:r>
          </a:p>
        </p:txBody>
      </p:sp>
      <p:pic>
        <p:nvPicPr>
          <p:cNvPr id="3" name="图片 2">
            <a:extLst>
              <a:ext uri="{FF2B5EF4-FFF2-40B4-BE49-F238E27FC236}">
                <a16:creationId xmlns:a16="http://schemas.microsoft.com/office/drawing/2014/main" id="{6D3802E5-8662-DF97-EFA7-2A2B2D5B5D9D}"/>
              </a:ext>
            </a:extLst>
          </p:cNvPr>
          <p:cNvPicPr>
            <a:picLocks noChangeAspect="1"/>
          </p:cNvPicPr>
          <p:nvPr/>
        </p:nvPicPr>
        <p:blipFill>
          <a:blip r:embed="rId2"/>
          <a:stretch>
            <a:fillRect/>
          </a:stretch>
        </p:blipFill>
        <p:spPr>
          <a:xfrm>
            <a:off x="602114" y="2384884"/>
            <a:ext cx="5506191" cy="3237216"/>
          </a:xfrm>
          <a:prstGeom prst="rect">
            <a:avLst/>
          </a:prstGeom>
        </p:spPr>
      </p:pic>
      <p:pic>
        <p:nvPicPr>
          <p:cNvPr id="4" name="图片 3">
            <a:extLst>
              <a:ext uri="{FF2B5EF4-FFF2-40B4-BE49-F238E27FC236}">
                <a16:creationId xmlns:a16="http://schemas.microsoft.com/office/drawing/2014/main" id="{CF19D601-D248-797F-FB63-C5E189FF7953}"/>
              </a:ext>
            </a:extLst>
          </p:cNvPr>
          <p:cNvPicPr>
            <a:picLocks noChangeAspect="1"/>
          </p:cNvPicPr>
          <p:nvPr/>
        </p:nvPicPr>
        <p:blipFill>
          <a:blip r:embed="rId3"/>
          <a:stretch>
            <a:fillRect/>
          </a:stretch>
        </p:blipFill>
        <p:spPr>
          <a:xfrm>
            <a:off x="7537270" y="2168860"/>
            <a:ext cx="3918379" cy="4293096"/>
          </a:xfrm>
          <a:prstGeom prst="rect">
            <a:avLst/>
          </a:prstGeom>
        </p:spPr>
      </p:pic>
    </p:spTree>
    <p:extLst>
      <p:ext uri="{BB962C8B-B14F-4D97-AF65-F5344CB8AC3E}">
        <p14:creationId xmlns:p14="http://schemas.microsoft.com/office/powerpoint/2010/main" val="423473600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p>
        </p:txBody>
      </p:sp>
      <p:pic>
        <p:nvPicPr>
          <p:cNvPr id="2" name="图片 1">
            <a:extLst>
              <a:ext uri="{FF2B5EF4-FFF2-40B4-BE49-F238E27FC236}">
                <a16:creationId xmlns:a16="http://schemas.microsoft.com/office/drawing/2014/main" id="{B185D7DC-4313-2F35-44DC-4E6537AF14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174" y="1988840"/>
            <a:ext cx="5976664" cy="3564396"/>
          </a:xfrm>
          <a:prstGeom prst="rect">
            <a:avLst/>
          </a:prstGeom>
        </p:spPr>
      </p:pic>
      <p:sp>
        <p:nvSpPr>
          <p:cNvPr id="4" name="文本框 3">
            <a:extLst>
              <a:ext uri="{FF2B5EF4-FFF2-40B4-BE49-F238E27FC236}">
                <a16:creationId xmlns:a16="http://schemas.microsoft.com/office/drawing/2014/main" id="{E1495254-8A45-126E-6FFC-B453C59B964D}"/>
              </a:ext>
            </a:extLst>
          </p:cNvPr>
          <p:cNvSpPr txBox="1"/>
          <p:nvPr/>
        </p:nvSpPr>
        <p:spPr>
          <a:xfrm>
            <a:off x="730611" y="1878212"/>
            <a:ext cx="4500499" cy="3785652"/>
          </a:xfrm>
          <a:prstGeom prst="rect">
            <a:avLst/>
          </a:prstGeom>
          <a:noFill/>
        </p:spPr>
        <p:txBody>
          <a:bodyPr wrap="square" rtlCol="0">
            <a:spAutoFit/>
          </a:bodyPr>
          <a:lstStyle/>
          <a:p>
            <a:r>
              <a:rPr kumimoji="1" lang="zh-CN" altLang="en-US" b="0" dirty="0">
                <a:solidFill>
                  <a:srgbClr val="002060"/>
                </a:solidFill>
                <a:latin typeface="Verdana"/>
                <a:ea typeface="微软雅黑"/>
              </a:rPr>
              <a:t>软件系统采用</a:t>
            </a:r>
            <a:r>
              <a:rPr kumimoji="1" lang="zh-CN" altLang="en-US" b="0" dirty="0">
                <a:latin typeface="Verdana"/>
                <a:ea typeface="微软雅黑"/>
              </a:rPr>
              <a:t>分布式部署</a:t>
            </a:r>
            <a:r>
              <a:rPr kumimoji="1" lang="zh-CN" altLang="en-US" b="0" dirty="0">
                <a:solidFill>
                  <a:srgbClr val="002060"/>
                </a:solidFill>
                <a:latin typeface="Verdana"/>
                <a:ea typeface="微软雅黑"/>
              </a:rPr>
              <a:t>。分为</a:t>
            </a:r>
            <a:r>
              <a:rPr kumimoji="1" lang="en-US" altLang="zh-CN" b="0" dirty="0">
                <a:solidFill>
                  <a:srgbClr val="002060"/>
                </a:solidFill>
                <a:latin typeface="Verdana"/>
                <a:ea typeface="微软雅黑"/>
              </a:rPr>
              <a:t>Web</a:t>
            </a:r>
            <a:r>
              <a:rPr kumimoji="1" lang="zh-CN" altLang="en-US" b="0" dirty="0">
                <a:solidFill>
                  <a:srgbClr val="002060"/>
                </a:solidFill>
                <a:latin typeface="Verdana"/>
                <a:ea typeface="微软雅黑"/>
              </a:rPr>
              <a:t>端，中心控制台，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网关以及</a:t>
            </a:r>
            <a:r>
              <a:rPr kumimoji="1" lang="en-US" altLang="zh-CN" b="0" dirty="0">
                <a:solidFill>
                  <a:srgbClr val="002060"/>
                </a:solidFill>
                <a:latin typeface="Verdana"/>
                <a:ea typeface="微软雅黑"/>
              </a:rPr>
              <a:t>MySQL</a:t>
            </a:r>
            <a:r>
              <a:rPr kumimoji="1" lang="zh-CN" altLang="en-US" b="0" dirty="0">
                <a:solidFill>
                  <a:srgbClr val="002060"/>
                </a:solidFill>
                <a:latin typeface="Verdana"/>
                <a:ea typeface="微软雅黑"/>
              </a:rPr>
              <a:t>数据库进行部署，下面是各构件部署情况：</a:t>
            </a:r>
            <a:br>
              <a:rPr kumimoji="1" lang="en-US" altLang="zh-CN" b="0" dirty="0">
                <a:solidFill>
                  <a:srgbClr val="002060"/>
                </a:solidFill>
                <a:latin typeface="Verdana"/>
                <a:ea typeface="微软雅黑"/>
              </a:rPr>
            </a:br>
            <a:r>
              <a:rPr kumimoji="1" lang="en-US" altLang="zh-CN" b="0" dirty="0">
                <a:solidFill>
                  <a:srgbClr val="002060"/>
                </a:solidFill>
                <a:latin typeface="Verdana"/>
                <a:ea typeface="微软雅黑"/>
              </a:rPr>
              <a:t>(1)Web</a:t>
            </a:r>
            <a:r>
              <a:rPr kumimoji="1" lang="zh-CN" altLang="en-US" b="0" dirty="0">
                <a:solidFill>
                  <a:srgbClr val="002060"/>
                </a:solidFill>
                <a:latin typeface="Verdana"/>
                <a:ea typeface="微软雅黑"/>
              </a:rPr>
              <a:t>端（即客户端）和中心控制台直接部署在用户主机；</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(2)2</a:t>
            </a:r>
            <a:r>
              <a:rPr kumimoji="1" lang="zh-CN" altLang="en-US" b="0" dirty="0">
                <a:solidFill>
                  <a:srgbClr val="002060"/>
                </a:solidFill>
                <a:latin typeface="Verdana"/>
                <a:ea typeface="微软雅黑"/>
              </a:rPr>
              <a:t>台</a:t>
            </a:r>
            <a:r>
              <a:rPr kumimoji="1" lang="en-US" altLang="zh-CN" b="0" dirty="0">
                <a:solidFill>
                  <a:srgbClr val="002060"/>
                </a:solidFill>
                <a:latin typeface="Verdana"/>
                <a:ea typeface="微软雅黑"/>
              </a:rPr>
              <a:t>Nginx</a:t>
            </a:r>
            <a:r>
              <a:rPr kumimoji="1" lang="zh-CN" altLang="en-US" b="0" dirty="0">
                <a:solidFill>
                  <a:srgbClr val="002060"/>
                </a:solidFill>
                <a:latin typeface="Verdana"/>
                <a:ea typeface="微软雅黑"/>
              </a:rPr>
              <a:t>网关则分别部署在</a:t>
            </a:r>
            <a:r>
              <a:rPr kumimoji="1" lang="en-US" altLang="zh-CN" b="0" dirty="0">
                <a:solidFill>
                  <a:srgbClr val="002060"/>
                </a:solidFill>
                <a:latin typeface="Verdana"/>
                <a:ea typeface="微软雅黑"/>
              </a:rPr>
              <a:t>2</a:t>
            </a:r>
            <a:r>
              <a:rPr kumimoji="1" lang="zh-CN" altLang="en-US" b="0" dirty="0">
                <a:solidFill>
                  <a:srgbClr val="002060"/>
                </a:solidFill>
                <a:latin typeface="Verdana"/>
                <a:ea typeface="微软雅黑"/>
              </a:rPr>
              <a:t>台指挥信息系统的计算机中；</a:t>
            </a:r>
            <a:endParaRPr kumimoji="1" lang="en-US" altLang="zh-CN" b="0" dirty="0">
              <a:solidFill>
                <a:srgbClr val="002060"/>
              </a:solidFill>
              <a:latin typeface="Verdana"/>
              <a:ea typeface="微软雅黑"/>
            </a:endParaRPr>
          </a:p>
          <a:p>
            <a:r>
              <a:rPr kumimoji="1" lang="en-US" altLang="zh-CN" b="0" dirty="0">
                <a:solidFill>
                  <a:srgbClr val="002060"/>
                </a:solidFill>
                <a:latin typeface="Verdana"/>
                <a:ea typeface="微软雅黑"/>
              </a:rPr>
              <a:t>(3)MySQL</a:t>
            </a:r>
            <a:r>
              <a:rPr kumimoji="1" lang="zh-CN" altLang="en-US" b="0" dirty="0">
                <a:solidFill>
                  <a:srgbClr val="002060"/>
                </a:solidFill>
                <a:latin typeface="Verdana"/>
                <a:ea typeface="微软雅黑"/>
              </a:rPr>
              <a:t>数据库部署在公网服务器中</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a:xfrm>
            <a:off x="262558" y="3123363"/>
            <a:ext cx="10920052" cy="611274"/>
          </a:xfrm>
        </p:spPr>
        <p:txBody>
          <a:bodyPr/>
          <a:lstStyle/>
          <a:p>
            <a:pPr marL="0" lvl="0" indent="0" algn="ctr">
              <a:buNone/>
            </a:pPr>
            <a:r>
              <a:rPr lang="zh-CN" altLang="en-US" dirty="0">
                <a:hlinkClick r:id="rId3" action="ppaction://hlinkfile"/>
              </a:rPr>
              <a:t>视频演示软件系统的运行情况</a:t>
            </a:r>
            <a:endParaRPr lang="zh-CN" altLang="en-US" dirty="0"/>
          </a:p>
          <a:p>
            <a:pPr marL="457200" lvl="1" indent="0">
              <a:buNone/>
            </a:pPr>
            <a:endParaRPr lang="zh-CN" altLang="en-US" dirty="0"/>
          </a:p>
        </p:txBody>
      </p:sp>
    </p:spTree>
    <p:extLst>
      <p:ext uri="{BB962C8B-B14F-4D97-AF65-F5344CB8AC3E}">
        <p14:creationId xmlns:p14="http://schemas.microsoft.com/office/powerpoint/2010/main" val="98811783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在开发过程中加入到的开源社区</a:t>
            </a:r>
          </a:p>
          <a:p>
            <a:pPr lvl="1"/>
            <a:r>
              <a:rPr lang="en-US" altLang="zh-CN" dirty="0"/>
              <a:t>CSDN</a:t>
            </a:r>
            <a:r>
              <a:rPr lang="zh-CN" altLang="en-US" dirty="0"/>
              <a:t>、</a:t>
            </a:r>
            <a:r>
              <a:rPr lang="en-US" altLang="zh-CN" dirty="0" err="1"/>
              <a:t>OSChina</a:t>
            </a:r>
            <a:r>
              <a:rPr lang="zh-CN" altLang="en-US" dirty="0"/>
              <a:t>、</a:t>
            </a:r>
            <a:r>
              <a:rPr lang="en-US" altLang="zh-CN" dirty="0"/>
              <a:t>Stack Overflow</a:t>
            </a:r>
            <a:r>
              <a:rPr lang="zh-CN" altLang="en-US" dirty="0"/>
              <a:t>、博客园、知士荟、</a:t>
            </a:r>
            <a:r>
              <a:rPr lang="en-US" altLang="zh-CN" dirty="0" err="1"/>
              <a:t>Github</a:t>
            </a:r>
            <a:r>
              <a:rPr lang="zh-CN" altLang="en-US" dirty="0"/>
              <a:t>、</a:t>
            </a:r>
            <a:r>
              <a:rPr lang="en-US" altLang="zh-CN" dirty="0" err="1"/>
              <a:t>Gitee</a:t>
            </a:r>
            <a:r>
              <a:rPr lang="zh-CN" altLang="en-US" dirty="0"/>
              <a:t>、</a:t>
            </a:r>
            <a:r>
              <a:rPr lang="en-US" altLang="zh-CN" dirty="0"/>
              <a:t>Nginx</a:t>
            </a:r>
            <a:r>
              <a:rPr lang="zh-CN" altLang="en-US" dirty="0"/>
              <a:t>官方社区</a:t>
            </a:r>
            <a:endParaRPr lang="en-US" altLang="zh-CN" dirty="0"/>
          </a:p>
          <a:p>
            <a:pPr marL="457200" lvl="1" indent="0">
              <a:buNone/>
            </a:pPr>
            <a:endParaRPr lang="zh-CN" altLang="en-US" dirty="0"/>
          </a:p>
          <a:p>
            <a:r>
              <a:rPr lang="zh-CN" altLang="en-US" dirty="0"/>
              <a:t>如何基于开源社区来促进软件项目开发，解决软件开发问题</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参考和学习博客</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latin typeface="Verdana"/>
                <a:ea typeface="微软雅黑"/>
              </a:rPr>
              <a:t>借鉴重用开源代码项目</a:t>
            </a:r>
            <a:endParaRPr lang="en-US" altLang="zh-CN"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dirty="0"/>
              <a:t>参考</a:t>
            </a:r>
            <a:r>
              <a:rPr lang="en-US" altLang="zh-CN" dirty="0"/>
              <a:t>Nginx</a:t>
            </a:r>
            <a:r>
              <a:rPr lang="zh-CN" altLang="en-US" dirty="0"/>
              <a:t>开源文档进行</a:t>
            </a:r>
            <a:r>
              <a:rPr lang="en-US" altLang="zh-CN" dirty="0"/>
              <a:t>Nginx</a:t>
            </a:r>
            <a:r>
              <a:rPr lang="zh-CN" altLang="en-US" dirty="0"/>
              <a:t>配置和模块化开发</a:t>
            </a:r>
          </a:p>
          <a:p>
            <a:pPr lvl="1"/>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286BD4-FC28-0BBB-FF72-98EB12E95E19}"/>
              </a:ext>
            </a:extLst>
          </p:cNvPr>
          <p:cNvSpPr>
            <a:spLocks noGrp="1"/>
          </p:cNvSpPr>
          <p:nvPr>
            <p:ph type="title"/>
          </p:nvPr>
        </p:nvSpPr>
        <p:spPr/>
        <p:txBody>
          <a:bodyPr/>
          <a:lstStyle/>
          <a:p>
            <a:r>
              <a:rPr lang="zh-CN" altLang="en-US" dirty="0"/>
              <a:t>项目组成员贡献比例</a:t>
            </a:r>
          </a:p>
        </p:txBody>
      </p:sp>
      <p:graphicFrame>
        <p:nvGraphicFramePr>
          <p:cNvPr id="4" name="表格 3">
            <a:extLst>
              <a:ext uri="{FF2B5EF4-FFF2-40B4-BE49-F238E27FC236}">
                <a16:creationId xmlns:a16="http://schemas.microsoft.com/office/drawing/2014/main" id="{CDC26DC7-C5FA-A105-CFC6-C9A0B766EFFD}"/>
              </a:ext>
            </a:extLst>
          </p:cNvPr>
          <p:cNvGraphicFramePr>
            <a:graphicFrameLocks noGrp="1"/>
          </p:cNvGraphicFramePr>
          <p:nvPr>
            <p:extLst>
              <p:ext uri="{D42A27DB-BD31-4B8C-83A1-F6EECF244321}">
                <p14:modId xmlns:p14="http://schemas.microsoft.com/office/powerpoint/2010/main" val="2366698454"/>
              </p:ext>
            </p:extLst>
          </p:nvPr>
        </p:nvGraphicFramePr>
        <p:xfrm>
          <a:off x="334566" y="1916832"/>
          <a:ext cx="11521280" cy="4480560"/>
        </p:xfrm>
        <a:graphic>
          <a:graphicData uri="http://schemas.openxmlformats.org/drawingml/2006/table">
            <a:tbl>
              <a:tblPr firstRow="1" bandRow="1">
                <a:tableStyleId>{7DF18680-E054-41AD-8BC1-D1AEF772440D}</a:tableStyleId>
              </a:tblPr>
              <a:tblGrid>
                <a:gridCol w="863157">
                  <a:extLst>
                    <a:ext uri="{9D8B030D-6E8A-4147-A177-3AD203B41FA5}">
                      <a16:colId xmlns:a16="http://schemas.microsoft.com/office/drawing/2014/main" val="4164891040"/>
                    </a:ext>
                  </a:extLst>
                </a:gridCol>
                <a:gridCol w="1538672">
                  <a:extLst>
                    <a:ext uri="{9D8B030D-6E8A-4147-A177-3AD203B41FA5}">
                      <a16:colId xmlns:a16="http://schemas.microsoft.com/office/drawing/2014/main" val="3959858065"/>
                    </a:ext>
                  </a:extLst>
                </a:gridCol>
                <a:gridCol w="7319251">
                  <a:extLst>
                    <a:ext uri="{9D8B030D-6E8A-4147-A177-3AD203B41FA5}">
                      <a16:colId xmlns:a16="http://schemas.microsoft.com/office/drawing/2014/main" val="3720082321"/>
                    </a:ext>
                  </a:extLst>
                </a:gridCol>
                <a:gridCol w="1800200">
                  <a:extLst>
                    <a:ext uri="{9D8B030D-6E8A-4147-A177-3AD203B41FA5}">
                      <a16:colId xmlns:a16="http://schemas.microsoft.com/office/drawing/2014/main" val="3084664534"/>
                    </a:ext>
                  </a:extLst>
                </a:gridCol>
              </a:tblGrid>
              <a:tr h="756084">
                <a:tc>
                  <a:txBody>
                    <a:bodyPr/>
                    <a:lstStyle/>
                    <a:p>
                      <a:r>
                        <a:rPr lang="zh-CN" altLang="en-US" sz="2400" dirty="0"/>
                        <a:t>序号</a:t>
                      </a:r>
                    </a:p>
                  </a:txBody>
                  <a:tcPr/>
                </a:tc>
                <a:tc>
                  <a:txBody>
                    <a:bodyPr/>
                    <a:lstStyle/>
                    <a:p>
                      <a:r>
                        <a:rPr lang="zh-CN" altLang="en-US" sz="2400" dirty="0"/>
                        <a:t>成员姓名</a:t>
                      </a:r>
                    </a:p>
                  </a:txBody>
                  <a:tcPr/>
                </a:tc>
                <a:tc>
                  <a:txBody>
                    <a:bodyPr/>
                    <a:lstStyle/>
                    <a:p>
                      <a:r>
                        <a:rPr lang="zh-CN" altLang="en-US" sz="2400" dirty="0"/>
                        <a:t>完成的工作</a:t>
                      </a:r>
                    </a:p>
                  </a:txBody>
                  <a:tcPr/>
                </a:tc>
                <a:tc>
                  <a:txBody>
                    <a:bodyPr/>
                    <a:lstStyle/>
                    <a:p>
                      <a:r>
                        <a:rPr lang="zh-CN" altLang="en-US" sz="2400" dirty="0"/>
                        <a:t>贡献系数</a:t>
                      </a:r>
                      <a:r>
                        <a:rPr lang="en-US" altLang="zh-CN" sz="2400" dirty="0"/>
                        <a:t>(0.5-1.5)</a:t>
                      </a:r>
                      <a:endParaRPr lang="zh-CN" altLang="en-US" sz="2400" dirty="0"/>
                    </a:p>
                  </a:txBody>
                  <a:tcPr/>
                </a:tc>
                <a:extLst>
                  <a:ext uri="{0D108BD9-81ED-4DB2-BD59-A6C34878D82A}">
                    <a16:rowId xmlns:a16="http://schemas.microsoft.com/office/drawing/2014/main" val="2808363078"/>
                  </a:ext>
                </a:extLst>
              </a:tr>
              <a:tr h="420047">
                <a:tc>
                  <a:txBody>
                    <a:bodyPr/>
                    <a:lstStyle/>
                    <a:p>
                      <a:r>
                        <a:rPr lang="en-US" altLang="zh-CN" sz="2400" dirty="0"/>
                        <a:t>1</a:t>
                      </a:r>
                      <a:endParaRPr lang="zh-CN" altLang="en-US" sz="2400" dirty="0"/>
                    </a:p>
                  </a:txBody>
                  <a:tcPr/>
                </a:tc>
                <a:tc>
                  <a:txBody>
                    <a:bodyPr/>
                    <a:lstStyle/>
                    <a:p>
                      <a:r>
                        <a:rPr lang="zh-CN" altLang="en-US" sz="2400" dirty="0"/>
                        <a:t>董佳琪</a:t>
                      </a:r>
                    </a:p>
                  </a:txBody>
                  <a:tcPr/>
                </a:tc>
                <a:tc>
                  <a:txBody>
                    <a:bodyPr/>
                    <a:lstStyle/>
                    <a:p>
                      <a:r>
                        <a:rPr lang="zh-CN" altLang="en-US" sz="2400" dirty="0"/>
                        <a:t>后端功能开发，</a:t>
                      </a:r>
                      <a:r>
                        <a:rPr lang="en-US" altLang="zh-CN" sz="2400" dirty="0"/>
                        <a:t>UML</a:t>
                      </a:r>
                      <a:r>
                        <a:rPr lang="zh-CN" altLang="en-US" sz="2400" dirty="0"/>
                        <a:t>模型构建，内核代码编写，后端和中台联调，文档撰写，</a:t>
                      </a:r>
                      <a:r>
                        <a:rPr lang="en-US" altLang="zh-CN" sz="2400" dirty="0"/>
                        <a:t>PPT</a:t>
                      </a:r>
                      <a:r>
                        <a:rPr lang="zh-CN" altLang="en-US" sz="2400" dirty="0"/>
                        <a:t>制作，视频协作，彩页绘制</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923824420"/>
                  </a:ext>
                </a:extLst>
              </a:tr>
              <a:tr h="420047">
                <a:tc>
                  <a:txBody>
                    <a:bodyPr/>
                    <a:lstStyle/>
                    <a:p>
                      <a:r>
                        <a:rPr lang="en-US" altLang="zh-CN" sz="2400" dirty="0"/>
                        <a:t>2</a:t>
                      </a:r>
                      <a:endParaRPr lang="zh-CN" altLang="en-US" sz="2400" dirty="0"/>
                    </a:p>
                  </a:txBody>
                  <a:tcPr/>
                </a:tc>
                <a:tc>
                  <a:txBody>
                    <a:bodyPr/>
                    <a:lstStyle/>
                    <a:p>
                      <a:r>
                        <a:rPr lang="zh-CN" altLang="en-US" sz="2400" dirty="0"/>
                        <a:t>徐明洋</a:t>
                      </a:r>
                    </a:p>
                  </a:txBody>
                  <a:tcPr/>
                </a:tc>
                <a:tc>
                  <a:txBody>
                    <a:bodyPr/>
                    <a:lstStyle/>
                    <a:p>
                      <a:r>
                        <a:rPr lang="zh-CN" altLang="en-US" sz="2400" dirty="0"/>
                        <a:t>后端功能开发，前端与后端数据联调，文档编写，绘制彩页</a:t>
                      </a:r>
                    </a:p>
                  </a:txBody>
                  <a:tcPr/>
                </a:tc>
                <a:tc>
                  <a:txBody>
                    <a:bodyPr/>
                    <a:lstStyle/>
                    <a:p>
                      <a:r>
                        <a:rPr lang="en-US" altLang="zh-CN" sz="2400" dirty="0"/>
                        <a:t>0.83</a:t>
                      </a:r>
                      <a:endParaRPr lang="zh-CN" altLang="en-US" sz="2400" dirty="0"/>
                    </a:p>
                  </a:txBody>
                  <a:tcPr/>
                </a:tc>
                <a:extLst>
                  <a:ext uri="{0D108BD9-81ED-4DB2-BD59-A6C34878D82A}">
                    <a16:rowId xmlns:a16="http://schemas.microsoft.com/office/drawing/2014/main" val="4092421484"/>
                  </a:ext>
                </a:extLst>
              </a:tr>
              <a:tr h="420047">
                <a:tc>
                  <a:txBody>
                    <a:bodyPr/>
                    <a:lstStyle/>
                    <a:p>
                      <a:r>
                        <a:rPr lang="en-US" altLang="zh-CN" sz="2400" dirty="0"/>
                        <a:t>3</a:t>
                      </a:r>
                      <a:endParaRPr lang="zh-CN" altLang="en-US" sz="2400" dirty="0"/>
                    </a:p>
                  </a:txBody>
                  <a:tcPr/>
                </a:tc>
                <a:tc>
                  <a:txBody>
                    <a:bodyPr/>
                    <a:lstStyle/>
                    <a:p>
                      <a:r>
                        <a:rPr lang="zh-CN" altLang="en-US" sz="2400" dirty="0"/>
                        <a:t>原凯峰</a:t>
                      </a:r>
                    </a:p>
                  </a:txBody>
                  <a:tcPr/>
                </a:tc>
                <a:tc>
                  <a:txBody>
                    <a:bodyPr/>
                    <a:lstStyle/>
                    <a:p>
                      <a:r>
                        <a:rPr lang="zh-CN" altLang="en-US" sz="2400" dirty="0"/>
                        <a:t>软件架构建模，中台功能开发，数据库设计与运维，中台与前后端数据联调，文档撰写，视频剪辑</a:t>
                      </a:r>
                    </a:p>
                  </a:txBody>
                  <a:tcPr/>
                </a:tc>
                <a:tc>
                  <a:txBody>
                    <a:bodyPr/>
                    <a:lstStyle/>
                    <a:p>
                      <a:r>
                        <a:rPr lang="en-US" altLang="zh-CN" sz="2400" dirty="0"/>
                        <a:t>1.05</a:t>
                      </a:r>
                      <a:endParaRPr lang="zh-CN" altLang="en-US" sz="2400" dirty="0"/>
                    </a:p>
                  </a:txBody>
                  <a:tcPr/>
                </a:tc>
                <a:extLst>
                  <a:ext uri="{0D108BD9-81ED-4DB2-BD59-A6C34878D82A}">
                    <a16:rowId xmlns:a16="http://schemas.microsoft.com/office/drawing/2014/main" val="2570852088"/>
                  </a:ext>
                </a:extLst>
              </a:tr>
              <a:tr h="420047">
                <a:tc>
                  <a:txBody>
                    <a:bodyPr/>
                    <a:lstStyle/>
                    <a:p>
                      <a:r>
                        <a:rPr lang="en-US" altLang="zh-CN" sz="2400" dirty="0"/>
                        <a:t>4</a:t>
                      </a:r>
                      <a:endParaRPr lang="zh-CN" altLang="en-US" sz="2400" dirty="0"/>
                    </a:p>
                  </a:txBody>
                  <a:tcPr/>
                </a:tc>
                <a:tc>
                  <a:txBody>
                    <a:bodyPr/>
                    <a:lstStyle/>
                    <a:p>
                      <a:r>
                        <a:rPr lang="zh-CN" altLang="en-US" sz="2400" dirty="0"/>
                        <a:t>刘宇扬</a:t>
                      </a:r>
                    </a:p>
                  </a:txBody>
                  <a:tcPr/>
                </a:tc>
                <a:tc>
                  <a:txBody>
                    <a:bodyPr/>
                    <a:lstStyle/>
                    <a:p>
                      <a:r>
                        <a:rPr lang="zh-CN" altLang="en-US" sz="2400" dirty="0"/>
                        <a:t>前端功能开发，设计素材收集，前端与中台数据联调，文档编写，视频片段录制</a:t>
                      </a:r>
                    </a:p>
                  </a:txBody>
                  <a:tcPr/>
                </a:tc>
                <a:tc>
                  <a:txBody>
                    <a:bodyPr/>
                    <a:lstStyle/>
                    <a:p>
                      <a:r>
                        <a:rPr lang="en-US" altLang="zh-CN" sz="2400" dirty="0"/>
                        <a:t>1.07</a:t>
                      </a:r>
                      <a:endParaRPr lang="zh-CN" altLang="en-US" sz="2400" dirty="0"/>
                    </a:p>
                  </a:txBody>
                  <a:tcPr/>
                </a:tc>
                <a:extLst>
                  <a:ext uri="{0D108BD9-81ED-4DB2-BD59-A6C34878D82A}">
                    <a16:rowId xmlns:a16="http://schemas.microsoft.com/office/drawing/2014/main" val="3341389812"/>
                  </a:ext>
                </a:extLst>
              </a:tr>
            </a:tbl>
          </a:graphicData>
        </a:graphic>
      </p:graphicFrame>
    </p:spTree>
    <p:extLst>
      <p:ext uri="{BB962C8B-B14F-4D97-AF65-F5344CB8AC3E}">
        <p14:creationId xmlns:p14="http://schemas.microsoft.com/office/powerpoint/2010/main" val="72131477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a:xfrm>
            <a:off x="370570" y="800708"/>
            <a:ext cx="11089232" cy="5365142"/>
          </a:xfrm>
        </p:spPr>
        <p:txBody>
          <a:bodyPr/>
          <a:lstStyle/>
          <a:p>
            <a:r>
              <a:rPr lang="zh-CN" altLang="en-US" dirty="0"/>
              <a:t>遇到的困难和问题</a:t>
            </a:r>
            <a:endParaRPr lang="en-US" altLang="zh-CN" dirty="0"/>
          </a:p>
          <a:p>
            <a:pPr lvl="1">
              <a:defRPr/>
            </a:pPr>
            <a:r>
              <a:rPr lang="zh-CN" altLang="en-US" sz="2400" dirty="0">
                <a:latin typeface="Verdana"/>
                <a:ea typeface="微软雅黑"/>
              </a:rPr>
              <a:t>最初对于</a:t>
            </a:r>
            <a:r>
              <a:rPr lang="en-US" altLang="zh-CN" sz="2400" dirty="0">
                <a:latin typeface="Verdana"/>
                <a:ea typeface="微软雅黑"/>
              </a:rPr>
              <a:t>Nginx</a:t>
            </a:r>
            <a:r>
              <a:rPr lang="zh-CN" altLang="en-US" sz="2400" dirty="0">
                <a:latin typeface="Verdana"/>
                <a:ea typeface="微软雅黑"/>
              </a:rPr>
              <a:t>框架不了解，配置基本环境受挫；后续阅读官方文档解决。</a:t>
            </a:r>
            <a:endParaRPr lang="en-US" altLang="zh-CN" sz="2400" dirty="0">
              <a:latin typeface="Verdana"/>
              <a:ea typeface="微软雅黑"/>
            </a:endParaRPr>
          </a:p>
          <a:p>
            <a:pPr lvl="1">
              <a:defRPr/>
            </a:pPr>
            <a:r>
              <a:rPr lang="en-US" altLang="zh-CN" sz="2400" dirty="0"/>
              <a:t>Nginx</a:t>
            </a:r>
            <a:r>
              <a:rPr lang="zh-CN" altLang="en-US" sz="2400" dirty="0"/>
              <a:t>代码难以理解，不懂模块化开发；后续积极询问指导老师，得以解决。</a:t>
            </a:r>
            <a:endParaRPr lang="en-US" altLang="zh-CN" sz="2400"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来自其余课程和项目的压力，在过程中导致了组内矛盾；最后沟通得以解决。</a:t>
            </a:r>
            <a:endParaRPr lang="en-US" altLang="zh-CN" sz="2400" dirty="0">
              <a:latin typeface="Verdana"/>
              <a:ea typeface="微软雅黑"/>
            </a:endParaRPr>
          </a:p>
          <a:p>
            <a:r>
              <a:rPr lang="zh-CN" altLang="en-US" dirty="0"/>
              <a:t>实践的心得和体会</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有付出就会有收获，实现从</a:t>
            </a:r>
            <a:r>
              <a:rPr lang="en-US" altLang="zh-CN" sz="2400" dirty="0">
                <a:latin typeface="Verdana"/>
                <a:ea typeface="微软雅黑"/>
              </a:rPr>
              <a:t>0</a:t>
            </a:r>
            <a:r>
              <a:rPr lang="zh-CN" altLang="en-US" sz="2400" dirty="0">
                <a:latin typeface="Verdana"/>
                <a:ea typeface="微软雅黑"/>
              </a:rPr>
              <a:t>到</a:t>
            </a:r>
            <a:r>
              <a:rPr lang="en-US" altLang="zh-CN" sz="2400" dirty="0">
                <a:latin typeface="Verdana"/>
                <a:ea typeface="微软雅黑"/>
              </a:rPr>
              <a:t>1 </a:t>
            </a:r>
            <a:r>
              <a:rPr lang="zh-CN" altLang="en-US" sz="2400" dirty="0">
                <a:latin typeface="Verdana"/>
                <a:ea typeface="微软雅黑"/>
              </a:rPr>
              <a:t>是一件很有成就感的事</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肯钻研，肯花时间读文档，就能理解</a:t>
            </a:r>
            <a:r>
              <a:rPr lang="en-US" altLang="zh-CN" sz="2400" dirty="0">
                <a:latin typeface="Verdana"/>
                <a:ea typeface="微软雅黑"/>
              </a:rPr>
              <a:t>Nginx</a:t>
            </a:r>
            <a:r>
              <a:rPr lang="zh-CN" altLang="en-US" sz="2400" dirty="0">
                <a:latin typeface="Verdana"/>
                <a:ea typeface="微软雅黑"/>
              </a:rPr>
              <a:t>代码</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小组合作很重要，大家可以共同分担压力，共同推进项目</a:t>
            </a:r>
            <a:endParaRPr lang="en-US" altLang="zh-CN" sz="2400" dirty="0"/>
          </a:p>
          <a:p>
            <a:r>
              <a:rPr lang="zh-CN" altLang="en-US" dirty="0">
                <a:sym typeface="+mn-ea"/>
              </a:rPr>
              <a:t>实践的收获和成就</a:t>
            </a:r>
            <a:endParaRPr lang="en-US" altLang="zh-CN" dirty="0"/>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lang="zh-CN" altLang="en-US" sz="2400" dirty="0">
                <a:latin typeface="Verdana"/>
                <a:ea typeface="微软雅黑"/>
              </a:rPr>
              <a:t>对于软件工程学科和软件开发方法有了更深感悟</a:t>
            </a:r>
            <a:endParaRPr lang="en-US" altLang="zh-CN" sz="2400" dirty="0">
              <a:latin typeface="Verdana"/>
              <a:ea typeface="微软雅黑"/>
            </a:endParaRP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1" lang="zh-CN" altLang="en-US" sz="2400" b="0" i="0" u="none" strike="noStrike" kern="1200" cap="none" spc="0" normalizeH="0" baseline="0" noProof="0" dirty="0">
                <a:ln>
                  <a:noFill/>
                </a:ln>
                <a:solidFill>
                  <a:srgbClr val="002060"/>
                </a:solidFill>
                <a:effectLst/>
                <a:uLnTx/>
                <a:uFillTx/>
                <a:latin typeface="Verdana"/>
                <a:ea typeface="微软雅黑"/>
              </a:rPr>
              <a:t>参加竞赛取得了一定成绩，后续也</a:t>
            </a:r>
            <a:r>
              <a:rPr lang="zh-CN" altLang="en-US" sz="2400" dirty="0">
                <a:latin typeface="Verdana"/>
                <a:ea typeface="微软雅黑"/>
              </a:rPr>
              <a:t>将</a:t>
            </a:r>
            <a:r>
              <a:rPr kumimoji="1" lang="zh-CN" altLang="en-US" sz="2400" b="0" i="0" u="none" strike="noStrike" kern="1200" cap="none" spc="0" normalizeH="0" baseline="0" noProof="0" dirty="0">
                <a:ln>
                  <a:noFill/>
                </a:ln>
                <a:solidFill>
                  <a:srgbClr val="002060"/>
                </a:solidFill>
                <a:effectLst/>
                <a:uLnTx/>
                <a:uFillTx/>
                <a:latin typeface="Verdana"/>
                <a:ea typeface="微软雅黑"/>
              </a:rPr>
              <a:t>继续参加</a:t>
            </a:r>
            <a:r>
              <a:rPr lang="en-US" altLang="zh-CN" sz="2400" dirty="0">
                <a:latin typeface="Verdana"/>
                <a:ea typeface="微软雅黑"/>
              </a:rPr>
              <a:t>ICAN</a:t>
            </a:r>
            <a:r>
              <a:rPr lang="zh-CN" altLang="en-US" sz="2400" dirty="0">
                <a:latin typeface="Verdana"/>
                <a:ea typeface="微软雅黑"/>
              </a:rPr>
              <a:t>等</a:t>
            </a:r>
            <a:r>
              <a:rPr kumimoji="1" lang="zh-CN" altLang="en-US" sz="2400" b="0" i="0" u="none" strike="noStrike" kern="1200" cap="none" spc="0" normalizeH="0" baseline="0" noProof="0" dirty="0">
                <a:ln>
                  <a:noFill/>
                </a:ln>
                <a:solidFill>
                  <a:srgbClr val="002060"/>
                </a:solidFill>
                <a:effectLst/>
                <a:uLnTx/>
                <a:uFillTx/>
                <a:latin typeface="Verdana"/>
                <a:ea typeface="微软雅黑"/>
              </a:rPr>
              <a:t>竞赛</a:t>
            </a:r>
            <a:endParaRPr kumimoji="1" lang="en-US" altLang="zh-CN" sz="2400" b="0" i="0" u="none" strike="noStrike" kern="1200" cap="none" spc="0" normalizeH="0" baseline="0" noProof="0" dirty="0">
              <a:ln>
                <a:noFill/>
              </a:ln>
              <a:solidFill>
                <a:srgbClr val="002060"/>
              </a:solidFill>
              <a:effectLst/>
              <a:uLnTx/>
              <a:uFillTx/>
              <a:latin typeface="Verdana"/>
              <a:ea typeface="微软雅黑"/>
            </a:endParaRPr>
          </a:p>
          <a:p>
            <a:pPr marL="0" indent="0">
              <a:buNone/>
            </a:pPr>
            <a:endParaRPr lang="en-US" altLang="zh-CN" dirty="0"/>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806</TotalTime>
  <Words>2760</Words>
  <Application>Microsoft Office PowerPoint</Application>
  <PresentationFormat>自定义</PresentationFormat>
  <Paragraphs>246</Paragraphs>
  <Slides>31</Slides>
  <Notes>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31</vt:i4>
      </vt:variant>
    </vt:vector>
  </HeadingPairs>
  <TitlesOfParts>
    <vt:vector size="37" baseType="lpstr">
      <vt:lpstr>微软雅黑</vt:lpstr>
      <vt:lpstr>Arial</vt:lpstr>
      <vt:lpstr>Times New Roman</vt:lpstr>
      <vt:lpstr>Verdana</vt:lpstr>
      <vt:lpstr>Wingdings</vt:lpstr>
      <vt:lpstr>自定义设计方案</vt:lpstr>
      <vt:lpstr>PowerPoint 演示文稿</vt:lpstr>
      <vt:lpstr>汇报内容</vt:lpstr>
      <vt:lpstr>软件需求与创意</vt:lpstr>
      <vt:lpstr>需求模型与文档</vt:lpstr>
      <vt:lpstr>需求模型与文档</vt:lpstr>
      <vt:lpstr>需求模型与文档</vt:lpstr>
      <vt:lpstr>需求模型与文档</vt:lpstr>
      <vt:lpstr>需求模型与文档</vt:lpstr>
      <vt:lpstr>软件开发技术与工具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软件质量与保证</vt:lpstr>
      <vt:lpstr>软件质量与保证</vt:lpstr>
      <vt:lpstr>软件质量与保证</vt:lpstr>
      <vt:lpstr>系统部署与运行</vt:lpstr>
      <vt:lpstr>系统部署与运行</vt:lpstr>
      <vt:lpstr>开源社区的使用</vt:lpstr>
      <vt:lpstr>项目组成员贡献比例</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jiaqi dong</cp:lastModifiedBy>
  <cp:revision>2474</cp:revision>
  <dcterms:created xsi:type="dcterms:W3CDTF">2113-01-01T00:00:00Z</dcterms:created>
  <dcterms:modified xsi:type="dcterms:W3CDTF">2024-07-05T02:21:53Z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