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479800" y="989965"/>
            <a:ext cx="594868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6600" b="0" u="sng">
                <a:ea typeface="宋体" panose="02010600030101010101" pitchFamily="2" charset="-122"/>
              </a:rPr>
              <a:t>系统调用扩充</a:t>
            </a:r>
            <a:r>
              <a:rPr lang="en-US" sz="1600" b="0" u="sng">
                <a:latin typeface="宋体" panose="02010600030101010101" pitchFamily="2" charset="-122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91200" y="5257800"/>
            <a:ext cx="4434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made by </a:t>
            </a:r>
            <a:r>
              <a:rPr lang="zh-CN" altLang="en-US" sz="2800"/>
              <a:t>马铁诚</a:t>
            </a:r>
            <a:r>
              <a:rPr lang="en-US" altLang="zh-CN" sz="2800"/>
              <a:t>&amp;&amp;</a:t>
            </a:r>
            <a:r>
              <a:rPr lang="zh-CN" altLang="en-US" sz="2800"/>
              <a:t>刘思睿</a:t>
            </a:r>
            <a:endParaRPr lang="zh-CN" alt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11480" y="320040"/>
            <a:ext cx="9357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一：实验目的和</a:t>
            </a:r>
            <a:r>
              <a:rPr lang="zh-CN" altLang="en-US"/>
              <a:t>内容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688340"/>
            <a:ext cx="9956165" cy="61271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54990" y="274320"/>
            <a:ext cx="107442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二、操作方法与实验步骤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728345" y="1508760"/>
            <a:ext cx="934212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</a:t>
            </a:r>
            <a:r>
              <a:rPr lang="zh-CN" altLang="en-US" sz="3200"/>
              <a:t>）实验环境的配置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en-US" altLang="zh-CN" sz="3200"/>
              <a:t>sleep</a:t>
            </a:r>
            <a:r>
              <a:rPr lang="zh-CN" altLang="en-US" sz="3200"/>
              <a:t>系统调用的实现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/>
              <a:t>3</a:t>
            </a:r>
            <a:r>
              <a:rPr lang="zh-CN" altLang="en-US" sz="3200"/>
              <a:t>）</a:t>
            </a:r>
            <a:r>
              <a:rPr lang="en-US" altLang="zh-CN" sz="3200"/>
              <a:t>execve2</a:t>
            </a:r>
            <a:r>
              <a:rPr lang="zh-CN" altLang="en-US" sz="3200"/>
              <a:t>系统调用的实现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en-US" altLang="zh-CN" sz="3200"/>
              <a:t>pipe2</a:t>
            </a:r>
            <a:r>
              <a:rPr lang="zh-CN" altLang="en-US" sz="3200"/>
              <a:t>系统调用的实现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/>
              <a:t>5</a:t>
            </a:r>
            <a:r>
              <a:rPr lang="zh-CN" altLang="en-US" sz="3200"/>
              <a:t>）</a:t>
            </a:r>
            <a:r>
              <a:rPr lang="en-US" altLang="zh-CN" sz="3200"/>
              <a:t>getdents</a:t>
            </a:r>
            <a:r>
              <a:rPr lang="zh-CN" altLang="en-US" sz="3200"/>
              <a:t>系统调用的实现</a:t>
            </a:r>
            <a:endParaRPr lang="zh-CN" altLang="en-U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70560" y="350520"/>
            <a:ext cx="8046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1</a:t>
            </a:r>
            <a:r>
              <a:rPr lang="zh-CN" altLang="en-US" sz="4800"/>
              <a:t>）实验环境的配置</a:t>
            </a:r>
            <a:endParaRPr lang="zh-CN" altLang="en-US" sz="4800"/>
          </a:p>
        </p:txBody>
      </p:sp>
      <p:sp>
        <p:nvSpPr>
          <p:cNvPr id="6" name="文本框 5"/>
          <p:cNvSpPr txBox="1"/>
          <p:nvPr/>
        </p:nvSpPr>
        <p:spPr>
          <a:xfrm>
            <a:off x="670560" y="1604010"/>
            <a:ext cx="101955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首先，添加新的系统调用号，把需要添加的系统调用赋予调用号；然后，在系统调用的与系统调用相对应的位置添加新的系统调用。</a:t>
            </a:r>
            <a:endParaRPr lang="zh-CN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85800" y="487680"/>
            <a:ext cx="92964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2</a:t>
            </a:r>
            <a:r>
              <a:rPr lang="zh-CN" altLang="en-US" sz="4800"/>
              <a:t>）</a:t>
            </a:r>
            <a:r>
              <a:rPr lang="en-US" altLang="zh-CN" sz="4800"/>
              <a:t>sleep</a:t>
            </a:r>
            <a:r>
              <a:rPr lang="zh-CN" altLang="en-US" sz="4800"/>
              <a:t>系统调用的实现</a:t>
            </a:r>
            <a:endParaRPr lang="zh-CN" altLang="en-US" sz="4800"/>
          </a:p>
          <a:p>
            <a:r>
              <a:rPr lang="zh-CN" altLang="en-US" sz="2400"/>
              <a:t>首先，观察对此系统调用功能的描述，发现似曾相识，仔细回忆，发现在做操作系统第二章实训中有相关函数，于是查阅对应章节的系统内核，得到sleep系统调用的思路。具体代码部分如下图：</a:t>
            </a:r>
            <a:endParaRPr lang="zh-CN" altLang="en-US" sz="2400"/>
          </a:p>
        </p:txBody>
      </p:sp>
      <p:pic>
        <p:nvPicPr>
          <p:cNvPr id="2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705100"/>
            <a:ext cx="5601970" cy="24898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814070" y="5440680"/>
            <a:ext cx="85921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其中调用sys_signal函数，利用ALARM信号量唤醒进程，利用sys_alarm函数计时，然后sys_pause睡眠。</a:t>
            </a:r>
            <a:endParaRPr lang="zh-CN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72440" y="426720"/>
            <a:ext cx="865632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3</a:t>
            </a:r>
            <a:r>
              <a:rPr lang="zh-CN" altLang="en-US" sz="4800"/>
              <a:t>）</a:t>
            </a:r>
            <a:r>
              <a:rPr lang="en-US" altLang="zh-CN" sz="4800"/>
              <a:t>execve2</a:t>
            </a:r>
            <a:r>
              <a:rPr lang="zh-CN" altLang="en-US" sz="4800"/>
              <a:t>系统调用的实现</a:t>
            </a:r>
            <a:endParaRPr lang="zh-CN" altLang="en-US"/>
          </a:p>
          <a:p>
            <a:endParaRPr lang="zh-CN" altLang="en-US"/>
          </a:p>
          <a:p>
            <a:r>
              <a:rPr lang="zh-CN" altLang="en-US" sz="2000"/>
              <a:t>观察execve2的功能描述，发现execve的代码可以实现大部分功能，于是针对execve的代码进行修改。前半部分为对于代码的修改，主要集中在末尾的for循环部分。</a:t>
            </a:r>
            <a:endParaRPr lang="zh-CN" altLang="en-US" sz="2000"/>
          </a:p>
          <a:p>
            <a:r>
              <a:rPr lang="zh-CN" altLang="en-US" sz="2000"/>
              <a:t>从开始页到开始页+整个代码数据段的大小，页大小为4096.循环中调用缺页异常处理函数。</a:t>
            </a:r>
            <a:endParaRPr lang="zh-CN" altLang="en-US" sz="2000"/>
          </a:p>
        </p:txBody>
      </p:sp>
      <p:pic>
        <p:nvPicPr>
          <p:cNvPr id="2" name="图片 -2147482590"/>
          <p:cNvPicPr>
            <a:picLocks noChangeAspect="1"/>
          </p:cNvPicPr>
          <p:nvPr/>
        </p:nvPicPr>
        <p:blipFill>
          <a:blip r:embed="rId1"/>
          <a:srcRect t="71873" r="4316"/>
          <a:stretch>
            <a:fillRect/>
          </a:stretch>
        </p:blipFill>
        <p:spPr>
          <a:xfrm>
            <a:off x="472440" y="3237865"/>
            <a:ext cx="11471275" cy="30060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70560" y="441960"/>
            <a:ext cx="847344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4</a:t>
            </a:r>
            <a:r>
              <a:rPr lang="zh-CN" altLang="en-US" sz="4800"/>
              <a:t>）</a:t>
            </a:r>
            <a:r>
              <a:rPr lang="en-US" altLang="zh-CN" sz="4800"/>
              <a:t>pipe2</a:t>
            </a:r>
            <a:r>
              <a:rPr lang="zh-CN" altLang="en-US" sz="4800"/>
              <a:t>系统调用的实现</a:t>
            </a:r>
            <a:endParaRPr lang="zh-CN" altLang="en-US" sz="4800"/>
          </a:p>
          <a:p>
            <a:endParaRPr lang="zh-CN" altLang="en-US"/>
          </a:p>
          <a:p>
            <a:r>
              <a:rPr lang="zh-CN" altLang="en-US" sz="2000"/>
              <a:t>观察系统调用pipe2和系统调用pipe，发现区别主要在flags上，但是当查阅测试集以及相关知识后，发现此时，pipe2执行的功能与pipe执行的功能相同，并且所传递的参数flags并没有起到作用，所以不妨不去考虑flags这个参数，直接在pipe2内调用pipe函数，在不依靠flags参数的情况下实现所需要的功能。</a:t>
            </a:r>
            <a:endParaRPr lang="zh-CN" altLang="en-US" sz="2000"/>
          </a:p>
        </p:txBody>
      </p:sp>
      <p:pic>
        <p:nvPicPr>
          <p:cNvPr id="2" name="图片 -21474825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" y="3261995"/>
            <a:ext cx="8730615" cy="22529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01040" y="457200"/>
            <a:ext cx="75285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）</a:t>
            </a:r>
            <a:r>
              <a:rPr lang="en-US" altLang="zh-CN"/>
              <a:t>getdents</a:t>
            </a:r>
            <a:r>
              <a:rPr lang="zh-CN" altLang="en-US"/>
              <a:t>系统调用的实现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getdents的作用是获取一组目录项。其中参数fd为文件描述符，dirp为用户指针，要求目录项传到的地址。count为最大的大小，不能超出这个限制。</a:t>
            </a:r>
            <a:endParaRPr lang="zh-CN" altLang="en-US"/>
          </a:p>
          <a:p>
            <a:r>
              <a:rPr lang="zh-CN" altLang="en-US"/>
              <a:t>首先获取current的filp数组偏移fd位的f_inode，从f_inode获取设备号和数据块块号数组。</a:t>
            </a:r>
            <a:endParaRPr lang="zh-CN" altLang="en-US"/>
          </a:p>
        </p:txBody>
      </p:sp>
      <p:pic>
        <p:nvPicPr>
          <p:cNvPr id="2" name="图片 -21474825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040" y="2377440"/>
            <a:ext cx="5394960" cy="748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701040" y="3293110"/>
            <a:ext cx="7894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1040" y="3149600"/>
            <a:ext cx="7894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然后利用bread函数读数据块，获取buffer_head数据指针，然后获取存放目录项的地方。</a:t>
            </a:r>
            <a:endParaRPr lang="zh-CN" altLang="en-US"/>
          </a:p>
        </p:txBody>
      </p:sp>
      <p:pic>
        <p:nvPicPr>
          <p:cNvPr id="3" name="图片 -21474825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" y="3818255"/>
            <a:ext cx="6675120" cy="476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701040" y="4451350"/>
            <a:ext cx="74523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然后令偏移值为0，遍历目录项，如果偏移值+扩展dir_entry大小超出容量count就直接返回偏移值。</a:t>
            </a:r>
            <a:endParaRPr lang="zh-CN" altLang="en-US"/>
          </a:p>
          <a:p>
            <a:r>
              <a:rPr lang="zh-CN" altLang="en-US"/>
              <a:t>随后新建一个临时变量扩展dir_entry,将b_data中的值先赋值到扩展dir_entry中，然后目录项大小和距离下一个目录项的距离都设为扩展dir_entry大小。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5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640" y="182880"/>
            <a:ext cx="6698615" cy="19596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167640" y="2315210"/>
            <a:ext cx="71374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最后将这个临时变量的值，利用</a:t>
            </a:r>
            <a:r>
              <a:rPr lang="en-US" b="0">
                <a:latin typeface="Times New Roman" panose="02020603050405020304" charset="0"/>
              </a:rPr>
              <a:t>put_fs_byte</a:t>
            </a:r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函数，赋给</a:t>
            </a:r>
            <a:r>
              <a:rPr lang="en-US" b="0">
                <a:latin typeface="Times New Roman" panose="02020603050405020304" charset="0"/>
              </a:rPr>
              <a:t>drip</a:t>
            </a:r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。同时增加偏移量。</a:t>
            </a:r>
            <a:endParaRPr lang="zh-CN" altLang="en-US"/>
          </a:p>
        </p:txBody>
      </p:sp>
      <p:pic>
        <p:nvPicPr>
          <p:cNvPr id="3" name="图片 -21474825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2936240"/>
            <a:ext cx="5398770" cy="2560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67640" y="5496877"/>
            <a:ext cx="5080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最后将这个临时变量的值，利用</a:t>
            </a:r>
            <a:r>
              <a:rPr lang="en-US" b="0">
                <a:latin typeface="Times New Roman" panose="02020603050405020304" charset="0"/>
              </a:rPr>
              <a:t>put_fs_byte</a:t>
            </a:r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函数，赋给</a:t>
            </a:r>
            <a:r>
              <a:rPr lang="en-US" b="0">
                <a:latin typeface="Times New Roman" panose="02020603050405020304" charset="0"/>
              </a:rPr>
              <a:t>drip</a:t>
            </a:r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。同时增加偏移量。</a:t>
            </a:r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 </a:t>
            </a:r>
            <a:r>
              <a:rPr lang="zh-CN" b="0">
                <a:latin typeface="Times New Roman" panose="02020603050405020304" charset="0"/>
                <a:ea typeface="宋体" panose="02010600030101010101" pitchFamily="2" charset="-122"/>
              </a:rPr>
              <a:t>最后返回偏移量。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47420" y="401955"/>
            <a:ext cx="7741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三、实验结果</a:t>
            </a:r>
            <a:endParaRPr lang="zh-CN" altLang="en-US"/>
          </a:p>
        </p:txBody>
      </p:sp>
      <p:pic>
        <p:nvPicPr>
          <p:cNvPr id="3" name="图片 -21474825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440" y="1280160"/>
            <a:ext cx="4366895" cy="1138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5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2628265"/>
            <a:ext cx="4366260" cy="16021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5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190" y="1280160"/>
            <a:ext cx="5421630" cy="1139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5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" y="4439920"/>
            <a:ext cx="9172575" cy="1811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201545" y="1602740"/>
            <a:ext cx="66211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/>
              <a:t>谢谢！</a:t>
            </a:r>
            <a:endParaRPr lang="zh-CN" altLang="en-US" sz="8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1094</Words>
  <Application>WPS 演示</Application>
  <PresentationFormat>宽屏</PresentationFormat>
  <Paragraphs>56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刘思睿</cp:lastModifiedBy>
  <cp:revision>3</cp:revision>
  <dcterms:created xsi:type="dcterms:W3CDTF">2021-07-08T13:25:00Z</dcterms:created>
  <dcterms:modified xsi:type="dcterms:W3CDTF">2021-07-08T14:15:44Z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DF8F804063224EB69AAAAAE60EE47199</vt:lpwstr>
  </property>
  <property fmtid="{D5CDD505-2E9C-101B-9397-08002B2CF9AE}" pid="3" name="KSOProductBuildVer">
    <vt:lpwstr>2052-11.1.0.10578</vt:lpwstr>
  </property>
</Properties>
</file>