
<file path=[Content_Types].xml><?xml version="1.0" encoding="utf-8"?>
<Types xmlns="http://schemas.openxmlformats.org/package/2006/content-types">
  <Default Extension="jpeg" ContentType="image/jpeg"/>
  <Default Extension="JPG" ContentType="image/.jp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5"/>
  </p:notesMasterIdLst>
  <p:handoutMasterIdLst>
    <p:handoutMasterId r:id="rId49"/>
  </p:handoutMasterIdLst>
  <p:sldIdLst>
    <p:sldId id="256" r:id="rId3"/>
    <p:sldId id="321" r:id="rId4"/>
    <p:sldId id="322" r:id="rId6"/>
    <p:sldId id="349" r:id="rId7"/>
    <p:sldId id="340" r:id="rId8"/>
    <p:sldId id="350" r:id="rId9"/>
    <p:sldId id="352" r:id="rId10"/>
    <p:sldId id="353" r:id="rId11"/>
    <p:sldId id="354" r:id="rId12"/>
    <p:sldId id="355" r:id="rId13"/>
    <p:sldId id="356" r:id="rId14"/>
    <p:sldId id="351" r:id="rId15"/>
    <p:sldId id="382" r:id="rId16"/>
    <p:sldId id="331" r:id="rId17"/>
    <p:sldId id="330" r:id="rId18"/>
    <p:sldId id="357" r:id="rId19"/>
    <p:sldId id="358" r:id="rId20"/>
    <p:sldId id="359" r:id="rId21"/>
    <p:sldId id="360" r:id="rId22"/>
    <p:sldId id="361" r:id="rId23"/>
    <p:sldId id="362" r:id="rId24"/>
    <p:sldId id="363" r:id="rId25"/>
    <p:sldId id="364" r:id="rId26"/>
    <p:sldId id="365" r:id="rId27"/>
    <p:sldId id="366" r:id="rId28"/>
    <p:sldId id="367" r:id="rId29"/>
    <p:sldId id="368" r:id="rId30"/>
    <p:sldId id="369" r:id="rId31"/>
    <p:sldId id="409" r:id="rId32"/>
    <p:sldId id="410" r:id="rId33"/>
    <p:sldId id="370" r:id="rId34"/>
    <p:sldId id="371" r:id="rId35"/>
    <p:sldId id="325" r:id="rId36"/>
    <p:sldId id="372" r:id="rId37"/>
    <p:sldId id="332" r:id="rId38"/>
    <p:sldId id="430" r:id="rId39"/>
    <p:sldId id="326" r:id="rId40"/>
    <p:sldId id="422" r:id="rId41"/>
    <p:sldId id="423" r:id="rId42"/>
    <p:sldId id="424" r:id="rId43"/>
    <p:sldId id="425" r:id="rId44"/>
    <p:sldId id="329" r:id="rId45"/>
    <p:sldId id="328" r:id="rId46"/>
    <p:sldId id="407" r:id="rId47"/>
    <p:sldId id="408" r:id="rId48"/>
  </p:sldIdLst>
  <p:sldSz cx="9144000" cy="6858000" type="screen4x3"/>
  <p:notesSz cx="7099300" cy="10234295"/>
  <p:custDataLst>
    <p:tags r:id="rId53"/>
  </p:custDataLst>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4"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008080"/>
    <a:srgbClr val="008000"/>
    <a:srgbClr val="339933"/>
    <a:srgbClr val="006666"/>
    <a:srgbClr val="3399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494" autoAdjust="0"/>
  </p:normalViewPr>
  <p:slideViewPr>
    <p:cSldViewPr showGuides="1">
      <p:cViewPr varScale="1">
        <p:scale>
          <a:sx n="118" d="100"/>
          <a:sy n="118" d="100"/>
        </p:scale>
        <p:origin x="1738" y="91"/>
      </p:cViewPr>
      <p:guideLst>
        <p:guide orient="horz" pos="2164"/>
        <p:guide pos="2880"/>
      </p:guideLst>
    </p:cSldViewPr>
  </p:slideViewPr>
  <p:notesTextViewPr>
    <p:cViewPr>
      <p:scale>
        <a:sx n="100" d="100"/>
        <a:sy n="100" d="100"/>
      </p:scale>
      <p:origin x="0" y="0"/>
    </p:cViewPr>
  </p:notesTextViewPr>
  <p:sorterViewPr>
    <p:cViewPr>
      <p:scale>
        <a:sx n="150" d="100"/>
        <a:sy n="150" d="100"/>
      </p:scale>
      <p:origin x="0" y="0"/>
    </p:cViewPr>
  </p:sorterViewPr>
  <p:notesViewPr>
    <p:cSldViewPr>
      <p:cViewPr varScale="1">
        <p:scale>
          <a:sx n="65" d="100"/>
          <a:sy n="65" d="100"/>
        </p:scale>
        <p:origin x="-2874" y="-102"/>
      </p:cViewPr>
      <p:guideLst>
        <p:guide orient="horz" pos="3230"/>
        <p:guide pos="2236"/>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3" Type="http://schemas.openxmlformats.org/officeDocument/2006/relationships/tags" Target="tags/tag28.xml"/><Relationship Id="rId52" Type="http://schemas.openxmlformats.org/officeDocument/2006/relationships/tableStyles" Target="tableStyles.xml"/><Relationship Id="rId51" Type="http://schemas.openxmlformats.org/officeDocument/2006/relationships/viewProps" Target="viewProps.xml"/><Relationship Id="rId50" Type="http://schemas.openxmlformats.org/officeDocument/2006/relationships/presProps" Target="presProps.xml"/><Relationship Id="rId5" Type="http://schemas.openxmlformats.org/officeDocument/2006/relationships/notesMaster" Target="notesMasters/notesMaster1.xml"/><Relationship Id="rId49" Type="http://schemas.openxmlformats.org/officeDocument/2006/relationships/handoutMaster" Target="handoutMasters/handoutMaster1.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88067"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88068"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88069"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6C94CD3F-BC40-49E1-B6B8-E1A76E047675}" type="slidenum">
              <a:rPr lang="zh-CN" altLang="en-US"/>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6147"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9"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150"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6151"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17148E70-F631-4132-BD22-94B9F5668B9A}"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992188" y="768350"/>
            <a:ext cx="5114925"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fld>
            <a:endParaRPr lang="en-US" altLang="zh-CN" sz="13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992188" y="768350"/>
            <a:ext cx="5114925"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fld>
            <a:endParaRPr lang="en-US" altLang="zh-CN" sz="13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992188" y="768350"/>
            <a:ext cx="5114925"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fld>
            <a:endParaRPr lang="en-US" altLang="zh-CN" sz="13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992188" y="768350"/>
            <a:ext cx="5114925"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fld>
            <a:endParaRPr lang="en-US" altLang="zh-CN" sz="13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992188" y="768350"/>
            <a:ext cx="5114925"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fld>
            <a:endParaRPr lang="en-US" altLang="zh-CN" sz="13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3765" y="4953000"/>
            <a:ext cx="9147765"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6444208" y="6407944"/>
            <a:ext cx="192024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4067944" y="6407944"/>
            <a:ext cx="2350681" cy="365125"/>
          </a:xfrm>
        </p:spPr>
        <p:txBody>
          <a:bodyPr/>
          <a:lstStyle/>
          <a:p>
            <a:pPr>
              <a:defRPr/>
            </a:pPr>
            <a:endParaRPr lang="en-US" altLang="zh-CN"/>
          </a:p>
        </p:txBody>
      </p:sp>
      <p:sp>
        <p:nvSpPr>
          <p:cNvPr id="6" name="灯片编号占位符 5"/>
          <p:cNvSpPr>
            <a:spLocks noGrp="1"/>
          </p:cNvSpPr>
          <p:nvPr>
            <p:ph type="sldNum" sz="quarter" idx="12"/>
          </p:nvPr>
        </p:nvSpPr>
        <p:spPr>
          <a:xfrm>
            <a:off x="8388424" y="6407944"/>
            <a:ext cx="624608"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endParaRPr kumimoji="0"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4628B54E-638A-43B5-A513-198B0E677B9C}" type="slidenum">
              <a:rPr lang="zh-CN" altLang="en-US" smtClean="0"/>
            </a:fld>
            <a:endParaRPr lang="en-US" altLang="zh-CN"/>
          </a:p>
        </p:txBody>
      </p:sp>
      <p:sp>
        <p:nvSpPr>
          <p:cNvPr id="7" name="燕尾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燕尾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4CA47A10-A01A-4A14-B7DD-5E6C1A8D811F}" type="slidenum">
              <a:rPr lang="zh-CN" altLang="en-US" smtClean="0"/>
            </a:fld>
            <a:endParaRPr lang="en-US" altLang="zh-CN"/>
          </a:p>
        </p:txBody>
      </p:sp>
      <p:sp>
        <p:nvSpPr>
          <p:cNvPr id="8" name="标题 7"/>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8229600" cy="1143000"/>
          </a:xfrm>
        </p:spPr>
        <p:txBody>
          <a:bodyPr anchor="ct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pPr>
              <a:defRPr/>
            </a:pPr>
            <a:r>
              <a:rPr lang="zh-CN" altLang="en-US"/>
              <a:t>©Copyright Xinjun Mao</a:t>
            </a:r>
            <a:endParaRPr lang="en-US" altLang="zh-CN"/>
          </a:p>
        </p:txBody>
      </p:sp>
      <p:sp>
        <p:nvSpPr>
          <p:cNvPr id="8" name="页脚占位符 7"/>
          <p:cNvSpPr>
            <a:spLocks noGrp="1"/>
          </p:cNvSpPr>
          <p:nvPr>
            <p:ph type="ftr" sz="quarter" idx="11"/>
          </p:nvPr>
        </p:nvSpPr>
        <p:spPr/>
        <p:txBody>
          <a:bodyPr/>
          <a:lstStyle/>
          <a:p>
            <a:pPr>
              <a:defRPr/>
            </a:pPr>
            <a:endParaRPr lang="en-US" altLang="zh-CN"/>
          </a:p>
        </p:txBody>
      </p:sp>
      <p:sp>
        <p:nvSpPr>
          <p:cNvPr id="9" name="灯片编号占位符 8"/>
          <p:cNvSpPr>
            <a:spLocks noGrp="1"/>
          </p:cNvSpPr>
          <p:nvPr>
            <p:ph type="sldNum" sz="quarter" idx="12"/>
          </p:nvPr>
        </p:nvSpPr>
        <p:spPr/>
        <p:txBody>
          <a:bodyPr/>
          <a:lstStyle/>
          <a:p>
            <a:pPr>
              <a:defRPr/>
            </a:pPr>
            <a:fld id="{B05513BD-4EBF-4D21-8E12-87C82F04830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页脚占位符 3"/>
          <p:cNvSpPr>
            <a:spLocks noGrp="1"/>
          </p:cNvSpPr>
          <p:nvPr>
            <p:ph type="ftr" sz="quarter" idx="11"/>
          </p:nvPr>
        </p:nvSpPr>
        <p:spPr/>
        <p:txBody>
          <a:bodyPr/>
          <a:lstStyle/>
          <a:p>
            <a:pPr>
              <a:defRPr/>
            </a:pPr>
            <a:endParaRPr lang="en-US" altLang="zh-CN"/>
          </a:p>
        </p:txBody>
      </p:sp>
      <p:sp>
        <p:nvSpPr>
          <p:cNvPr id="5" name="灯片编号占位符 4"/>
          <p:cNvSpPr>
            <a:spLocks noGrp="1"/>
          </p:cNvSpPr>
          <p:nvPr>
            <p:ph type="sldNum" sz="quarter" idx="12"/>
          </p:nvPr>
        </p:nvSpPr>
        <p:spPr/>
        <p:txBody>
          <a:bodyPr/>
          <a:lstStyle/>
          <a:p>
            <a:pPr>
              <a:defRPr/>
            </a:pPr>
            <a:fld id="{62B70980-5545-4AFA-8E96-1F6CCA885F37}" type="slidenum">
              <a:rPr lang="zh-CN" altLang="en-US" smtClean="0"/>
            </a:fld>
            <a:endParaRPr lang="en-US" altLang="zh-CN"/>
          </a:p>
        </p:txBody>
      </p:sp>
      <p:sp>
        <p:nvSpPr>
          <p:cNvPr id="6" name="标题 5"/>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页脚占位符 2"/>
          <p:cNvSpPr>
            <a:spLocks noGrp="1"/>
          </p:cNvSpPr>
          <p:nvPr>
            <p:ph type="ftr" sz="quarter" idx="11"/>
          </p:nvPr>
        </p:nvSpPr>
        <p:spPr/>
        <p:txBody>
          <a:bodyPr/>
          <a:lstStyle/>
          <a:p>
            <a:pPr>
              <a:defRPr/>
            </a:pPr>
            <a:endParaRPr lang="en-US" altLang="zh-CN"/>
          </a:p>
        </p:txBody>
      </p:sp>
      <p:sp>
        <p:nvSpPr>
          <p:cNvPr id="4" name="灯片编号占位符 3"/>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endParaRPr kumimoji="0" lang="zh-CN" altLang="en-US"/>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a:xfrm>
            <a:off x="6727032" y="6407944"/>
            <a:ext cx="1920240" cy="365760"/>
          </a:xfrm>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88FB854B-7C2E-4EF4-AE6C-AF460FD40CA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bg>
      <p:bgRef idx="1002">
        <a:schemeClr val="bg1"/>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endParaRPr kumimoji="0" lang="zh-CN" altLang="en-US"/>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zh-CN" altLang="en-US"/>
              <a:t>单击图标添加图片</a:t>
            </a:r>
            <a:endParaRPr kumimoji="0" lang="en-US" dirty="0"/>
          </a:p>
        </p:txBody>
      </p:sp>
      <p:sp>
        <p:nvSpPr>
          <p:cNvPr id="5" name="日期占位符 4"/>
          <p:cNvSpPr>
            <a:spLocks noGrp="1"/>
          </p:cNvSpPr>
          <p:nvPr>
            <p:ph type="dt" sz="half" idx="10"/>
          </p:nvPr>
        </p:nvSpPr>
        <p:spPr/>
        <p:txBody>
          <a:bodyPr/>
          <a:lstStyle>
            <a:lvl1pPr>
              <a:defRPr>
                <a:solidFill>
                  <a:schemeClr val="tx1"/>
                </a:solidFill>
              </a:defRPr>
            </a:lvl1pPr>
          </a:lstStyle>
          <a:p>
            <a:pPr>
              <a:defRPr/>
            </a:pPr>
            <a:r>
              <a:rPr lang="zh-CN" altLang="en-US"/>
              <a:t>©Copyright Xinjun Mao</a:t>
            </a:r>
            <a:endParaRPr lang="en-US" altLang="zh-CN"/>
          </a:p>
        </p:txBody>
      </p:sp>
      <p:sp>
        <p:nvSpPr>
          <p:cNvPr id="6" name="页脚占位符 5"/>
          <p:cNvSpPr>
            <a:spLocks noGrp="1"/>
          </p:cNvSpPr>
          <p:nvPr>
            <p:ph type="ftr" sz="quarter" idx="11"/>
          </p:nvPr>
        </p:nvSpPr>
        <p:spPr>
          <a:xfrm>
            <a:off x="4380072" y="6407944"/>
            <a:ext cx="2350681" cy="365125"/>
          </a:xfrm>
        </p:spPr>
        <p:txBody>
          <a:bodyPr/>
          <a:lstStyle>
            <a:lvl1pPr>
              <a:defRPr>
                <a:solidFill>
                  <a:schemeClr val="tx1"/>
                </a:solidFill>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solidFill>
                  <a:schemeClr val="tx1"/>
                </a:solidFill>
              </a:defRPr>
            </a:lvl1pPr>
          </a:lstStyle>
          <a:p>
            <a:pPr>
              <a:defRPr/>
            </a:pPr>
            <a:fld id="{0C70BB9A-EF78-4561-9906-351FC1ADE333}" type="slidenum">
              <a:rPr lang="zh-CN" altLang="en-US" smtClean="0"/>
            </a:fld>
            <a:endParaRPr lang="en-US" altLang="zh-CN"/>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zh-CN" altLang="en-US"/>
              <a:t>单击此处编辑母版标题样式</a:t>
            </a:r>
            <a:endParaRPr kumimoji="0" lang="en-US"/>
          </a:p>
        </p:txBody>
      </p:sp>
      <p:sp>
        <p:nvSpPr>
          <p:cNvPr id="8" name="任意多边形 7"/>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任意多边形 8"/>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直角三角形 9"/>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直接连接符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燕尾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燕尾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1481329"/>
            <a:ext cx="8229600" cy="4386071"/>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3904C1B9-72EB-4D4B-9EFF-953D3E22A819}" type="slidenum">
              <a:rPr lang="zh-CN" altLang="en-US" smtClean="0"/>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44013" y="274640"/>
            <a:ext cx="1777470" cy="5592761"/>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274641"/>
            <a:ext cx="6324600" cy="5592760"/>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7F91342D-27E1-4DB2-A7A6-17CABCE8E066}" type="slidenum">
              <a:rPr lang="zh-CN" altLang="en-US" smtClean="0"/>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任意多边形 11"/>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角三角形 13"/>
          <p:cNvSpPr/>
          <p:nvPr/>
        </p:nvSpPr>
        <p:spPr bwMode="auto">
          <a:xfrm>
            <a:off x="-6042" y="5791253"/>
            <a:ext cx="3402314" cy="1080868"/>
          </a:xfrm>
          <a:prstGeom prst="rtTriangle">
            <a:avLst/>
          </a:prstGeom>
          <a:blipFill>
            <a:blip r:embed="rId1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zh-CN" altLang="en-US"/>
              <a:t>单击此处编辑母版标题样式</a:t>
            </a:r>
            <a:endParaRPr kumimoji="0" lang="en-US"/>
          </a:p>
        </p:txBody>
      </p:sp>
      <p:sp>
        <p:nvSpPr>
          <p:cNvPr id="30" name="文本占位符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zh-CN" altLang="en-US"/>
              <a:t>单击此处编辑母版文本样式</a:t>
            </a:r>
            <a:endParaRPr kumimoji="0" lang="zh-CN" altLang="en-US"/>
          </a:p>
          <a:p>
            <a:pPr lvl="1" eaLnBrk="1" latinLnBrk="0" hangingPunct="1"/>
            <a:r>
              <a:rPr kumimoji="0" lang="zh-CN" altLang="en-US"/>
              <a:t>第二级</a:t>
            </a:r>
            <a:endParaRPr kumimoji="0" lang="zh-CN" altLang="en-US"/>
          </a:p>
          <a:p>
            <a:pPr lvl="2" eaLnBrk="1" latinLnBrk="0" hangingPunct="1"/>
            <a:r>
              <a:rPr kumimoji="0" lang="zh-CN" altLang="en-US"/>
              <a:t>第三级</a:t>
            </a:r>
            <a:endParaRPr kumimoji="0" lang="zh-CN" altLang="en-US"/>
          </a:p>
          <a:p>
            <a:pPr lvl="3" eaLnBrk="1" latinLnBrk="0" hangingPunct="1"/>
            <a:r>
              <a:rPr kumimoji="0" lang="zh-CN" altLang="en-US"/>
              <a:t>第四级</a:t>
            </a:r>
            <a:endParaRPr kumimoji="0" lang="zh-CN" altLang="en-US"/>
          </a:p>
          <a:p>
            <a:pPr lvl="4" eaLnBrk="1" latinLnBrk="0" hangingPunct="1"/>
            <a:r>
              <a:rPr kumimoji="0" lang="zh-CN" altLang="en-US"/>
              <a:t>第五级</a:t>
            </a:r>
            <a:endParaRPr kumimoji="0" lang="en-US"/>
          </a:p>
        </p:txBody>
      </p:sp>
      <p:sp>
        <p:nvSpPr>
          <p:cNvPr id="10"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pPr>
              <a:defRPr/>
            </a:pPr>
            <a:r>
              <a:rPr lang="zh-CN" altLang="en-US"/>
              <a:t>©Copyright Xinjun Mao</a:t>
            </a:r>
            <a:endParaRPr lang="en-US" altLang="zh-CN"/>
          </a:p>
        </p:txBody>
      </p:sp>
      <p:sp>
        <p:nvSpPr>
          <p:cNvPr id="22" name="页脚占位符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pPr>
              <a:defRPr/>
            </a:pPr>
            <a:endParaRPr lang="en-US" altLang="zh-CN"/>
          </a:p>
        </p:txBody>
      </p:sp>
      <p:sp>
        <p:nvSpPr>
          <p:cNvPr id="18"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pPr>
              <a:defRPr/>
            </a:pPr>
            <a:fld id="{65F0B0DD-52FB-4A53-B2C2-7CDC1F2E492C}" type="slidenum">
              <a:rPr lang="zh-CN" altLang="en-US" smtClean="0"/>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2.jpeg"/><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png"/><Relationship Id="rId2" Type="http://schemas.openxmlformats.org/officeDocument/2006/relationships/tags" Target="../tags/tag6.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tags" Target="../tags/tag9.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8.png"/><Relationship Id="rId2" Type="http://schemas.openxmlformats.org/officeDocument/2006/relationships/tags" Target="../tags/tag12.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tags" Target="../tags/tag15.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tags" Target="../tags/tag16.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tags" Target="../tags/tag17.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15.jpeg"/><Relationship Id="rId1" Type="http://schemas.openxmlformats.org/officeDocument/2006/relationships/tags" Target="../tags/tag18.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tags" Target="../tags/tag19.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tags" Target="../tags/tag20.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tags" Target="../tags/tag21.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tags" Target="../tags/tag22.xml"/></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tags" Target="../tags/tag23.xml"/></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tags" Target="../tags/tag24.xml"/></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tags" Target="../tags/tag25.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openxmlformats.org/officeDocument/2006/relationships/image" Target="../media/image24.jpeg"/><Relationship Id="rId1" Type="http://schemas.openxmlformats.org/officeDocument/2006/relationships/tags" Target="../tags/tag26.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9.png"/><Relationship Id="rId1" Type="http://schemas.openxmlformats.org/officeDocument/2006/relationships/image" Target="../media/image28.pn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tags" Target="../tags/tag27.xml"/></Relationships>
</file>

<file path=ppt/slides/_rels/slide38.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2.xml"/><Relationship Id="rId3" Type="http://schemas.openxmlformats.org/officeDocument/2006/relationships/image" Target="../media/image30.png"/><Relationship Id="rId2" Type="http://schemas.microsoft.com/office/2007/relationships/media" Target="../media/media1.mp4"/><Relationship Id="rId1" Type="http://schemas.openxmlformats.org/officeDocument/2006/relationships/video" Target="../media/media1.mp4"/></Relationships>
</file>

<file path=ppt/slides/_rels/slide39.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2.xml"/><Relationship Id="rId3" Type="http://schemas.openxmlformats.org/officeDocument/2006/relationships/image" Target="../media/image31.png"/><Relationship Id="rId2" Type="http://schemas.microsoft.com/office/2007/relationships/media" Target="../media/media2.mp4"/><Relationship Id="rId1" Type="http://schemas.openxmlformats.org/officeDocument/2006/relationships/video" Target="../media/media2.mp4"/></Relationships>
</file>

<file path=ppt/slides/_rels/slide40.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2.xml"/><Relationship Id="rId3" Type="http://schemas.openxmlformats.org/officeDocument/2006/relationships/image" Target="../media/image32.png"/><Relationship Id="rId2" Type="http://schemas.microsoft.com/office/2007/relationships/media" Target="../media/media3.mp4"/><Relationship Id="rId1" Type="http://schemas.openxmlformats.org/officeDocument/2006/relationships/video" Target="../media/media3.mp4"/></Relationships>
</file>

<file path=ppt/slides/_rels/slide41.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2.xml"/><Relationship Id="rId3" Type="http://schemas.openxmlformats.org/officeDocument/2006/relationships/image" Target="../media/image33.png"/><Relationship Id="rId2" Type="http://schemas.microsoft.com/office/2007/relationships/media" Target="../media/media4.mp4"/><Relationship Id="rId1" Type="http://schemas.openxmlformats.org/officeDocument/2006/relationships/video" Target="../media/media4.mp4"/></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rmAutofit fontScale="90000"/>
            <a:scene3d>
              <a:camera prst="orthographicFront"/>
              <a:lightRig rig="soft" dir="t"/>
            </a:scene3d>
            <a:sp3d prstMaterial="softEdge">
              <a:bevelT w="25400" h="25400"/>
            </a:sp3d>
          </a:bodyPr>
          <a:lstStyle/>
          <a:p>
            <a:pPr algn="ctr">
              <a:lnSpc>
                <a:spcPct val="150000"/>
              </a:lnSpc>
              <a:defRPr/>
            </a:pPr>
            <a:r>
              <a:rPr lang="zh-CN" altLang="en-US" sz="3200" dirty="0">
                <a:solidFill>
                  <a:schemeClr val="tx1"/>
                </a:solidFill>
                <a:latin typeface="微软雅黑" panose="020B0503020204020204" pitchFamily="34" charset="-122"/>
                <a:ea typeface="微软雅黑" panose="020B0503020204020204" pitchFamily="34" charset="-122"/>
              </a:rPr>
              <a:t>软件工程课程实践汇报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盲人智能出行安全系统</a:t>
            </a:r>
            <a:endParaRPr lang="zh-CN" altLang="en-US" sz="44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sp>
        <p:nvSpPr>
          <p:cNvPr id="2051" name="Rectangle 3"/>
          <p:cNvSpPr>
            <a:spLocks noGrp="1" noChangeArrowheads="1"/>
          </p:cNvSpPr>
          <p:nvPr>
            <p:ph type="subTitle" idx="1"/>
          </p:nvPr>
        </p:nvSpPr>
        <p:spPr>
          <a:xfrm>
            <a:off x="1334135" y="3429000"/>
            <a:ext cx="6666865" cy="1584325"/>
          </a:xfrm>
          <a:noFill/>
        </p:spPr>
        <p:txBody>
          <a:bodyPr>
            <a:normAutofit/>
          </a:bodyPr>
          <a:lstStyle/>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汇报人：赵杰</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项目团队成员：刘锋、刘定衢、聂玉洁、</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凌子杰</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dirty="0"/>
              <a:t>软件创意及需求</a:t>
            </a:r>
            <a:endParaRPr lang="en-US" altLang="zh-CN" dirty="0"/>
          </a:p>
          <a:p>
            <a:r>
              <a:rPr lang="zh-CN" altLang="en-US" dirty="0"/>
              <a:t>需求模型与文档</a:t>
            </a:r>
            <a:endParaRPr lang="en-US" altLang="zh-CN" dirty="0"/>
          </a:p>
          <a:p>
            <a:r>
              <a:rPr lang="zh-CN" altLang="en-US" dirty="0">
                <a:sym typeface="+mn-ea"/>
              </a:rPr>
              <a:t>开发技术与工具</a:t>
            </a:r>
            <a:endParaRPr lang="zh-CN" altLang="en-US" dirty="0"/>
          </a:p>
          <a:p>
            <a:r>
              <a:rPr lang="zh-CN" altLang="en-US" dirty="0"/>
              <a:t>软件设计与建模</a:t>
            </a:r>
            <a:endParaRPr lang="en-US" altLang="zh-CN" dirty="0"/>
          </a:p>
          <a:p>
            <a:r>
              <a:rPr lang="zh-CN" altLang="en-US" dirty="0"/>
              <a:t>代码编写与测试</a:t>
            </a:r>
            <a:endParaRPr lang="zh-CN" altLang="en-US" dirty="0"/>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endParaRPr lang="zh-CN" altLang="en-US" dirty="0"/>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81455"/>
            <a:ext cx="8229600" cy="4129405"/>
          </a:xfrm>
        </p:spPr>
        <p:txBody>
          <a:bodyPr>
            <a:normAutofit fontScale="60000"/>
          </a:bodyPr>
          <a:lstStyle/>
          <a:p>
            <a:r>
              <a:rPr lang="zh-CN" altLang="en-US" dirty="0"/>
              <a:t>现实问题</a:t>
            </a:r>
            <a:endParaRPr lang="zh-CN" altLang="en-US" dirty="0"/>
          </a:p>
          <a:p>
            <a:pPr lvl="1"/>
            <a:r>
              <a:rPr lang="zh-CN" altLang="en-US" dirty="0"/>
              <a:t>1、项目背景</a:t>
            </a:r>
            <a:endParaRPr lang="zh-CN" altLang="en-US" dirty="0"/>
          </a:p>
          <a:p>
            <a:pPr lvl="1"/>
            <a:r>
              <a:rPr lang="zh-CN" altLang="en-US" dirty="0"/>
              <a:t>随着社会的进步和发展，人们对盲人出行问题的关注和重视程度越来越高。但是目前我国</a:t>
            </a:r>
            <a:r>
              <a:rPr lang="zh-CN" altLang="en-US" dirty="0">
                <a:sym typeface="+mn-ea"/>
              </a:rPr>
              <a:t>盲人</a:t>
            </a:r>
            <a:r>
              <a:rPr lang="zh-CN" altLang="en-US" dirty="0"/>
              <a:t>出行状况依然存在着很多问题。一方面，许多交通工具没有配备</a:t>
            </a:r>
            <a:r>
              <a:rPr lang="zh-CN" altLang="en-US" dirty="0">
                <a:sym typeface="+mn-ea"/>
              </a:rPr>
              <a:t>盲人</a:t>
            </a:r>
            <a:r>
              <a:rPr lang="zh-CN" altLang="en-US" dirty="0"/>
              <a:t>相关设施，这使得</a:t>
            </a:r>
            <a:r>
              <a:rPr lang="zh-CN" altLang="en-US" dirty="0">
                <a:sym typeface="+mn-ea"/>
              </a:rPr>
              <a:t>盲人</a:t>
            </a:r>
            <a:r>
              <a:rPr lang="zh-CN" altLang="en-US" dirty="0"/>
              <a:t>出行变得异常困难；另一方面，未普及到位的辅助设备或无障碍车辆等，这些都限制了他们的自由和生活质量。因此，研究</a:t>
            </a:r>
            <a:r>
              <a:rPr lang="zh-CN" altLang="en-US" dirty="0">
                <a:sym typeface="+mn-ea"/>
              </a:rPr>
              <a:t>盲人</a:t>
            </a:r>
            <a:r>
              <a:rPr lang="zh-CN" altLang="en-US" dirty="0"/>
              <a:t>出行安全相关设备对提高他们出行质量、满足</a:t>
            </a:r>
            <a:r>
              <a:rPr lang="zh-CN" altLang="en-US" dirty="0"/>
              <a:t>盲人出行等方面都有着重要的现实意义和社会意义。</a:t>
            </a:r>
            <a:endParaRPr lang="zh-CN" altLang="en-US" dirty="0"/>
          </a:p>
          <a:p>
            <a:pPr lvl="1"/>
            <a:r>
              <a:rPr lang="zh-CN" altLang="en-US" dirty="0"/>
              <a:t>2、欲解决问题</a:t>
            </a:r>
            <a:endParaRPr lang="zh-CN" altLang="en-US" dirty="0"/>
          </a:p>
          <a:p>
            <a:pPr lvl="1"/>
            <a:r>
              <a:rPr lang="zh-CN" altLang="en-US" dirty="0">
                <a:sym typeface="+mn-ea"/>
              </a:rPr>
              <a:t>盲人</a:t>
            </a:r>
            <a:r>
              <a:rPr lang="zh-CN" altLang="en-US" dirty="0"/>
              <a:t>由于身体状况（视觉障碍），外出行时常常会遇到多种危险情况。例如，针对视觉障碍人群，研究此方向的设备就要解决监测前方障碍物的问题（声波），才能保证其出行安全。另外，就普遍情况而言，我们更需要研究</a:t>
            </a:r>
            <a:r>
              <a:rPr lang="zh-CN" altLang="en-US" dirty="0"/>
              <a:t>盲人单独出行时所需要的设备，此时就要求该设备能解决机主遇险时报警问题，以及一些特定情况下机主遇险或者其他情况下与家庭其他人共享位置等问题。</a:t>
            </a:r>
            <a:endParaRPr lang="zh-CN" altLang="en-US" dirty="0"/>
          </a:p>
          <a:p>
            <a:pPr lvl="1"/>
            <a:r>
              <a:rPr lang="en-US" altLang="zh-CN" dirty="0"/>
              <a:t>3</a:t>
            </a:r>
            <a:r>
              <a:rPr lang="zh-CN" altLang="en-US" dirty="0"/>
              <a:t>、实际意义和</a:t>
            </a:r>
            <a:r>
              <a:rPr lang="zh-CN" altLang="en-US" dirty="0"/>
              <a:t>价值</a:t>
            </a:r>
            <a:endParaRPr lang="zh-CN" altLang="en-US" dirty="0"/>
          </a:p>
          <a:p>
            <a:pPr lvl="1"/>
            <a:r>
              <a:rPr lang="zh-CN" altLang="en-US" dirty="0"/>
              <a:t>为盲人安全出行提供切实可用的智慧工具，通过这个系统实现的功能可以保障盲人单独出行时的基本安全，提高出行效率。在遭遇突发情况时，也能通知紧急联系人，从而提供安全</a:t>
            </a:r>
            <a:r>
              <a:rPr lang="zh-CN" altLang="en-US" dirty="0"/>
              <a:t>保障。</a:t>
            </a:r>
            <a:endParaRPr lang="zh-CN" altLang="en-US" dirty="0">
              <a:sym typeface="+mn-ea"/>
            </a:endParaRPr>
          </a:p>
        </p:txBody>
      </p:sp>
      <p:sp>
        <p:nvSpPr>
          <p:cNvPr id="9218" name="标题 1"/>
          <p:cNvSpPr>
            <a:spLocks noGrp="1"/>
          </p:cNvSpPr>
          <p:nvPr>
            <p:ph type="title"/>
          </p:nvPr>
        </p:nvSpPr>
        <p:spPr/>
        <p:txBody>
          <a:bodyPr/>
          <a:lstStyle/>
          <a:p>
            <a:r>
              <a:rPr lang="zh-CN" altLang="en-US" dirty="0"/>
              <a:t>软件需求与创意</a:t>
            </a:r>
            <a:endParaRPr lang="zh-CN" altLang="en-US" dirty="0"/>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内容占位符 2"/>
          <p:cNvSpPr>
            <a:spLocks noGrp="1"/>
          </p:cNvSpPr>
          <p:nvPr>
            <p:custDataLst>
              <p:tags r:id="rId1"/>
            </p:custDataLst>
          </p:nvPr>
        </p:nvSpPr>
        <p:spPr>
          <a:xfrm>
            <a:off x="467360" y="980313"/>
            <a:ext cx="8229600" cy="4525963"/>
          </a:xfrm>
          <a:prstGeom prst="rect">
            <a:avLst/>
          </a:prstGeom>
        </p:spPr>
        <p:txBody>
          <a:bodyPr vert="horz">
            <a:normAutofit fontScale="80000"/>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核心功能</a:t>
            </a:r>
            <a:endParaRPr lang="zh-CN" altLang="en-US" dirty="0"/>
          </a:p>
          <a:p>
            <a:pPr lvl="1"/>
            <a:r>
              <a:rPr lang="zh-CN" altLang="en-US" dirty="0"/>
              <a:t>软件系统主要功能包括：监测盲人前方障碍物并通过语音播报及时反馈，盲人出行途中实时共享位置，实现</a:t>
            </a:r>
            <a:r>
              <a:rPr lang="zh-CN" altLang="en-US" dirty="0"/>
              <a:t>盲人状况对紧急联系人的</a:t>
            </a:r>
            <a:r>
              <a:rPr lang="zh-CN" altLang="en-US" dirty="0"/>
              <a:t>通知等等。</a:t>
            </a:r>
            <a:endParaRPr lang="zh-CN" altLang="en-US" dirty="0"/>
          </a:p>
          <a:p>
            <a:r>
              <a:rPr lang="zh-CN" altLang="en-US" dirty="0"/>
              <a:t>需求创意</a:t>
            </a:r>
            <a:endParaRPr lang="zh-CN" altLang="en-US" dirty="0"/>
          </a:p>
          <a:p>
            <a:pPr lvl="1"/>
            <a:r>
              <a:rPr lang="zh-CN" altLang="en-US" dirty="0">
                <a:sym typeface="+mn-ea"/>
              </a:rPr>
              <a:t>借助于可穿戴设备、智能手机、计算机软件，组成一个依托互联网的信息物理系统，构成系统的各个要素之间相互交互和协同，从而为盲人出行安全提供基于计算机软件的解决方法。可穿戴设备负责持续感知和获取残疾人周边事物的物理信息以及位置信息；智能手机负责接收和显示可穿戴设备感知到的各类信息；计算机软件负责依据可穿戴设备接收到的声波物理信息来分析判断</a:t>
            </a:r>
            <a:r>
              <a:rPr lang="zh-CN" altLang="en-US" dirty="0">
                <a:sym typeface="+mn-ea"/>
              </a:rPr>
              <a:t>盲人周边是否有障碍物或异常状况，并即时语音播报。此外，如果计算机软件判定</a:t>
            </a:r>
            <a:r>
              <a:rPr lang="zh-CN" altLang="en-US" dirty="0">
                <a:sym typeface="+mn-ea"/>
              </a:rPr>
              <a:t>盲人遇到险情，就会自动反馈相关信息到紧急联系人的智能手机。</a:t>
            </a:r>
            <a:endParaRPr lang="zh-CN" altLang="en-US" dirty="0">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67360" y="1259840"/>
            <a:ext cx="8229600" cy="971550"/>
          </a:xfrm>
        </p:spPr>
        <p:txBody>
          <a:bodyPr>
            <a:normAutofit lnSpcReduction="10000"/>
          </a:bodyPr>
          <a:lstStyle/>
          <a:p>
            <a:r>
              <a:rPr lang="zh-CN" altLang="en-US" dirty="0"/>
              <a:t>软件需求模型</a:t>
            </a:r>
            <a:endParaRPr lang="zh-CN" altLang="en-US" dirty="0"/>
          </a:p>
          <a:p>
            <a:pPr marL="393065" lvl="1" indent="0">
              <a:buNone/>
            </a:pPr>
            <a:r>
              <a:rPr lang="zh-CN" altLang="en-US" dirty="0"/>
              <a:t>用例图</a:t>
            </a:r>
            <a:endParaRPr lang="zh-CN" altLang="en-US" dirty="0"/>
          </a:p>
        </p:txBody>
      </p:sp>
      <p:sp>
        <p:nvSpPr>
          <p:cNvPr id="9218" name="标题 1"/>
          <p:cNvSpPr>
            <a:spLocks noGrp="1"/>
          </p:cNvSpPr>
          <p:nvPr>
            <p:ph type="title"/>
          </p:nvPr>
        </p:nvSpPr>
        <p:spPr>
          <a:xfrm>
            <a:off x="467360" y="116523"/>
            <a:ext cx="8229600" cy="1143000"/>
          </a:xfrm>
        </p:spPr>
        <p:txBody>
          <a:bodyPr/>
          <a:lstStyle/>
          <a:p>
            <a:r>
              <a:rPr lang="zh-CN" altLang="en-US" dirty="0"/>
              <a:t>需求模型与文档</a:t>
            </a:r>
            <a:endParaRPr lang="zh-CN" altLang="en-US" dirty="0"/>
          </a:p>
        </p:txBody>
      </p:sp>
      <p:pic>
        <p:nvPicPr>
          <p:cNvPr id="2" name="图片 2" descr="2dc6599567aa950ea967509280f81b7"/>
          <p:cNvPicPr>
            <a:picLocks noChangeAspect="1"/>
          </p:cNvPicPr>
          <p:nvPr>
            <p:custDataLst>
              <p:tags r:id="rId1"/>
            </p:custDataLst>
          </p:nvPr>
        </p:nvPicPr>
        <p:blipFill>
          <a:blip r:embed="rId2"/>
          <a:stretch>
            <a:fillRect/>
          </a:stretch>
        </p:blipFill>
        <p:spPr>
          <a:xfrm>
            <a:off x="1043305" y="2420620"/>
            <a:ext cx="7207885" cy="3919855"/>
          </a:xfrm>
          <a:prstGeom prst="rect">
            <a:avLst/>
          </a:prstGeom>
        </p:spPr>
      </p:pic>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内容占位符 2"/>
          <p:cNvSpPr>
            <a:spLocks noGrp="1"/>
          </p:cNvSpPr>
          <p:nvPr>
            <p:custDataLst>
              <p:tags r:id="rId1"/>
            </p:custDataLst>
          </p:nvPr>
        </p:nvSpPr>
        <p:spPr>
          <a:xfrm>
            <a:off x="467360" y="116840"/>
            <a:ext cx="8229600" cy="3173730"/>
          </a:xfrm>
          <a:prstGeom prst="rect">
            <a:avLst/>
          </a:prstGeom>
        </p:spPr>
        <p:txBody>
          <a:bodyPr vert="horz">
            <a:normAutofit fontScale="25000"/>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sz="5600" b="0" dirty="0"/>
              <a:t>用例描述一</a:t>
            </a:r>
            <a:endParaRPr lang="zh-CN" altLang="en-US" sz="5600" b="0" dirty="0"/>
          </a:p>
          <a:p>
            <a:r>
              <a:rPr lang="zh-CN" altLang="en-US" sz="5600" b="0" dirty="0"/>
              <a:t>用例名称：实时定位。</a:t>
            </a:r>
            <a:endParaRPr lang="zh-CN" altLang="en-US" sz="5600" b="0" dirty="0"/>
          </a:p>
          <a:p>
            <a:r>
              <a:rPr lang="zh-CN" altLang="en-US" sz="5600" b="0" dirty="0"/>
              <a:t>用例的功能：系统给紧急联系人发送定位。</a:t>
            </a:r>
            <a:endParaRPr lang="zh-CN" altLang="en-US" sz="5600" b="0" dirty="0"/>
          </a:p>
          <a:p>
            <a:r>
              <a:rPr lang="zh-CN" altLang="en-US" sz="5600" b="0" dirty="0"/>
              <a:t>执行者：计时器，紧急联系人。 </a:t>
            </a:r>
            <a:endParaRPr lang="zh-CN" altLang="en-US" sz="5600" b="0" dirty="0"/>
          </a:p>
          <a:p>
            <a:r>
              <a:rPr lang="zh-CN" altLang="en-US" sz="5600" b="0" dirty="0"/>
              <a:t>前置条件：系统处于“监测”状态。</a:t>
            </a:r>
            <a:endParaRPr lang="zh-CN" altLang="en-US" sz="5600" b="0" dirty="0"/>
          </a:p>
          <a:p>
            <a:r>
              <a:rPr lang="zh-CN" altLang="en-US" sz="5600" b="0" dirty="0"/>
              <a:t>触发条件：计时器开始计时。</a:t>
            </a:r>
            <a:endParaRPr lang="zh-CN" altLang="en-US" sz="5600" b="0" dirty="0"/>
          </a:p>
          <a:p>
            <a:r>
              <a:rPr lang="zh-CN" altLang="en-US" sz="5600" b="0" dirty="0"/>
              <a:t>基本交互动作：</a:t>
            </a:r>
            <a:endParaRPr lang="zh-CN" altLang="en-US" sz="5600" b="0" dirty="0"/>
          </a:p>
          <a:p>
            <a:r>
              <a:rPr lang="zh-CN" altLang="en-US" sz="5600" b="0" dirty="0"/>
              <a:t>1.计时器计时到达预定值</a:t>
            </a:r>
            <a:endParaRPr lang="zh-CN" altLang="en-US" sz="5600" b="0" dirty="0"/>
          </a:p>
          <a:p>
            <a:r>
              <a:rPr lang="zh-CN" altLang="en-US" sz="5600" b="0" dirty="0"/>
              <a:t>2.系统记录实时位置，并发送给紧急联系人。</a:t>
            </a:r>
            <a:endParaRPr lang="zh-CN" altLang="en-US" sz="5600" b="0" dirty="0"/>
          </a:p>
          <a:p>
            <a:r>
              <a:rPr lang="zh-CN" altLang="en-US" sz="5600" b="0" dirty="0"/>
              <a:t>3.紧急联系人接收实时位置。</a:t>
            </a:r>
            <a:endParaRPr lang="zh-CN" altLang="en-US" sz="5600" b="0" dirty="0"/>
          </a:p>
          <a:p>
            <a:r>
              <a:rPr lang="zh-CN" altLang="en-US" sz="5600" b="0" dirty="0"/>
              <a:t>扩展交互动作：</a:t>
            </a:r>
            <a:endParaRPr lang="zh-CN" altLang="en-US" sz="5600" b="0" dirty="0"/>
          </a:p>
          <a:p>
            <a:r>
              <a:rPr lang="zh-CN" altLang="en-US" sz="5600" b="0" dirty="0"/>
              <a:t>1a.未达到预定值时计时器中断计时，计时器恢复到零。</a:t>
            </a:r>
            <a:endParaRPr lang="zh-CN" altLang="en-US" sz="5600" b="0" dirty="0"/>
          </a:p>
        </p:txBody>
      </p:sp>
      <p:pic>
        <p:nvPicPr>
          <p:cNvPr id="2" name="图片 1" descr="顺序图2（实时定位）"/>
          <p:cNvPicPr>
            <a:picLocks noChangeAspect="1"/>
          </p:cNvPicPr>
          <p:nvPr/>
        </p:nvPicPr>
        <p:blipFill>
          <a:blip r:embed="rId2"/>
          <a:stretch>
            <a:fillRect/>
          </a:stretch>
        </p:blipFill>
        <p:spPr>
          <a:xfrm>
            <a:off x="436245" y="3357245"/>
            <a:ext cx="8260715" cy="339217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内容占位符 2"/>
          <p:cNvSpPr>
            <a:spLocks noGrp="1"/>
          </p:cNvSpPr>
          <p:nvPr>
            <p:custDataLst>
              <p:tags r:id="rId1"/>
            </p:custDataLst>
          </p:nvPr>
        </p:nvSpPr>
        <p:spPr>
          <a:xfrm>
            <a:off x="467360" y="80010"/>
            <a:ext cx="8229600" cy="3853180"/>
          </a:xfrm>
          <a:prstGeom prst="rect">
            <a:avLst/>
          </a:prstGeom>
        </p:spPr>
        <p:txBody>
          <a:bodyPr vert="horz"/>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sz="1000" b="0" dirty="0"/>
              <a:t>用例描述二</a:t>
            </a:r>
            <a:endParaRPr lang="zh-CN" altLang="en-US" sz="1000" b="0" dirty="0"/>
          </a:p>
          <a:p>
            <a:r>
              <a:rPr lang="zh-CN" altLang="en-US" sz="1000" b="0" dirty="0"/>
              <a:t>用例名称：避障。</a:t>
            </a:r>
            <a:endParaRPr lang="zh-CN" altLang="en-US" sz="1000" b="0" dirty="0"/>
          </a:p>
          <a:p>
            <a:r>
              <a:rPr lang="zh-CN" altLang="en-US" sz="1000" b="0" dirty="0"/>
              <a:t>用例的功能：传感器计算距离帮助盲人规避障碍。</a:t>
            </a:r>
            <a:endParaRPr lang="zh-CN" altLang="en-US" sz="1000" b="0" dirty="0"/>
          </a:p>
          <a:p>
            <a:r>
              <a:rPr lang="zh-CN" altLang="en-US" sz="1000" b="0" dirty="0"/>
              <a:t>执行者：计时器，传感器，盲人。</a:t>
            </a:r>
            <a:endParaRPr lang="zh-CN" altLang="en-US" sz="1000" b="0" dirty="0"/>
          </a:p>
          <a:p>
            <a:r>
              <a:rPr lang="zh-CN" altLang="en-US" sz="1000" b="0" dirty="0"/>
              <a:t>前置条件：系统处于“监测”状态。</a:t>
            </a:r>
            <a:endParaRPr lang="zh-CN" altLang="en-US" sz="1000" b="0" dirty="0"/>
          </a:p>
          <a:p>
            <a:r>
              <a:rPr lang="zh-CN" altLang="en-US" sz="1000" b="0" dirty="0"/>
              <a:t>触发条件：盲人进入有障碍的地方。</a:t>
            </a:r>
            <a:endParaRPr lang="zh-CN" altLang="en-US" sz="1000" b="0" dirty="0"/>
          </a:p>
          <a:p>
            <a:r>
              <a:rPr lang="zh-CN" altLang="en-US" sz="1000" b="0" dirty="0"/>
              <a:t>基本交互动作：</a:t>
            </a:r>
            <a:endParaRPr lang="zh-CN" altLang="en-US" sz="1000" b="0" dirty="0"/>
          </a:p>
          <a:p>
            <a:r>
              <a:rPr lang="zh-CN" altLang="en-US" sz="1000" b="0" dirty="0"/>
              <a:t>1.传感器监测距离并上传。</a:t>
            </a:r>
            <a:endParaRPr lang="zh-CN" altLang="en-US" sz="1000" b="0" dirty="0"/>
          </a:p>
          <a:p>
            <a:r>
              <a:rPr lang="zh-CN" altLang="en-US" sz="1000" b="0" dirty="0"/>
              <a:t>2.系统判别数据不正常。</a:t>
            </a:r>
            <a:endParaRPr lang="zh-CN" altLang="en-US" sz="1000" b="0" dirty="0"/>
          </a:p>
          <a:p>
            <a:r>
              <a:rPr lang="zh-CN" altLang="en-US" sz="1000" b="0" dirty="0"/>
              <a:t>3.计时器开始计时到达预先设定的值。</a:t>
            </a:r>
            <a:endParaRPr lang="zh-CN" altLang="en-US" sz="1000" b="0" dirty="0"/>
          </a:p>
          <a:p>
            <a:r>
              <a:rPr lang="zh-CN" altLang="en-US" sz="1000" b="0" dirty="0"/>
              <a:t>4.系统语音播报。</a:t>
            </a:r>
            <a:endParaRPr lang="zh-CN" altLang="en-US" sz="1000" b="0" dirty="0"/>
          </a:p>
          <a:p>
            <a:r>
              <a:rPr lang="zh-CN" altLang="en-US" sz="1000" b="0" dirty="0"/>
              <a:t>5.盲人避开障碍。</a:t>
            </a:r>
            <a:endParaRPr lang="zh-CN" altLang="en-US" sz="1000" b="0" dirty="0"/>
          </a:p>
          <a:p>
            <a:r>
              <a:rPr lang="zh-CN" altLang="en-US" sz="1000" b="0" dirty="0"/>
              <a:t>扩展交互动作：</a:t>
            </a:r>
            <a:endParaRPr lang="zh-CN" altLang="en-US" sz="1000" b="0" dirty="0"/>
          </a:p>
          <a:p>
            <a:r>
              <a:rPr lang="zh-CN" altLang="en-US" sz="1000" b="0" dirty="0"/>
              <a:t>2a.系统判别数据正常，执行动作1。</a:t>
            </a:r>
            <a:endParaRPr lang="zh-CN" altLang="en-US" sz="1000" b="0" dirty="0"/>
          </a:p>
          <a:p>
            <a:r>
              <a:rPr lang="zh-CN" altLang="en-US" sz="1000" b="0" dirty="0"/>
              <a:t>3a.计时过程中数据恢复正常</a:t>
            </a:r>
            <a:endParaRPr lang="zh-CN" altLang="en-US" sz="1000" b="0" dirty="0"/>
          </a:p>
          <a:p>
            <a:r>
              <a:rPr lang="zh-CN" altLang="en-US" sz="1000" b="0" dirty="0"/>
              <a:t>3a1系统判别数据正常</a:t>
            </a:r>
            <a:endParaRPr lang="zh-CN" altLang="en-US" sz="1000" b="0" dirty="0"/>
          </a:p>
          <a:p>
            <a:r>
              <a:rPr lang="zh-CN" altLang="en-US" sz="1000" b="0" dirty="0"/>
              <a:t>3a1a计时器停止计时并恢复到零</a:t>
            </a:r>
            <a:endParaRPr lang="zh-CN" altLang="en-US" sz="1000" b="0" dirty="0"/>
          </a:p>
          <a:p>
            <a:r>
              <a:rPr lang="zh-CN" altLang="en-US" sz="1000" b="0" dirty="0"/>
              <a:t>3a1a1执行动作1。 </a:t>
            </a:r>
            <a:endParaRPr lang="zh-CN" altLang="en-US" sz="1000" b="0" dirty="0"/>
          </a:p>
        </p:txBody>
      </p:sp>
      <p:pic>
        <p:nvPicPr>
          <p:cNvPr id="3" name="图片 3" descr="0ea7270fc46d19d2314dd9265e04a37"/>
          <p:cNvPicPr>
            <a:picLocks noChangeAspect="1"/>
          </p:cNvPicPr>
          <p:nvPr>
            <p:custDataLst>
              <p:tags r:id="rId2"/>
            </p:custDataLst>
          </p:nvPr>
        </p:nvPicPr>
        <p:blipFill>
          <a:blip r:embed="rId3"/>
          <a:stretch>
            <a:fillRect/>
          </a:stretch>
        </p:blipFill>
        <p:spPr>
          <a:xfrm>
            <a:off x="474980" y="3933190"/>
            <a:ext cx="8292465" cy="287083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内容占位符 2"/>
          <p:cNvSpPr>
            <a:spLocks noGrp="1"/>
          </p:cNvSpPr>
          <p:nvPr>
            <p:custDataLst>
              <p:tags r:id="rId1"/>
            </p:custDataLst>
          </p:nvPr>
        </p:nvSpPr>
        <p:spPr>
          <a:xfrm>
            <a:off x="467360" y="140335"/>
            <a:ext cx="8229600" cy="3505200"/>
          </a:xfrm>
          <a:prstGeom prst="rect">
            <a:avLst/>
          </a:prstGeom>
        </p:spPr>
        <p:txBody>
          <a:bodyPr vert="horz"/>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sz="1400" b="0" dirty="0"/>
              <a:t>用例描述三</a:t>
            </a:r>
            <a:endParaRPr lang="zh-CN" altLang="en-US" sz="1400" b="0" dirty="0"/>
          </a:p>
          <a:p>
            <a:r>
              <a:rPr lang="zh-CN" altLang="en-US" sz="1400" b="0" dirty="0"/>
              <a:t>用例名称：通知紧急联系人</a:t>
            </a:r>
            <a:endParaRPr lang="zh-CN" altLang="en-US" sz="1400" b="0" dirty="0"/>
          </a:p>
          <a:p>
            <a:r>
              <a:rPr lang="zh-CN" altLang="en-US" sz="1400" b="0" dirty="0"/>
              <a:t>用例的功能：系统通知紧急联系人。</a:t>
            </a:r>
            <a:endParaRPr lang="zh-CN" altLang="en-US" sz="1400" b="0" dirty="0"/>
          </a:p>
          <a:p>
            <a:r>
              <a:rPr lang="zh-CN" altLang="en-US" sz="1400" b="0" dirty="0"/>
              <a:t>执行者：计时器，紧急联系人。</a:t>
            </a:r>
            <a:endParaRPr lang="zh-CN" altLang="en-US" sz="1400" b="0" dirty="0"/>
          </a:p>
          <a:p>
            <a:r>
              <a:rPr lang="zh-CN" altLang="en-US" sz="1400" b="0" dirty="0"/>
              <a:t>前置条件：数据处于不正常状态。</a:t>
            </a:r>
            <a:endParaRPr lang="zh-CN" altLang="en-US" sz="1400" b="0" dirty="0"/>
          </a:p>
          <a:p>
            <a:r>
              <a:rPr lang="zh-CN" altLang="en-US" sz="1400" b="0" dirty="0"/>
              <a:t>触发条件：计时器计时超出预定值。</a:t>
            </a:r>
            <a:endParaRPr lang="zh-CN" altLang="en-US" sz="1400" b="0" dirty="0"/>
          </a:p>
          <a:p>
            <a:r>
              <a:rPr lang="zh-CN" altLang="en-US" sz="1400" b="0" dirty="0"/>
              <a:t>基本交互动作：</a:t>
            </a:r>
            <a:endParaRPr lang="zh-CN" altLang="en-US" sz="1400" b="0" dirty="0"/>
          </a:p>
          <a:p>
            <a:r>
              <a:rPr lang="zh-CN" altLang="en-US" sz="1400" b="0" dirty="0"/>
              <a:t>1.系统联系紧急联系人。</a:t>
            </a:r>
            <a:endParaRPr lang="zh-CN" altLang="en-US" sz="1400" b="0" dirty="0"/>
          </a:p>
          <a:p>
            <a:r>
              <a:rPr lang="zh-CN" altLang="en-US" sz="1400" b="0" dirty="0"/>
              <a:t>2.紧急联系人接收消息。</a:t>
            </a:r>
            <a:endParaRPr lang="zh-CN" altLang="en-US" sz="1400" b="0" dirty="0"/>
          </a:p>
          <a:p>
            <a:r>
              <a:rPr lang="zh-CN" altLang="en-US" sz="1400" b="0" dirty="0"/>
              <a:t>3.系统向紧急联系人发送时间，位置。</a:t>
            </a:r>
            <a:endParaRPr lang="zh-CN" altLang="en-US" sz="1400" b="0" dirty="0"/>
          </a:p>
          <a:p>
            <a:r>
              <a:rPr lang="zh-CN" altLang="en-US" sz="1400" b="0" dirty="0"/>
              <a:t>4.紧急联系人接收时间，位置。</a:t>
            </a:r>
            <a:endParaRPr lang="zh-CN" altLang="en-US" sz="1400" b="0" dirty="0"/>
          </a:p>
          <a:p>
            <a:r>
              <a:rPr lang="zh-CN" altLang="en-US" sz="1400" b="0" dirty="0"/>
              <a:t>扩展交互动作：</a:t>
            </a:r>
            <a:endParaRPr lang="zh-CN" altLang="en-US" sz="1400" b="0" dirty="0"/>
          </a:p>
          <a:p>
            <a:r>
              <a:rPr lang="zh-CN" altLang="en-US" sz="1400" b="0" dirty="0"/>
              <a:t>2a.紧急联系人未接收消息，重复动作1。</a:t>
            </a:r>
            <a:endParaRPr lang="zh-CN" altLang="en-US" sz="1400" b="0" dirty="0"/>
          </a:p>
        </p:txBody>
      </p:sp>
      <p:pic>
        <p:nvPicPr>
          <p:cNvPr id="3" name="图片 2" descr="顺序图3"/>
          <p:cNvPicPr>
            <a:picLocks noChangeAspect="1"/>
          </p:cNvPicPr>
          <p:nvPr/>
        </p:nvPicPr>
        <p:blipFill>
          <a:blip r:embed="rId2"/>
          <a:stretch>
            <a:fillRect/>
          </a:stretch>
        </p:blipFill>
        <p:spPr>
          <a:xfrm>
            <a:off x="467360" y="3645535"/>
            <a:ext cx="8228965" cy="301371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内容占位符 2"/>
          <p:cNvSpPr>
            <a:spLocks noGrp="1"/>
          </p:cNvSpPr>
          <p:nvPr>
            <p:custDataLst>
              <p:tags r:id="rId1"/>
            </p:custDataLst>
          </p:nvPr>
        </p:nvSpPr>
        <p:spPr>
          <a:xfrm>
            <a:off x="467360" y="116840"/>
            <a:ext cx="8229600" cy="2928620"/>
          </a:xfrm>
          <a:prstGeom prst="rect">
            <a:avLst/>
          </a:prstGeom>
        </p:spPr>
        <p:txBody>
          <a:bodyPr vert="horz"/>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sz="1600" b="0" dirty="0"/>
              <a:t>用例描述四</a:t>
            </a:r>
            <a:endParaRPr lang="zh-CN" altLang="en-US" sz="1600" b="0" dirty="0"/>
          </a:p>
          <a:p>
            <a:r>
              <a:rPr lang="zh-CN" altLang="en-US" sz="1600" b="0" dirty="0"/>
              <a:t>用例名称：监测距离。</a:t>
            </a:r>
            <a:endParaRPr lang="zh-CN" altLang="en-US" sz="1600" b="0" dirty="0"/>
          </a:p>
          <a:p>
            <a:r>
              <a:rPr lang="zh-CN" altLang="en-US" sz="1600" b="0" dirty="0"/>
              <a:t>用例的功能：传感器监测障碍距离。</a:t>
            </a:r>
            <a:endParaRPr lang="zh-CN" altLang="en-US" sz="1600" b="0" dirty="0"/>
          </a:p>
          <a:p>
            <a:r>
              <a:rPr lang="zh-CN" altLang="en-US" sz="1600" b="0" dirty="0"/>
              <a:t>执行者：传感器。</a:t>
            </a:r>
            <a:endParaRPr lang="zh-CN" altLang="en-US" sz="1600" b="0" dirty="0"/>
          </a:p>
          <a:p>
            <a:r>
              <a:rPr lang="zh-CN" altLang="en-US" sz="1600" b="0" dirty="0"/>
              <a:t>前置条件：系统处于“监测”状态。</a:t>
            </a:r>
            <a:endParaRPr lang="zh-CN" altLang="en-US" sz="1600" b="0" dirty="0"/>
          </a:p>
          <a:p>
            <a:r>
              <a:rPr lang="zh-CN" altLang="en-US" sz="1600" b="0" dirty="0"/>
              <a:t>触发条件：盲人进入有障碍的地方。</a:t>
            </a:r>
            <a:endParaRPr lang="zh-CN" altLang="en-US" sz="1600" b="0" dirty="0"/>
          </a:p>
          <a:p>
            <a:r>
              <a:rPr lang="zh-CN" altLang="en-US" sz="1600" b="0" dirty="0"/>
              <a:t>基本交互动作：</a:t>
            </a:r>
            <a:endParaRPr lang="zh-CN" altLang="en-US" sz="1600" b="0" dirty="0"/>
          </a:p>
          <a:p>
            <a:r>
              <a:rPr lang="zh-CN" altLang="en-US" sz="1600" b="0" dirty="0"/>
              <a:t>1.传感器监测距离并上传。</a:t>
            </a:r>
            <a:endParaRPr lang="zh-CN" altLang="en-US" sz="1600" b="0" dirty="0"/>
          </a:p>
          <a:p>
            <a:r>
              <a:rPr lang="zh-CN" altLang="en-US" sz="1600" b="0" dirty="0"/>
              <a:t>2.系统记录障碍与盲人的距离。</a:t>
            </a:r>
            <a:endParaRPr lang="zh-CN" altLang="en-US" sz="1600" b="0" dirty="0"/>
          </a:p>
          <a:p>
            <a:r>
              <a:rPr lang="zh-CN" altLang="en-US" sz="1600" b="0" dirty="0"/>
              <a:t>扩展交互动作：无 。</a:t>
            </a:r>
            <a:endParaRPr lang="zh-CN" altLang="en-US" sz="1600" b="0" dirty="0"/>
          </a:p>
        </p:txBody>
      </p:sp>
      <p:pic>
        <p:nvPicPr>
          <p:cNvPr id="5" name="图片 5" descr="f2528efb54d28085adb645b69ae41c5"/>
          <p:cNvPicPr>
            <a:picLocks noChangeAspect="1"/>
          </p:cNvPicPr>
          <p:nvPr>
            <p:custDataLst>
              <p:tags r:id="rId2"/>
            </p:custDataLst>
          </p:nvPr>
        </p:nvPicPr>
        <p:blipFill>
          <a:blip r:embed="rId3"/>
          <a:stretch>
            <a:fillRect/>
          </a:stretch>
        </p:blipFill>
        <p:spPr>
          <a:xfrm>
            <a:off x="1229360" y="3141345"/>
            <a:ext cx="6550660" cy="355282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内容占位符 2"/>
          <p:cNvSpPr>
            <a:spLocks noGrp="1"/>
          </p:cNvSpPr>
          <p:nvPr>
            <p:custDataLst>
              <p:tags r:id="rId1"/>
            </p:custDataLst>
          </p:nvPr>
        </p:nvSpPr>
        <p:spPr>
          <a:xfrm>
            <a:off x="467360" y="116840"/>
            <a:ext cx="8229600" cy="3300730"/>
          </a:xfrm>
          <a:prstGeom prst="rect">
            <a:avLst/>
          </a:prstGeom>
        </p:spPr>
        <p:txBody>
          <a:bodyPr vert="horz"/>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sz="1600" b="0" dirty="0"/>
              <a:t>用例描述五</a:t>
            </a:r>
            <a:endParaRPr lang="zh-CN" altLang="en-US" sz="1600" b="0" dirty="0"/>
          </a:p>
          <a:p>
            <a:r>
              <a:rPr lang="zh-CN" altLang="en-US" sz="1600" b="0" dirty="0"/>
              <a:t>用例名称：语音播报</a:t>
            </a:r>
            <a:endParaRPr lang="zh-CN" altLang="en-US" sz="1600" b="0" dirty="0"/>
          </a:p>
          <a:p>
            <a:r>
              <a:rPr lang="zh-CN" altLang="en-US" sz="1600" b="0" dirty="0"/>
              <a:t>用例功能：系统语音播报，警示盲人。</a:t>
            </a:r>
            <a:endParaRPr lang="zh-CN" altLang="en-US" sz="1600" b="0" dirty="0"/>
          </a:p>
          <a:p>
            <a:r>
              <a:rPr lang="zh-CN" altLang="en-US" sz="1600" b="0" dirty="0"/>
              <a:t>执行者：计时器。</a:t>
            </a:r>
            <a:endParaRPr lang="zh-CN" altLang="en-US" sz="1600" b="0" dirty="0"/>
          </a:p>
          <a:p>
            <a:r>
              <a:rPr lang="zh-CN" altLang="en-US" sz="1600" b="0" dirty="0"/>
              <a:t>前置条件：系统判别数据不正常。</a:t>
            </a:r>
            <a:endParaRPr lang="zh-CN" altLang="en-US" sz="1600" b="0" dirty="0"/>
          </a:p>
          <a:p>
            <a:r>
              <a:rPr lang="zh-CN" altLang="en-US" sz="1600" b="0" dirty="0"/>
              <a:t>触发条件：计时器开始计时。</a:t>
            </a:r>
            <a:endParaRPr lang="zh-CN" altLang="en-US" sz="1600" b="0" dirty="0"/>
          </a:p>
          <a:p>
            <a:r>
              <a:rPr lang="zh-CN" altLang="en-US" sz="1600" b="0" dirty="0"/>
              <a:t>基本交互动作:</a:t>
            </a:r>
            <a:endParaRPr lang="zh-CN" altLang="en-US" sz="1600" b="0" dirty="0"/>
          </a:p>
          <a:p>
            <a:r>
              <a:rPr lang="zh-CN" altLang="en-US" sz="1600" b="0" dirty="0"/>
              <a:t>1.计时器计时到达预定值。</a:t>
            </a:r>
            <a:endParaRPr lang="zh-CN" altLang="en-US" sz="1600" b="0" dirty="0"/>
          </a:p>
          <a:p>
            <a:r>
              <a:rPr lang="zh-CN" altLang="en-US" sz="1600" b="0" dirty="0"/>
              <a:t>2.系统语音播报，警示盲人规避障碍。</a:t>
            </a:r>
            <a:endParaRPr lang="zh-CN" altLang="en-US" sz="1600" b="0" dirty="0"/>
          </a:p>
          <a:p>
            <a:r>
              <a:rPr lang="zh-CN" altLang="en-US" sz="1600" b="0" dirty="0"/>
              <a:t>扩展交互动作：</a:t>
            </a:r>
            <a:endParaRPr lang="zh-CN" altLang="en-US" sz="1600" b="0" dirty="0"/>
          </a:p>
          <a:p>
            <a:r>
              <a:rPr lang="zh-CN" altLang="en-US" sz="1600" b="0" dirty="0"/>
              <a:t>1a.未达到预定值时计时器中断计时，计时器恢复到零。</a:t>
            </a:r>
            <a:endParaRPr lang="zh-CN" altLang="en-US" sz="1600" b="0" dirty="0"/>
          </a:p>
        </p:txBody>
      </p:sp>
      <p:pic>
        <p:nvPicPr>
          <p:cNvPr id="2" name="图片 1" descr="顺序图5（语音播报）"/>
          <p:cNvPicPr>
            <a:picLocks noChangeAspect="1"/>
          </p:cNvPicPr>
          <p:nvPr/>
        </p:nvPicPr>
        <p:blipFill>
          <a:blip r:embed="rId2"/>
          <a:stretch>
            <a:fillRect/>
          </a:stretch>
        </p:blipFill>
        <p:spPr>
          <a:xfrm>
            <a:off x="467360" y="3429000"/>
            <a:ext cx="8138795" cy="328803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内容占位符 2"/>
          <p:cNvSpPr>
            <a:spLocks noGrp="1"/>
          </p:cNvSpPr>
          <p:nvPr>
            <p:custDataLst>
              <p:tags r:id="rId1"/>
            </p:custDataLst>
          </p:nvPr>
        </p:nvSpPr>
        <p:spPr>
          <a:xfrm>
            <a:off x="755650" y="260350"/>
            <a:ext cx="7697470" cy="686435"/>
          </a:xfrm>
          <a:prstGeom prst="rect">
            <a:avLst/>
          </a:prstGeom>
        </p:spPr>
        <p:txBody>
          <a:bodyPr vert="horz"/>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pPr marL="109855" indent="0">
              <a:buNone/>
            </a:pPr>
            <a:r>
              <a:rPr lang="zh-CN" altLang="en-US" sz="3200" b="0" dirty="0"/>
              <a:t>分析类图</a:t>
            </a:r>
            <a:endParaRPr lang="zh-CN" altLang="en-US" sz="3200" b="0" dirty="0"/>
          </a:p>
          <a:p>
            <a:pPr marL="109855" indent="0">
              <a:buNone/>
            </a:pPr>
            <a:endParaRPr lang="zh-CN" altLang="en-US" sz="1400" b="0" dirty="0"/>
          </a:p>
        </p:txBody>
      </p:sp>
      <p:pic>
        <p:nvPicPr>
          <p:cNvPr id="7" name="图片 7" descr="ea353115cb18b12d350439dcd1b94f2"/>
          <p:cNvPicPr>
            <a:picLocks noChangeAspect="1"/>
          </p:cNvPicPr>
          <p:nvPr>
            <p:custDataLst>
              <p:tags r:id="rId2"/>
            </p:custDataLst>
          </p:nvPr>
        </p:nvPicPr>
        <p:blipFill>
          <a:blip r:embed="rId3"/>
          <a:stretch>
            <a:fillRect/>
          </a:stretch>
        </p:blipFill>
        <p:spPr>
          <a:xfrm>
            <a:off x="1056005" y="980440"/>
            <a:ext cx="7366635" cy="500062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内容占位符 2"/>
          <p:cNvSpPr>
            <a:spLocks noGrp="1"/>
          </p:cNvSpPr>
          <p:nvPr>
            <p:custDataLst>
              <p:tags r:id="rId1"/>
            </p:custDataLst>
          </p:nvPr>
        </p:nvSpPr>
        <p:spPr>
          <a:xfrm>
            <a:off x="467360" y="522605"/>
            <a:ext cx="8229600" cy="4235450"/>
          </a:xfrm>
          <a:prstGeom prst="rect">
            <a:avLst/>
          </a:prstGeom>
        </p:spPr>
        <p:txBody>
          <a:bodyPr vert="horz">
            <a:normAutofit fontScale="25000"/>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pPr marL="393065" lvl="1" indent="0">
              <a:buNone/>
            </a:pPr>
            <a:endParaRPr lang="zh-CN" altLang="en-US" dirty="0"/>
          </a:p>
          <a:p>
            <a:r>
              <a:rPr lang="zh-CN" altLang="en-US" sz="9600" dirty="0">
                <a:sym typeface="+mn-ea"/>
              </a:rPr>
              <a:t>软件的非功能需求</a:t>
            </a:r>
            <a:endParaRPr lang="zh-CN" altLang="en-US" sz="9600" dirty="0">
              <a:sym typeface="+mn-ea"/>
            </a:endParaRPr>
          </a:p>
          <a:p>
            <a:pPr lvl="1"/>
            <a:r>
              <a:rPr lang="zh-CN" altLang="en-US" sz="7200" dirty="0">
                <a:sym typeface="+mn-ea"/>
              </a:rPr>
              <a:t>性能要求</a:t>
            </a:r>
            <a:endParaRPr lang="zh-CN" altLang="en-US" sz="7200" dirty="0">
              <a:sym typeface="+mn-ea"/>
            </a:endParaRPr>
          </a:p>
          <a:p>
            <a:pPr lvl="1"/>
            <a:r>
              <a:rPr lang="zh-CN" altLang="en-US" sz="7200" dirty="0">
                <a:sym typeface="+mn-ea"/>
              </a:rPr>
              <a:t>1).功能响应时间要求:蓝牙连接建立后，app一定可以响应用户发送的请求;非常重要的功能不超过100ms,其余功能不超过460ms；</a:t>
            </a:r>
            <a:endParaRPr lang="zh-CN" altLang="en-US" sz="7200" dirty="0">
              <a:sym typeface="+mn-ea"/>
            </a:endParaRPr>
          </a:p>
          <a:p>
            <a:pPr lvl="1"/>
            <a:r>
              <a:rPr lang="zh-CN" altLang="en-US" sz="7200" dirty="0">
                <a:sym typeface="+mn-ea"/>
              </a:rPr>
              <a:t>2).语音通讯质量要求:语音清晰可辨,信号传输流畅（延迟在网络信号满格或少一格时不超过100ms）；</a:t>
            </a:r>
            <a:endParaRPr lang="zh-CN" altLang="en-US" sz="7200" dirty="0">
              <a:sym typeface="+mn-ea"/>
            </a:endParaRPr>
          </a:p>
          <a:p>
            <a:pPr lvl="1"/>
            <a:r>
              <a:rPr lang="zh-CN" altLang="en-US" sz="7200" dirty="0">
                <a:sym typeface="+mn-ea"/>
              </a:rPr>
              <a:t>3).可靠性要求:用户使用该系统时,手机客户端能够访问,硬件传感器正常运行。系统能够支持长期稳定运行,并且系统维护不能影响到硬件接收信息。</a:t>
            </a:r>
            <a:endParaRPr lang="zh-CN" altLang="en-US" sz="7200" dirty="0">
              <a:sym typeface="+mn-ea"/>
            </a:endParaRPr>
          </a:p>
          <a:p>
            <a:pPr lvl="1"/>
            <a:r>
              <a:rPr lang="zh-CN" altLang="en-US" sz="7200" dirty="0">
                <a:sym typeface="+mn-ea"/>
              </a:rPr>
              <a:t>验收要求</a:t>
            </a:r>
            <a:endParaRPr lang="zh-CN" altLang="en-US" sz="7200" dirty="0">
              <a:sym typeface="+mn-ea"/>
            </a:endParaRPr>
          </a:p>
          <a:p>
            <a:pPr lvl="1"/>
            <a:r>
              <a:rPr lang="zh-CN" altLang="en-US" sz="7200" dirty="0"/>
              <a:t>1).要求整个系统正常运行过程中无Bug，能在用户非正常操作的情况下报告错误但不至于崩溃。</a:t>
            </a:r>
            <a:endParaRPr lang="zh-CN" altLang="en-US" sz="7200" dirty="0"/>
          </a:p>
          <a:p>
            <a:pPr lvl="1"/>
            <a:r>
              <a:rPr lang="zh-CN" altLang="en-US" sz="7200" dirty="0"/>
              <a:t>2).要求在不同的实际场景检测中，整个系统确实能够完成盲人智能出行的设计功能。</a:t>
            </a:r>
            <a:endParaRPr lang="zh-CN" altLang="en-US" sz="7200" dirty="0"/>
          </a:p>
          <a:p>
            <a:pPr lvl="1"/>
            <a:r>
              <a:rPr lang="zh-CN" altLang="en-US" sz="7200" dirty="0"/>
              <a:t>3).要求整个系统各部分优化完毕，不存在编程过程中遗留的调试代码等影响用户体验的部分。</a:t>
            </a:r>
            <a:endParaRPr lang="zh-CN" altLang="en-US" sz="7200" dirty="0"/>
          </a:p>
          <a:p>
            <a:pPr marL="109855" indent="0">
              <a:buNone/>
            </a:pPr>
            <a:endParaRPr lang="zh-CN" altLang="en-US" dirty="0"/>
          </a:p>
          <a:p>
            <a:endParaRPr lang="zh-CN"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内容占位符 2"/>
          <p:cNvSpPr>
            <a:spLocks noGrp="1"/>
          </p:cNvSpPr>
          <p:nvPr>
            <p:custDataLst>
              <p:tags r:id="rId1"/>
            </p:custDataLst>
          </p:nvPr>
        </p:nvSpPr>
        <p:spPr>
          <a:xfrm>
            <a:off x="457200" y="2752090"/>
            <a:ext cx="8229600" cy="1353820"/>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软件需求文档</a:t>
            </a:r>
            <a:endParaRPr lang="zh-CN" altLang="en-US" dirty="0"/>
          </a:p>
          <a:p>
            <a:pPr lvl="1"/>
            <a:r>
              <a:rPr lang="zh-CN" altLang="en-US" sz="2300" dirty="0"/>
              <a:t>介绍项目所产生的软件需求文档，包括软件需求构思与创意文档、软件需求规格说明书（</a:t>
            </a:r>
            <a:r>
              <a:rPr lang="en-US" altLang="zh-CN" sz="2300" dirty="0"/>
              <a:t>word</a:t>
            </a:r>
            <a:r>
              <a:rPr lang="zh-CN" altLang="en-US" sz="2300" dirty="0"/>
              <a:t>）</a:t>
            </a:r>
            <a:endParaRPr lang="zh-CN" altLang="en-US" dirty="0"/>
          </a:p>
          <a:p>
            <a:endParaRPr lang="zh-CN" altLang="en-US" dirty="0"/>
          </a:p>
          <a:p>
            <a:endParaRPr lang="zh-CN"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r>
              <a:rPr lang="zh-CN" altLang="en-US"/>
              <a:t>软件开发技术</a:t>
            </a:r>
            <a:endParaRPr lang="en-US" altLang="zh-CN"/>
          </a:p>
          <a:p>
            <a:pPr lvl="1"/>
            <a:r>
              <a:rPr lang="en-US" altLang="zh-CN"/>
              <a:t>UML</a:t>
            </a:r>
            <a:r>
              <a:rPr lang="zh-CN" altLang="en-US"/>
              <a:t>技术、</a:t>
            </a:r>
            <a:r>
              <a:rPr lang="en-US" altLang="zh-CN"/>
              <a:t>Android APP</a:t>
            </a:r>
            <a:r>
              <a:rPr lang="zh-CN" altLang="en-US"/>
              <a:t>开发技术、</a:t>
            </a:r>
            <a:r>
              <a:rPr lang="en-US" altLang="zh-CN"/>
              <a:t>GPS</a:t>
            </a:r>
            <a:r>
              <a:rPr lang="zh-CN" altLang="en-US"/>
              <a:t>定位技术等</a:t>
            </a:r>
            <a:endParaRPr lang="en-US" altLang="zh-CN"/>
          </a:p>
          <a:p>
            <a:r>
              <a:rPr lang="zh-CN" altLang="en-US"/>
              <a:t>编程语言</a:t>
            </a:r>
            <a:endParaRPr lang="en-US" altLang="zh-CN"/>
          </a:p>
          <a:p>
            <a:pPr lvl="1"/>
            <a:r>
              <a:rPr lang="en-US" altLang="zh-CN"/>
              <a:t>C</a:t>
            </a:r>
            <a:r>
              <a:rPr lang="zh-CN" altLang="en-US"/>
              <a:t>语言、Blockly、XML、JavaScript和Java</a:t>
            </a:r>
            <a:r>
              <a:rPr lang="zh-CN" altLang="en-US"/>
              <a:t>等。</a:t>
            </a:r>
            <a:endParaRPr lang="zh-CN" altLang="en-US"/>
          </a:p>
          <a:p>
            <a:r>
              <a:rPr lang="zh-CN" altLang="en-US"/>
              <a:t>软件工具</a:t>
            </a:r>
            <a:endParaRPr lang="en-US" altLang="zh-CN"/>
          </a:p>
          <a:p>
            <a:pPr lvl="1"/>
            <a:r>
              <a:rPr lang="zh-CN" altLang="en-US"/>
              <a:t>安卓开发工具</a:t>
            </a:r>
            <a:r>
              <a:rPr lang="en-US" altLang="zh-CN"/>
              <a:t>APP </a:t>
            </a:r>
            <a:r>
              <a:rPr lang="en-US" altLang="zh-CN"/>
              <a:t>Inventor</a:t>
            </a:r>
            <a:endParaRPr lang="en-US" altLang="zh-CN"/>
          </a:p>
          <a:p>
            <a:pPr lvl="1"/>
            <a:r>
              <a:rPr lang="zh-CN" altLang="en-US"/>
              <a:t>硬件编程工具</a:t>
            </a:r>
            <a:r>
              <a:rPr lang="en-US" altLang="zh-CN"/>
              <a:t>Arduino</a:t>
            </a:r>
            <a:endParaRPr lang="zh-CN" altLang="en-US"/>
          </a:p>
          <a:p>
            <a:pPr lvl="1"/>
            <a:r>
              <a:rPr lang="zh-CN" altLang="en-US"/>
              <a:t>代码质量分析工具简单云</a:t>
            </a:r>
            <a:r>
              <a:rPr lang="en-US" altLang="zh-CN"/>
              <a:t>(ezOne.work)</a:t>
            </a:r>
            <a:endParaRPr lang="en-US" altLang="zh-CN"/>
          </a:p>
        </p:txBody>
      </p:sp>
      <p:sp>
        <p:nvSpPr>
          <p:cNvPr id="5" name="标题 4"/>
          <p:cNvSpPr>
            <a:spLocks noGrp="1"/>
          </p:cNvSpPr>
          <p:nvPr>
            <p:ph type="title"/>
          </p:nvPr>
        </p:nvSpPr>
        <p:spPr/>
        <p:txBody>
          <a:bodyPr/>
          <a:lstStyle/>
          <a:p>
            <a:r>
              <a:rPr lang="zh-CN" altLang="en-US"/>
              <a:t>开发技术与工具</a:t>
            </a:r>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672465"/>
            <a:ext cx="8229600" cy="459740"/>
          </a:xfrm>
        </p:spPr>
        <p:txBody>
          <a:bodyPr/>
          <a:lstStyle/>
          <a:p>
            <a:r>
              <a:rPr lang="zh-CN" altLang="en-US" sz="1800"/>
              <a:t>体系结构设计及其模型</a:t>
            </a:r>
            <a:endParaRPr lang="zh-CN" altLang="en-US" sz="1800"/>
          </a:p>
        </p:txBody>
      </p:sp>
      <p:sp>
        <p:nvSpPr>
          <p:cNvPr id="11266" name="标题 1"/>
          <p:cNvSpPr>
            <a:spLocks noGrp="1"/>
          </p:cNvSpPr>
          <p:nvPr>
            <p:ph type="title"/>
          </p:nvPr>
        </p:nvSpPr>
        <p:spPr>
          <a:xfrm>
            <a:off x="457200" y="0"/>
            <a:ext cx="8229600" cy="672465"/>
          </a:xfrm>
        </p:spPr>
        <p:txBody>
          <a:bodyPr/>
          <a:lstStyle/>
          <a:p>
            <a:r>
              <a:rPr lang="zh-CN" altLang="en-US" sz="2800"/>
              <a:t>软件设计与建模</a:t>
            </a:r>
            <a:endParaRPr lang="zh-CN" altLang="en-US" sz="2800"/>
          </a:p>
        </p:txBody>
      </p:sp>
      <p:pic>
        <p:nvPicPr>
          <p:cNvPr id="3" name="图片 2"/>
          <p:cNvPicPr>
            <a:picLocks noChangeAspect="1"/>
          </p:cNvPicPr>
          <p:nvPr/>
        </p:nvPicPr>
        <p:blipFill>
          <a:blip r:embed="rId1"/>
          <a:stretch>
            <a:fillRect/>
          </a:stretch>
        </p:blipFill>
        <p:spPr>
          <a:xfrm>
            <a:off x="3203575" y="3810"/>
            <a:ext cx="5721985" cy="6863715"/>
          </a:xfrm>
          <a:prstGeom prst="rect">
            <a:avLst/>
          </a:prstGeom>
        </p:spPr>
      </p:pic>
      <p:sp>
        <p:nvSpPr>
          <p:cNvPr id="5" name="文本框 4"/>
          <p:cNvSpPr txBox="1"/>
          <p:nvPr/>
        </p:nvSpPr>
        <p:spPr>
          <a:xfrm>
            <a:off x="1168400" y="1132205"/>
            <a:ext cx="2035175" cy="398780"/>
          </a:xfrm>
          <a:prstGeom prst="rect">
            <a:avLst/>
          </a:prstGeom>
          <a:noFill/>
        </p:spPr>
        <p:txBody>
          <a:bodyPr wrap="square" rtlCol="0">
            <a:spAutoFit/>
          </a:bodyPr>
          <a:p>
            <a:r>
              <a:rPr lang="zh-CN" altLang="en-US" sz="2000"/>
              <a:t>逻辑视图</a:t>
            </a:r>
            <a:endParaRPr lang="zh-CN" altLang="en-US" sz="2000"/>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260350"/>
            <a:ext cx="8229600" cy="894715"/>
          </a:xfrm>
        </p:spPr>
        <p:txBody>
          <a:bodyPr>
            <a:normAutofit lnSpcReduction="20000"/>
          </a:bodyPr>
          <a:lstStyle/>
          <a:p>
            <a:r>
              <a:rPr lang="zh-CN" altLang="en-US"/>
              <a:t>体系结构设计及其模型</a:t>
            </a:r>
            <a:endParaRPr lang="en-US" altLang="zh-CN"/>
          </a:p>
          <a:p>
            <a:pPr lvl="1"/>
            <a:r>
              <a:rPr lang="zh-CN" altLang="en-US"/>
              <a:t>构件图</a:t>
            </a:r>
            <a:endParaRPr lang="en-US" altLang="zh-CN"/>
          </a:p>
          <a:p>
            <a:pPr marL="109855" indent="0">
              <a:buNone/>
            </a:pPr>
            <a:endParaRPr lang="zh-CN" altLang="en-US"/>
          </a:p>
        </p:txBody>
      </p:sp>
      <p:pic>
        <p:nvPicPr>
          <p:cNvPr id="2" name="图片 1"/>
          <p:cNvPicPr>
            <a:picLocks noChangeAspect="1"/>
          </p:cNvPicPr>
          <p:nvPr/>
        </p:nvPicPr>
        <p:blipFill>
          <a:blip r:embed="rId1"/>
          <a:stretch>
            <a:fillRect/>
          </a:stretch>
        </p:blipFill>
        <p:spPr>
          <a:xfrm>
            <a:off x="467995" y="1124585"/>
            <a:ext cx="8229600" cy="5524500"/>
          </a:xfrm>
          <a:prstGeom prst="rect">
            <a:avLst/>
          </a:prstGeom>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620395"/>
            <a:ext cx="8229600" cy="855345"/>
          </a:xfrm>
        </p:spPr>
        <p:txBody>
          <a:bodyPr>
            <a:normAutofit fontScale="90000" lnSpcReduction="20000"/>
          </a:bodyPr>
          <a:lstStyle/>
          <a:p>
            <a:r>
              <a:rPr lang="zh-CN" altLang="en-US"/>
              <a:t>体系结构设计及其模型</a:t>
            </a:r>
            <a:endParaRPr lang="zh-CN" altLang="en-US"/>
          </a:p>
          <a:p>
            <a:pPr marL="109855" indent="0">
              <a:buNone/>
            </a:pPr>
            <a:r>
              <a:rPr lang="en-US" altLang="zh-CN"/>
              <a:t> </a:t>
            </a:r>
            <a:r>
              <a:rPr lang="en-US" altLang="zh-CN" sz="2200" b="0"/>
              <a:t>  </a:t>
            </a:r>
            <a:r>
              <a:rPr lang="zh-CN" altLang="en-US" sz="2200" b="0"/>
              <a:t>部署图</a:t>
            </a:r>
            <a:endParaRPr lang="zh-CN" altLang="en-US" sz="2200" b="0"/>
          </a:p>
        </p:txBody>
      </p:sp>
      <p:pic>
        <p:nvPicPr>
          <p:cNvPr id="3" name="图片 2"/>
          <p:cNvPicPr>
            <a:picLocks noChangeAspect="1"/>
          </p:cNvPicPr>
          <p:nvPr/>
        </p:nvPicPr>
        <p:blipFill>
          <a:blip r:embed="rId1"/>
          <a:stretch>
            <a:fillRect/>
          </a:stretch>
        </p:blipFill>
        <p:spPr>
          <a:xfrm>
            <a:off x="361950" y="1475740"/>
            <a:ext cx="8420100" cy="3531235"/>
          </a:xfrm>
          <a:prstGeom prst="rect">
            <a:avLst/>
          </a:prstGeom>
        </p:spPr>
      </p:pic>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116840"/>
            <a:ext cx="8229600" cy="935355"/>
          </a:xfrm>
        </p:spPr>
        <p:txBody>
          <a:bodyPr>
            <a:noAutofit/>
          </a:bodyPr>
          <a:lstStyle/>
          <a:p>
            <a:r>
              <a:rPr lang="zh-CN" altLang="en-US" sz="2400"/>
              <a:t>界面设计</a:t>
            </a:r>
            <a:endParaRPr lang="zh-CN" altLang="en-US" sz="2400"/>
          </a:p>
          <a:p>
            <a:pPr marL="109855" indent="0">
              <a:buNone/>
            </a:pPr>
            <a:r>
              <a:rPr lang="en-US" altLang="zh-CN" sz="2800"/>
              <a:t>   </a:t>
            </a:r>
            <a:r>
              <a:rPr lang="zh-CN" altLang="en-US" sz="1800" b="0"/>
              <a:t>界面一</a:t>
            </a:r>
            <a:endParaRPr lang="zh-CN" altLang="en-US" sz="1800" b="0"/>
          </a:p>
        </p:txBody>
      </p:sp>
      <p:pic>
        <p:nvPicPr>
          <p:cNvPr id="3" name="图片 3" descr="eebbefc7db9948c1bafd0abe90c3873"/>
          <p:cNvPicPr>
            <a:picLocks noChangeAspect="1"/>
          </p:cNvPicPr>
          <p:nvPr>
            <p:custDataLst>
              <p:tags r:id="rId1"/>
            </p:custDataLst>
          </p:nvPr>
        </p:nvPicPr>
        <p:blipFill>
          <a:blip r:embed="rId2"/>
          <a:stretch>
            <a:fillRect/>
          </a:stretch>
        </p:blipFill>
        <p:spPr>
          <a:xfrm>
            <a:off x="1634490" y="1052830"/>
            <a:ext cx="6162040" cy="5676900"/>
          </a:xfrm>
          <a:prstGeom prst="rect">
            <a:avLst/>
          </a:prstGeom>
        </p:spPr>
      </p:pic>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188595"/>
            <a:ext cx="8229600" cy="479425"/>
          </a:xfrm>
        </p:spPr>
        <p:txBody>
          <a:bodyPr>
            <a:noAutofit/>
          </a:bodyPr>
          <a:lstStyle/>
          <a:p>
            <a:r>
              <a:rPr lang="zh-CN" altLang="en-US" sz="2400"/>
              <a:t>界面二</a:t>
            </a:r>
            <a:endParaRPr lang="zh-CN" altLang="en-US" sz="2400"/>
          </a:p>
        </p:txBody>
      </p:sp>
      <p:pic>
        <p:nvPicPr>
          <p:cNvPr id="2" name="图片 4" descr="be41d10215e01f1d47ee025e2adc8f6"/>
          <p:cNvPicPr>
            <a:picLocks noChangeAspect="1"/>
          </p:cNvPicPr>
          <p:nvPr>
            <p:custDataLst>
              <p:tags r:id="rId1"/>
            </p:custDataLst>
          </p:nvPr>
        </p:nvPicPr>
        <p:blipFill>
          <a:blip r:embed="rId2"/>
          <a:stretch>
            <a:fillRect/>
          </a:stretch>
        </p:blipFill>
        <p:spPr>
          <a:xfrm>
            <a:off x="1861185" y="668020"/>
            <a:ext cx="5625465" cy="5993765"/>
          </a:xfrm>
          <a:prstGeom prst="rect">
            <a:avLst/>
          </a:prstGeom>
        </p:spPr>
      </p:pic>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94970" y="184785"/>
            <a:ext cx="8229600" cy="417195"/>
          </a:xfrm>
        </p:spPr>
        <p:txBody>
          <a:bodyPr>
            <a:noAutofit/>
          </a:bodyPr>
          <a:lstStyle/>
          <a:p>
            <a:r>
              <a:rPr lang="zh-CN" altLang="en-US" sz="2400"/>
              <a:t>界面三</a:t>
            </a:r>
            <a:endParaRPr lang="zh-CN" altLang="en-US" sz="2400"/>
          </a:p>
        </p:txBody>
      </p:sp>
      <p:pic>
        <p:nvPicPr>
          <p:cNvPr id="12" name="图片 12" descr="54084bfe542901aa3f2684fb96e783a"/>
          <p:cNvPicPr>
            <a:picLocks noChangeAspect="1"/>
          </p:cNvPicPr>
          <p:nvPr>
            <p:custDataLst>
              <p:tags r:id="rId1"/>
            </p:custDataLst>
          </p:nvPr>
        </p:nvPicPr>
        <p:blipFill>
          <a:blip r:embed="rId2"/>
          <a:stretch>
            <a:fillRect/>
          </a:stretch>
        </p:blipFill>
        <p:spPr>
          <a:xfrm>
            <a:off x="1818005" y="548640"/>
            <a:ext cx="5809615" cy="6160135"/>
          </a:xfrm>
          <a:prstGeom prst="rect">
            <a:avLst/>
          </a:prstGeom>
        </p:spPr>
      </p:pic>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39115" y="283210"/>
            <a:ext cx="8229600" cy="481330"/>
          </a:xfrm>
        </p:spPr>
        <p:txBody>
          <a:bodyPr>
            <a:noAutofit/>
          </a:bodyPr>
          <a:lstStyle/>
          <a:p>
            <a:r>
              <a:rPr lang="zh-CN" altLang="en-US" sz="2400"/>
              <a:t>系统界面流设计</a:t>
            </a:r>
            <a:endParaRPr lang="zh-CN" altLang="en-US" sz="2400"/>
          </a:p>
        </p:txBody>
      </p:sp>
      <p:pic>
        <p:nvPicPr>
          <p:cNvPr id="14" name="图片 14" descr="f96399226bd1fd0afe5869a8c28c234"/>
          <p:cNvPicPr>
            <a:picLocks noChangeAspect="1"/>
          </p:cNvPicPr>
          <p:nvPr>
            <p:custDataLst>
              <p:tags r:id="rId1"/>
            </p:custDataLst>
          </p:nvPr>
        </p:nvPicPr>
        <p:blipFill>
          <a:blip r:embed="rId2"/>
          <a:stretch>
            <a:fillRect/>
          </a:stretch>
        </p:blipFill>
        <p:spPr>
          <a:xfrm>
            <a:off x="989330" y="1113790"/>
            <a:ext cx="7164705" cy="4630420"/>
          </a:xfrm>
          <a:prstGeom prst="rect">
            <a:avLst/>
          </a:prstGeom>
        </p:spPr>
      </p:pic>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1196975"/>
            <a:ext cx="8229600" cy="537210"/>
          </a:xfrm>
        </p:spPr>
        <p:txBody>
          <a:bodyPr>
            <a:normAutofit/>
          </a:bodyPr>
          <a:lstStyle/>
          <a:p>
            <a:r>
              <a:rPr lang="zh-CN" altLang="en-US"/>
              <a:t>用例设计及其模型</a:t>
            </a:r>
            <a:endParaRPr lang="zh-CN" altLang="en-US"/>
          </a:p>
          <a:p>
            <a:pPr marL="109855" indent="0">
              <a:buNone/>
            </a:pPr>
            <a:endParaRPr lang="zh-CN" altLang="en-US"/>
          </a:p>
        </p:txBody>
      </p:sp>
      <p:sp>
        <p:nvSpPr>
          <p:cNvPr id="11266" name="标题 1"/>
          <p:cNvSpPr>
            <a:spLocks noGrp="1"/>
          </p:cNvSpPr>
          <p:nvPr>
            <p:ph type="title"/>
          </p:nvPr>
        </p:nvSpPr>
        <p:spPr>
          <a:xfrm>
            <a:off x="457200" y="116523"/>
            <a:ext cx="8229600" cy="1143000"/>
          </a:xfrm>
        </p:spPr>
        <p:txBody>
          <a:bodyPr/>
          <a:lstStyle/>
          <a:p>
            <a:r>
              <a:rPr lang="zh-CN" altLang="en-US"/>
              <a:t>软件设计与建模</a:t>
            </a:r>
            <a:endParaRPr lang="zh-CN" altLang="en-US"/>
          </a:p>
        </p:txBody>
      </p:sp>
      <p:pic>
        <p:nvPicPr>
          <p:cNvPr id="2" name="图片 1" descr="8776049c625e2d1e9e9280eb6ce0e664_"/>
          <p:cNvPicPr>
            <a:picLocks noChangeAspect="1"/>
          </p:cNvPicPr>
          <p:nvPr>
            <p:custDataLst>
              <p:tags r:id="rId1"/>
            </p:custDataLst>
          </p:nvPr>
        </p:nvPicPr>
        <p:blipFill>
          <a:blip r:embed="rId2"/>
          <a:stretch>
            <a:fillRect/>
          </a:stretch>
        </p:blipFill>
        <p:spPr>
          <a:xfrm>
            <a:off x="457200" y="2493010"/>
            <a:ext cx="8282940" cy="4179570"/>
          </a:xfrm>
          <a:prstGeom prst="rect">
            <a:avLst/>
          </a:prstGeom>
        </p:spPr>
      </p:pic>
      <p:sp>
        <p:nvSpPr>
          <p:cNvPr id="5" name="文本框 4"/>
          <p:cNvSpPr txBox="1"/>
          <p:nvPr/>
        </p:nvSpPr>
        <p:spPr>
          <a:xfrm>
            <a:off x="1014095" y="1761490"/>
            <a:ext cx="2261870" cy="460375"/>
          </a:xfrm>
          <a:prstGeom prst="rect">
            <a:avLst/>
          </a:prstGeom>
          <a:noFill/>
        </p:spPr>
        <p:txBody>
          <a:bodyPr wrap="square" rtlCol="0">
            <a:spAutoFit/>
          </a:bodyPr>
          <a:p>
            <a:r>
              <a:rPr lang="zh-CN" altLang="en-US"/>
              <a:t>设计</a:t>
            </a:r>
            <a:r>
              <a:rPr lang="zh-CN" altLang="en-US"/>
              <a:t>顺序图</a:t>
            </a:r>
            <a:endParaRPr lang="zh-CN" altLang="en-US"/>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260350"/>
            <a:ext cx="8229600" cy="568960"/>
          </a:xfrm>
        </p:spPr>
        <p:txBody>
          <a:bodyPr>
            <a:normAutofit lnSpcReduction="20000"/>
          </a:bodyPr>
          <a:lstStyle/>
          <a:p>
            <a:r>
              <a:rPr lang="zh-CN" altLang="en-US"/>
              <a:t>用例设计及其模型</a:t>
            </a:r>
            <a:endParaRPr lang="zh-CN" altLang="en-US"/>
          </a:p>
          <a:p>
            <a:pPr marL="393065" lvl="1" indent="0">
              <a:buNone/>
            </a:pPr>
            <a:endParaRPr lang="zh-CN" altLang="en-US"/>
          </a:p>
        </p:txBody>
      </p:sp>
      <p:pic>
        <p:nvPicPr>
          <p:cNvPr id="5" name="图片 5" descr="4b066c5aae7a32b4371a7ad40431ca64_"/>
          <p:cNvPicPr>
            <a:picLocks noChangeAspect="1"/>
          </p:cNvPicPr>
          <p:nvPr>
            <p:custDataLst>
              <p:tags r:id="rId1"/>
            </p:custDataLst>
          </p:nvPr>
        </p:nvPicPr>
        <p:blipFill>
          <a:blip r:embed="rId2"/>
          <a:stretch>
            <a:fillRect/>
          </a:stretch>
        </p:blipFill>
        <p:spPr>
          <a:xfrm>
            <a:off x="467360" y="1058545"/>
            <a:ext cx="7955280" cy="4741545"/>
          </a:xfrm>
          <a:prstGeom prst="rect">
            <a:avLst/>
          </a:prstGeom>
        </p:spPr>
      </p:pic>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6565" y="476885"/>
            <a:ext cx="8229600" cy="593725"/>
          </a:xfrm>
        </p:spPr>
        <p:txBody>
          <a:bodyPr>
            <a:noAutofit/>
          </a:bodyPr>
          <a:lstStyle/>
          <a:p>
            <a:r>
              <a:rPr lang="zh-CN" altLang="en-US" sz="2400"/>
              <a:t>用例设计及其模型</a:t>
            </a:r>
            <a:endParaRPr lang="zh-CN" altLang="en-US" sz="1800"/>
          </a:p>
        </p:txBody>
      </p:sp>
      <p:pic>
        <p:nvPicPr>
          <p:cNvPr id="6" name="图片 6" descr="31536617fe3949d824188555f0fbf938_"/>
          <p:cNvPicPr>
            <a:picLocks noChangeAspect="1"/>
          </p:cNvPicPr>
          <p:nvPr>
            <p:custDataLst>
              <p:tags r:id="rId1"/>
            </p:custDataLst>
          </p:nvPr>
        </p:nvPicPr>
        <p:blipFill>
          <a:blip r:embed="rId2"/>
          <a:stretch>
            <a:fillRect/>
          </a:stretch>
        </p:blipFill>
        <p:spPr>
          <a:xfrm>
            <a:off x="456565" y="1344930"/>
            <a:ext cx="8230235" cy="4168140"/>
          </a:xfrm>
          <a:prstGeom prst="rect">
            <a:avLst/>
          </a:prstGeom>
        </p:spPr>
      </p:pic>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404495"/>
            <a:ext cx="8229600" cy="969010"/>
          </a:xfrm>
        </p:spPr>
        <p:txBody>
          <a:bodyPr>
            <a:noAutofit/>
          </a:bodyPr>
          <a:lstStyle/>
          <a:p>
            <a:r>
              <a:rPr lang="zh-CN" altLang="en-US" sz="2400"/>
              <a:t>用例设计及其模型</a:t>
            </a:r>
            <a:endParaRPr lang="zh-CN" altLang="en-US" sz="2400"/>
          </a:p>
          <a:p>
            <a:pPr marL="393065" lvl="1" indent="0">
              <a:buNone/>
            </a:pPr>
            <a:endParaRPr lang="zh-CN" altLang="en-US" sz="2400"/>
          </a:p>
        </p:txBody>
      </p:sp>
      <p:pic>
        <p:nvPicPr>
          <p:cNvPr id="7" name="图片 7" descr="7423d605e21b07d809f7e7d0a0854b1b_"/>
          <p:cNvPicPr>
            <a:picLocks noChangeAspect="1"/>
          </p:cNvPicPr>
          <p:nvPr>
            <p:custDataLst>
              <p:tags r:id="rId1"/>
            </p:custDataLst>
          </p:nvPr>
        </p:nvPicPr>
        <p:blipFill>
          <a:blip r:embed="rId2"/>
          <a:stretch>
            <a:fillRect/>
          </a:stretch>
        </p:blipFill>
        <p:spPr>
          <a:xfrm>
            <a:off x="398145" y="1052830"/>
            <a:ext cx="8323580" cy="4780915"/>
          </a:xfrm>
          <a:prstGeom prst="rect">
            <a:avLst/>
          </a:prstGeom>
        </p:spPr>
      </p:pic>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5295" y="404495"/>
            <a:ext cx="8229600" cy="545465"/>
          </a:xfrm>
        </p:spPr>
        <p:txBody>
          <a:bodyPr>
            <a:noAutofit/>
          </a:bodyPr>
          <a:lstStyle/>
          <a:p>
            <a:r>
              <a:rPr lang="zh-CN" altLang="en-US" sz="2400"/>
              <a:t>用例设计及其模型</a:t>
            </a:r>
            <a:endParaRPr lang="zh-CN" altLang="en-US" sz="2400"/>
          </a:p>
          <a:p>
            <a:pPr marL="393065" lvl="1" indent="0">
              <a:buNone/>
            </a:pPr>
            <a:endParaRPr lang="zh-CN" altLang="en-US" sz="2400"/>
          </a:p>
        </p:txBody>
      </p:sp>
      <p:pic>
        <p:nvPicPr>
          <p:cNvPr id="8" name="图片 8" descr="2696fc175c1d199f49a323b37d588880_"/>
          <p:cNvPicPr>
            <a:picLocks noChangeAspect="1"/>
          </p:cNvPicPr>
          <p:nvPr>
            <p:custDataLst>
              <p:tags r:id="rId1"/>
            </p:custDataLst>
          </p:nvPr>
        </p:nvPicPr>
        <p:blipFill>
          <a:blip r:embed="rId2"/>
          <a:stretch>
            <a:fillRect/>
          </a:stretch>
        </p:blipFill>
        <p:spPr>
          <a:xfrm>
            <a:off x="455295" y="1270635"/>
            <a:ext cx="8254365" cy="4316730"/>
          </a:xfrm>
          <a:prstGeom prst="rect">
            <a:avLst/>
          </a:prstGeom>
        </p:spPr>
      </p:pic>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260350"/>
            <a:ext cx="8229600" cy="655320"/>
          </a:xfrm>
        </p:spPr>
        <p:txBody>
          <a:bodyPr>
            <a:noAutofit/>
          </a:bodyPr>
          <a:lstStyle/>
          <a:p>
            <a:r>
              <a:rPr lang="zh-CN" altLang="en-US" sz="2400"/>
              <a:t>用例设计及其模型</a:t>
            </a:r>
            <a:endParaRPr lang="zh-CN" altLang="en-US" sz="2400"/>
          </a:p>
          <a:p>
            <a:pPr marL="393065" lvl="1" indent="0">
              <a:buNone/>
            </a:pPr>
            <a:endParaRPr lang="zh-CN" altLang="en-US" sz="2400"/>
          </a:p>
        </p:txBody>
      </p:sp>
      <p:pic>
        <p:nvPicPr>
          <p:cNvPr id="9" name="图片 9" descr="53cb5ecaa3178e77f3dab03f70afdbf1_"/>
          <p:cNvPicPr>
            <a:picLocks noChangeAspect="1"/>
          </p:cNvPicPr>
          <p:nvPr>
            <p:custDataLst>
              <p:tags r:id="rId1"/>
            </p:custDataLst>
          </p:nvPr>
        </p:nvPicPr>
        <p:blipFill>
          <a:blip r:embed="rId2"/>
          <a:stretch>
            <a:fillRect/>
          </a:stretch>
        </p:blipFill>
        <p:spPr>
          <a:xfrm>
            <a:off x="922020" y="1412875"/>
            <a:ext cx="7207250" cy="4914900"/>
          </a:xfrm>
          <a:prstGeom prst="rect">
            <a:avLst/>
          </a:prstGeom>
        </p:spPr>
      </p:pic>
      <p:sp>
        <p:nvSpPr>
          <p:cNvPr id="2" name="文本框 1"/>
          <p:cNvSpPr txBox="1"/>
          <p:nvPr/>
        </p:nvSpPr>
        <p:spPr>
          <a:xfrm>
            <a:off x="1111885" y="793750"/>
            <a:ext cx="1948180" cy="460375"/>
          </a:xfrm>
          <a:prstGeom prst="rect">
            <a:avLst/>
          </a:prstGeom>
          <a:noFill/>
        </p:spPr>
        <p:txBody>
          <a:bodyPr wrap="square" rtlCol="0">
            <a:spAutoFit/>
          </a:bodyPr>
          <a:p>
            <a:r>
              <a:rPr lang="zh-CN" altLang="en-US"/>
              <a:t>设计</a:t>
            </a:r>
            <a:r>
              <a:rPr lang="zh-CN" altLang="en-US"/>
              <a:t>类图</a:t>
            </a:r>
            <a:endParaRPr lang="zh-CN" altLang="en-US"/>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260350"/>
            <a:ext cx="8229600" cy="713740"/>
          </a:xfrm>
        </p:spPr>
        <p:txBody>
          <a:bodyPr>
            <a:normAutofit/>
          </a:bodyPr>
          <a:lstStyle/>
          <a:p>
            <a:r>
              <a:rPr lang="zh-CN" altLang="en-US"/>
              <a:t>类设计及其模型</a:t>
            </a:r>
            <a:endParaRPr lang="zh-CN" altLang="en-US"/>
          </a:p>
        </p:txBody>
      </p:sp>
      <p:pic>
        <p:nvPicPr>
          <p:cNvPr id="9" name="图片 9" descr="53cb5ecaa3178e77f3dab03f70afdbf1_"/>
          <p:cNvPicPr>
            <a:picLocks noChangeAspect="1"/>
          </p:cNvPicPr>
          <p:nvPr>
            <p:custDataLst>
              <p:tags r:id="rId1"/>
            </p:custDataLst>
          </p:nvPr>
        </p:nvPicPr>
        <p:blipFill>
          <a:blip r:embed="rId2"/>
          <a:stretch>
            <a:fillRect/>
          </a:stretch>
        </p:blipFill>
        <p:spPr>
          <a:xfrm>
            <a:off x="899160" y="1268730"/>
            <a:ext cx="7167880" cy="5383530"/>
          </a:xfrm>
          <a:prstGeom prst="rect">
            <a:avLst/>
          </a:prstGeom>
        </p:spPr>
      </p:pic>
      <p:sp>
        <p:nvSpPr>
          <p:cNvPr id="2" name="文本框 1"/>
          <p:cNvSpPr txBox="1"/>
          <p:nvPr/>
        </p:nvSpPr>
        <p:spPr>
          <a:xfrm>
            <a:off x="1115695" y="808355"/>
            <a:ext cx="2265680" cy="460375"/>
          </a:xfrm>
          <a:prstGeom prst="rect">
            <a:avLst/>
          </a:prstGeom>
          <a:noFill/>
        </p:spPr>
        <p:txBody>
          <a:bodyPr wrap="square" rtlCol="0">
            <a:spAutoFit/>
          </a:bodyPr>
          <a:p>
            <a:r>
              <a:rPr lang="zh-CN" altLang="en-US"/>
              <a:t>设计</a:t>
            </a:r>
            <a:r>
              <a:rPr lang="zh-CN" altLang="en-US"/>
              <a:t>类图</a:t>
            </a:r>
            <a:endParaRPr lang="zh-CN" altLang="en-US"/>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260350"/>
            <a:ext cx="8229600" cy="717550"/>
          </a:xfrm>
        </p:spPr>
        <p:txBody>
          <a:bodyPr>
            <a:normAutofit/>
          </a:bodyPr>
          <a:lstStyle/>
          <a:p>
            <a:r>
              <a:rPr lang="zh-CN" altLang="en-US"/>
              <a:t>类设计及其模型</a:t>
            </a:r>
            <a:endParaRPr lang="zh-CN" altLang="en-US"/>
          </a:p>
        </p:txBody>
      </p:sp>
      <p:pic>
        <p:nvPicPr>
          <p:cNvPr id="2" name="图片 1"/>
          <p:cNvPicPr>
            <a:picLocks noChangeAspect="1"/>
          </p:cNvPicPr>
          <p:nvPr/>
        </p:nvPicPr>
        <p:blipFill>
          <a:blip r:embed="rId1"/>
          <a:stretch>
            <a:fillRect/>
          </a:stretch>
        </p:blipFill>
        <p:spPr>
          <a:xfrm>
            <a:off x="507365" y="1484630"/>
            <a:ext cx="8194675" cy="5064760"/>
          </a:xfrm>
          <a:prstGeom prst="rect">
            <a:avLst/>
          </a:prstGeom>
        </p:spPr>
      </p:pic>
      <p:sp>
        <p:nvSpPr>
          <p:cNvPr id="3" name="文本框 2"/>
          <p:cNvSpPr txBox="1"/>
          <p:nvPr/>
        </p:nvSpPr>
        <p:spPr>
          <a:xfrm>
            <a:off x="927735" y="861060"/>
            <a:ext cx="2636520" cy="460375"/>
          </a:xfrm>
          <a:prstGeom prst="rect">
            <a:avLst/>
          </a:prstGeom>
          <a:noFill/>
        </p:spPr>
        <p:txBody>
          <a:bodyPr wrap="square" rtlCol="0">
            <a:spAutoFit/>
          </a:bodyPr>
          <a:p>
            <a:r>
              <a:rPr lang="zh-CN" altLang="en-US"/>
              <a:t>活动图</a:t>
            </a:r>
            <a:endParaRPr lang="zh-CN" altLang="en-US"/>
          </a:p>
        </p:txBody>
      </p:sp>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260350"/>
            <a:ext cx="8229600" cy="1057910"/>
          </a:xfrm>
        </p:spPr>
        <p:txBody>
          <a:bodyPr>
            <a:normAutofit/>
          </a:bodyPr>
          <a:lstStyle/>
          <a:p>
            <a:r>
              <a:rPr lang="zh-CN" altLang="en-US"/>
              <a:t>类设计及其模型</a:t>
            </a:r>
            <a:endParaRPr lang="zh-CN" altLang="en-US"/>
          </a:p>
          <a:p>
            <a:pPr marL="109855" indent="0">
              <a:buNone/>
            </a:pPr>
            <a:r>
              <a:rPr lang="en-US" altLang="zh-CN"/>
              <a:t>   </a:t>
            </a:r>
            <a:r>
              <a:rPr lang="zh-CN" altLang="en-US" sz="2000" b="0"/>
              <a:t>对象状态图</a:t>
            </a:r>
            <a:endParaRPr lang="zh-CN" altLang="en-US" sz="2000" b="0"/>
          </a:p>
        </p:txBody>
      </p:sp>
      <p:pic>
        <p:nvPicPr>
          <p:cNvPr id="3" name="图片 2"/>
          <p:cNvPicPr>
            <a:picLocks noChangeAspect="1"/>
          </p:cNvPicPr>
          <p:nvPr/>
        </p:nvPicPr>
        <p:blipFill>
          <a:blip r:embed="rId1"/>
          <a:stretch>
            <a:fillRect/>
          </a:stretch>
        </p:blipFill>
        <p:spPr>
          <a:xfrm>
            <a:off x="615315" y="1484630"/>
            <a:ext cx="7912735" cy="5152390"/>
          </a:xfrm>
          <a:prstGeom prst="rect">
            <a:avLst/>
          </a:prstGeom>
        </p:spPr>
      </p:pic>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332740"/>
            <a:ext cx="8229600" cy="621030"/>
          </a:xfrm>
        </p:spPr>
        <p:txBody>
          <a:bodyPr>
            <a:normAutofit lnSpcReduction="20000"/>
          </a:bodyPr>
          <a:lstStyle/>
          <a:p>
            <a:r>
              <a:rPr lang="zh-CN" altLang="en-US"/>
              <a:t>数据设计及其模型</a:t>
            </a:r>
            <a:endParaRPr lang="en-US" altLang="zh-CN"/>
          </a:p>
          <a:p>
            <a:pPr marL="393065" lvl="1" indent="0">
              <a:buNone/>
            </a:pPr>
            <a:endParaRPr lang="zh-CN" altLang="en-US"/>
          </a:p>
        </p:txBody>
      </p:sp>
      <p:pic>
        <p:nvPicPr>
          <p:cNvPr id="10" name="图片 10" descr="99ba47b9ebf7628018d107d5762498f"/>
          <p:cNvPicPr>
            <a:picLocks noChangeAspect="1"/>
          </p:cNvPicPr>
          <p:nvPr>
            <p:custDataLst>
              <p:tags r:id="rId1"/>
            </p:custDataLst>
          </p:nvPr>
        </p:nvPicPr>
        <p:blipFill>
          <a:blip r:embed="rId2"/>
          <a:stretch>
            <a:fillRect/>
          </a:stretch>
        </p:blipFill>
        <p:spPr>
          <a:xfrm>
            <a:off x="723265" y="1412875"/>
            <a:ext cx="7626985" cy="5101590"/>
          </a:xfrm>
          <a:prstGeom prst="rect">
            <a:avLst/>
          </a:prstGeom>
        </p:spPr>
      </p:pic>
      <p:sp>
        <p:nvSpPr>
          <p:cNvPr id="2" name="文本框 1"/>
          <p:cNvSpPr txBox="1"/>
          <p:nvPr/>
        </p:nvSpPr>
        <p:spPr>
          <a:xfrm>
            <a:off x="1259840" y="836930"/>
            <a:ext cx="2994660" cy="398780"/>
          </a:xfrm>
          <a:prstGeom prst="rect">
            <a:avLst/>
          </a:prstGeom>
          <a:noFill/>
        </p:spPr>
        <p:txBody>
          <a:bodyPr wrap="square" rtlCol="0">
            <a:spAutoFit/>
          </a:bodyPr>
          <a:p>
            <a:r>
              <a:rPr lang="zh-CN" altLang="en-US" sz="2000"/>
              <a:t>数据设计的类图</a:t>
            </a:r>
            <a:endParaRPr lang="zh-CN" altLang="en-US" sz="2000"/>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332740"/>
            <a:ext cx="8229600" cy="828040"/>
          </a:xfrm>
        </p:spPr>
        <p:txBody>
          <a:bodyPr>
            <a:normAutofit/>
          </a:bodyPr>
          <a:lstStyle/>
          <a:p>
            <a:r>
              <a:rPr lang="zh-CN" altLang="en-US"/>
              <a:t>数据设计及其模型</a:t>
            </a:r>
            <a:endParaRPr lang="en-US" altLang="zh-CN"/>
          </a:p>
          <a:p>
            <a:pPr marL="109855" indent="0">
              <a:buNone/>
            </a:pPr>
            <a:endParaRPr lang="zh-CN" altLang="en-US"/>
          </a:p>
        </p:txBody>
      </p:sp>
      <p:pic>
        <p:nvPicPr>
          <p:cNvPr id="2" name="图片 1"/>
          <p:cNvPicPr>
            <a:picLocks noChangeAspect="1"/>
          </p:cNvPicPr>
          <p:nvPr/>
        </p:nvPicPr>
        <p:blipFill>
          <a:blip r:embed="rId1"/>
          <a:stretch>
            <a:fillRect/>
          </a:stretch>
        </p:blipFill>
        <p:spPr>
          <a:xfrm>
            <a:off x="3923665" y="0"/>
            <a:ext cx="2938145" cy="6858000"/>
          </a:xfrm>
          <a:prstGeom prst="rect">
            <a:avLst/>
          </a:prstGeom>
        </p:spPr>
      </p:pic>
      <p:sp>
        <p:nvSpPr>
          <p:cNvPr id="3" name="文本框 2"/>
          <p:cNvSpPr txBox="1"/>
          <p:nvPr/>
        </p:nvSpPr>
        <p:spPr>
          <a:xfrm>
            <a:off x="899795" y="980440"/>
            <a:ext cx="3119120" cy="460375"/>
          </a:xfrm>
          <a:prstGeom prst="rect">
            <a:avLst/>
          </a:prstGeom>
          <a:noFill/>
        </p:spPr>
        <p:txBody>
          <a:bodyPr wrap="square" rtlCol="0">
            <a:spAutoFit/>
          </a:bodyPr>
          <a:p>
            <a:r>
              <a:rPr lang="zh-CN" altLang="en-US"/>
              <a:t>活动图</a:t>
            </a:r>
            <a:endParaRPr lang="zh-CN" altLang="en-US"/>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1481455"/>
            <a:ext cx="8229600" cy="951865"/>
          </a:xfrm>
        </p:spPr>
        <p:txBody>
          <a:bodyPr/>
          <a:lstStyle/>
          <a:p>
            <a:r>
              <a:rPr lang="zh-CN" altLang="en-US"/>
              <a:t>代码组织结构</a:t>
            </a:r>
            <a:endParaRPr lang="en-US" altLang="zh-CN"/>
          </a:p>
          <a:p>
            <a:pPr lvl="1"/>
            <a:r>
              <a:rPr lang="zh-CN" altLang="en-US"/>
              <a:t>用一张图展示代码组织结构</a:t>
            </a:r>
            <a:endParaRPr lang="en-US" altLang="zh-CN"/>
          </a:p>
          <a:p>
            <a:pPr marL="109855" indent="0">
              <a:buNone/>
            </a:pPr>
            <a:endParaRPr lang="en-US" altLang="zh-CN"/>
          </a:p>
        </p:txBody>
      </p:sp>
      <p:sp>
        <p:nvSpPr>
          <p:cNvPr id="15362" name="标题 1"/>
          <p:cNvSpPr>
            <a:spLocks noGrp="1"/>
          </p:cNvSpPr>
          <p:nvPr>
            <p:ph type="title"/>
          </p:nvPr>
        </p:nvSpPr>
        <p:spPr/>
        <p:txBody>
          <a:bodyPr/>
          <a:lstStyle/>
          <a:p>
            <a:r>
              <a:rPr lang="zh-CN" altLang="en-US"/>
              <a:t>代码编写</a:t>
            </a:r>
            <a:endParaRPr lang="zh-CN" altLang="en-US"/>
          </a:p>
        </p:txBody>
      </p:sp>
      <p:pic>
        <p:nvPicPr>
          <p:cNvPr id="2" name="图片 1"/>
          <p:cNvPicPr>
            <a:picLocks noChangeAspect="1"/>
          </p:cNvPicPr>
          <p:nvPr/>
        </p:nvPicPr>
        <p:blipFill>
          <a:blip r:embed="rId1"/>
          <a:stretch>
            <a:fillRect/>
          </a:stretch>
        </p:blipFill>
        <p:spPr>
          <a:xfrm>
            <a:off x="5115560" y="0"/>
            <a:ext cx="3556635" cy="6858000"/>
          </a:xfrm>
          <a:prstGeom prst="rect">
            <a:avLst/>
          </a:prstGeom>
        </p:spPr>
      </p:pic>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2132965"/>
            <a:ext cx="8229600" cy="2703195"/>
          </a:xfrm>
        </p:spPr>
        <p:txBody>
          <a:bodyPr/>
          <a:lstStyle/>
          <a:p>
            <a:r>
              <a:rPr lang="zh-CN" altLang="en-US"/>
              <a:t>程序代码量</a:t>
            </a:r>
            <a:endParaRPr lang="en-US" altLang="zh-CN"/>
          </a:p>
          <a:p>
            <a:pPr lvl="1"/>
            <a:r>
              <a:rPr lang="en-US" altLang="zh-CN"/>
              <a:t>1w</a:t>
            </a:r>
            <a:r>
              <a:rPr lang="zh-CN" altLang="en-US"/>
              <a:t>行</a:t>
            </a:r>
            <a:r>
              <a:rPr lang="en-US" altLang="zh-CN"/>
              <a:t>+</a:t>
            </a:r>
            <a:endParaRPr lang="en-US" altLang="zh-CN"/>
          </a:p>
          <a:p>
            <a:r>
              <a:rPr lang="zh-CN" altLang="en-US"/>
              <a:t>开源代码利用情况</a:t>
            </a:r>
            <a:endParaRPr lang="en-US" altLang="zh-CN"/>
          </a:p>
          <a:p>
            <a:pPr lvl="1"/>
            <a:r>
              <a:rPr lang="zh-CN" altLang="en-US"/>
              <a:t>利用了</a:t>
            </a:r>
            <a:r>
              <a:rPr lang="en-US" altLang="zh-CN"/>
              <a:t>AppInventor</a:t>
            </a:r>
            <a:r>
              <a:rPr lang="zh-CN" altLang="en-US"/>
              <a:t>和</a:t>
            </a:r>
            <a:r>
              <a:rPr lang="en-US" altLang="zh-CN"/>
              <a:t>Arduino</a:t>
            </a:r>
            <a:r>
              <a:rPr lang="zh-CN" altLang="en-US"/>
              <a:t>开源软件，</a:t>
            </a:r>
            <a:r>
              <a:rPr lang="zh-CN" altLang="en-US">
                <a:sym typeface="+mn-ea"/>
              </a:rPr>
              <a:t>采用了其整个框架，</a:t>
            </a:r>
            <a:r>
              <a:rPr lang="zh-CN" altLang="en-US"/>
              <a:t>实现了传感器距离和定位传送、实时</a:t>
            </a:r>
            <a:r>
              <a:rPr lang="zh-CN" altLang="en-US"/>
              <a:t>定位功能</a:t>
            </a:r>
            <a:endParaRPr lang="en-US" altLang="zh-CN"/>
          </a:p>
          <a:p>
            <a:pPr marL="109855" indent="0">
              <a:buNone/>
            </a:pPr>
            <a:endParaRPr lang="en-US" altLang="zh-CN"/>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196975"/>
            <a:ext cx="8229600" cy="1739900"/>
          </a:xfrm>
        </p:spPr>
        <p:txBody>
          <a:bodyPr>
            <a:normAutofit lnSpcReduction="10000"/>
          </a:bodyPr>
          <a:lstStyle/>
          <a:p>
            <a:r>
              <a:rPr lang="zh-CN" altLang="en-US" dirty="0"/>
              <a:t>采取了哪些质量保证手段</a:t>
            </a:r>
            <a:endParaRPr lang="en-US" altLang="zh-CN" dirty="0"/>
          </a:p>
          <a:p>
            <a:pPr lvl="1"/>
            <a:r>
              <a:rPr lang="zh-CN" altLang="en-US" dirty="0"/>
              <a:t>自动工具分析</a:t>
            </a:r>
            <a:endParaRPr lang="en-US" altLang="zh-CN" dirty="0"/>
          </a:p>
          <a:p>
            <a:r>
              <a:rPr lang="zh-CN" altLang="en-US" dirty="0"/>
              <a:t>程序代码风格</a:t>
            </a:r>
            <a:endParaRPr lang="en-US" altLang="zh-CN" dirty="0"/>
          </a:p>
          <a:p>
            <a:pPr lvl="1"/>
            <a:r>
              <a:rPr lang="zh-CN" altLang="en-US" dirty="0"/>
              <a:t>张贴一部分代码以展示其风格</a:t>
            </a:r>
            <a:endParaRPr lang="zh-CN" altLang="en-US" dirty="0"/>
          </a:p>
          <a:p>
            <a:pPr marL="393065" lvl="1" indent="0">
              <a:buNone/>
            </a:pPr>
            <a:endParaRPr lang="zh-CN" altLang="en-US" dirty="0"/>
          </a:p>
        </p:txBody>
      </p:sp>
      <p:sp>
        <p:nvSpPr>
          <p:cNvPr id="5" name="标题 4"/>
          <p:cNvSpPr>
            <a:spLocks noGrp="1"/>
          </p:cNvSpPr>
          <p:nvPr>
            <p:ph type="title"/>
          </p:nvPr>
        </p:nvSpPr>
        <p:spPr/>
        <p:txBody>
          <a:bodyPr>
            <a:normAutofit/>
          </a:bodyPr>
          <a:lstStyle/>
          <a:p>
            <a:r>
              <a:rPr lang="zh-CN" altLang="en-US" dirty="0"/>
              <a:t>软件质量与保证</a:t>
            </a:r>
            <a:endParaRPr lang="zh-CN" altLang="en-US" dirty="0"/>
          </a:p>
        </p:txBody>
      </p:sp>
      <p:pic>
        <p:nvPicPr>
          <p:cNvPr id="3" name="图片 2"/>
          <p:cNvPicPr>
            <a:picLocks noChangeAspect="1"/>
          </p:cNvPicPr>
          <p:nvPr/>
        </p:nvPicPr>
        <p:blipFill>
          <a:blip r:embed="rId1"/>
          <a:stretch>
            <a:fillRect/>
          </a:stretch>
        </p:blipFill>
        <p:spPr>
          <a:xfrm>
            <a:off x="1003935" y="2780665"/>
            <a:ext cx="4494530" cy="393065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23850" y="116840"/>
            <a:ext cx="8229600" cy="934085"/>
          </a:xfrm>
        </p:spPr>
        <p:txBody>
          <a:bodyPr/>
          <a:lstStyle/>
          <a:p>
            <a:pPr marL="109855" indent="0">
              <a:buNone/>
            </a:pPr>
            <a:r>
              <a:rPr lang="zh-CN" altLang="en-US" dirty="0">
                <a:solidFill>
                  <a:schemeClr val="tx1">
                    <a:lumMod val="95000"/>
                    <a:lumOff val="5000"/>
                  </a:schemeClr>
                </a:solidFill>
              </a:rPr>
              <a:t>程序代码质量</a:t>
            </a:r>
            <a:endParaRPr lang="en-US" altLang="zh-CN" dirty="0"/>
          </a:p>
          <a:p>
            <a:pPr lvl="1"/>
            <a:r>
              <a:rPr lang="zh-CN" altLang="en-US" dirty="0"/>
              <a:t>用简单云</a:t>
            </a:r>
            <a:r>
              <a:rPr lang="en-US" altLang="zh-CN" dirty="0"/>
              <a:t>(ezOne.work)</a:t>
            </a:r>
            <a:r>
              <a:rPr lang="zh-CN" altLang="en-US" dirty="0"/>
              <a:t>分析代码质量</a:t>
            </a:r>
            <a:r>
              <a:rPr lang="zh-CN" altLang="en-US" dirty="0"/>
              <a:t>的结果</a:t>
            </a:r>
            <a:endParaRPr lang="zh-CN" altLang="en-US" dirty="0"/>
          </a:p>
        </p:txBody>
      </p:sp>
      <p:pic>
        <p:nvPicPr>
          <p:cNvPr id="6" name="图片 5"/>
          <p:cNvPicPr>
            <a:picLocks noChangeAspect="1"/>
          </p:cNvPicPr>
          <p:nvPr/>
        </p:nvPicPr>
        <p:blipFill>
          <a:blip r:embed="rId1"/>
          <a:stretch>
            <a:fillRect/>
          </a:stretch>
        </p:blipFill>
        <p:spPr>
          <a:xfrm>
            <a:off x="611505" y="1268730"/>
            <a:ext cx="3824605" cy="5218430"/>
          </a:xfrm>
          <a:prstGeom prst="rect">
            <a:avLst/>
          </a:prstGeom>
        </p:spPr>
      </p:pic>
      <p:pic>
        <p:nvPicPr>
          <p:cNvPr id="7" name="图片 6"/>
          <p:cNvPicPr>
            <a:picLocks noChangeAspect="1"/>
          </p:cNvPicPr>
          <p:nvPr/>
        </p:nvPicPr>
        <p:blipFill>
          <a:blip r:embed="rId2"/>
          <a:stretch>
            <a:fillRect/>
          </a:stretch>
        </p:blipFill>
        <p:spPr>
          <a:xfrm>
            <a:off x="4890135" y="1268730"/>
            <a:ext cx="3773170" cy="518287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81455"/>
            <a:ext cx="8229600" cy="986155"/>
          </a:xfrm>
        </p:spPr>
        <p:txBody>
          <a:bodyPr/>
          <a:lstStyle/>
          <a:p>
            <a:r>
              <a:rPr lang="zh-CN" altLang="en-US" dirty="0"/>
              <a:t>运行和部署环境</a:t>
            </a:r>
            <a:endParaRPr lang="en-US" altLang="zh-CN" dirty="0"/>
          </a:p>
          <a:p>
            <a:pPr marL="393065" lvl="1" indent="0">
              <a:buNone/>
            </a:pPr>
            <a:r>
              <a:rPr lang="zh-CN" altLang="en-US" dirty="0"/>
              <a:t>部署图</a:t>
            </a:r>
            <a:endParaRPr lang="zh-CN" altLang="en-US" dirty="0"/>
          </a:p>
        </p:txBody>
      </p:sp>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pic>
        <p:nvPicPr>
          <p:cNvPr id="4" name="图片 3"/>
          <p:cNvPicPr>
            <a:picLocks noChangeAspect="1"/>
          </p:cNvPicPr>
          <p:nvPr>
            <p:custDataLst>
              <p:tags r:id="rId1"/>
            </p:custDataLst>
          </p:nvPr>
        </p:nvPicPr>
        <p:blipFill>
          <a:blip r:embed="rId2"/>
          <a:stretch>
            <a:fillRect/>
          </a:stretch>
        </p:blipFill>
        <p:spPr>
          <a:xfrm>
            <a:off x="361950" y="2637155"/>
            <a:ext cx="8420100" cy="3531235"/>
          </a:xfrm>
          <a:prstGeom prst="rect">
            <a:avLst/>
          </a:prstGeom>
        </p:spPr>
      </p:pic>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27"/>
            <a:ext cx="8229600" cy="4525963"/>
          </a:xfrm>
        </p:spPr>
        <p:txBody>
          <a:bodyPr/>
          <a:lstStyle/>
          <a:p>
            <a:pPr lvl="0"/>
            <a:r>
              <a:rPr lang="zh-CN" altLang="en-US" dirty="0"/>
              <a:t>演示软件系统的运行情况</a:t>
            </a:r>
            <a:endParaRPr lang="zh-CN" altLang="en-US" dirty="0"/>
          </a:p>
          <a:p>
            <a:pPr marL="393065" lvl="1" indent="0">
              <a:buNone/>
            </a:pPr>
            <a:endParaRPr lang="zh-CN" altLang="en-US" dirty="0"/>
          </a:p>
        </p:txBody>
      </p:sp>
      <p:pic>
        <p:nvPicPr>
          <p:cNvPr id="2" name="1">
            <a:hlinkClick r:id="" action="ppaction://media"/>
          </p:cNvPr>
          <p:cNvPicPr/>
          <p:nvPr>
            <a:videoFile r:link="rId1"/>
            <p:extLst>
              <p:ext uri="{DAA4B4D4-6D71-4841-9C94-3DE7FCFB9230}">
                <p14:media xmlns:p14="http://schemas.microsoft.com/office/powerpoint/2010/main" r:embed="rId2"/>
              </p:ext>
            </p:extLst>
          </p:nvPr>
        </p:nvPicPr>
        <p:blipFill>
          <a:blip r:embed="rId3"/>
          <a:stretch>
            <a:fillRect/>
          </a:stretch>
        </p:blipFill>
        <p:spPr>
          <a:xfrm>
            <a:off x="0" y="501650"/>
            <a:ext cx="9144000" cy="6376670"/>
          </a:xfrm>
          <a:prstGeom prst="rect">
            <a:avLst/>
          </a:prstGeom>
        </p:spPr>
      </p:pic>
    </p:spTree>
  </p:cSld>
  <p:clrMapOvr>
    <a:masterClrMapping/>
  </p:clrMapOvr>
  <p:transition spd="slow"/>
  <p:timing>
    <p:tnLst>
      <p:par>
        <p:cTn id="1" dur="indefinite" restart="never" nodeType="tmRoot">
          <p:childTnLst>
            <p:video fullScrn="0">
              <p:cMediaNode>
                <p:cTn id="2" fill="hold" display="1">
                  <p:stCondLst>
                    <p:cond delay="indefinite"/>
                  </p:stCondLst>
                </p:cTn>
                <p:tgtEl>
                  <p:spTgt spid="2"/>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27"/>
            <a:ext cx="8229600" cy="4525963"/>
          </a:xfrm>
        </p:spPr>
        <p:txBody>
          <a:bodyPr/>
          <a:lstStyle/>
          <a:p>
            <a:pPr lvl="0"/>
            <a:r>
              <a:rPr lang="zh-CN" altLang="en-US" dirty="0"/>
              <a:t>演示软件系统的运行情况</a:t>
            </a:r>
            <a:endParaRPr lang="zh-CN" altLang="en-US" dirty="0"/>
          </a:p>
          <a:p>
            <a:pPr marL="393065" lvl="1" indent="0">
              <a:buNone/>
            </a:pPr>
            <a:endParaRPr lang="zh-CN" altLang="en-US" dirty="0"/>
          </a:p>
        </p:txBody>
      </p:sp>
      <p:pic>
        <p:nvPicPr>
          <p:cNvPr id="4" name="2">
            <a:hlinkClick r:id="" action="ppaction://media"/>
          </p:cNvPr>
          <p:cNvPicPr/>
          <p:nvPr>
            <a:videoFile r:link="rId1"/>
            <p:extLst>
              <p:ext uri="{DAA4B4D4-6D71-4841-9C94-3DE7FCFB9230}">
                <p14:media xmlns:p14="http://schemas.microsoft.com/office/powerpoint/2010/main" r:embed="rId2"/>
              </p:ext>
            </p:extLst>
          </p:nvPr>
        </p:nvPicPr>
        <p:blipFill>
          <a:blip r:embed="rId3"/>
          <a:stretch>
            <a:fillRect/>
          </a:stretch>
        </p:blipFill>
        <p:spPr>
          <a:xfrm>
            <a:off x="0" y="476885"/>
            <a:ext cx="9144000" cy="6410325"/>
          </a:xfrm>
          <a:prstGeom prst="rect">
            <a:avLst/>
          </a:prstGeom>
        </p:spPr>
      </p:pic>
    </p:spTree>
  </p:cSld>
  <p:clrMapOvr>
    <a:masterClrMapping/>
  </p:clrMapOvr>
  <p:transition spd="slow"/>
  <p:timing>
    <p:tnLst>
      <p:par>
        <p:cTn id="1" dur="indefinite" restart="never" nodeType="tmRoot">
          <p:childTnLst>
            <p:video fullScrn="0">
              <p:cMediaNode>
                <p:cTn id="2" fill="hold" display="1">
                  <p:stCondLst>
                    <p:cond delay="indefinite"/>
                  </p:stCondLst>
                </p:cTn>
                <p:tgtEl>
                  <p:spTgt spid="4"/>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27"/>
            <a:ext cx="8229600" cy="4525963"/>
          </a:xfrm>
        </p:spPr>
        <p:txBody>
          <a:bodyPr/>
          <a:lstStyle/>
          <a:p>
            <a:pPr lvl="0"/>
            <a:r>
              <a:rPr lang="zh-CN" altLang="en-US" dirty="0"/>
              <a:t>演示软件系统的运行情况</a:t>
            </a:r>
            <a:endParaRPr lang="zh-CN" altLang="en-US" dirty="0"/>
          </a:p>
          <a:p>
            <a:pPr marL="393065" lvl="1" indent="0">
              <a:buNone/>
            </a:pPr>
            <a:endParaRPr lang="zh-CN" altLang="en-US" dirty="0"/>
          </a:p>
        </p:txBody>
      </p:sp>
      <p:pic>
        <p:nvPicPr>
          <p:cNvPr id="2" name="3">
            <a:hlinkClick r:id="" action="ppaction://media"/>
          </p:cNvPr>
          <p:cNvPicPr/>
          <p:nvPr>
            <a:videoFile r:link="rId1"/>
            <p:extLst>
              <p:ext uri="{DAA4B4D4-6D71-4841-9C94-3DE7FCFB9230}">
                <p14:media xmlns:p14="http://schemas.microsoft.com/office/powerpoint/2010/main" r:embed="rId2"/>
              </p:ext>
            </p:extLst>
          </p:nvPr>
        </p:nvPicPr>
        <p:blipFill>
          <a:blip r:embed="rId3"/>
          <a:stretch>
            <a:fillRect/>
          </a:stretch>
        </p:blipFill>
        <p:spPr>
          <a:xfrm>
            <a:off x="-635" y="476250"/>
            <a:ext cx="9144635" cy="6408420"/>
          </a:xfrm>
          <a:prstGeom prst="rect">
            <a:avLst/>
          </a:prstGeom>
        </p:spPr>
      </p:pic>
    </p:spTree>
  </p:cSld>
  <p:clrMapOvr>
    <a:masterClrMapping/>
  </p:clrMapOvr>
  <p:transition spd="slow"/>
  <p:timing>
    <p:tnLst>
      <p:par>
        <p:cTn id="1" dur="indefinite" restart="never" nodeType="tmRoot">
          <p:childTnLst>
            <p:video fullScrn="0">
              <p:cMediaNode>
                <p:cTn id="2" fill="hold" display="1">
                  <p:stCondLst>
                    <p:cond delay="indefinite"/>
                  </p:stCondLst>
                </p:cTn>
                <p:tgtEl>
                  <p:spTgt spid="2"/>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27"/>
            <a:ext cx="8229600" cy="4525963"/>
          </a:xfrm>
        </p:spPr>
        <p:txBody>
          <a:bodyPr/>
          <a:lstStyle/>
          <a:p>
            <a:pPr lvl="0"/>
            <a:r>
              <a:rPr lang="zh-CN" altLang="en-US" dirty="0"/>
              <a:t>演示软件系统的运行情况</a:t>
            </a:r>
            <a:endParaRPr lang="zh-CN" altLang="en-US" dirty="0"/>
          </a:p>
          <a:p>
            <a:pPr marL="393065" lvl="1" indent="0">
              <a:buNone/>
            </a:pPr>
            <a:endParaRPr lang="zh-CN" altLang="en-US" dirty="0"/>
          </a:p>
        </p:txBody>
      </p:sp>
      <p:pic>
        <p:nvPicPr>
          <p:cNvPr id="4" name="4">
            <a:hlinkClick r:id="" action="ppaction://media"/>
          </p:cNvPr>
          <p:cNvPicPr/>
          <p:nvPr>
            <a:videoFile r:link="rId1"/>
            <p:extLst>
              <p:ext uri="{DAA4B4D4-6D71-4841-9C94-3DE7FCFB9230}">
                <p14:media xmlns:p14="http://schemas.microsoft.com/office/powerpoint/2010/main" r:embed="rId2"/>
              </p:ext>
            </p:extLst>
          </p:nvPr>
        </p:nvPicPr>
        <p:blipFill>
          <a:blip r:embed="rId3"/>
          <a:stretch>
            <a:fillRect/>
          </a:stretch>
        </p:blipFill>
        <p:spPr>
          <a:xfrm>
            <a:off x="0" y="476885"/>
            <a:ext cx="9144635" cy="6398895"/>
          </a:xfrm>
          <a:prstGeom prst="rect">
            <a:avLst/>
          </a:prstGeom>
        </p:spPr>
      </p:pic>
    </p:spTree>
  </p:cSld>
  <p:clrMapOvr>
    <a:masterClrMapping/>
  </p:clrMapOvr>
  <p:transition spd="slow"/>
  <p:timing>
    <p:tnLst>
      <p:par>
        <p:cTn id="1" dur="indefinite" restart="never" nodeType="tmRoot">
          <p:childTnLst>
            <p:video fullScrn="0">
              <p:cMediaNode>
                <p:cTn id="2" fill="hold" display="1">
                  <p:stCondLst>
                    <p:cond delay="indefinite"/>
                  </p:stCondLst>
                </p:cTn>
                <p:tgtEl>
                  <p:spTgt spid="4"/>
                </p:tgtEl>
              </p:cMediaNode>
            </p:vide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介绍在开发过程中加入到哪些开源社区，如软件开发知识分享社区、软件项目托管社区等</a:t>
            </a:r>
            <a:endParaRPr lang="zh-CN" altLang="en-US"/>
          </a:p>
          <a:p>
            <a:pPr lvl="1"/>
            <a:r>
              <a:rPr lang="en-US" altLang="zh-CN"/>
              <a:t>CSDN</a:t>
            </a:r>
            <a:r>
              <a:rPr lang="zh-CN" altLang="en-US"/>
              <a:t>、</a:t>
            </a:r>
            <a:r>
              <a:rPr lang="en-US" altLang="zh-CN"/>
              <a:t>Gitee</a:t>
            </a:r>
            <a:r>
              <a:rPr lang="zh-CN" altLang="en-US"/>
              <a:t>、</a:t>
            </a:r>
            <a:r>
              <a:rPr lang="en-US" altLang="zh-CN"/>
              <a:t>GitHub</a:t>
            </a:r>
            <a:r>
              <a:rPr lang="zh-CN" altLang="en-US"/>
              <a:t>、知士荟、</a:t>
            </a:r>
            <a:r>
              <a:rPr lang="zh-CN" altLang="en-US"/>
              <a:t>头歌</a:t>
            </a:r>
            <a:endParaRPr lang="zh-CN" altLang="en-US"/>
          </a:p>
          <a:p>
            <a:r>
              <a:rPr lang="zh-CN" altLang="en-US"/>
              <a:t>介绍如何基于开源社区来促进软件项目开发，解决软件开发问题等</a:t>
            </a:r>
            <a:endParaRPr lang="zh-CN" altLang="en-US"/>
          </a:p>
          <a:p>
            <a:pPr lvl="1"/>
            <a:r>
              <a:rPr lang="zh-CN" altLang="en-US"/>
              <a:t>通过</a:t>
            </a:r>
            <a:r>
              <a:rPr lang="en-US" altLang="zh-CN"/>
              <a:t>CSDN</a:t>
            </a:r>
            <a:r>
              <a:rPr lang="zh-CN" altLang="en-US"/>
              <a:t>查找写文档或编码过程中遇到的难点，并获取解决方法；在</a:t>
            </a:r>
            <a:r>
              <a:rPr lang="en-US" altLang="zh-CN"/>
              <a:t>Gitee</a:t>
            </a:r>
            <a:r>
              <a:rPr lang="zh-CN" altLang="en-US"/>
              <a:t>、</a:t>
            </a:r>
            <a:r>
              <a:rPr lang="en-US" altLang="zh-CN"/>
              <a:t>GitHub</a:t>
            </a:r>
            <a:r>
              <a:rPr lang="zh-CN" altLang="en-US"/>
              <a:t>等开源社区中，借鉴别人的开源代码实现本项目的</a:t>
            </a:r>
            <a:r>
              <a:rPr lang="zh-CN" altLang="en-US"/>
              <a:t>功能</a:t>
            </a:r>
            <a:endParaRPr lang="zh-CN" altLang="en-US"/>
          </a:p>
        </p:txBody>
      </p:sp>
      <p:sp>
        <p:nvSpPr>
          <p:cNvPr id="5" name="标题 4"/>
          <p:cNvSpPr>
            <a:spLocks noGrp="1"/>
          </p:cNvSpPr>
          <p:nvPr>
            <p:ph type="title"/>
          </p:nvPr>
        </p:nvSpPr>
        <p:spPr/>
        <p:txBody>
          <a:bodyPr/>
          <a:lstStyle/>
          <a:p>
            <a:r>
              <a:rPr lang="zh-CN" altLang="en-US"/>
              <a:t>开源社区的使用</a:t>
            </a:r>
            <a:endParaRPr lang="zh-CN"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normAutofit lnSpcReduction="10000"/>
          </a:bodyPr>
          <a:lstStyle/>
          <a:p>
            <a:r>
              <a:rPr lang="zh-CN" altLang="en-US" dirty="0">
                <a:sym typeface="+mn-ea"/>
              </a:rPr>
              <a:t>实践的收获</a:t>
            </a:r>
            <a:endParaRPr lang="zh-CN" altLang="en-US" dirty="0">
              <a:sym typeface="+mn-ea"/>
            </a:endParaRPr>
          </a:p>
          <a:p>
            <a:pPr lvl="1"/>
            <a:r>
              <a:rPr lang="zh-CN" altLang="en-US" sz="2000">
                <a:sym typeface="+mn-ea"/>
              </a:rPr>
              <a:t>通过本次实践，我们学会了利用头歌平台、Git工具等实现分布式协同开发，并且在知士荟上与全国各地的同学们分享学习经验。更为重要的是，我们具备了开发简单软件的能力，并能够通过调用各种API实现硬件和软件的关联以及开源代码的应用。从局部实现了一个软件的设计、开发、实现过程，同时，也提高了</a:t>
            </a:r>
            <a:r>
              <a:rPr lang="zh-CN" altLang="en-US" sz="2000">
                <a:sym typeface="+mn-ea"/>
              </a:rPr>
              <a:t>我们的编程能力。</a:t>
            </a:r>
            <a:endParaRPr lang="zh-CN" altLang="en-US" sz="2000">
              <a:sym typeface="+mn-ea"/>
            </a:endParaRPr>
          </a:p>
          <a:p>
            <a:pPr lvl="1"/>
            <a:endParaRPr lang="zh-CN" altLang="en-US" sz="2000">
              <a:sym typeface="+mn-ea"/>
            </a:endParaRPr>
          </a:p>
          <a:p>
            <a:r>
              <a:rPr lang="zh-CN" altLang="en-US" dirty="0"/>
              <a:t>心得和体会</a:t>
            </a:r>
            <a:endParaRPr lang="zh-CN" altLang="en-US" dirty="0"/>
          </a:p>
          <a:p>
            <a:pPr lvl="1"/>
            <a:r>
              <a:rPr sz="2000">
                <a:sym typeface="+mn-ea"/>
              </a:rPr>
              <a:t>我认为，本次实践为将来我们独立开发软件打下了良好的基础，是我们今后接触大型项目的前提条件。在实践中，</a:t>
            </a:r>
            <a:r>
              <a:rPr lang="zh-CN" sz="2000">
                <a:sym typeface="+mn-ea"/>
              </a:rPr>
              <a:t>我们</a:t>
            </a:r>
            <a:r>
              <a:rPr sz="2000">
                <a:sym typeface="+mn-ea"/>
              </a:rPr>
              <a:t>小组</a:t>
            </a:r>
            <a:r>
              <a:rPr lang="zh-CN" sz="2000">
                <a:sym typeface="+mn-ea"/>
              </a:rPr>
              <a:t>的</a:t>
            </a:r>
            <a:r>
              <a:rPr sz="2000">
                <a:sym typeface="+mn-ea"/>
              </a:rPr>
              <a:t>成员们通力合作，</a:t>
            </a:r>
            <a:r>
              <a:rPr lang="zh-CN" sz="2000">
                <a:sym typeface="+mn-ea"/>
              </a:rPr>
              <a:t>大家都</a:t>
            </a:r>
            <a:r>
              <a:rPr sz="2000">
                <a:sym typeface="+mn-ea"/>
              </a:rPr>
              <a:t>觉得自己既收获了知识，也提高了团队协作的能力。</a:t>
            </a:r>
            <a:endParaRPr lang="en-US" altLang="zh-CN" sz="1800" dirty="0"/>
          </a:p>
          <a:p>
            <a:endParaRPr lang="en-US" altLang="zh-CN" sz="1800" dirty="0"/>
          </a:p>
        </p:txBody>
      </p:sp>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2420620"/>
            <a:ext cx="8229600" cy="1907540"/>
          </a:xfrm>
        </p:spPr>
        <p:txBody>
          <a:bodyPr/>
          <a:lstStyle/>
          <a:p>
            <a:r>
              <a:rPr lang="zh-CN" altLang="en-US" dirty="0"/>
              <a:t>困难和问题</a:t>
            </a:r>
            <a:endParaRPr lang="en-US" altLang="zh-CN" dirty="0"/>
          </a:p>
          <a:p>
            <a:pPr lvl="1"/>
            <a:r>
              <a:rPr sz="2000">
                <a:sym typeface="+mn-ea"/>
              </a:rPr>
              <a:t>最开始的问题是在对于硬件无从下手，项目一直停滞不前，</a:t>
            </a:r>
            <a:r>
              <a:rPr lang="zh-CN" sz="2000">
                <a:sym typeface="+mn-ea"/>
              </a:rPr>
              <a:t>以及</a:t>
            </a:r>
            <a:r>
              <a:rPr sz="2000">
                <a:sym typeface="+mn-ea"/>
              </a:rPr>
              <a:t>对于MIT APP Inventor、Git等工具运用不熟练。在添加功能的过程中，遇到的主要问题是我们自己编写的代码质量不高、工作量分配不太合理等。</a:t>
            </a:r>
            <a:endParaRPr sz="2000">
              <a:sym typeface="+mn-ea"/>
            </a:endParaRPr>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2411730" y="2824480"/>
            <a:ext cx="4338955" cy="1209040"/>
          </a:xfrm>
          <a:prstGeom prst="rect">
            <a:avLst/>
          </a:prstGeom>
          <a:noFill/>
        </p:spPr>
        <p:txBody>
          <a:bodyPr wrap="square" rtlCol="0">
            <a:noAutofit/>
            <a:scene3d>
              <a:camera prst="orthographicFront"/>
              <a:lightRig rig="threePt" dir="t"/>
            </a:scene3d>
          </a:bodyPr>
          <a:p>
            <a:r>
              <a:rPr lang="zh-CN" altLang="en-US" sz="720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感谢聆听！</a:t>
            </a:r>
            <a:endParaRPr lang="zh-CN" altLang="en-US" sz="720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cSld>
  <p:clrMapOvr>
    <a:masterClrMapping/>
  </p:clrMapOvr>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commondata" val="eyJoZGlkIjoiNDE5OWQ5YzZmMjhkYmU5MWMzMjhkOWUzZmY4MGIzYWEifQ=="/>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0</TotalTime>
  <Words>3196</Words>
  <Application>WPS 演示</Application>
  <PresentationFormat>全屏显示(4:3)</PresentationFormat>
  <Paragraphs>265</Paragraphs>
  <Slides>45</Slides>
  <Notes>8</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45</vt:i4>
      </vt:variant>
    </vt:vector>
  </HeadingPairs>
  <TitlesOfParts>
    <vt:vector size="58" baseType="lpstr">
      <vt:lpstr>Arial</vt:lpstr>
      <vt:lpstr>宋体</vt:lpstr>
      <vt:lpstr>Wingdings</vt:lpstr>
      <vt:lpstr>Times New Roman</vt:lpstr>
      <vt:lpstr>Wingdings 3</vt:lpstr>
      <vt:lpstr>Verdana</vt:lpstr>
      <vt:lpstr>Wingdings 2</vt:lpstr>
      <vt:lpstr>微软雅黑</vt:lpstr>
      <vt:lpstr>Lucida Sans Unicode</vt:lpstr>
      <vt:lpstr>Arial Unicode MS</vt:lpstr>
      <vt:lpstr>黑体</vt:lpstr>
      <vt:lpstr>Verdana</vt:lpstr>
      <vt:lpstr>聚合</vt:lpstr>
      <vt:lpstr>软件工程课程实践汇报 盲人智能出行安全系统</vt:lpstr>
      <vt:lpstr>汇报内容</vt:lpstr>
      <vt:lpstr>软件需求与创意</vt:lpstr>
      <vt:lpstr>PowerPoint 演示文稿</vt:lpstr>
      <vt:lpstr>需求模型与文档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开发技术与工具</vt:lpstr>
      <vt:lpstr>软件设计与建模</vt:lpstr>
      <vt:lpstr>PowerPoint 演示文稿</vt:lpstr>
      <vt:lpstr>PowerPoint 演示文稿</vt:lpstr>
      <vt:lpstr>PowerPoint 演示文稿</vt:lpstr>
      <vt:lpstr>PowerPoint 演示文稿</vt:lpstr>
      <vt:lpstr>PowerPoint 演示文稿</vt:lpstr>
      <vt:lpstr>PowerPoint 演示文稿</vt:lpstr>
      <vt:lpstr>软件设计与建模</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代码编写</vt:lpstr>
      <vt:lpstr>PowerPoint 演示文稿</vt:lpstr>
      <vt:lpstr>软件质量与保证</vt:lpstr>
      <vt:lpstr>软件质量与保证</vt:lpstr>
      <vt:lpstr>系统部署与运行</vt:lpstr>
      <vt:lpstr>PowerPoint 演示文稿</vt:lpstr>
      <vt:lpstr>PowerPoint 演示文稿</vt:lpstr>
      <vt:lpstr>PowerPoint 演示文稿</vt:lpstr>
      <vt:lpstr>PowerPoint 演示文稿</vt:lpstr>
      <vt:lpstr>开源社区的使用</vt:lpstr>
      <vt:lpstr>实践收获与感受</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tommy</dc:creator>
  <cp:lastModifiedBy>夌子杰</cp:lastModifiedBy>
  <cp:revision>334</cp:revision>
  <dcterms:created xsi:type="dcterms:W3CDTF">2113-01-01T00:00:00Z</dcterms:created>
  <dcterms:modified xsi:type="dcterms:W3CDTF">2023-11-16T10:58:45Z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2052-12.1.0.15712</vt:lpwstr>
  </property>
  <property fmtid="{D5CDD505-2E9C-101B-9397-08002B2CF9AE}" pid="4" name="ICV">
    <vt:lpwstr>073A00E0F33B4A729EBBAC7C522F5733_13</vt:lpwstr>
  </property>
</Properties>
</file>