
<file path=[Content_Types].xml><?xml version="1.0" encoding="utf-8"?>
<Types xmlns="http://schemas.openxmlformats.org/package/2006/content-types">
  <Default Extension="fntdata" ContentType="application/x-fontdata"/>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3.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4.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2.xml" ContentType="application/vnd.openxmlformats-officedocument.presentationml.tags+xml"/>
  <Override PartName="/ppt/notesSlides/notesSlide8.xml" ContentType="application/vnd.openxmlformats-officedocument.presentationml.notesSlide+xml"/>
  <Override PartName="/ppt/tags/tag53.xml" ContentType="application/vnd.openxmlformats-officedocument.presentationml.tags+xml"/>
  <Override PartName="/ppt/notesSlides/notesSlide9.xml" ContentType="application/vnd.openxmlformats-officedocument.presentationml.notesSlide+xml"/>
  <Override PartName="/ppt/tags/tag54.xml" ContentType="application/vnd.openxmlformats-officedocument.presentationml.tags+xml"/>
  <Override PartName="/ppt/notesSlides/notesSlide10.xml" ContentType="application/vnd.openxmlformats-officedocument.presentationml.notesSlide+xml"/>
  <Override PartName="/ppt/tags/tag55.xml" ContentType="application/vnd.openxmlformats-officedocument.presentationml.tags+xml"/>
  <Override PartName="/ppt/notesSlides/notesSlide11.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7"/>
  </p:notesMasterIdLst>
  <p:sldIdLst>
    <p:sldId id="261" r:id="rId2"/>
    <p:sldId id="259" r:id="rId3"/>
    <p:sldId id="263" r:id="rId4"/>
    <p:sldId id="268" r:id="rId5"/>
    <p:sldId id="269" r:id="rId6"/>
    <p:sldId id="281" r:id="rId7"/>
    <p:sldId id="282" r:id="rId8"/>
    <p:sldId id="283" r:id="rId9"/>
    <p:sldId id="284" r:id="rId10"/>
    <p:sldId id="285" r:id="rId11"/>
    <p:sldId id="264" r:id="rId12"/>
    <p:sldId id="286" r:id="rId13"/>
    <p:sldId id="271" r:id="rId14"/>
    <p:sldId id="270" r:id="rId15"/>
    <p:sldId id="287" r:id="rId16"/>
    <p:sldId id="289" r:id="rId17"/>
    <p:sldId id="288" r:id="rId18"/>
    <p:sldId id="290" r:id="rId19"/>
    <p:sldId id="291" r:id="rId20"/>
    <p:sldId id="265" r:id="rId21"/>
    <p:sldId id="292" r:id="rId22"/>
    <p:sldId id="293" r:id="rId23"/>
    <p:sldId id="294" r:id="rId24"/>
    <p:sldId id="295" r:id="rId25"/>
    <p:sldId id="272" r:id="rId26"/>
    <p:sldId id="273" r:id="rId27"/>
    <p:sldId id="274" r:id="rId28"/>
    <p:sldId id="296" r:id="rId29"/>
    <p:sldId id="297" r:id="rId30"/>
    <p:sldId id="298" r:id="rId31"/>
    <p:sldId id="299" r:id="rId32"/>
    <p:sldId id="300" r:id="rId33"/>
    <p:sldId id="266" r:id="rId34"/>
    <p:sldId id="275" r:id="rId35"/>
    <p:sldId id="301" r:id="rId36"/>
    <p:sldId id="302" r:id="rId37"/>
    <p:sldId id="307" r:id="rId38"/>
    <p:sldId id="308" r:id="rId39"/>
    <p:sldId id="310" r:id="rId40"/>
    <p:sldId id="309" r:id="rId41"/>
    <p:sldId id="305" r:id="rId42"/>
    <p:sldId id="303" r:id="rId43"/>
    <p:sldId id="306" r:id="rId44"/>
    <p:sldId id="304" r:id="rId45"/>
    <p:sldId id="260" r:id="rId46"/>
  </p:sldIdLst>
  <p:sldSz cx="12192000" cy="6858000"/>
  <p:notesSz cx="6858000" cy="9144000"/>
  <p:embeddedFontLst>
    <p:embeddedFont>
      <p:font typeface="汉仪粗简黑简" panose="02010600030101010101" charset="-122"/>
      <p:regular r:id="rId48"/>
    </p:embeddedFont>
    <p:embeddedFont>
      <p:font typeface="Wingdings 3" panose="05040102010807070707" pitchFamily="18" charset="2"/>
      <p:regular r:id="rId49"/>
    </p:embeddedFont>
    <p:embeddedFont>
      <p:font typeface="等线" panose="02010600030101010101" pitchFamily="2" charset="-122"/>
      <p:regular r:id="rId50"/>
      <p:bold r:id="rId51"/>
    </p:embeddedFont>
    <p:embeddedFont>
      <p:font typeface="微软雅黑" panose="020B0503020204020204" pitchFamily="34" charset="-122"/>
      <p:regular r:id="rId52"/>
      <p:bold r:id="rId53"/>
    </p:embeddedFont>
  </p:embeddedFontLst>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5"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静" initials="静"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4487D"/>
    <a:srgbClr val="29518D"/>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110" d="100"/>
          <a:sy n="110" d="100"/>
        </p:scale>
        <p:origin x="140" y="72"/>
      </p:cViewPr>
      <p:guideLst>
        <p:guide orient="horz" pos="2305"/>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s>
</file>

<file path=ppt/charts/_rels/chart1.xml.rels><?xml version="1.0" encoding="UTF-8" standalone="yes"?>
<Relationships xmlns="http://schemas.openxmlformats.org/package/2006/relationships"><Relationship Id="rId1" Type="http://schemas.openxmlformats.org/officeDocument/2006/relationships/oleObject" Target="file:///E:\School\ruan_jian_gong_cheng\&#23567;&#31859;&#20415;&#31614;\Scan&#20195;&#30721;&#25195;&#25551;&#25253;&#21578;__%5b2023-06-07%2021_24_55%5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0"/>
          <a:lstStyle/>
          <a:p>
            <a:pPr>
              <a:defRPr lang="zh-CN" sz="1400" b="0" i="0" u="none" strike="noStrike" kern="1200" spc="0" baseline="0">
                <a:solidFill>
                  <a:schemeClr val="tx1">
                    <a:lumMod val="65000"/>
                    <a:lumOff val="35000"/>
                  </a:schemeClr>
                </a:solidFill>
                <a:latin typeface="+mn-lt"/>
                <a:ea typeface="+mn-ea"/>
                <a:cs typeface="+mn-cs"/>
              </a:defRPr>
            </a:pPr>
            <a:r>
              <a:rPr lang="en-US" altLang="en-US" b="0" i="0" kern="0" spc="0" baseline="0"/>
              <a:t>问题等级分布</a:t>
            </a:r>
          </a:p>
        </c:rich>
      </c:tx>
      <c:overlay val="0"/>
    </c:title>
    <c:autoTitleDeleted val="0"/>
    <c:plotArea>
      <c:layout/>
      <c:pieChart>
        <c:varyColors val="1"/>
        <c:ser>
          <c:idx val="0"/>
          <c:order val="0"/>
          <c:tx>
            <c:strRef>
              <c:f>'Scan代码扫描报告__(2023-06-07 21_24_55).xlsx'!等级</c:f>
              <c:strCache>
                <c:ptCount val="1"/>
              </c:strCache>
            </c:strRef>
          </c:tx>
          <c:dPt>
            <c:idx val="0"/>
            <c:bubble3D val="0"/>
            <c:spPr>
              <a:solidFill>
                <a:schemeClr val="accent1"/>
              </a:solidFill>
              <a:ln w="25400" cap="rnd">
                <a:solidFill>
                  <a:schemeClr val="lt1"/>
                </a:solidFill>
              </a:ln>
              <a:sp3d contourW="25400">
                <a:contourClr>
                  <a:schemeClr val="lt1"/>
                </a:contourClr>
              </a:sp3d>
            </c:spPr>
            <c:extLst>
              <c:ext xmlns:c16="http://schemas.microsoft.com/office/drawing/2014/chart" uri="{C3380CC4-5D6E-409C-BE32-E72D297353CC}">
                <c16:uniqueId val="{00000001-06CA-4F63-8100-535CC5C8A2E6}"/>
              </c:ext>
            </c:extLst>
          </c:dPt>
          <c:dPt>
            <c:idx val="1"/>
            <c:bubble3D val="0"/>
            <c:extLst>
              <c:ext xmlns:c16="http://schemas.microsoft.com/office/drawing/2014/chart" uri="{C3380CC4-5D6E-409C-BE32-E72D297353CC}">
                <c16:uniqueId val="{00000002-06CA-4F63-8100-535CC5C8A2E6}"/>
              </c:ext>
            </c:extLst>
          </c:dPt>
          <c:dPt>
            <c:idx val="2"/>
            <c:bubble3D val="0"/>
            <c:extLst>
              <c:ext xmlns:c16="http://schemas.microsoft.com/office/drawing/2014/chart" uri="{C3380CC4-5D6E-409C-BE32-E72D297353CC}">
                <c16:uniqueId val="{00000003-06CA-4F63-8100-535CC5C8A2E6}"/>
              </c:ext>
            </c:extLst>
          </c:dPt>
          <c:dPt>
            <c:idx val="3"/>
            <c:bubble3D val="0"/>
            <c:extLst>
              <c:ext xmlns:c16="http://schemas.microsoft.com/office/drawing/2014/chart" uri="{C3380CC4-5D6E-409C-BE32-E72D297353CC}">
                <c16:uniqueId val="{00000004-06CA-4F63-8100-535CC5C8A2E6}"/>
              </c:ext>
            </c:extLst>
          </c:dPt>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endParaRPr lang="zh-CN"/>
              </a:p>
            </c:txPr>
            <c:dLblPos val="bestFit"/>
            <c:showLegendKey val="0"/>
            <c:showVal val="0"/>
            <c:showCatName val="0"/>
            <c:showSerName val="0"/>
            <c:showPercent val="1"/>
            <c:showBubbleSize val="1"/>
            <c:showLeaderLines val="1"/>
            <c:extLst>
              <c:ext xmlns:c15="http://schemas.microsoft.com/office/drawing/2012/chart" uri="{CE6537A1-D6FC-4f65-9D91-7224C49458BB}"/>
            </c:extLst>
          </c:dLbls>
          <c:cat>
            <c:strRef>
              <c:f>'[Scan代码扫描报告__(2023-06-07 21_24_55).xlsx]总览'!$A$33:$A$36</c:f>
              <c:strCache>
                <c:ptCount val="4"/>
                <c:pt idx="0">
                  <c:v>阻塞</c:v>
                </c:pt>
                <c:pt idx="1">
                  <c:v>严重</c:v>
                </c:pt>
                <c:pt idx="2">
                  <c:v>中等</c:v>
                </c:pt>
                <c:pt idx="3">
                  <c:v>提示</c:v>
                </c:pt>
              </c:strCache>
            </c:strRef>
          </c:cat>
          <c:val>
            <c:numRef>
              <c:f>'[Scan代码扫描报告__(2023-06-07 21_24_55).xlsx]总览'!$C$33:$C$36</c:f>
              <c:numCache>
                <c:formatCode>General</c:formatCode>
                <c:ptCount val="4"/>
                <c:pt idx="0">
                  <c:v>27</c:v>
                </c:pt>
                <c:pt idx="1">
                  <c:v>63</c:v>
                </c:pt>
                <c:pt idx="2">
                  <c:v>134</c:v>
                </c:pt>
                <c:pt idx="3">
                  <c:v>294</c:v>
                </c:pt>
              </c:numCache>
            </c:numRef>
          </c:val>
          <c:extLst>
            <c:ext xmlns:c16="http://schemas.microsoft.com/office/drawing/2014/chart" uri="{C3380CC4-5D6E-409C-BE32-E72D297353CC}">
              <c16:uniqueId val="{00000005-06CA-4F63-8100-535CC5C8A2E6}"/>
            </c:ext>
          </c:extLst>
        </c:ser>
        <c:dLbls>
          <c:showLegendKey val="0"/>
          <c:showVal val="0"/>
          <c:showCatName val="0"/>
          <c:showSerName val="0"/>
          <c:showPercent val="1"/>
          <c:showBubbleSize val="1"/>
          <c:showLeaderLines val="1"/>
        </c:dLbls>
        <c:firstSliceAng val="0"/>
      </c:pieChart>
      <c:spPr>
        <a:noFill/>
        <a:ln>
          <a:noFill/>
        </a:ln>
        <a:effectLst/>
      </c:spPr>
    </c:plotArea>
    <c:legend>
      <c:legendPos val="b"/>
      <c:overlay val="0"/>
      <c:txPr>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endParaRPr lang="zh-CN"/>
        </a:p>
      </c:txPr>
    </c:legend>
    <c:plotVisOnly val="0"/>
    <c:dispBlanksAs val="gap"/>
    <c:showDLblsOverMax val="0"/>
  </c:chart>
  <c:spPr>
    <a:solidFill>
      <a:schemeClr val="bg1"/>
    </a:solidFill>
    <a:ln w="9525" cap="flat" cmpd="sng" algn="ctr">
      <a:solidFill>
        <a:schemeClr val="tx1">
          <a:lumMod val="15000"/>
          <a:lumOff val="85000"/>
        </a:schemeClr>
      </a:solidFill>
      <a:prstDash val="solid"/>
      <a:round/>
    </a:ln>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2024/5/31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678EC0E-2A9F-4AB8-87A9-0785BE166ECB}" type="datetimeFigureOut">
              <a:rPr lang="zh-CN" altLang="en-US" smtClean="0"/>
              <a:t>2024/5/31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F550A7-9FB6-45F7-96D6-6B24BFACAA2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78EC0E-2A9F-4AB8-87A9-0785BE166ECB}" type="datetimeFigureOut">
              <a:rPr lang="zh-CN" altLang="en-US" smtClean="0"/>
              <a:t>2024/5/31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F550A7-9FB6-45F7-96D6-6B24BFACAA2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2.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tags" Target="../tags/tag23.xml"/><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image" Target="../media/image3.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slideLayout" Target="../slideLayouts/slideLayout7.xml"/><Relationship Id="rId5" Type="http://schemas.openxmlformats.org/officeDocument/2006/relationships/tags" Target="../tags/tag20.xml"/><Relationship Id="rId10" Type="http://schemas.openxmlformats.org/officeDocument/2006/relationships/tags" Target="../tags/tag25.xml"/><Relationship Id="rId4" Type="http://schemas.openxmlformats.org/officeDocument/2006/relationships/tags" Target="../tags/tag19.xml"/><Relationship Id="rId9" Type="http://schemas.openxmlformats.org/officeDocument/2006/relationships/tags" Target="../tags/tag24.xml"/></Relationships>
</file>

<file path=ppt/slides/_rels/slide7.xml.rels><?xml version="1.0" encoding="UTF-8" standalone="yes"?>
<Relationships xmlns="http://schemas.openxmlformats.org/package/2006/relationships"><Relationship Id="rId8" Type="http://schemas.openxmlformats.org/officeDocument/2006/relationships/tags" Target="../tags/tag33.xml"/><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image" Target="../media/image3.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slideLayout" Target="../slideLayouts/slideLayout7.xml"/><Relationship Id="rId5" Type="http://schemas.openxmlformats.org/officeDocument/2006/relationships/tags" Target="../tags/tag30.xml"/><Relationship Id="rId10" Type="http://schemas.openxmlformats.org/officeDocument/2006/relationships/tags" Target="../tags/tag35.xml"/><Relationship Id="rId4" Type="http://schemas.openxmlformats.org/officeDocument/2006/relationships/tags" Target="../tags/tag29.xml"/><Relationship Id="rId9" Type="http://schemas.openxmlformats.org/officeDocument/2006/relationships/tags" Target="../tags/tag3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37.xml"/><Relationship Id="rId5" Type="http://schemas.openxmlformats.org/officeDocument/2006/relationships/image" Target="../media/image7.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chart" Target="../charts/chart1.xm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8.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9.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image" Target="../media/image10.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3.png"/><Relationship Id="rId5" Type="http://schemas.openxmlformats.org/officeDocument/2006/relationships/notesSlide" Target="../notesSlides/notesSlide5.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image" Target="../media/image11.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3.png"/><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52.xml"/><Relationship Id="rId5" Type="http://schemas.openxmlformats.org/officeDocument/2006/relationships/image" Target="../media/image12.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53.xml"/><Relationship Id="rId5" Type="http://schemas.openxmlformats.org/officeDocument/2006/relationships/image" Target="../media/image1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54.xml"/><Relationship Id="rId5" Type="http://schemas.openxmlformats.org/officeDocument/2006/relationships/image" Target="../media/image1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55.xml"/><Relationship Id="rId5" Type="http://schemas.openxmlformats.org/officeDocument/2006/relationships/image" Target="../media/image15.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58.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59.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60.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63.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66.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67.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68.xml"/><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3"/>
          <a:srcRect l="74417" t="6019" r="10990" b="68250"/>
          <a:stretch>
            <a:fillRect/>
          </a:stretch>
        </p:blipFill>
        <p:spPr>
          <a:xfrm rot="5700000">
            <a:off x="10403840" y="3337560"/>
            <a:ext cx="823595" cy="817245"/>
          </a:xfrm>
          <a:prstGeom prst="rect">
            <a:avLst/>
          </a:prstGeom>
        </p:spPr>
      </p:pic>
      <p:pic>
        <p:nvPicPr>
          <p:cNvPr id="5" name="图片 4" descr="QQ图片20220106181402"/>
          <p:cNvPicPr>
            <a:picLocks noChangeAspect="1"/>
          </p:cNvPicPr>
          <p:nvPr/>
        </p:nvPicPr>
        <p:blipFill>
          <a:blip r:embed="rId3"/>
          <a:srcRect l="74417" t="6019" r="10990" b="68250"/>
          <a:stretch>
            <a:fillRect/>
          </a:stretch>
        </p:blipFill>
        <p:spPr>
          <a:xfrm rot="5700000">
            <a:off x="508000" y="4133215"/>
            <a:ext cx="1261745" cy="1252220"/>
          </a:xfrm>
          <a:prstGeom prst="rect">
            <a:avLst/>
          </a:prstGeom>
        </p:spPr>
      </p:pic>
      <p:pic>
        <p:nvPicPr>
          <p:cNvPr id="7" name="图片 6" descr="QQ图片20220106181402"/>
          <p:cNvPicPr>
            <a:picLocks noChangeAspect="1"/>
          </p:cNvPicPr>
          <p:nvPr/>
        </p:nvPicPr>
        <p:blipFill>
          <a:blip r:embed="rId3"/>
          <a:srcRect l="74417" t="6019" r="10990" b="68250"/>
          <a:stretch>
            <a:fillRect/>
          </a:stretch>
        </p:blipFill>
        <p:spPr>
          <a:xfrm rot="5700000">
            <a:off x="9226550" y="5203190"/>
            <a:ext cx="594995" cy="590550"/>
          </a:xfrm>
          <a:prstGeom prst="rect">
            <a:avLst/>
          </a:prstGeom>
        </p:spPr>
      </p:pic>
      <p:pic>
        <p:nvPicPr>
          <p:cNvPr id="2" name="图片 1" descr="QQ图片20220106181402"/>
          <p:cNvPicPr>
            <a:picLocks noChangeAspect="1"/>
          </p:cNvPicPr>
          <p:nvPr/>
        </p:nvPicPr>
        <p:blipFill>
          <a:blip r:embed="rId3"/>
          <a:srcRect l="74417" t="6019" r="10990" b="68250"/>
          <a:stretch>
            <a:fillRect/>
          </a:stretch>
        </p:blipFill>
        <p:spPr>
          <a:xfrm>
            <a:off x="10027285" y="593090"/>
            <a:ext cx="1779270" cy="1764665"/>
          </a:xfrm>
          <a:prstGeom prst="rect">
            <a:avLst/>
          </a:prstGeom>
        </p:spPr>
      </p:pic>
      <p:pic>
        <p:nvPicPr>
          <p:cNvPr id="14" name="图片 13" descr="QQ图片20220106181402"/>
          <p:cNvPicPr>
            <a:picLocks noChangeAspect="1"/>
          </p:cNvPicPr>
          <p:nvPr/>
        </p:nvPicPr>
        <p:blipFill>
          <a:blip r:embed="rId3"/>
          <a:srcRect l="74417" t="6019" r="10990" b="68250"/>
          <a:stretch>
            <a:fillRect/>
          </a:stretch>
        </p:blipFill>
        <p:spPr>
          <a:xfrm rot="5700000">
            <a:off x="403225" y="821690"/>
            <a:ext cx="823595" cy="817245"/>
          </a:xfrm>
          <a:prstGeom prst="rect">
            <a:avLst/>
          </a:prstGeom>
        </p:spPr>
      </p:pic>
      <p:sp>
        <p:nvSpPr>
          <p:cNvPr id="184" name="文本框 183"/>
          <p:cNvSpPr txBox="1"/>
          <p:nvPr/>
        </p:nvSpPr>
        <p:spPr>
          <a:xfrm>
            <a:off x="1899920" y="2470150"/>
            <a:ext cx="8369935" cy="14452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400" dirty="0">
                <a:latin typeface="微软雅黑" panose="020B0503020204020204" pitchFamily="34" charset="-122"/>
                <a:ea typeface="微软雅黑" panose="020B0503020204020204" pitchFamily="34" charset="-122"/>
                <a:sym typeface="+mn-ea"/>
              </a:rPr>
              <a:t>软件工程课程综合实践汇报</a:t>
            </a:r>
            <a:br>
              <a:rPr lang="en-US" altLang="zh-CN" sz="4400" dirty="0">
                <a:solidFill>
                  <a:srgbClr val="C00000"/>
                </a:solidFill>
                <a:latin typeface="微软雅黑" panose="020B0503020204020204" pitchFamily="34" charset="-122"/>
                <a:ea typeface="微软雅黑" panose="020B0503020204020204" pitchFamily="34" charset="-122"/>
                <a:sym typeface="+mn-ea"/>
              </a:rPr>
            </a:br>
            <a:r>
              <a:rPr lang="zh-CN" altLang="en-US" sz="4400" dirty="0">
                <a:solidFill>
                  <a:srgbClr val="C00000"/>
                </a:solidFill>
                <a:latin typeface="微软雅黑" panose="020B0503020204020204" pitchFamily="34" charset="-122"/>
                <a:ea typeface="微软雅黑" panose="020B0503020204020204" pitchFamily="34" charset="-122"/>
                <a:sym typeface="+mn-ea"/>
              </a:rPr>
              <a:t>“阅读和维护开源软件”</a:t>
            </a:r>
            <a:endParaRPr kumimoji="0" lang="zh-CN" altLang="en-US" sz="4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sp>
        <p:nvSpPr>
          <p:cNvPr id="185" name="文本框 184"/>
          <p:cNvSpPr txBox="1"/>
          <p:nvPr/>
        </p:nvSpPr>
        <p:spPr>
          <a:xfrm>
            <a:off x="2654300" y="2071370"/>
            <a:ext cx="6864985" cy="3987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a:t>
            </a:r>
            <a:r>
              <a:rPr kumimoji="0" lang="en-US" altLang="zh-CN" sz="20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WORK SUMMARY</a:t>
            </a:r>
            <a:r>
              <a:rPr kumimoji="0" lang="zh-CN" altLang="en-US" sz="20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a:t>
            </a:r>
          </a:p>
        </p:txBody>
      </p:sp>
      <p:sp>
        <p:nvSpPr>
          <p:cNvPr id="187" name="矩形: 圆角 186"/>
          <p:cNvSpPr/>
          <p:nvPr/>
        </p:nvSpPr>
        <p:spPr>
          <a:xfrm>
            <a:off x="4994910" y="4550410"/>
            <a:ext cx="1972945" cy="417830"/>
          </a:xfrm>
          <a:prstGeom prst="roundRect">
            <a:avLst>
              <a:gd name="adj" fmla="val 50000"/>
            </a:avLst>
          </a:prstGeom>
          <a:solidFill>
            <a:srgbClr val="244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汉仪粗简黑简" panose="00020600040101010101" charset="-122"/>
                <a:ea typeface="汉仪粗简黑简" panose="00020600040101010101" charset="-122"/>
                <a:cs typeface="+mn-cs"/>
              </a:rPr>
              <a:t>演讲人：白世康</a:t>
            </a:r>
          </a:p>
        </p:txBody>
      </p:sp>
      <p:pic>
        <p:nvPicPr>
          <p:cNvPr id="6" name="图片 5" descr="QQ图片20220106181402"/>
          <p:cNvPicPr>
            <a:picLocks noChangeAspect="1"/>
          </p:cNvPicPr>
          <p:nvPr/>
        </p:nvPicPr>
        <p:blipFill>
          <a:blip r:embed="rId3"/>
          <a:srcRect l="74417" t="6019" r="10990" b="68250"/>
          <a:stretch>
            <a:fillRect/>
          </a:stretch>
        </p:blipFill>
        <p:spPr>
          <a:xfrm rot="5700000">
            <a:off x="1083310" y="2673985"/>
            <a:ext cx="400685" cy="3975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15"/>
          <a:srcRect l="74417" t="6019" r="10990" b="68250"/>
          <a:stretch>
            <a:fillRect/>
          </a:stretch>
        </p:blipFill>
        <p:spPr>
          <a:xfrm rot="5700000">
            <a:off x="10840720" y="3601720"/>
            <a:ext cx="823595" cy="817245"/>
          </a:xfrm>
          <a:prstGeom prst="rect">
            <a:avLst/>
          </a:prstGeom>
        </p:spPr>
      </p:pic>
      <p:pic>
        <p:nvPicPr>
          <p:cNvPr id="5" name="图片 4" descr="QQ图片20220106181402"/>
          <p:cNvPicPr>
            <a:picLocks noChangeAspect="1"/>
          </p:cNvPicPr>
          <p:nvPr/>
        </p:nvPicPr>
        <p:blipFill>
          <a:blip r:embed="rId15"/>
          <a:srcRect l="74417" t="6019" r="10990" b="68250"/>
          <a:stretch>
            <a:fillRect/>
          </a:stretch>
        </p:blipFill>
        <p:spPr>
          <a:xfrm rot="5700000">
            <a:off x="9892030" y="543560"/>
            <a:ext cx="1261745" cy="1252220"/>
          </a:xfrm>
          <a:prstGeom prst="rect">
            <a:avLst/>
          </a:prstGeom>
        </p:spPr>
      </p:pic>
      <p:pic>
        <p:nvPicPr>
          <p:cNvPr id="7" name="图片 6" descr="QQ图片20220106181402"/>
          <p:cNvPicPr>
            <a:picLocks noChangeAspect="1"/>
          </p:cNvPicPr>
          <p:nvPr/>
        </p:nvPicPr>
        <p:blipFill>
          <a:blip r:embed="rId15"/>
          <a:srcRect l="74417" t="6019" r="10990" b="68250"/>
          <a:stretch>
            <a:fillRect/>
          </a:stretch>
        </p:blipFill>
        <p:spPr>
          <a:xfrm rot="5700000">
            <a:off x="9226550" y="5203190"/>
            <a:ext cx="594995" cy="590550"/>
          </a:xfrm>
          <a:prstGeom prst="rect">
            <a:avLst/>
          </a:prstGeom>
        </p:spPr>
      </p:pic>
      <p:pic>
        <p:nvPicPr>
          <p:cNvPr id="14" name="图片 13" descr="QQ图片20220106181402"/>
          <p:cNvPicPr>
            <a:picLocks noChangeAspect="1"/>
          </p:cNvPicPr>
          <p:nvPr/>
        </p:nvPicPr>
        <p:blipFill>
          <a:blip r:embed="rId15"/>
          <a:srcRect l="74417" t="6019" r="10990" b="68250"/>
          <a:stretch>
            <a:fillRect/>
          </a:stretch>
        </p:blipFill>
        <p:spPr>
          <a:xfrm rot="5700000">
            <a:off x="231140" y="1947545"/>
            <a:ext cx="823595" cy="817245"/>
          </a:xfrm>
          <a:prstGeom prst="rect">
            <a:avLst/>
          </a:prstGeom>
        </p:spPr>
      </p:pic>
      <p:pic>
        <p:nvPicPr>
          <p:cNvPr id="6" name="图片 5" descr="QQ图片20220106181402"/>
          <p:cNvPicPr>
            <a:picLocks noChangeAspect="1"/>
          </p:cNvPicPr>
          <p:nvPr/>
        </p:nvPicPr>
        <p:blipFill>
          <a:blip r:embed="rId15"/>
          <a:srcRect l="74417" t="6019" r="10990" b="68250"/>
          <a:stretch>
            <a:fillRect/>
          </a:stretch>
        </p:blipFill>
        <p:spPr>
          <a:xfrm rot="5700000">
            <a:off x="883285" y="611505"/>
            <a:ext cx="400685" cy="397510"/>
          </a:xfrm>
          <a:prstGeom prst="rect">
            <a:avLst/>
          </a:prstGeom>
        </p:spPr>
      </p:pic>
      <p:sp>
        <p:nvSpPr>
          <p:cNvPr id="4" name="矩形 3"/>
          <p:cNvSpPr/>
          <p:nvPr/>
        </p:nvSpPr>
        <p:spPr>
          <a:xfrm>
            <a:off x="5170170" y="756920"/>
            <a:ext cx="1941830" cy="826135"/>
          </a:xfrm>
          <a:prstGeom prst="rect">
            <a:avLst/>
          </a:prstGeom>
          <a:noFill/>
        </p:spPr>
        <p:txBody>
          <a:bodyPr wrap="square" lIns="91440" tIns="45720" rIns="91440" bIns="45720">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w="0"/>
                <a:solidFill>
                  <a:srgbClr val="24487D"/>
                </a:solidFill>
                <a:effectLst>
                  <a:outerShdw blurRad="38100" dist="19050" dir="2700000" algn="tl" rotWithShape="0">
                    <a:prstClr val="black">
                      <a:alpha val="40000"/>
                    </a:prstClr>
                  </a:outerShdw>
                </a:effectLst>
                <a:uLnTx/>
                <a:uFillTx/>
                <a:latin typeface="汉仪粗简黑简" panose="00020600040101010101" charset="-122"/>
                <a:ea typeface="汉仪粗简黑简" panose="00020600040101010101" charset="-122"/>
                <a:cs typeface="MV Boli" panose="02000500030200090000" pitchFamily="2" charset="0"/>
              </a:rPr>
              <a:t>目录</a:t>
            </a:r>
          </a:p>
        </p:txBody>
      </p:sp>
      <p:sp>
        <p:nvSpPr>
          <p:cNvPr id="27" name="矩形 26"/>
          <p:cNvSpPr/>
          <p:nvPr/>
        </p:nvSpPr>
        <p:spPr>
          <a:xfrm>
            <a:off x="5259907" y="1449461"/>
            <a:ext cx="1852295" cy="46037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w="0"/>
                <a:solidFill>
                  <a:srgbClr val="24487D"/>
                </a:solidFill>
                <a:effectLst>
                  <a:outerShdw blurRad="38100" dist="19050" dir="2700000" algn="tl" rotWithShape="0">
                    <a:prstClr val="black">
                      <a:alpha val="40000"/>
                    </a:prstClr>
                  </a:outerShdw>
                </a:effectLst>
                <a:uLnTx/>
                <a:uFillTx/>
                <a:latin typeface="汉仪粗简黑简" panose="00020600040101010101" charset="-122"/>
                <a:ea typeface="汉仪粗简黑简" panose="00020600040101010101" charset="-122"/>
                <a:cs typeface="MV Boli" panose="02000500030200090000" pitchFamily="2" charset="0"/>
              </a:rPr>
              <a:t>CONTENTS</a:t>
            </a:r>
          </a:p>
        </p:txBody>
      </p:sp>
      <p:sp>
        <p:nvSpPr>
          <p:cNvPr id="9" name="文本框 8"/>
          <p:cNvSpPr txBox="1"/>
          <p:nvPr>
            <p:custDataLst>
              <p:tags r:id="rId1"/>
            </p:custDataLst>
          </p:nvPr>
        </p:nvSpPr>
        <p:spPr>
          <a:xfrm>
            <a:off x="2426970" y="2165350"/>
            <a:ext cx="252349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solidFill>
                  <a:schemeClr val="tx1"/>
                </a:solidFill>
                <a:sym typeface="+mn-ea"/>
              </a:rPr>
              <a:t>泛读开源代码</a:t>
            </a:r>
            <a:endParaRPr kumimoji="0" lang="zh-CN" altLang="en-US" sz="2800" b="1" i="0" u="none" strike="noStrike" kern="0" cap="none" spc="0" normalizeH="0" baseline="0" noProof="0" dirty="0">
              <a:ln>
                <a:noFill/>
              </a:ln>
              <a:solidFill>
                <a:schemeClr val="tx1"/>
              </a:solidFill>
              <a:effectLst/>
              <a:uLnTx/>
              <a:uFillTx/>
              <a:latin typeface="汉仪粗简黑简" panose="00020600040101010101" charset="-122"/>
              <a:ea typeface="汉仪粗简黑简" panose="00020600040101010101" charset="-122"/>
              <a:cs typeface="微软雅黑" panose="020B0503020204020204" pitchFamily="34" charset="-122"/>
              <a:sym typeface="+mn-ea"/>
            </a:endParaRPr>
          </a:p>
        </p:txBody>
      </p:sp>
      <p:sp>
        <p:nvSpPr>
          <p:cNvPr id="42" name="文本框 41"/>
          <p:cNvSpPr txBox="1"/>
          <p:nvPr>
            <p:custDataLst>
              <p:tags r:id="rId2"/>
            </p:custDataLst>
          </p:nvPr>
        </p:nvSpPr>
        <p:spPr>
          <a:xfrm>
            <a:off x="2426970" y="3456940"/>
            <a:ext cx="2359025"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sym typeface="+mn-ea"/>
              </a:rPr>
              <a:t>标注开源代码</a:t>
            </a:r>
            <a:endParaRPr kumimoji="0" lang="zh-CN" altLang="en-US" sz="2800" b="1" i="0" u="none" strike="noStrike" kern="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sym typeface="Arial" panose="020B0604020202020204" pitchFamily="34" charset="0"/>
            </a:endParaRPr>
          </a:p>
        </p:txBody>
      </p:sp>
      <p:sp>
        <p:nvSpPr>
          <p:cNvPr id="67" name="文本框 66"/>
          <p:cNvSpPr txBox="1"/>
          <p:nvPr>
            <p:custDataLst>
              <p:tags r:id="rId3"/>
            </p:custDataLst>
          </p:nvPr>
        </p:nvSpPr>
        <p:spPr>
          <a:xfrm>
            <a:off x="6992620" y="2082800"/>
            <a:ext cx="2376805" cy="953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sym typeface="+mn-ea"/>
              </a:rPr>
              <a:t>分析代码质量</a:t>
            </a:r>
            <a:endParaRPr lang="en-US" altLang="zh-CN" sz="2800" dirty="0"/>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800" b="1" i="0" u="none" strike="noStrike" kern="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sym typeface="Arial" panose="020B0604020202020204" pitchFamily="34" charset="0"/>
            </a:endParaRPr>
          </a:p>
        </p:txBody>
      </p:sp>
      <p:sp>
        <p:nvSpPr>
          <p:cNvPr id="75" name="文本框 74"/>
          <p:cNvSpPr txBox="1"/>
          <p:nvPr>
            <p:custDataLst>
              <p:tags r:id="rId4"/>
            </p:custDataLst>
          </p:nvPr>
        </p:nvSpPr>
        <p:spPr>
          <a:xfrm>
            <a:off x="6992620" y="3374390"/>
            <a:ext cx="247650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sym typeface="+mn-ea"/>
              </a:rPr>
              <a:t>维护开源软件</a:t>
            </a:r>
            <a:endParaRPr kumimoji="0" lang="zh-CN" altLang="en-US" sz="2800" b="1" i="0" u="none" strike="noStrike" kern="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sym typeface="Arial" panose="020B0604020202020204" pitchFamily="34" charset="0"/>
            </a:endParaRPr>
          </a:p>
        </p:txBody>
      </p:sp>
      <p:sp>
        <p:nvSpPr>
          <p:cNvPr id="11" name="文本框3"/>
          <p:cNvSpPr txBox="1"/>
          <p:nvPr>
            <p:custDataLst>
              <p:tags r:id="rId5"/>
            </p:custDataLst>
          </p:nvPr>
        </p:nvSpPr>
        <p:spPr>
          <a:xfrm>
            <a:off x="1541667" y="2082800"/>
            <a:ext cx="1066673"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rPr>
              <a:t>01</a:t>
            </a:r>
          </a:p>
        </p:txBody>
      </p:sp>
      <p:sp>
        <p:nvSpPr>
          <p:cNvPr id="12" name="文本框3"/>
          <p:cNvSpPr txBox="1"/>
          <p:nvPr>
            <p:custDataLst>
              <p:tags r:id="rId6"/>
            </p:custDataLst>
          </p:nvPr>
        </p:nvSpPr>
        <p:spPr>
          <a:xfrm>
            <a:off x="1541667" y="3319780"/>
            <a:ext cx="1066673"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rPr>
              <a:t>03</a:t>
            </a:r>
          </a:p>
        </p:txBody>
      </p:sp>
      <p:sp>
        <p:nvSpPr>
          <p:cNvPr id="13" name="文本框3"/>
          <p:cNvSpPr txBox="1"/>
          <p:nvPr>
            <p:custDataLst>
              <p:tags r:id="rId7"/>
            </p:custDataLst>
          </p:nvPr>
        </p:nvSpPr>
        <p:spPr>
          <a:xfrm>
            <a:off x="6076202" y="3338195"/>
            <a:ext cx="1066673"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rPr>
              <a:t>04</a:t>
            </a:r>
          </a:p>
        </p:txBody>
      </p:sp>
      <p:sp>
        <p:nvSpPr>
          <p:cNvPr id="8" name="文本框3"/>
          <p:cNvSpPr txBox="1"/>
          <p:nvPr>
            <p:custDataLst>
              <p:tags r:id="rId8"/>
            </p:custDataLst>
          </p:nvPr>
        </p:nvSpPr>
        <p:spPr>
          <a:xfrm>
            <a:off x="6038737" y="1992630"/>
            <a:ext cx="1066673"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rPr>
              <a:t>02</a:t>
            </a:r>
          </a:p>
        </p:txBody>
      </p:sp>
      <p:sp>
        <p:nvSpPr>
          <p:cNvPr id="2" name="文本框 1"/>
          <p:cNvSpPr txBox="1"/>
          <p:nvPr>
            <p:custDataLst>
              <p:tags r:id="rId9"/>
            </p:custDataLst>
          </p:nvPr>
        </p:nvSpPr>
        <p:spPr>
          <a:xfrm>
            <a:off x="2426970" y="4748530"/>
            <a:ext cx="252349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2800" dirty="0">
                <a:sym typeface="+mn-ea"/>
              </a:rPr>
              <a:t>系统演示效果</a:t>
            </a:r>
            <a:endParaRPr kumimoji="0" lang="zh-CN" altLang="en-US" sz="2800" b="1" i="0" u="none" strike="noStrike" kern="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sym typeface="Arial" panose="020B0604020202020204" pitchFamily="34" charset="0"/>
            </a:endParaRPr>
          </a:p>
        </p:txBody>
      </p:sp>
      <p:sp>
        <p:nvSpPr>
          <p:cNvPr id="15" name="文本框 14"/>
          <p:cNvSpPr txBox="1"/>
          <p:nvPr>
            <p:custDataLst>
              <p:tags r:id="rId10"/>
            </p:custDataLst>
          </p:nvPr>
        </p:nvSpPr>
        <p:spPr>
          <a:xfrm>
            <a:off x="7105650" y="4748530"/>
            <a:ext cx="2376805"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sym typeface="+mn-ea"/>
              </a:rPr>
              <a:t>实践心得体会</a:t>
            </a:r>
            <a:endParaRPr kumimoji="0" lang="zh-CN" altLang="en-US" sz="2800" b="1" i="0" u="none" strike="noStrike" kern="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sym typeface="Arial" panose="020B0604020202020204" pitchFamily="34" charset="0"/>
            </a:endParaRPr>
          </a:p>
        </p:txBody>
      </p:sp>
      <p:sp>
        <p:nvSpPr>
          <p:cNvPr id="17" name="文本框3"/>
          <p:cNvSpPr txBox="1"/>
          <p:nvPr>
            <p:custDataLst>
              <p:tags r:id="rId11"/>
            </p:custDataLst>
          </p:nvPr>
        </p:nvSpPr>
        <p:spPr>
          <a:xfrm>
            <a:off x="1541667" y="4556760"/>
            <a:ext cx="1066673"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rPr>
              <a:t>05</a:t>
            </a:r>
          </a:p>
        </p:txBody>
      </p:sp>
      <p:sp>
        <p:nvSpPr>
          <p:cNvPr id="20" name="文本框3"/>
          <p:cNvSpPr txBox="1"/>
          <p:nvPr>
            <p:custDataLst>
              <p:tags r:id="rId12"/>
            </p:custDataLst>
          </p:nvPr>
        </p:nvSpPr>
        <p:spPr>
          <a:xfrm>
            <a:off x="6076202" y="4562475"/>
            <a:ext cx="1066673"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微软雅黑" panose="020B0503020204020204" pitchFamily="34" charset="-122"/>
              </a:rPr>
              <a:t>06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3"/>
          <a:srcRect l="74417" t="6019" r="10990" b="68250"/>
          <a:stretch>
            <a:fillRect/>
          </a:stretch>
        </p:blipFill>
        <p:spPr>
          <a:xfrm rot="5700000">
            <a:off x="10840720" y="3601720"/>
            <a:ext cx="823595" cy="817245"/>
          </a:xfrm>
          <a:prstGeom prst="rect">
            <a:avLst/>
          </a:prstGeom>
        </p:spPr>
      </p:pic>
      <p:pic>
        <p:nvPicPr>
          <p:cNvPr id="7" name="图片 6" descr="QQ图片20220106181402"/>
          <p:cNvPicPr>
            <a:picLocks noChangeAspect="1"/>
          </p:cNvPicPr>
          <p:nvPr/>
        </p:nvPicPr>
        <p:blipFill>
          <a:blip r:embed="rId3"/>
          <a:srcRect l="74417" t="6019" r="10990" b="68250"/>
          <a:stretch>
            <a:fillRect/>
          </a:stretch>
        </p:blipFill>
        <p:spPr>
          <a:xfrm rot="5700000">
            <a:off x="9226550" y="5203190"/>
            <a:ext cx="594995" cy="590550"/>
          </a:xfrm>
          <a:prstGeom prst="rect">
            <a:avLst/>
          </a:prstGeom>
        </p:spPr>
      </p:pic>
      <p:pic>
        <p:nvPicPr>
          <p:cNvPr id="14" name="图片 13" descr="QQ图片20220106181402"/>
          <p:cNvPicPr>
            <a:picLocks noChangeAspect="1"/>
          </p:cNvPicPr>
          <p:nvPr/>
        </p:nvPicPr>
        <p:blipFill>
          <a:blip r:embed="rId3"/>
          <a:srcRect l="74417" t="6019" r="10990" b="68250"/>
          <a:stretch>
            <a:fillRect/>
          </a:stretch>
        </p:blipFill>
        <p:spPr>
          <a:xfrm rot="5700000">
            <a:off x="932180" y="2499360"/>
            <a:ext cx="823595" cy="817245"/>
          </a:xfrm>
          <a:prstGeom prst="rect">
            <a:avLst/>
          </a:prstGeom>
        </p:spPr>
      </p:pic>
      <p:pic>
        <p:nvPicPr>
          <p:cNvPr id="6" name="图片 5" descr="QQ图片20220106181402"/>
          <p:cNvPicPr>
            <a:picLocks noChangeAspect="1"/>
          </p:cNvPicPr>
          <p:nvPr/>
        </p:nvPicPr>
        <p:blipFill>
          <a:blip r:embed="rId3"/>
          <a:srcRect l="74417" t="6019" r="10990" b="68250"/>
          <a:stretch>
            <a:fillRect/>
          </a:stretch>
        </p:blipFill>
        <p:spPr>
          <a:xfrm rot="5700000">
            <a:off x="1520190" y="4836795"/>
            <a:ext cx="400685" cy="397510"/>
          </a:xfrm>
          <a:prstGeom prst="rect">
            <a:avLst/>
          </a:prstGeom>
        </p:spPr>
      </p:pic>
      <p:sp>
        <p:nvSpPr>
          <p:cNvPr id="20" name="文本框 19"/>
          <p:cNvSpPr txBox="1"/>
          <p:nvPr/>
        </p:nvSpPr>
        <p:spPr>
          <a:xfrm>
            <a:off x="4914265" y="2461895"/>
            <a:ext cx="3877945" cy="8299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4800" dirty="0">
                <a:sym typeface="+mn-ea"/>
              </a:rPr>
              <a:t>泛读开源代码</a:t>
            </a:r>
            <a:endParaRPr kumimoji="0" lang="zh-CN" altLang="en-US" sz="4800" b="1" i="0" u="none" strike="noStrike" kern="1200" cap="none" spc="0" normalizeH="0" baseline="0" noProof="0" dirty="0">
              <a:ln>
                <a:noFill/>
              </a:ln>
              <a:solidFill>
                <a:srgbClr val="1E3863"/>
              </a:solidFill>
              <a:effectLst/>
              <a:uLnTx/>
              <a:uFillTx/>
              <a:latin typeface="汉仪粗简黑简" panose="00020600040101010101" charset="-122"/>
              <a:ea typeface="汉仪粗简黑简" panose="00020600040101010101" charset="-122"/>
              <a:cs typeface="+mn-cs"/>
            </a:endParaRPr>
          </a:p>
        </p:txBody>
      </p:sp>
      <p:sp>
        <p:nvSpPr>
          <p:cNvPr id="21" name="文本框 20"/>
          <p:cNvSpPr txBox="1"/>
          <p:nvPr/>
        </p:nvSpPr>
        <p:spPr>
          <a:xfrm>
            <a:off x="4970145" y="3291840"/>
            <a:ext cx="5675630" cy="119888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sym typeface="+mn-ea"/>
              </a:rPr>
              <a:t>“小米便签”开源软件概况</a:t>
            </a:r>
            <a:endParaRPr lang="en-US" altLang="zh-CN" sz="1200" dirty="0"/>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sym typeface="+mn-ea"/>
              </a:rPr>
              <a:t>共有</a:t>
            </a:r>
            <a:r>
              <a:rPr lang="en-US" altLang="zh-CN" sz="1200" dirty="0">
                <a:sym typeface="+mn-ea"/>
              </a:rPr>
              <a:t>10334</a:t>
            </a:r>
            <a:r>
              <a:rPr lang="zh-CN" altLang="en-US" sz="1200" dirty="0">
                <a:sym typeface="+mn-ea"/>
              </a:rPr>
              <a:t>行代码，其中有效代码占</a:t>
            </a:r>
            <a:r>
              <a:rPr lang="en-US" sz="1200" dirty="0">
                <a:sym typeface="+mn-ea"/>
              </a:rPr>
              <a:t>75%</a:t>
            </a:r>
            <a:r>
              <a:rPr lang="zh-CN" altLang="en-US" sz="1200" dirty="0">
                <a:sym typeface="+mn-ea"/>
              </a:rPr>
              <a:t>，约</a:t>
            </a:r>
            <a:r>
              <a:rPr lang="en-US" altLang="zh-CN" sz="1200" dirty="0">
                <a:sym typeface="+mn-ea"/>
              </a:rPr>
              <a:t>7714</a:t>
            </a:r>
            <a:r>
              <a:rPr lang="zh-CN" altLang="en-US" sz="1200" dirty="0">
                <a:sym typeface="+mn-ea"/>
              </a:rPr>
              <a:t>行；</a:t>
            </a:r>
            <a:endParaRPr lang="zh-CN" altLang="en-US" sz="1200" b="0" dirty="0"/>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sym typeface="+mn-ea"/>
              </a:rPr>
              <a:t>共</a:t>
            </a:r>
            <a:r>
              <a:rPr lang="en-US" altLang="zh-CN" sz="1200" dirty="0">
                <a:sym typeface="+mn-ea"/>
              </a:rPr>
              <a:t>6</a:t>
            </a:r>
            <a:r>
              <a:rPr lang="zh-CN" altLang="en-US" sz="1200" dirty="0">
                <a:sym typeface="+mn-ea"/>
              </a:rPr>
              <a:t>个程序包，每个程序包都包含对应的类和子包；</a:t>
            </a:r>
            <a:endParaRPr lang="zh-CN" altLang="en-US" sz="1200" b="0" dirty="0"/>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sym typeface="+mn-ea"/>
              </a:rPr>
              <a:t>共有</a:t>
            </a:r>
            <a:r>
              <a:rPr lang="en-US" altLang="zh-CN" sz="1200" dirty="0">
                <a:sym typeface="+mn-ea"/>
              </a:rPr>
              <a:t>41</a:t>
            </a:r>
            <a:r>
              <a:rPr lang="zh-CN" altLang="en-US" sz="1200" dirty="0">
                <a:sym typeface="+mn-ea"/>
              </a:rPr>
              <a:t>个类，</a:t>
            </a:r>
            <a:r>
              <a:rPr lang="en-US" altLang="zh-CN" sz="1200" dirty="0">
                <a:sym typeface="+mn-ea"/>
              </a:rPr>
              <a:t>170</a:t>
            </a:r>
            <a:r>
              <a:rPr lang="zh-CN" altLang="en-US" sz="1200" dirty="0">
                <a:sym typeface="+mn-ea"/>
              </a:rPr>
              <a:t>个方法，</a:t>
            </a:r>
            <a:r>
              <a:rPr lang="en-US" altLang="zh-CN" sz="1200" dirty="0">
                <a:sym typeface="+mn-ea"/>
              </a:rPr>
              <a:t>471</a:t>
            </a:r>
            <a:r>
              <a:rPr lang="zh-CN" altLang="en-US" sz="1200" dirty="0">
                <a:sym typeface="+mn-ea"/>
              </a:rPr>
              <a:t>个类方法。</a:t>
            </a:r>
            <a:endParaRPr kumimoji="0" lang="en-US" altLang="zh-CN" sz="1200" b="0" i="0" u="none" strike="noStrike" kern="1200" cap="none" spc="0" normalizeH="0" baseline="0" noProof="0" dirty="0">
              <a:ln>
                <a:noFill/>
              </a:ln>
              <a:solidFill>
                <a:prstClr val="white">
                  <a:lumMod val="50000"/>
                </a:prstClr>
              </a:solidFill>
              <a:effectLst/>
              <a:uLnTx/>
              <a:uFillTx/>
              <a:latin typeface="汉仪粗简黑简" panose="00020600040101010101" charset="-122"/>
              <a:ea typeface="汉仪粗简黑简" panose="00020600040101010101" charset="-122"/>
              <a:cs typeface="+mn-cs"/>
            </a:endParaRPr>
          </a:p>
        </p:txBody>
      </p:sp>
      <p:grpSp>
        <p:nvGrpSpPr>
          <p:cNvPr id="2" name="组合 1"/>
          <p:cNvGrpSpPr/>
          <p:nvPr/>
        </p:nvGrpSpPr>
        <p:grpSpPr>
          <a:xfrm>
            <a:off x="2051685" y="2009775"/>
            <a:ext cx="2747010" cy="2767965"/>
            <a:chOff x="2127" y="3222"/>
            <a:chExt cx="4326" cy="4359"/>
          </a:xfrm>
        </p:grpSpPr>
        <p:pic>
          <p:nvPicPr>
            <p:cNvPr id="5" name="图片 4" descr="QQ图片20220106181402"/>
            <p:cNvPicPr>
              <a:picLocks noChangeAspect="1"/>
            </p:cNvPicPr>
            <p:nvPr/>
          </p:nvPicPr>
          <p:blipFill>
            <a:blip r:embed="rId3"/>
            <a:srcRect l="74417" t="6019" r="10990" b="68250"/>
            <a:stretch>
              <a:fillRect/>
            </a:stretch>
          </p:blipFill>
          <p:spPr>
            <a:xfrm rot="5700000">
              <a:off x="2110" y="3238"/>
              <a:ext cx="4359" cy="4326"/>
            </a:xfrm>
            <a:prstGeom prst="rect">
              <a:avLst/>
            </a:prstGeom>
          </p:spPr>
        </p:pic>
        <p:sp>
          <p:nvSpPr>
            <p:cNvPr id="22" name="文本框 21"/>
            <p:cNvSpPr txBox="1"/>
            <p:nvPr/>
          </p:nvSpPr>
          <p:spPr>
            <a:xfrm>
              <a:off x="2692" y="3992"/>
              <a:ext cx="3049" cy="2931"/>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schemeClr val="bg1"/>
                  </a:solidFill>
                  <a:effectLst/>
                  <a:uLnTx/>
                  <a:uFillTx/>
                  <a:latin typeface="汉仪粗简黑简" panose="00020600040101010101" charset="-122"/>
                  <a:ea typeface="汉仪粗简黑简" panose="00020600040101010101" charset="-122"/>
                  <a:cs typeface="+mn-cs"/>
                </a:rPr>
                <a:t>01</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7" name="文本框 56"/>
          <p:cNvSpPr txBox="1"/>
          <p:nvPr/>
        </p:nvSpPr>
        <p:spPr>
          <a:xfrm>
            <a:off x="4751070" y="702310"/>
            <a:ext cx="264541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dirty="0">
                <a:sym typeface="+mn-ea"/>
              </a:rPr>
              <a:t>泛读开源代码</a:t>
            </a: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sp>
        <p:nvSpPr>
          <p:cNvPr id="11" name="文本框 10"/>
          <p:cNvSpPr txBox="1"/>
          <p:nvPr/>
        </p:nvSpPr>
        <p:spPr>
          <a:xfrm>
            <a:off x="2108200" y="1762125"/>
            <a:ext cx="8409305" cy="4044950"/>
          </a:xfrm>
          <a:prstGeom prst="rect">
            <a:avLst/>
          </a:prstGeom>
        </p:spPr>
        <p:txBody>
          <a:bodyPr>
            <a:noAutofit/>
            <a:extLst>
              <a:ext uri="{4A0BC546-FE56-4ADE-93B0-CB8AF2F6F144}">
                <wpsdc:textFrameExt xmlns:wpsdc="http://www.wps.cn/officeDocument/2022/drawingmlCustomData" xmlns="" type="text"/>
              </a:ext>
            </a:extLst>
          </a:bodyPr>
          <a:lstStyle/>
          <a:p>
            <a:pPr algn="l"/>
            <a:r>
              <a:rPr lang="zh-CN" altLang="zh-CN" dirty="0">
                <a:sym typeface="+mn-ea"/>
              </a:rPr>
              <a:t>“小米便签”开源软件的代码组织结构</a:t>
            </a:r>
            <a:endParaRPr lang="zh-CN" altLang="zh-CN" dirty="0"/>
          </a:p>
          <a:p>
            <a:pPr marL="822960" lvl="1" indent="-255905">
              <a:buFont typeface="Wingdings 3" panose="05040102010807070707" charset="0"/>
              <a:buChar char=""/>
            </a:pPr>
            <a:r>
              <a:rPr lang="zh-CN" altLang="en-US" dirty="0">
                <a:solidFill>
                  <a:schemeClr val="tx1">
                    <a:lumMod val="95000"/>
                    <a:lumOff val="5000"/>
                  </a:schemeClr>
                </a:solidFill>
                <a:sym typeface="+mn-ea"/>
              </a:rPr>
              <a:t>小米便签代码分为</a:t>
            </a:r>
            <a:r>
              <a:rPr lang="en-US" altLang="zh-CN" dirty="0">
                <a:solidFill>
                  <a:schemeClr val="tx1">
                    <a:lumMod val="95000"/>
                    <a:lumOff val="5000"/>
                  </a:schemeClr>
                </a:solidFill>
                <a:sym typeface="+mn-ea"/>
              </a:rPr>
              <a:t>6</a:t>
            </a:r>
            <a:r>
              <a:rPr lang="zh-CN" altLang="en-US" dirty="0">
                <a:solidFill>
                  <a:schemeClr val="tx1">
                    <a:lumMod val="95000"/>
                    <a:lumOff val="5000"/>
                  </a:schemeClr>
                </a:solidFill>
                <a:sym typeface="+mn-ea"/>
              </a:rPr>
              <a:t>个程序包，分别为：</a:t>
            </a:r>
            <a:endParaRPr lang="zh-CN" altLang="en-US" dirty="0">
              <a:solidFill>
                <a:schemeClr val="tx1">
                  <a:lumMod val="95000"/>
                  <a:lumOff val="5000"/>
                </a:schemeClr>
              </a:solidFill>
            </a:endParaRPr>
          </a:p>
          <a:p>
            <a:pPr marL="567055" lvl="1" indent="457200">
              <a:buFont typeface="Wingdings 3" panose="05040102010807070707" charset="0"/>
              <a:buNone/>
            </a:pPr>
            <a:r>
              <a:rPr lang="en-US" altLang="zh-CN" dirty="0">
                <a:solidFill>
                  <a:schemeClr val="tx1">
                    <a:lumMod val="95000"/>
                    <a:lumOff val="5000"/>
                  </a:schemeClr>
                </a:solidFill>
                <a:sym typeface="+mn-ea"/>
              </a:rPr>
              <a:t>“data”，“gtask”，“model”</a:t>
            </a:r>
            <a:endParaRPr lang="en-US" altLang="zh-CN" dirty="0">
              <a:solidFill>
                <a:schemeClr val="tx1">
                  <a:lumMod val="95000"/>
                  <a:lumOff val="5000"/>
                </a:schemeClr>
              </a:solidFill>
            </a:endParaRPr>
          </a:p>
          <a:p>
            <a:pPr marL="567055" lvl="1" indent="457200">
              <a:buFont typeface="Wingdings 3" panose="05040102010807070707" charset="0"/>
              <a:buNone/>
            </a:pPr>
            <a:r>
              <a:rPr lang="en-US" altLang="zh-CN" dirty="0">
                <a:solidFill>
                  <a:schemeClr val="tx1">
                    <a:lumMod val="95000"/>
                    <a:lumOff val="5000"/>
                  </a:schemeClr>
                </a:solidFill>
                <a:sym typeface="+mn-ea"/>
              </a:rPr>
              <a:t>“tool”，“ui”，“widget”</a:t>
            </a:r>
            <a:endParaRPr lang="en-US" altLang="zh-CN" dirty="0">
              <a:solidFill>
                <a:schemeClr val="tx1">
                  <a:lumMod val="95000"/>
                  <a:lumOff val="5000"/>
                </a:schemeClr>
              </a:solidFill>
            </a:endParaRPr>
          </a:p>
          <a:p>
            <a:pPr marL="822960" lvl="1" indent="-255905">
              <a:buFont typeface="Wingdings 3" panose="05040102010807070707" charset="0"/>
              <a:buChar char=""/>
            </a:pPr>
            <a:r>
              <a:rPr lang="zh-CN" altLang="en-US" dirty="0">
                <a:solidFill>
                  <a:schemeClr val="tx1">
                    <a:lumMod val="95000"/>
                    <a:lumOff val="5000"/>
                  </a:schemeClr>
                </a:solidFill>
                <a:sym typeface="+mn-ea"/>
              </a:rPr>
              <a:t>其中</a:t>
            </a:r>
            <a:r>
              <a:rPr lang="en-US" altLang="zh-CN" dirty="0">
                <a:sym typeface="+mn-ea"/>
              </a:rPr>
              <a:t>“gtask”</a:t>
            </a:r>
            <a:r>
              <a:rPr lang="zh-CN" altLang="en-US" dirty="0">
                <a:sym typeface="+mn-ea"/>
              </a:rPr>
              <a:t>包含三个子包：</a:t>
            </a:r>
          </a:p>
          <a:p>
            <a:pPr marL="567055" lvl="1" indent="457200">
              <a:buFont typeface="Wingdings 3" panose="05040102010807070707" charset="0"/>
              <a:buNone/>
            </a:pPr>
            <a:r>
              <a:rPr lang="en-US" altLang="zh-CN" dirty="0">
                <a:solidFill>
                  <a:schemeClr val="tx1">
                    <a:lumMod val="95000"/>
                    <a:lumOff val="5000"/>
                  </a:schemeClr>
                </a:solidFill>
                <a:sym typeface="+mn-ea"/>
              </a:rPr>
              <a:t>“data”，“exception”，“remote”</a:t>
            </a:r>
            <a:endParaRPr lang="en-US" altLang="zh-CN" dirty="0">
              <a:solidFill>
                <a:schemeClr val="tx1">
                  <a:lumMod val="95000"/>
                  <a:lumOff val="5000"/>
                </a:schemeClr>
              </a:solidFill>
            </a:endParaRPr>
          </a:p>
          <a:p>
            <a:pPr algn="l"/>
            <a:endParaRPr lang="en-US" altLang="zh-CN" dirty="0">
              <a:solidFill>
                <a:schemeClr val="tx1">
                  <a:lumMod val="95000"/>
                  <a:lumOff val="5000"/>
                </a:schemeClr>
              </a:solidFill>
            </a:endParaRPr>
          </a:p>
          <a:p>
            <a:pPr algn="l"/>
            <a:endParaRPr lang="zh-CN" altLang="en-US" sz="1800">
              <a:latin typeface="Arial" panose="020B0604020202020204" pitchFamily="34" charset="0"/>
              <a:ea typeface="微软雅黑" panose="020B0503020204020204" pitchFamily="34" charset="-122"/>
            </a:endParaRPr>
          </a:p>
        </p:txBody>
      </p:sp>
      <p:pic>
        <p:nvPicPr>
          <p:cNvPr id="43" name="图片 42"/>
          <p:cNvPicPr>
            <a:picLocks noChangeAspect="1"/>
          </p:cNvPicPr>
          <p:nvPr>
            <p:custDataLst>
              <p:tags r:id="rId1"/>
            </p:custDataLst>
          </p:nvPr>
        </p:nvPicPr>
        <p:blipFill>
          <a:blip r:embed="rId4"/>
          <a:stretch>
            <a:fillRect/>
          </a:stretch>
        </p:blipFill>
        <p:spPr>
          <a:xfrm>
            <a:off x="6849110" y="2846705"/>
            <a:ext cx="2276475" cy="23050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56" name="组合 55"/>
          <p:cNvGrpSpPr/>
          <p:nvPr/>
        </p:nvGrpSpPr>
        <p:grpSpPr>
          <a:xfrm>
            <a:off x="3502660" y="702309"/>
            <a:ext cx="5114290" cy="829945"/>
            <a:chOff x="3707889" y="501924"/>
            <a:chExt cx="5117603" cy="889407"/>
          </a:xfrm>
        </p:grpSpPr>
        <p:sp>
          <p:nvSpPr>
            <p:cNvPr id="57" name="文本框 56"/>
            <p:cNvSpPr txBox="1"/>
            <p:nvPr/>
          </p:nvSpPr>
          <p:spPr>
            <a:xfrm>
              <a:off x="3707889" y="501924"/>
              <a:ext cx="5117603" cy="8894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2400" dirty="0">
                  <a:sym typeface="+mn-ea"/>
                </a:rPr>
                <a:t>“小米便签”开源软件的体系结构</a:t>
              </a:r>
              <a:endParaRPr lang="zh-CN" altLang="zh-CN" sz="2400" dirty="0"/>
            </a:p>
            <a:p>
              <a:pPr lvl="1"/>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sp>
          <p:nvSpPr>
            <p:cNvPr id="58" name="矩形 57"/>
            <p:cNvSpPr/>
            <p:nvPr/>
          </p:nvSpPr>
          <p:spPr>
            <a:xfrm>
              <a:off x="4296280" y="908769"/>
              <a:ext cx="3968144" cy="27083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050" b="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grpSp>
      <p:sp>
        <p:nvSpPr>
          <p:cNvPr id="2" name="文本框 1"/>
          <p:cNvSpPr txBox="1"/>
          <p:nvPr/>
        </p:nvSpPr>
        <p:spPr>
          <a:xfrm>
            <a:off x="1484630" y="1705610"/>
            <a:ext cx="6972935" cy="3490595"/>
          </a:xfrm>
          <a:prstGeom prst="rect">
            <a:avLst/>
          </a:prstGeom>
        </p:spPr>
        <p:txBody>
          <a:bodyPr>
            <a:noAutofit/>
            <a:extLst>
              <a:ext uri="{4A0BC546-FE56-4ADE-93B0-CB8AF2F6F144}">
                <wpsdc:textFrameExt xmlns:wpsdc="http://www.wps.cn/officeDocument/2022/drawingmlCustomData" xmlns="" type="text"/>
              </a:ext>
            </a:extLst>
          </a:bodyPr>
          <a:lstStyle/>
          <a:p>
            <a:pPr marL="0" lvl="1" algn="l"/>
            <a:r>
              <a:rPr lang="en-US" altLang="zh-CN" dirty="0">
                <a:sym typeface="+mn-ea"/>
              </a:rPr>
              <a:t>基于“小米便签”代码组织结构、每个程序</a:t>
            </a:r>
          </a:p>
          <a:p>
            <a:pPr marL="0" lvl="1" algn="l"/>
            <a:r>
              <a:rPr lang="en-US" altLang="zh-CN" dirty="0">
                <a:sym typeface="+mn-ea"/>
              </a:rPr>
              <a:t>包在软件中的</a:t>
            </a:r>
            <a:r>
              <a:rPr lang="zh-CN" altLang="en-US" dirty="0">
                <a:sym typeface="+mn-ea"/>
              </a:rPr>
              <a:t>用途</a:t>
            </a:r>
            <a:r>
              <a:rPr lang="en-US" altLang="zh-CN" dirty="0">
                <a:sym typeface="+mn-ea"/>
              </a:rPr>
              <a:t>、不同程序包之间的关</a:t>
            </a:r>
          </a:p>
          <a:p>
            <a:pPr marL="0" lvl="1" algn="l"/>
            <a:r>
              <a:rPr lang="en-US" altLang="zh-CN" dirty="0">
                <a:sym typeface="+mn-ea"/>
              </a:rPr>
              <a:t>系等方面，可以</a:t>
            </a:r>
            <a:r>
              <a:rPr lang="zh-CN" altLang="en-US" dirty="0">
                <a:sym typeface="+mn-ea"/>
              </a:rPr>
              <a:t>使</a:t>
            </a:r>
            <a:r>
              <a:rPr lang="en-US" altLang="zh-CN" dirty="0">
                <a:sym typeface="+mn-ea"/>
              </a:rPr>
              <a:t>用UML的包图绘制出“小</a:t>
            </a:r>
          </a:p>
          <a:p>
            <a:pPr marL="0" lvl="1" algn="l"/>
            <a:r>
              <a:rPr lang="en-US" altLang="zh-CN" dirty="0">
                <a:sym typeface="+mn-ea"/>
              </a:rPr>
              <a:t>米便签”开源软件的体系结构</a:t>
            </a:r>
            <a:r>
              <a:rPr lang="zh-CN" altLang="en-US" dirty="0">
                <a:sym typeface="+mn-ea"/>
              </a:rPr>
              <a:t>图</a:t>
            </a:r>
            <a:r>
              <a:rPr lang="en-US" altLang="zh-CN" dirty="0">
                <a:sym typeface="+mn-ea"/>
              </a:rPr>
              <a:t>。</a:t>
            </a:r>
            <a:r>
              <a:rPr lang="zh-CN" altLang="en-US" dirty="0">
                <a:sym typeface="+mn-ea"/>
              </a:rPr>
              <a:t>其包图</a:t>
            </a:r>
          </a:p>
          <a:p>
            <a:pPr marL="0" lvl="1" algn="l"/>
            <a:r>
              <a:rPr lang="en-US" altLang="zh-CN" dirty="0">
                <a:sym typeface="+mn-ea"/>
              </a:rPr>
              <a:t>由界面层、业务层、模型层和数据层四</a:t>
            </a:r>
          </a:p>
          <a:p>
            <a:pPr marL="0" lvl="1" algn="l"/>
            <a:r>
              <a:rPr lang="en-US" altLang="zh-CN" dirty="0">
                <a:sym typeface="+mn-ea"/>
              </a:rPr>
              <a:t>个层次构成，每个层次包含若干个程序</a:t>
            </a:r>
          </a:p>
          <a:p>
            <a:pPr marL="0" lvl="1" algn="l"/>
            <a:r>
              <a:rPr lang="en-US" altLang="zh-CN" dirty="0">
                <a:sym typeface="+mn-ea"/>
              </a:rPr>
              <a:t>包。</a:t>
            </a:r>
            <a:r>
              <a:rPr lang="zh-CN" altLang="en-US" dirty="0">
                <a:sym typeface="+mn-ea"/>
              </a:rPr>
              <a:t>在</a:t>
            </a:r>
            <a:r>
              <a:rPr lang="en-US" altLang="zh-CN" dirty="0">
                <a:sym typeface="+mn-ea"/>
              </a:rPr>
              <a:t>相邻层次的程序包之间存在交互。</a:t>
            </a:r>
            <a:endParaRPr lang="en-US" altLang="zh-CN" b="0" dirty="0"/>
          </a:p>
          <a:p>
            <a:pPr algn="l"/>
            <a:endParaRPr lang="zh-CN" altLang="en-US" sz="1800" dirty="0">
              <a:latin typeface="Arial" panose="020B0604020202020204" pitchFamily="34" charset="0"/>
              <a:ea typeface="微软雅黑" panose="020B0503020204020204" pitchFamily="34" charset="-122"/>
            </a:endParaRPr>
          </a:p>
        </p:txBody>
      </p:sp>
      <p:pic>
        <p:nvPicPr>
          <p:cNvPr id="3" name="图片 2"/>
          <p:cNvPicPr>
            <a:picLocks noChangeAspect="1"/>
          </p:cNvPicPr>
          <p:nvPr>
            <p:custDataLst>
              <p:tags r:id="rId1"/>
            </p:custDataLst>
          </p:nvPr>
        </p:nvPicPr>
        <p:blipFill>
          <a:blip r:embed="rId4"/>
          <a:stretch>
            <a:fillRect/>
          </a:stretch>
        </p:blipFill>
        <p:spPr>
          <a:xfrm>
            <a:off x="6096000" y="1424940"/>
            <a:ext cx="3887470" cy="46202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2"/>
          <a:stretch>
            <a:fillRect/>
          </a:stretch>
        </a:blipFill>
        <a:effectLst/>
      </p:bgPr>
    </p:bg>
    <p:spTree>
      <p:nvGrpSpPr>
        <p:cNvPr id="1" name=""/>
        <p:cNvGrpSpPr/>
        <p:nvPr/>
      </p:nvGrpSpPr>
      <p:grpSpPr>
        <a:xfrm>
          <a:off x="0" y="0"/>
          <a:ext cx="0" cy="0"/>
          <a:chOff x="0" y="0"/>
          <a:chExt cx="0" cy="0"/>
        </a:xfrm>
      </p:grpSpPr>
      <p:grpSp>
        <p:nvGrpSpPr>
          <p:cNvPr id="56" name="组合 55"/>
          <p:cNvGrpSpPr/>
          <p:nvPr/>
        </p:nvGrpSpPr>
        <p:grpSpPr>
          <a:xfrm>
            <a:off x="4090670" y="702309"/>
            <a:ext cx="3965575" cy="632375"/>
            <a:chOff x="4296280" y="501924"/>
            <a:chExt cx="3968144" cy="677682"/>
          </a:xfrm>
        </p:grpSpPr>
        <p:sp>
          <p:nvSpPr>
            <p:cNvPr id="57" name="文本框 56"/>
            <p:cNvSpPr txBox="1"/>
            <p:nvPr/>
          </p:nvSpPr>
          <p:spPr>
            <a:xfrm>
              <a:off x="4956913" y="501924"/>
              <a:ext cx="2646878" cy="4933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a:sym typeface="+mn-ea"/>
                </a:rPr>
                <a:t>泛读开源代码</a:t>
              </a: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sp>
          <p:nvSpPr>
            <p:cNvPr id="58" name="矩形 57"/>
            <p:cNvSpPr/>
            <p:nvPr/>
          </p:nvSpPr>
          <p:spPr>
            <a:xfrm>
              <a:off x="4296280" y="908769"/>
              <a:ext cx="3968144" cy="27083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There are many variations of passages of Lorem</a:t>
              </a:r>
            </a:p>
          </p:txBody>
        </p:sp>
      </p:grpSp>
      <p:sp>
        <p:nvSpPr>
          <p:cNvPr id="16" name="椭圆 15"/>
          <p:cNvSpPr/>
          <p:nvPr>
            <p:custDataLst>
              <p:tags r:id="rId1"/>
            </p:custDataLst>
          </p:nvPr>
        </p:nvSpPr>
        <p:spPr>
          <a:xfrm>
            <a:off x="1704975" y="3721100"/>
            <a:ext cx="920750" cy="921385"/>
          </a:xfrm>
          <a:prstGeom prst="ellipse">
            <a:avLst/>
          </a:prstGeom>
          <a:solidFill>
            <a:srgbClr val="24487D"/>
          </a:solidFill>
          <a:ln w="19050">
            <a:solidFill>
              <a:sysClr val="window" lastClr="FFFFFF"/>
            </a:solidFill>
          </a:ln>
          <a:effectLst>
            <a:outerShdw blurRad="101600" dist="12700" sx="102000" sy="102000" algn="ctr" rotWithShape="0">
              <a:srgbClr val="4472C4">
                <a:lumMod val="40000"/>
                <a:lumOff val="60000"/>
                <a:alpha val="20000"/>
              </a:srgbClr>
            </a:outerShdw>
          </a:effectLst>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9" name="椭圆 18"/>
          <p:cNvSpPr/>
          <p:nvPr>
            <p:custDataLst>
              <p:tags r:id="rId2"/>
            </p:custDataLst>
          </p:nvPr>
        </p:nvSpPr>
        <p:spPr>
          <a:xfrm>
            <a:off x="1628775" y="2110740"/>
            <a:ext cx="920750" cy="921385"/>
          </a:xfrm>
          <a:prstGeom prst="ellipse">
            <a:avLst/>
          </a:prstGeom>
          <a:solidFill>
            <a:srgbClr val="24487D"/>
          </a:solidFill>
          <a:ln w="19050">
            <a:solidFill>
              <a:sysClr val="window" lastClr="FFFFFF"/>
            </a:solidFill>
          </a:ln>
          <a:effectLst>
            <a:outerShdw blurRad="101600" dist="12700" sx="102000" sy="102000" algn="ctr" rotWithShape="0">
              <a:srgbClr val="4472C4">
                <a:lumMod val="40000"/>
                <a:lumOff val="60000"/>
                <a:alpha val="20000"/>
              </a:srgbClr>
            </a:outerShdw>
          </a:effectLst>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0" name="Freeform 9"/>
          <p:cNvSpPr>
            <a:spLocks noEditPoints="1"/>
          </p:cNvSpPr>
          <p:nvPr>
            <p:custDataLst>
              <p:tags r:id="rId3"/>
            </p:custDataLst>
          </p:nvPr>
        </p:nvSpPr>
        <p:spPr bwMode="auto">
          <a:xfrm>
            <a:off x="1879600" y="2351405"/>
            <a:ext cx="435610" cy="439420"/>
          </a:xfrm>
          <a:custGeom>
            <a:avLst/>
            <a:gdLst>
              <a:gd name="T0" fmla="*/ 103 w 103"/>
              <a:gd name="T1" fmla="*/ 57 h 104"/>
              <a:gd name="T2" fmla="*/ 103 w 103"/>
              <a:gd name="T3" fmla="*/ 46 h 104"/>
              <a:gd name="T4" fmla="*/ 102 w 103"/>
              <a:gd name="T5" fmla="*/ 45 h 104"/>
              <a:gd name="T6" fmla="*/ 89 w 103"/>
              <a:gd name="T7" fmla="*/ 41 h 104"/>
              <a:gd name="T8" fmla="*/ 86 w 103"/>
              <a:gd name="T9" fmla="*/ 33 h 104"/>
              <a:gd name="T10" fmla="*/ 92 w 103"/>
              <a:gd name="T11" fmla="*/ 19 h 104"/>
              <a:gd name="T12" fmla="*/ 84 w 103"/>
              <a:gd name="T13" fmla="*/ 11 h 104"/>
              <a:gd name="T14" fmla="*/ 82 w 103"/>
              <a:gd name="T15" fmla="*/ 12 h 104"/>
              <a:gd name="T16" fmla="*/ 71 w 103"/>
              <a:gd name="T17" fmla="*/ 18 h 104"/>
              <a:gd name="T18" fmla="*/ 62 w 103"/>
              <a:gd name="T19" fmla="*/ 14 h 104"/>
              <a:gd name="T20" fmla="*/ 57 w 103"/>
              <a:gd name="T21" fmla="*/ 0 h 104"/>
              <a:gd name="T22" fmla="*/ 46 w 103"/>
              <a:gd name="T23" fmla="*/ 0 h 104"/>
              <a:gd name="T24" fmla="*/ 45 w 103"/>
              <a:gd name="T25" fmla="*/ 2 h 104"/>
              <a:gd name="T26" fmla="*/ 41 w 103"/>
              <a:gd name="T27" fmla="*/ 14 h 104"/>
              <a:gd name="T28" fmla="*/ 33 w 103"/>
              <a:gd name="T29" fmla="*/ 18 h 104"/>
              <a:gd name="T30" fmla="*/ 19 w 103"/>
              <a:gd name="T31" fmla="*/ 11 h 104"/>
              <a:gd name="T32" fmla="*/ 11 w 103"/>
              <a:gd name="T33" fmla="*/ 20 h 104"/>
              <a:gd name="T34" fmla="*/ 12 w 103"/>
              <a:gd name="T35" fmla="*/ 21 h 104"/>
              <a:gd name="T36" fmla="*/ 18 w 103"/>
              <a:gd name="T37" fmla="*/ 33 h 104"/>
              <a:gd name="T38" fmla="*/ 14 w 103"/>
              <a:gd name="T39" fmla="*/ 41 h 104"/>
              <a:gd name="T40" fmla="*/ 0 w 103"/>
              <a:gd name="T41" fmla="*/ 46 h 104"/>
              <a:gd name="T42" fmla="*/ 0 w 103"/>
              <a:gd name="T43" fmla="*/ 58 h 104"/>
              <a:gd name="T44" fmla="*/ 2 w 103"/>
              <a:gd name="T45" fmla="*/ 58 h 104"/>
              <a:gd name="T46" fmla="*/ 14 w 103"/>
              <a:gd name="T47" fmla="*/ 63 h 104"/>
              <a:gd name="T48" fmla="*/ 18 w 103"/>
              <a:gd name="T49" fmla="*/ 71 h 104"/>
              <a:gd name="T50" fmla="*/ 11 w 103"/>
              <a:gd name="T51" fmla="*/ 84 h 104"/>
              <a:gd name="T52" fmla="*/ 19 w 103"/>
              <a:gd name="T53" fmla="*/ 93 h 104"/>
              <a:gd name="T54" fmla="*/ 21 w 103"/>
              <a:gd name="T55" fmla="*/ 92 h 104"/>
              <a:gd name="T56" fmla="*/ 33 w 103"/>
              <a:gd name="T57" fmla="*/ 86 h 104"/>
              <a:gd name="T58" fmla="*/ 41 w 103"/>
              <a:gd name="T59" fmla="*/ 89 h 104"/>
              <a:gd name="T60" fmla="*/ 46 w 103"/>
              <a:gd name="T61" fmla="*/ 104 h 104"/>
              <a:gd name="T62" fmla="*/ 58 w 103"/>
              <a:gd name="T63" fmla="*/ 104 h 104"/>
              <a:gd name="T64" fmla="*/ 58 w 103"/>
              <a:gd name="T65" fmla="*/ 102 h 104"/>
              <a:gd name="T66" fmla="*/ 63 w 103"/>
              <a:gd name="T67" fmla="*/ 89 h 104"/>
              <a:gd name="T68" fmla="*/ 71 w 103"/>
              <a:gd name="T69" fmla="*/ 86 h 104"/>
              <a:gd name="T70" fmla="*/ 84 w 103"/>
              <a:gd name="T71" fmla="*/ 92 h 104"/>
              <a:gd name="T72" fmla="*/ 93 w 103"/>
              <a:gd name="T73" fmla="*/ 84 h 104"/>
              <a:gd name="T74" fmla="*/ 92 w 103"/>
              <a:gd name="T75" fmla="*/ 82 h 104"/>
              <a:gd name="T76" fmla="*/ 86 w 103"/>
              <a:gd name="T77" fmla="*/ 71 h 104"/>
              <a:gd name="T78" fmla="*/ 89 w 103"/>
              <a:gd name="T79" fmla="*/ 63 h 104"/>
              <a:gd name="T80" fmla="*/ 103 w 103"/>
              <a:gd name="T81" fmla="*/ 57 h 104"/>
              <a:gd name="T82" fmla="*/ 52 w 103"/>
              <a:gd name="T83" fmla="*/ 68 h 104"/>
              <a:gd name="T84" fmla="*/ 35 w 103"/>
              <a:gd name="T85" fmla="*/ 52 h 104"/>
              <a:gd name="T86" fmla="*/ 52 w 103"/>
              <a:gd name="T87" fmla="*/ 35 h 104"/>
              <a:gd name="T88" fmla="*/ 68 w 103"/>
              <a:gd name="T89" fmla="*/ 52 h 104"/>
              <a:gd name="T90" fmla="*/ 52 w 103"/>
              <a:gd name="T9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 h="104">
                <a:moveTo>
                  <a:pt x="103" y="57"/>
                </a:moveTo>
                <a:cubicBezTo>
                  <a:pt x="103" y="46"/>
                  <a:pt x="103" y="46"/>
                  <a:pt x="103" y="46"/>
                </a:cubicBezTo>
                <a:cubicBezTo>
                  <a:pt x="102" y="45"/>
                  <a:pt x="102" y="45"/>
                  <a:pt x="102" y="45"/>
                </a:cubicBezTo>
                <a:cubicBezTo>
                  <a:pt x="89" y="41"/>
                  <a:pt x="89" y="41"/>
                  <a:pt x="89" y="41"/>
                </a:cubicBezTo>
                <a:cubicBezTo>
                  <a:pt x="86" y="33"/>
                  <a:pt x="86" y="33"/>
                  <a:pt x="86" y="33"/>
                </a:cubicBezTo>
                <a:cubicBezTo>
                  <a:pt x="92" y="19"/>
                  <a:pt x="92" y="19"/>
                  <a:pt x="92" y="19"/>
                </a:cubicBezTo>
                <a:cubicBezTo>
                  <a:pt x="84" y="11"/>
                  <a:pt x="84" y="11"/>
                  <a:pt x="84" y="11"/>
                </a:cubicBezTo>
                <a:cubicBezTo>
                  <a:pt x="82" y="12"/>
                  <a:pt x="82" y="12"/>
                  <a:pt x="82" y="12"/>
                </a:cubicBezTo>
                <a:cubicBezTo>
                  <a:pt x="71" y="18"/>
                  <a:pt x="71" y="18"/>
                  <a:pt x="71" y="18"/>
                </a:cubicBezTo>
                <a:cubicBezTo>
                  <a:pt x="62" y="14"/>
                  <a:pt x="62" y="14"/>
                  <a:pt x="62" y="14"/>
                </a:cubicBezTo>
                <a:cubicBezTo>
                  <a:pt x="57" y="0"/>
                  <a:pt x="57" y="0"/>
                  <a:pt x="57" y="0"/>
                </a:cubicBezTo>
                <a:cubicBezTo>
                  <a:pt x="46" y="0"/>
                  <a:pt x="46" y="0"/>
                  <a:pt x="46" y="0"/>
                </a:cubicBezTo>
                <a:cubicBezTo>
                  <a:pt x="45" y="2"/>
                  <a:pt x="45" y="2"/>
                  <a:pt x="45" y="2"/>
                </a:cubicBezTo>
                <a:cubicBezTo>
                  <a:pt x="41" y="14"/>
                  <a:pt x="41" y="14"/>
                  <a:pt x="41" y="14"/>
                </a:cubicBezTo>
                <a:cubicBezTo>
                  <a:pt x="33" y="18"/>
                  <a:pt x="33" y="18"/>
                  <a:pt x="33" y="18"/>
                </a:cubicBezTo>
                <a:cubicBezTo>
                  <a:pt x="19" y="11"/>
                  <a:pt x="19" y="11"/>
                  <a:pt x="19" y="11"/>
                </a:cubicBezTo>
                <a:cubicBezTo>
                  <a:pt x="11" y="20"/>
                  <a:pt x="11" y="20"/>
                  <a:pt x="11" y="20"/>
                </a:cubicBezTo>
                <a:cubicBezTo>
                  <a:pt x="12" y="21"/>
                  <a:pt x="12" y="21"/>
                  <a:pt x="12" y="21"/>
                </a:cubicBezTo>
                <a:cubicBezTo>
                  <a:pt x="18" y="33"/>
                  <a:pt x="18" y="33"/>
                  <a:pt x="18" y="33"/>
                </a:cubicBezTo>
                <a:cubicBezTo>
                  <a:pt x="14" y="41"/>
                  <a:pt x="14" y="41"/>
                  <a:pt x="14" y="41"/>
                </a:cubicBezTo>
                <a:cubicBezTo>
                  <a:pt x="0" y="46"/>
                  <a:pt x="0" y="46"/>
                  <a:pt x="0" y="46"/>
                </a:cubicBezTo>
                <a:cubicBezTo>
                  <a:pt x="0" y="58"/>
                  <a:pt x="0" y="58"/>
                  <a:pt x="0" y="58"/>
                </a:cubicBezTo>
                <a:cubicBezTo>
                  <a:pt x="2" y="58"/>
                  <a:pt x="2" y="58"/>
                  <a:pt x="2" y="58"/>
                </a:cubicBezTo>
                <a:cubicBezTo>
                  <a:pt x="14" y="63"/>
                  <a:pt x="14" y="63"/>
                  <a:pt x="14" y="63"/>
                </a:cubicBezTo>
                <a:cubicBezTo>
                  <a:pt x="18" y="71"/>
                  <a:pt x="18" y="71"/>
                  <a:pt x="18" y="71"/>
                </a:cubicBezTo>
                <a:cubicBezTo>
                  <a:pt x="11" y="84"/>
                  <a:pt x="11" y="84"/>
                  <a:pt x="11" y="84"/>
                </a:cubicBezTo>
                <a:cubicBezTo>
                  <a:pt x="19" y="93"/>
                  <a:pt x="19" y="93"/>
                  <a:pt x="19" y="93"/>
                </a:cubicBezTo>
                <a:cubicBezTo>
                  <a:pt x="21" y="92"/>
                  <a:pt x="21" y="92"/>
                  <a:pt x="21" y="92"/>
                </a:cubicBezTo>
                <a:cubicBezTo>
                  <a:pt x="33" y="86"/>
                  <a:pt x="33" y="86"/>
                  <a:pt x="33" y="86"/>
                </a:cubicBezTo>
                <a:cubicBezTo>
                  <a:pt x="41" y="89"/>
                  <a:pt x="41" y="89"/>
                  <a:pt x="41" y="89"/>
                </a:cubicBezTo>
                <a:cubicBezTo>
                  <a:pt x="46" y="104"/>
                  <a:pt x="46" y="104"/>
                  <a:pt x="46" y="104"/>
                </a:cubicBezTo>
                <a:cubicBezTo>
                  <a:pt x="58" y="104"/>
                  <a:pt x="58" y="104"/>
                  <a:pt x="58" y="104"/>
                </a:cubicBezTo>
                <a:cubicBezTo>
                  <a:pt x="58" y="102"/>
                  <a:pt x="58" y="102"/>
                  <a:pt x="58" y="102"/>
                </a:cubicBezTo>
                <a:cubicBezTo>
                  <a:pt x="63" y="89"/>
                  <a:pt x="63" y="89"/>
                  <a:pt x="63" y="89"/>
                </a:cubicBezTo>
                <a:cubicBezTo>
                  <a:pt x="71" y="86"/>
                  <a:pt x="71" y="86"/>
                  <a:pt x="71" y="86"/>
                </a:cubicBezTo>
                <a:cubicBezTo>
                  <a:pt x="84" y="92"/>
                  <a:pt x="84" y="92"/>
                  <a:pt x="84" y="92"/>
                </a:cubicBezTo>
                <a:cubicBezTo>
                  <a:pt x="93" y="84"/>
                  <a:pt x="93" y="84"/>
                  <a:pt x="93" y="84"/>
                </a:cubicBezTo>
                <a:cubicBezTo>
                  <a:pt x="92" y="82"/>
                  <a:pt x="92" y="82"/>
                  <a:pt x="92" y="82"/>
                </a:cubicBezTo>
                <a:cubicBezTo>
                  <a:pt x="86" y="71"/>
                  <a:pt x="86" y="71"/>
                  <a:pt x="86" y="71"/>
                </a:cubicBezTo>
                <a:cubicBezTo>
                  <a:pt x="89" y="63"/>
                  <a:pt x="89" y="63"/>
                  <a:pt x="89" y="63"/>
                </a:cubicBezTo>
                <a:lnTo>
                  <a:pt x="103" y="57"/>
                </a:lnTo>
                <a:close/>
                <a:moveTo>
                  <a:pt x="52" y="68"/>
                </a:moveTo>
                <a:cubicBezTo>
                  <a:pt x="43" y="68"/>
                  <a:pt x="35" y="61"/>
                  <a:pt x="35" y="52"/>
                </a:cubicBezTo>
                <a:cubicBezTo>
                  <a:pt x="35" y="43"/>
                  <a:pt x="43" y="35"/>
                  <a:pt x="52" y="35"/>
                </a:cubicBezTo>
                <a:cubicBezTo>
                  <a:pt x="61" y="35"/>
                  <a:pt x="68" y="43"/>
                  <a:pt x="68" y="52"/>
                </a:cubicBezTo>
                <a:cubicBezTo>
                  <a:pt x="68" y="61"/>
                  <a:pt x="61" y="68"/>
                  <a:pt x="52" y="68"/>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22" name="Freeform 13"/>
          <p:cNvSpPr>
            <a:spLocks noEditPoints="1"/>
          </p:cNvSpPr>
          <p:nvPr>
            <p:custDataLst>
              <p:tags r:id="rId4"/>
            </p:custDataLst>
          </p:nvPr>
        </p:nvSpPr>
        <p:spPr bwMode="auto">
          <a:xfrm>
            <a:off x="1984375" y="3977005"/>
            <a:ext cx="330835" cy="409575"/>
          </a:xfrm>
          <a:custGeom>
            <a:avLst/>
            <a:gdLst>
              <a:gd name="T0" fmla="*/ 12 w 85"/>
              <a:gd name="T1" fmla="*/ 2 h 105"/>
              <a:gd name="T2" fmla="*/ 4 w 85"/>
              <a:gd name="T3" fmla="*/ 5 h 105"/>
              <a:gd name="T4" fmla="*/ 1 w 85"/>
              <a:gd name="T5" fmla="*/ 8 h 105"/>
              <a:gd name="T6" fmla="*/ 0 w 85"/>
              <a:gd name="T7" fmla="*/ 12 h 105"/>
              <a:gd name="T8" fmla="*/ 0 w 85"/>
              <a:gd name="T9" fmla="*/ 91 h 105"/>
              <a:gd name="T10" fmla="*/ 1 w 85"/>
              <a:gd name="T11" fmla="*/ 95 h 105"/>
              <a:gd name="T12" fmla="*/ 6 w 85"/>
              <a:gd name="T13" fmla="*/ 99 h 105"/>
              <a:gd name="T14" fmla="*/ 12 w 85"/>
              <a:gd name="T15" fmla="*/ 100 h 105"/>
              <a:gd name="T16" fmla="*/ 73 w 85"/>
              <a:gd name="T17" fmla="*/ 105 h 105"/>
              <a:gd name="T18" fmla="*/ 73 w 85"/>
              <a:gd name="T19" fmla="*/ 94 h 105"/>
              <a:gd name="T20" fmla="*/ 85 w 85"/>
              <a:gd name="T21" fmla="*/ 93 h 105"/>
              <a:gd name="T22" fmla="*/ 85 w 85"/>
              <a:gd name="T23" fmla="*/ 0 h 105"/>
              <a:gd name="T24" fmla="*/ 12 w 85"/>
              <a:gd name="T25" fmla="*/ 2 h 105"/>
              <a:gd name="T26" fmla="*/ 49 w 85"/>
              <a:gd name="T27" fmla="*/ 62 h 105"/>
              <a:gd name="T28" fmla="*/ 23 w 85"/>
              <a:gd name="T29" fmla="*/ 60 h 105"/>
              <a:gd name="T30" fmla="*/ 24 w 85"/>
              <a:gd name="T31" fmla="*/ 53 h 105"/>
              <a:gd name="T32" fmla="*/ 49 w 85"/>
              <a:gd name="T33" fmla="*/ 55 h 105"/>
              <a:gd name="T34" fmla="*/ 49 w 85"/>
              <a:gd name="T35" fmla="*/ 62 h 105"/>
              <a:gd name="T36" fmla="*/ 60 w 85"/>
              <a:gd name="T37" fmla="*/ 45 h 105"/>
              <a:gd name="T38" fmla="*/ 16 w 85"/>
              <a:gd name="T39" fmla="*/ 41 h 105"/>
              <a:gd name="T40" fmla="*/ 17 w 85"/>
              <a:gd name="T41" fmla="*/ 34 h 105"/>
              <a:gd name="T42" fmla="*/ 60 w 85"/>
              <a:gd name="T43" fmla="*/ 37 h 105"/>
              <a:gd name="T44" fmla="*/ 60 w 85"/>
              <a:gd name="T45" fmla="*/ 45 h 105"/>
              <a:gd name="T46" fmla="*/ 79 w 85"/>
              <a:gd name="T47" fmla="*/ 87 h 105"/>
              <a:gd name="T48" fmla="*/ 73 w 85"/>
              <a:gd name="T49" fmla="*/ 87 h 105"/>
              <a:gd name="T50" fmla="*/ 73 w 85"/>
              <a:gd name="T51" fmla="*/ 19 h 105"/>
              <a:gd name="T52" fmla="*/ 13 w 85"/>
              <a:gd name="T53" fmla="*/ 15 h 105"/>
              <a:gd name="T54" fmla="*/ 7 w 85"/>
              <a:gd name="T55" fmla="*/ 13 h 105"/>
              <a:gd name="T56" fmla="*/ 6 w 85"/>
              <a:gd name="T57" fmla="*/ 12 h 105"/>
              <a:gd name="T58" fmla="*/ 6 w 85"/>
              <a:gd name="T59" fmla="*/ 12 h 105"/>
              <a:gd name="T60" fmla="*/ 6 w 85"/>
              <a:gd name="T61" fmla="*/ 11 h 105"/>
              <a:gd name="T62" fmla="*/ 8 w 85"/>
              <a:gd name="T63" fmla="*/ 10 h 105"/>
              <a:gd name="T64" fmla="*/ 13 w 85"/>
              <a:gd name="T65" fmla="*/ 9 h 105"/>
              <a:gd name="T66" fmla="*/ 13 w 85"/>
              <a:gd name="T67" fmla="*/ 9 h 105"/>
              <a:gd name="T68" fmla="*/ 79 w 85"/>
              <a:gd name="T69" fmla="*/ 7 h 105"/>
              <a:gd name="T70" fmla="*/ 79 w 85"/>
              <a:gd name="T7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05">
                <a:moveTo>
                  <a:pt x="12" y="2"/>
                </a:moveTo>
                <a:cubicBezTo>
                  <a:pt x="9" y="2"/>
                  <a:pt x="6" y="3"/>
                  <a:pt x="4" y="5"/>
                </a:cubicBezTo>
                <a:cubicBezTo>
                  <a:pt x="3" y="5"/>
                  <a:pt x="2" y="6"/>
                  <a:pt x="1" y="8"/>
                </a:cubicBezTo>
                <a:cubicBezTo>
                  <a:pt x="0" y="9"/>
                  <a:pt x="0" y="10"/>
                  <a:pt x="0" y="12"/>
                </a:cubicBezTo>
                <a:cubicBezTo>
                  <a:pt x="0" y="91"/>
                  <a:pt x="0" y="91"/>
                  <a:pt x="0" y="91"/>
                </a:cubicBezTo>
                <a:cubicBezTo>
                  <a:pt x="0" y="92"/>
                  <a:pt x="0" y="94"/>
                  <a:pt x="1" y="95"/>
                </a:cubicBezTo>
                <a:cubicBezTo>
                  <a:pt x="2" y="97"/>
                  <a:pt x="4" y="98"/>
                  <a:pt x="6" y="99"/>
                </a:cubicBezTo>
                <a:cubicBezTo>
                  <a:pt x="8" y="100"/>
                  <a:pt x="10" y="100"/>
                  <a:pt x="12" y="100"/>
                </a:cubicBezTo>
                <a:cubicBezTo>
                  <a:pt x="73" y="105"/>
                  <a:pt x="73" y="105"/>
                  <a:pt x="73" y="105"/>
                </a:cubicBezTo>
                <a:cubicBezTo>
                  <a:pt x="73" y="94"/>
                  <a:pt x="73" y="94"/>
                  <a:pt x="73" y="94"/>
                </a:cubicBezTo>
                <a:cubicBezTo>
                  <a:pt x="85" y="93"/>
                  <a:pt x="85" y="93"/>
                  <a:pt x="85" y="93"/>
                </a:cubicBezTo>
                <a:cubicBezTo>
                  <a:pt x="85" y="0"/>
                  <a:pt x="85" y="0"/>
                  <a:pt x="85" y="0"/>
                </a:cubicBezTo>
                <a:lnTo>
                  <a:pt x="12" y="2"/>
                </a:lnTo>
                <a:close/>
                <a:moveTo>
                  <a:pt x="49" y="62"/>
                </a:moveTo>
                <a:cubicBezTo>
                  <a:pt x="23" y="60"/>
                  <a:pt x="23" y="60"/>
                  <a:pt x="23" y="60"/>
                </a:cubicBezTo>
                <a:cubicBezTo>
                  <a:pt x="24" y="53"/>
                  <a:pt x="24" y="53"/>
                  <a:pt x="24" y="53"/>
                </a:cubicBezTo>
                <a:cubicBezTo>
                  <a:pt x="49" y="55"/>
                  <a:pt x="49" y="55"/>
                  <a:pt x="49" y="55"/>
                </a:cubicBezTo>
                <a:lnTo>
                  <a:pt x="49" y="62"/>
                </a:lnTo>
                <a:close/>
                <a:moveTo>
                  <a:pt x="60" y="45"/>
                </a:moveTo>
                <a:cubicBezTo>
                  <a:pt x="16" y="41"/>
                  <a:pt x="16" y="41"/>
                  <a:pt x="16" y="41"/>
                </a:cubicBezTo>
                <a:cubicBezTo>
                  <a:pt x="17" y="34"/>
                  <a:pt x="17" y="34"/>
                  <a:pt x="17" y="34"/>
                </a:cubicBezTo>
                <a:cubicBezTo>
                  <a:pt x="60" y="37"/>
                  <a:pt x="60" y="37"/>
                  <a:pt x="60" y="37"/>
                </a:cubicBezTo>
                <a:lnTo>
                  <a:pt x="60" y="45"/>
                </a:lnTo>
                <a:close/>
                <a:moveTo>
                  <a:pt x="79" y="87"/>
                </a:moveTo>
                <a:cubicBezTo>
                  <a:pt x="73" y="87"/>
                  <a:pt x="73" y="87"/>
                  <a:pt x="73" y="87"/>
                </a:cubicBezTo>
                <a:cubicBezTo>
                  <a:pt x="73" y="19"/>
                  <a:pt x="73" y="19"/>
                  <a:pt x="73" y="19"/>
                </a:cubicBezTo>
                <a:cubicBezTo>
                  <a:pt x="13" y="15"/>
                  <a:pt x="13" y="15"/>
                  <a:pt x="13" y="15"/>
                </a:cubicBezTo>
                <a:cubicBezTo>
                  <a:pt x="11" y="14"/>
                  <a:pt x="9" y="14"/>
                  <a:pt x="7" y="13"/>
                </a:cubicBezTo>
                <a:cubicBezTo>
                  <a:pt x="7" y="13"/>
                  <a:pt x="7" y="13"/>
                  <a:pt x="6" y="12"/>
                </a:cubicBezTo>
                <a:cubicBezTo>
                  <a:pt x="6" y="12"/>
                  <a:pt x="6" y="12"/>
                  <a:pt x="6" y="12"/>
                </a:cubicBezTo>
                <a:cubicBezTo>
                  <a:pt x="6" y="12"/>
                  <a:pt x="6" y="11"/>
                  <a:pt x="6" y="11"/>
                </a:cubicBezTo>
                <a:cubicBezTo>
                  <a:pt x="7" y="11"/>
                  <a:pt x="7" y="10"/>
                  <a:pt x="8" y="10"/>
                </a:cubicBezTo>
                <a:cubicBezTo>
                  <a:pt x="10" y="9"/>
                  <a:pt x="11" y="9"/>
                  <a:pt x="13" y="9"/>
                </a:cubicBezTo>
                <a:cubicBezTo>
                  <a:pt x="13" y="9"/>
                  <a:pt x="13" y="9"/>
                  <a:pt x="13" y="9"/>
                </a:cubicBezTo>
                <a:cubicBezTo>
                  <a:pt x="79" y="7"/>
                  <a:pt x="79" y="7"/>
                  <a:pt x="79" y="7"/>
                </a:cubicBezTo>
                <a:lnTo>
                  <a:pt x="79" y="87"/>
                </a:ln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nvGrpSpPr>
          <p:cNvPr id="23" name="组合 22"/>
          <p:cNvGrpSpPr/>
          <p:nvPr>
            <p:custDataLst>
              <p:tags r:id="rId5"/>
            </p:custDataLst>
          </p:nvPr>
        </p:nvGrpSpPr>
        <p:grpSpPr>
          <a:xfrm>
            <a:off x="2744471" y="2080895"/>
            <a:ext cx="2816859" cy="787283"/>
            <a:chOff x="860728" y="3236673"/>
            <a:chExt cx="2819830" cy="787160"/>
          </a:xfrm>
        </p:grpSpPr>
        <p:sp>
          <p:nvSpPr>
            <p:cNvPr id="24" name="矩形 23"/>
            <p:cNvSpPr/>
            <p:nvPr>
              <p:custDataLst>
                <p:tags r:id="rId9"/>
              </p:custDataLst>
            </p:nvPr>
          </p:nvSpPr>
          <p:spPr>
            <a:xfrm>
              <a:off x="864541" y="3674637"/>
              <a:ext cx="2816017" cy="349196"/>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sp>
          <p:nvSpPr>
            <p:cNvPr id="25" name="矩形 24"/>
            <p:cNvSpPr/>
            <p:nvPr>
              <p:custDataLst>
                <p:tags r:id="rId10"/>
              </p:custDataLst>
            </p:nvPr>
          </p:nvSpPr>
          <p:spPr>
            <a:xfrm>
              <a:off x="860728" y="3236673"/>
              <a:ext cx="2232472" cy="460303"/>
            </a:xfrm>
            <a:prstGeom prst="rect">
              <a:avLst/>
            </a:prstGeom>
          </p:spPr>
          <p:txBody>
            <a:bodyPr wrap="square">
              <a:spAutoFit/>
              <a:scene3d>
                <a:camera prst="orthographicFront"/>
                <a:lightRig rig="threePt" dir="t"/>
              </a:scene3d>
              <a:sp3d contourW="12700"/>
            </a:bodyPr>
            <a:lstStyle/>
            <a:p>
              <a:pPr algn="l"/>
              <a:r>
                <a:rPr lang="zh-CN" altLang="en-US" sz="2400" dirty="0">
                  <a:sym typeface="+mn-ea"/>
                </a:rPr>
                <a:t>界面层</a:t>
              </a: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grpSp>
      <p:grpSp>
        <p:nvGrpSpPr>
          <p:cNvPr id="10" name="组合 9"/>
          <p:cNvGrpSpPr/>
          <p:nvPr>
            <p:custDataLst>
              <p:tags r:id="rId6"/>
            </p:custDataLst>
          </p:nvPr>
        </p:nvGrpSpPr>
        <p:grpSpPr>
          <a:xfrm>
            <a:off x="2910841" y="3852545"/>
            <a:ext cx="7738744" cy="1043188"/>
            <a:chOff x="-4066348" y="2980808"/>
            <a:chExt cx="7746906" cy="1043025"/>
          </a:xfrm>
        </p:grpSpPr>
        <p:sp>
          <p:nvSpPr>
            <p:cNvPr id="11" name="矩形 10"/>
            <p:cNvSpPr/>
            <p:nvPr>
              <p:custDataLst>
                <p:tags r:id="rId7"/>
              </p:custDataLst>
            </p:nvPr>
          </p:nvSpPr>
          <p:spPr>
            <a:xfrm>
              <a:off x="864541" y="3674637"/>
              <a:ext cx="2816017" cy="349196"/>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sp>
          <p:nvSpPr>
            <p:cNvPr id="12" name="矩形 11"/>
            <p:cNvSpPr/>
            <p:nvPr>
              <p:custDataLst>
                <p:tags r:id="rId8"/>
              </p:custDataLst>
            </p:nvPr>
          </p:nvSpPr>
          <p:spPr>
            <a:xfrm>
              <a:off x="-4066348" y="2980808"/>
              <a:ext cx="2232472" cy="533952"/>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grpSp>
      <p:sp>
        <p:nvSpPr>
          <p:cNvPr id="13" name="文本框 12"/>
          <p:cNvSpPr txBox="1"/>
          <p:nvPr/>
        </p:nvSpPr>
        <p:spPr>
          <a:xfrm>
            <a:off x="2748280" y="2466340"/>
            <a:ext cx="6096000" cy="1076325"/>
          </a:xfrm>
          <a:prstGeom prst="rect">
            <a:avLst/>
          </a:prstGeom>
          <a:noFill/>
        </p:spPr>
        <p:txBody>
          <a:bodyPr wrap="square" rtlCol="0" anchor="t">
            <a:spAutoFit/>
          </a:bodyPr>
          <a:lstStyle/>
          <a:p>
            <a:r>
              <a:rPr lang="zh-CN" altLang="en-US" sz="1600" dirty="0">
                <a:sym typeface="+mn-ea"/>
              </a:rPr>
              <a:t>位于整个体系结构的最上层，为用户提供交互式操作界面，其主要功能是显示应用图标和各个操作界面元素等。这层主要通过根目录中的AndroidManifest.xml、res库中的各种素材以及“u</a:t>
            </a:r>
            <a:r>
              <a:rPr lang="en-US" altLang="zh-CN" sz="1600" dirty="0">
                <a:sym typeface="+mn-ea"/>
              </a:rPr>
              <a:t>i</a:t>
            </a:r>
            <a:r>
              <a:rPr lang="zh-CN" altLang="en-US" sz="1600" dirty="0">
                <a:sym typeface="+mn-ea"/>
              </a:rPr>
              <a:t>”和“widget”包中的类来实现。</a:t>
            </a:r>
          </a:p>
        </p:txBody>
      </p:sp>
      <p:sp>
        <p:nvSpPr>
          <p:cNvPr id="18" name="文本框 17"/>
          <p:cNvSpPr txBox="1"/>
          <p:nvPr/>
        </p:nvSpPr>
        <p:spPr>
          <a:xfrm>
            <a:off x="2910840" y="3872230"/>
            <a:ext cx="6096000" cy="460375"/>
          </a:xfrm>
          <a:prstGeom prst="rect">
            <a:avLst/>
          </a:prstGeom>
          <a:noFill/>
        </p:spPr>
        <p:txBody>
          <a:bodyPr wrap="square" rtlCol="0" anchor="t">
            <a:spAutoFit/>
          </a:bodyPr>
          <a:lstStyle/>
          <a:p>
            <a:r>
              <a:rPr lang="zh-CN" altLang="en-US" sz="2400" dirty="0">
                <a:sym typeface="+mn-ea"/>
              </a:rPr>
              <a:t>业务层</a:t>
            </a:r>
          </a:p>
        </p:txBody>
      </p:sp>
      <p:sp>
        <p:nvSpPr>
          <p:cNvPr id="21" name="文本框 20"/>
          <p:cNvSpPr txBox="1"/>
          <p:nvPr/>
        </p:nvSpPr>
        <p:spPr>
          <a:xfrm>
            <a:off x="2910840" y="4316730"/>
            <a:ext cx="6096000" cy="1568450"/>
          </a:xfrm>
          <a:prstGeom prst="rect">
            <a:avLst/>
          </a:prstGeom>
          <a:noFill/>
        </p:spPr>
        <p:txBody>
          <a:bodyPr wrap="square" rtlCol="0" anchor="t">
            <a:spAutoFit/>
          </a:bodyPr>
          <a:lstStyle/>
          <a:p>
            <a:r>
              <a:rPr lang="zh-CN" altLang="en-US" sz="1600" dirty="0">
                <a:sym typeface="+mn-ea"/>
              </a:rPr>
              <a:t>该层是小米便签系统体系结构的核心，用于连接界面层和模型、数据库层，起到数据交换的作用，其提供的主要功能和服务包括：定义软件的业务流程，接收界面层的用户请求，与模型层、数据库层进行交互，将处理结果返回到界面层。该层次主要通过“tool”、“gtask</a:t>
            </a:r>
            <a:r>
              <a:rPr lang="en-US" altLang="zh-CN" sz="1600" dirty="0">
                <a:sym typeface="+mn-ea"/>
              </a:rPr>
              <a:t>.</a:t>
            </a:r>
            <a:r>
              <a:rPr lang="zh-CN" altLang="en-US" sz="1600" dirty="0">
                <a:sym typeface="+mn-ea"/>
              </a:rPr>
              <a:t>exception</a:t>
            </a:r>
            <a:r>
              <a:rPr lang="en-US" altLang="zh-CN" sz="1600" dirty="0">
                <a:sym typeface="+mn-ea"/>
              </a:rPr>
              <a:t>”</a:t>
            </a:r>
            <a:r>
              <a:rPr lang="zh-CN" altLang="en-US" sz="1600" dirty="0">
                <a:sym typeface="+mn-ea"/>
              </a:rPr>
              <a:t>和“gtask</a:t>
            </a:r>
            <a:r>
              <a:rPr lang="en-US" altLang="zh-CN" sz="1600" dirty="0">
                <a:sym typeface="+mn-ea"/>
              </a:rPr>
              <a:t>.</a:t>
            </a:r>
            <a:r>
              <a:rPr lang="zh-CN" altLang="en-US" sz="1600" dirty="0">
                <a:sym typeface="+mn-ea"/>
              </a:rPr>
              <a:t>remote</a:t>
            </a:r>
            <a:r>
              <a:rPr lang="en-US" altLang="zh-CN" sz="1600" dirty="0">
                <a:sym typeface="+mn-ea"/>
              </a:rPr>
              <a:t>”</a:t>
            </a:r>
            <a:r>
              <a:rPr lang="zh-CN" altLang="en-US" sz="1600" dirty="0">
                <a:sym typeface="+mn-ea"/>
              </a:rPr>
              <a:t>三个包以及其他相关部件来实现的。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2"/>
          <a:stretch>
            <a:fillRect/>
          </a:stretch>
        </a:blipFill>
        <a:effectLst/>
      </p:bgPr>
    </p:bg>
    <p:spTree>
      <p:nvGrpSpPr>
        <p:cNvPr id="1" name=""/>
        <p:cNvGrpSpPr/>
        <p:nvPr/>
      </p:nvGrpSpPr>
      <p:grpSpPr>
        <a:xfrm>
          <a:off x="0" y="0"/>
          <a:ext cx="0" cy="0"/>
          <a:chOff x="0" y="0"/>
          <a:chExt cx="0" cy="0"/>
        </a:xfrm>
      </p:grpSpPr>
      <p:grpSp>
        <p:nvGrpSpPr>
          <p:cNvPr id="56" name="组合 55"/>
          <p:cNvGrpSpPr/>
          <p:nvPr/>
        </p:nvGrpSpPr>
        <p:grpSpPr>
          <a:xfrm>
            <a:off x="4090670" y="702309"/>
            <a:ext cx="3965575" cy="632375"/>
            <a:chOff x="4296280" y="501924"/>
            <a:chExt cx="3968144" cy="677682"/>
          </a:xfrm>
        </p:grpSpPr>
        <p:sp>
          <p:nvSpPr>
            <p:cNvPr id="57" name="文本框 56"/>
            <p:cNvSpPr txBox="1"/>
            <p:nvPr/>
          </p:nvSpPr>
          <p:spPr>
            <a:xfrm>
              <a:off x="4956913" y="501924"/>
              <a:ext cx="2646878" cy="4933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a:sym typeface="+mn-ea"/>
                </a:rPr>
                <a:t>泛读开源代码</a:t>
              </a: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sp>
          <p:nvSpPr>
            <p:cNvPr id="58" name="矩形 57"/>
            <p:cNvSpPr/>
            <p:nvPr/>
          </p:nvSpPr>
          <p:spPr>
            <a:xfrm>
              <a:off x="4296280" y="908769"/>
              <a:ext cx="3968144" cy="27083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There are many variations of passages of Lorem</a:t>
              </a:r>
            </a:p>
          </p:txBody>
        </p:sp>
      </p:grpSp>
      <p:sp>
        <p:nvSpPr>
          <p:cNvPr id="14" name="椭圆 13"/>
          <p:cNvSpPr/>
          <p:nvPr>
            <p:custDataLst>
              <p:tags r:id="rId1"/>
            </p:custDataLst>
          </p:nvPr>
        </p:nvSpPr>
        <p:spPr>
          <a:xfrm>
            <a:off x="1628775" y="2499995"/>
            <a:ext cx="920750" cy="921385"/>
          </a:xfrm>
          <a:prstGeom prst="ellipse">
            <a:avLst/>
          </a:prstGeom>
          <a:solidFill>
            <a:srgbClr val="24487D"/>
          </a:solidFill>
          <a:ln w="19050">
            <a:solidFill>
              <a:sysClr val="window" lastClr="FFFFFF"/>
            </a:solidFill>
          </a:ln>
          <a:effectLst>
            <a:outerShdw blurRad="101600" dist="12700" sx="102000" sy="102000" algn="ctr" rotWithShape="0">
              <a:srgbClr val="4472C4">
                <a:lumMod val="40000"/>
                <a:lumOff val="60000"/>
                <a:alpha val="20000"/>
              </a:srgbClr>
            </a:outerShdw>
          </a:effectLst>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5" name="Freeform 13"/>
          <p:cNvSpPr>
            <a:spLocks noEditPoints="1"/>
          </p:cNvSpPr>
          <p:nvPr>
            <p:custDataLst>
              <p:tags r:id="rId2"/>
            </p:custDataLst>
          </p:nvPr>
        </p:nvSpPr>
        <p:spPr bwMode="auto">
          <a:xfrm>
            <a:off x="1879600" y="2798445"/>
            <a:ext cx="419100" cy="419100"/>
          </a:xfrm>
          <a:custGeom>
            <a:avLst/>
            <a:gdLst>
              <a:gd name="T0" fmla="*/ 19 w 88"/>
              <a:gd name="T1" fmla="*/ 59 h 88"/>
              <a:gd name="T2" fmla="*/ 0 w 88"/>
              <a:gd name="T3" fmla="*/ 88 h 88"/>
              <a:gd name="T4" fmla="*/ 29 w 88"/>
              <a:gd name="T5" fmla="*/ 69 h 88"/>
              <a:gd name="T6" fmla="*/ 23 w 88"/>
              <a:gd name="T7" fmla="*/ 64 h 88"/>
              <a:gd name="T8" fmla="*/ 19 w 88"/>
              <a:gd name="T9" fmla="*/ 59 h 88"/>
              <a:gd name="T10" fmla="*/ 76 w 88"/>
              <a:gd name="T11" fmla="*/ 12 h 88"/>
              <a:gd name="T12" fmla="*/ 55 w 88"/>
              <a:gd name="T13" fmla="*/ 3 h 88"/>
              <a:gd name="T14" fmla="*/ 53 w 88"/>
              <a:gd name="T15" fmla="*/ 8 h 88"/>
              <a:gd name="T16" fmla="*/ 52 w 88"/>
              <a:gd name="T17" fmla="*/ 13 h 88"/>
              <a:gd name="T18" fmla="*/ 38 w 88"/>
              <a:gd name="T19" fmla="*/ 27 h 88"/>
              <a:gd name="T20" fmla="*/ 27 w 88"/>
              <a:gd name="T21" fmla="*/ 28 h 88"/>
              <a:gd name="T22" fmla="*/ 16 w 88"/>
              <a:gd name="T23" fmla="*/ 30 h 88"/>
              <a:gd name="T24" fmla="*/ 28 w 88"/>
              <a:gd name="T25" fmla="*/ 60 h 88"/>
              <a:gd name="T26" fmla="*/ 58 w 88"/>
              <a:gd name="T27" fmla="*/ 71 h 88"/>
              <a:gd name="T28" fmla="*/ 60 w 88"/>
              <a:gd name="T29" fmla="*/ 62 h 88"/>
              <a:gd name="T30" fmla="*/ 60 w 88"/>
              <a:gd name="T31" fmla="*/ 62 h 88"/>
              <a:gd name="T32" fmla="*/ 61 w 88"/>
              <a:gd name="T33" fmla="*/ 49 h 88"/>
              <a:gd name="T34" fmla="*/ 74 w 88"/>
              <a:gd name="T35" fmla="*/ 36 h 88"/>
              <a:gd name="T36" fmla="*/ 80 w 88"/>
              <a:gd name="T37" fmla="*/ 35 h 88"/>
              <a:gd name="T38" fmla="*/ 85 w 88"/>
              <a:gd name="T39" fmla="*/ 33 h 88"/>
              <a:gd name="T40" fmla="*/ 76 w 88"/>
              <a:gd name="T4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9" y="59"/>
                </a:moveTo>
                <a:cubicBezTo>
                  <a:pt x="0" y="88"/>
                  <a:pt x="0" y="88"/>
                  <a:pt x="0" y="88"/>
                </a:cubicBezTo>
                <a:cubicBezTo>
                  <a:pt x="29" y="69"/>
                  <a:pt x="29" y="69"/>
                  <a:pt x="29" y="69"/>
                </a:cubicBezTo>
                <a:cubicBezTo>
                  <a:pt x="27" y="67"/>
                  <a:pt x="25" y="66"/>
                  <a:pt x="23" y="64"/>
                </a:cubicBezTo>
                <a:cubicBezTo>
                  <a:pt x="22" y="62"/>
                  <a:pt x="20" y="61"/>
                  <a:pt x="19" y="59"/>
                </a:cubicBezTo>
                <a:close/>
                <a:moveTo>
                  <a:pt x="76" y="12"/>
                </a:moveTo>
                <a:cubicBezTo>
                  <a:pt x="68" y="3"/>
                  <a:pt x="58" y="0"/>
                  <a:pt x="55" y="3"/>
                </a:cubicBezTo>
                <a:cubicBezTo>
                  <a:pt x="53" y="4"/>
                  <a:pt x="53" y="6"/>
                  <a:pt x="53" y="8"/>
                </a:cubicBezTo>
                <a:cubicBezTo>
                  <a:pt x="53" y="10"/>
                  <a:pt x="53" y="11"/>
                  <a:pt x="52" y="13"/>
                </a:cubicBezTo>
                <a:cubicBezTo>
                  <a:pt x="38" y="27"/>
                  <a:pt x="38" y="27"/>
                  <a:pt x="38" y="27"/>
                </a:cubicBezTo>
                <a:cubicBezTo>
                  <a:pt x="34" y="28"/>
                  <a:pt x="30" y="29"/>
                  <a:pt x="27" y="28"/>
                </a:cubicBezTo>
                <a:cubicBezTo>
                  <a:pt x="22" y="27"/>
                  <a:pt x="18" y="27"/>
                  <a:pt x="16" y="30"/>
                </a:cubicBezTo>
                <a:cubicBezTo>
                  <a:pt x="11" y="35"/>
                  <a:pt x="16" y="48"/>
                  <a:pt x="28" y="60"/>
                </a:cubicBezTo>
                <a:cubicBezTo>
                  <a:pt x="39" y="72"/>
                  <a:pt x="53" y="77"/>
                  <a:pt x="58" y="71"/>
                </a:cubicBezTo>
                <a:cubicBezTo>
                  <a:pt x="60" y="69"/>
                  <a:pt x="60" y="66"/>
                  <a:pt x="60" y="62"/>
                </a:cubicBezTo>
                <a:cubicBezTo>
                  <a:pt x="60" y="62"/>
                  <a:pt x="60" y="62"/>
                  <a:pt x="60" y="62"/>
                </a:cubicBezTo>
                <a:cubicBezTo>
                  <a:pt x="60" y="62"/>
                  <a:pt x="59" y="56"/>
                  <a:pt x="61" y="49"/>
                </a:cubicBezTo>
                <a:cubicBezTo>
                  <a:pt x="74" y="36"/>
                  <a:pt x="74" y="36"/>
                  <a:pt x="74" y="36"/>
                </a:cubicBezTo>
                <a:cubicBezTo>
                  <a:pt x="76" y="35"/>
                  <a:pt x="78" y="35"/>
                  <a:pt x="80" y="35"/>
                </a:cubicBezTo>
                <a:cubicBezTo>
                  <a:pt x="82" y="35"/>
                  <a:pt x="83" y="35"/>
                  <a:pt x="85" y="33"/>
                </a:cubicBezTo>
                <a:cubicBezTo>
                  <a:pt x="88" y="30"/>
                  <a:pt x="85" y="20"/>
                  <a:pt x="76" y="12"/>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6" name="椭圆 15"/>
          <p:cNvSpPr/>
          <p:nvPr>
            <p:custDataLst>
              <p:tags r:id="rId3"/>
            </p:custDataLst>
          </p:nvPr>
        </p:nvSpPr>
        <p:spPr>
          <a:xfrm>
            <a:off x="1584325" y="3914775"/>
            <a:ext cx="920750" cy="921385"/>
          </a:xfrm>
          <a:prstGeom prst="ellipse">
            <a:avLst/>
          </a:prstGeom>
          <a:solidFill>
            <a:srgbClr val="24487D"/>
          </a:solidFill>
          <a:ln w="19050">
            <a:solidFill>
              <a:sysClr val="window" lastClr="FFFFFF"/>
            </a:solidFill>
          </a:ln>
          <a:effectLst>
            <a:outerShdw blurRad="101600" dist="12700" sx="102000" sy="102000" algn="ctr" rotWithShape="0">
              <a:srgbClr val="4472C4">
                <a:lumMod val="40000"/>
                <a:lumOff val="60000"/>
                <a:alpha val="20000"/>
              </a:srgbClr>
            </a:outerShdw>
          </a:effectLst>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2" name="Freeform 13"/>
          <p:cNvSpPr>
            <a:spLocks noEditPoints="1"/>
          </p:cNvSpPr>
          <p:nvPr>
            <p:custDataLst>
              <p:tags r:id="rId4"/>
            </p:custDataLst>
          </p:nvPr>
        </p:nvSpPr>
        <p:spPr bwMode="auto">
          <a:xfrm>
            <a:off x="1879600" y="4137025"/>
            <a:ext cx="330835" cy="409575"/>
          </a:xfrm>
          <a:custGeom>
            <a:avLst/>
            <a:gdLst>
              <a:gd name="T0" fmla="*/ 12 w 85"/>
              <a:gd name="T1" fmla="*/ 2 h 105"/>
              <a:gd name="T2" fmla="*/ 4 w 85"/>
              <a:gd name="T3" fmla="*/ 5 h 105"/>
              <a:gd name="T4" fmla="*/ 1 w 85"/>
              <a:gd name="T5" fmla="*/ 8 h 105"/>
              <a:gd name="T6" fmla="*/ 0 w 85"/>
              <a:gd name="T7" fmla="*/ 12 h 105"/>
              <a:gd name="T8" fmla="*/ 0 w 85"/>
              <a:gd name="T9" fmla="*/ 91 h 105"/>
              <a:gd name="T10" fmla="*/ 1 w 85"/>
              <a:gd name="T11" fmla="*/ 95 h 105"/>
              <a:gd name="T12" fmla="*/ 6 w 85"/>
              <a:gd name="T13" fmla="*/ 99 h 105"/>
              <a:gd name="T14" fmla="*/ 12 w 85"/>
              <a:gd name="T15" fmla="*/ 100 h 105"/>
              <a:gd name="T16" fmla="*/ 73 w 85"/>
              <a:gd name="T17" fmla="*/ 105 h 105"/>
              <a:gd name="T18" fmla="*/ 73 w 85"/>
              <a:gd name="T19" fmla="*/ 94 h 105"/>
              <a:gd name="T20" fmla="*/ 85 w 85"/>
              <a:gd name="T21" fmla="*/ 93 h 105"/>
              <a:gd name="T22" fmla="*/ 85 w 85"/>
              <a:gd name="T23" fmla="*/ 0 h 105"/>
              <a:gd name="T24" fmla="*/ 12 w 85"/>
              <a:gd name="T25" fmla="*/ 2 h 105"/>
              <a:gd name="T26" fmla="*/ 49 w 85"/>
              <a:gd name="T27" fmla="*/ 62 h 105"/>
              <a:gd name="T28" fmla="*/ 23 w 85"/>
              <a:gd name="T29" fmla="*/ 60 h 105"/>
              <a:gd name="T30" fmla="*/ 24 w 85"/>
              <a:gd name="T31" fmla="*/ 53 h 105"/>
              <a:gd name="T32" fmla="*/ 49 w 85"/>
              <a:gd name="T33" fmla="*/ 55 h 105"/>
              <a:gd name="T34" fmla="*/ 49 w 85"/>
              <a:gd name="T35" fmla="*/ 62 h 105"/>
              <a:gd name="T36" fmla="*/ 60 w 85"/>
              <a:gd name="T37" fmla="*/ 45 h 105"/>
              <a:gd name="T38" fmla="*/ 16 w 85"/>
              <a:gd name="T39" fmla="*/ 41 h 105"/>
              <a:gd name="T40" fmla="*/ 17 w 85"/>
              <a:gd name="T41" fmla="*/ 34 h 105"/>
              <a:gd name="T42" fmla="*/ 60 w 85"/>
              <a:gd name="T43" fmla="*/ 37 h 105"/>
              <a:gd name="T44" fmla="*/ 60 w 85"/>
              <a:gd name="T45" fmla="*/ 45 h 105"/>
              <a:gd name="T46" fmla="*/ 79 w 85"/>
              <a:gd name="T47" fmla="*/ 87 h 105"/>
              <a:gd name="T48" fmla="*/ 73 w 85"/>
              <a:gd name="T49" fmla="*/ 87 h 105"/>
              <a:gd name="T50" fmla="*/ 73 w 85"/>
              <a:gd name="T51" fmla="*/ 19 h 105"/>
              <a:gd name="T52" fmla="*/ 13 w 85"/>
              <a:gd name="T53" fmla="*/ 15 h 105"/>
              <a:gd name="T54" fmla="*/ 7 w 85"/>
              <a:gd name="T55" fmla="*/ 13 h 105"/>
              <a:gd name="T56" fmla="*/ 6 w 85"/>
              <a:gd name="T57" fmla="*/ 12 h 105"/>
              <a:gd name="T58" fmla="*/ 6 w 85"/>
              <a:gd name="T59" fmla="*/ 12 h 105"/>
              <a:gd name="T60" fmla="*/ 6 w 85"/>
              <a:gd name="T61" fmla="*/ 11 h 105"/>
              <a:gd name="T62" fmla="*/ 8 w 85"/>
              <a:gd name="T63" fmla="*/ 10 h 105"/>
              <a:gd name="T64" fmla="*/ 13 w 85"/>
              <a:gd name="T65" fmla="*/ 9 h 105"/>
              <a:gd name="T66" fmla="*/ 13 w 85"/>
              <a:gd name="T67" fmla="*/ 9 h 105"/>
              <a:gd name="T68" fmla="*/ 79 w 85"/>
              <a:gd name="T69" fmla="*/ 7 h 105"/>
              <a:gd name="T70" fmla="*/ 79 w 85"/>
              <a:gd name="T7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05">
                <a:moveTo>
                  <a:pt x="12" y="2"/>
                </a:moveTo>
                <a:cubicBezTo>
                  <a:pt x="9" y="2"/>
                  <a:pt x="6" y="3"/>
                  <a:pt x="4" y="5"/>
                </a:cubicBezTo>
                <a:cubicBezTo>
                  <a:pt x="3" y="5"/>
                  <a:pt x="2" y="6"/>
                  <a:pt x="1" y="8"/>
                </a:cubicBezTo>
                <a:cubicBezTo>
                  <a:pt x="0" y="9"/>
                  <a:pt x="0" y="10"/>
                  <a:pt x="0" y="12"/>
                </a:cubicBezTo>
                <a:cubicBezTo>
                  <a:pt x="0" y="91"/>
                  <a:pt x="0" y="91"/>
                  <a:pt x="0" y="91"/>
                </a:cubicBezTo>
                <a:cubicBezTo>
                  <a:pt x="0" y="92"/>
                  <a:pt x="0" y="94"/>
                  <a:pt x="1" y="95"/>
                </a:cubicBezTo>
                <a:cubicBezTo>
                  <a:pt x="2" y="97"/>
                  <a:pt x="4" y="98"/>
                  <a:pt x="6" y="99"/>
                </a:cubicBezTo>
                <a:cubicBezTo>
                  <a:pt x="8" y="100"/>
                  <a:pt x="10" y="100"/>
                  <a:pt x="12" y="100"/>
                </a:cubicBezTo>
                <a:cubicBezTo>
                  <a:pt x="73" y="105"/>
                  <a:pt x="73" y="105"/>
                  <a:pt x="73" y="105"/>
                </a:cubicBezTo>
                <a:cubicBezTo>
                  <a:pt x="73" y="94"/>
                  <a:pt x="73" y="94"/>
                  <a:pt x="73" y="94"/>
                </a:cubicBezTo>
                <a:cubicBezTo>
                  <a:pt x="85" y="93"/>
                  <a:pt x="85" y="93"/>
                  <a:pt x="85" y="93"/>
                </a:cubicBezTo>
                <a:cubicBezTo>
                  <a:pt x="85" y="0"/>
                  <a:pt x="85" y="0"/>
                  <a:pt x="85" y="0"/>
                </a:cubicBezTo>
                <a:lnTo>
                  <a:pt x="12" y="2"/>
                </a:lnTo>
                <a:close/>
                <a:moveTo>
                  <a:pt x="49" y="62"/>
                </a:moveTo>
                <a:cubicBezTo>
                  <a:pt x="23" y="60"/>
                  <a:pt x="23" y="60"/>
                  <a:pt x="23" y="60"/>
                </a:cubicBezTo>
                <a:cubicBezTo>
                  <a:pt x="24" y="53"/>
                  <a:pt x="24" y="53"/>
                  <a:pt x="24" y="53"/>
                </a:cubicBezTo>
                <a:cubicBezTo>
                  <a:pt x="49" y="55"/>
                  <a:pt x="49" y="55"/>
                  <a:pt x="49" y="55"/>
                </a:cubicBezTo>
                <a:lnTo>
                  <a:pt x="49" y="62"/>
                </a:lnTo>
                <a:close/>
                <a:moveTo>
                  <a:pt x="60" y="45"/>
                </a:moveTo>
                <a:cubicBezTo>
                  <a:pt x="16" y="41"/>
                  <a:pt x="16" y="41"/>
                  <a:pt x="16" y="41"/>
                </a:cubicBezTo>
                <a:cubicBezTo>
                  <a:pt x="17" y="34"/>
                  <a:pt x="17" y="34"/>
                  <a:pt x="17" y="34"/>
                </a:cubicBezTo>
                <a:cubicBezTo>
                  <a:pt x="60" y="37"/>
                  <a:pt x="60" y="37"/>
                  <a:pt x="60" y="37"/>
                </a:cubicBezTo>
                <a:lnTo>
                  <a:pt x="60" y="45"/>
                </a:lnTo>
                <a:close/>
                <a:moveTo>
                  <a:pt x="79" y="87"/>
                </a:moveTo>
                <a:cubicBezTo>
                  <a:pt x="73" y="87"/>
                  <a:pt x="73" y="87"/>
                  <a:pt x="73" y="87"/>
                </a:cubicBezTo>
                <a:cubicBezTo>
                  <a:pt x="73" y="19"/>
                  <a:pt x="73" y="19"/>
                  <a:pt x="73" y="19"/>
                </a:cubicBezTo>
                <a:cubicBezTo>
                  <a:pt x="13" y="15"/>
                  <a:pt x="13" y="15"/>
                  <a:pt x="13" y="15"/>
                </a:cubicBezTo>
                <a:cubicBezTo>
                  <a:pt x="11" y="14"/>
                  <a:pt x="9" y="14"/>
                  <a:pt x="7" y="13"/>
                </a:cubicBezTo>
                <a:cubicBezTo>
                  <a:pt x="7" y="13"/>
                  <a:pt x="7" y="13"/>
                  <a:pt x="6" y="12"/>
                </a:cubicBezTo>
                <a:cubicBezTo>
                  <a:pt x="6" y="12"/>
                  <a:pt x="6" y="12"/>
                  <a:pt x="6" y="12"/>
                </a:cubicBezTo>
                <a:cubicBezTo>
                  <a:pt x="6" y="12"/>
                  <a:pt x="6" y="11"/>
                  <a:pt x="6" y="11"/>
                </a:cubicBezTo>
                <a:cubicBezTo>
                  <a:pt x="7" y="11"/>
                  <a:pt x="7" y="10"/>
                  <a:pt x="8" y="10"/>
                </a:cubicBezTo>
                <a:cubicBezTo>
                  <a:pt x="10" y="9"/>
                  <a:pt x="11" y="9"/>
                  <a:pt x="13" y="9"/>
                </a:cubicBezTo>
                <a:cubicBezTo>
                  <a:pt x="13" y="9"/>
                  <a:pt x="13" y="9"/>
                  <a:pt x="13" y="9"/>
                </a:cubicBezTo>
                <a:cubicBezTo>
                  <a:pt x="79" y="7"/>
                  <a:pt x="79" y="7"/>
                  <a:pt x="79" y="7"/>
                </a:cubicBezTo>
                <a:lnTo>
                  <a:pt x="79" y="87"/>
                </a:ln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nvGrpSpPr>
          <p:cNvPr id="23" name="组合 22"/>
          <p:cNvGrpSpPr/>
          <p:nvPr>
            <p:custDataLst>
              <p:tags r:id="rId5"/>
            </p:custDataLst>
          </p:nvPr>
        </p:nvGrpSpPr>
        <p:grpSpPr>
          <a:xfrm>
            <a:off x="2740661" y="2430145"/>
            <a:ext cx="2816859" cy="787283"/>
            <a:chOff x="860728" y="3236673"/>
            <a:chExt cx="2819830" cy="787160"/>
          </a:xfrm>
        </p:grpSpPr>
        <p:sp>
          <p:nvSpPr>
            <p:cNvPr id="24" name="矩形 23"/>
            <p:cNvSpPr/>
            <p:nvPr>
              <p:custDataLst>
                <p:tags r:id="rId9"/>
              </p:custDataLst>
            </p:nvPr>
          </p:nvSpPr>
          <p:spPr>
            <a:xfrm>
              <a:off x="864541" y="3674637"/>
              <a:ext cx="2816017" cy="349196"/>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sp>
          <p:nvSpPr>
            <p:cNvPr id="25" name="矩形 24"/>
            <p:cNvSpPr/>
            <p:nvPr>
              <p:custDataLst>
                <p:tags r:id="rId10"/>
              </p:custDataLst>
            </p:nvPr>
          </p:nvSpPr>
          <p:spPr>
            <a:xfrm>
              <a:off x="860728" y="3236673"/>
              <a:ext cx="2232472" cy="533952"/>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grpSp>
      <p:grpSp>
        <p:nvGrpSpPr>
          <p:cNvPr id="10" name="组合 9"/>
          <p:cNvGrpSpPr/>
          <p:nvPr>
            <p:custDataLst>
              <p:tags r:id="rId6"/>
            </p:custDataLst>
          </p:nvPr>
        </p:nvGrpSpPr>
        <p:grpSpPr>
          <a:xfrm>
            <a:off x="2802256" y="4231639"/>
            <a:ext cx="7847329" cy="975995"/>
            <a:chOff x="-4175048" y="3359843"/>
            <a:chExt cx="7855606" cy="975843"/>
          </a:xfrm>
        </p:grpSpPr>
        <p:sp>
          <p:nvSpPr>
            <p:cNvPr id="11" name="矩形 10"/>
            <p:cNvSpPr/>
            <p:nvPr>
              <p:custDataLst>
                <p:tags r:id="rId7"/>
              </p:custDataLst>
            </p:nvPr>
          </p:nvSpPr>
          <p:spPr>
            <a:xfrm>
              <a:off x="864541" y="3674637"/>
              <a:ext cx="2816017" cy="349196"/>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sp>
          <p:nvSpPr>
            <p:cNvPr id="12" name="矩形 11"/>
            <p:cNvSpPr/>
            <p:nvPr>
              <p:custDataLst>
                <p:tags r:id="rId8"/>
              </p:custDataLst>
            </p:nvPr>
          </p:nvSpPr>
          <p:spPr>
            <a:xfrm>
              <a:off x="-4175048" y="3359843"/>
              <a:ext cx="6525786" cy="975843"/>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r>
                <a:rPr sz="1600" dirty="0" err="1">
                  <a:sym typeface="+mn-ea"/>
                </a:rPr>
                <a:t>该层负责存储小米便签的相关数据，提供访问</a:t>
              </a:r>
              <a:r>
                <a:rPr lang="zh-CN" sz="1600" dirty="0">
                  <a:sym typeface="+mn-ea"/>
                </a:rPr>
                <a:t>便签</a:t>
              </a:r>
              <a:r>
                <a:rPr sz="1600" dirty="0" err="1">
                  <a:sym typeface="+mn-ea"/>
                </a:rPr>
                <a:t>数据</a:t>
              </a:r>
              <a:r>
                <a:rPr sz="1600" dirty="0">
                  <a:sym typeface="+mn-ea"/>
                </a:rPr>
                <a:t>、</a:t>
              </a:r>
              <a:r>
                <a:rPr lang="zh-CN" sz="1600" dirty="0">
                  <a:sym typeface="+mn-ea"/>
                </a:rPr>
                <a:t>处理</a:t>
              </a:r>
              <a:r>
                <a:rPr sz="1600" dirty="0" err="1">
                  <a:sym typeface="+mn-ea"/>
                </a:rPr>
                <a:t>数据访问缺失</a:t>
              </a:r>
              <a:r>
                <a:rPr lang="zh-CN" sz="1600" dirty="0">
                  <a:sym typeface="+mn-ea"/>
                </a:rPr>
                <a:t>等</a:t>
              </a:r>
              <a:r>
                <a:rPr sz="1600" dirty="0" err="1">
                  <a:sym typeface="+mn-ea"/>
                </a:rPr>
                <a:t>异常</a:t>
              </a:r>
              <a:r>
                <a:rPr sz="1600" dirty="0">
                  <a:sym typeface="+mn-ea"/>
                </a:rPr>
                <a:t>、</a:t>
              </a:r>
              <a:r>
                <a:rPr lang="zh-CN" sz="1600" dirty="0">
                  <a:sym typeface="+mn-ea"/>
                </a:rPr>
                <a:t>检验</a:t>
              </a:r>
              <a:r>
                <a:rPr sz="1600" dirty="0" err="1">
                  <a:sym typeface="+mn-ea"/>
                </a:rPr>
                <a:t>数据合法性等功能和服务。该层主要通过“data”包</a:t>
              </a:r>
              <a:r>
                <a:rPr lang="zh-CN" sz="1600" dirty="0">
                  <a:sym typeface="+mn-ea"/>
                </a:rPr>
                <a:t>来</a:t>
              </a:r>
              <a:r>
                <a:rPr sz="1600" dirty="0" err="1">
                  <a:sym typeface="+mn-ea"/>
                </a:rPr>
                <a:t>实现</a:t>
              </a:r>
              <a:r>
                <a:rPr sz="1600" dirty="0">
                  <a:sym typeface="+mn-ea"/>
                </a:rPr>
                <a:t>。</a:t>
              </a:r>
              <a:endParaRPr kumimoji="0" lang="zh-CN" altLang="en-US" sz="16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endParaRPr>
            </a:p>
          </p:txBody>
        </p:sp>
      </p:grpSp>
      <p:sp>
        <p:nvSpPr>
          <p:cNvPr id="13" name="文本框 12"/>
          <p:cNvSpPr txBox="1"/>
          <p:nvPr/>
        </p:nvSpPr>
        <p:spPr>
          <a:xfrm>
            <a:off x="2744470" y="2442210"/>
            <a:ext cx="6096000" cy="460375"/>
          </a:xfrm>
          <a:prstGeom prst="rect">
            <a:avLst/>
          </a:prstGeom>
          <a:noFill/>
        </p:spPr>
        <p:txBody>
          <a:bodyPr wrap="square" rtlCol="0" anchor="t">
            <a:spAutoFit/>
          </a:bodyPr>
          <a:lstStyle/>
          <a:p>
            <a:pPr algn="l"/>
            <a:r>
              <a:rPr lang="zh-CN" altLang="en-US" sz="2400" dirty="0">
                <a:sym typeface="+mn-ea"/>
              </a:rPr>
              <a:t>模型层</a:t>
            </a:r>
          </a:p>
        </p:txBody>
      </p:sp>
      <p:sp>
        <p:nvSpPr>
          <p:cNvPr id="17" name="文本框 16"/>
          <p:cNvSpPr txBox="1"/>
          <p:nvPr/>
        </p:nvSpPr>
        <p:spPr>
          <a:xfrm>
            <a:off x="2802255" y="2850515"/>
            <a:ext cx="6096000" cy="829945"/>
          </a:xfrm>
          <a:prstGeom prst="rect">
            <a:avLst/>
          </a:prstGeom>
          <a:noFill/>
        </p:spPr>
        <p:txBody>
          <a:bodyPr wrap="square" rtlCol="0" anchor="t">
            <a:spAutoFit/>
          </a:bodyPr>
          <a:lstStyle/>
          <a:p>
            <a:r>
              <a:rPr sz="1600" dirty="0">
                <a:sym typeface="+mn-ea"/>
              </a:rPr>
              <a:t>该层负责对小米便签的单个便签项进行建模，提供了便签项的基本操作功能和服务，并与数据层进行交互，以支持便签的创建、访问和修改。该层主要通过“model"</a:t>
            </a:r>
            <a:r>
              <a:rPr lang="zh-CN" sz="1600" dirty="0">
                <a:sym typeface="+mn-ea"/>
              </a:rPr>
              <a:t>和</a:t>
            </a:r>
            <a:r>
              <a:rPr lang="en-US" altLang="zh-CN" sz="1600" dirty="0">
                <a:sym typeface="+mn-ea"/>
              </a:rPr>
              <a:t>“gtask.data”</a:t>
            </a:r>
            <a:r>
              <a:rPr sz="1600" dirty="0">
                <a:sym typeface="+mn-ea"/>
              </a:rPr>
              <a:t>包</a:t>
            </a:r>
            <a:r>
              <a:rPr lang="zh-CN" sz="1600" dirty="0">
                <a:sym typeface="+mn-ea"/>
              </a:rPr>
              <a:t>来</a:t>
            </a:r>
            <a:r>
              <a:rPr sz="1600" dirty="0" err="1">
                <a:sym typeface="+mn-ea"/>
              </a:rPr>
              <a:t>实现</a:t>
            </a:r>
            <a:r>
              <a:rPr sz="1600" dirty="0">
                <a:sym typeface="+mn-ea"/>
              </a:rPr>
              <a:t>。</a:t>
            </a:r>
            <a:endParaRPr lang="zh-CN" altLang="en-US" sz="1600" dirty="0">
              <a:sym typeface="+mn-ea"/>
            </a:endParaRPr>
          </a:p>
        </p:txBody>
      </p:sp>
      <p:sp>
        <p:nvSpPr>
          <p:cNvPr id="18" name="文本框 17"/>
          <p:cNvSpPr txBox="1"/>
          <p:nvPr/>
        </p:nvSpPr>
        <p:spPr>
          <a:xfrm>
            <a:off x="2858770" y="3813175"/>
            <a:ext cx="6096000" cy="460375"/>
          </a:xfrm>
          <a:prstGeom prst="rect">
            <a:avLst/>
          </a:prstGeom>
          <a:noFill/>
        </p:spPr>
        <p:txBody>
          <a:bodyPr wrap="square" rtlCol="0" anchor="t">
            <a:spAutoFit/>
          </a:bodyPr>
          <a:lstStyle/>
          <a:p>
            <a:r>
              <a:rPr lang="zh-CN" altLang="en-US" sz="2400" dirty="0">
                <a:sym typeface="+mn-ea"/>
              </a:rPr>
              <a:t>数据层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7" name="文本框 56"/>
          <p:cNvSpPr txBox="1"/>
          <p:nvPr/>
        </p:nvSpPr>
        <p:spPr>
          <a:xfrm>
            <a:off x="3211830" y="702310"/>
            <a:ext cx="4184650" cy="77406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000" dirty="0">
                <a:sym typeface="+mn-ea"/>
              </a:rPr>
              <a:t>泛读开源代码</a:t>
            </a:r>
            <a:endParaRPr kumimoji="0" lang="zh-CN" altLang="en-US" sz="40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sp>
        <p:nvSpPr>
          <p:cNvPr id="17" name="文本框 16"/>
          <p:cNvSpPr txBox="1"/>
          <p:nvPr/>
        </p:nvSpPr>
        <p:spPr>
          <a:xfrm>
            <a:off x="1283335" y="1476375"/>
            <a:ext cx="6113145" cy="3692525"/>
          </a:xfrm>
          <a:prstGeom prst="rect">
            <a:avLst/>
          </a:prstGeom>
        </p:spPr>
        <p:txBody>
          <a:bodyPr wrap="square">
            <a:spAutoFit/>
            <a:extLst>
              <a:ext uri="{4A0BC546-FE56-4ADE-93B0-CB8AF2F6F144}">
                <wpsdc:textFrameExt xmlns:wpsdc="http://www.wps.cn/officeDocument/2022/drawingmlCustomData" xmlns="" type="text"/>
              </a:ext>
            </a:extLst>
          </a:bodyPr>
          <a:lstStyle/>
          <a:p>
            <a:pPr algn="l"/>
            <a:r>
              <a:rPr lang="zh-CN" altLang="zh-CN" dirty="0">
                <a:sym typeface="+mn-ea"/>
              </a:rPr>
              <a:t>“小米便签”开源软件的功能</a:t>
            </a:r>
            <a:endParaRPr lang="en-US" altLang="zh-CN" dirty="0"/>
          </a:p>
          <a:p>
            <a:pPr algn="l"/>
            <a:r>
              <a:rPr lang="en-US" altLang="zh-CN" dirty="0">
                <a:latin typeface="Times New Roman" panose="02020603050405020304" pitchFamily="18" charset="0"/>
                <a:ea typeface="宋体" panose="02010600030101010101" pitchFamily="2" charset="-122"/>
                <a:cs typeface="Times New Roman" panose="02020603050405020304" pitchFamily="18" charset="0"/>
                <a:sym typeface="+mn-ea"/>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、快速新建，保存便签，自由移动；</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（createNewNote()、onOptionsItemSelected()、saveNote()、moveNoteToFolder()）</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algn="l"/>
            <a:r>
              <a:rPr lang="en-US" altLang="zh-CN" dirty="0">
                <a:latin typeface="Times New Roman" panose="02020603050405020304" pitchFamily="18" charset="0"/>
                <a:ea typeface="宋体" panose="02010600030101010101" pitchFamily="2" charset="-122"/>
                <a:cs typeface="Times New Roman" panose="02020603050405020304" pitchFamily="18" charset="0"/>
                <a:sym typeface="+mn-ea"/>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、独特的清单模式，简单方便的管理事务；</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（setCheckListMode()）</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algn="l"/>
            <a:r>
              <a:rPr lang="en-US" altLang="zh-CN" dirty="0">
                <a:latin typeface="Times New Roman" panose="02020603050405020304" pitchFamily="18" charset="0"/>
                <a:ea typeface="宋体" panose="02010600030101010101" pitchFamily="2" charset="-122"/>
                <a:cs typeface="Times New Roman" panose="02020603050405020304" pitchFamily="18" charset="0"/>
                <a:sym typeface="+mn-ea"/>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、闹钟提醒，发送便签到桌面、快速分享；</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（setReminder()、sendNoteToDesktop()、sendTo()）</a:t>
            </a:r>
            <a:endParaRPr lang="zh-CN" altLang="en-US" b="0" dirty="0">
              <a:solidFill>
                <a:schemeClr val="tx1">
                  <a:lumMod val="95000"/>
                  <a:lumOff val="5000"/>
                </a:schemeClr>
              </a:solidFill>
              <a:latin typeface="Times New Roman" panose="02020603050405020304" pitchFamily="18" charset="0"/>
              <a:ea typeface="宋体" panose="02010600030101010101" pitchFamily="2" charset="-122"/>
              <a:cs typeface="Times New Roman" panose="02020603050405020304" pitchFamily="18" charset="0"/>
            </a:endParaRPr>
          </a:p>
          <a:p>
            <a:pPr algn="l"/>
            <a:r>
              <a:rPr lang="en-US" altLang="zh-CN" dirty="0">
                <a:latin typeface="Times New Roman" panose="02020603050405020304" pitchFamily="18" charset="0"/>
                <a:ea typeface="宋体" panose="02010600030101010101" pitchFamily="2" charset="-122"/>
                <a:cs typeface="Times New Roman" panose="02020603050405020304" pitchFamily="18" charset="0"/>
                <a:sym typeface="+mn-ea"/>
              </a:rPr>
              <a:t>4</a:t>
            </a: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、登录</a:t>
            </a:r>
            <a:r>
              <a:rPr lang="en-US" altLang="zh-CN" dirty="0">
                <a:latin typeface="Times New Roman" panose="02020603050405020304" pitchFamily="18" charset="0"/>
                <a:ea typeface="宋体" panose="02010600030101010101" pitchFamily="2" charset="-122"/>
                <a:cs typeface="Times New Roman" panose="02020603050405020304" pitchFamily="18" charset="0"/>
                <a:sym typeface="+mn-ea"/>
              </a:rPr>
              <a:t>Google</a:t>
            </a: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账号，可将便签同步至其他设备；</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（StartSync()）</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algn="l"/>
            <a:r>
              <a:rPr lang="en-US" altLang="zh-CN" dirty="0">
                <a:latin typeface="Times New Roman" panose="02020603050405020304" pitchFamily="18" charset="0"/>
                <a:ea typeface="宋体" panose="02010600030101010101" pitchFamily="2" charset="-122"/>
                <a:cs typeface="Times New Roman" panose="02020603050405020304" pitchFamily="18" charset="0"/>
                <a:sym typeface="+mn-ea"/>
              </a:rPr>
              <a:t>5</a:t>
            </a: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、文本中对电话号码的识别，方便快速操作。</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sym typeface="+mn-ea"/>
              </a:rPr>
              <a:t>（getContact()）</a:t>
            </a:r>
            <a:endParaRPr lang="zh-CN" altLang="en-US" b="0" dirty="0">
              <a:latin typeface="Times New Roman" panose="02020603050405020304" pitchFamily="18" charset="0"/>
              <a:ea typeface="宋体" panose="02010600030101010101" pitchFamily="2" charset="-122"/>
              <a:cs typeface="Times New Roman" panose="02020603050405020304" pitchFamily="18" charset="0"/>
            </a:endParaRPr>
          </a:p>
          <a:p>
            <a:pPr algn="l"/>
            <a:endParaRPr lang="zh-CN" altLang="en-US" sz="1800" dirty="0">
              <a:latin typeface="Arial" panose="020B0604020202020204" pitchFamily="34" charset="0"/>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7" name="文本框 56"/>
          <p:cNvSpPr txBox="1"/>
          <p:nvPr/>
        </p:nvSpPr>
        <p:spPr>
          <a:xfrm>
            <a:off x="1274445" y="619760"/>
            <a:ext cx="8788400" cy="110299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3200" dirty="0">
                <a:sym typeface="+mn-ea"/>
              </a:rPr>
              <a:t>“小米便签”开源软件</a:t>
            </a:r>
            <a:r>
              <a:rPr lang="zh-CN" altLang="en-US" sz="3200" dirty="0">
                <a:sym typeface="+mn-ea"/>
              </a:rPr>
              <a:t>功能与模块对应关系</a:t>
            </a:r>
            <a:endParaRPr kumimoji="0" lang="zh-CN" altLang="en-US" sz="32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graphicFrame>
        <p:nvGraphicFramePr>
          <p:cNvPr id="17" name="表格 16"/>
          <p:cNvGraphicFramePr/>
          <p:nvPr>
            <p:custDataLst>
              <p:tags r:id="rId1"/>
            </p:custDataLst>
          </p:nvPr>
        </p:nvGraphicFramePr>
        <p:xfrm>
          <a:off x="2013585" y="1288415"/>
          <a:ext cx="7147560" cy="4220210"/>
        </p:xfrm>
        <a:graphic>
          <a:graphicData uri="http://schemas.openxmlformats.org/drawingml/2006/table">
            <a:tbl>
              <a:tblPr/>
              <a:tblGrid>
                <a:gridCol w="683260">
                  <a:extLst>
                    <a:ext uri="{9D8B030D-6E8A-4147-A177-3AD203B41FA5}">
                      <a16:colId xmlns:a16="http://schemas.microsoft.com/office/drawing/2014/main" val="20000"/>
                    </a:ext>
                  </a:extLst>
                </a:gridCol>
                <a:gridCol w="1785620">
                  <a:extLst>
                    <a:ext uri="{9D8B030D-6E8A-4147-A177-3AD203B41FA5}">
                      <a16:colId xmlns:a16="http://schemas.microsoft.com/office/drawing/2014/main" val="20001"/>
                    </a:ext>
                  </a:extLst>
                </a:gridCol>
                <a:gridCol w="1783715">
                  <a:extLst>
                    <a:ext uri="{9D8B030D-6E8A-4147-A177-3AD203B41FA5}">
                      <a16:colId xmlns:a16="http://schemas.microsoft.com/office/drawing/2014/main" val="20002"/>
                    </a:ext>
                  </a:extLst>
                </a:gridCol>
                <a:gridCol w="2894965">
                  <a:extLst>
                    <a:ext uri="{9D8B030D-6E8A-4147-A177-3AD203B41FA5}">
                      <a16:colId xmlns:a16="http://schemas.microsoft.com/office/drawing/2014/main" val="20003"/>
                    </a:ext>
                  </a:extLst>
                </a:gridCol>
              </a:tblGrid>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序号</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功能名称</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实现模块</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实现方法</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新建便签</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NoteEditActivity</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createNewNote()</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2</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删除便签</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a:t>
                      </a:r>
                      <a:r>
                        <a:rPr lang="en-US" sz="1000" b="0">
                          <a:latin typeface="微软雅黑" panose="020B0503020204020204" pitchFamily="34" charset="-122"/>
                          <a:ea typeface="微软雅黑" panose="020B0503020204020204" pitchFamily="34" charset="-122"/>
                          <a:cs typeface="宋体" panose="02010600030101010101" pitchFamily="2" charset="-122"/>
                        </a:rPr>
                        <a:t>Edit</a:t>
                      </a:r>
                      <a:r>
                        <a:rPr lang="en-US" sz="1000" b="0">
                          <a:latin typeface="微软雅黑" panose="020B0503020204020204" pitchFamily="34" charset="-122"/>
                          <a:ea typeface="微软雅黑" panose="020B0503020204020204" pitchFamily="34" charset="-122"/>
                          <a:cs typeface="Times New Roman" panose="02020603050405020304" pitchFamily="18" charset="0"/>
                        </a:rPr>
                        <a: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onOptionsItemSelected()</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3</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修改字体大小</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a:t>
                      </a:r>
                      <a:r>
                        <a:rPr lang="en-US" sz="1000" b="0">
                          <a:latin typeface="微软雅黑" panose="020B0503020204020204" pitchFamily="34" charset="-122"/>
                          <a:ea typeface="微软雅黑" panose="020B0503020204020204" pitchFamily="34" charset="-122"/>
                          <a:cs typeface="宋体" panose="02010600030101010101" pitchFamily="2" charset="-122"/>
                        </a:rPr>
                        <a:t>Edit</a:t>
                      </a:r>
                      <a:r>
                        <a:rPr lang="en-US" sz="1000" b="0">
                          <a:latin typeface="微软雅黑" panose="020B0503020204020204" pitchFamily="34" charset="-122"/>
                          <a:ea typeface="微软雅黑" panose="020B0503020204020204" pitchFamily="34" charset="-122"/>
                          <a:cs typeface="Times New Roman" panose="02020603050405020304" pitchFamily="18" charset="0"/>
                        </a:rPr>
                        <a: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onOptionsItemSelected()</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12725">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4</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发送便签到桌面</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a:t>
                      </a:r>
                      <a:r>
                        <a:rPr lang="en-US" sz="1000" b="0">
                          <a:latin typeface="微软雅黑" panose="020B0503020204020204" pitchFamily="34" charset="-122"/>
                          <a:ea typeface="微软雅黑" panose="020B0503020204020204" pitchFamily="34" charset="-122"/>
                          <a:cs typeface="宋体" panose="02010600030101010101" pitchFamily="2" charset="-122"/>
                        </a:rPr>
                        <a:t>Edit</a:t>
                      </a:r>
                      <a:r>
                        <a:rPr lang="en-US" sz="1000" b="0">
                          <a:latin typeface="微软雅黑" panose="020B0503020204020204" pitchFamily="34" charset="-122"/>
                          <a:ea typeface="微软雅黑" panose="020B0503020204020204" pitchFamily="34" charset="-122"/>
                          <a:cs typeface="Times New Roman" panose="02020603050405020304" pitchFamily="18" charset="0"/>
                        </a:rPr>
                        <a: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sendNoteToDesktop()</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11455">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5</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添加提醒</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a:t>
                      </a:r>
                      <a:r>
                        <a:rPr lang="en-US" sz="1000" b="0">
                          <a:latin typeface="微软雅黑" panose="020B0503020204020204" pitchFamily="34" charset="-122"/>
                          <a:ea typeface="微软雅黑" panose="020B0503020204020204" pitchFamily="34" charset="-122"/>
                          <a:cs typeface="宋体" panose="02010600030101010101" pitchFamily="2" charset="-122"/>
                        </a:rPr>
                        <a:t>Edit</a:t>
                      </a:r>
                      <a:r>
                        <a:rPr lang="en-US" sz="1000" b="0">
                          <a:latin typeface="微软雅黑" panose="020B0503020204020204" pitchFamily="34" charset="-122"/>
                          <a:ea typeface="微软雅黑" panose="020B0503020204020204" pitchFamily="34" charset="-122"/>
                          <a:cs typeface="Times New Roman" panose="02020603050405020304" pitchFamily="18" charset="0"/>
                        </a:rPr>
                        <a: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setReminder()</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6</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分享</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a:t>
                      </a:r>
                      <a:r>
                        <a:rPr lang="en-US" sz="1000" b="0">
                          <a:latin typeface="微软雅黑" panose="020B0503020204020204" pitchFamily="34" charset="-122"/>
                          <a:ea typeface="微软雅黑" panose="020B0503020204020204" pitchFamily="34" charset="-122"/>
                          <a:cs typeface="宋体" panose="02010600030101010101" pitchFamily="2" charset="-122"/>
                        </a:rPr>
                        <a:t>Edit</a:t>
                      </a:r>
                      <a:r>
                        <a:rPr lang="en-US" sz="1000" b="0">
                          <a:latin typeface="微软雅黑" panose="020B0503020204020204" pitchFamily="34" charset="-122"/>
                          <a:ea typeface="微软雅黑" panose="020B0503020204020204" pitchFamily="34" charset="-122"/>
                          <a:cs typeface="Times New Roman" panose="02020603050405020304" pitchFamily="18" charset="0"/>
                        </a:rPr>
                        <a: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sendTo()</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7</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新建文件夹</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NotesListActivity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showCreateOrModifyFolderDialog()</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8</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打开文件夹</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NotesListActivity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openFolder()</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9</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文件夹重命名</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NotesListActivity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showCreateOrModifyFolderDialog()</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0</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删除文件夹</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NotesListActivity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deleteFolder()</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1</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导出文本</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NotesListActivity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exportNoteToText()</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050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2</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搜索</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NotesListActivity</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onSearchRequest()</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3</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保存便签</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WorkingNote</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saveNote()</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11455">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4</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删除提醒</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WorkingNote</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setAlertDate()</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12725">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5</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修改便签颜色</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WorkingNote</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setBgColorId()</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6</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多选</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Times New Roman" panose="02020603050405020304" pitchFamily="18" charset="0"/>
                        </a:rPr>
                        <a:t>WorkingNote</a:t>
                      </a:r>
                      <a:endParaRPr lang="en-US" altLang="en-US" sz="1000" b="0">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setCheckListMode()</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7</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识别电话号码</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Contact</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getContact()</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8</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同步</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GTaskSyncService</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StartSync()</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212090">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1</a:t>
                      </a:r>
                      <a:r>
                        <a:rPr lang="en-US" sz="1000" b="0">
                          <a:latin typeface="微软雅黑" panose="020B0503020204020204" pitchFamily="34" charset="-122"/>
                          <a:ea typeface="微软雅黑" panose="020B0503020204020204" pitchFamily="34" charset="-122"/>
                          <a:cs typeface="Times New Roman" panose="02020603050405020304" pitchFamily="18" charset="0"/>
                        </a:rPr>
                        <a:t>9</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移动便签</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DataUtils</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000" b="0">
                          <a:latin typeface="微软雅黑" panose="020B0503020204020204" pitchFamily="34" charset="-122"/>
                          <a:ea typeface="微软雅黑" panose="020B0503020204020204" pitchFamily="34" charset="-122"/>
                          <a:cs typeface="宋体" panose="02010600030101010101" pitchFamily="2" charset="-122"/>
                        </a:rPr>
                        <a:t>moveNoteToFolder()</a:t>
                      </a:r>
                      <a:endParaRPr lang="en-US" altLang="en-US" sz="1000" b="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7" name="文本框 56"/>
          <p:cNvSpPr txBox="1"/>
          <p:nvPr/>
        </p:nvSpPr>
        <p:spPr>
          <a:xfrm>
            <a:off x="3495040" y="702310"/>
            <a:ext cx="5073015"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2400" dirty="0">
                <a:sym typeface="+mn-ea"/>
              </a:rPr>
              <a:t>“小米便签”程序包的实现类图</a:t>
            </a:r>
            <a:endParaRPr lang="en-US" altLang="zh-CN" sz="2400" dirty="0"/>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pic>
        <p:nvPicPr>
          <p:cNvPr id="13" name="图片 12" descr="程序包实现类图"/>
          <p:cNvPicPr>
            <a:picLocks noChangeAspect="1"/>
          </p:cNvPicPr>
          <p:nvPr/>
        </p:nvPicPr>
        <p:blipFill>
          <a:blip r:embed="rId3"/>
          <a:stretch>
            <a:fillRect/>
          </a:stretch>
        </p:blipFill>
        <p:spPr>
          <a:xfrm>
            <a:off x="1036320" y="1397000"/>
            <a:ext cx="9085580" cy="45916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3"/>
          <a:srcRect l="74417" t="6019" r="10990" b="68250"/>
          <a:stretch>
            <a:fillRect/>
          </a:stretch>
        </p:blipFill>
        <p:spPr>
          <a:xfrm rot="5700000">
            <a:off x="10840720" y="3601720"/>
            <a:ext cx="823595" cy="817245"/>
          </a:xfrm>
          <a:prstGeom prst="rect">
            <a:avLst/>
          </a:prstGeom>
        </p:spPr>
      </p:pic>
      <p:pic>
        <p:nvPicPr>
          <p:cNvPr id="7" name="图片 6" descr="QQ图片20220106181402"/>
          <p:cNvPicPr>
            <a:picLocks noChangeAspect="1"/>
          </p:cNvPicPr>
          <p:nvPr/>
        </p:nvPicPr>
        <p:blipFill>
          <a:blip r:embed="rId3"/>
          <a:srcRect l="74417" t="6019" r="10990" b="68250"/>
          <a:stretch>
            <a:fillRect/>
          </a:stretch>
        </p:blipFill>
        <p:spPr>
          <a:xfrm rot="5700000">
            <a:off x="9226550" y="5203190"/>
            <a:ext cx="594995" cy="590550"/>
          </a:xfrm>
          <a:prstGeom prst="rect">
            <a:avLst/>
          </a:prstGeom>
        </p:spPr>
      </p:pic>
      <p:pic>
        <p:nvPicPr>
          <p:cNvPr id="14" name="图片 13" descr="QQ图片20220106181402"/>
          <p:cNvPicPr>
            <a:picLocks noChangeAspect="1"/>
          </p:cNvPicPr>
          <p:nvPr/>
        </p:nvPicPr>
        <p:blipFill>
          <a:blip r:embed="rId3"/>
          <a:srcRect l="74417" t="6019" r="10990" b="68250"/>
          <a:stretch>
            <a:fillRect/>
          </a:stretch>
        </p:blipFill>
        <p:spPr>
          <a:xfrm rot="5700000">
            <a:off x="932180" y="2499360"/>
            <a:ext cx="823595" cy="817245"/>
          </a:xfrm>
          <a:prstGeom prst="rect">
            <a:avLst/>
          </a:prstGeom>
        </p:spPr>
      </p:pic>
      <p:pic>
        <p:nvPicPr>
          <p:cNvPr id="6" name="图片 5" descr="QQ图片20220106181402"/>
          <p:cNvPicPr>
            <a:picLocks noChangeAspect="1"/>
          </p:cNvPicPr>
          <p:nvPr/>
        </p:nvPicPr>
        <p:blipFill>
          <a:blip r:embed="rId3"/>
          <a:srcRect l="74417" t="6019" r="10990" b="68250"/>
          <a:stretch>
            <a:fillRect/>
          </a:stretch>
        </p:blipFill>
        <p:spPr>
          <a:xfrm rot="5700000">
            <a:off x="1520190" y="4836795"/>
            <a:ext cx="400685" cy="397510"/>
          </a:xfrm>
          <a:prstGeom prst="rect">
            <a:avLst/>
          </a:prstGeom>
        </p:spPr>
      </p:pic>
      <p:sp>
        <p:nvSpPr>
          <p:cNvPr id="20" name="文本框 19"/>
          <p:cNvSpPr txBox="1"/>
          <p:nvPr/>
        </p:nvSpPr>
        <p:spPr>
          <a:xfrm>
            <a:off x="4914265" y="2461895"/>
            <a:ext cx="3877945" cy="8299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4800" dirty="0">
                <a:sym typeface="+mn-ea"/>
              </a:rPr>
              <a:t>分析代码质量</a:t>
            </a:r>
            <a:endParaRPr kumimoji="0" lang="zh-CN" altLang="en-US" sz="4800" b="1" i="0" u="none" strike="noStrike" kern="1200" cap="none" spc="0" normalizeH="0" baseline="0" noProof="0" dirty="0">
              <a:ln>
                <a:noFill/>
              </a:ln>
              <a:solidFill>
                <a:srgbClr val="1E3863"/>
              </a:solidFill>
              <a:effectLst/>
              <a:uLnTx/>
              <a:uFillTx/>
              <a:latin typeface="汉仪粗简黑简" panose="00020600040101010101" charset="-122"/>
              <a:ea typeface="汉仪粗简黑简" panose="00020600040101010101" charset="-122"/>
              <a:cs typeface="+mn-cs"/>
            </a:endParaRPr>
          </a:p>
        </p:txBody>
      </p:sp>
      <p:sp>
        <p:nvSpPr>
          <p:cNvPr id="21" name="文本框 20"/>
          <p:cNvSpPr txBox="1"/>
          <p:nvPr/>
        </p:nvSpPr>
        <p:spPr>
          <a:xfrm>
            <a:off x="4913630" y="3291840"/>
            <a:ext cx="5675630" cy="147637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zh-CN" altLang="zh-CN" sz="1200" dirty="0">
                <a:sym typeface="+mn-ea"/>
              </a:rPr>
              <a:t>“小米便签”开源软件的</a:t>
            </a:r>
            <a:r>
              <a:rPr lang="zh-CN" altLang="en-US" sz="1200" dirty="0">
                <a:sym typeface="+mn-ea"/>
              </a:rPr>
              <a:t>质量分析</a:t>
            </a:r>
            <a:endParaRPr lang="zh-CN" altLang="en-US" sz="1200" dirty="0"/>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sym typeface="+mn-ea"/>
              </a:rPr>
              <a:t>对</a:t>
            </a:r>
            <a:r>
              <a:rPr lang="en-US" altLang="zh-CN" sz="1200" dirty="0">
                <a:sym typeface="+mn-ea"/>
              </a:rPr>
              <a:t>“</a:t>
            </a:r>
            <a:r>
              <a:rPr lang="zh-CN" altLang="en-US" sz="1200" dirty="0">
                <a:sym typeface="+mn-ea"/>
              </a:rPr>
              <a:t>小米便签</a:t>
            </a:r>
            <a:r>
              <a:rPr lang="en-US" altLang="zh-CN" sz="1200" dirty="0">
                <a:sym typeface="+mn-ea"/>
              </a:rPr>
              <a:t>”</a:t>
            </a:r>
            <a:r>
              <a:rPr lang="zh-CN" altLang="en-US" sz="1200" dirty="0">
                <a:sym typeface="+mn-ea"/>
              </a:rPr>
              <a:t>开源软件的代码进行质量分析主要目的在于帮助成员认识高质量的软件系统在代码和设计两个层面应当具有的特征，掌握编写高质量程序代码的方法，同时寻找代码中存在的质量问题。对</a:t>
            </a:r>
            <a:r>
              <a:rPr lang="en-US" altLang="zh-CN" sz="1200" dirty="0">
                <a:sym typeface="+mn-ea"/>
              </a:rPr>
              <a:t>“</a:t>
            </a:r>
            <a:r>
              <a:rPr lang="zh-CN" altLang="en-US" sz="1200" dirty="0">
                <a:sym typeface="+mn-ea"/>
              </a:rPr>
              <a:t>小米便签</a:t>
            </a:r>
            <a:r>
              <a:rPr lang="en-US" altLang="zh-CN" sz="1200" dirty="0">
                <a:sym typeface="+mn-ea"/>
              </a:rPr>
              <a:t>”</a:t>
            </a:r>
            <a:r>
              <a:rPr lang="zh-CN" altLang="en-US" sz="1200" dirty="0">
                <a:sym typeface="+mn-ea"/>
              </a:rPr>
              <a:t>开源软件代码的质量分析采用两种方法：人工分析和自动分析。</a:t>
            </a:r>
            <a:endParaRPr kumimoji="0" lang="en-US" altLang="zh-CN" sz="1200" b="0" i="0" u="none" strike="noStrike" kern="1200" cap="none" spc="0" normalizeH="0" baseline="0" noProof="0" dirty="0">
              <a:ln>
                <a:noFill/>
              </a:ln>
              <a:solidFill>
                <a:prstClr val="white">
                  <a:lumMod val="50000"/>
                </a:prstClr>
              </a:solidFill>
              <a:effectLst/>
              <a:uLnTx/>
              <a:uFillTx/>
              <a:latin typeface="汉仪粗简黑简" panose="00020600040101010101" charset="-122"/>
              <a:ea typeface="汉仪粗简黑简" panose="00020600040101010101" charset="-122"/>
              <a:cs typeface="+mn-cs"/>
            </a:endParaRPr>
          </a:p>
        </p:txBody>
      </p:sp>
      <p:grpSp>
        <p:nvGrpSpPr>
          <p:cNvPr id="2" name="组合 1"/>
          <p:cNvGrpSpPr/>
          <p:nvPr/>
        </p:nvGrpSpPr>
        <p:grpSpPr>
          <a:xfrm>
            <a:off x="2051685" y="2009775"/>
            <a:ext cx="2747010" cy="2767965"/>
            <a:chOff x="2127" y="3222"/>
            <a:chExt cx="4326" cy="4359"/>
          </a:xfrm>
        </p:grpSpPr>
        <p:pic>
          <p:nvPicPr>
            <p:cNvPr id="5" name="图片 4" descr="QQ图片20220106181402"/>
            <p:cNvPicPr>
              <a:picLocks noChangeAspect="1"/>
            </p:cNvPicPr>
            <p:nvPr/>
          </p:nvPicPr>
          <p:blipFill>
            <a:blip r:embed="rId3"/>
            <a:srcRect l="74417" t="6019" r="10990" b="68250"/>
            <a:stretch>
              <a:fillRect/>
            </a:stretch>
          </p:blipFill>
          <p:spPr>
            <a:xfrm rot="5700000">
              <a:off x="2110" y="3238"/>
              <a:ext cx="4359" cy="4326"/>
            </a:xfrm>
            <a:prstGeom prst="rect">
              <a:avLst/>
            </a:prstGeom>
          </p:spPr>
        </p:pic>
        <p:sp>
          <p:nvSpPr>
            <p:cNvPr id="22" name="文本框 21"/>
            <p:cNvSpPr txBox="1"/>
            <p:nvPr/>
          </p:nvSpPr>
          <p:spPr>
            <a:xfrm>
              <a:off x="2692" y="3992"/>
              <a:ext cx="3049" cy="2931"/>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schemeClr val="bg1"/>
                  </a:solidFill>
                  <a:effectLst/>
                  <a:uLnTx/>
                  <a:uFillTx/>
                  <a:latin typeface="汉仪粗简黑简" panose="00020600040101010101" charset="-122"/>
                  <a:ea typeface="汉仪粗简黑简" panose="00020600040101010101" charset="-122"/>
                  <a:cs typeface="+mn-cs"/>
                </a:rPr>
                <a:t>02</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7" name="文本框 56"/>
          <p:cNvSpPr txBox="1"/>
          <p:nvPr/>
        </p:nvSpPr>
        <p:spPr>
          <a:xfrm>
            <a:off x="4751070" y="702310"/>
            <a:ext cx="264541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dirty="0">
                <a:sym typeface="+mn-ea"/>
              </a:rPr>
              <a:t>分析代码质量</a:t>
            </a: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sp>
        <p:nvSpPr>
          <p:cNvPr id="13" name="文本框 12"/>
          <p:cNvSpPr txBox="1"/>
          <p:nvPr/>
        </p:nvSpPr>
        <p:spPr>
          <a:xfrm>
            <a:off x="2784475" y="1386205"/>
            <a:ext cx="6680200" cy="3801745"/>
          </a:xfrm>
          <a:prstGeom prst="rect">
            <a:avLst/>
          </a:prstGeom>
          <a:noFill/>
        </p:spPr>
        <p:txBody>
          <a:bodyPr wrap="square" rtlCol="0" anchor="t">
            <a:noAutofit/>
          </a:bodyPr>
          <a:lstStyle/>
          <a:p>
            <a:r>
              <a:rPr lang="zh-CN" altLang="en-US" dirty="0">
                <a:sym typeface="+mn-ea"/>
              </a:rPr>
              <a:t>人工分析</a:t>
            </a:r>
            <a:endParaRPr lang="zh-CN" altLang="en-US" dirty="0"/>
          </a:p>
          <a:p>
            <a:r>
              <a:rPr lang="en-US" altLang="zh-CN" sz="1600" dirty="0">
                <a:sym typeface="+mn-ea"/>
              </a:rPr>
              <a:t>通过对“小米便签”开源软件代码的阅读和分析，可以发现“小米便签”程序代码蕴含有诸多值得学习的编程方法和技巧、编写高质量代码的规范和经验等。如NOTE类中的程序代码，可以发现该代码具有以下的优点：</a:t>
            </a:r>
            <a:endParaRPr lang="en-US" altLang="zh-CN" sz="1600" b="0" dirty="0"/>
          </a:p>
          <a:p>
            <a:pPr lvl="1"/>
            <a:r>
              <a:rPr lang="en-US" altLang="zh-CN" sz="1360" dirty="0">
                <a:sym typeface="+mn-ea"/>
              </a:rPr>
              <a:t>代码结构清晰，层次分明，且将不同的数据类型进行分离处理，从而易于维护</a:t>
            </a:r>
            <a:endParaRPr lang="en-US" altLang="zh-CN" sz="1360" b="0" dirty="0"/>
          </a:p>
          <a:p>
            <a:pPr lvl="1"/>
            <a:r>
              <a:rPr lang="en-US" altLang="zh-CN" sz="1360" dirty="0">
                <a:sym typeface="+mn-ea"/>
              </a:rPr>
              <a:t>可以确保本地修改的代码能够保存到数据库，易于维护</a:t>
            </a:r>
            <a:endParaRPr lang="en-US" altLang="zh-CN" sz="1360" b="0" dirty="0"/>
          </a:p>
          <a:p>
            <a:pPr lvl="1"/>
            <a:r>
              <a:rPr lang="en-US" altLang="zh-CN" sz="1360" dirty="0">
                <a:sym typeface="+mn-ea"/>
              </a:rPr>
              <a:t>采用了异常机制来处理异常情况，增强了程序的可靠性和可维护性</a:t>
            </a:r>
            <a:endParaRPr lang="en-US" altLang="zh-CN" sz="1360" b="0" dirty="0"/>
          </a:p>
          <a:p>
            <a:pPr lvl="1"/>
            <a:r>
              <a:rPr lang="en-US" altLang="zh-CN" sz="1360" dirty="0">
                <a:sym typeface="+mn-ea"/>
              </a:rPr>
              <a:t>实现了对数据的封装和访问，增强了可维护性</a:t>
            </a:r>
            <a:endParaRPr lang="en-US" altLang="zh-CN" sz="1360" b="0" dirty="0"/>
          </a:p>
          <a:p>
            <a:r>
              <a:rPr lang="en-US" altLang="zh-CN" sz="1600" dirty="0">
                <a:sym typeface="+mn-ea"/>
              </a:rPr>
              <a:t>但是从质量的视角，该开源软件代码尚存在一些美中不足之处，具体表现为：</a:t>
            </a:r>
            <a:endParaRPr lang="en-US" altLang="zh-CN" sz="1600" b="0" dirty="0"/>
          </a:p>
          <a:p>
            <a:pPr lvl="1"/>
            <a:r>
              <a:rPr lang="en-US" altLang="zh-CN" sz="1360" dirty="0">
                <a:sym typeface="+mn-ea"/>
              </a:rPr>
              <a:t>代码没有具体的注释，导致可读性较差</a:t>
            </a:r>
            <a:endParaRPr lang="en-US" altLang="zh-CN" sz="1360" b="0" dirty="0"/>
          </a:p>
          <a:p>
            <a:pPr lvl="1"/>
            <a:r>
              <a:rPr lang="en-US" altLang="zh-CN" sz="1360" dirty="0">
                <a:sym typeface="+mn-ea"/>
              </a:rPr>
              <a:t>部分方法命名不具有描述性，降低了可读性</a:t>
            </a:r>
            <a:endParaRPr lang="en-US" altLang="zh-CN" sz="1360" b="0" dirty="0"/>
          </a:p>
          <a:p>
            <a:pPr lvl="1"/>
            <a:r>
              <a:rPr lang="en-US" altLang="zh-CN" sz="1360" dirty="0">
                <a:sym typeface="+mn-ea"/>
              </a:rPr>
              <a:t>部分方法功能过于复杂。导致代码可读性和可维护性变差</a:t>
            </a:r>
          </a:p>
        </p:txBody>
      </p:sp>
      <p:sp>
        <p:nvSpPr>
          <p:cNvPr id="17" name="文本框 16"/>
          <p:cNvSpPr txBox="1"/>
          <p:nvPr/>
        </p:nvSpPr>
        <p:spPr>
          <a:xfrm>
            <a:off x="3985027" y="4647862"/>
            <a:ext cx="4176464" cy="461665"/>
          </a:xfrm>
          <a:prstGeom prst="rect">
            <a:avLst/>
          </a:prstGeom>
          <a:noFill/>
        </p:spPr>
        <p:txBody>
          <a:bodyPr wrap="square" rtlCol="0">
            <a:spAutoFit/>
          </a:bodyPr>
          <a:lstStyle/>
          <a:p>
            <a:r>
              <a:rPr lang="zh-CN" altLang="zh-CN" dirty="0"/>
              <a:t>软件中“</a:t>
            </a:r>
            <a:r>
              <a:rPr lang="en-US" altLang="zh-CN" dirty="0"/>
              <a:t>Note</a:t>
            </a:r>
            <a:r>
              <a:rPr lang="zh-CN" altLang="zh-CN" dirty="0"/>
              <a:t>”类的部分代码</a:t>
            </a:r>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57" name="文本框 56"/>
          <p:cNvSpPr txBox="1"/>
          <p:nvPr/>
        </p:nvSpPr>
        <p:spPr>
          <a:xfrm>
            <a:off x="4751070" y="702310"/>
            <a:ext cx="264541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dirty="0">
                <a:sym typeface="+mn-ea"/>
              </a:rPr>
              <a:t>分析代码质量</a:t>
            </a:r>
            <a:endParaRPr kumimoji="0" lang="zh-CN" altLang="en-US" sz="24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ea"/>
              <a:sym typeface="+mn-lt"/>
            </a:endParaRPr>
          </a:p>
        </p:txBody>
      </p:sp>
      <p:sp>
        <p:nvSpPr>
          <p:cNvPr id="2" name="文本框 1"/>
          <p:cNvSpPr txBox="1"/>
          <p:nvPr/>
        </p:nvSpPr>
        <p:spPr>
          <a:xfrm>
            <a:off x="1564640" y="1410970"/>
            <a:ext cx="6548755" cy="2713990"/>
          </a:xfrm>
          <a:prstGeom prst="rect">
            <a:avLst/>
          </a:prstGeom>
          <a:noFill/>
        </p:spPr>
        <p:txBody>
          <a:bodyPr wrap="square" rtlCol="0" anchor="t">
            <a:noAutofit/>
          </a:bodyPr>
          <a:lstStyle/>
          <a:p>
            <a:r>
              <a:rPr lang="zh-CN" altLang="en-US" dirty="0">
                <a:sym typeface="+mn-ea"/>
              </a:rPr>
              <a:t>人工分析</a:t>
            </a:r>
            <a:endParaRPr lang="zh-CN" altLang="en-US" dirty="0"/>
          </a:p>
          <a:p>
            <a:r>
              <a:rPr lang="en-US" altLang="zh-CN" sz="1360" dirty="0">
                <a:sym typeface="+mn-ea"/>
              </a:rPr>
              <a:t>方法功能过于复杂。导致代码可读性和可维护性变差</a:t>
            </a:r>
            <a:r>
              <a:rPr lang="zh-CN" altLang="en-US" sz="1360" dirty="0">
                <a:sym typeface="+mn-ea"/>
              </a:rPr>
              <a:t>：</a:t>
            </a:r>
            <a:endParaRPr lang="zh-CN" altLang="en-US" sz="1360" b="0" dirty="0">
              <a:sym typeface="+mn-ea"/>
            </a:endParaRPr>
          </a:p>
          <a:p>
            <a:pPr lvl="1"/>
            <a:r>
              <a:rPr lang="zh-CN" altLang="en-US" sz="1155" dirty="0">
                <a:sym typeface="+mn-ea"/>
              </a:rPr>
              <a:t>可变URI引用。URI引用包括一个URI和一个片段，#后面的URI组件构建并解析符合RFC23967的UR引用</a:t>
            </a:r>
            <a:endParaRPr lang="zh-CN" altLang="en-US" sz="1155" b="0" dirty="0">
              <a:sym typeface="+mn-ea"/>
            </a:endParaRPr>
          </a:p>
          <a:p>
            <a:pPr lvl="1"/>
            <a:r>
              <a:rPr lang="zh-CN" altLang="en-US" sz="1155" dirty="0">
                <a:sym typeface="+mn-ea"/>
              </a:rPr>
              <a:t>为了提高性能，这个类几乎不进行任何验证。未定义无效输入的行为。这个类非常宽容——面对无效的输入，它将返回垃圾，而不是抛出异常，除非另有规定。</a:t>
            </a:r>
            <a:endParaRPr lang="zh-CN" altLang="en-US" sz="1155" b="0" dirty="0">
              <a:sym typeface="+mn-ea"/>
            </a:endParaRPr>
          </a:p>
          <a:p>
            <a:pPr lvl="1"/>
            <a:r>
              <a:rPr lang="zh-CN" altLang="en-US" sz="1155" dirty="0">
                <a:sym typeface="+mn-ea"/>
              </a:rPr>
              <a:t>这就导致这段代码复杂度较高，因此，重构这段代码，降低代码复杂度能够提升软件代码质量。</a:t>
            </a:r>
            <a:endParaRPr lang="zh-CN" altLang="en-US" sz="1155" b="0" dirty="0">
              <a:sym typeface="+mn-ea"/>
            </a:endParaRPr>
          </a:p>
          <a:p>
            <a:pPr lvl="1"/>
            <a:endParaRPr lang="zh-CN" altLang="en-US" sz="1155" b="0" dirty="0">
              <a:sym typeface="+mn-ea"/>
            </a:endParaRPr>
          </a:p>
        </p:txBody>
      </p:sp>
      <p:pic>
        <p:nvPicPr>
          <p:cNvPr id="4" name="图片 3"/>
          <p:cNvPicPr>
            <a:picLocks noChangeAspect="1"/>
          </p:cNvPicPr>
          <p:nvPr>
            <p:custDataLst>
              <p:tags r:id="rId1"/>
            </p:custDataLst>
          </p:nvPr>
        </p:nvPicPr>
        <p:blipFill>
          <a:blip r:embed="rId5"/>
          <a:stretch>
            <a:fillRect/>
          </a:stretch>
        </p:blipFill>
        <p:spPr>
          <a:xfrm>
            <a:off x="4544060" y="3484245"/>
            <a:ext cx="6097270" cy="1026160"/>
          </a:xfrm>
          <a:prstGeom prst="rect">
            <a:avLst/>
          </a:prstGeom>
        </p:spPr>
      </p:pic>
      <p:sp>
        <p:nvSpPr>
          <p:cNvPr id="3" name="文本框 2"/>
          <p:cNvSpPr txBox="1"/>
          <p:nvPr/>
        </p:nvSpPr>
        <p:spPr>
          <a:xfrm>
            <a:off x="4625975" y="5190490"/>
            <a:ext cx="6096000" cy="368300"/>
          </a:xfrm>
          <a:prstGeom prst="rect">
            <a:avLst/>
          </a:prstGeom>
          <a:noFill/>
        </p:spPr>
        <p:txBody>
          <a:bodyPr wrap="square" rtlCol="0" anchor="t">
            <a:spAutoFit/>
          </a:bodyPr>
          <a:lstStyle/>
          <a:p>
            <a:r>
              <a:rPr lang="zh-CN" altLang="zh-CN" dirty="0">
                <a:sym typeface="+mn-ea"/>
              </a:rPr>
              <a:t>软件中“</a:t>
            </a:r>
            <a:r>
              <a:rPr lang="en-US" altLang="zh-CN" dirty="0">
                <a:sym typeface="+mn-ea"/>
              </a:rPr>
              <a:t>Note</a:t>
            </a:r>
            <a:r>
              <a:rPr lang="zh-CN" altLang="zh-CN" dirty="0">
                <a:sym typeface="+mn-ea"/>
              </a:rPr>
              <a:t>”类的部分代码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9218" name="标题 1"/>
          <p:cNvSpPr>
            <a:spLocks noGrp="1"/>
          </p:cNvSpPr>
          <p:nvPr/>
        </p:nvSpPr>
        <p:spPr>
          <a:xfrm>
            <a:off x="71247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分析代码质量</a:t>
            </a:r>
          </a:p>
        </p:txBody>
      </p:sp>
      <p:sp>
        <p:nvSpPr>
          <p:cNvPr id="18" name="文本框 17"/>
          <p:cNvSpPr txBox="1"/>
          <p:nvPr/>
        </p:nvSpPr>
        <p:spPr>
          <a:xfrm>
            <a:off x="1064260" y="1417955"/>
            <a:ext cx="8504555" cy="3441065"/>
          </a:xfrm>
          <a:prstGeom prst="rect">
            <a:avLst/>
          </a:prstGeom>
          <a:noFill/>
        </p:spPr>
        <p:txBody>
          <a:bodyPr wrap="square" rtlCol="0" anchor="t">
            <a:noAutofit/>
          </a:bodyPr>
          <a:lstStyle/>
          <a:p>
            <a:r>
              <a:rPr lang="zh-CN" altLang="en-US" sz="2400" dirty="0">
                <a:sym typeface="+mn-ea"/>
              </a:rPr>
              <a:t>自动分析</a:t>
            </a:r>
            <a:endParaRPr lang="zh-CN" altLang="en-US" sz="2400" dirty="0"/>
          </a:p>
          <a:p>
            <a:r>
              <a:rPr lang="en-US" altLang="zh-CN" sz="2400" dirty="0">
                <a:sym typeface="+mn-ea"/>
              </a:rPr>
              <a:t>自动分析方法是指借助于软件等工具来分析软件代码的质量情况，以此来寻找代码中存在的质量问题。比如SonarQube、Checkstyle、FindBugs、 PMD、Jtest等软件皆可用于分析代码质量。 我们小组使用的</a:t>
            </a:r>
            <a:r>
              <a:rPr lang="zh-CN" altLang="en-US" sz="2400" dirty="0">
                <a:sym typeface="+mn-ea"/>
              </a:rPr>
              <a:t>简单云</a:t>
            </a:r>
            <a:r>
              <a:rPr lang="en-US" altLang="zh-CN" sz="2400" dirty="0">
                <a:sym typeface="+mn-ea"/>
              </a:rPr>
              <a:t>是一个静态代码检查工具，支持对用Java、 C、C++、JavaScript等语言编写的程序代码及其质量进行检测和分析。我们便是借助</a:t>
            </a:r>
            <a:r>
              <a:rPr lang="zh-CN" altLang="en-US" sz="2400" dirty="0">
                <a:sym typeface="+mn-ea"/>
              </a:rPr>
              <a:t>简单云</a:t>
            </a:r>
            <a:r>
              <a:rPr lang="en-US" altLang="zh-CN" sz="2400" dirty="0">
                <a:sym typeface="+mn-ea"/>
              </a:rPr>
              <a:t>对开源软件代码进行质量审查和分析，形成关于软件系统质量的分析报告，以此来发现代码的质量问题，寻找解决问题的办法。</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custDataLst>
              <p:tags r:id="rId1"/>
            </p:custDataLst>
          </p:nvPr>
        </p:nvSpPr>
        <p:spPr>
          <a:xfrm>
            <a:off x="539750" y="332423"/>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分析代码质量</a:t>
            </a:r>
          </a:p>
        </p:txBody>
      </p:sp>
      <p:sp>
        <p:nvSpPr>
          <p:cNvPr id="20" name="文本框 19"/>
          <p:cNvSpPr txBox="1"/>
          <p:nvPr/>
        </p:nvSpPr>
        <p:spPr>
          <a:xfrm>
            <a:off x="724535" y="1476375"/>
            <a:ext cx="8419465" cy="2752090"/>
          </a:xfrm>
          <a:prstGeom prst="rect">
            <a:avLst/>
          </a:prstGeom>
          <a:noFill/>
        </p:spPr>
        <p:txBody>
          <a:bodyPr wrap="square" rtlCol="0" anchor="t">
            <a:noAutofit/>
          </a:bodyPr>
          <a:lstStyle/>
          <a:p>
            <a:r>
              <a:rPr lang="zh-CN" altLang="en-US" dirty="0">
                <a:sym typeface="+mn-ea"/>
              </a:rPr>
              <a:t>自动分析</a:t>
            </a:r>
            <a:endParaRPr lang="zh-CN" altLang="en-US" sz="2400" dirty="0"/>
          </a:p>
          <a:p>
            <a:pPr lvl="1"/>
            <a:r>
              <a:rPr lang="zh-CN" altLang="en-US" sz="2400" dirty="0">
                <a:sym typeface="+mn-ea"/>
              </a:rPr>
              <a:t>使用软件扫描一遍，发现</a:t>
            </a:r>
            <a:r>
              <a:rPr lang="en-US" altLang="zh-CN" sz="2400" dirty="0">
                <a:sym typeface="+mn-ea"/>
              </a:rPr>
              <a:t>520</a:t>
            </a:r>
            <a:r>
              <a:rPr lang="zh-CN" altLang="en-US" sz="2400" dirty="0">
                <a:sym typeface="+mn-ea"/>
              </a:rPr>
              <a:t>个问题，其中包含</a:t>
            </a:r>
          </a:p>
          <a:p>
            <a:pPr lvl="1"/>
            <a:r>
              <a:rPr lang="en-US" altLang="zh-CN" sz="2400" dirty="0">
                <a:sym typeface="+mn-ea"/>
              </a:rPr>
              <a:t>27</a:t>
            </a:r>
            <a:r>
              <a:rPr lang="zh-CN" altLang="en-US" sz="2400" dirty="0">
                <a:sym typeface="+mn-ea"/>
              </a:rPr>
              <a:t>个阻塞、</a:t>
            </a:r>
            <a:r>
              <a:rPr lang="en-US" altLang="zh-CN" sz="2400" dirty="0">
                <a:sym typeface="+mn-ea"/>
              </a:rPr>
              <a:t>63</a:t>
            </a:r>
            <a:r>
              <a:rPr lang="zh-CN" altLang="en-US" sz="2400" dirty="0">
                <a:sym typeface="+mn-ea"/>
              </a:rPr>
              <a:t>个严重、</a:t>
            </a:r>
            <a:r>
              <a:rPr lang="en-US" altLang="zh-CN" sz="2400" dirty="0">
                <a:sym typeface="+mn-ea"/>
              </a:rPr>
              <a:t>134</a:t>
            </a:r>
            <a:r>
              <a:rPr lang="zh-CN" altLang="en-US" sz="2400" dirty="0">
                <a:sym typeface="+mn-ea"/>
              </a:rPr>
              <a:t>个中等、</a:t>
            </a:r>
            <a:r>
              <a:rPr lang="en-US" altLang="zh-CN" sz="2400" dirty="0">
                <a:sym typeface="+mn-ea"/>
              </a:rPr>
              <a:t>294</a:t>
            </a:r>
            <a:r>
              <a:rPr lang="zh-CN" altLang="en-US" sz="2400" dirty="0">
                <a:sym typeface="+mn-ea"/>
              </a:rPr>
              <a:t>个提示</a:t>
            </a:r>
          </a:p>
          <a:p>
            <a:pPr lvl="1"/>
            <a:r>
              <a:rPr lang="zh-CN" altLang="en-US" sz="2400" dirty="0">
                <a:sym typeface="+mn-ea"/>
              </a:rPr>
              <a:t>，这其中有很多问题是因时代原因和重复。所</a:t>
            </a:r>
          </a:p>
          <a:p>
            <a:pPr lvl="1"/>
            <a:r>
              <a:rPr lang="zh-CN" altLang="en-US" sz="2400" dirty="0">
                <a:sym typeface="+mn-ea"/>
              </a:rPr>
              <a:t>以需要人工复审一下。复审就很容易知道，其</a:t>
            </a:r>
          </a:p>
          <a:p>
            <a:pPr lvl="1"/>
            <a:r>
              <a:rPr lang="zh-CN" altLang="en-US" sz="2400" dirty="0">
                <a:sym typeface="+mn-ea"/>
              </a:rPr>
              <a:t>中一大半都是命名规范，或是因时代导致当时</a:t>
            </a:r>
          </a:p>
          <a:p>
            <a:pPr lvl="1"/>
            <a:r>
              <a:rPr lang="zh-CN" altLang="en-US" sz="2400" dirty="0">
                <a:sym typeface="+mn-ea"/>
              </a:rPr>
              <a:t>的函数如今被废弃了。总而言之，小米便签的</a:t>
            </a:r>
          </a:p>
          <a:p>
            <a:pPr lvl="1"/>
            <a:r>
              <a:rPr lang="zh-CN" altLang="en-US" sz="2400" dirty="0">
                <a:sym typeface="+mn-ea"/>
              </a:rPr>
              <a:t>源代码质量还是不错的。</a:t>
            </a:r>
          </a:p>
        </p:txBody>
      </p:sp>
      <p:graphicFrame>
        <p:nvGraphicFramePr>
          <p:cNvPr id="21" name="Chart 2"/>
          <p:cNvGraphicFramePr/>
          <p:nvPr>
            <p:custDataLst>
              <p:tags r:id="rId2"/>
            </p:custDataLst>
          </p:nvPr>
        </p:nvGraphicFramePr>
        <p:xfrm>
          <a:off x="7613650" y="1781810"/>
          <a:ext cx="2999740" cy="2686685"/>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21" name="内容占位符 6"/>
          <p:cNvSpPr>
            <a:spLocks noGrp="1"/>
          </p:cNvSpPr>
          <p:nvPr>
            <p:custDataLst>
              <p:tags r:id="rId1"/>
            </p:custDataLst>
          </p:nvPr>
        </p:nvSpPr>
        <p:spPr>
          <a:xfrm>
            <a:off x="457200" y="1481455"/>
            <a:ext cx="9589770" cy="4526280"/>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自动分析</a:t>
            </a:r>
          </a:p>
          <a:p>
            <a:pPr lvl="1"/>
            <a:r>
              <a:rPr sz="1600" dirty="0"/>
              <a:t>1</a:t>
            </a:r>
            <a:r>
              <a:rPr lang="zh-CN" sz="1600" dirty="0"/>
              <a:t>、</a:t>
            </a:r>
            <a:r>
              <a:rPr sz="1600" dirty="0"/>
              <a:t>功能实现的方式不恰当，易出现质量问题</a:t>
            </a:r>
          </a:p>
          <a:p>
            <a:pPr lvl="1"/>
            <a:r>
              <a:rPr sz="1600" dirty="0"/>
              <a:t>严重程度</a:t>
            </a:r>
            <a:r>
              <a:rPr lang="zh-CN" sz="1600" dirty="0"/>
              <a:t>：阻塞</a:t>
            </a:r>
            <a:endParaRPr sz="1600" dirty="0"/>
          </a:p>
          <a:p>
            <a:pPr lvl="1"/>
            <a:r>
              <a:rPr lang="en-US" sz="1600" dirty="0"/>
              <a:t>tool</a:t>
            </a:r>
            <a:r>
              <a:rPr lang="zh-CN" altLang="en-US" sz="1600" dirty="0"/>
              <a:t>包</a:t>
            </a:r>
            <a:r>
              <a:rPr sz="1600" dirty="0"/>
              <a:t>“BackupUtils.java</a:t>
            </a:r>
            <a:r>
              <a:rPr lang="en-US" sz="1600" dirty="0"/>
              <a:t>”</a:t>
            </a:r>
            <a:r>
              <a:rPr sz="1600" dirty="0"/>
              <a:t>代码中出现了资源对象在使用完之后未被关闭的现象，从而易发生内存泄漏的问题。资源对象的创建应采用“try-with-resources”的模式，以防止出现上述问题，为此需在finally块中添加</a:t>
            </a:r>
            <a:r>
              <a:rPr lang="en-US" sz="1600" dirty="0"/>
              <a:t>“</a:t>
            </a:r>
            <a:r>
              <a:rPr sz="1600" dirty="0"/>
              <a:t>fos.close()”语句。</a:t>
            </a:r>
          </a:p>
        </p:txBody>
      </p:sp>
      <p:sp>
        <p:nvSpPr>
          <p:cNvPr id="22"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分析代码质量</a:t>
            </a:r>
          </a:p>
        </p:txBody>
      </p:sp>
      <p:pic>
        <p:nvPicPr>
          <p:cNvPr id="23" name="图片 22"/>
          <p:cNvPicPr>
            <a:picLocks noChangeAspect="1"/>
          </p:cNvPicPr>
          <p:nvPr>
            <p:custDataLst>
              <p:tags r:id="rId3"/>
            </p:custDataLst>
          </p:nvPr>
        </p:nvPicPr>
        <p:blipFill>
          <a:blip r:embed="rId7"/>
          <a:stretch>
            <a:fillRect/>
          </a:stretch>
        </p:blipFill>
        <p:spPr>
          <a:xfrm>
            <a:off x="5262880" y="3167380"/>
            <a:ext cx="4448175" cy="23907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2" name="内容占位符 6"/>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自动分析</a:t>
            </a:r>
          </a:p>
          <a:p>
            <a:pPr lvl="1"/>
            <a:r>
              <a:rPr lang="en-US" sz="1600" dirty="0"/>
              <a:t>2</a:t>
            </a:r>
            <a:r>
              <a:rPr lang="zh-CN" altLang="en-US" sz="1600" dirty="0"/>
              <a:t>、</a:t>
            </a:r>
            <a:r>
              <a:rPr sz="1600" dirty="0"/>
              <a:t>方法内部的实现代码过于复杂，不易理解和维护的问题</a:t>
            </a:r>
          </a:p>
          <a:p>
            <a:pPr lvl="1"/>
            <a:r>
              <a:rPr sz="1600" dirty="0"/>
              <a:t>严重程度</a:t>
            </a:r>
            <a:r>
              <a:rPr lang="zh-CN" sz="1600" dirty="0"/>
              <a:t>：严重</a:t>
            </a:r>
            <a:endParaRPr sz="1600" dirty="0"/>
          </a:p>
          <a:p>
            <a:pPr lvl="1"/>
            <a:r>
              <a:rPr lang="en-US" sz="1600" dirty="0">
                <a:sym typeface="+mn-ea"/>
              </a:rPr>
              <a:t>tool</a:t>
            </a:r>
            <a:r>
              <a:rPr lang="zh-CN" altLang="en-US" sz="1600" dirty="0">
                <a:sym typeface="+mn-ea"/>
              </a:rPr>
              <a:t>包</a:t>
            </a:r>
            <a:r>
              <a:rPr lang="en-US" altLang="zh-CN" sz="1600" dirty="0">
                <a:sym typeface="+mn-ea"/>
              </a:rPr>
              <a:t>“</a:t>
            </a:r>
            <a:r>
              <a:rPr sz="1600" dirty="0"/>
              <a:t>BackupUtils.java</a:t>
            </a:r>
            <a:r>
              <a:rPr lang="en-US" sz="1600" dirty="0"/>
              <a:t>”</a:t>
            </a:r>
            <a:r>
              <a:rPr sz="1600" dirty="0"/>
              <a:t>代码中有多个嵌套的“</a:t>
            </a:r>
            <a:r>
              <a:rPr lang="en-US" sz="1600" dirty="0"/>
              <a:t>i</a:t>
            </a:r>
            <a:r>
              <a:rPr sz="1600" dirty="0"/>
              <a:t>f语句”，</a:t>
            </a:r>
          </a:p>
          <a:p>
            <a:pPr marL="393065" lvl="1" indent="0">
              <a:buNone/>
            </a:pPr>
            <a:r>
              <a:rPr sz="1600" dirty="0"/>
              <a:t>使得整个程序的控制流嵌套层数太多，导致程序控制结构</a:t>
            </a:r>
          </a:p>
          <a:p>
            <a:pPr marL="393065" lvl="1" indent="0">
              <a:buNone/>
            </a:pPr>
            <a:r>
              <a:rPr sz="1600" dirty="0"/>
              <a:t>较为复杂，影响程序代码的可理解性和可维护性。</a:t>
            </a:r>
          </a:p>
          <a:p>
            <a:pPr lvl="1"/>
            <a:endParaRPr sz="1600" dirty="0"/>
          </a:p>
        </p:txBody>
      </p:sp>
      <p:sp>
        <p:nvSpPr>
          <p:cNvPr id="19" name="标题 1"/>
          <p:cNvSpPr>
            <a:spLocks noGrp="1"/>
          </p:cNvSpPr>
          <p:nvPr>
            <p:custDataLst>
              <p:tags r:id="rId2"/>
            </p:custDataLst>
          </p:nvPr>
        </p:nvSpPr>
        <p:spPr>
          <a:xfrm>
            <a:off x="395605" y="26066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分析代码质量</a:t>
            </a:r>
          </a:p>
        </p:txBody>
      </p:sp>
      <p:pic>
        <p:nvPicPr>
          <p:cNvPr id="20" name="图片 19"/>
          <p:cNvPicPr>
            <a:picLocks noChangeAspect="1"/>
          </p:cNvPicPr>
          <p:nvPr>
            <p:custDataLst>
              <p:tags r:id="rId3"/>
            </p:custDataLst>
          </p:nvPr>
        </p:nvPicPr>
        <p:blipFill>
          <a:blip r:embed="rId7"/>
          <a:stretch>
            <a:fillRect/>
          </a:stretch>
        </p:blipFill>
        <p:spPr>
          <a:xfrm>
            <a:off x="6864985" y="1481455"/>
            <a:ext cx="3944620" cy="368744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custDataLst>
              <p:tags r:id="rId1"/>
            </p:custDataLst>
          </p:nvPr>
        </p:nvSpPr>
        <p:spPr>
          <a:xfrm>
            <a:off x="395605" y="26066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分析代码质量</a:t>
            </a:r>
          </a:p>
        </p:txBody>
      </p:sp>
      <p:sp>
        <p:nvSpPr>
          <p:cNvPr id="19" name="内容占位符 6"/>
          <p:cNvSpPr>
            <a:spLocks noGrp="1"/>
          </p:cNvSpPr>
          <p:nvPr>
            <p:custDataLst>
              <p:tags r:id="rId2"/>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自动分析</a:t>
            </a:r>
          </a:p>
          <a:p>
            <a:pPr lvl="1"/>
            <a:r>
              <a:rPr lang="en-US" sz="1600" dirty="0"/>
              <a:t>3</a:t>
            </a:r>
            <a:r>
              <a:rPr lang="zh-CN" sz="1600" dirty="0"/>
              <a:t>、判断</a:t>
            </a:r>
            <a:r>
              <a:rPr sz="1600" dirty="0"/>
              <a:t>条件中使用的表达式</a:t>
            </a:r>
            <a:r>
              <a:rPr lang="zh-CN" sz="1600" dirty="0"/>
              <a:t>过于复杂</a:t>
            </a:r>
            <a:endParaRPr sz="1600" dirty="0"/>
          </a:p>
          <a:p>
            <a:pPr lvl="1"/>
            <a:r>
              <a:rPr sz="1600" dirty="0"/>
              <a:t>严重程度</a:t>
            </a:r>
            <a:r>
              <a:rPr lang="zh-CN" sz="1600" dirty="0"/>
              <a:t>：中等</a:t>
            </a:r>
            <a:endParaRPr sz="1600" dirty="0"/>
          </a:p>
          <a:p>
            <a:pPr lvl="1"/>
            <a:r>
              <a:rPr lang="en-US" altLang="zh-CN" sz="1600" dirty="0"/>
              <a:t>ui</a:t>
            </a:r>
            <a:r>
              <a:rPr lang="zh-CN" altLang="en-US" sz="1600" dirty="0"/>
              <a:t>包</a:t>
            </a:r>
            <a:r>
              <a:rPr lang="en-US" sz="1600" dirty="0"/>
              <a:t>“</a:t>
            </a:r>
            <a:r>
              <a:rPr lang="en-US" sz="1600" dirty="0" err="1"/>
              <a:t>DataTimePicker</a:t>
            </a:r>
            <a:r>
              <a:rPr sz="1600" dirty="0" err="1"/>
              <a:t>.java</a:t>
            </a:r>
            <a:r>
              <a:rPr lang="en-US" sz="1600" dirty="0" err="1"/>
              <a:t>”</a:t>
            </a:r>
            <a:r>
              <a:rPr sz="1600" dirty="0" err="1"/>
              <a:t>代码中</a:t>
            </a:r>
            <a:r>
              <a:rPr lang="en-US" sz="1600" dirty="0" err="1"/>
              <a:t>i</a:t>
            </a:r>
            <a:r>
              <a:rPr sz="1600" dirty="0" err="1"/>
              <a:t>f语句</a:t>
            </a:r>
            <a:r>
              <a:rPr lang="zh-CN" sz="1600" dirty="0"/>
              <a:t>判断条件表达式过于复杂，</a:t>
            </a:r>
            <a:r>
              <a:rPr sz="1600" dirty="0"/>
              <a:t>导致程序控制结构较为复杂，影响程序代码的可理解性和可维护性。</a:t>
            </a:r>
          </a:p>
        </p:txBody>
      </p:sp>
      <p:pic>
        <p:nvPicPr>
          <p:cNvPr id="20" name="图片 19"/>
          <p:cNvPicPr>
            <a:picLocks noChangeAspect="1"/>
          </p:cNvPicPr>
          <p:nvPr>
            <p:custDataLst>
              <p:tags r:id="rId3"/>
            </p:custDataLst>
          </p:nvPr>
        </p:nvPicPr>
        <p:blipFill>
          <a:blip r:embed="rId7"/>
          <a:stretch>
            <a:fillRect/>
          </a:stretch>
        </p:blipFill>
        <p:spPr>
          <a:xfrm>
            <a:off x="1553210" y="3171825"/>
            <a:ext cx="6275705" cy="283527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2" name="内容占位符 6"/>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自动分析</a:t>
            </a:r>
          </a:p>
          <a:p>
            <a:pPr lvl="1"/>
            <a:r>
              <a:rPr lang="en-US" sz="1600" dirty="0"/>
              <a:t>4</a:t>
            </a:r>
            <a:r>
              <a:rPr lang="zh-CN" sz="1600" dirty="0"/>
              <a:t>、调试代码在项目完成后可以删去</a:t>
            </a:r>
            <a:endParaRPr sz="1600" dirty="0"/>
          </a:p>
          <a:p>
            <a:pPr lvl="1"/>
            <a:r>
              <a:rPr sz="1600" dirty="0"/>
              <a:t>严重程度</a:t>
            </a:r>
            <a:r>
              <a:rPr lang="zh-CN" sz="1600" dirty="0"/>
              <a:t>：提示</a:t>
            </a:r>
            <a:endParaRPr sz="1600" dirty="0"/>
          </a:p>
          <a:p>
            <a:pPr lvl="1"/>
            <a:r>
              <a:rPr lang="en-US" altLang="zh-CN" sz="1600" dirty="0"/>
              <a:t>ui</a:t>
            </a:r>
            <a:r>
              <a:rPr lang="zh-CN" altLang="en-US" sz="1600" dirty="0"/>
              <a:t>包</a:t>
            </a:r>
            <a:r>
              <a:rPr lang="en-US" sz="1600" dirty="0"/>
              <a:t>“AlarmAlertActivity</a:t>
            </a:r>
            <a:r>
              <a:rPr sz="1600" dirty="0"/>
              <a:t>.java</a:t>
            </a:r>
            <a:r>
              <a:rPr lang="en-US" sz="1600" dirty="0"/>
              <a:t>”</a:t>
            </a:r>
            <a:r>
              <a:rPr sz="1600" dirty="0"/>
              <a:t>代码中</a:t>
            </a:r>
            <a:r>
              <a:rPr lang="en-US" sz="1600" dirty="0"/>
              <a:t>try-catch</a:t>
            </a:r>
            <a:r>
              <a:rPr lang="zh-CN" altLang="en-US" sz="1600" dirty="0"/>
              <a:t>捕获异</a:t>
            </a:r>
          </a:p>
          <a:p>
            <a:pPr marL="393065" lvl="1" indent="0">
              <a:buNone/>
            </a:pPr>
            <a:r>
              <a:rPr lang="zh-CN" altLang="en-US" sz="1600" dirty="0"/>
              <a:t>常是用于代码调试，正式产品用不到这些代码，在正式交付</a:t>
            </a:r>
          </a:p>
          <a:p>
            <a:pPr marL="393065" lvl="1" indent="0">
              <a:buNone/>
            </a:pPr>
            <a:r>
              <a:rPr lang="zh-CN" altLang="en-US" sz="1600" dirty="0"/>
              <a:t>成品时可以删去</a:t>
            </a:r>
            <a:r>
              <a:rPr sz="1600" dirty="0"/>
              <a:t>。</a:t>
            </a:r>
          </a:p>
        </p:txBody>
      </p:sp>
      <p:sp>
        <p:nvSpPr>
          <p:cNvPr id="19"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分析代码质量</a:t>
            </a:r>
          </a:p>
        </p:txBody>
      </p:sp>
      <p:pic>
        <p:nvPicPr>
          <p:cNvPr id="20" name="图片 19"/>
          <p:cNvPicPr>
            <a:picLocks noChangeAspect="1"/>
          </p:cNvPicPr>
          <p:nvPr>
            <p:custDataLst>
              <p:tags r:id="rId3"/>
            </p:custDataLst>
          </p:nvPr>
        </p:nvPicPr>
        <p:blipFill>
          <a:blip r:embed="rId7"/>
          <a:stretch>
            <a:fillRect/>
          </a:stretch>
        </p:blipFill>
        <p:spPr>
          <a:xfrm>
            <a:off x="6627495" y="1348740"/>
            <a:ext cx="3669030" cy="35540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3"/>
          <a:srcRect l="74417" t="6019" r="10990" b="68250"/>
          <a:stretch>
            <a:fillRect/>
          </a:stretch>
        </p:blipFill>
        <p:spPr>
          <a:xfrm rot="5700000">
            <a:off x="10840720" y="3601720"/>
            <a:ext cx="823595" cy="817245"/>
          </a:xfrm>
          <a:prstGeom prst="rect">
            <a:avLst/>
          </a:prstGeom>
        </p:spPr>
      </p:pic>
      <p:pic>
        <p:nvPicPr>
          <p:cNvPr id="7" name="图片 6" descr="QQ图片20220106181402"/>
          <p:cNvPicPr>
            <a:picLocks noChangeAspect="1"/>
          </p:cNvPicPr>
          <p:nvPr/>
        </p:nvPicPr>
        <p:blipFill>
          <a:blip r:embed="rId3"/>
          <a:srcRect l="74417" t="6019" r="10990" b="68250"/>
          <a:stretch>
            <a:fillRect/>
          </a:stretch>
        </p:blipFill>
        <p:spPr>
          <a:xfrm rot="5700000">
            <a:off x="9226550" y="5203190"/>
            <a:ext cx="594995" cy="590550"/>
          </a:xfrm>
          <a:prstGeom prst="rect">
            <a:avLst/>
          </a:prstGeom>
        </p:spPr>
      </p:pic>
      <p:pic>
        <p:nvPicPr>
          <p:cNvPr id="14" name="图片 13" descr="QQ图片20220106181402"/>
          <p:cNvPicPr>
            <a:picLocks noChangeAspect="1"/>
          </p:cNvPicPr>
          <p:nvPr/>
        </p:nvPicPr>
        <p:blipFill>
          <a:blip r:embed="rId3"/>
          <a:srcRect l="74417" t="6019" r="10990" b="68250"/>
          <a:stretch>
            <a:fillRect/>
          </a:stretch>
        </p:blipFill>
        <p:spPr>
          <a:xfrm rot="5700000">
            <a:off x="932180" y="2499360"/>
            <a:ext cx="823595" cy="817245"/>
          </a:xfrm>
          <a:prstGeom prst="rect">
            <a:avLst/>
          </a:prstGeom>
        </p:spPr>
      </p:pic>
      <p:pic>
        <p:nvPicPr>
          <p:cNvPr id="6" name="图片 5" descr="QQ图片20220106181402"/>
          <p:cNvPicPr>
            <a:picLocks noChangeAspect="1"/>
          </p:cNvPicPr>
          <p:nvPr/>
        </p:nvPicPr>
        <p:blipFill>
          <a:blip r:embed="rId3"/>
          <a:srcRect l="74417" t="6019" r="10990" b="68250"/>
          <a:stretch>
            <a:fillRect/>
          </a:stretch>
        </p:blipFill>
        <p:spPr>
          <a:xfrm rot="5700000">
            <a:off x="1520190" y="4836795"/>
            <a:ext cx="400685" cy="397510"/>
          </a:xfrm>
          <a:prstGeom prst="rect">
            <a:avLst/>
          </a:prstGeom>
        </p:spPr>
      </p:pic>
      <p:sp>
        <p:nvSpPr>
          <p:cNvPr id="20" name="文本框 19"/>
          <p:cNvSpPr txBox="1"/>
          <p:nvPr/>
        </p:nvSpPr>
        <p:spPr>
          <a:xfrm>
            <a:off x="4914265" y="2461895"/>
            <a:ext cx="3877945" cy="8299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4800" dirty="0">
                <a:solidFill>
                  <a:schemeClr val="tx1"/>
                </a:solidFill>
                <a:sym typeface="+mn-ea"/>
              </a:rPr>
              <a:t>标注开源代码</a:t>
            </a:r>
            <a:endParaRPr kumimoji="0" lang="zh-CN" altLang="en-US" sz="4800" b="1" i="0" u="none" strike="noStrike" kern="1200" cap="none" spc="0" normalizeH="0" baseline="0" noProof="0" dirty="0">
              <a:ln>
                <a:noFill/>
              </a:ln>
              <a:solidFill>
                <a:schemeClr val="tx1"/>
              </a:solidFill>
              <a:effectLst/>
              <a:uLnTx/>
              <a:uFillTx/>
              <a:latin typeface="汉仪粗简黑简" panose="00020600040101010101" charset="-122"/>
              <a:ea typeface="汉仪粗简黑简" panose="00020600040101010101" charset="-122"/>
              <a:cs typeface="+mn-cs"/>
              <a:sym typeface="+mn-ea"/>
            </a:endParaRPr>
          </a:p>
        </p:txBody>
      </p:sp>
      <p:grpSp>
        <p:nvGrpSpPr>
          <p:cNvPr id="2" name="组合 1"/>
          <p:cNvGrpSpPr/>
          <p:nvPr/>
        </p:nvGrpSpPr>
        <p:grpSpPr>
          <a:xfrm>
            <a:off x="2051685" y="2009775"/>
            <a:ext cx="2747010" cy="2767965"/>
            <a:chOff x="2127" y="3222"/>
            <a:chExt cx="4326" cy="4359"/>
          </a:xfrm>
        </p:grpSpPr>
        <p:pic>
          <p:nvPicPr>
            <p:cNvPr id="5" name="图片 4" descr="QQ图片20220106181402"/>
            <p:cNvPicPr>
              <a:picLocks noChangeAspect="1"/>
            </p:cNvPicPr>
            <p:nvPr/>
          </p:nvPicPr>
          <p:blipFill>
            <a:blip r:embed="rId3"/>
            <a:srcRect l="74417" t="6019" r="10990" b="68250"/>
            <a:stretch>
              <a:fillRect/>
            </a:stretch>
          </p:blipFill>
          <p:spPr>
            <a:xfrm rot="5700000">
              <a:off x="2110" y="3238"/>
              <a:ext cx="4359" cy="4326"/>
            </a:xfrm>
            <a:prstGeom prst="rect">
              <a:avLst/>
            </a:prstGeom>
          </p:spPr>
        </p:pic>
        <p:sp>
          <p:nvSpPr>
            <p:cNvPr id="22" name="文本框 21"/>
            <p:cNvSpPr txBox="1"/>
            <p:nvPr/>
          </p:nvSpPr>
          <p:spPr>
            <a:xfrm>
              <a:off x="2692" y="3992"/>
              <a:ext cx="3049" cy="2931"/>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schemeClr val="bg1"/>
                  </a:solidFill>
                  <a:effectLst/>
                  <a:uLnTx/>
                  <a:uFillTx/>
                  <a:latin typeface="汉仪粗简黑简" panose="00020600040101010101" charset="-122"/>
                  <a:ea typeface="汉仪粗简黑简" panose="00020600040101010101" charset="-122"/>
                  <a:cs typeface="+mn-cs"/>
                </a:rPr>
                <a:t>03</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979170" y="1519555"/>
            <a:ext cx="6096000" cy="3384550"/>
          </a:xfrm>
          <a:prstGeom prst="rect">
            <a:avLst/>
          </a:prstGeom>
          <a:noFill/>
        </p:spPr>
        <p:txBody>
          <a:bodyPr wrap="square" rtlCol="0" anchor="t">
            <a:spAutoFit/>
          </a:bodyPr>
          <a:lstStyle/>
          <a:p>
            <a:r>
              <a:rPr lang="zh-CN" altLang="en-US" dirty="0">
                <a:sym typeface="+mn-ea"/>
              </a:rPr>
              <a:t>在类层面理解代码的语义</a:t>
            </a:r>
            <a:endParaRPr lang="zh-CN" altLang="en-US" dirty="0"/>
          </a:p>
          <a:p>
            <a:r>
              <a:rPr lang="zh-CN" altLang="en-US" sz="1400" dirty="0">
                <a:sym typeface="+mn-ea"/>
              </a:rPr>
              <a:t>1</a:t>
            </a:r>
            <a:r>
              <a:rPr lang="en-US" altLang="zh-CN" sz="1400" dirty="0">
                <a:sym typeface="+mn-ea"/>
              </a:rPr>
              <a:t>.“data”</a:t>
            </a:r>
            <a:r>
              <a:rPr lang="zh-CN" altLang="en-US" sz="1400" dirty="0">
                <a:sym typeface="+mn-ea"/>
              </a:rPr>
              <a:t>程序包中的</a:t>
            </a:r>
            <a:r>
              <a:rPr lang="en-US" altLang="zh-CN" sz="1400" dirty="0">
                <a:sym typeface="+mn-ea"/>
              </a:rPr>
              <a:t>“</a:t>
            </a:r>
            <a:r>
              <a:rPr lang="zh-CN" altLang="en-US" sz="1400" dirty="0">
                <a:sym typeface="+mn-ea"/>
              </a:rPr>
              <a:t>Notes</a:t>
            </a:r>
            <a:r>
              <a:rPr lang="en-US" altLang="zh-CN" sz="1400" dirty="0">
                <a:sym typeface="+mn-ea"/>
              </a:rPr>
              <a:t>.java”</a:t>
            </a:r>
            <a:r>
              <a:rPr lang="zh-CN" altLang="en-US" sz="1400" dirty="0">
                <a:sym typeface="+mn-ea"/>
              </a:rPr>
              <a:t>类实现了</a:t>
            </a:r>
            <a:r>
              <a:rPr lang="en-US" altLang="zh-CN" sz="1400" dirty="0">
                <a:sym typeface="+mn-ea"/>
              </a:rPr>
              <a:t>“NoteColumns”“DataColumns”</a:t>
            </a:r>
            <a:r>
              <a:rPr lang="zh-CN" altLang="en-US" sz="1400" dirty="0">
                <a:sym typeface="+mn-ea"/>
              </a:rPr>
              <a:t>等接口，连接便签数据库，用于记录便签数据</a:t>
            </a:r>
            <a:endParaRPr lang="zh-CN" altLang="en-US" sz="1400" b="0" dirty="0"/>
          </a:p>
          <a:p>
            <a:endParaRPr lang="en-US" altLang="zh-CN" sz="1400" b="0" dirty="0">
              <a:sym typeface="+mn-ea"/>
            </a:endParaRPr>
          </a:p>
          <a:p>
            <a:r>
              <a:rPr lang="en-US" altLang="zh-CN" sz="1400" dirty="0">
                <a:sym typeface="+mn-ea"/>
              </a:rPr>
              <a:t>2.“model”</a:t>
            </a:r>
            <a:r>
              <a:rPr lang="zh-CN" altLang="en-US" sz="1400" dirty="0">
                <a:sym typeface="+mn-ea"/>
              </a:rPr>
              <a:t>程序包中的</a:t>
            </a:r>
            <a:r>
              <a:rPr lang="en-US" altLang="zh-CN" sz="1400" dirty="0">
                <a:sym typeface="+mn-ea"/>
              </a:rPr>
              <a:t>“WorkingNote.java”</a:t>
            </a:r>
            <a:r>
              <a:rPr lang="zh-CN" altLang="en-US" sz="1400" dirty="0">
                <a:sym typeface="+mn-ea"/>
              </a:rPr>
              <a:t>类使用大量方法来实现多种功能，并且实现了一个接口</a:t>
            </a:r>
            <a:r>
              <a:rPr lang="en-US" altLang="zh-CN" sz="1400" dirty="0">
                <a:sym typeface="+mn-ea"/>
              </a:rPr>
              <a:t>“NoteSettingChangedListener”</a:t>
            </a:r>
            <a:r>
              <a:rPr lang="zh-CN" altLang="en-US" sz="1400" dirty="0">
                <a:sym typeface="+mn-ea"/>
              </a:rPr>
              <a:t>来监测便签数据变化。</a:t>
            </a:r>
            <a:endParaRPr lang="zh-CN" altLang="en-US" sz="1400" b="0" dirty="0"/>
          </a:p>
          <a:p>
            <a:endParaRPr lang="zh-CN" altLang="en-US" sz="1400" b="0" dirty="0"/>
          </a:p>
          <a:p>
            <a:r>
              <a:rPr lang="en-US" altLang="zh-CN" sz="1400" dirty="0">
                <a:sym typeface="+mn-ea"/>
              </a:rPr>
              <a:t>3.</a:t>
            </a:r>
            <a:r>
              <a:rPr lang="zh-CN" altLang="en-US" sz="1400" dirty="0">
                <a:sym typeface="+mn-ea"/>
              </a:rPr>
              <a:t>“ui”程序包中的“NoteEditActivity</a:t>
            </a:r>
            <a:r>
              <a:rPr lang="en-US" altLang="zh-CN" sz="1400" dirty="0">
                <a:sym typeface="+mn-ea"/>
              </a:rPr>
              <a:t>.java”</a:t>
            </a:r>
            <a:r>
              <a:rPr lang="zh-CN" altLang="en-US" sz="1400" dirty="0">
                <a:sym typeface="+mn-ea"/>
              </a:rPr>
              <a:t>类，继承父类</a:t>
            </a:r>
            <a:r>
              <a:rPr lang="en-US" altLang="zh-CN" sz="1400" dirty="0">
                <a:sym typeface="+mn-ea"/>
              </a:rPr>
              <a:t>“</a:t>
            </a:r>
            <a:r>
              <a:rPr lang="zh-CN" altLang="en-US" sz="1400" dirty="0">
                <a:sym typeface="+mn-ea"/>
              </a:rPr>
              <a:t>Activity</a:t>
            </a:r>
            <a:r>
              <a:rPr lang="en-US" altLang="zh-CN" sz="1400" dirty="0">
                <a:sym typeface="+mn-ea"/>
              </a:rPr>
              <a:t>”</a:t>
            </a:r>
            <a:r>
              <a:rPr lang="zh-CN" altLang="en-US" sz="1400" dirty="0">
                <a:sym typeface="+mn-ea"/>
              </a:rPr>
              <a:t>并实现了三个接口：“OnClickListener”、</a:t>
            </a:r>
            <a:r>
              <a:rPr lang="en-US" altLang="zh-CN" sz="1400" dirty="0">
                <a:sym typeface="+mn-ea"/>
              </a:rPr>
              <a:t>“</a:t>
            </a:r>
            <a:r>
              <a:rPr lang="zh-CN" altLang="en-US" sz="1400" dirty="0">
                <a:sym typeface="+mn-ea"/>
              </a:rPr>
              <a:t>NoteSettingChangedListener”和“OnTextViewChangeListener”，提供了一组方法用于实现便签的编辑和修改样式等功能。</a:t>
            </a:r>
            <a:endParaRPr lang="zh-CN" altLang="en-US" sz="1400" b="0" dirty="0"/>
          </a:p>
          <a:p>
            <a:endParaRPr lang="zh-CN" altLang="en-US" sz="1400" b="0" dirty="0"/>
          </a:p>
          <a:p>
            <a:r>
              <a:rPr lang="en-US" altLang="zh-CN" sz="1400" dirty="0">
                <a:sym typeface="+mn-ea"/>
              </a:rPr>
              <a:t>4.</a:t>
            </a:r>
            <a:r>
              <a:rPr lang="zh-CN" altLang="en-US" sz="1400" dirty="0">
                <a:sym typeface="+mn-ea"/>
              </a:rPr>
              <a:t>“ui”程序包中的“DateTimePickerDialog</a:t>
            </a:r>
            <a:r>
              <a:rPr lang="en-US" altLang="zh-CN" sz="1400" dirty="0">
                <a:sym typeface="+mn-ea"/>
              </a:rPr>
              <a:t>.java”</a:t>
            </a:r>
            <a:r>
              <a:rPr lang="zh-CN" altLang="en-US" sz="1400" dirty="0">
                <a:sym typeface="+mn-ea"/>
              </a:rPr>
              <a:t>类继承了父类“AlertDialog"并实现了接口“OnClickListener</a:t>
            </a:r>
            <a:r>
              <a:rPr lang="en-US" altLang="zh-CN" sz="1400" dirty="0">
                <a:sym typeface="+mn-ea"/>
              </a:rPr>
              <a:t>”</a:t>
            </a:r>
            <a:r>
              <a:rPr lang="zh-CN" altLang="en-US" sz="1400" dirty="0">
                <a:sym typeface="+mn-ea"/>
              </a:rPr>
              <a:t>，提供了一组方法以实现便签提醒的功能。</a:t>
            </a:r>
            <a:endParaRPr lang="zh-CN" altLang="en-US" sz="1400" b="0" dirty="0"/>
          </a:p>
          <a:p>
            <a:endParaRPr lang="zh-CN" altLang="en-US" sz="1400" b="0" dirty="0"/>
          </a:p>
        </p:txBody>
      </p:sp>
      <p:sp>
        <p:nvSpPr>
          <p:cNvPr id="9218" name="标题 1"/>
          <p:cNvSpPr>
            <a:spLocks noGrp="1"/>
          </p:cNvSpPr>
          <p:nvPr/>
        </p:nvSpPr>
        <p:spPr>
          <a:xfrm>
            <a:off x="914400" y="463233"/>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5"/>
          <a:stretch>
            <a:fillRect/>
          </a:stretch>
        </p:blipFill>
        <p:spPr>
          <a:xfrm>
            <a:off x="1979295" y="2996565"/>
            <a:ext cx="5819775" cy="1590675"/>
          </a:xfrm>
          <a:prstGeom prst="rect">
            <a:avLst/>
          </a:prstGeom>
        </p:spPr>
      </p:pic>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sp>
        <p:nvSpPr>
          <p:cNvPr id="19"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sym typeface="+mn-ea"/>
              </a:rPr>
              <a:t>Notes</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2"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sym typeface="+mn-ea"/>
              </a:rPr>
              <a:t>WorkingNote</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pic>
        <p:nvPicPr>
          <p:cNvPr id="19" name="图片 18"/>
          <p:cNvPicPr>
            <a:picLocks noChangeAspect="1"/>
          </p:cNvPicPr>
          <p:nvPr>
            <p:custDataLst>
              <p:tags r:id="rId1"/>
            </p:custDataLst>
          </p:nvPr>
        </p:nvPicPr>
        <p:blipFill>
          <a:blip r:embed="rId5"/>
          <a:stretch>
            <a:fillRect/>
          </a:stretch>
        </p:blipFill>
        <p:spPr>
          <a:xfrm>
            <a:off x="2545715" y="2391410"/>
            <a:ext cx="5057775" cy="23241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2"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sym typeface="+mn-ea"/>
              </a:rPr>
              <a:t>NoteEditActivity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pic>
        <p:nvPicPr>
          <p:cNvPr id="19" name="图片 18"/>
          <p:cNvPicPr>
            <a:picLocks noChangeAspect="1"/>
          </p:cNvPicPr>
          <p:nvPr>
            <p:custDataLst>
              <p:tags r:id="rId1"/>
            </p:custDataLst>
          </p:nvPr>
        </p:nvPicPr>
        <p:blipFill>
          <a:blip r:embed="rId5"/>
          <a:stretch>
            <a:fillRect/>
          </a:stretch>
        </p:blipFill>
        <p:spPr>
          <a:xfrm>
            <a:off x="2757805" y="2463165"/>
            <a:ext cx="5772150" cy="256222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2"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sym typeface="+mn-ea"/>
              </a:rPr>
              <a:t>DateTimePickerDialog</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pic>
        <p:nvPicPr>
          <p:cNvPr id="19" name="图片 18"/>
          <p:cNvPicPr>
            <a:picLocks noChangeAspect="1"/>
          </p:cNvPicPr>
          <p:nvPr>
            <p:custDataLst>
              <p:tags r:id="rId1"/>
            </p:custDataLst>
          </p:nvPr>
        </p:nvPicPr>
        <p:blipFill>
          <a:blip r:embed="rId5"/>
          <a:stretch>
            <a:fillRect/>
          </a:stretch>
        </p:blipFill>
        <p:spPr>
          <a:xfrm>
            <a:off x="827405" y="2753360"/>
            <a:ext cx="6457950" cy="19812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在方法层面理解代码的语义</a:t>
            </a:r>
          </a:p>
          <a:p>
            <a:r>
              <a:rPr lang="en-US" altLang="zh-CN" sz="1600" b="0" dirty="0"/>
              <a:t>“</a:t>
            </a:r>
            <a:r>
              <a:rPr lang="zh-CN" altLang="en-US" sz="1600" b="0" dirty="0"/>
              <a:t>NoteEditActivity</a:t>
            </a:r>
            <a:r>
              <a:rPr lang="en-US" altLang="zh-CN" sz="1600" b="0" dirty="0"/>
              <a:t>”</a:t>
            </a:r>
            <a:r>
              <a:rPr lang="zh-CN" altLang="en-US" sz="1600" b="0" dirty="0"/>
              <a:t>类中封装了</a:t>
            </a:r>
            <a:r>
              <a:rPr lang="en-US" altLang="zh-CN" sz="1600" b="0" dirty="0"/>
              <a:t>39</a:t>
            </a:r>
            <a:r>
              <a:rPr lang="zh-CN" altLang="en-US" sz="1600" b="0" dirty="0"/>
              <a:t>个方法用于实现该类的功能，其中部分方法的描述如下：</a:t>
            </a:r>
          </a:p>
          <a:p>
            <a:endParaRPr lang="zh-CN" altLang="en-US" sz="1600" b="0" dirty="0"/>
          </a:p>
          <a:p>
            <a:endParaRPr lang="zh-CN" altLang="en-US" sz="1600" b="0" dirty="0"/>
          </a:p>
          <a:p>
            <a:r>
              <a:rPr lang="en-US" altLang="zh-CN" sz="1600" b="0" dirty="0"/>
              <a:t>1.“initActivityState()”</a:t>
            </a:r>
            <a:r>
              <a:rPr lang="zh-CN" altLang="en-US" sz="1600" b="0" dirty="0"/>
              <a:t>：实现便签编辑界面初始化功能。</a:t>
            </a:r>
          </a:p>
          <a:p>
            <a:endParaRPr lang="zh-CN" altLang="en-US" sz="1600" b="0" dirty="0"/>
          </a:p>
          <a:p>
            <a:r>
              <a:rPr lang="en-US" altLang="zh-CN" sz="1600" b="0" dirty="0"/>
              <a:t>2.“setReminder()”</a:t>
            </a:r>
            <a:r>
              <a:rPr lang="zh-CN" altLang="en-US" sz="1600" b="0" dirty="0"/>
              <a:t>：实现添加提醒功能。</a:t>
            </a:r>
          </a:p>
          <a:p>
            <a:endParaRPr lang="zh-CN" altLang="en-US" sz="1600" b="0" dirty="0"/>
          </a:p>
          <a:p>
            <a:r>
              <a:rPr lang="en-US" altLang="zh-CN" sz="1600" b="0" dirty="0"/>
              <a:t>3.“initNoteScreen()”</a:t>
            </a:r>
            <a:r>
              <a:rPr lang="zh-CN" altLang="en-US" sz="1600" b="0" dirty="0"/>
              <a:t>：实现便签搜索功能。</a:t>
            </a:r>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13"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对方法进行标注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sym typeface="+mn-ea"/>
              </a:rPr>
              <a:t>NoteEditActivity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类中“</a:t>
            </a:r>
            <a:r>
              <a:rPr lang="en-US" altLang="zh-CN" sz="2200" b="0" dirty="0">
                <a:sym typeface="+mn-ea"/>
              </a:rPr>
              <a:t>initActivityState()</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方法的的注释</a:t>
            </a: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a:t>
            </a:r>
            <a:r>
              <a:rPr lang="zh-CN" altLang="en-US" sz="2200" b="0" dirty="0">
                <a:sym typeface="+mn-ea"/>
              </a:rPr>
              <a:t>NoteEditActivity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类中“</a:t>
            </a:r>
            <a:r>
              <a:rPr lang="en-US" altLang="zh-CN" sz="2200" b="0" dirty="0">
                <a:sym typeface="+mn-ea"/>
              </a:rPr>
              <a:t>setReminder()</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方法的的注释</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pic>
        <p:nvPicPr>
          <p:cNvPr id="17" name="图片 16"/>
          <p:cNvPicPr>
            <a:picLocks noChangeAspect="1"/>
          </p:cNvPicPr>
          <p:nvPr>
            <p:custDataLst>
              <p:tags r:id="rId1"/>
            </p:custDataLst>
          </p:nvPr>
        </p:nvPicPr>
        <p:blipFill>
          <a:blip r:embed="rId5"/>
          <a:stretch>
            <a:fillRect/>
          </a:stretch>
        </p:blipFill>
        <p:spPr>
          <a:xfrm>
            <a:off x="899160" y="2348865"/>
            <a:ext cx="7477125" cy="1847850"/>
          </a:xfrm>
          <a:prstGeom prst="rect">
            <a:avLst/>
          </a:prstGeom>
        </p:spPr>
      </p:pic>
      <p:pic>
        <p:nvPicPr>
          <p:cNvPr id="18" name="图片 17"/>
          <p:cNvPicPr>
            <a:picLocks noChangeAspect="1"/>
          </p:cNvPicPr>
          <p:nvPr>
            <p:custDataLst>
              <p:tags r:id="rId2"/>
            </p:custDataLst>
          </p:nvPr>
        </p:nvPicPr>
        <p:blipFill>
          <a:blip r:embed="rId6"/>
          <a:stretch>
            <a:fillRect/>
          </a:stretch>
        </p:blipFill>
        <p:spPr>
          <a:xfrm>
            <a:off x="2043430" y="4725035"/>
            <a:ext cx="5057775" cy="153352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pic>
        <p:nvPicPr>
          <p:cNvPr id="4" name="图片 3"/>
          <p:cNvPicPr>
            <a:picLocks noChangeAspect="1"/>
          </p:cNvPicPr>
          <p:nvPr>
            <p:custDataLst>
              <p:tags r:id="rId1"/>
            </p:custDataLst>
          </p:nvPr>
        </p:nvPicPr>
        <p:blipFill>
          <a:blip r:embed="rId4"/>
          <a:stretch>
            <a:fillRect/>
          </a:stretch>
        </p:blipFill>
        <p:spPr>
          <a:xfrm>
            <a:off x="2123440" y="2636520"/>
            <a:ext cx="5105400" cy="1343025"/>
          </a:xfrm>
          <a:prstGeom prst="rect">
            <a:avLst/>
          </a:prstGeom>
        </p:spPr>
      </p:pic>
      <p:sp>
        <p:nvSpPr>
          <p:cNvPr id="5"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对方法进行标注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sym typeface="+mn-ea"/>
              </a:rPr>
              <a:t>NoteEditActivity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类中“</a:t>
            </a:r>
            <a:r>
              <a:rPr lang="en-US" altLang="zh-CN" sz="2200" b="0" dirty="0">
                <a:sym typeface="+mn-ea"/>
              </a:rPr>
              <a:t>initNoteScreen()</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方法的的注释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在代码块层面理解代码的语义</a:t>
            </a:r>
          </a:p>
          <a:p>
            <a:endParaRPr lang="zh-CN" altLang="en-US" sz="1800" b="0" dirty="0"/>
          </a:p>
          <a:p>
            <a:r>
              <a:rPr lang="zh-CN" altLang="en-US" sz="1600" b="0" dirty="0"/>
              <a:t>代码块由一组嵌套语句组成，通过对这一组语句的语义以及代码块上下文的理解和编译，可推知该代码块的功能，在一定程度上提高了代码的可读性和可维护性。</a:t>
            </a:r>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对代码块进行标注</a:t>
            </a:r>
            <a:endParaRPr lang="en-US" altLang="zh-CN" dirty="0"/>
          </a:p>
          <a:p>
            <a:pPr lvl="0">
              <a:buClr>
                <a:srgbClr val="2DA2BF"/>
              </a:buClr>
            </a:pPr>
            <a:r>
              <a:rPr lang="en-US" altLang="zh-CN" sz="22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“Note”</a:t>
            </a:r>
            <a:r>
              <a:rPr lang="zh-CN" altLang="en-US" sz="22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类中方法“setTextDataId</a:t>
            </a:r>
            <a:r>
              <a:rPr lang="en-US" altLang="zh-CN" sz="22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rPr>
              <a:t>中的重要语句块的注释</a:t>
            </a:r>
          </a:p>
          <a:p>
            <a:endParaRPr lang="en-US" altLang="zh-CN" dirty="0"/>
          </a:p>
          <a:p>
            <a:endParaRPr lang="zh-CN" altLang="en-US" dirty="0"/>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pic>
        <p:nvPicPr>
          <p:cNvPr id="5" name="图片 4"/>
          <p:cNvPicPr>
            <a:picLocks noChangeAspect="1"/>
          </p:cNvPicPr>
          <p:nvPr>
            <p:custDataLst>
              <p:tags r:id="rId1"/>
            </p:custDataLst>
          </p:nvPr>
        </p:nvPicPr>
        <p:blipFill>
          <a:blip r:embed="rId4"/>
          <a:stretch>
            <a:fillRect/>
          </a:stretch>
        </p:blipFill>
        <p:spPr>
          <a:xfrm>
            <a:off x="1331595" y="2420620"/>
            <a:ext cx="6315075" cy="155257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内容占位符 2"/>
          <p:cNvSpPr>
            <a:spLocks noGrp="1"/>
          </p:cNvSpPr>
          <p:nvPr/>
        </p:nvSpPr>
        <p:spPr>
          <a:xfrm>
            <a:off x="457200" y="1481328"/>
            <a:ext cx="8229600" cy="4683976"/>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在语句层面理解代码的语义</a:t>
            </a:r>
          </a:p>
          <a:p>
            <a:endParaRPr lang="zh-CN" altLang="en-US" dirty="0"/>
          </a:p>
          <a:p>
            <a:r>
              <a:rPr lang="zh-CN" altLang="en-US" sz="1800" b="0" dirty="0">
                <a:latin typeface="Times New Roman" panose="02020603050405020304" pitchFamily="18" charset="0"/>
                <a:ea typeface="宋体" panose="02010600030101010101" pitchFamily="2" charset="-122"/>
                <a:cs typeface="Times New Roman" panose="02020603050405020304" pitchFamily="18" charset="0"/>
              </a:rPr>
              <a:t>通过对语句自身的语法和语义以及语句上下文的理解，可知每条语句具有如下的内涵信息。</a:t>
            </a:r>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对语句进行标注</a:t>
            </a:r>
          </a:p>
          <a:p>
            <a:r>
              <a:rPr lang="en-US" altLang="zh-CN" sz="1800" b="0" dirty="0"/>
              <a:t>NoteItemData()</a:t>
            </a:r>
            <a:r>
              <a:rPr lang="zh-CN" altLang="en-US" sz="1800" b="0" dirty="0"/>
              <a:t>函数中有若干条语句用来获取当前便签数据信息，为了便于阅读代码，需对这些语句进行注释。</a:t>
            </a:r>
          </a:p>
        </p:txBody>
      </p:sp>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标注开源代码</a:t>
            </a:r>
          </a:p>
        </p:txBody>
      </p:sp>
      <p:pic>
        <p:nvPicPr>
          <p:cNvPr id="5" name="图片 4"/>
          <p:cNvPicPr>
            <a:picLocks noChangeAspect="1"/>
          </p:cNvPicPr>
          <p:nvPr>
            <p:custDataLst>
              <p:tags r:id="rId1"/>
            </p:custDataLst>
          </p:nvPr>
        </p:nvPicPr>
        <p:blipFill>
          <a:blip r:embed="rId4"/>
          <a:stretch>
            <a:fillRect/>
          </a:stretch>
        </p:blipFill>
        <p:spPr>
          <a:xfrm>
            <a:off x="1252220" y="2740025"/>
            <a:ext cx="7848600" cy="326707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3"/>
          <a:srcRect l="74417" t="6019" r="10990" b="68250"/>
          <a:stretch>
            <a:fillRect/>
          </a:stretch>
        </p:blipFill>
        <p:spPr>
          <a:xfrm rot="5700000">
            <a:off x="10840720" y="3601720"/>
            <a:ext cx="823595" cy="817245"/>
          </a:xfrm>
          <a:prstGeom prst="rect">
            <a:avLst/>
          </a:prstGeom>
        </p:spPr>
      </p:pic>
      <p:pic>
        <p:nvPicPr>
          <p:cNvPr id="7" name="图片 6" descr="QQ图片20220106181402"/>
          <p:cNvPicPr>
            <a:picLocks noChangeAspect="1"/>
          </p:cNvPicPr>
          <p:nvPr/>
        </p:nvPicPr>
        <p:blipFill>
          <a:blip r:embed="rId3"/>
          <a:srcRect l="74417" t="6019" r="10990" b="68250"/>
          <a:stretch>
            <a:fillRect/>
          </a:stretch>
        </p:blipFill>
        <p:spPr>
          <a:xfrm rot="5700000">
            <a:off x="9226550" y="5203190"/>
            <a:ext cx="594995" cy="590550"/>
          </a:xfrm>
          <a:prstGeom prst="rect">
            <a:avLst/>
          </a:prstGeom>
        </p:spPr>
      </p:pic>
      <p:pic>
        <p:nvPicPr>
          <p:cNvPr id="14" name="图片 13" descr="QQ图片20220106181402"/>
          <p:cNvPicPr>
            <a:picLocks noChangeAspect="1"/>
          </p:cNvPicPr>
          <p:nvPr/>
        </p:nvPicPr>
        <p:blipFill>
          <a:blip r:embed="rId3"/>
          <a:srcRect l="74417" t="6019" r="10990" b="68250"/>
          <a:stretch>
            <a:fillRect/>
          </a:stretch>
        </p:blipFill>
        <p:spPr>
          <a:xfrm rot="5700000">
            <a:off x="932180" y="2499360"/>
            <a:ext cx="823595" cy="817245"/>
          </a:xfrm>
          <a:prstGeom prst="rect">
            <a:avLst/>
          </a:prstGeom>
        </p:spPr>
      </p:pic>
      <p:pic>
        <p:nvPicPr>
          <p:cNvPr id="6" name="图片 5" descr="QQ图片20220106181402"/>
          <p:cNvPicPr>
            <a:picLocks noChangeAspect="1"/>
          </p:cNvPicPr>
          <p:nvPr/>
        </p:nvPicPr>
        <p:blipFill>
          <a:blip r:embed="rId3"/>
          <a:srcRect l="74417" t="6019" r="10990" b="68250"/>
          <a:stretch>
            <a:fillRect/>
          </a:stretch>
        </p:blipFill>
        <p:spPr>
          <a:xfrm rot="5700000">
            <a:off x="1520190" y="4836795"/>
            <a:ext cx="400685" cy="397510"/>
          </a:xfrm>
          <a:prstGeom prst="rect">
            <a:avLst/>
          </a:prstGeom>
        </p:spPr>
      </p:pic>
      <p:sp>
        <p:nvSpPr>
          <p:cNvPr id="20" name="文本框 19"/>
          <p:cNvSpPr txBox="1"/>
          <p:nvPr/>
        </p:nvSpPr>
        <p:spPr>
          <a:xfrm>
            <a:off x="4914265" y="2461895"/>
            <a:ext cx="3877945" cy="8299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4800" dirty="0">
                <a:solidFill>
                  <a:schemeClr val="tx1"/>
                </a:solidFill>
                <a:sym typeface="+mn-ea"/>
              </a:rPr>
              <a:t>维护开源软件</a:t>
            </a:r>
            <a:endParaRPr kumimoji="0" lang="zh-CN" altLang="en-US" sz="4800" b="1" i="0" u="none" strike="noStrike" kern="1200" cap="none" spc="0" normalizeH="0" baseline="0" noProof="0" dirty="0">
              <a:ln>
                <a:noFill/>
              </a:ln>
              <a:solidFill>
                <a:schemeClr val="tx1"/>
              </a:solidFill>
              <a:effectLst/>
              <a:uLnTx/>
              <a:uFillTx/>
              <a:latin typeface="汉仪粗简黑简" panose="00020600040101010101" charset="-122"/>
              <a:ea typeface="汉仪粗简黑简" panose="00020600040101010101" charset="-122"/>
              <a:cs typeface="+mn-cs"/>
              <a:sym typeface="+mn-ea"/>
            </a:endParaRPr>
          </a:p>
        </p:txBody>
      </p:sp>
      <p:sp>
        <p:nvSpPr>
          <p:cNvPr id="21" name="文本框 20"/>
          <p:cNvSpPr txBox="1"/>
          <p:nvPr/>
        </p:nvSpPr>
        <p:spPr>
          <a:xfrm>
            <a:off x="4970145" y="3291840"/>
            <a:ext cx="5675630" cy="6451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sym typeface="+mn-ea"/>
              </a:rPr>
              <a:t>如今，开源项目层出不穷。但是很多开源项目逐渐被人遗忘。想让一个开源项目具有持久的生命力，维护开源项目无疑是首要问题。</a:t>
            </a:r>
            <a:endParaRPr kumimoji="0" lang="en-US" altLang="zh-CN" sz="1200" b="0" i="0" u="none" strike="noStrike" kern="1200" cap="none" spc="0" normalizeH="0" baseline="0" noProof="0" dirty="0">
              <a:ln>
                <a:noFill/>
              </a:ln>
              <a:solidFill>
                <a:prstClr val="white">
                  <a:lumMod val="50000"/>
                </a:prstClr>
              </a:solidFill>
              <a:effectLst/>
              <a:uLnTx/>
              <a:uFillTx/>
              <a:latin typeface="汉仪粗简黑简" panose="00020600040101010101" charset="-122"/>
              <a:ea typeface="汉仪粗简黑简" panose="00020600040101010101" charset="-122"/>
              <a:cs typeface="+mn-cs"/>
            </a:endParaRPr>
          </a:p>
        </p:txBody>
      </p:sp>
      <p:grpSp>
        <p:nvGrpSpPr>
          <p:cNvPr id="2" name="组合 1"/>
          <p:cNvGrpSpPr/>
          <p:nvPr/>
        </p:nvGrpSpPr>
        <p:grpSpPr>
          <a:xfrm>
            <a:off x="2051685" y="2009775"/>
            <a:ext cx="2747010" cy="2767965"/>
            <a:chOff x="2127" y="3222"/>
            <a:chExt cx="4326" cy="4359"/>
          </a:xfrm>
        </p:grpSpPr>
        <p:pic>
          <p:nvPicPr>
            <p:cNvPr id="5" name="图片 4" descr="QQ图片20220106181402"/>
            <p:cNvPicPr>
              <a:picLocks noChangeAspect="1"/>
            </p:cNvPicPr>
            <p:nvPr/>
          </p:nvPicPr>
          <p:blipFill>
            <a:blip r:embed="rId3"/>
            <a:srcRect l="74417" t="6019" r="10990" b="68250"/>
            <a:stretch>
              <a:fillRect/>
            </a:stretch>
          </p:blipFill>
          <p:spPr>
            <a:xfrm rot="5700000">
              <a:off x="2110" y="3238"/>
              <a:ext cx="4359" cy="4326"/>
            </a:xfrm>
            <a:prstGeom prst="rect">
              <a:avLst/>
            </a:prstGeom>
          </p:spPr>
        </p:pic>
        <p:sp>
          <p:nvSpPr>
            <p:cNvPr id="22" name="文本框 21"/>
            <p:cNvSpPr txBox="1"/>
            <p:nvPr/>
          </p:nvSpPr>
          <p:spPr>
            <a:xfrm>
              <a:off x="2692" y="3992"/>
              <a:ext cx="3049" cy="2931"/>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schemeClr val="bg1"/>
                  </a:solidFill>
                  <a:effectLst/>
                  <a:uLnTx/>
                  <a:uFillTx/>
                  <a:latin typeface="汉仪粗简黑简" panose="00020600040101010101" charset="-122"/>
                  <a:ea typeface="汉仪粗简黑简" panose="00020600040101010101" charset="-122"/>
                  <a:cs typeface="+mn-cs"/>
                </a:rPr>
                <a:t>04</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9218"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维护开源软件</a:t>
            </a:r>
          </a:p>
        </p:txBody>
      </p:sp>
      <p:sp>
        <p:nvSpPr>
          <p:cNvPr id="4" name="内容占位符 3"/>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sz="2400" dirty="0"/>
              <a:t>软件维护需求描述</a:t>
            </a:r>
            <a:endParaRPr lang="en-US" altLang="zh-CN" sz="2400" dirty="0"/>
          </a:p>
          <a:p>
            <a:r>
              <a:rPr lang="zh-CN" altLang="en-US" sz="1800" dirty="0"/>
              <a:t>功能：首页背景图切换</a:t>
            </a:r>
          </a:p>
          <a:p>
            <a:pPr lvl="1"/>
            <a:r>
              <a:rPr lang="zh-CN" altLang="en-US" sz="1400" dirty="0"/>
              <a:t>用例名称：首页背景切换</a:t>
            </a:r>
          </a:p>
          <a:p>
            <a:pPr lvl="1"/>
            <a:r>
              <a:rPr lang="zh-CN" altLang="en-US" sz="1400" dirty="0"/>
              <a:t>执行者：用户</a:t>
            </a:r>
          </a:p>
          <a:p>
            <a:pPr lvl="1"/>
            <a:r>
              <a:rPr lang="zh-CN" altLang="en-US" sz="1400" dirty="0"/>
              <a:t>基本交互序列：</a:t>
            </a:r>
          </a:p>
          <a:p>
            <a:pPr lvl="1"/>
            <a:r>
              <a:rPr lang="zh-CN" altLang="en-US" sz="1400" dirty="0"/>
              <a:t>1.用户选择想要切换的背景</a:t>
            </a:r>
          </a:p>
          <a:p>
            <a:pPr lvl="1"/>
            <a:r>
              <a:rPr lang="zh-CN" altLang="en-US" sz="1400" dirty="0"/>
              <a:t>2.系统将所选背景应用到小米便签首页页面。</a:t>
            </a:r>
          </a:p>
          <a:p>
            <a:endParaRPr lang="zh-CN" alt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维护开源软件</a:t>
            </a:r>
          </a:p>
        </p:txBody>
      </p:sp>
      <p:sp>
        <p:nvSpPr>
          <p:cNvPr id="3" name="内容占位符 3"/>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sz="2400" dirty="0"/>
              <a:t>软件维护需求分析</a:t>
            </a:r>
            <a:endParaRPr lang="en-US" altLang="zh-CN" sz="2400" dirty="0"/>
          </a:p>
          <a:p>
            <a:r>
              <a:rPr lang="zh-CN" altLang="en-US" sz="1800" dirty="0"/>
              <a:t>功能：首页背景图切换</a:t>
            </a:r>
          </a:p>
          <a:p>
            <a:pPr lvl="1"/>
            <a:r>
              <a:rPr lang="zh-CN" altLang="en-US" sz="1400" dirty="0"/>
              <a:t>用例图：</a:t>
            </a:r>
            <a:r>
              <a:rPr lang="en-US" altLang="zh-CN" sz="1400" dirty="0"/>
              <a:t>				</a:t>
            </a:r>
            <a:r>
              <a:rPr lang="zh-CN" altLang="en-US" sz="1400" dirty="0"/>
              <a:t>用例顺序图：</a:t>
            </a:r>
          </a:p>
        </p:txBody>
      </p:sp>
      <p:pic>
        <p:nvPicPr>
          <p:cNvPr id="865175661" name="图片 1"/>
          <p:cNvPicPr>
            <a:picLocks noChangeAspect="1"/>
          </p:cNvPicPr>
          <p:nvPr>
            <p:custDataLst>
              <p:tags r:id="rId1"/>
            </p:custDataLst>
          </p:nvPr>
        </p:nvPicPr>
        <p:blipFill>
          <a:blip r:embed="rId5"/>
          <a:stretch>
            <a:fillRect/>
          </a:stretch>
        </p:blipFill>
        <p:spPr>
          <a:xfrm>
            <a:off x="395288" y="2997200"/>
            <a:ext cx="3775075" cy="2070100"/>
          </a:xfrm>
          <a:prstGeom prst="rect">
            <a:avLst/>
          </a:prstGeom>
        </p:spPr>
      </p:pic>
      <p:pic>
        <p:nvPicPr>
          <p:cNvPr id="1481632570" name="图片 1"/>
          <p:cNvPicPr>
            <a:picLocks noChangeAspect="1"/>
          </p:cNvPicPr>
          <p:nvPr>
            <p:custDataLst>
              <p:tags r:id="rId2"/>
            </p:custDataLst>
          </p:nvPr>
        </p:nvPicPr>
        <p:blipFill>
          <a:blip r:embed="rId6"/>
          <a:stretch>
            <a:fillRect/>
          </a:stretch>
        </p:blipFill>
        <p:spPr>
          <a:xfrm>
            <a:off x="5568633" y="2508250"/>
            <a:ext cx="4953635" cy="392811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维护开源软件</a:t>
            </a:r>
          </a:p>
        </p:txBody>
      </p:sp>
      <p:sp>
        <p:nvSpPr>
          <p:cNvPr id="3" name="内容占位符 3"/>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sym typeface="+mn-ea"/>
              </a:rPr>
              <a:t>三</a:t>
            </a:r>
            <a:r>
              <a:rPr lang="en-US" altLang="zh-CN" dirty="0">
                <a:sym typeface="+mn-ea"/>
              </a:rPr>
              <a:t>.</a:t>
            </a:r>
            <a:r>
              <a:rPr lang="zh-CN" altLang="en-US" dirty="0">
                <a:sym typeface="+mn-ea"/>
              </a:rPr>
              <a:t>维护设计和实现方案</a:t>
            </a:r>
            <a:endParaRPr lang="en-US" altLang="zh-CN" dirty="0">
              <a:sym typeface="+mn-ea"/>
            </a:endParaRPr>
          </a:p>
          <a:p>
            <a:r>
              <a:rPr lang="en-US" altLang="zh-CN" sz="1800" kern="100" dirty="0">
                <a:effectLst/>
                <a:ea typeface="等线" panose="02010600030101010101" charset="-122"/>
                <a:cs typeface="Times New Roman" panose="02020603050405020304" pitchFamily="18" charset="0"/>
                <a:sym typeface="+mn-ea"/>
              </a:rPr>
              <a:t>2.</a:t>
            </a:r>
            <a:r>
              <a:rPr lang="zh-CN" altLang="zh-CN" sz="1800" kern="100" dirty="0">
                <a:effectLst/>
                <a:cs typeface="Times New Roman" panose="02020603050405020304" pitchFamily="18" charset="0"/>
                <a:sym typeface="+mn-ea"/>
              </a:rPr>
              <a:t>界面设计</a:t>
            </a:r>
            <a:endParaRPr lang="en-US" altLang="zh-CN" sz="1800" kern="100" dirty="0">
              <a:effectLst/>
              <a:ea typeface="等线" panose="02010600030101010101" charset="-122"/>
              <a:cs typeface="Times New Roman" panose="02020603050405020304" pitchFamily="18" charset="0"/>
            </a:endParaRPr>
          </a:p>
          <a:p>
            <a:r>
              <a:rPr lang="zh-CN" altLang="en-US" sz="1800" dirty="0">
                <a:sym typeface="+mn-ea"/>
              </a:rPr>
              <a:t>界面原型</a:t>
            </a:r>
          </a:p>
          <a:p>
            <a:r>
              <a:rPr lang="en-US" altLang="zh-CN" sz="1800" dirty="0">
                <a:sym typeface="+mn-ea"/>
              </a:rPr>
              <a:t>1.首页切换背景：</a:t>
            </a:r>
          </a:p>
          <a:p>
            <a:endParaRPr lang="en-US" altLang="zh-CN" dirty="0">
              <a:sym typeface="+mn-ea"/>
            </a:endParaRPr>
          </a:p>
          <a:p>
            <a:endParaRPr lang="en-US" altLang="zh-CN" dirty="0">
              <a:sym typeface="+mn-ea"/>
            </a:endParaRPr>
          </a:p>
          <a:p>
            <a:pPr marL="109855" indent="0">
              <a:buNone/>
            </a:pPr>
            <a:r>
              <a:rPr lang="en-US" altLang="zh-CN" dirty="0">
                <a:sym typeface="+mn-ea"/>
              </a:rPr>
              <a:t>	</a:t>
            </a:r>
          </a:p>
          <a:p>
            <a:pPr marL="109855" indent="0">
              <a:buNone/>
            </a:pPr>
            <a:endParaRPr lang="zh-CN" altLang="en-US" dirty="0"/>
          </a:p>
        </p:txBody>
      </p:sp>
      <p:pic>
        <p:nvPicPr>
          <p:cNvPr id="13" name="图片 6" descr="未命名绘图"/>
          <p:cNvPicPr>
            <a:picLocks noChangeAspect="1"/>
          </p:cNvPicPr>
          <p:nvPr>
            <p:custDataLst>
              <p:tags r:id="rId1"/>
            </p:custDataLst>
          </p:nvPr>
        </p:nvPicPr>
        <p:blipFill>
          <a:blip r:embed="rId4"/>
          <a:stretch>
            <a:fillRect/>
          </a:stretch>
        </p:blipFill>
        <p:spPr>
          <a:xfrm>
            <a:off x="4211638" y="980440"/>
            <a:ext cx="4318635" cy="51054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9C3C6D-3C01-1ADC-2F29-FB8761874338}"/>
              </a:ext>
            </a:extLst>
          </p:cNvPr>
          <p:cNvSpPr txBox="1">
            <a:spLocks/>
          </p:cNvSpPr>
          <p:nvPr/>
        </p:nvSpPr>
        <p:spPr>
          <a:xfrm>
            <a:off x="457200" y="274638"/>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a:t>维护开源软件</a:t>
            </a:r>
            <a:endParaRPr lang="zh-CN" altLang="en-US" dirty="0"/>
          </a:p>
        </p:txBody>
      </p:sp>
      <p:sp>
        <p:nvSpPr>
          <p:cNvPr id="3" name="内容占位符 3">
            <a:extLst>
              <a:ext uri="{FF2B5EF4-FFF2-40B4-BE49-F238E27FC236}">
                <a16:creationId xmlns:a16="http://schemas.microsoft.com/office/drawing/2014/main" id="{07071E0F-DD7E-F453-1D6A-ACE7A3C664BD}"/>
              </a:ext>
            </a:extLst>
          </p:cNvPr>
          <p:cNvSpPr txBox="1">
            <a:spLocks/>
          </p:cNvSpPr>
          <p:nvPr/>
        </p:nvSpPr>
        <p:spPr>
          <a:xfrm>
            <a:off x="457200" y="1481328"/>
            <a:ext cx="8229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a:t>二</a:t>
            </a:r>
            <a:r>
              <a:rPr lang="en-US" altLang="zh-CN" sz="2400"/>
              <a:t>.</a:t>
            </a:r>
            <a:r>
              <a:rPr lang="zh-CN" altLang="en-US" sz="2400">
                <a:sym typeface="+mn-ea"/>
              </a:rPr>
              <a:t>软件需求分析</a:t>
            </a:r>
            <a:r>
              <a:rPr lang="en-US" altLang="zh-CN">
                <a:sym typeface="+mn-ea"/>
              </a:rPr>
              <a:t>	                   </a:t>
            </a:r>
            <a:r>
              <a:rPr lang="zh-CN" altLang="en-US" sz="1400">
                <a:sym typeface="+mn-ea"/>
              </a:rPr>
              <a:t>用例名：打开图库添加图片</a:t>
            </a:r>
          </a:p>
          <a:p>
            <a:r>
              <a:rPr lang="zh-CN" altLang="en-US" sz="1800"/>
              <a:t>功能二：</a:t>
            </a:r>
            <a:r>
              <a:rPr lang="zh-CN" altLang="en-US" sz="1800">
                <a:sym typeface="+mn-ea"/>
              </a:rPr>
              <a:t>添加图片</a:t>
            </a:r>
            <a:endParaRPr lang="zh-CN" altLang="en-US" sz="1800"/>
          </a:p>
          <a:p>
            <a:pPr lvl="1"/>
            <a:r>
              <a:rPr lang="zh-CN" altLang="en-US" sz="1400"/>
              <a:t>用例图：</a:t>
            </a:r>
            <a:r>
              <a:rPr lang="en-US" altLang="zh-CN" sz="1400"/>
              <a:t>	</a:t>
            </a:r>
            <a:endParaRPr lang="zh-CN" altLang="en-US" sz="1400" dirty="0"/>
          </a:p>
        </p:txBody>
      </p:sp>
      <p:pic>
        <p:nvPicPr>
          <p:cNvPr id="4" name="图片 1">
            <a:extLst>
              <a:ext uri="{FF2B5EF4-FFF2-40B4-BE49-F238E27FC236}">
                <a16:creationId xmlns:a16="http://schemas.microsoft.com/office/drawing/2014/main" id="{00FAFFC8-76A8-0F09-5812-E8C2F7D5B600}"/>
              </a:ext>
            </a:extLst>
          </p:cNvPr>
          <p:cNvPicPr>
            <a:picLocks noChangeAspect="1"/>
          </p:cNvPicPr>
          <p:nvPr>
            <p:custDataLst>
              <p:tags r:id="rId1"/>
            </p:custDataLst>
          </p:nvPr>
        </p:nvPicPr>
        <p:blipFill>
          <a:blip r:embed="rId5"/>
          <a:stretch>
            <a:fillRect/>
          </a:stretch>
        </p:blipFill>
        <p:spPr>
          <a:xfrm>
            <a:off x="651510" y="2637155"/>
            <a:ext cx="3771265" cy="3255010"/>
          </a:xfrm>
          <a:prstGeom prst="rect">
            <a:avLst/>
          </a:prstGeom>
        </p:spPr>
      </p:pic>
      <p:pic>
        <p:nvPicPr>
          <p:cNvPr id="5" name="图片 1">
            <a:extLst>
              <a:ext uri="{FF2B5EF4-FFF2-40B4-BE49-F238E27FC236}">
                <a16:creationId xmlns:a16="http://schemas.microsoft.com/office/drawing/2014/main" id="{FE7C8685-C0B9-1076-15AF-261F5260C351}"/>
              </a:ext>
            </a:extLst>
          </p:cNvPr>
          <p:cNvPicPr>
            <a:picLocks noChangeAspect="1"/>
          </p:cNvPicPr>
          <p:nvPr>
            <p:custDataLst>
              <p:tags r:id="rId2"/>
            </p:custDataLst>
          </p:nvPr>
        </p:nvPicPr>
        <p:blipFill>
          <a:blip r:embed="rId6"/>
          <a:stretch>
            <a:fillRect/>
          </a:stretch>
        </p:blipFill>
        <p:spPr>
          <a:xfrm>
            <a:off x="4140200" y="2054860"/>
            <a:ext cx="4911090" cy="3837305"/>
          </a:xfrm>
          <a:prstGeom prst="rect">
            <a:avLst/>
          </a:prstGeom>
        </p:spPr>
      </p:pic>
    </p:spTree>
    <p:extLst>
      <p:ext uri="{BB962C8B-B14F-4D97-AF65-F5344CB8AC3E}">
        <p14:creationId xmlns:p14="http://schemas.microsoft.com/office/powerpoint/2010/main" val="26736513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48AF3381-83D7-A6AC-0589-E32BDAD12837}"/>
              </a:ext>
            </a:extLst>
          </p:cNvPr>
          <p:cNvSpPr txBox="1">
            <a:spLocks/>
          </p:cNvSpPr>
          <p:nvPr/>
        </p:nvSpPr>
        <p:spPr>
          <a:xfrm>
            <a:off x="457200" y="274637"/>
            <a:ext cx="10026876" cy="118752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a:t>维护开源软件</a:t>
            </a:r>
            <a:endParaRPr lang="zh-CN" altLang="en-US" dirty="0"/>
          </a:p>
        </p:txBody>
      </p:sp>
      <p:sp>
        <p:nvSpPr>
          <p:cNvPr id="6" name="内容占位符 3">
            <a:extLst>
              <a:ext uri="{FF2B5EF4-FFF2-40B4-BE49-F238E27FC236}">
                <a16:creationId xmlns:a16="http://schemas.microsoft.com/office/drawing/2014/main" id="{D7F45AE6-1F51-8B5E-DA1D-4A8D9CC167A9}"/>
              </a:ext>
            </a:extLst>
          </p:cNvPr>
          <p:cNvSpPr txBox="1">
            <a:spLocks/>
          </p:cNvSpPr>
          <p:nvPr/>
        </p:nvSpPr>
        <p:spPr>
          <a:xfrm>
            <a:off x="457200" y="1481328"/>
            <a:ext cx="10026876" cy="470225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a:t>二</a:t>
            </a:r>
            <a:r>
              <a:rPr lang="en-US" altLang="zh-CN" sz="2400"/>
              <a:t>.</a:t>
            </a:r>
            <a:r>
              <a:rPr lang="zh-CN" altLang="en-US" sz="2400">
                <a:sym typeface="+mn-ea"/>
              </a:rPr>
              <a:t>软件需求分析</a:t>
            </a:r>
            <a:r>
              <a:rPr lang="en-US" altLang="zh-CN">
                <a:sym typeface="+mn-ea"/>
              </a:rPr>
              <a:t>	                   </a:t>
            </a:r>
            <a:endParaRPr lang="zh-CN" altLang="en-US" sz="1400">
              <a:sym typeface="+mn-ea"/>
            </a:endParaRPr>
          </a:p>
          <a:p>
            <a:r>
              <a:rPr lang="zh-CN" altLang="en-US" sz="1800"/>
              <a:t>功能二：</a:t>
            </a:r>
            <a:r>
              <a:rPr lang="zh-CN" altLang="en-US" sz="1800">
                <a:sym typeface="+mn-ea"/>
              </a:rPr>
              <a:t>添加图片</a:t>
            </a:r>
            <a:endParaRPr lang="zh-CN" altLang="en-US" sz="1800"/>
          </a:p>
          <a:p>
            <a:pPr lvl="1"/>
            <a:r>
              <a:rPr lang="zh-CN" altLang="en-US" sz="1400"/>
              <a:t>用例名：打开相机添加图片</a:t>
            </a:r>
            <a:r>
              <a:rPr lang="en-US" altLang="zh-CN" sz="1400"/>
              <a:t>	</a:t>
            </a:r>
            <a:endParaRPr lang="zh-CN" altLang="en-US" sz="1400" dirty="0"/>
          </a:p>
        </p:txBody>
      </p:sp>
      <p:pic>
        <p:nvPicPr>
          <p:cNvPr id="7" name="图片 1">
            <a:extLst>
              <a:ext uri="{FF2B5EF4-FFF2-40B4-BE49-F238E27FC236}">
                <a16:creationId xmlns:a16="http://schemas.microsoft.com/office/drawing/2014/main" id="{36CB931D-68EF-D6AD-08B0-4F593C695206}"/>
              </a:ext>
            </a:extLst>
          </p:cNvPr>
          <p:cNvPicPr>
            <a:picLocks noChangeAspect="1"/>
          </p:cNvPicPr>
          <p:nvPr>
            <p:custDataLst>
              <p:tags r:id="rId1"/>
            </p:custDataLst>
          </p:nvPr>
        </p:nvPicPr>
        <p:blipFill>
          <a:blip r:embed="rId4"/>
          <a:stretch>
            <a:fillRect/>
          </a:stretch>
        </p:blipFill>
        <p:spPr>
          <a:xfrm>
            <a:off x="3762852" y="1911305"/>
            <a:ext cx="6426175" cy="4443237"/>
          </a:xfrm>
          <a:prstGeom prst="rect">
            <a:avLst/>
          </a:prstGeom>
        </p:spPr>
      </p:pic>
    </p:spTree>
    <p:extLst>
      <p:ext uri="{BB962C8B-B14F-4D97-AF65-F5344CB8AC3E}">
        <p14:creationId xmlns:p14="http://schemas.microsoft.com/office/powerpoint/2010/main" val="2530047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82BF4C-F162-0252-0D5C-E1D0EEB8966D}"/>
              </a:ext>
            </a:extLst>
          </p:cNvPr>
          <p:cNvSpPr txBox="1">
            <a:spLocks/>
          </p:cNvSpPr>
          <p:nvPr/>
        </p:nvSpPr>
        <p:spPr>
          <a:xfrm>
            <a:off x="1002492" y="658962"/>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a:t>维护开源软件</a:t>
            </a:r>
            <a:endParaRPr lang="zh-CN" altLang="en-US" dirty="0"/>
          </a:p>
        </p:txBody>
      </p:sp>
      <p:sp>
        <p:nvSpPr>
          <p:cNvPr id="3" name="内容占位符 3">
            <a:extLst>
              <a:ext uri="{FF2B5EF4-FFF2-40B4-BE49-F238E27FC236}">
                <a16:creationId xmlns:a16="http://schemas.microsoft.com/office/drawing/2014/main" id="{6D1213DE-14DF-B6D3-58E5-D39FA238B30A}"/>
              </a:ext>
            </a:extLst>
          </p:cNvPr>
          <p:cNvSpPr txBox="1">
            <a:spLocks/>
          </p:cNvSpPr>
          <p:nvPr/>
        </p:nvSpPr>
        <p:spPr>
          <a:xfrm>
            <a:off x="813460" y="1801962"/>
            <a:ext cx="8229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sym typeface="+mn-ea"/>
              </a:rPr>
              <a:t>三</a:t>
            </a:r>
            <a:r>
              <a:rPr lang="en-US" altLang="zh-CN">
                <a:sym typeface="+mn-ea"/>
              </a:rPr>
              <a:t>.</a:t>
            </a:r>
            <a:r>
              <a:rPr lang="zh-CN" altLang="en-US">
                <a:sym typeface="+mn-ea"/>
              </a:rPr>
              <a:t>维护设计和实现方案</a:t>
            </a:r>
            <a:endParaRPr lang="en-US" altLang="zh-CN">
              <a:sym typeface="+mn-ea"/>
            </a:endParaRPr>
          </a:p>
          <a:p>
            <a:r>
              <a:rPr lang="en-US" altLang="zh-CN" sz="1800" kern="100">
                <a:ea typeface="等线" panose="02010600030101010101" pitchFamily="2" charset="-122"/>
                <a:cs typeface="Times New Roman" panose="02020603050405020304" pitchFamily="18" charset="0"/>
                <a:sym typeface="+mn-ea"/>
              </a:rPr>
              <a:t>2.</a:t>
            </a:r>
            <a:r>
              <a:rPr lang="zh-CN" altLang="zh-CN" sz="1800" kern="100">
                <a:cs typeface="Times New Roman" panose="02020603050405020304" pitchFamily="18" charset="0"/>
                <a:sym typeface="+mn-ea"/>
              </a:rPr>
              <a:t>界面设计</a:t>
            </a:r>
            <a:endParaRPr lang="en-US" altLang="zh-CN" sz="1800" kern="100">
              <a:ea typeface="等线" panose="02010600030101010101" pitchFamily="2" charset="-122"/>
              <a:cs typeface="Times New Roman" panose="02020603050405020304" pitchFamily="18" charset="0"/>
            </a:endParaRPr>
          </a:p>
          <a:p>
            <a:r>
              <a:rPr lang="zh-CN" altLang="en-US" sz="1800">
                <a:sym typeface="+mn-ea"/>
              </a:rPr>
              <a:t>界面原型</a:t>
            </a:r>
          </a:p>
          <a:p>
            <a:r>
              <a:rPr lang="en-US" altLang="zh-CN" sz="1800">
                <a:sym typeface="+mn-ea"/>
              </a:rPr>
              <a:t>2.添加图片</a:t>
            </a:r>
          </a:p>
          <a:p>
            <a:r>
              <a:rPr lang="en-US" altLang="zh-CN" sz="1800">
                <a:sym typeface="+mn-ea"/>
              </a:rPr>
              <a:t>2.1打开图库添加：</a:t>
            </a:r>
          </a:p>
          <a:p>
            <a:endParaRPr lang="en-US" altLang="zh-CN">
              <a:sym typeface="+mn-ea"/>
            </a:endParaRPr>
          </a:p>
          <a:p>
            <a:endParaRPr lang="en-US" altLang="zh-CN">
              <a:sym typeface="+mn-ea"/>
            </a:endParaRPr>
          </a:p>
          <a:p>
            <a:pPr marL="109855" indent="0">
              <a:buFont typeface="Arial" panose="020B0604020202020204" pitchFamily="34" charset="0"/>
              <a:buNone/>
            </a:pPr>
            <a:r>
              <a:rPr lang="en-US" altLang="zh-CN">
                <a:sym typeface="+mn-ea"/>
              </a:rPr>
              <a:t>	</a:t>
            </a:r>
          </a:p>
          <a:p>
            <a:pPr marL="109855" indent="0">
              <a:buFont typeface="Arial" panose="020B0604020202020204" pitchFamily="34" charset="0"/>
              <a:buNone/>
            </a:pPr>
            <a:endParaRPr lang="zh-CN" altLang="en-US" dirty="0"/>
          </a:p>
        </p:txBody>
      </p:sp>
      <p:pic>
        <p:nvPicPr>
          <p:cNvPr id="4" name="图片 3" descr="未命名绘图 (1)">
            <a:extLst>
              <a:ext uri="{FF2B5EF4-FFF2-40B4-BE49-F238E27FC236}">
                <a16:creationId xmlns:a16="http://schemas.microsoft.com/office/drawing/2014/main" id="{108C3698-C241-1D78-06E3-95CE9BAD8E2F}"/>
              </a:ext>
            </a:extLst>
          </p:cNvPr>
          <p:cNvPicPr>
            <a:picLocks noChangeAspect="1"/>
          </p:cNvPicPr>
          <p:nvPr>
            <p:custDataLst>
              <p:tags r:id="rId1"/>
            </p:custDataLst>
          </p:nvPr>
        </p:nvPicPr>
        <p:blipFill>
          <a:blip r:embed="rId4"/>
          <a:stretch>
            <a:fillRect/>
          </a:stretch>
        </p:blipFill>
        <p:spPr>
          <a:xfrm>
            <a:off x="3415690" y="2878414"/>
            <a:ext cx="5784850" cy="3449320"/>
          </a:xfrm>
          <a:prstGeom prst="rect">
            <a:avLst/>
          </a:prstGeom>
        </p:spPr>
      </p:pic>
    </p:spTree>
    <p:extLst>
      <p:ext uri="{BB962C8B-B14F-4D97-AF65-F5344CB8AC3E}">
        <p14:creationId xmlns:p14="http://schemas.microsoft.com/office/powerpoint/2010/main" val="24736373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内容占位符 3">
            <a:extLst>
              <a:ext uri="{FF2B5EF4-FFF2-40B4-BE49-F238E27FC236}">
                <a16:creationId xmlns:a16="http://schemas.microsoft.com/office/drawing/2014/main" id="{3266233B-E301-66A3-5810-F1A092993A20}"/>
              </a:ext>
            </a:extLst>
          </p:cNvPr>
          <p:cNvSpPr txBox="1">
            <a:spLocks/>
          </p:cNvSpPr>
          <p:nvPr/>
        </p:nvSpPr>
        <p:spPr>
          <a:xfrm>
            <a:off x="457200" y="1481328"/>
            <a:ext cx="8229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sym typeface="+mn-ea"/>
              </a:rPr>
              <a:t>三</a:t>
            </a:r>
            <a:r>
              <a:rPr lang="en-US" altLang="zh-CN">
                <a:sym typeface="+mn-ea"/>
              </a:rPr>
              <a:t>.</a:t>
            </a:r>
            <a:r>
              <a:rPr lang="zh-CN" altLang="en-US">
                <a:sym typeface="+mn-ea"/>
              </a:rPr>
              <a:t>维护设计和实现方案</a:t>
            </a:r>
            <a:endParaRPr lang="en-US" altLang="zh-CN">
              <a:sym typeface="+mn-ea"/>
            </a:endParaRPr>
          </a:p>
          <a:p>
            <a:r>
              <a:rPr lang="en-US" altLang="zh-CN" sz="1800" kern="100">
                <a:ea typeface="等线" panose="02010600030101010101" pitchFamily="2" charset="-122"/>
                <a:cs typeface="Times New Roman" panose="02020603050405020304" pitchFamily="18" charset="0"/>
                <a:sym typeface="+mn-ea"/>
              </a:rPr>
              <a:t>2.</a:t>
            </a:r>
            <a:r>
              <a:rPr lang="zh-CN" altLang="zh-CN" sz="1800" kern="100">
                <a:cs typeface="Times New Roman" panose="02020603050405020304" pitchFamily="18" charset="0"/>
                <a:sym typeface="+mn-ea"/>
              </a:rPr>
              <a:t>界面设计</a:t>
            </a:r>
            <a:endParaRPr lang="en-US" altLang="zh-CN" sz="1800" kern="100">
              <a:ea typeface="等线" panose="02010600030101010101" pitchFamily="2" charset="-122"/>
              <a:cs typeface="Times New Roman" panose="02020603050405020304" pitchFamily="18" charset="0"/>
            </a:endParaRPr>
          </a:p>
          <a:p>
            <a:r>
              <a:rPr lang="zh-CN" altLang="en-US" sz="1800">
                <a:sym typeface="+mn-ea"/>
              </a:rPr>
              <a:t>界面原型</a:t>
            </a:r>
          </a:p>
          <a:p>
            <a:r>
              <a:rPr lang="en-US" altLang="zh-CN" sz="1800">
                <a:sym typeface="+mn-ea"/>
              </a:rPr>
              <a:t>2.添加图片</a:t>
            </a:r>
          </a:p>
          <a:p>
            <a:r>
              <a:rPr lang="en-US" altLang="zh-CN" sz="1800">
                <a:sym typeface="+mn-ea"/>
              </a:rPr>
              <a:t>2.2打开相机添加：</a:t>
            </a:r>
          </a:p>
          <a:p>
            <a:endParaRPr lang="en-US" altLang="zh-CN">
              <a:sym typeface="+mn-ea"/>
            </a:endParaRPr>
          </a:p>
          <a:p>
            <a:endParaRPr lang="en-US" altLang="zh-CN">
              <a:sym typeface="+mn-ea"/>
            </a:endParaRPr>
          </a:p>
          <a:p>
            <a:pPr marL="109855" indent="0">
              <a:buFont typeface="Arial" panose="020B0604020202020204" pitchFamily="34" charset="0"/>
              <a:buNone/>
            </a:pPr>
            <a:r>
              <a:rPr lang="en-US" altLang="zh-CN">
                <a:sym typeface="+mn-ea"/>
              </a:rPr>
              <a:t>	</a:t>
            </a:r>
          </a:p>
          <a:p>
            <a:pPr marL="109855" indent="0">
              <a:buFont typeface="Arial" panose="020B0604020202020204" pitchFamily="34" charset="0"/>
              <a:buNone/>
            </a:pPr>
            <a:endParaRPr lang="zh-CN" altLang="en-US" dirty="0"/>
          </a:p>
        </p:txBody>
      </p:sp>
      <p:pic>
        <p:nvPicPr>
          <p:cNvPr id="3" name="图片 1" descr="92811009d40f06bd3e4f6d7b2b59edf">
            <a:extLst>
              <a:ext uri="{FF2B5EF4-FFF2-40B4-BE49-F238E27FC236}">
                <a16:creationId xmlns:a16="http://schemas.microsoft.com/office/drawing/2014/main" id="{DF894321-6F7F-44F6-A8E5-B1BFC8066054}"/>
              </a:ext>
            </a:extLst>
          </p:cNvPr>
          <p:cNvPicPr>
            <a:picLocks noChangeAspect="1"/>
          </p:cNvPicPr>
          <p:nvPr>
            <p:custDataLst>
              <p:tags r:id="rId1"/>
            </p:custDataLst>
          </p:nvPr>
        </p:nvPicPr>
        <p:blipFill>
          <a:blip r:embed="rId4"/>
          <a:stretch>
            <a:fillRect/>
          </a:stretch>
        </p:blipFill>
        <p:spPr>
          <a:xfrm>
            <a:off x="3131820" y="2492693"/>
            <a:ext cx="5717540" cy="3409315"/>
          </a:xfrm>
          <a:prstGeom prst="rect">
            <a:avLst/>
          </a:prstGeom>
        </p:spPr>
      </p:pic>
    </p:spTree>
    <p:extLst>
      <p:ext uri="{BB962C8B-B14F-4D97-AF65-F5344CB8AC3E}">
        <p14:creationId xmlns:p14="http://schemas.microsoft.com/office/powerpoint/2010/main" val="1159948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3"/>
          <a:srcRect l="74417" t="6019" r="10990" b="68250"/>
          <a:stretch>
            <a:fillRect/>
          </a:stretch>
        </p:blipFill>
        <p:spPr>
          <a:xfrm rot="5700000">
            <a:off x="10840720" y="3601720"/>
            <a:ext cx="823595" cy="817245"/>
          </a:xfrm>
          <a:prstGeom prst="rect">
            <a:avLst/>
          </a:prstGeom>
        </p:spPr>
      </p:pic>
      <p:pic>
        <p:nvPicPr>
          <p:cNvPr id="7" name="图片 6" descr="QQ图片20220106181402"/>
          <p:cNvPicPr>
            <a:picLocks noChangeAspect="1"/>
          </p:cNvPicPr>
          <p:nvPr/>
        </p:nvPicPr>
        <p:blipFill>
          <a:blip r:embed="rId3"/>
          <a:srcRect l="74417" t="6019" r="10990" b="68250"/>
          <a:stretch>
            <a:fillRect/>
          </a:stretch>
        </p:blipFill>
        <p:spPr>
          <a:xfrm rot="5700000">
            <a:off x="9226550" y="5203190"/>
            <a:ext cx="594995" cy="590550"/>
          </a:xfrm>
          <a:prstGeom prst="rect">
            <a:avLst/>
          </a:prstGeom>
        </p:spPr>
      </p:pic>
      <p:pic>
        <p:nvPicPr>
          <p:cNvPr id="14" name="图片 13" descr="QQ图片20220106181402"/>
          <p:cNvPicPr>
            <a:picLocks noChangeAspect="1"/>
          </p:cNvPicPr>
          <p:nvPr/>
        </p:nvPicPr>
        <p:blipFill>
          <a:blip r:embed="rId3"/>
          <a:srcRect l="74417" t="6019" r="10990" b="68250"/>
          <a:stretch>
            <a:fillRect/>
          </a:stretch>
        </p:blipFill>
        <p:spPr>
          <a:xfrm rot="5700000">
            <a:off x="932180" y="2499360"/>
            <a:ext cx="823595" cy="817245"/>
          </a:xfrm>
          <a:prstGeom prst="rect">
            <a:avLst/>
          </a:prstGeom>
        </p:spPr>
      </p:pic>
      <p:pic>
        <p:nvPicPr>
          <p:cNvPr id="6" name="图片 5" descr="QQ图片20220106181402"/>
          <p:cNvPicPr>
            <a:picLocks noChangeAspect="1"/>
          </p:cNvPicPr>
          <p:nvPr/>
        </p:nvPicPr>
        <p:blipFill>
          <a:blip r:embed="rId3"/>
          <a:srcRect l="74417" t="6019" r="10990" b="68250"/>
          <a:stretch>
            <a:fillRect/>
          </a:stretch>
        </p:blipFill>
        <p:spPr>
          <a:xfrm rot="5700000">
            <a:off x="1520190" y="4836795"/>
            <a:ext cx="400685" cy="397510"/>
          </a:xfrm>
          <a:prstGeom prst="rect">
            <a:avLst/>
          </a:prstGeom>
        </p:spPr>
      </p:pic>
      <p:grpSp>
        <p:nvGrpSpPr>
          <p:cNvPr id="2" name="组合 1"/>
          <p:cNvGrpSpPr/>
          <p:nvPr/>
        </p:nvGrpSpPr>
        <p:grpSpPr>
          <a:xfrm>
            <a:off x="2143811" y="2050682"/>
            <a:ext cx="2747010" cy="2767965"/>
            <a:chOff x="2127" y="3222"/>
            <a:chExt cx="4326" cy="4359"/>
          </a:xfrm>
        </p:grpSpPr>
        <p:pic>
          <p:nvPicPr>
            <p:cNvPr id="5" name="图片 4" descr="QQ图片20220106181402"/>
            <p:cNvPicPr>
              <a:picLocks noChangeAspect="1"/>
            </p:cNvPicPr>
            <p:nvPr/>
          </p:nvPicPr>
          <p:blipFill>
            <a:blip r:embed="rId3"/>
            <a:srcRect l="74417" t="6019" r="10990" b="68250"/>
            <a:stretch>
              <a:fillRect/>
            </a:stretch>
          </p:blipFill>
          <p:spPr>
            <a:xfrm rot="5700000">
              <a:off x="2110" y="3238"/>
              <a:ext cx="4359" cy="4326"/>
            </a:xfrm>
            <a:prstGeom prst="rect">
              <a:avLst/>
            </a:prstGeom>
          </p:spPr>
        </p:pic>
        <p:sp>
          <p:nvSpPr>
            <p:cNvPr id="22" name="文本框 21"/>
            <p:cNvSpPr txBox="1"/>
            <p:nvPr/>
          </p:nvSpPr>
          <p:spPr>
            <a:xfrm>
              <a:off x="2692" y="3992"/>
              <a:ext cx="3049" cy="2931"/>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schemeClr val="bg1"/>
                  </a:solidFill>
                  <a:effectLst/>
                  <a:uLnTx/>
                  <a:uFillTx/>
                  <a:latin typeface="汉仪粗简黑简" panose="00020600040101010101" charset="-122"/>
                  <a:ea typeface="汉仪粗简黑简" panose="00020600040101010101" charset="-122"/>
                  <a:cs typeface="+mn-cs"/>
                </a:rPr>
                <a:t>05</a:t>
              </a:r>
            </a:p>
          </p:txBody>
        </p:sp>
      </p:grpSp>
      <p:sp>
        <p:nvSpPr>
          <p:cNvPr id="9" name="文本框 8">
            <a:extLst>
              <a:ext uri="{FF2B5EF4-FFF2-40B4-BE49-F238E27FC236}">
                <a16:creationId xmlns:a16="http://schemas.microsoft.com/office/drawing/2014/main" id="{A7220161-CB0E-7CBE-032C-B1122CD7302A}"/>
              </a:ext>
            </a:extLst>
          </p:cNvPr>
          <p:cNvSpPr txBox="1"/>
          <p:nvPr/>
        </p:nvSpPr>
        <p:spPr>
          <a:xfrm>
            <a:off x="5602778" y="2539632"/>
            <a:ext cx="3724102" cy="830997"/>
          </a:xfrm>
          <a:prstGeom prst="rect">
            <a:avLst/>
          </a:prstGeom>
          <a:noFill/>
        </p:spPr>
        <p:txBody>
          <a:bodyPr wrap="square" rtlCol="0">
            <a:spAutoFit/>
          </a:bodyPr>
          <a:lstStyle/>
          <a:p>
            <a:pPr>
              <a:defRPr/>
            </a:pPr>
            <a:r>
              <a:rPr lang="zh-CN" altLang="en-US" sz="4800" dirty="0"/>
              <a:t>演示</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系统演示效果</a:t>
            </a:r>
          </a:p>
        </p:txBody>
      </p:sp>
      <p:sp>
        <p:nvSpPr>
          <p:cNvPr id="9" name="文本框 8"/>
          <p:cNvSpPr txBox="1"/>
          <p:nvPr/>
        </p:nvSpPr>
        <p:spPr>
          <a:xfrm>
            <a:off x="4644390" y="2710180"/>
            <a:ext cx="4116070" cy="1285875"/>
          </a:xfrm>
          <a:prstGeom prst="rect">
            <a:avLst/>
          </a:prstGeom>
          <a:noFill/>
        </p:spPr>
        <p:txBody>
          <a:bodyPr wrap="square" rtlCol="0">
            <a:noAutofit/>
          </a:bodyPr>
          <a:lstStyle/>
          <a:p>
            <a:endParaRPr lang="zh-CN" altLang="en-US" sz="1800"/>
          </a:p>
        </p:txBody>
      </p:sp>
      <p:pic>
        <p:nvPicPr>
          <p:cNvPr id="3" name="WeChat_20240531190526">
            <a:hlinkClick r:id="" action="ppaction://media"/>
            <a:extLst>
              <a:ext uri="{FF2B5EF4-FFF2-40B4-BE49-F238E27FC236}">
                <a16:creationId xmlns:a16="http://schemas.microsoft.com/office/drawing/2014/main" id="{02AC0275-B0E6-8007-44CD-AD668A9B3E3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244600"/>
            <a:ext cx="8128000" cy="4368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3"/>
          <a:srcRect l="74417" t="6019" r="10990" b="68250"/>
          <a:stretch>
            <a:fillRect/>
          </a:stretch>
        </p:blipFill>
        <p:spPr>
          <a:xfrm rot="5700000">
            <a:off x="10840720" y="3601720"/>
            <a:ext cx="823595" cy="817245"/>
          </a:xfrm>
          <a:prstGeom prst="rect">
            <a:avLst/>
          </a:prstGeom>
        </p:spPr>
      </p:pic>
      <p:pic>
        <p:nvPicPr>
          <p:cNvPr id="7" name="图片 6" descr="QQ图片20220106181402"/>
          <p:cNvPicPr>
            <a:picLocks noChangeAspect="1"/>
          </p:cNvPicPr>
          <p:nvPr/>
        </p:nvPicPr>
        <p:blipFill>
          <a:blip r:embed="rId3"/>
          <a:srcRect l="74417" t="6019" r="10990" b="68250"/>
          <a:stretch>
            <a:fillRect/>
          </a:stretch>
        </p:blipFill>
        <p:spPr>
          <a:xfrm rot="5700000">
            <a:off x="9226550" y="5203190"/>
            <a:ext cx="594995" cy="590550"/>
          </a:xfrm>
          <a:prstGeom prst="rect">
            <a:avLst/>
          </a:prstGeom>
        </p:spPr>
      </p:pic>
      <p:pic>
        <p:nvPicPr>
          <p:cNvPr id="14" name="图片 13" descr="QQ图片20220106181402"/>
          <p:cNvPicPr>
            <a:picLocks noChangeAspect="1"/>
          </p:cNvPicPr>
          <p:nvPr/>
        </p:nvPicPr>
        <p:blipFill>
          <a:blip r:embed="rId3"/>
          <a:srcRect l="74417" t="6019" r="10990" b="68250"/>
          <a:stretch>
            <a:fillRect/>
          </a:stretch>
        </p:blipFill>
        <p:spPr>
          <a:xfrm rot="5700000">
            <a:off x="932180" y="2499360"/>
            <a:ext cx="823595" cy="817245"/>
          </a:xfrm>
          <a:prstGeom prst="rect">
            <a:avLst/>
          </a:prstGeom>
        </p:spPr>
      </p:pic>
      <p:pic>
        <p:nvPicPr>
          <p:cNvPr id="6" name="图片 5" descr="QQ图片20220106181402"/>
          <p:cNvPicPr>
            <a:picLocks noChangeAspect="1"/>
          </p:cNvPicPr>
          <p:nvPr/>
        </p:nvPicPr>
        <p:blipFill>
          <a:blip r:embed="rId3"/>
          <a:srcRect l="74417" t="6019" r="10990" b="68250"/>
          <a:stretch>
            <a:fillRect/>
          </a:stretch>
        </p:blipFill>
        <p:spPr>
          <a:xfrm rot="5700000">
            <a:off x="1520190" y="4836795"/>
            <a:ext cx="400685" cy="397510"/>
          </a:xfrm>
          <a:prstGeom prst="rect">
            <a:avLst/>
          </a:prstGeom>
        </p:spPr>
      </p:pic>
      <p:sp>
        <p:nvSpPr>
          <p:cNvPr id="20" name="文本框 19"/>
          <p:cNvSpPr txBox="1"/>
          <p:nvPr/>
        </p:nvSpPr>
        <p:spPr>
          <a:xfrm>
            <a:off x="4914265" y="2461895"/>
            <a:ext cx="3877945" cy="8299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4800" dirty="0">
                <a:solidFill>
                  <a:schemeClr val="tx1"/>
                </a:solidFill>
                <a:sym typeface="+mn-ea"/>
              </a:rPr>
              <a:t>实践心得体会</a:t>
            </a:r>
            <a:endParaRPr kumimoji="0" lang="zh-CN" altLang="en-US" sz="4800" b="1" i="0" u="none" strike="noStrike" kern="1200" cap="none" spc="0" normalizeH="0" baseline="0" noProof="0" dirty="0">
              <a:ln>
                <a:noFill/>
              </a:ln>
              <a:solidFill>
                <a:schemeClr val="tx1"/>
              </a:solidFill>
              <a:effectLst/>
              <a:uLnTx/>
              <a:uFillTx/>
              <a:latin typeface="汉仪粗简黑简" panose="00020600040101010101" charset="-122"/>
              <a:ea typeface="汉仪粗简黑简" panose="00020600040101010101" charset="-122"/>
              <a:cs typeface="+mn-cs"/>
              <a:sym typeface="+mn-ea"/>
            </a:endParaRPr>
          </a:p>
        </p:txBody>
      </p:sp>
      <p:grpSp>
        <p:nvGrpSpPr>
          <p:cNvPr id="2" name="组合 1"/>
          <p:cNvGrpSpPr/>
          <p:nvPr/>
        </p:nvGrpSpPr>
        <p:grpSpPr>
          <a:xfrm>
            <a:off x="2051685" y="2009775"/>
            <a:ext cx="2747010" cy="2767965"/>
            <a:chOff x="2127" y="3222"/>
            <a:chExt cx="4326" cy="4359"/>
          </a:xfrm>
        </p:grpSpPr>
        <p:pic>
          <p:nvPicPr>
            <p:cNvPr id="5" name="图片 4" descr="QQ图片20220106181402"/>
            <p:cNvPicPr>
              <a:picLocks noChangeAspect="1"/>
            </p:cNvPicPr>
            <p:nvPr/>
          </p:nvPicPr>
          <p:blipFill>
            <a:blip r:embed="rId3"/>
            <a:srcRect l="74417" t="6019" r="10990" b="68250"/>
            <a:stretch>
              <a:fillRect/>
            </a:stretch>
          </p:blipFill>
          <p:spPr>
            <a:xfrm rot="5700000">
              <a:off x="2110" y="3238"/>
              <a:ext cx="4359" cy="4326"/>
            </a:xfrm>
            <a:prstGeom prst="rect">
              <a:avLst/>
            </a:prstGeom>
          </p:spPr>
        </p:pic>
        <p:sp>
          <p:nvSpPr>
            <p:cNvPr id="22" name="文本框 21"/>
            <p:cNvSpPr txBox="1"/>
            <p:nvPr/>
          </p:nvSpPr>
          <p:spPr>
            <a:xfrm>
              <a:off x="2692" y="3992"/>
              <a:ext cx="3049" cy="2931"/>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schemeClr val="bg1"/>
                  </a:solidFill>
                  <a:effectLst/>
                  <a:uLnTx/>
                  <a:uFillTx/>
                  <a:latin typeface="汉仪粗简黑简" panose="00020600040101010101" charset="-122"/>
                  <a:ea typeface="汉仪粗简黑简" panose="00020600040101010101" charset="-122"/>
                  <a:cs typeface="+mn-cs"/>
                </a:rPr>
                <a:t>06</a:t>
              </a: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1506" name="标题 1"/>
          <p:cNvSpPr>
            <a:spLocks noGrp="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实践心得体会</a:t>
            </a:r>
          </a:p>
        </p:txBody>
      </p:sp>
      <p:sp>
        <p:nvSpPr>
          <p:cNvPr id="3" name="内容占位符 2"/>
          <p:cNvSpPr>
            <a:spLocks noGrp="1"/>
          </p:cNvSpPr>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sz="1600" b="0" dirty="0"/>
              <a:t>白：通过这次实践，我学会了如何查找和利用网上教程去调试Android Studio软件，以及导入并运行小米便签；学会了如何借助各种工具去帮助我学习和理解“小米便签”；学会了团队合作，对组员进行合理分工，共同完成新添项目。</a:t>
            </a:r>
          </a:p>
          <a:p>
            <a:endParaRPr lang="zh-CN" altLang="en-US" sz="1600" b="0" dirty="0"/>
          </a:p>
          <a:p>
            <a:r>
              <a:rPr lang="zh-CN" altLang="en-US" sz="1600" b="0" dirty="0"/>
              <a:t>张：通过这次实践，我深入了解了“小米便签”开源软件代码的一些实现方法，学会了带有针对性的目光来阅读代码，加深了对功能实现方法的理解。</a:t>
            </a:r>
          </a:p>
          <a:p>
            <a:endParaRPr lang="zh-CN" altLang="en-US" sz="1600" b="0" dirty="0"/>
          </a:p>
          <a:p>
            <a:r>
              <a:rPr lang="zh-CN" altLang="en-US" sz="1600" b="0" dirty="0"/>
              <a:t>曹：通过这次实验，加强了我的Java基础知识，画图能力，同时锻炼了我的团队合作能力。</a:t>
            </a:r>
          </a:p>
          <a:p>
            <a:endParaRPr lang="zh-CN" altLang="en-US" sz="1600" b="0" dirty="0"/>
          </a:p>
          <a:p>
            <a:endParaRPr lang="zh-CN" altLang="en-US" sz="1600" b="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QQ图片20220106181402"/>
          <p:cNvPicPr>
            <a:picLocks noChangeAspect="1"/>
          </p:cNvPicPr>
          <p:nvPr/>
        </p:nvPicPr>
        <p:blipFill>
          <a:blip r:embed="rId3"/>
          <a:srcRect l="74417" t="6019" r="10990" b="68250"/>
          <a:stretch>
            <a:fillRect/>
          </a:stretch>
        </p:blipFill>
        <p:spPr>
          <a:xfrm rot="5700000">
            <a:off x="10403840" y="3337560"/>
            <a:ext cx="823595" cy="817245"/>
          </a:xfrm>
          <a:prstGeom prst="rect">
            <a:avLst/>
          </a:prstGeom>
        </p:spPr>
      </p:pic>
      <p:pic>
        <p:nvPicPr>
          <p:cNvPr id="5" name="图片 4" descr="QQ图片20220106181402"/>
          <p:cNvPicPr>
            <a:picLocks noChangeAspect="1"/>
          </p:cNvPicPr>
          <p:nvPr/>
        </p:nvPicPr>
        <p:blipFill>
          <a:blip r:embed="rId3"/>
          <a:srcRect l="74417" t="6019" r="10990" b="68250"/>
          <a:stretch>
            <a:fillRect/>
          </a:stretch>
        </p:blipFill>
        <p:spPr>
          <a:xfrm rot="5700000">
            <a:off x="508000" y="4133215"/>
            <a:ext cx="1261745" cy="1252220"/>
          </a:xfrm>
          <a:prstGeom prst="rect">
            <a:avLst/>
          </a:prstGeom>
        </p:spPr>
      </p:pic>
      <p:pic>
        <p:nvPicPr>
          <p:cNvPr id="7" name="图片 6" descr="QQ图片20220106181402"/>
          <p:cNvPicPr>
            <a:picLocks noChangeAspect="1"/>
          </p:cNvPicPr>
          <p:nvPr/>
        </p:nvPicPr>
        <p:blipFill>
          <a:blip r:embed="rId3"/>
          <a:srcRect l="74417" t="6019" r="10990" b="68250"/>
          <a:stretch>
            <a:fillRect/>
          </a:stretch>
        </p:blipFill>
        <p:spPr>
          <a:xfrm rot="5700000">
            <a:off x="9226550" y="5203190"/>
            <a:ext cx="594995" cy="590550"/>
          </a:xfrm>
          <a:prstGeom prst="rect">
            <a:avLst/>
          </a:prstGeom>
        </p:spPr>
      </p:pic>
      <p:pic>
        <p:nvPicPr>
          <p:cNvPr id="2" name="图片 1" descr="QQ图片20220106181402"/>
          <p:cNvPicPr>
            <a:picLocks noChangeAspect="1"/>
          </p:cNvPicPr>
          <p:nvPr/>
        </p:nvPicPr>
        <p:blipFill>
          <a:blip r:embed="rId3"/>
          <a:srcRect l="74417" t="6019" r="10990" b="68250"/>
          <a:stretch>
            <a:fillRect/>
          </a:stretch>
        </p:blipFill>
        <p:spPr>
          <a:xfrm>
            <a:off x="10027285" y="593090"/>
            <a:ext cx="1779270" cy="1764665"/>
          </a:xfrm>
          <a:prstGeom prst="rect">
            <a:avLst/>
          </a:prstGeom>
        </p:spPr>
      </p:pic>
      <p:pic>
        <p:nvPicPr>
          <p:cNvPr id="14" name="图片 13" descr="QQ图片20220106181402"/>
          <p:cNvPicPr>
            <a:picLocks noChangeAspect="1"/>
          </p:cNvPicPr>
          <p:nvPr/>
        </p:nvPicPr>
        <p:blipFill>
          <a:blip r:embed="rId3"/>
          <a:srcRect l="74417" t="6019" r="10990" b="68250"/>
          <a:stretch>
            <a:fillRect/>
          </a:stretch>
        </p:blipFill>
        <p:spPr>
          <a:xfrm rot="5700000">
            <a:off x="403225" y="821690"/>
            <a:ext cx="823595" cy="817245"/>
          </a:xfrm>
          <a:prstGeom prst="rect">
            <a:avLst/>
          </a:prstGeom>
        </p:spPr>
      </p:pic>
      <p:sp>
        <p:nvSpPr>
          <p:cNvPr id="184" name="文本框 183"/>
          <p:cNvSpPr txBox="1"/>
          <p:nvPr/>
        </p:nvSpPr>
        <p:spPr>
          <a:xfrm>
            <a:off x="2272665" y="2470150"/>
            <a:ext cx="7571740" cy="132207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80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感谢您的观看</a:t>
            </a:r>
          </a:p>
        </p:txBody>
      </p:sp>
      <p:sp>
        <p:nvSpPr>
          <p:cNvPr id="185" name="文本框 184"/>
          <p:cNvSpPr txBox="1"/>
          <p:nvPr/>
        </p:nvSpPr>
        <p:spPr>
          <a:xfrm>
            <a:off x="2654300" y="2071370"/>
            <a:ext cx="6864985" cy="3987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a:t>
            </a:r>
            <a:r>
              <a:rPr kumimoji="0" lang="en-US" altLang="zh-CN" sz="20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THANK YOU</a:t>
            </a:r>
            <a:r>
              <a:rPr kumimoji="0" lang="zh-CN" altLang="en-US" sz="2000" b="1" i="0" u="none" strike="noStrike" kern="1200" cap="none" spc="0" normalizeH="0" baseline="0" noProof="0" dirty="0">
                <a:ln>
                  <a:noFill/>
                </a:ln>
                <a:solidFill>
                  <a:srgbClr val="24487D"/>
                </a:solidFill>
                <a:effectLst/>
                <a:uLnTx/>
                <a:uFillTx/>
                <a:latin typeface="汉仪粗简黑简" panose="00020600040101010101" charset="-122"/>
                <a:ea typeface="汉仪粗简黑简" panose="00020600040101010101" charset="-122"/>
                <a:cs typeface="+mn-cs"/>
              </a:rPr>
              <a:t>”</a:t>
            </a:r>
          </a:p>
        </p:txBody>
      </p:sp>
      <p:pic>
        <p:nvPicPr>
          <p:cNvPr id="6" name="图片 5" descr="QQ图片20220106181402"/>
          <p:cNvPicPr>
            <a:picLocks noChangeAspect="1"/>
          </p:cNvPicPr>
          <p:nvPr/>
        </p:nvPicPr>
        <p:blipFill>
          <a:blip r:embed="rId3"/>
          <a:srcRect l="74417" t="6019" r="10990" b="68250"/>
          <a:stretch>
            <a:fillRect/>
          </a:stretch>
        </p:blipFill>
        <p:spPr>
          <a:xfrm rot="5700000">
            <a:off x="1083310" y="2673985"/>
            <a:ext cx="400685" cy="39751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jb3VudCI6MiwiaGRpZCI6ImI1MzVlMjE5NmJkN2Q0Y2VjOTg0Y2FmYWIyMzRmNDMxIiwidXNlckNvdW50Ijoy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178.55,&quot;left&quot;:121.39110236220472,&quot;top&quot;:156.9,&quot;width&quot;:741.6588976377952}"/>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224.54078740157485,&quot;left&quot;:128.25,&quot;top&quot;:191.35,&quot;width&quot;:710.3}"/>
</p:tagLst>
</file>

<file path=ppt/tags/tag36.xml><?xml version="1.0" encoding="utf-8"?>
<p:tagLst xmlns:a="http://schemas.openxmlformats.org/drawingml/2006/main" xmlns:r="http://schemas.openxmlformats.org/officeDocument/2006/relationships" xmlns:p="http://schemas.openxmlformats.org/presentationml/2006/main">
  <p:tag name="KSO_WM_UNIT_TABLE_BEAUTIFY" val="smartTable{fc25da89-b4b2-460c-aa39-5627afa2ad73}"/>
  <p:tag name="TABLE_ENDDRAG_ORIGIN_RECT" val="546*320"/>
  <p:tag name="TABLE_ENDDRAG_RECT" val="174*113*546*320"/>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2063</Words>
  <Application>Microsoft Office PowerPoint</Application>
  <PresentationFormat>宽屏</PresentationFormat>
  <Paragraphs>324</Paragraphs>
  <Slides>45</Slides>
  <Notes>11</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45</vt:i4>
      </vt:variant>
    </vt:vector>
  </HeadingPairs>
  <TitlesOfParts>
    <vt:vector size="54" baseType="lpstr">
      <vt:lpstr>微软雅黑</vt:lpstr>
      <vt:lpstr>汉仪粗简黑简</vt:lpstr>
      <vt:lpstr>等线</vt:lpstr>
      <vt:lpstr>Wingdings 3</vt:lpstr>
      <vt:lpstr>Calibri Light</vt:lpstr>
      <vt:lpstr>Times New Roman</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世康 白</cp:lastModifiedBy>
  <cp:revision>159</cp:revision>
  <dcterms:created xsi:type="dcterms:W3CDTF">2019-06-19T02:08:00Z</dcterms:created>
  <dcterms:modified xsi:type="dcterms:W3CDTF">2024-05-31T11:07:36Z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CFDA8DA9F8884A0E9E4A67EBF59CC34A_11</vt:lpwstr>
  </property>
  <property fmtid="{D5CDD505-2E9C-101B-9397-08002B2CF9AE}" pid="4" name="KSOTemplateUUID">
    <vt:lpwstr>v1.0_mb_fQ8dgcBO9tuGj4FWeefrOQ==</vt:lpwstr>
  </property>
</Properties>
</file>