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0"/>
  </p:notesMasterIdLst>
  <p:handoutMasterIdLst>
    <p:handoutMasterId r:id="rId41"/>
  </p:handoutMasterIdLst>
  <p:sldIdLst>
    <p:sldId id="256" r:id="rId2"/>
    <p:sldId id="321" r:id="rId3"/>
    <p:sldId id="322" r:id="rId4"/>
    <p:sldId id="349" r:id="rId5"/>
    <p:sldId id="350" r:id="rId6"/>
    <p:sldId id="340" r:id="rId7"/>
    <p:sldId id="351" r:id="rId8"/>
    <p:sldId id="353" r:id="rId9"/>
    <p:sldId id="363" r:id="rId10"/>
    <p:sldId id="364" r:id="rId11"/>
    <p:sldId id="365" r:id="rId12"/>
    <p:sldId id="366" r:id="rId13"/>
    <p:sldId id="352" r:id="rId14"/>
    <p:sldId id="331" r:id="rId15"/>
    <p:sldId id="330" r:id="rId16"/>
    <p:sldId id="369" r:id="rId17"/>
    <p:sldId id="370" r:id="rId18"/>
    <p:sldId id="371" r:id="rId19"/>
    <p:sldId id="375" r:id="rId20"/>
    <p:sldId id="372" r:id="rId21"/>
    <p:sldId id="381" r:id="rId22"/>
    <p:sldId id="373" r:id="rId23"/>
    <p:sldId id="382" r:id="rId24"/>
    <p:sldId id="374" r:id="rId25"/>
    <p:sldId id="383" r:id="rId26"/>
    <p:sldId id="376" r:id="rId27"/>
    <p:sldId id="377" r:id="rId28"/>
    <p:sldId id="378" r:id="rId29"/>
    <p:sldId id="379" r:id="rId30"/>
    <p:sldId id="380" r:id="rId31"/>
    <p:sldId id="368" r:id="rId32"/>
    <p:sldId id="325" r:id="rId33"/>
    <p:sldId id="332" r:id="rId34"/>
    <p:sldId id="384" r:id="rId35"/>
    <p:sldId id="324" r:id="rId36"/>
    <p:sldId id="326" r:id="rId37"/>
    <p:sldId id="329" r:id="rId38"/>
    <p:sldId id="328" r:id="rId39"/>
  </p:sldIdLst>
  <p:sldSz cx="9144000" cy="6858000" type="screen4x3"/>
  <p:notesSz cx="7099300" cy="10234613"/>
  <p:custDataLst>
    <p:tags r:id="rId42"/>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68"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494" autoAdjust="0"/>
  </p:normalViewPr>
  <p:slideViewPr>
    <p:cSldViewPr showGuides="1">
      <p:cViewPr varScale="1">
        <p:scale>
          <a:sx n="88" d="100"/>
          <a:sy n="88" d="100"/>
        </p:scale>
        <p:origin x="663" y="54"/>
      </p:cViewPr>
      <p:guideLst>
        <p:guide orient="horz" pos="2160"/>
        <p:guide pos="2868"/>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5" d="100"/>
          <a:sy n="65" d="100"/>
        </p:scale>
        <p:origin x="-2874" y="-102"/>
      </p:cViewPr>
      <p:guideLst>
        <p:guide orient="horz" pos="3223"/>
        <p:guide pos="222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6</a:t>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15</a:t>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32</a:t>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35</a:t>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36</a:t>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38</a:t>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t>‹#›</a:t>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t>‹#›</a:t>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t>‹#›</a:t>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t>‹#›</a:t>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“航大云”新生报到系统</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079612" y="3717032"/>
            <a:ext cx="6984776" cy="1152128"/>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汇报人：马嘉序</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项目团队成员：马嘉序，杨申申，邹国涛，赵军杰</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t>需求模型与文档</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
        <p:nvSpPr>
          <p:cNvPr id="7170" name="标题 1"/>
          <p:cNvSpPr>
            <a:spLocks noGrp="1"/>
          </p:cNvSpPr>
          <p:nvPr>
            <p:ph type="title"/>
          </p:nvPr>
        </p:nvSpPr>
        <p:spPr/>
        <p:txBody>
          <a:bodyPr/>
          <a:lstStyle/>
          <a:p>
            <a:r>
              <a:rPr lang="zh-CN" altLang="en-US" dirty="0"/>
              <a:t>汇报内容</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68730"/>
            <a:ext cx="8112760" cy="4972050"/>
          </a:xfrm>
        </p:spPr>
        <p:txBody>
          <a:bodyPr>
            <a:normAutofit fontScale="77500" lnSpcReduction="20000"/>
          </a:bodyPr>
          <a:lstStyle/>
          <a:p>
            <a:r>
              <a:rPr lang="zh-CN" altLang="en-US" sz="3375" dirty="0"/>
              <a:t>现实问题</a:t>
            </a:r>
          </a:p>
          <a:p>
            <a:pPr lvl="1"/>
            <a:r>
              <a:rPr lang="en-US" altLang="zh-CN" dirty="0"/>
              <a:t>1</a:t>
            </a:r>
            <a:r>
              <a:rPr lang="zh-CN" altLang="en-US" dirty="0"/>
              <a:t>、</a:t>
            </a:r>
            <a:r>
              <a:rPr lang="zh-CN" altLang="en-US" sz="2875" dirty="0"/>
              <a:t>本软件项目的背景</a:t>
            </a:r>
            <a:r>
              <a:rPr lang="zh-CN" altLang="en-US" dirty="0"/>
              <a:t>：</a:t>
            </a:r>
          </a:p>
          <a:p>
            <a:pPr lvl="1"/>
            <a:r>
              <a:rPr lang="zh-CN" altLang="en-US" sz="2570" dirty="0"/>
              <a:t>每年开学季，全国各大高校都会迎来新生报到的高峰。而对于初到大学校园的新生来说，需要在完全陌生的大学校园环境中完成一系列报到工作。一般情况下校方会为新生配备志愿者来满足新生入学时会遇到的一系列问题，但考虑到对人力要求较多且会出现人员不足以服务全部新生的情况。希望能够针对此问题开发帮助新生进行报到工作的小程序来帮助解决开学季迎接新生人手不够的问题。</a:t>
            </a:r>
          </a:p>
          <a:p>
            <a:pPr lvl="1"/>
            <a:r>
              <a:rPr lang="en-US" altLang="zh-CN" dirty="0"/>
              <a:t>2</a:t>
            </a:r>
            <a:r>
              <a:rPr lang="zh-CN" altLang="en-US" dirty="0"/>
              <a:t>、</a:t>
            </a:r>
            <a:r>
              <a:rPr lang="zh-CN" altLang="en-US" sz="2875" dirty="0"/>
              <a:t>欲解决的现实问题</a:t>
            </a:r>
            <a:r>
              <a:rPr lang="zh-CN" altLang="en-US" dirty="0"/>
              <a:t>：</a:t>
            </a:r>
          </a:p>
          <a:p>
            <a:pPr lvl="1"/>
            <a:r>
              <a:rPr lang="zh-CN" altLang="en-US" sz="2570" dirty="0"/>
              <a:t>考虑到普通导航系统在校园内部的具体地点信息不够完善，新生对本校事务熟悉程度不够，报到对人力耗费较大等问题。小程序旨在能够通过帮助新生进行自助报道工作，实现新生信息的收集，实现报道流程一体化。</a:t>
            </a:r>
          </a:p>
          <a:p>
            <a:pPr lvl="1"/>
            <a:r>
              <a:rPr lang="en-US" altLang="zh-CN" dirty="0"/>
              <a:t>3</a:t>
            </a:r>
            <a:r>
              <a:rPr lang="zh-CN" altLang="en-US" dirty="0"/>
              <a:t>、</a:t>
            </a:r>
            <a:r>
              <a:rPr lang="zh-CN" altLang="en-US" sz="3285" dirty="0"/>
              <a:t>实际意义和价值：</a:t>
            </a:r>
            <a:r>
              <a:rPr lang="zh-CN" altLang="en-US" sz="2570" dirty="0"/>
              <a:t>通过此新生报到小程序，可以较好地帮助大学新生完成入校的准备工作和导航工作等，实现了校园信息与学生用户之间的沟通，简化了学生的报道流程，使得报到方式更加的多样化和便捷。</a:t>
            </a:r>
          </a:p>
          <a:p>
            <a:endParaRPr lang="zh-CN" altLang="en-US" sz="2570" dirty="0"/>
          </a:p>
        </p:txBody>
      </p:sp>
      <p:sp>
        <p:nvSpPr>
          <p:cNvPr id="9218" name="标题 1"/>
          <p:cNvSpPr>
            <a:spLocks noGrp="1"/>
          </p:cNvSpPr>
          <p:nvPr>
            <p:ph type="title"/>
          </p:nvPr>
        </p:nvSpPr>
        <p:spPr/>
        <p:txBody>
          <a:bodyPr/>
          <a:lstStyle/>
          <a:p>
            <a:r>
              <a:rPr lang="zh-CN" altLang="en-US" dirty="0"/>
              <a:t>软件需求与创意</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r>
              <a:rPr lang="zh-CN" altLang="en-US" sz="2700" dirty="0">
                <a:sym typeface="+mn-ea"/>
              </a:rPr>
              <a:t>核心功能</a:t>
            </a:r>
            <a:endParaRPr lang="zh-CN" altLang="en-US" sz="2700" dirty="0"/>
          </a:p>
          <a:p>
            <a:pPr lvl="1"/>
            <a:r>
              <a:rPr lang="en-US" altLang="zh-CN" sz="2700" dirty="0">
                <a:sym typeface="+mn-ea"/>
              </a:rPr>
              <a:t>1</a:t>
            </a:r>
            <a:r>
              <a:rPr lang="zh-CN" altLang="en-US" sz="2700" dirty="0">
                <a:sym typeface="+mn-ea"/>
              </a:rPr>
              <a:t>、关键地点校园导航：</a:t>
            </a:r>
          </a:p>
          <a:p>
            <a:pPr marL="393065" lvl="1" indent="0">
              <a:buNone/>
            </a:pPr>
            <a:r>
              <a:rPr lang="zh-CN" altLang="en-US" sz="2400" dirty="0">
                <a:sym typeface="+mn-ea"/>
              </a:rPr>
              <a:t>根据新生的不同报到需求为其提供针对性的关键地点导航（包括对应宿舍楼，教学楼即日常生活场所等）。同时可以根据建筑功能性划分为学，食，住等模块进行分区域导航。也包括地标搜索，路线规划等。</a:t>
            </a:r>
            <a:endParaRPr lang="zh-CN" altLang="en-US" sz="2000" dirty="0">
              <a:sym typeface="+mn-ea"/>
            </a:endParaRPr>
          </a:p>
          <a:p>
            <a:pPr lvl="1"/>
            <a:r>
              <a:rPr lang="en-US" altLang="zh-CN" sz="2700" dirty="0">
                <a:sym typeface="+mn-ea"/>
              </a:rPr>
              <a:t>2</a:t>
            </a:r>
            <a:r>
              <a:rPr lang="zh-CN" altLang="en-US" sz="2700" dirty="0">
                <a:sym typeface="+mn-ea"/>
              </a:rPr>
              <a:t>、通知模块（实时性公告）：</a:t>
            </a:r>
          </a:p>
          <a:p>
            <a:pPr marL="393065" lvl="1" indent="0">
              <a:buNone/>
            </a:pPr>
            <a:r>
              <a:rPr lang="zh-CN" altLang="en-US" sz="2400" dirty="0">
                <a:sym typeface="+mn-ea"/>
              </a:rPr>
              <a:t>校方可通过此功能向新生发布诸如报到事项，开学事宜等通知。校方在发布通知的同时可以查看通知的收到情况</a:t>
            </a:r>
            <a:r>
              <a:rPr lang="zh-CN" altLang="en-US" sz="2000" dirty="0">
                <a:sym typeface="+mn-ea"/>
              </a:rPr>
              <a:t>。</a:t>
            </a:r>
          </a:p>
          <a:p>
            <a:pPr lvl="1"/>
            <a:r>
              <a:rPr lang="en-US" altLang="zh-CN" sz="2300" b="0" dirty="0">
                <a:sym typeface="+mn-ea"/>
              </a:rPr>
              <a:t>3</a:t>
            </a:r>
            <a:r>
              <a:rPr lang="zh-CN" altLang="en-US" sz="2300" b="0" dirty="0">
                <a:sym typeface="+mn-ea"/>
              </a:rPr>
              <a:t>、个人相关信息查询：</a:t>
            </a:r>
          </a:p>
          <a:p>
            <a:pPr marL="393065" lvl="1" indent="0">
              <a:buNone/>
            </a:pPr>
            <a:r>
              <a:rPr lang="zh-CN" altLang="en-US" sz="2400" b="0" dirty="0">
                <a:sym typeface="+mn-ea"/>
              </a:rPr>
              <a:t>新生可以通过此功能进行个人信息（页面可进行个人信息修改），校历，课表以及校内资讯等相关信息的查询。</a:t>
            </a:r>
          </a:p>
          <a:p>
            <a:endParaRPr lang="zh-CN" altLang="en-US" sz="2400" b="0" dirty="0">
              <a:sym typeface="+mn-ea"/>
            </a:endParaRPr>
          </a:p>
        </p:txBody>
      </p:sp>
      <p:sp>
        <p:nvSpPr>
          <p:cNvPr id="3" name="标题 2"/>
          <p:cNvSpPr>
            <a:spLocks noGrp="1"/>
          </p:cNvSpPr>
          <p:nvPr>
            <p:ph type="title"/>
          </p:nvPr>
        </p:nvSpPr>
        <p:spPr/>
        <p:txBody>
          <a:bodyPr/>
          <a:lstStyle/>
          <a:p>
            <a:r>
              <a:rPr lang="zh-CN" altLang="en-US" dirty="0">
                <a:sym typeface="+mn-ea"/>
              </a:rPr>
              <a:t>软件需求与创意</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4</a:t>
            </a:fld>
            <a:endParaRPr lang="en-US" alt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dirty="0">
                <a:sym typeface="+mn-ea"/>
              </a:rPr>
              <a:t>需求创意</a:t>
            </a:r>
            <a:endParaRPr lang="zh-CN" altLang="en-US" sz="2700" dirty="0"/>
          </a:p>
          <a:p>
            <a:pPr lvl="1"/>
            <a:r>
              <a:rPr lang="zh-CN" altLang="en-US" sz="2700" dirty="0">
                <a:sym typeface="+mn-ea"/>
              </a:rPr>
              <a:t>（1）小程序对范围较小的区域地点进行细化（即学校内部的众多建筑），针对性解决本校新生对校园环境不够熟悉导致的相关问题。</a:t>
            </a:r>
          </a:p>
          <a:p>
            <a:pPr lvl="1"/>
            <a:r>
              <a:rPr lang="zh-CN" altLang="en-US" sz="2700" dirty="0">
                <a:sym typeface="+mn-ea"/>
              </a:rPr>
              <a:t>（2）小程序将新生所需的报到功能与对应的校园信息进行同一平台化集成。将新生报到的相关问题进行一站化解决。</a:t>
            </a:r>
          </a:p>
        </p:txBody>
      </p:sp>
      <p:sp>
        <p:nvSpPr>
          <p:cNvPr id="3" name="标题 2"/>
          <p:cNvSpPr>
            <a:spLocks noGrp="1"/>
          </p:cNvSpPr>
          <p:nvPr>
            <p:ph type="title"/>
          </p:nvPr>
        </p:nvSpPr>
        <p:spPr/>
        <p:txBody>
          <a:bodyPr/>
          <a:lstStyle/>
          <a:p>
            <a:r>
              <a:rPr lang="zh-CN" altLang="en-US" dirty="0">
                <a:sym typeface="+mn-ea"/>
              </a:rPr>
              <a:t>软件需求与创意</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5</a:t>
            </a:fld>
            <a:endParaRPr lang="en-US" alt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p>
          <a:p>
            <a:pPr lvl="1"/>
            <a:r>
              <a:rPr lang="zh-CN" altLang="en-US" dirty="0"/>
              <a:t>软件系统的用例模型：</a:t>
            </a:r>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p>
        </p:txBody>
      </p:sp>
      <p:pic>
        <p:nvPicPr>
          <p:cNvPr id="4" name="图片 3"/>
          <p:cNvPicPr>
            <a:picLocks noChangeAspect="1"/>
          </p:cNvPicPr>
          <p:nvPr>
            <p:custDataLst>
              <p:tags r:id="rId1"/>
            </p:custDataLst>
          </p:nvPr>
        </p:nvPicPr>
        <p:blipFill>
          <a:blip r:embed="rId4"/>
          <a:stretch>
            <a:fillRect/>
          </a:stretch>
        </p:blipFill>
        <p:spPr>
          <a:xfrm>
            <a:off x="1403350" y="2420620"/>
            <a:ext cx="5099050" cy="3672205"/>
          </a:xfrm>
          <a:prstGeom prst="rect">
            <a:avLst/>
          </a:prstGeom>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0" lvl="1"/>
            <a:r>
              <a:rPr lang="zh-CN" altLang="en-US" sz="2700" dirty="0">
                <a:sym typeface="+mn-ea"/>
              </a:rPr>
              <a:t>软件系统的顺序图（信息查询用例顺序图）：</a:t>
            </a:r>
            <a:endParaRPr lang="zh-CN" altLang="en-US" sz="2700" dirty="0"/>
          </a:p>
          <a:p>
            <a:endParaRPr lang="zh-CN" altLang="en-US"/>
          </a:p>
        </p:txBody>
      </p:sp>
      <p:sp>
        <p:nvSpPr>
          <p:cNvPr id="3" name="标题 2"/>
          <p:cNvSpPr>
            <a:spLocks noGrp="1"/>
          </p:cNvSpPr>
          <p:nvPr>
            <p:ph type="title"/>
          </p:nvPr>
        </p:nvSpPr>
        <p:spPr/>
        <p:txBody>
          <a:bodyPr/>
          <a:lstStyle/>
          <a:p>
            <a:r>
              <a:rPr lang="zh-CN" altLang="en-US" dirty="0">
                <a:sym typeface="+mn-ea"/>
              </a:rPr>
              <a:t>需求模型与文档</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7</a:t>
            </a:fld>
            <a:endParaRPr lang="en-US" altLang="zh-CN"/>
          </a:p>
        </p:txBody>
      </p:sp>
      <p:pic>
        <p:nvPicPr>
          <p:cNvPr id="6" name="图片 5"/>
          <p:cNvPicPr>
            <a:picLocks noChangeAspect="1"/>
          </p:cNvPicPr>
          <p:nvPr>
            <p:custDataLst>
              <p:tags r:id="rId1"/>
            </p:custDataLst>
          </p:nvPr>
        </p:nvPicPr>
        <p:blipFill>
          <a:blip r:embed="rId3"/>
          <a:stretch>
            <a:fillRect/>
          </a:stretch>
        </p:blipFill>
        <p:spPr>
          <a:xfrm>
            <a:off x="971550" y="1988820"/>
            <a:ext cx="6384925" cy="464629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b="0" dirty="0">
                <a:sym typeface="+mn-ea"/>
              </a:rPr>
              <a:t>软件系统的顺序图（校园导航用例顺序图）：</a:t>
            </a:r>
          </a:p>
          <a:p>
            <a:endParaRPr lang="zh-CN" altLang="en-US" b="0"/>
          </a:p>
        </p:txBody>
      </p:sp>
      <p:sp>
        <p:nvSpPr>
          <p:cNvPr id="3" name="标题 2"/>
          <p:cNvSpPr>
            <a:spLocks noGrp="1"/>
          </p:cNvSpPr>
          <p:nvPr>
            <p:ph type="title"/>
          </p:nvPr>
        </p:nvSpPr>
        <p:spPr/>
        <p:txBody>
          <a:bodyPr/>
          <a:lstStyle/>
          <a:p>
            <a:r>
              <a:rPr lang="zh-CN" altLang="en-US" dirty="0">
                <a:sym typeface="+mn-ea"/>
              </a:rPr>
              <a:t>需求模型与文档</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8</a:t>
            </a:fld>
            <a:endParaRPr lang="en-US" altLang="zh-CN"/>
          </a:p>
        </p:txBody>
      </p:sp>
      <p:pic>
        <p:nvPicPr>
          <p:cNvPr id="6" name="图片 5"/>
          <p:cNvPicPr>
            <a:picLocks noChangeAspect="1"/>
          </p:cNvPicPr>
          <p:nvPr>
            <p:custDataLst>
              <p:tags r:id="rId1"/>
            </p:custDataLst>
          </p:nvPr>
        </p:nvPicPr>
        <p:blipFill>
          <a:blip r:embed="rId3"/>
          <a:stretch>
            <a:fillRect/>
          </a:stretch>
        </p:blipFill>
        <p:spPr>
          <a:xfrm>
            <a:off x="467360" y="1988820"/>
            <a:ext cx="7552055" cy="47853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0" lvl="1"/>
            <a:r>
              <a:rPr lang="zh-CN" altLang="en-US" sz="2700" dirty="0">
                <a:sym typeface="+mn-ea"/>
              </a:rPr>
              <a:t>软件系统的顺序图（用户查看通知用例顺序图）：</a:t>
            </a:r>
          </a:p>
          <a:p>
            <a:pPr marL="0" lvl="1"/>
            <a:endParaRPr lang="zh-CN" altLang="en-US" sz="2700" dirty="0"/>
          </a:p>
          <a:p>
            <a:endParaRPr lang="zh-CN" altLang="en-US"/>
          </a:p>
        </p:txBody>
      </p:sp>
      <p:sp>
        <p:nvSpPr>
          <p:cNvPr id="3" name="标题 2"/>
          <p:cNvSpPr>
            <a:spLocks noGrp="1"/>
          </p:cNvSpPr>
          <p:nvPr>
            <p:ph type="title"/>
          </p:nvPr>
        </p:nvSpPr>
        <p:spPr/>
        <p:txBody>
          <a:bodyPr/>
          <a:lstStyle/>
          <a:p>
            <a:r>
              <a:rPr lang="zh-CN" altLang="en-US" dirty="0">
                <a:sym typeface="+mn-ea"/>
              </a:rPr>
              <a:t>需求模型与文档</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9</a:t>
            </a:fld>
            <a:endParaRPr lang="en-US" altLang="zh-CN"/>
          </a:p>
        </p:txBody>
      </p:sp>
      <p:pic>
        <p:nvPicPr>
          <p:cNvPr id="6" name="图片 5"/>
          <p:cNvPicPr>
            <a:picLocks noChangeAspect="1"/>
          </p:cNvPicPr>
          <p:nvPr>
            <p:custDataLst>
              <p:tags r:id="rId1"/>
            </p:custDataLst>
          </p:nvPr>
        </p:nvPicPr>
        <p:blipFill>
          <a:blip r:embed="rId3"/>
          <a:stretch>
            <a:fillRect/>
          </a:stretch>
        </p:blipFill>
        <p:spPr>
          <a:xfrm>
            <a:off x="827405" y="2132965"/>
            <a:ext cx="6301105" cy="42316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b="0" dirty="0">
                <a:sym typeface="+mn-ea"/>
              </a:rPr>
              <a:t>软件系统的顺序图（管理员发布通知用例顺序图）：</a:t>
            </a:r>
          </a:p>
          <a:p>
            <a:endParaRPr lang="zh-CN" altLang="en-US" b="0" dirty="0">
              <a:sym typeface="+mn-ea"/>
            </a:endParaRPr>
          </a:p>
        </p:txBody>
      </p:sp>
      <p:sp>
        <p:nvSpPr>
          <p:cNvPr id="3" name="标题 2"/>
          <p:cNvSpPr>
            <a:spLocks noGrp="1"/>
          </p:cNvSpPr>
          <p:nvPr>
            <p:ph type="title"/>
          </p:nvPr>
        </p:nvSpPr>
        <p:spPr/>
        <p:txBody>
          <a:bodyPr/>
          <a:lstStyle/>
          <a:p>
            <a:r>
              <a:rPr lang="zh-CN" altLang="en-US" dirty="0">
                <a:sym typeface="+mn-ea"/>
              </a:rPr>
              <a:t>需求模型与文档</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10</a:t>
            </a:fld>
            <a:endParaRPr lang="en-US" altLang="zh-CN"/>
          </a:p>
        </p:txBody>
      </p:sp>
      <p:pic>
        <p:nvPicPr>
          <p:cNvPr id="6" name="图片 5"/>
          <p:cNvPicPr>
            <a:picLocks noChangeAspect="1"/>
          </p:cNvPicPr>
          <p:nvPr>
            <p:custDataLst>
              <p:tags r:id="rId1"/>
            </p:custDataLst>
          </p:nvPr>
        </p:nvPicPr>
        <p:blipFill>
          <a:blip r:embed="rId3"/>
          <a:stretch>
            <a:fillRect/>
          </a:stretch>
        </p:blipFill>
        <p:spPr>
          <a:xfrm>
            <a:off x="971550" y="2132965"/>
            <a:ext cx="6737985" cy="41719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b="0" dirty="0">
                <a:sym typeface="+mn-ea"/>
              </a:rPr>
              <a:t>软件系统的分析类图：</a:t>
            </a:r>
          </a:p>
          <a:p>
            <a:endParaRPr lang="zh-CN" altLang="en-US" b="0" dirty="0">
              <a:sym typeface="+mn-ea"/>
            </a:endParaRPr>
          </a:p>
        </p:txBody>
      </p:sp>
      <p:sp>
        <p:nvSpPr>
          <p:cNvPr id="3" name="标题 2"/>
          <p:cNvSpPr>
            <a:spLocks noGrp="1"/>
          </p:cNvSpPr>
          <p:nvPr>
            <p:ph type="title"/>
          </p:nvPr>
        </p:nvSpPr>
        <p:spPr/>
        <p:txBody>
          <a:bodyPr/>
          <a:lstStyle/>
          <a:p>
            <a:r>
              <a:rPr lang="zh-CN" altLang="en-US" dirty="0">
                <a:sym typeface="+mn-ea"/>
              </a:rPr>
              <a:t>需求模型与文档</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11</a:t>
            </a:fld>
            <a:endParaRPr lang="en-US" altLang="zh-CN"/>
          </a:p>
        </p:txBody>
      </p:sp>
      <p:pic>
        <p:nvPicPr>
          <p:cNvPr id="6" name="图片 5"/>
          <p:cNvPicPr>
            <a:picLocks noChangeAspect="1"/>
          </p:cNvPicPr>
          <p:nvPr>
            <p:custDataLst>
              <p:tags r:id="rId1"/>
            </p:custDataLst>
          </p:nvPr>
        </p:nvPicPr>
        <p:blipFill>
          <a:blip r:embed="rId3"/>
          <a:stretch>
            <a:fillRect/>
          </a:stretch>
        </p:blipFill>
        <p:spPr>
          <a:xfrm>
            <a:off x="177800" y="1997075"/>
            <a:ext cx="8569325" cy="458343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455"/>
            <a:ext cx="8229600" cy="5129530"/>
          </a:xfrm>
        </p:spPr>
        <p:txBody>
          <a:bodyPr>
            <a:normAutofit fontScale="90000" lnSpcReduction="10000"/>
          </a:bodyPr>
          <a:lstStyle/>
          <a:p>
            <a:r>
              <a:rPr lang="zh-CN" altLang="en-US" sz="2700" dirty="0">
                <a:sym typeface="+mn-ea"/>
              </a:rPr>
              <a:t>软件的非功能需求</a:t>
            </a:r>
          </a:p>
          <a:p>
            <a:pPr lvl="1"/>
            <a:r>
              <a:rPr lang="en-US" altLang="zh-CN" dirty="0"/>
              <a:t>1</a:t>
            </a:r>
            <a:r>
              <a:rPr lang="zh-CN" altLang="en-US" dirty="0"/>
              <a:t>、性能要求：</a:t>
            </a:r>
          </a:p>
          <a:p>
            <a:pPr marL="393065" lvl="1" indent="0">
              <a:buNone/>
            </a:pPr>
            <a:r>
              <a:rPr lang="zh-CN" altLang="en-US" dirty="0"/>
              <a:t>（1）功能响应时间要求:网络连接建立后，云端服务器一定可以响应用户发送的请求;非常重要的功能不超过100ms,其余功能不超过460ms；</a:t>
            </a:r>
          </a:p>
          <a:p>
            <a:pPr marL="393065" lvl="1" indent="0">
              <a:buNone/>
            </a:pPr>
            <a:r>
              <a:rPr lang="zh-CN" altLang="en-US" dirty="0"/>
              <a:t>（2）可靠性要求:用户使用该系统时,云端服务器和手机客户端能够访问</a:t>
            </a:r>
          </a:p>
          <a:p>
            <a:pPr lvl="1"/>
            <a:r>
              <a:rPr lang="en-US" altLang="zh-CN" dirty="0"/>
              <a:t>2</a:t>
            </a:r>
            <a:r>
              <a:rPr lang="zh-CN" altLang="en-US" dirty="0"/>
              <a:t>、交付要求：</a:t>
            </a:r>
          </a:p>
          <a:p>
            <a:pPr marL="393065" lvl="1" indent="0">
              <a:buNone/>
            </a:pPr>
            <a:r>
              <a:rPr lang="en-US" altLang="zh-CN" dirty="0"/>
              <a:t>  </a:t>
            </a:r>
            <a:r>
              <a:rPr lang="zh-CN" altLang="en-US" dirty="0"/>
              <a:t>交付内容：</a:t>
            </a:r>
          </a:p>
          <a:p>
            <a:pPr marL="393065" lvl="1" indent="0">
              <a:buNone/>
            </a:pPr>
            <a:r>
              <a:rPr lang="zh-CN" altLang="en-US" dirty="0"/>
              <a:t>（1）手机端小程序与网页端后台管理系统。</a:t>
            </a:r>
          </a:p>
          <a:p>
            <a:pPr marL="393065" lvl="1" indent="0">
              <a:buNone/>
            </a:pPr>
            <a:r>
              <a:rPr lang="zh-CN" altLang="en-US" dirty="0"/>
              <a:t>（2）软件设计规格说明书的电子文档</a:t>
            </a:r>
          </a:p>
          <a:p>
            <a:pPr marL="393065" lvl="1" indent="0">
              <a:buNone/>
            </a:pPr>
            <a:r>
              <a:rPr lang="en-US" altLang="zh-CN" dirty="0"/>
              <a:t>3</a:t>
            </a:r>
            <a:r>
              <a:rPr lang="zh-CN" altLang="en-US" dirty="0"/>
              <a:t>、验收要求：</a:t>
            </a:r>
          </a:p>
          <a:p>
            <a:pPr marL="393065" lvl="1" indent="0">
              <a:buNone/>
            </a:pPr>
            <a:r>
              <a:rPr lang="zh-CN" altLang="en-US" dirty="0"/>
              <a:t>（1）要求整个系统正常运行过程中无Bug，能在用户非正常操作的情况下报告错误但不至于崩溃。</a:t>
            </a:r>
          </a:p>
          <a:p>
            <a:pPr marL="393065" lvl="1" indent="0">
              <a:buNone/>
            </a:pPr>
            <a:r>
              <a:rPr lang="zh-CN" altLang="en-US" dirty="0"/>
              <a:t>（2）要求整个系统各部分优化完毕，不存在编程过程中遗留的调试代码等影响用户体验的部分。</a:t>
            </a:r>
          </a:p>
        </p:txBody>
      </p:sp>
      <p:sp>
        <p:nvSpPr>
          <p:cNvPr id="3" name="标题 2"/>
          <p:cNvSpPr>
            <a:spLocks noGrp="1"/>
          </p:cNvSpPr>
          <p:nvPr>
            <p:ph type="title"/>
          </p:nvPr>
        </p:nvSpPr>
        <p:spPr/>
        <p:txBody>
          <a:bodyPr/>
          <a:lstStyle/>
          <a:p>
            <a:r>
              <a:rPr lang="zh-CN" altLang="en-US" dirty="0">
                <a:sym typeface="+mn-ea"/>
              </a:rPr>
              <a:t>需求模型与文档</a:t>
            </a:r>
            <a:endParaRPr lang="zh-CN" altLang="en-US" dirty="0"/>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12</a:t>
            </a:fld>
            <a:endParaRPr lang="en-US" alt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77500" lnSpcReduction="20000"/>
          </a:bodyPr>
          <a:lstStyle/>
          <a:p>
            <a:r>
              <a:rPr lang="zh-CN" altLang="en-US" sz="2700" dirty="0">
                <a:solidFill>
                  <a:schemeClr val="tx1"/>
                </a:solidFill>
                <a:sym typeface="+mn-ea"/>
              </a:rPr>
              <a:t>软件需求文档</a:t>
            </a:r>
            <a:endParaRPr lang="en-US" altLang="zh-CN" sz="2700" dirty="0">
              <a:solidFill>
                <a:schemeClr val="tx1"/>
              </a:solidFill>
              <a:sym typeface="+mn-ea"/>
            </a:endParaRPr>
          </a:p>
          <a:p>
            <a:endParaRPr lang="zh-CN" altLang="en-US" sz="2700" dirty="0">
              <a:solidFill>
                <a:schemeClr val="tx1"/>
              </a:solidFill>
            </a:endParaRPr>
          </a:p>
          <a:p>
            <a:pPr marL="393065" lvl="1" indent="0">
              <a:buNone/>
            </a:pPr>
            <a:r>
              <a:rPr lang="en-US" altLang="zh-CN" sz="2800" dirty="0">
                <a:solidFill>
                  <a:schemeClr val="tx1"/>
                </a:solidFill>
              </a:rPr>
              <a:t>1</a:t>
            </a:r>
            <a:r>
              <a:rPr lang="zh-CN" altLang="en-US" sz="2800" dirty="0">
                <a:solidFill>
                  <a:schemeClr val="tx1"/>
                </a:solidFill>
              </a:rPr>
              <a:t>、软件需求构思：</a:t>
            </a:r>
          </a:p>
          <a:p>
            <a:pPr marL="393065" lvl="1" indent="0">
              <a:buNone/>
            </a:pPr>
            <a:r>
              <a:rPr lang="en-US" altLang="zh-CN" sz="2800" dirty="0">
                <a:solidFill>
                  <a:schemeClr val="tx1"/>
                </a:solidFill>
              </a:rPr>
              <a:t>   </a:t>
            </a:r>
            <a:r>
              <a:rPr lang="zh-CN" altLang="en-US" sz="2800" dirty="0">
                <a:solidFill>
                  <a:schemeClr val="tx1"/>
                </a:solidFill>
              </a:rPr>
              <a:t>基于目前大学新生来校报到出现的一些</a:t>
            </a:r>
            <a:r>
              <a:rPr lang="en-US" altLang="zh-CN" sz="2800" dirty="0">
                <a:solidFill>
                  <a:schemeClr val="tx1"/>
                </a:solidFill>
              </a:rPr>
              <a:t>“</a:t>
            </a:r>
            <a:r>
              <a:rPr lang="zh-CN" altLang="en-US" sz="2800" dirty="0">
                <a:solidFill>
                  <a:schemeClr val="tx1"/>
                </a:solidFill>
              </a:rPr>
              <a:t>注册难</a:t>
            </a:r>
            <a:r>
              <a:rPr lang="en-US" altLang="zh-CN" sz="2800" dirty="0">
                <a:solidFill>
                  <a:schemeClr val="tx1"/>
                </a:solidFill>
              </a:rPr>
              <a:t>”</a:t>
            </a:r>
            <a:r>
              <a:rPr lang="zh-CN" altLang="en-US" sz="2800" dirty="0">
                <a:solidFill>
                  <a:schemeClr val="tx1"/>
                </a:solidFill>
              </a:rPr>
              <a:t>和</a:t>
            </a:r>
            <a:r>
              <a:rPr lang="en-US" altLang="zh-CN" sz="2800" dirty="0">
                <a:solidFill>
                  <a:schemeClr val="tx1"/>
                </a:solidFill>
              </a:rPr>
              <a:t>“</a:t>
            </a:r>
            <a:r>
              <a:rPr lang="zh-CN" altLang="en-US" sz="2800" dirty="0">
                <a:solidFill>
                  <a:schemeClr val="tx1"/>
                </a:solidFill>
              </a:rPr>
              <a:t>找路难</a:t>
            </a:r>
            <a:r>
              <a:rPr lang="en-US" altLang="zh-CN" sz="2800" dirty="0">
                <a:solidFill>
                  <a:schemeClr val="tx1"/>
                </a:solidFill>
              </a:rPr>
              <a:t>”</a:t>
            </a:r>
            <a:r>
              <a:rPr lang="zh-CN" altLang="en-US" sz="2800" dirty="0">
                <a:solidFill>
                  <a:schemeClr val="tx1"/>
                </a:solidFill>
              </a:rPr>
              <a:t>以及</a:t>
            </a:r>
            <a:r>
              <a:rPr lang="en-US" altLang="zh-CN" sz="2800" dirty="0">
                <a:solidFill>
                  <a:schemeClr val="tx1"/>
                </a:solidFill>
              </a:rPr>
              <a:t>“</a:t>
            </a:r>
            <a:r>
              <a:rPr lang="zh-CN" altLang="en-US" sz="2800" dirty="0">
                <a:solidFill>
                  <a:schemeClr val="tx1"/>
                </a:solidFill>
              </a:rPr>
              <a:t>找信息难</a:t>
            </a:r>
            <a:r>
              <a:rPr lang="en-US" altLang="zh-CN" sz="2800" dirty="0">
                <a:solidFill>
                  <a:schemeClr val="tx1"/>
                </a:solidFill>
              </a:rPr>
              <a:t>”</a:t>
            </a:r>
            <a:r>
              <a:rPr lang="zh-CN" altLang="en-US" sz="2800" dirty="0">
                <a:solidFill>
                  <a:schemeClr val="tx1"/>
                </a:solidFill>
              </a:rPr>
              <a:t>的情况，我们团队开发了这一小程序来帮助新生进行报到工作。</a:t>
            </a:r>
          </a:p>
          <a:p>
            <a:pPr marL="393065" lvl="1" indent="0">
              <a:buNone/>
            </a:pPr>
            <a:r>
              <a:rPr lang="en-US" altLang="zh-CN" sz="2800" dirty="0">
                <a:solidFill>
                  <a:schemeClr val="tx1"/>
                </a:solidFill>
              </a:rPr>
              <a:t>2</a:t>
            </a:r>
            <a:r>
              <a:rPr lang="zh-CN" altLang="en-US" sz="2800" dirty="0">
                <a:solidFill>
                  <a:schemeClr val="tx1"/>
                </a:solidFill>
              </a:rPr>
              <a:t>、软件创意：</a:t>
            </a:r>
          </a:p>
          <a:p>
            <a:pPr marL="393065" lvl="1" indent="0">
              <a:buNone/>
            </a:pPr>
            <a:r>
              <a:rPr lang="zh-CN" altLang="en-US" sz="2800" dirty="0">
                <a:solidFill>
                  <a:schemeClr val="tx1"/>
                </a:solidFill>
              </a:rPr>
              <a:t>（1）小程序对范围较小的区域地点进行细化（即学校内部的众多建筑），针对性解决本校新生对校园环境不够熟悉导致的相关问题。</a:t>
            </a:r>
          </a:p>
          <a:p>
            <a:pPr marL="393065" lvl="1" indent="0">
              <a:buNone/>
            </a:pPr>
            <a:r>
              <a:rPr lang="zh-CN" altLang="en-US" sz="2800" dirty="0">
                <a:solidFill>
                  <a:schemeClr val="tx1"/>
                </a:solidFill>
              </a:rPr>
              <a:t>（2）小程序将新生所需的报到功能与对应的校园信息进行同一平台化集成。将新生报到的相关问题进行一站化解决。</a:t>
            </a:r>
          </a:p>
          <a:p>
            <a:pPr marL="393065" lvl="1" indent="0">
              <a:buNone/>
            </a:pPr>
            <a:r>
              <a:rPr lang="en-US" altLang="zh-CN" sz="2800" dirty="0">
                <a:solidFill>
                  <a:schemeClr val="tx1"/>
                </a:solidFill>
                <a:sym typeface="+mn-ea"/>
              </a:rPr>
              <a:t>3</a:t>
            </a:r>
            <a:r>
              <a:rPr lang="zh-CN" altLang="en-US" sz="2800" dirty="0">
                <a:solidFill>
                  <a:schemeClr val="tx1"/>
                </a:solidFill>
                <a:sym typeface="+mn-ea"/>
              </a:rPr>
              <a:t>、软件需求规格说明书：</a:t>
            </a:r>
          </a:p>
          <a:p>
            <a:pPr marL="393065" lvl="1" indent="0">
              <a:buNone/>
            </a:pPr>
            <a:r>
              <a:rPr lang="en-US" altLang="zh-CN" sz="2800" dirty="0">
                <a:solidFill>
                  <a:schemeClr val="tx1"/>
                </a:solidFill>
                <a:sym typeface="+mn-ea"/>
              </a:rPr>
              <a:t> </a:t>
            </a:r>
            <a:r>
              <a:rPr lang="zh-CN" altLang="en-US" sz="2800" dirty="0">
                <a:solidFill>
                  <a:schemeClr val="tx1"/>
                </a:solidFill>
                <a:sym typeface="+mn-ea"/>
              </a:rPr>
              <a:t>基于软件的需求构思以及软件创意等，撰写了软件需求规格说明书。</a:t>
            </a:r>
          </a:p>
          <a:p>
            <a:endParaRPr lang="zh-CN" altLang="en-US" sz="2700" dirty="0">
              <a:solidFill>
                <a:srgbClr val="FF0000"/>
              </a:solidFill>
            </a:endParaRPr>
          </a:p>
        </p:txBody>
      </p:sp>
      <p:sp>
        <p:nvSpPr>
          <p:cNvPr id="3" name="标题 2"/>
          <p:cNvSpPr>
            <a:spLocks noGrp="1"/>
          </p:cNvSpPr>
          <p:nvPr>
            <p:ph type="title"/>
          </p:nvPr>
        </p:nvSpPr>
        <p:spPr/>
        <p:txBody>
          <a:bodyPr/>
          <a:lstStyle/>
          <a:p>
            <a:r>
              <a:rPr lang="zh-CN" altLang="en-US" dirty="0">
                <a:sym typeface="+mn-ea"/>
              </a:rPr>
              <a:t>需求模型与文档</a:t>
            </a:r>
            <a:endParaRPr lang="zh-CN" altLang="en-US" dirty="0"/>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13</a:t>
            </a:fld>
            <a:endParaRPr lang="en-US" alt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solidFill>
                  <a:schemeClr val="tx1"/>
                </a:solidFill>
              </a:rPr>
              <a:t>软件开发技术</a:t>
            </a:r>
            <a:endParaRPr lang="en-US" altLang="zh-CN" dirty="0">
              <a:solidFill>
                <a:schemeClr val="tx1"/>
              </a:solidFill>
            </a:endParaRPr>
          </a:p>
          <a:p>
            <a:pPr lvl="1"/>
            <a:r>
              <a:rPr lang="en-US" altLang="zh-CN" dirty="0">
                <a:solidFill>
                  <a:schemeClr val="tx1"/>
                </a:solidFill>
              </a:rPr>
              <a:t>UML</a:t>
            </a:r>
            <a:r>
              <a:rPr lang="zh-CN" altLang="en-US" dirty="0">
                <a:solidFill>
                  <a:schemeClr val="tx1"/>
                </a:solidFill>
              </a:rPr>
              <a:t>技术</a:t>
            </a:r>
            <a:endParaRPr lang="en-US" altLang="zh-CN" dirty="0">
              <a:solidFill>
                <a:schemeClr val="tx1"/>
              </a:solidFill>
            </a:endParaRPr>
          </a:p>
          <a:p>
            <a:pPr lvl="1"/>
            <a:r>
              <a:rPr lang="zh-CN" altLang="en-US" dirty="0">
                <a:solidFill>
                  <a:schemeClr val="tx1"/>
                </a:solidFill>
              </a:rPr>
              <a:t>微信小程序开发技术</a:t>
            </a:r>
            <a:endParaRPr lang="en-US" altLang="zh-CN" dirty="0">
              <a:solidFill>
                <a:schemeClr val="tx1"/>
              </a:solidFill>
            </a:endParaRPr>
          </a:p>
          <a:p>
            <a:r>
              <a:rPr lang="zh-CN" altLang="en-US" dirty="0"/>
              <a:t>编程语言</a:t>
            </a:r>
            <a:endParaRPr lang="en-US" altLang="zh-CN" dirty="0"/>
          </a:p>
          <a:p>
            <a:pPr lvl="1"/>
            <a:r>
              <a:rPr lang="zh-CN" altLang="en-US" dirty="0"/>
              <a:t>本软件项目的开发使用的编程语言为</a:t>
            </a:r>
            <a:r>
              <a:rPr lang="en-US" altLang="zh-CN" dirty="0"/>
              <a:t>JavaScript</a:t>
            </a:r>
            <a:r>
              <a:rPr lang="zh-CN" altLang="en-US" dirty="0"/>
              <a:t>，遵循</a:t>
            </a:r>
            <a:r>
              <a:rPr lang="en-US" altLang="zh-CN" dirty="0"/>
              <a:t>Java</a:t>
            </a:r>
            <a:r>
              <a:rPr lang="zh-CN" altLang="en-US" dirty="0"/>
              <a:t>规范编码风格。</a:t>
            </a:r>
            <a:endParaRPr lang="en-US" altLang="zh-CN" dirty="0"/>
          </a:p>
          <a:p>
            <a:r>
              <a:rPr lang="zh-CN" altLang="en-US" dirty="0"/>
              <a:t>软件工具</a:t>
            </a:r>
            <a:endParaRPr lang="en-US" altLang="zh-CN" dirty="0"/>
          </a:p>
          <a:p>
            <a:pPr lvl="1"/>
            <a:r>
              <a:rPr lang="zh-CN" altLang="en-US" dirty="0"/>
              <a:t>本软件项目的开发使用到了微信小程序中的微信开发者工具，同时搭配简单云在线代码质量检测工具进行开发。</a:t>
            </a:r>
            <a:endParaRPr lang="en-US" altLang="zh-CN" dirty="0"/>
          </a:p>
          <a:p>
            <a:endParaRPr lang="en-US" altLang="zh-CN" dirty="0"/>
          </a:p>
        </p:txBody>
      </p:sp>
      <p:sp>
        <p:nvSpPr>
          <p:cNvPr id="3" name="日期占位符 2"/>
          <p:cNvSpPr>
            <a:spLocks noGrp="1"/>
          </p:cNvSpPr>
          <p:nvPr>
            <p:ph type="dt" sz="half" idx="10"/>
          </p:nvPr>
        </p:nvSpPr>
        <p:spPr/>
        <p:txBody>
          <a:bodyPr/>
          <a:lstStyle/>
          <a:p>
            <a:r>
              <a:rPr lang="zh-CN" altLang="en-US"/>
              <a:t>©Copyright Xinjun Mao</a:t>
            </a:r>
          </a:p>
        </p:txBody>
      </p:sp>
      <p:sp>
        <p:nvSpPr>
          <p:cNvPr id="4" name="灯片编号占位符 3"/>
          <p:cNvSpPr>
            <a:spLocks noGrp="1"/>
          </p:cNvSpPr>
          <p:nvPr>
            <p:ph type="sldNum" sz="quarter" idx="12"/>
          </p:nvPr>
        </p:nvSpPr>
        <p:spPr/>
        <p:txBody>
          <a:bodyPr/>
          <a:lstStyle/>
          <a:p>
            <a:r>
              <a:rPr lang="zh-CN" altLang="en-US"/>
              <a:t>*</a:t>
            </a:r>
          </a:p>
        </p:txBody>
      </p:sp>
      <p:sp>
        <p:nvSpPr>
          <p:cNvPr id="5" name="标题 4"/>
          <p:cNvSpPr>
            <a:spLocks noGrp="1"/>
          </p:cNvSpPr>
          <p:nvPr>
            <p:ph type="title"/>
          </p:nvPr>
        </p:nvSpPr>
        <p:spPr/>
        <p:txBody>
          <a:bodyPr/>
          <a:lstStyle/>
          <a:p>
            <a:r>
              <a:rPr lang="zh-CN" altLang="en-US" dirty="0"/>
              <a:t>开发技术与工具</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体系结构设计及其模型</a:t>
            </a:r>
            <a:endParaRPr lang="en-US" altLang="zh-CN" dirty="0"/>
          </a:p>
          <a:p>
            <a:pPr lvl="1"/>
            <a:r>
              <a:rPr lang="zh-CN" altLang="en-US" dirty="0"/>
              <a:t>软件体系结构设计</a:t>
            </a:r>
            <a:r>
              <a:rPr lang="en-US" altLang="zh-CN" dirty="0"/>
              <a:t>——</a:t>
            </a:r>
            <a:endParaRPr lang="zh-CN" altLang="en-US" dirty="0"/>
          </a:p>
          <a:p>
            <a:pPr lvl="1"/>
            <a:endParaRPr lang="zh-CN" altLang="en-US" dirty="0"/>
          </a:p>
        </p:txBody>
      </p:sp>
      <p:sp>
        <p:nvSpPr>
          <p:cNvPr id="11266" name="标题 1"/>
          <p:cNvSpPr>
            <a:spLocks noGrp="1"/>
          </p:cNvSpPr>
          <p:nvPr>
            <p:ph type="title"/>
          </p:nvPr>
        </p:nvSpPr>
        <p:spPr>
          <a:xfrm>
            <a:off x="394970" y="260033"/>
            <a:ext cx="8229600" cy="1143000"/>
          </a:xfrm>
        </p:spPr>
        <p:txBody>
          <a:bodyPr/>
          <a:lstStyle/>
          <a:p>
            <a:r>
              <a:rPr lang="zh-CN" altLang="en-US"/>
              <a:t>软件设计与建模</a:t>
            </a:r>
          </a:p>
        </p:txBody>
      </p:sp>
      <p:pic>
        <p:nvPicPr>
          <p:cNvPr id="1722638886" name="图片 3"/>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7704" y="2276872"/>
            <a:ext cx="6824345" cy="4411345"/>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sym typeface="+mn-ea"/>
              </a:rPr>
              <a:t>体系结构设计及其模型：</a:t>
            </a:r>
          </a:p>
          <a:p>
            <a:r>
              <a:rPr lang="zh-CN" altLang="en-US" sz="2400" b="0">
                <a:solidFill>
                  <a:srgbClr val="FF0000"/>
                </a:solidFill>
                <a:sym typeface="+mn-ea"/>
              </a:rPr>
              <a:t>软件体系结构设计</a:t>
            </a:r>
            <a:r>
              <a:rPr lang="en-US" altLang="zh-CN" sz="2400" b="0">
                <a:solidFill>
                  <a:srgbClr val="FF0000"/>
                </a:solidFill>
                <a:sym typeface="+mn-ea"/>
              </a:rPr>
              <a:t>——</a:t>
            </a:r>
            <a:r>
              <a:rPr lang="zh-CN" altLang="en-US" sz="2400" b="0">
                <a:solidFill>
                  <a:srgbClr val="FF0000"/>
                </a:solidFill>
                <a:sym typeface="+mn-ea"/>
              </a:rPr>
              <a:t>构件图：</a:t>
            </a:r>
          </a:p>
          <a:p>
            <a:endParaRPr lang="zh-CN" altLang="en-US" sz="2400" b="0">
              <a:solidFill>
                <a:srgbClr val="FF0000"/>
              </a:solidFill>
              <a:sym typeface="+mn-ea"/>
            </a:endParaRPr>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16</a:t>
            </a:fld>
            <a:endParaRPr lang="en-US" alt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sym typeface="+mn-ea"/>
              </a:rPr>
              <a:t>体系结构设计及其模型：</a:t>
            </a:r>
          </a:p>
          <a:p>
            <a:r>
              <a:rPr lang="zh-CN" altLang="en-US" sz="2400" b="0">
                <a:solidFill>
                  <a:schemeClr val="tx1"/>
                </a:solidFill>
                <a:sym typeface="+mn-ea"/>
              </a:rPr>
              <a:t>软件体系结构设计</a:t>
            </a:r>
            <a:r>
              <a:rPr lang="en-US" altLang="zh-CN" sz="2400" b="0">
                <a:solidFill>
                  <a:schemeClr val="tx1"/>
                </a:solidFill>
                <a:sym typeface="+mn-ea"/>
              </a:rPr>
              <a:t>——</a:t>
            </a:r>
            <a:r>
              <a:rPr lang="zh-CN" altLang="en-US" sz="2400" b="0">
                <a:solidFill>
                  <a:schemeClr val="tx1"/>
                </a:solidFill>
                <a:sym typeface="+mn-ea"/>
              </a:rPr>
              <a:t>部署图：</a:t>
            </a:r>
          </a:p>
          <a:p>
            <a:endParaRPr lang="zh-CN" altLang="en-US" sz="2400" b="0">
              <a:solidFill>
                <a:schemeClr val="tx1"/>
              </a:solidFill>
              <a:sym typeface="+mn-ea"/>
            </a:endParaRPr>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17</a:t>
            </a:fld>
            <a:endParaRPr lang="en-US" altLang="zh-CN"/>
          </a:p>
        </p:txBody>
      </p:sp>
      <p:pic>
        <p:nvPicPr>
          <p:cNvPr id="255264563" name="图片 1"/>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475656" y="2535872"/>
            <a:ext cx="6007100" cy="404749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a:sym typeface="+mn-ea"/>
              </a:rPr>
              <a:t>用户界面设计及其模型</a:t>
            </a:r>
            <a:endParaRPr lang="en-US" altLang="zh-CN" sz="2700"/>
          </a:p>
          <a:p>
            <a:pPr lvl="1"/>
            <a:r>
              <a:rPr lang="zh-CN" altLang="en-US" sz="2700">
                <a:sym typeface="+mn-ea"/>
              </a:rPr>
              <a:t>软件界面原型：（主界面）</a:t>
            </a:r>
          </a:p>
          <a:p>
            <a:pPr lvl="1"/>
            <a:endParaRPr lang="en-US" altLang="zh-CN" sz="2700"/>
          </a:p>
          <a:p>
            <a:endParaRPr lang="zh-CN" altLang="en-US"/>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18</a:t>
            </a:fld>
            <a:endParaRPr lang="en-US" altLang="zh-CN"/>
          </a:p>
        </p:txBody>
      </p:sp>
      <p:pic>
        <p:nvPicPr>
          <p:cNvPr id="671553715" name="图片 1"/>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2483485" y="2493010"/>
            <a:ext cx="3370580" cy="404558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dirty="0">
                <a:sym typeface="+mn-ea"/>
              </a:rPr>
              <a:t>用户界面设计及其模型</a:t>
            </a:r>
            <a:endParaRPr lang="en-US" altLang="zh-CN" sz="2700" dirty="0"/>
          </a:p>
          <a:p>
            <a:pPr lvl="1"/>
            <a:r>
              <a:rPr lang="zh-CN" altLang="en-US" sz="2200" dirty="0">
                <a:solidFill>
                  <a:schemeClr val="tx1"/>
                </a:solidFill>
                <a:sym typeface="+mn-ea"/>
              </a:rPr>
              <a:t>软件界面设计类图（主界面）：</a:t>
            </a:r>
          </a:p>
          <a:p>
            <a:pPr lvl="1"/>
            <a:endParaRPr lang="en-US" altLang="zh-CN" sz="2700" dirty="0"/>
          </a:p>
          <a:p>
            <a:endParaRPr lang="zh-CN" altLang="en-US" dirty="0"/>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19</a:t>
            </a:fld>
            <a:endParaRPr lang="en-US" altLang="zh-CN"/>
          </a:p>
        </p:txBody>
      </p:sp>
      <p:pic>
        <p:nvPicPr>
          <p:cNvPr id="7" name="图片 6">
            <a:extLst>
              <a:ext uri="{FF2B5EF4-FFF2-40B4-BE49-F238E27FC236}">
                <a16:creationId xmlns:a16="http://schemas.microsoft.com/office/drawing/2014/main" id="{5B01422B-D3F8-3549-2B28-97D51ADBCE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3068960"/>
            <a:ext cx="5057775" cy="153352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a:sym typeface="+mn-ea"/>
              </a:rPr>
              <a:t>用户界面设计及其模型</a:t>
            </a:r>
            <a:endParaRPr lang="en-US" altLang="zh-CN" sz="2700"/>
          </a:p>
          <a:p>
            <a:pPr lvl="1"/>
            <a:r>
              <a:rPr lang="zh-CN" altLang="en-US" sz="2700">
                <a:sym typeface="+mn-ea"/>
              </a:rPr>
              <a:t>软件界面原型：（信息查询界面）</a:t>
            </a:r>
          </a:p>
          <a:p>
            <a:endParaRPr lang="zh-CN" altLang="en-US"/>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20</a:t>
            </a:fld>
            <a:endParaRPr lang="en-US" altLang="zh-CN"/>
          </a:p>
        </p:txBody>
      </p:sp>
      <p:pic>
        <p:nvPicPr>
          <p:cNvPr id="6" name="图片 5"/>
          <p:cNvPicPr>
            <a:picLocks noChangeAspect="1"/>
          </p:cNvPicPr>
          <p:nvPr>
            <p:custDataLst>
              <p:tags r:id="rId1"/>
            </p:custDataLst>
          </p:nvPr>
        </p:nvPicPr>
        <p:blipFill>
          <a:blip r:embed="rId4"/>
          <a:stretch>
            <a:fillRect/>
          </a:stretch>
        </p:blipFill>
        <p:spPr>
          <a:xfrm>
            <a:off x="179070" y="2708910"/>
            <a:ext cx="4109085" cy="3369945"/>
          </a:xfrm>
          <a:prstGeom prst="rect">
            <a:avLst/>
          </a:prstGeom>
        </p:spPr>
      </p:pic>
      <p:pic>
        <p:nvPicPr>
          <p:cNvPr id="7" name="图片 6"/>
          <p:cNvPicPr>
            <a:picLocks noChangeAspect="1"/>
          </p:cNvPicPr>
          <p:nvPr>
            <p:custDataLst>
              <p:tags r:id="rId2"/>
            </p:custDataLst>
          </p:nvPr>
        </p:nvPicPr>
        <p:blipFill>
          <a:blip r:embed="rId5"/>
          <a:stretch>
            <a:fillRect/>
          </a:stretch>
        </p:blipFill>
        <p:spPr>
          <a:xfrm>
            <a:off x="4572000" y="2672715"/>
            <a:ext cx="4096385" cy="344233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dirty="0">
                <a:sym typeface="+mn-ea"/>
              </a:rPr>
              <a:t>用户界面设计及其模型</a:t>
            </a:r>
            <a:endParaRPr lang="en-US" altLang="zh-CN" sz="2700" dirty="0"/>
          </a:p>
          <a:p>
            <a:pPr lvl="1"/>
            <a:r>
              <a:rPr lang="zh-CN" altLang="en-US" sz="2200" dirty="0">
                <a:solidFill>
                  <a:schemeClr val="tx1"/>
                </a:solidFill>
                <a:sym typeface="+mn-ea"/>
              </a:rPr>
              <a:t>软件界面设计类图（信息查询界面）：</a:t>
            </a:r>
          </a:p>
          <a:p>
            <a:pPr lvl="1"/>
            <a:endParaRPr lang="en-US" altLang="zh-CN" sz="2700" dirty="0"/>
          </a:p>
          <a:p>
            <a:endParaRPr lang="zh-CN" altLang="en-US" dirty="0"/>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21</a:t>
            </a:fld>
            <a:endParaRPr lang="en-US" altLang="zh-CN"/>
          </a:p>
        </p:txBody>
      </p:sp>
      <p:pic>
        <p:nvPicPr>
          <p:cNvPr id="7" name="图片 6">
            <a:extLst>
              <a:ext uri="{FF2B5EF4-FFF2-40B4-BE49-F238E27FC236}">
                <a16:creationId xmlns:a16="http://schemas.microsoft.com/office/drawing/2014/main" id="{4E033F16-4622-E56E-9C77-CB6AC3D22F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728" y="2492896"/>
            <a:ext cx="6906543" cy="3756979"/>
          </a:xfrm>
          <a:prstGeom prst="rect">
            <a:avLst/>
          </a:prstGeom>
        </p:spPr>
      </p:pic>
    </p:spTree>
    <p:extLst>
      <p:ext uri="{BB962C8B-B14F-4D97-AF65-F5344CB8AC3E}">
        <p14:creationId xmlns:p14="http://schemas.microsoft.com/office/powerpoint/2010/main" val="3518377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a:sym typeface="+mn-ea"/>
              </a:rPr>
              <a:t>用户界面设计及其模型</a:t>
            </a:r>
            <a:endParaRPr lang="en-US" altLang="zh-CN" sz="2700"/>
          </a:p>
          <a:p>
            <a:pPr lvl="1"/>
            <a:r>
              <a:rPr lang="zh-CN" altLang="en-US" sz="2700">
                <a:sym typeface="+mn-ea"/>
              </a:rPr>
              <a:t>软件界面原型：（导航界面）</a:t>
            </a:r>
          </a:p>
          <a:p>
            <a:pPr lvl="1"/>
            <a:endParaRPr lang="zh-CN" altLang="en-US" sz="2700">
              <a:sym typeface="+mn-ea"/>
            </a:endParaRPr>
          </a:p>
          <a:p>
            <a:endParaRPr lang="zh-CN" altLang="en-US"/>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22</a:t>
            </a:fld>
            <a:endParaRPr lang="en-US" altLang="zh-CN"/>
          </a:p>
        </p:txBody>
      </p:sp>
      <p:pic>
        <p:nvPicPr>
          <p:cNvPr id="1954287459" name="图片 10"/>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835696" y="2420888"/>
            <a:ext cx="6477000" cy="424307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dirty="0">
                <a:sym typeface="+mn-ea"/>
              </a:rPr>
              <a:t>用户界面设计及其模型</a:t>
            </a:r>
            <a:endParaRPr lang="en-US" altLang="zh-CN" sz="2700" dirty="0"/>
          </a:p>
          <a:p>
            <a:pPr lvl="1"/>
            <a:r>
              <a:rPr lang="zh-CN" altLang="en-US" sz="2200" dirty="0">
                <a:solidFill>
                  <a:schemeClr val="tx1"/>
                </a:solidFill>
                <a:sym typeface="+mn-ea"/>
              </a:rPr>
              <a:t>软件界面设计类图（导航界面）：</a:t>
            </a:r>
          </a:p>
          <a:p>
            <a:pPr lvl="1"/>
            <a:endParaRPr lang="en-US" altLang="zh-CN" sz="2700" dirty="0"/>
          </a:p>
          <a:p>
            <a:endParaRPr lang="zh-CN" altLang="en-US" dirty="0"/>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23</a:t>
            </a:fld>
            <a:endParaRPr lang="en-US" altLang="zh-CN"/>
          </a:p>
        </p:txBody>
      </p:sp>
      <p:pic>
        <p:nvPicPr>
          <p:cNvPr id="7" name="图片 6">
            <a:extLst>
              <a:ext uri="{FF2B5EF4-FFF2-40B4-BE49-F238E27FC236}">
                <a16:creationId xmlns:a16="http://schemas.microsoft.com/office/drawing/2014/main" id="{D6C5353A-CA40-441A-F83E-425875F000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2564904"/>
            <a:ext cx="5057775" cy="3248025"/>
          </a:xfrm>
          <a:prstGeom prst="rect">
            <a:avLst/>
          </a:prstGeom>
        </p:spPr>
      </p:pic>
    </p:spTree>
    <p:extLst>
      <p:ext uri="{BB962C8B-B14F-4D97-AF65-F5344CB8AC3E}">
        <p14:creationId xmlns:p14="http://schemas.microsoft.com/office/powerpoint/2010/main" val="566887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a:sym typeface="+mn-ea"/>
              </a:rPr>
              <a:t>用户界面设计及其模型</a:t>
            </a:r>
            <a:endParaRPr lang="en-US" altLang="zh-CN" sz="2700"/>
          </a:p>
          <a:p>
            <a:pPr lvl="1"/>
            <a:r>
              <a:rPr lang="zh-CN" altLang="en-US" sz="2700">
                <a:sym typeface="+mn-ea"/>
              </a:rPr>
              <a:t>软件界面原型：（通知查询界面）</a:t>
            </a:r>
          </a:p>
          <a:p>
            <a:pPr lvl="1"/>
            <a:endParaRPr lang="zh-CN" altLang="en-US" sz="2700">
              <a:sym typeface="+mn-ea"/>
            </a:endParaRPr>
          </a:p>
          <a:p>
            <a:endParaRPr lang="zh-CN" altLang="en-US"/>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24</a:t>
            </a:fld>
            <a:endParaRPr lang="en-US" altLang="zh-CN"/>
          </a:p>
        </p:txBody>
      </p:sp>
      <p:pic>
        <p:nvPicPr>
          <p:cNvPr id="7" name="图片 6">
            <a:extLst>
              <a:ext uri="{FF2B5EF4-FFF2-40B4-BE49-F238E27FC236}">
                <a16:creationId xmlns:a16="http://schemas.microsoft.com/office/drawing/2014/main" id="{653A75A5-B6FF-4A41-19C7-A12F3546DC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6942" y="2492896"/>
            <a:ext cx="2442195" cy="393654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dirty="0">
                <a:sym typeface="+mn-ea"/>
              </a:rPr>
              <a:t>用户界面设计及其模型</a:t>
            </a:r>
            <a:endParaRPr lang="en-US" altLang="zh-CN" sz="2700" dirty="0"/>
          </a:p>
          <a:p>
            <a:pPr lvl="1"/>
            <a:r>
              <a:rPr lang="zh-CN" altLang="en-US" sz="2200" dirty="0">
                <a:solidFill>
                  <a:schemeClr val="tx1"/>
                </a:solidFill>
                <a:sym typeface="+mn-ea"/>
              </a:rPr>
              <a:t>软件界面设计类图（通知查询界面）：</a:t>
            </a:r>
          </a:p>
          <a:p>
            <a:pPr lvl="1"/>
            <a:endParaRPr lang="en-US" altLang="zh-CN" sz="2700" dirty="0"/>
          </a:p>
          <a:p>
            <a:endParaRPr lang="zh-CN" altLang="en-US" dirty="0"/>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25</a:t>
            </a:fld>
            <a:endParaRPr lang="en-US" altLang="zh-CN"/>
          </a:p>
        </p:txBody>
      </p:sp>
      <p:pic>
        <p:nvPicPr>
          <p:cNvPr id="9" name="图片 8">
            <a:extLst>
              <a:ext uri="{FF2B5EF4-FFF2-40B4-BE49-F238E27FC236}">
                <a16:creationId xmlns:a16="http://schemas.microsoft.com/office/drawing/2014/main" id="{D5A9C66D-2FC6-FD43-0821-089E4F2F64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2636912"/>
            <a:ext cx="4105275" cy="3086100"/>
          </a:xfrm>
          <a:prstGeom prst="rect">
            <a:avLst/>
          </a:prstGeom>
        </p:spPr>
      </p:pic>
    </p:spTree>
    <p:extLst>
      <p:ext uri="{BB962C8B-B14F-4D97-AF65-F5344CB8AC3E}">
        <p14:creationId xmlns:p14="http://schemas.microsoft.com/office/powerpoint/2010/main" val="1019084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a:sym typeface="+mn-ea"/>
              </a:rPr>
              <a:t>用例设计及其模型</a:t>
            </a:r>
            <a:endParaRPr lang="zh-CN" altLang="en-US" sz="2700"/>
          </a:p>
          <a:p>
            <a:pPr lvl="1"/>
            <a:r>
              <a:rPr lang="zh-CN" altLang="en-US" sz="2700">
                <a:sym typeface="+mn-ea"/>
              </a:rPr>
              <a:t>用例设计的顺序图：（信息查询用例设计顺序图）</a:t>
            </a:r>
          </a:p>
          <a:p>
            <a:pPr lvl="1"/>
            <a:endParaRPr lang="zh-CN" altLang="en-US" sz="2700">
              <a:sym typeface="+mn-ea"/>
            </a:endParaRPr>
          </a:p>
          <a:p>
            <a:pPr lvl="1"/>
            <a:endParaRPr lang="zh-CN" altLang="en-US"/>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26</a:t>
            </a:fld>
            <a:endParaRPr lang="en-US" altLang="zh-CN"/>
          </a:p>
        </p:txBody>
      </p:sp>
      <p:pic>
        <p:nvPicPr>
          <p:cNvPr id="1154266762" name="图片 9"/>
          <p:cNvPicPr>
            <a:picLocks noChangeAspect="1"/>
          </p:cNvPicPr>
          <p:nvPr>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a:xfrm>
            <a:off x="179070" y="2564765"/>
            <a:ext cx="8748395" cy="403161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a:sym typeface="+mn-ea"/>
              </a:rPr>
              <a:t>用例设计及其模型</a:t>
            </a:r>
            <a:endParaRPr lang="zh-CN" altLang="en-US" sz="2700"/>
          </a:p>
          <a:p>
            <a:pPr lvl="1"/>
            <a:r>
              <a:rPr lang="zh-CN" altLang="en-US" sz="2700">
                <a:sym typeface="+mn-ea"/>
              </a:rPr>
              <a:t>用例设计的顺序图：（校园导航用例设计顺序图）</a:t>
            </a:r>
          </a:p>
          <a:p>
            <a:pPr lvl="1"/>
            <a:endParaRPr lang="zh-CN" altLang="en-US" sz="2700">
              <a:sym typeface="+mn-ea"/>
            </a:endParaRPr>
          </a:p>
          <a:p>
            <a:endParaRPr lang="zh-CN" altLang="en-US"/>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27</a:t>
            </a:fld>
            <a:endParaRPr lang="en-US" altLang="zh-CN"/>
          </a:p>
        </p:txBody>
      </p:sp>
      <p:pic>
        <p:nvPicPr>
          <p:cNvPr id="385557904" name="图片 5"/>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043305" y="2420620"/>
            <a:ext cx="6605905" cy="427736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a:sym typeface="+mn-ea"/>
              </a:rPr>
              <a:t>用例设计及其模型</a:t>
            </a:r>
            <a:endParaRPr lang="zh-CN" altLang="en-US" sz="2700"/>
          </a:p>
          <a:p>
            <a:pPr lvl="1"/>
            <a:r>
              <a:rPr lang="zh-CN" altLang="en-US" sz="2700">
                <a:sym typeface="+mn-ea"/>
              </a:rPr>
              <a:t>用例设计的顺序图：（通知查询用例设计顺序图）</a:t>
            </a:r>
          </a:p>
          <a:p>
            <a:pPr lvl="1"/>
            <a:endParaRPr lang="zh-CN" altLang="en-US"/>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28</a:t>
            </a:fld>
            <a:endParaRPr lang="en-US" altLang="zh-CN"/>
          </a:p>
        </p:txBody>
      </p:sp>
      <p:pic>
        <p:nvPicPr>
          <p:cNvPr id="1531562161" name="图片 2"/>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187450" y="2519680"/>
            <a:ext cx="6275070" cy="399034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a:sym typeface="+mn-ea"/>
              </a:rPr>
              <a:t>用例设计及其模型</a:t>
            </a:r>
            <a:endParaRPr lang="zh-CN" altLang="en-US" sz="2700"/>
          </a:p>
          <a:p>
            <a:pPr lvl="1"/>
            <a:r>
              <a:rPr lang="zh-CN" altLang="en-US" sz="2700">
                <a:sym typeface="+mn-ea"/>
              </a:rPr>
              <a:t>用例设计的顺序图：（通知发布用例设计顺序图）</a:t>
            </a:r>
          </a:p>
          <a:p>
            <a:endParaRPr lang="zh-CN" altLang="en-US"/>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29</a:t>
            </a:fld>
            <a:endParaRPr lang="en-US" altLang="zh-CN"/>
          </a:p>
        </p:txBody>
      </p:sp>
      <p:pic>
        <p:nvPicPr>
          <p:cNvPr id="558907696" name="图片 8"/>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259205" y="2493010"/>
            <a:ext cx="6593840" cy="403479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700">
                <a:sym typeface="+mn-ea"/>
              </a:rPr>
              <a:t>用例设计及其模型</a:t>
            </a:r>
            <a:endParaRPr lang="zh-CN" altLang="en-US" sz="2700"/>
          </a:p>
          <a:p>
            <a:pPr lvl="1"/>
            <a:r>
              <a:rPr lang="zh-CN" altLang="en-US" sz="2700">
                <a:sym typeface="+mn-ea"/>
              </a:rPr>
              <a:t>用例设计类图：</a:t>
            </a:r>
          </a:p>
          <a:p>
            <a:pPr lvl="1"/>
            <a:endParaRPr lang="zh-CN" altLang="en-US" sz="2700">
              <a:sym typeface="+mn-ea"/>
            </a:endParaRPr>
          </a:p>
          <a:p>
            <a:pPr lvl="1"/>
            <a:endParaRPr lang="zh-CN" altLang="en-US"/>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30</a:t>
            </a:fld>
            <a:endParaRPr lang="en-US" altLang="zh-CN"/>
          </a:p>
        </p:txBody>
      </p:sp>
      <p:pic>
        <p:nvPicPr>
          <p:cNvPr id="513871120" name="图片 10"/>
          <p:cNvPicPr>
            <a:picLocks noChangeAspect="1"/>
          </p:cNvPicPr>
          <p:nvPr>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a:xfrm>
            <a:off x="323528" y="2347754"/>
            <a:ext cx="8633460" cy="442531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r>
              <a:rPr lang="zh-CN" altLang="en-US" sz="2700" dirty="0">
                <a:solidFill>
                  <a:schemeClr val="tx1"/>
                </a:solidFill>
                <a:sym typeface="+mn-ea"/>
              </a:rPr>
              <a:t>数据设计及其模型</a:t>
            </a:r>
            <a:endParaRPr lang="en-US" altLang="zh-CN" sz="2700" dirty="0">
              <a:solidFill>
                <a:schemeClr val="tx1"/>
              </a:solidFill>
              <a:sym typeface="+mn-ea"/>
            </a:endParaRPr>
          </a:p>
          <a:p>
            <a:endParaRPr lang="en-US" altLang="zh-CN" dirty="0">
              <a:solidFill>
                <a:schemeClr val="tx1"/>
              </a:solidFill>
              <a:sym typeface="+mn-ea"/>
            </a:endParaRPr>
          </a:p>
          <a:p>
            <a:endParaRPr lang="en-US" altLang="zh-CN" sz="2700" dirty="0">
              <a:solidFill>
                <a:schemeClr val="tx1"/>
              </a:solidFill>
              <a:sym typeface="+mn-ea"/>
            </a:endParaRPr>
          </a:p>
          <a:p>
            <a:endParaRPr lang="en-US" altLang="zh-CN" dirty="0">
              <a:solidFill>
                <a:schemeClr val="tx1"/>
              </a:solidFill>
              <a:sym typeface="+mn-ea"/>
            </a:endParaRPr>
          </a:p>
          <a:p>
            <a:endParaRPr lang="en-US" altLang="zh-CN" sz="2700" dirty="0">
              <a:solidFill>
                <a:schemeClr val="tx1"/>
              </a:solidFill>
            </a:endParaRPr>
          </a:p>
          <a:p>
            <a:endParaRPr lang="en-US" altLang="zh-CN" dirty="0">
              <a:solidFill>
                <a:schemeClr val="tx1"/>
              </a:solidFill>
            </a:endParaRPr>
          </a:p>
          <a:p>
            <a:endParaRPr lang="en-US" altLang="zh-CN" sz="2700" dirty="0">
              <a:solidFill>
                <a:schemeClr val="tx1"/>
              </a:solidFill>
            </a:endParaRPr>
          </a:p>
          <a:p>
            <a:endParaRPr lang="en-US" altLang="zh-CN" dirty="0">
              <a:solidFill>
                <a:schemeClr val="tx1"/>
              </a:solidFill>
            </a:endParaRPr>
          </a:p>
          <a:p>
            <a:endParaRPr lang="en-US" altLang="zh-CN" sz="2700" dirty="0">
              <a:solidFill>
                <a:schemeClr val="tx1"/>
              </a:solidFill>
            </a:endParaRPr>
          </a:p>
          <a:p>
            <a:r>
              <a:rPr lang="zh-CN" altLang="en-US" sz="2700" dirty="0">
                <a:sym typeface="+mn-ea"/>
              </a:rPr>
              <a:t>注意模型间的相关性和一致性</a:t>
            </a:r>
            <a:endParaRPr lang="zh-CN" altLang="en-US" sz="2700" dirty="0"/>
          </a:p>
          <a:p>
            <a:endParaRPr lang="zh-CN" altLang="en-US" dirty="0"/>
          </a:p>
        </p:txBody>
      </p:sp>
      <p:sp>
        <p:nvSpPr>
          <p:cNvPr id="3" name="标题 2"/>
          <p:cNvSpPr>
            <a:spLocks noGrp="1"/>
          </p:cNvSpPr>
          <p:nvPr>
            <p:ph type="title"/>
          </p:nvPr>
        </p:nvSpPr>
        <p:spPr/>
        <p:txBody>
          <a:bodyPr/>
          <a:lstStyle/>
          <a:p>
            <a:r>
              <a:rPr lang="zh-CN" altLang="en-US">
                <a:sym typeface="+mn-ea"/>
              </a:rPr>
              <a:t>软件设计与建模</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t>31</a:t>
            </a:fld>
            <a:endParaRPr lang="en-US" altLang="zh-CN"/>
          </a:p>
        </p:txBody>
      </p:sp>
      <p:pic>
        <p:nvPicPr>
          <p:cNvPr id="7" name="图片 6">
            <a:extLst>
              <a:ext uri="{FF2B5EF4-FFF2-40B4-BE49-F238E27FC236}">
                <a16:creationId xmlns:a16="http://schemas.microsoft.com/office/drawing/2014/main" id="{13AA57EF-AABE-9DC4-4505-88C0261DF4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2060848"/>
            <a:ext cx="6912768" cy="309274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代码组织结构</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r>
              <a:rPr lang="zh-CN" altLang="en-US" dirty="0"/>
              <a:t>开源代码利用情况</a:t>
            </a:r>
            <a:endParaRPr lang="en-US" altLang="zh-CN" dirty="0"/>
          </a:p>
          <a:p>
            <a:pPr lvl="1"/>
            <a:r>
              <a:rPr lang="zh-CN" altLang="en-US" dirty="0"/>
              <a:t>利用了腾讯地图开源软件实现了校园导航功能</a:t>
            </a:r>
            <a:endParaRPr lang="en-US" altLang="zh-CN" dirty="0"/>
          </a:p>
          <a:p>
            <a:pPr lvl="1"/>
            <a:r>
              <a:rPr lang="zh-CN" altLang="en-US" dirty="0"/>
              <a:t>在</a:t>
            </a:r>
            <a:r>
              <a:rPr lang="en-US" altLang="zh-CN" dirty="0" err="1"/>
              <a:t>Github</a:t>
            </a:r>
            <a:r>
              <a:rPr lang="zh-CN" altLang="en-US" dirty="0"/>
              <a:t>上获取相关源码并针对本地运行环境进行适配</a:t>
            </a:r>
            <a:endParaRPr lang="en-US" altLang="zh-CN" dirty="0"/>
          </a:p>
          <a:p>
            <a:endParaRPr lang="en-US" altLang="zh-CN" dirty="0"/>
          </a:p>
        </p:txBody>
      </p:sp>
      <p:sp>
        <p:nvSpPr>
          <p:cNvPr id="15362" name="标题 1"/>
          <p:cNvSpPr>
            <a:spLocks noGrp="1"/>
          </p:cNvSpPr>
          <p:nvPr>
            <p:ph type="title"/>
          </p:nvPr>
        </p:nvSpPr>
        <p:spPr/>
        <p:txBody>
          <a:bodyPr/>
          <a:lstStyle/>
          <a:p>
            <a:r>
              <a:rPr lang="zh-CN" altLang="en-US" dirty="0"/>
              <a:t>代码编写</a:t>
            </a:r>
          </a:p>
        </p:txBody>
      </p:sp>
      <p:pic>
        <p:nvPicPr>
          <p:cNvPr id="3" name="图片 2">
            <a:extLst>
              <a:ext uri="{FF2B5EF4-FFF2-40B4-BE49-F238E27FC236}">
                <a16:creationId xmlns:a16="http://schemas.microsoft.com/office/drawing/2014/main" id="{9BF8FCD9-6DE1-AC60-3DBB-37A0E88E34A6}"/>
              </a:ext>
            </a:extLst>
          </p:cNvPr>
          <p:cNvPicPr>
            <a:picLocks noChangeAspect="1"/>
          </p:cNvPicPr>
          <p:nvPr/>
        </p:nvPicPr>
        <p:blipFill>
          <a:blip r:embed="rId3"/>
          <a:stretch>
            <a:fillRect/>
          </a:stretch>
        </p:blipFill>
        <p:spPr>
          <a:xfrm>
            <a:off x="3059832" y="1700808"/>
            <a:ext cx="4248472" cy="2690832"/>
          </a:xfrm>
          <a:prstGeom prst="rect">
            <a:avLst/>
          </a:prstGeom>
        </p:spPr>
      </p:pic>
      <p:pic>
        <p:nvPicPr>
          <p:cNvPr id="6" name="图片 5">
            <a:extLst>
              <a:ext uri="{FF2B5EF4-FFF2-40B4-BE49-F238E27FC236}">
                <a16:creationId xmlns:a16="http://schemas.microsoft.com/office/drawing/2014/main" id="{D9B7C8D3-843A-F433-7AE6-7EE9C683C518}"/>
              </a:ext>
            </a:extLst>
          </p:cNvPr>
          <p:cNvPicPr>
            <a:picLocks noChangeAspect="1"/>
          </p:cNvPicPr>
          <p:nvPr/>
        </p:nvPicPr>
        <p:blipFill rotWithShape="1">
          <a:blip r:embed="rId4"/>
          <a:srcRect r="47117"/>
          <a:stretch/>
        </p:blipFill>
        <p:spPr>
          <a:xfrm>
            <a:off x="7452320" y="188640"/>
            <a:ext cx="1584176" cy="4957799"/>
          </a:xfrm>
          <a:prstGeom prst="rect">
            <a:avLst/>
          </a:prstGeom>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en-US" dirty="0"/>
              <a:t>采取了哪些质量保证手段</a:t>
            </a:r>
            <a:endParaRPr lang="en-US" altLang="zh-CN" dirty="0"/>
          </a:p>
          <a:p>
            <a:pPr lvl="1"/>
            <a:r>
              <a:rPr lang="zh-CN" altLang="en-US" dirty="0"/>
              <a:t>自动工具分析</a:t>
            </a:r>
            <a:endParaRPr lang="en-US" altLang="zh-CN" dirty="0"/>
          </a:p>
          <a:p>
            <a:r>
              <a:rPr lang="zh-CN" altLang="en-US" dirty="0"/>
              <a:t>程序代码风格</a:t>
            </a:r>
            <a:endParaRPr lang="en-US" altLang="zh-CN" dirty="0"/>
          </a:p>
          <a:p>
            <a:endParaRPr lang="en-US" altLang="zh-CN" dirty="0"/>
          </a:p>
          <a:p>
            <a:endParaRPr lang="en-US" altLang="zh-CN" dirty="0"/>
          </a:p>
          <a:p>
            <a:endParaRPr lang="en-US" altLang="zh-CN" dirty="0"/>
          </a:p>
          <a:p>
            <a:endParaRPr lang="en-US" altLang="zh-CN" dirty="0"/>
          </a:p>
          <a:p>
            <a:endParaRPr lang="zh-CN" altLang="en-US" dirty="0"/>
          </a:p>
          <a:p>
            <a:r>
              <a:rPr lang="zh-CN" altLang="en-US" dirty="0"/>
              <a:t>程序代码质量</a:t>
            </a:r>
            <a:endParaRPr lang="en-US" altLang="zh-CN" dirty="0"/>
          </a:p>
          <a:p>
            <a:pPr lvl="1"/>
            <a:r>
              <a:rPr lang="zh-CN" altLang="en-US" dirty="0"/>
              <a:t>用代码分析工具分析代码质量并展示其分析结果</a:t>
            </a:r>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t>33</a:t>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p>
        </p:txBody>
      </p:sp>
      <p:pic>
        <p:nvPicPr>
          <p:cNvPr id="7" name="图片 6">
            <a:extLst>
              <a:ext uri="{FF2B5EF4-FFF2-40B4-BE49-F238E27FC236}">
                <a16:creationId xmlns:a16="http://schemas.microsoft.com/office/drawing/2014/main" id="{14EA567A-0F28-204C-2D3E-BBD1A184F061}"/>
              </a:ext>
            </a:extLst>
          </p:cNvPr>
          <p:cNvPicPr>
            <a:picLocks noChangeAspect="1"/>
          </p:cNvPicPr>
          <p:nvPr/>
        </p:nvPicPr>
        <p:blipFill>
          <a:blip r:embed="rId2"/>
          <a:stretch>
            <a:fillRect/>
          </a:stretch>
        </p:blipFill>
        <p:spPr>
          <a:xfrm>
            <a:off x="4764560" y="1555175"/>
            <a:ext cx="4248472" cy="374765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en-US" dirty="0"/>
              <a:t>程序代码质量</a:t>
            </a:r>
            <a:endParaRPr lang="en-US" altLang="zh-CN" dirty="0"/>
          </a:p>
          <a:p>
            <a:pPr lvl="1"/>
            <a:r>
              <a:rPr lang="zh-CN" altLang="en-US" dirty="0"/>
              <a:t>用代码分析工具分析代码质量并展示其分析结果</a:t>
            </a:r>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t>34</a:t>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p>
        </p:txBody>
      </p:sp>
      <p:pic>
        <p:nvPicPr>
          <p:cNvPr id="6" name="图片 5">
            <a:extLst>
              <a:ext uri="{FF2B5EF4-FFF2-40B4-BE49-F238E27FC236}">
                <a16:creationId xmlns:a16="http://schemas.microsoft.com/office/drawing/2014/main" id="{0829E4B2-4CF0-9E97-AF22-E0B6CD8F7DCF}"/>
              </a:ext>
            </a:extLst>
          </p:cNvPr>
          <p:cNvPicPr>
            <a:picLocks noChangeAspect="1"/>
          </p:cNvPicPr>
          <p:nvPr/>
        </p:nvPicPr>
        <p:blipFill>
          <a:blip r:embed="rId2"/>
          <a:stretch>
            <a:fillRect/>
          </a:stretch>
        </p:blipFill>
        <p:spPr>
          <a:xfrm>
            <a:off x="323528" y="2636912"/>
            <a:ext cx="6777087" cy="2466993"/>
          </a:xfrm>
          <a:prstGeom prst="rect">
            <a:avLst/>
          </a:prstGeom>
        </p:spPr>
      </p:pic>
    </p:spTree>
    <p:extLst>
      <p:ext uri="{BB962C8B-B14F-4D97-AF65-F5344CB8AC3E}">
        <p14:creationId xmlns:p14="http://schemas.microsoft.com/office/powerpoint/2010/main" val="647945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a:xfrm>
            <a:off x="457200" y="1484783"/>
            <a:ext cx="8229600" cy="4392489"/>
          </a:xfrm>
        </p:spPr>
        <p:txBody>
          <a:bodyPr>
            <a:normAutofit lnSpcReduction="10000"/>
          </a:bodyPr>
          <a:lstStyle/>
          <a:p>
            <a:r>
              <a:rPr lang="zh-CN" altLang="en-US" dirty="0"/>
              <a:t>开展了哪些测试</a:t>
            </a:r>
            <a:endParaRPr lang="en-US" altLang="zh-CN" dirty="0"/>
          </a:p>
          <a:p>
            <a:pPr lvl="1"/>
            <a:r>
              <a:rPr lang="zh-CN" altLang="en-US" dirty="0"/>
              <a:t>对导航模块开展了单元测试</a:t>
            </a:r>
            <a:endParaRPr lang="en-US" altLang="zh-CN" dirty="0"/>
          </a:p>
          <a:p>
            <a:pPr lvl="1"/>
            <a:r>
              <a:rPr lang="zh-CN" altLang="en-US" dirty="0"/>
              <a:t>对系统除导航外功能模块开展了确认测试</a:t>
            </a:r>
          </a:p>
          <a:p>
            <a:r>
              <a:rPr lang="zh-CN" altLang="en-US" dirty="0"/>
              <a:t>测试用例和测试结果</a:t>
            </a:r>
            <a:endParaRPr lang="en-US" altLang="zh-CN" dirty="0"/>
          </a:p>
          <a:p>
            <a:pPr lvl="1"/>
            <a:r>
              <a:rPr lang="zh-CN" altLang="en-US" dirty="0"/>
              <a:t>数据库匹配数据</a:t>
            </a:r>
            <a:endParaRPr lang="en-US" altLang="zh-CN" dirty="0"/>
          </a:p>
          <a:p>
            <a:pPr lvl="1"/>
            <a:r>
              <a:rPr lang="zh-CN" altLang="en-US" dirty="0"/>
              <a:t>数据库不匹配数据</a:t>
            </a:r>
            <a:endParaRPr lang="en-US" altLang="zh-CN" dirty="0"/>
          </a:p>
          <a:p>
            <a:r>
              <a:rPr lang="zh-CN" altLang="en-US" dirty="0"/>
              <a:t>软件测试过程</a:t>
            </a:r>
            <a:endParaRPr lang="en-US" altLang="zh-CN" dirty="0"/>
          </a:p>
          <a:p>
            <a:pPr lvl="1"/>
            <a:r>
              <a:rPr lang="zh-CN" altLang="en-US" dirty="0"/>
              <a:t>本地框架测试</a:t>
            </a:r>
            <a:endParaRPr lang="en-US" altLang="zh-CN" dirty="0"/>
          </a:p>
          <a:p>
            <a:pPr lvl="1"/>
            <a:r>
              <a:rPr lang="zh-CN" altLang="en-US" dirty="0"/>
              <a:t>数据库增删数据测试</a:t>
            </a:r>
            <a:endParaRPr lang="en-US" altLang="zh-CN" dirty="0"/>
          </a:p>
          <a:p>
            <a:r>
              <a:rPr lang="zh-CN" altLang="en-US" dirty="0"/>
              <a:t>测试演示</a:t>
            </a:r>
            <a:endParaRPr lang="en-US" altLang="zh-CN" dirty="0"/>
          </a:p>
          <a:p>
            <a:pPr lvl="1"/>
            <a:r>
              <a:rPr lang="zh-CN" altLang="en-US" dirty="0"/>
              <a:t>演示如何进行测试及其结果</a:t>
            </a:r>
          </a:p>
          <a:p>
            <a:endParaRPr lang="zh-CN" altLang="en-US" dirty="0"/>
          </a:p>
        </p:txBody>
      </p:sp>
      <p:sp>
        <p:nvSpPr>
          <p:cNvPr id="13314" name="标题 1"/>
          <p:cNvSpPr>
            <a:spLocks noGrp="1"/>
          </p:cNvSpPr>
          <p:nvPr>
            <p:ph type="title"/>
          </p:nvPr>
        </p:nvSpPr>
        <p:spPr/>
        <p:txBody>
          <a:bodyPr/>
          <a:lstStyle/>
          <a:p>
            <a:r>
              <a:rPr lang="zh-CN" altLang="en-US" dirty="0"/>
              <a:t>软件测试</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运行和部署环境</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pPr lvl="0"/>
            <a:r>
              <a:rPr lang="zh-CN" altLang="en-US" dirty="0"/>
              <a:t>演示软件系统的运行情况</a:t>
            </a:r>
          </a:p>
          <a:p>
            <a:pPr lvl="1"/>
            <a:r>
              <a:rPr lang="zh-CN" altLang="en-US" dirty="0"/>
              <a:t>运行目标软件系统，操作和演示软件系统，或者播放实际运行的演示效果视频</a:t>
            </a:r>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pic>
        <p:nvPicPr>
          <p:cNvPr id="4" name="图片 3">
            <a:extLst>
              <a:ext uri="{FF2B5EF4-FFF2-40B4-BE49-F238E27FC236}">
                <a16:creationId xmlns:a16="http://schemas.microsoft.com/office/drawing/2014/main" id="{27AD16C6-A774-E61B-2CE4-D9172F4B6D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78" y="2060848"/>
            <a:ext cx="3608773" cy="2520280"/>
          </a:xfrm>
          <a:prstGeom prst="rect">
            <a:avLst/>
          </a:prstGeom>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介绍在开发过程中加入到哪些开源社区，如软件开发知识分享社区、软件项目托管社区等</a:t>
            </a:r>
          </a:p>
          <a:p>
            <a:pPr lvl="1"/>
            <a:r>
              <a:rPr lang="en-US" altLang="zh-CN" dirty="0"/>
              <a:t>CSDN</a:t>
            </a:r>
            <a:r>
              <a:rPr lang="zh-CN" altLang="en-US" dirty="0"/>
              <a:t>、</a:t>
            </a:r>
            <a:r>
              <a:rPr lang="en-US" altLang="zh-CN" dirty="0" err="1"/>
              <a:t>Github</a:t>
            </a:r>
            <a:endParaRPr lang="en-US" altLang="zh-CN" dirty="0"/>
          </a:p>
          <a:p>
            <a:pPr marL="393065" lvl="1" indent="0">
              <a:buNone/>
            </a:pPr>
            <a:endParaRPr lang="en-US" altLang="zh-CN" dirty="0"/>
          </a:p>
          <a:p>
            <a:pPr marL="393065" lvl="1" indent="0">
              <a:buNone/>
            </a:pPr>
            <a:r>
              <a:rPr lang="zh-CN" altLang="en-US" dirty="0"/>
              <a:t>源码获取</a:t>
            </a:r>
            <a:endParaRPr lang="en-US" altLang="zh-CN" dirty="0"/>
          </a:p>
          <a:p>
            <a:pPr marL="393065" lvl="1" indent="0">
              <a:buNone/>
            </a:pPr>
            <a:r>
              <a:rPr lang="zh-CN" altLang="en-US" dirty="0"/>
              <a:t>编码问题解决</a:t>
            </a:r>
            <a:endParaRPr lang="en-US" altLang="zh-CN" dirty="0"/>
          </a:p>
          <a:p>
            <a:pPr marL="393065" lvl="1" indent="0">
              <a:buNone/>
            </a:pPr>
            <a:r>
              <a:rPr lang="zh-CN" altLang="en-US" dirty="0"/>
              <a:t>功能编写</a:t>
            </a:r>
          </a:p>
          <a:p>
            <a:pPr lvl="1"/>
            <a:endParaRPr lang="zh-CN" altLang="en-US" dirty="0"/>
          </a:p>
        </p:txBody>
      </p:sp>
      <p:sp>
        <p:nvSpPr>
          <p:cNvPr id="3" name="日期占位符 2"/>
          <p:cNvSpPr>
            <a:spLocks noGrp="1"/>
          </p:cNvSpPr>
          <p:nvPr>
            <p:ph type="dt" sz="half" idx="10"/>
          </p:nvPr>
        </p:nvSpPr>
        <p:spPr/>
        <p:txBody>
          <a:bodyPr/>
          <a:lstStyle/>
          <a:p>
            <a:r>
              <a:rPr lang="zh-CN" altLang="en-US" dirty="0"/>
              <a:t>©Copyright Xinjun Mao</a:t>
            </a:r>
          </a:p>
        </p:txBody>
      </p:sp>
      <p:sp>
        <p:nvSpPr>
          <p:cNvPr id="4" name="灯片编号占位符 3"/>
          <p:cNvSpPr>
            <a:spLocks noGrp="1"/>
          </p:cNvSpPr>
          <p:nvPr>
            <p:ph type="sldNum" sz="quarter" idx="12"/>
          </p:nvPr>
        </p:nvSpPr>
        <p:spPr/>
        <p:txBody>
          <a:bodyPr/>
          <a:lstStyle/>
          <a:p>
            <a:r>
              <a:rPr lang="zh-CN" altLang="en-US"/>
              <a:t>*</a:t>
            </a:r>
          </a:p>
        </p:txBody>
      </p:sp>
      <p:sp>
        <p:nvSpPr>
          <p:cNvPr id="5" name="标题 4"/>
          <p:cNvSpPr>
            <a:spLocks noGrp="1"/>
          </p:cNvSpPr>
          <p:nvPr>
            <p:ph type="title"/>
          </p:nvPr>
        </p:nvSpPr>
        <p:spPr/>
        <p:txBody>
          <a:bodyPr/>
          <a:lstStyle/>
          <a:p>
            <a:r>
              <a:rPr lang="zh-CN" altLang="en-US"/>
              <a:t>开源社区的使用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lstStyle/>
          <a:p>
            <a:r>
              <a:rPr lang="zh-CN" altLang="en-US" dirty="0">
                <a:sym typeface="+mn-ea"/>
              </a:rPr>
              <a:t>实践的收获</a:t>
            </a:r>
            <a:endParaRPr lang="en-US" altLang="zh-CN" dirty="0"/>
          </a:p>
          <a:p>
            <a:pPr marL="109855" indent="0">
              <a:buNone/>
            </a:pPr>
            <a:r>
              <a:rPr lang="zh-CN" altLang="en-US" sz="2300" b="0" dirty="0"/>
              <a:t>软件工程的原则和实践标准</a:t>
            </a:r>
            <a:endParaRPr lang="en-US" altLang="zh-CN" sz="2300" b="0" dirty="0"/>
          </a:p>
          <a:p>
            <a:pPr marL="109855" indent="0">
              <a:buNone/>
            </a:pPr>
            <a:r>
              <a:rPr lang="zh-CN" altLang="en-US" sz="2300" b="0" dirty="0"/>
              <a:t>团队协作在软件开发中的重要性</a:t>
            </a:r>
            <a:endParaRPr lang="en-US" altLang="zh-CN" sz="2300" b="0" dirty="0"/>
          </a:p>
          <a:p>
            <a:pPr marL="109855" indent="0">
              <a:buNone/>
            </a:pPr>
            <a:r>
              <a:rPr lang="zh-CN" altLang="en-US" sz="2300" b="0" dirty="0"/>
              <a:t>自我学习过程和相关资料查找</a:t>
            </a:r>
            <a:endParaRPr lang="en-US" altLang="zh-CN" sz="2300" b="0" dirty="0"/>
          </a:p>
          <a:p>
            <a:r>
              <a:rPr lang="zh-CN" altLang="en-US" dirty="0"/>
              <a:t>心得和体会</a:t>
            </a:r>
            <a:endParaRPr lang="en-US" altLang="zh-CN" dirty="0"/>
          </a:p>
          <a:p>
            <a:pPr marL="109855" indent="0">
              <a:buNone/>
            </a:pPr>
            <a:r>
              <a:rPr lang="zh-CN" altLang="en-US" sz="2300" b="0" dirty="0"/>
              <a:t>知识的积累，技能的提升，以及团队协作的重要性。</a:t>
            </a:r>
            <a:endParaRPr lang="en-US" altLang="zh-CN" sz="2300" b="0"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DQzZWRkNGMwYjg0Y2VhMDVlYTVkOTkxMDI4ZWYzODQifQ=="/>
</p:tagLst>
</file>

<file path=ppt/tags/tag2.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275</TotalTime>
  <Words>1708</Words>
  <Application>Microsoft Office PowerPoint</Application>
  <PresentationFormat>全屏显示(4:3)</PresentationFormat>
  <Paragraphs>261</Paragraphs>
  <Slides>38</Slides>
  <Notes>8</Notes>
  <HiddenSlides>2</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38</vt:i4>
      </vt:variant>
    </vt:vector>
  </HeadingPairs>
  <TitlesOfParts>
    <vt:vector size="45" baseType="lpstr">
      <vt:lpstr>微软雅黑</vt:lpstr>
      <vt:lpstr>Lucida Sans Unicode</vt:lpstr>
      <vt:lpstr>Times New Roman</vt:lpstr>
      <vt:lpstr>Verdana</vt:lpstr>
      <vt:lpstr>Wingdings 2</vt:lpstr>
      <vt:lpstr>Wingdings 3</vt:lpstr>
      <vt:lpstr>聚合</vt:lpstr>
      <vt:lpstr>软件工程课程实践汇报 “航大云”新生报到系统</vt:lpstr>
      <vt:lpstr>汇报内容</vt:lpstr>
      <vt:lpstr>软件需求与创意</vt:lpstr>
      <vt:lpstr>软件需求与创意</vt:lpstr>
      <vt:lpstr>软件需求与创意</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开发技术与工具</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软件质量与保证</vt:lpstr>
      <vt:lpstr>软件质量与保证</vt:lpstr>
      <vt:lpstr>软件测试</vt:lpstr>
      <vt:lpstr>系统部署与运行</vt:lpstr>
      <vt:lpstr>开源社区的使用</vt:lpstr>
      <vt:lpstr>实践收获与感受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木白 柏</cp:lastModifiedBy>
  <cp:revision>416</cp:revision>
  <dcterms:created xsi:type="dcterms:W3CDTF">2113-01-01T00:00:00Z</dcterms:created>
  <dcterms:modified xsi:type="dcterms:W3CDTF">2023-11-10T05:58:21Z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2052-12.1.0.15712</vt:lpwstr>
  </property>
  <property fmtid="{D5CDD505-2E9C-101B-9397-08002B2CF9AE}" pid="4" name="ICV">
    <vt:lpwstr>70497935D25E4DC1B82587A6254B333A_12</vt:lpwstr>
  </property>
</Properties>
</file>