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  <p:sldMasterId id="2147483660" r:id="rId2"/>
  </p:sldMasterIdLst>
  <p:notesMasterIdLst>
    <p:notesMasterId r:id="rId7"/>
  </p:notesMasterIdLst>
  <p:sldIdLst>
    <p:sldId id="256" r:id="rId3"/>
    <p:sldId id="257" r:id="rId4"/>
    <p:sldId id="258" r:id="rId5"/>
    <p:sldId id="259" r:id="rId6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562" y="6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  <a:t>05.05.2026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88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endParaRPr lang="en-US" sz="1400" b="0" i="0" u="none" strike="noStrike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endParaRPr lang="en-US" sz="1400" b="0" i="0" u="none" strike="noStrike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endParaRPr lang="en-US" sz="1400" b="0" i="0" u="none" strike="noStrike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endParaRPr lang="en-US" sz="1400" b="0" i="0" u="none" strike="noStrike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标题幻灯片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30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3" name="Shape 31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4" name="Shape 3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5" name="Shape 3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6" name="Shape 3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标题和竖排文字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49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0" name="Shape 50"/>
          <p:cNvSpPr txBox="1">
            <a:spLocks noGrp="1"/>
          </p:cNvSpPr>
          <p:nvPr>
            <p:ph type="body" idx="1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1" name="Shape 5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2" name="Shape 5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3" name="Shape 5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竖排标题与文本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15"/>
          <p:cNvSpPr txBox="1">
            <a:spLocks noGrp="1"/>
          </p:cNvSpPr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6" name="Shape 16"/>
          <p:cNvSpPr txBox="1">
            <a:spLocks noGrp="1"/>
          </p:cNvSpPr>
          <p:nvPr>
            <p:ph type="body" idx="1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7" name="Shape 1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8" name="Shape 1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9" name="Shape 1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标题和内容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5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9" name="Shape 5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0" name="Shape 5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1" name="Shape 5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2" name="Shape 5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节标题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59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5" name="Shape 60"/>
          <p:cNvSpPr txBox="1">
            <a:spLocks noGrp="1"/>
          </p:cNvSpPr>
          <p:nvPr>
            <p:ph type="body" idx="1"/>
          </p:nvPr>
        </p:nvSpPr>
        <p:spPr>
          <a:xfrm>
            <a:off x="623888" y="3442097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Shape 6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7" name="Shape 6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8" name="Shape 6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两栏内容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9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1" name="Shape 10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2" name="Shape 11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3" name="Shape 1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4" name="Shape 1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5" name="Shape 1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较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5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8" name="Shape 36"/>
          <p:cNvSpPr txBox="1">
            <a:spLocks noGrp="1"/>
          </p:cNvSpPr>
          <p:nvPr>
            <p:ph type="body" idx="1"/>
          </p:nvPr>
        </p:nvSpPr>
        <p:spPr>
          <a:xfrm>
            <a:off x="629841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9" name="Shape 37"/>
          <p:cNvSpPr txBox="1">
            <a:spLocks noGrp="1"/>
          </p:cNvSpPr>
          <p:nvPr>
            <p:ph type="body" idx="2"/>
          </p:nvPr>
        </p:nvSpPr>
        <p:spPr>
          <a:xfrm>
            <a:off x="629841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0" name="Shape 38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1" name="Shape 39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2" name="Shape 4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3" name="Shape 4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4" name="Shape 4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仅标题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20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7" name="Shape 2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8" name="Shape 2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9" name="Shape 2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2" name="Shape 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3" name="Shape 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内容与标题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43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6" name="Shape 44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Shape 45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58" name="Shape 4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9" name="Shape 4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0" name="Shape 4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图片与标题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24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3" name="Shape 25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Shape 26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65" name="Shape 2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6" name="Shape 2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7" name="Shape 2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sz="3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7" name="Shape 2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Shape 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Shape 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Shape 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默认主题"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5748369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6.sv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Relationship Id="rId14" Type="http://schemas.openxmlformats.org/officeDocument/2006/relationships/image" Target="../media/image14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10" Type="http://schemas.openxmlformats.org/officeDocument/2006/relationships/image" Target="../media/image24.svg"/><Relationship Id="rId4" Type="http://schemas.openxmlformats.org/officeDocument/2006/relationships/image" Target="../media/image18.svg"/><Relationship Id="rId9" Type="http://schemas.openxmlformats.org/officeDocument/2006/relationships/image" Target="../media/image2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svg"/><Relationship Id="rId13" Type="http://schemas.openxmlformats.org/officeDocument/2006/relationships/image" Target="../media/image33.png"/><Relationship Id="rId3" Type="http://schemas.openxmlformats.org/officeDocument/2006/relationships/image" Target="../media/image25.png"/><Relationship Id="rId7" Type="http://schemas.openxmlformats.org/officeDocument/2006/relationships/image" Target="../media/image27.png"/><Relationship Id="rId12" Type="http://schemas.openxmlformats.org/officeDocument/2006/relationships/image" Target="../media/image32.sv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36.sv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svg"/><Relationship Id="rId11" Type="http://schemas.openxmlformats.org/officeDocument/2006/relationships/image" Target="../media/image31.png"/><Relationship Id="rId5" Type="http://schemas.openxmlformats.org/officeDocument/2006/relationships/image" Target="../media/image5.png"/><Relationship Id="rId15" Type="http://schemas.openxmlformats.org/officeDocument/2006/relationships/image" Target="../media/image35.png"/><Relationship Id="rId10" Type="http://schemas.openxmlformats.org/officeDocument/2006/relationships/image" Target="../media/image30.svg"/><Relationship Id="rId4" Type="http://schemas.openxmlformats.org/officeDocument/2006/relationships/image" Target="../media/image26.svg"/><Relationship Id="rId9" Type="http://schemas.openxmlformats.org/officeDocument/2006/relationships/image" Target="../media/image29.png"/><Relationship Id="rId14" Type="http://schemas.openxmlformats.org/officeDocument/2006/relationships/image" Target="../media/image3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4F6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0" y="0"/>
            <a:ext cx="12192000" cy="152400"/>
          </a:xfrm>
          <a:prstGeom prst="roundRect">
            <a:avLst>
              <a:gd name="adj" fmla="val 0"/>
            </a:avLst>
          </a:prstGeom>
          <a:solidFill>
            <a:srgbClr val="003366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3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91200" y="1016000"/>
            <a:ext cx="609600" cy="609600"/>
          </a:xfrm>
          <a:prstGeom prst="rect">
            <a:avLst/>
          </a:prstGeom>
        </p:spPr>
      </p:pic>
      <p:sp>
        <p:nvSpPr>
          <p:cNvPr id="4" name="AutoShape 4"/>
          <p:cNvSpPr/>
          <p:nvPr/>
        </p:nvSpPr>
        <p:spPr>
          <a:xfrm>
            <a:off x="508000" y="1778000"/>
            <a:ext cx="11176000" cy="1016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non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2800" b="1" i="0" u="none" strike="noStrike" dirty="0">
                <a:solidFill>
                  <a:srgbClr val="003366"/>
                </a:solidFill>
                <a:latin typeface="Noto Sans SC"/>
                <a:ea typeface="Noto Sans SC"/>
                <a:cs typeface="Noto Sans SC"/>
                <a:sym typeface="Noto Sans SC"/>
              </a:rPr>
              <a:t>SemEval-2026 Task1 </a:t>
            </a:r>
            <a:r>
              <a:rPr lang="en-US" sz="2800" b="1" i="0" u="none" strike="noStrike" dirty="0" err="1">
                <a:solidFill>
                  <a:srgbClr val="003366"/>
                </a:solidFill>
                <a:latin typeface="Noto Sans SC"/>
                <a:ea typeface="Noto Sans SC"/>
                <a:cs typeface="Noto Sans SC"/>
                <a:sym typeface="Noto Sans SC"/>
              </a:rPr>
              <a:t>幽默生成</a:t>
            </a:r>
            <a:r>
              <a:rPr lang="en-US" sz="2800" b="1" i="0" u="none" strike="noStrike" dirty="0">
                <a:solidFill>
                  <a:srgbClr val="003366"/>
                </a:solidFill>
                <a:latin typeface="Noto Sans SC"/>
                <a:ea typeface="Noto Sans SC"/>
                <a:cs typeface="Noto Sans SC"/>
                <a:sym typeface="Noto Sans SC"/>
              </a:rPr>
              <a:t>：</a:t>
            </a:r>
            <a:r>
              <a:rPr lang="zh-CN" altLang="en-US" sz="2800" b="1" dirty="0">
                <a:solidFill>
                  <a:srgbClr val="003366"/>
                </a:solidFill>
                <a:latin typeface="Noto Sans SC"/>
                <a:ea typeface="Noto Sans SC"/>
                <a:cs typeface="Noto Sans SC"/>
                <a:sym typeface="Noto Sans SC"/>
              </a:rPr>
              <a:t>两个课内方法实现</a:t>
            </a:r>
            <a:r>
              <a:rPr lang="en-US" sz="2800" b="1" i="0" u="none" strike="noStrike" dirty="0" err="1">
                <a:solidFill>
                  <a:srgbClr val="003366"/>
                </a:solidFill>
                <a:latin typeface="Noto Sans SC"/>
                <a:ea typeface="Noto Sans SC"/>
                <a:cs typeface="Noto Sans SC"/>
                <a:sym typeface="Noto Sans SC"/>
              </a:rPr>
              <a:t>与LLM方法对比研究</a:t>
            </a:r>
            <a:endParaRPr lang="en-US" sz="1100" dirty="0"/>
          </a:p>
        </p:txBody>
      </p:sp>
      <p:sp>
        <p:nvSpPr>
          <p:cNvPr id="5" name="AutoShape 5"/>
          <p:cNvSpPr/>
          <p:nvPr/>
        </p:nvSpPr>
        <p:spPr>
          <a:xfrm>
            <a:off x="5715000" y="2921000"/>
            <a:ext cx="762000" cy="50800"/>
          </a:xfrm>
          <a:prstGeom prst="roundRect">
            <a:avLst>
              <a:gd name="adj" fmla="val 0"/>
            </a:avLst>
          </a:prstGeom>
          <a:solidFill>
            <a:srgbClr val="FF660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6" name="AutoShape 6"/>
          <p:cNvSpPr/>
          <p:nvPr/>
        </p:nvSpPr>
        <p:spPr>
          <a:xfrm>
            <a:off x="1016000" y="3175000"/>
            <a:ext cx="10160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2000" b="0" i="0" u="none" strike="noStrike">
                <a:solidFill>
                  <a:srgbClr val="374151"/>
                </a:solidFill>
                <a:latin typeface="Noto Sans SC"/>
                <a:ea typeface="Noto Sans SC"/>
                <a:cs typeface="Noto Sans SC"/>
                <a:sym typeface="Noto Sans SC"/>
              </a:rPr>
              <a:t>自然语言处理课程项目开题报告</a:t>
            </a:r>
            <a:endParaRPr lang="en-US" sz="1100"/>
          </a:p>
        </p:txBody>
      </p:sp>
      <p:sp>
        <p:nvSpPr>
          <p:cNvPr id="7" name="AutoShape 7"/>
          <p:cNvSpPr/>
          <p:nvPr/>
        </p:nvSpPr>
        <p:spPr>
          <a:xfrm>
            <a:off x="635000" y="5334000"/>
            <a:ext cx="10922000" cy="762000"/>
          </a:xfrm>
          <a:prstGeom prst="roundRect">
            <a:avLst>
              <a:gd name="adj" fmla="val 16666"/>
            </a:avLst>
          </a:prstGeom>
          <a:solidFill>
            <a:srgbClr val="FFFFFF">
              <a:alpha val="100000"/>
            </a:srgbClr>
          </a:solidFill>
          <a:ln w="12700" cap="flat" cmpd="sng">
            <a:solidFill>
              <a:srgbClr val="E5E7EB">
                <a:alpha val="100000"/>
              </a:srgb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8" name="AutoShape 8"/>
          <p:cNvSpPr/>
          <p:nvPr/>
        </p:nvSpPr>
        <p:spPr>
          <a:xfrm>
            <a:off x="762000" y="5524500"/>
            <a:ext cx="10668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1400" b="0" i="0" u="none" strike="noStrike" dirty="0" err="1">
                <a:solidFill>
                  <a:srgbClr val="6B7280"/>
                </a:solidFill>
                <a:latin typeface="Noto Sans SC"/>
                <a:ea typeface="Noto Sans SC"/>
                <a:cs typeface="Noto Sans SC"/>
                <a:sym typeface="Noto Sans SC"/>
              </a:rPr>
              <a:t>汇报人</a:t>
            </a:r>
            <a:r>
              <a:rPr lang="en-US" sz="1400" b="0" i="0" u="none" strike="noStrike" dirty="0">
                <a:solidFill>
                  <a:srgbClr val="6B7280"/>
                </a:solidFill>
                <a:latin typeface="Noto Sans SC"/>
                <a:ea typeface="Noto Sans SC"/>
                <a:cs typeface="Noto Sans SC"/>
                <a:sym typeface="Noto Sans SC"/>
              </a:rPr>
              <a:t>：[</a:t>
            </a:r>
            <a:r>
              <a:rPr lang="zh-CN" altLang="en-US" dirty="0">
                <a:solidFill>
                  <a:srgbClr val="6B7280"/>
                </a:solidFill>
                <a:latin typeface="Noto Sans SC"/>
                <a:ea typeface="Noto Sans SC"/>
                <a:cs typeface="Noto Sans SC"/>
                <a:sym typeface="Noto Sans SC"/>
              </a:rPr>
              <a:t>张宇顺</a:t>
            </a:r>
            <a:r>
              <a:rPr lang="en-US" sz="1400" b="0" i="0" u="none" strike="noStrike" dirty="0">
                <a:solidFill>
                  <a:srgbClr val="6B7280"/>
                </a:solidFill>
                <a:latin typeface="Noto Sans SC"/>
                <a:ea typeface="Noto Sans SC"/>
                <a:cs typeface="Noto Sans SC"/>
                <a:sym typeface="Noto Sans SC"/>
              </a:rPr>
              <a:t>]   |   </a:t>
            </a:r>
            <a:r>
              <a:rPr lang="en-US" sz="1400" b="0" i="0" u="none" strike="noStrike" dirty="0" err="1">
                <a:solidFill>
                  <a:srgbClr val="6B7280"/>
                </a:solidFill>
                <a:latin typeface="Noto Sans SC"/>
                <a:ea typeface="Noto Sans SC"/>
                <a:cs typeface="Noto Sans SC"/>
                <a:sym typeface="Noto Sans SC"/>
              </a:rPr>
              <a:t>课程名称：自然语言处理</a:t>
            </a:r>
            <a:r>
              <a:rPr lang="en-US" sz="1400" b="0" i="0" u="none" strike="noStrike" dirty="0">
                <a:solidFill>
                  <a:srgbClr val="6B7280"/>
                </a:solidFill>
                <a:latin typeface="Noto Sans SC"/>
                <a:ea typeface="Noto Sans SC"/>
                <a:cs typeface="Noto Sans SC"/>
                <a:sym typeface="Noto Sans SC"/>
              </a:rPr>
              <a:t>   |   </a:t>
            </a:r>
            <a:r>
              <a:rPr lang="en-US" sz="1400" b="0" i="0" u="none" strike="noStrike" dirty="0" err="1">
                <a:solidFill>
                  <a:srgbClr val="6B7280"/>
                </a:solidFill>
                <a:latin typeface="Noto Sans SC"/>
                <a:ea typeface="Noto Sans SC"/>
                <a:cs typeface="Noto Sans SC"/>
                <a:sym typeface="Noto Sans SC"/>
              </a:rPr>
              <a:t>汇报日期</a:t>
            </a:r>
            <a:r>
              <a:rPr lang="en-US" sz="1400" b="0" i="0" u="none" strike="noStrike" dirty="0">
                <a:solidFill>
                  <a:srgbClr val="6B7280"/>
                </a:solidFill>
                <a:latin typeface="Noto Sans SC"/>
                <a:ea typeface="Noto Sans SC"/>
                <a:cs typeface="Noto Sans SC"/>
                <a:sym typeface="Noto Sans SC"/>
              </a:rPr>
              <a:t>：[</a:t>
            </a:r>
            <a:r>
              <a:rPr lang="en-US" dirty="0">
                <a:solidFill>
                  <a:srgbClr val="6B7280"/>
                </a:solidFill>
                <a:latin typeface="Noto Sans SC"/>
                <a:ea typeface="Noto Sans SC"/>
                <a:cs typeface="Noto Sans SC"/>
                <a:sym typeface="Noto Sans SC"/>
              </a:rPr>
              <a:t>2026/4/7</a:t>
            </a:r>
            <a:r>
              <a:rPr lang="en-US" sz="1400" b="0" i="0" u="none" strike="noStrike" dirty="0">
                <a:solidFill>
                  <a:srgbClr val="6B7280"/>
                </a:solidFill>
                <a:latin typeface="Noto Sans SC"/>
                <a:ea typeface="Noto Sans SC"/>
                <a:cs typeface="Noto Sans SC"/>
                <a:sym typeface="Noto Sans SC"/>
              </a:rPr>
              <a:t>]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62000" y="508000"/>
            <a:ext cx="53594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non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200" b="1" i="0" u="none" strike="noStrike">
                <a:solidFill>
                  <a:srgbClr val="003366"/>
                </a:solidFill>
                <a:latin typeface="Noto Sans SC"/>
                <a:ea typeface="Noto Sans SC"/>
                <a:cs typeface="Noto Sans SC"/>
                <a:sym typeface="Noto Sans SC"/>
              </a:rPr>
              <a:t>项目背景与任务定义</a:t>
            </a:r>
            <a:endParaRPr lang="en-US" sz="1100"/>
          </a:p>
        </p:txBody>
      </p:sp>
      <p:sp>
        <p:nvSpPr>
          <p:cNvPr id="3" name="AutoShape 3"/>
          <p:cNvSpPr/>
          <p:nvPr/>
        </p:nvSpPr>
        <p:spPr>
          <a:xfrm>
            <a:off x="762000" y="1079500"/>
            <a:ext cx="762000" cy="50800"/>
          </a:xfrm>
          <a:prstGeom prst="roundRect">
            <a:avLst>
              <a:gd name="adj" fmla="val 0"/>
            </a:avLst>
          </a:prstGeom>
          <a:solidFill>
            <a:srgbClr val="FF660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4" name="AutoShape 4"/>
          <p:cNvSpPr/>
          <p:nvPr/>
        </p:nvSpPr>
        <p:spPr>
          <a:xfrm>
            <a:off x="762000" y="1397000"/>
            <a:ext cx="5080000" cy="4064000"/>
          </a:xfrm>
          <a:prstGeom prst="roundRect">
            <a:avLst>
              <a:gd name="adj" fmla="val 3125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50800" dir="5400000" algn="tl" rotWithShape="0">
              <a:srgbClr val="003366">
                <a:alpha val="10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5" name="AutoShape 5"/>
          <p:cNvSpPr/>
          <p:nvPr/>
        </p:nvSpPr>
        <p:spPr>
          <a:xfrm>
            <a:off x="1016000" y="1587500"/>
            <a:ext cx="4572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2000" b="1" i="0" u="none" strike="noStrike">
                <a:solidFill>
                  <a:srgbClr val="003366"/>
                </a:solidFill>
                <a:latin typeface="Noto Sans SC"/>
                <a:ea typeface="Noto Sans SC"/>
                <a:cs typeface="Noto Sans SC"/>
                <a:sym typeface="Noto Sans SC"/>
              </a:rPr>
              <a:t>Why - 项目背景与选题意义</a:t>
            </a:r>
            <a:endParaRPr lang="en-US" sz="1100"/>
          </a:p>
        </p:txBody>
      </p:sp>
      <p:pic>
        <p:nvPicPr>
          <p:cNvPr id="6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16000" y="2159000"/>
            <a:ext cx="304800" cy="304800"/>
          </a:xfrm>
          <a:prstGeom prst="rect">
            <a:avLst/>
          </a:prstGeom>
        </p:spPr>
      </p:pic>
      <p:sp>
        <p:nvSpPr>
          <p:cNvPr id="7" name="AutoShape 7"/>
          <p:cNvSpPr/>
          <p:nvPr/>
        </p:nvSpPr>
        <p:spPr>
          <a:xfrm>
            <a:off x="1397000" y="2133600"/>
            <a:ext cx="41910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003366"/>
                </a:solidFill>
                <a:latin typeface="Noto Sans SC"/>
                <a:ea typeface="Noto Sans SC"/>
                <a:cs typeface="Noto Sans SC"/>
                <a:sym typeface="Noto Sans SC"/>
              </a:rPr>
              <a:t>前沿性：</a:t>
            </a:r>
            <a:r>
              <a:rPr lang="en-US" sz="1400" b="0" i="0" u="none" strike="noStrike">
                <a:solidFill>
                  <a:srgbClr val="555555"/>
                </a:solidFill>
                <a:latin typeface="Noto Sans SC"/>
                <a:ea typeface="Noto Sans SC"/>
                <a:cs typeface="Noto Sans SC"/>
                <a:sym typeface="Noto Sans SC"/>
              </a:rPr>
              <a:t>锚定2026年SemEval官方任务，紧跟NLP创意文本生成前沿。</a:t>
            </a:r>
            <a:endParaRPr lang="en-US" sz="1100"/>
          </a:p>
        </p:txBody>
      </p:sp>
      <p:pic>
        <p:nvPicPr>
          <p:cNvPr id="8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16000" y="2857500"/>
            <a:ext cx="304800" cy="304800"/>
          </a:xfrm>
          <a:prstGeom prst="rect">
            <a:avLst/>
          </a:prstGeom>
        </p:spPr>
      </p:pic>
      <p:sp>
        <p:nvSpPr>
          <p:cNvPr id="9" name="AutoShape 9"/>
          <p:cNvSpPr/>
          <p:nvPr/>
        </p:nvSpPr>
        <p:spPr>
          <a:xfrm>
            <a:off x="1397000" y="2832100"/>
            <a:ext cx="41910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 dirty="0" err="1">
                <a:solidFill>
                  <a:srgbClr val="003366"/>
                </a:solidFill>
                <a:latin typeface="Noto Sans SC"/>
                <a:ea typeface="Noto Sans SC"/>
                <a:cs typeface="Noto Sans SC"/>
                <a:sym typeface="Noto Sans SC"/>
              </a:rPr>
              <a:t>课程匹配：</a:t>
            </a:r>
            <a:r>
              <a:rPr lang="en-US" sz="1400" b="0" i="0" u="none" strike="noStrike" dirty="0" err="1">
                <a:solidFill>
                  <a:srgbClr val="555555"/>
                </a:solidFill>
                <a:latin typeface="Noto Sans SC"/>
                <a:ea typeface="Noto Sans SC"/>
                <a:cs typeface="Noto Sans SC"/>
                <a:sym typeface="Noto Sans SC"/>
              </a:rPr>
              <a:t>覆盖规则式、统计式及大模型应用等核心课程知识点</a:t>
            </a:r>
            <a:r>
              <a:rPr lang="en-US" sz="1400" b="0" i="0" u="none" strike="noStrike" dirty="0">
                <a:solidFill>
                  <a:srgbClr val="555555"/>
                </a:solidFill>
                <a:latin typeface="Noto Sans SC"/>
                <a:ea typeface="Noto Sans SC"/>
                <a:cs typeface="Noto Sans SC"/>
                <a:sym typeface="Noto Sans SC"/>
              </a:rPr>
              <a:t>。</a:t>
            </a:r>
            <a:endParaRPr lang="en-US" sz="1100" dirty="0"/>
          </a:p>
        </p:txBody>
      </p:sp>
      <p:pic>
        <p:nvPicPr>
          <p:cNvPr id="10" name="Pictur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16000" y="3556000"/>
            <a:ext cx="304800" cy="304800"/>
          </a:xfrm>
          <a:prstGeom prst="rect">
            <a:avLst/>
          </a:prstGeom>
        </p:spPr>
      </p:pic>
      <p:sp>
        <p:nvSpPr>
          <p:cNvPr id="11" name="AutoShape 11"/>
          <p:cNvSpPr/>
          <p:nvPr/>
        </p:nvSpPr>
        <p:spPr>
          <a:xfrm>
            <a:off x="1397000" y="3530600"/>
            <a:ext cx="41910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 dirty="0" err="1">
                <a:solidFill>
                  <a:srgbClr val="003366"/>
                </a:solidFill>
                <a:latin typeface="Noto Sans SC"/>
                <a:ea typeface="Noto Sans SC"/>
                <a:cs typeface="Noto Sans SC"/>
                <a:sym typeface="Noto Sans SC"/>
              </a:rPr>
              <a:t>落地友好：</a:t>
            </a:r>
            <a:r>
              <a:rPr lang="en-US" sz="1400" b="0" i="0" u="none" strike="noStrike" dirty="0" err="1">
                <a:solidFill>
                  <a:srgbClr val="555555"/>
                </a:solidFill>
                <a:latin typeface="Noto Sans SC"/>
                <a:ea typeface="Noto Sans SC"/>
                <a:cs typeface="Noto Sans SC"/>
                <a:sym typeface="Noto Sans SC"/>
              </a:rPr>
              <a:t>可实现，无需高端算力，单人即可完成全流程实验</a:t>
            </a:r>
            <a:r>
              <a:rPr lang="en-US" sz="1400" b="0" i="0" u="none" strike="noStrike" dirty="0">
                <a:solidFill>
                  <a:srgbClr val="555555"/>
                </a:solidFill>
                <a:latin typeface="Noto Sans SC"/>
                <a:ea typeface="Noto Sans SC"/>
                <a:cs typeface="Noto Sans SC"/>
                <a:sym typeface="Noto Sans SC"/>
              </a:rPr>
              <a:t>。</a:t>
            </a:r>
            <a:endParaRPr lang="en-US" sz="1100" dirty="0"/>
          </a:p>
        </p:txBody>
      </p:sp>
      <p:pic>
        <p:nvPicPr>
          <p:cNvPr id="12" name="Picture 1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016000" y="4254500"/>
            <a:ext cx="304800" cy="304800"/>
          </a:xfrm>
          <a:prstGeom prst="rect">
            <a:avLst/>
          </a:prstGeom>
        </p:spPr>
      </p:pic>
      <p:sp>
        <p:nvSpPr>
          <p:cNvPr id="13" name="AutoShape 13"/>
          <p:cNvSpPr/>
          <p:nvPr/>
        </p:nvSpPr>
        <p:spPr>
          <a:xfrm>
            <a:off x="1397000" y="4229100"/>
            <a:ext cx="41910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 dirty="0" err="1">
                <a:solidFill>
                  <a:srgbClr val="003366"/>
                </a:solidFill>
                <a:latin typeface="Noto Sans SC"/>
                <a:ea typeface="Noto Sans SC"/>
                <a:cs typeface="Noto Sans SC"/>
                <a:sym typeface="Noto Sans SC"/>
              </a:rPr>
              <a:t>落地价值：</a:t>
            </a:r>
            <a:r>
              <a:rPr lang="en-US" sz="1400" b="0" i="0" u="none" strike="noStrike" dirty="0" err="1">
                <a:solidFill>
                  <a:srgbClr val="555555"/>
                </a:solidFill>
                <a:latin typeface="Noto Sans SC"/>
                <a:ea typeface="Noto Sans SC"/>
                <a:cs typeface="Noto Sans SC"/>
                <a:sym typeface="Noto Sans SC"/>
              </a:rPr>
              <a:t>在社交创作、品牌营销、智能客服等场景具有广泛应用潜力</a:t>
            </a:r>
            <a:r>
              <a:rPr lang="en-US" sz="1400" b="0" i="0" u="none" strike="noStrike" dirty="0">
                <a:solidFill>
                  <a:srgbClr val="555555"/>
                </a:solidFill>
                <a:latin typeface="Noto Sans SC"/>
                <a:ea typeface="Noto Sans SC"/>
                <a:cs typeface="Noto Sans SC"/>
                <a:sym typeface="Noto Sans SC"/>
              </a:rPr>
              <a:t>。</a:t>
            </a:r>
            <a:endParaRPr lang="en-US" sz="1100" dirty="0"/>
          </a:p>
        </p:txBody>
      </p:sp>
      <p:sp>
        <p:nvSpPr>
          <p:cNvPr id="14" name="AutoShape 14"/>
          <p:cNvSpPr/>
          <p:nvPr/>
        </p:nvSpPr>
        <p:spPr>
          <a:xfrm>
            <a:off x="6350000" y="1397000"/>
            <a:ext cx="5080000" cy="4064000"/>
          </a:xfrm>
          <a:prstGeom prst="roundRect">
            <a:avLst>
              <a:gd name="adj" fmla="val 3125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50800" dir="5400000" algn="tl" rotWithShape="0">
              <a:srgbClr val="003366">
                <a:alpha val="10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5" name="AutoShape 15"/>
          <p:cNvSpPr/>
          <p:nvPr/>
        </p:nvSpPr>
        <p:spPr>
          <a:xfrm>
            <a:off x="6604000" y="1587500"/>
            <a:ext cx="4572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2000" b="1" i="0" u="none" strike="noStrike">
                <a:solidFill>
                  <a:srgbClr val="003366"/>
                </a:solidFill>
                <a:latin typeface="Noto Sans SC"/>
                <a:ea typeface="Noto Sans SC"/>
                <a:cs typeface="Noto Sans SC"/>
                <a:sym typeface="Noto Sans SC"/>
              </a:rPr>
              <a:t>What - 任务核心与挑战</a:t>
            </a:r>
            <a:endParaRPr lang="en-US" sz="1100"/>
          </a:p>
        </p:txBody>
      </p:sp>
      <p:pic>
        <p:nvPicPr>
          <p:cNvPr id="16" name="Picture 16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6604000" y="2159000"/>
            <a:ext cx="304800" cy="304800"/>
          </a:xfrm>
          <a:prstGeom prst="rect">
            <a:avLst/>
          </a:prstGeom>
        </p:spPr>
      </p:pic>
      <p:sp>
        <p:nvSpPr>
          <p:cNvPr id="17" name="AutoShape 17"/>
          <p:cNvSpPr/>
          <p:nvPr/>
        </p:nvSpPr>
        <p:spPr>
          <a:xfrm>
            <a:off x="6985000" y="2133600"/>
            <a:ext cx="4191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003366"/>
                </a:solidFill>
                <a:latin typeface="Noto Sans SC"/>
                <a:ea typeface="Noto Sans SC"/>
                <a:cs typeface="Noto Sans SC"/>
                <a:sym typeface="Noto Sans SC"/>
              </a:rPr>
              <a:t>任务核心：约束式文本幽默生成</a:t>
            </a:r>
            <a:endParaRPr lang="en-US" sz="1100"/>
          </a:p>
          <a:p>
            <a:pPr indent="0" algn="l">
              <a:lnSpc>
                <a:spcPct val="125000"/>
              </a:lnSpc>
            </a:pPr>
            <a:r>
              <a:rPr lang="en-US" sz="1400" b="0" i="0" u="none" strike="noStrike">
                <a:solidFill>
                  <a:srgbClr val="555555"/>
                </a:solidFill>
                <a:latin typeface="Noto Sans SC"/>
                <a:ea typeface="Noto Sans SC"/>
                <a:cs typeface="Noto Sans SC"/>
                <a:sym typeface="Noto Sans SC"/>
              </a:rPr>
              <a:t>给定指定词对/新闻标题，生成符合约束、通顺且有笑点的短文本，属于可控NLG任务。</a:t>
            </a:r>
          </a:p>
        </p:txBody>
      </p:sp>
      <p:pic>
        <p:nvPicPr>
          <p:cNvPr id="18" name="Picture 18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604000" y="3048000"/>
            <a:ext cx="304800" cy="304800"/>
          </a:xfrm>
          <a:prstGeom prst="rect">
            <a:avLst/>
          </a:prstGeom>
        </p:spPr>
      </p:pic>
      <p:sp>
        <p:nvSpPr>
          <p:cNvPr id="19" name="AutoShape 19"/>
          <p:cNvSpPr/>
          <p:nvPr/>
        </p:nvSpPr>
        <p:spPr>
          <a:xfrm>
            <a:off x="6985000" y="3022600"/>
            <a:ext cx="4191000" cy="3175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003366"/>
                </a:solidFill>
                <a:latin typeface="Noto Sans SC"/>
                <a:ea typeface="Noto Sans SC"/>
                <a:cs typeface="Noto Sans SC"/>
                <a:sym typeface="Noto Sans SC"/>
              </a:rPr>
              <a:t>核心挑战</a:t>
            </a:r>
            <a:endParaRPr lang="en-US" sz="1100"/>
          </a:p>
        </p:txBody>
      </p:sp>
      <p:sp>
        <p:nvSpPr>
          <p:cNvPr id="20" name="AutoShape 20"/>
          <p:cNvSpPr/>
          <p:nvPr/>
        </p:nvSpPr>
        <p:spPr>
          <a:xfrm>
            <a:off x="6985000" y="3429000"/>
            <a:ext cx="4191000" cy="457200"/>
          </a:xfrm>
          <a:prstGeom prst="roundRect">
            <a:avLst>
              <a:gd name="adj" fmla="val 13888"/>
            </a:avLst>
          </a:prstGeom>
          <a:solidFill>
            <a:srgbClr val="F5F7FA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1" name="AutoShape 21"/>
          <p:cNvSpPr/>
          <p:nvPr/>
        </p:nvSpPr>
        <p:spPr>
          <a:xfrm>
            <a:off x="7112000" y="3492500"/>
            <a:ext cx="3937000" cy="3302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1" i="0" u="none" strike="noStrike">
                <a:solidFill>
                  <a:srgbClr val="003366"/>
                </a:solidFill>
                <a:latin typeface="Noto Sans SC"/>
                <a:ea typeface="Noto Sans SC"/>
                <a:cs typeface="Noto Sans SC"/>
                <a:sym typeface="Noto Sans SC"/>
              </a:rPr>
              <a:t>约束满足：</a:t>
            </a:r>
            <a:r>
              <a:rPr lang="en-US" sz="1400" b="0" i="0" u="none" strike="noStrike">
                <a:solidFill>
                  <a:srgbClr val="555555"/>
                </a:solidFill>
                <a:latin typeface="Noto Sans SC"/>
                <a:ea typeface="Noto Sans SC"/>
                <a:cs typeface="Noto Sans SC"/>
                <a:sym typeface="Noto Sans SC"/>
              </a:rPr>
              <a:t>100%覆盖输入要素，不偏离任务要求。</a:t>
            </a:r>
            <a:endParaRPr lang="en-US" sz="1100"/>
          </a:p>
        </p:txBody>
      </p:sp>
      <p:sp>
        <p:nvSpPr>
          <p:cNvPr id="22" name="AutoShape 22"/>
          <p:cNvSpPr/>
          <p:nvPr/>
        </p:nvSpPr>
        <p:spPr>
          <a:xfrm>
            <a:off x="6985000" y="3962400"/>
            <a:ext cx="4191000" cy="457200"/>
          </a:xfrm>
          <a:prstGeom prst="roundRect">
            <a:avLst>
              <a:gd name="adj" fmla="val 13888"/>
            </a:avLst>
          </a:prstGeom>
          <a:solidFill>
            <a:srgbClr val="F5F7FA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3" name="AutoShape 23"/>
          <p:cNvSpPr/>
          <p:nvPr/>
        </p:nvSpPr>
        <p:spPr>
          <a:xfrm>
            <a:off x="7112000" y="4025900"/>
            <a:ext cx="3937000" cy="3302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1" i="0" u="none" strike="noStrike">
                <a:solidFill>
                  <a:srgbClr val="003366"/>
                </a:solidFill>
                <a:latin typeface="Noto Sans SC"/>
                <a:ea typeface="Noto Sans SC"/>
                <a:cs typeface="Noto Sans SC"/>
                <a:sym typeface="Noto Sans SC"/>
              </a:rPr>
              <a:t>效果平衡：</a:t>
            </a:r>
            <a:r>
              <a:rPr lang="en-US" sz="1400" b="0" i="0" u="none" strike="noStrike">
                <a:solidFill>
                  <a:srgbClr val="555555"/>
                </a:solidFill>
                <a:latin typeface="Noto Sans SC"/>
                <a:ea typeface="Noto Sans SC"/>
                <a:cs typeface="Noto Sans SC"/>
                <a:sym typeface="Noto Sans SC"/>
              </a:rPr>
              <a:t>兼顾流畅度、幽默度与生成多样性。</a:t>
            </a:r>
            <a:endParaRPr lang="en-US" sz="1100"/>
          </a:p>
        </p:txBody>
      </p:sp>
      <p:sp>
        <p:nvSpPr>
          <p:cNvPr id="24" name="AutoShape 24"/>
          <p:cNvSpPr/>
          <p:nvPr/>
        </p:nvSpPr>
        <p:spPr>
          <a:xfrm>
            <a:off x="6985000" y="4495800"/>
            <a:ext cx="4191000" cy="457200"/>
          </a:xfrm>
          <a:prstGeom prst="roundRect">
            <a:avLst>
              <a:gd name="adj" fmla="val 13888"/>
            </a:avLst>
          </a:prstGeom>
          <a:solidFill>
            <a:srgbClr val="F5F7FA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5" name="AutoShape 25"/>
          <p:cNvSpPr/>
          <p:nvPr/>
        </p:nvSpPr>
        <p:spPr>
          <a:xfrm>
            <a:off x="7112000" y="4559300"/>
            <a:ext cx="3937000" cy="3302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1" i="0" u="none" strike="noStrike">
                <a:solidFill>
                  <a:srgbClr val="003366"/>
                </a:solidFill>
                <a:latin typeface="Noto Sans SC"/>
                <a:ea typeface="Noto Sans SC"/>
                <a:cs typeface="Noto Sans SC"/>
                <a:sym typeface="Noto Sans SC"/>
              </a:rPr>
              <a:t>可对比性：</a:t>
            </a:r>
            <a:r>
              <a:rPr lang="en-US" sz="1400" b="0" i="0" u="none" strike="noStrike">
                <a:solidFill>
                  <a:srgbClr val="555555"/>
                </a:solidFill>
                <a:latin typeface="Noto Sans SC"/>
                <a:ea typeface="Noto Sans SC"/>
                <a:cs typeface="Noto Sans SC"/>
                <a:sym typeface="Noto Sans SC"/>
              </a:rPr>
              <a:t>不同方法的生成效果可量化、可清晰对比。</a:t>
            </a:r>
            <a:endParaRPr lang="en-US" sz="1100"/>
          </a:p>
        </p:txBody>
      </p:sp>
      <p:sp>
        <p:nvSpPr>
          <p:cNvPr id="26" name="AutoShape 26"/>
          <p:cNvSpPr/>
          <p:nvPr/>
        </p:nvSpPr>
        <p:spPr>
          <a:xfrm>
            <a:off x="762000" y="5715000"/>
            <a:ext cx="10668000" cy="635000"/>
          </a:xfrm>
          <a:prstGeom prst="roundRect">
            <a:avLst>
              <a:gd name="adj" fmla="val 20000"/>
            </a:avLst>
          </a:prstGeom>
          <a:solidFill>
            <a:srgbClr val="003366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27" name="Picture 27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1016000" y="5880100"/>
            <a:ext cx="304800" cy="304800"/>
          </a:xfrm>
          <a:prstGeom prst="rect">
            <a:avLst/>
          </a:prstGeom>
        </p:spPr>
      </p:pic>
      <p:sp>
        <p:nvSpPr>
          <p:cNvPr id="28" name="AutoShape 28"/>
          <p:cNvSpPr/>
          <p:nvPr/>
        </p:nvSpPr>
        <p:spPr>
          <a:xfrm>
            <a:off x="1460500" y="5842000"/>
            <a:ext cx="97155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FFFFFF"/>
                </a:solidFill>
                <a:latin typeface="Noto Sans SC"/>
                <a:ea typeface="Noto Sans SC"/>
                <a:cs typeface="Noto Sans SC"/>
                <a:sym typeface="Noto Sans SC"/>
              </a:rPr>
              <a:t>总结：</a:t>
            </a:r>
            <a:r>
              <a:rPr lang="en-US" sz="1600" b="0" i="0" u="none" strike="noStrike">
                <a:solidFill>
                  <a:srgbClr val="FFFFFF"/>
                </a:solidFill>
                <a:latin typeface="Noto Sans SC"/>
                <a:ea typeface="Noto Sans SC"/>
                <a:cs typeface="Noto Sans SC"/>
                <a:sym typeface="Noto Sans SC"/>
              </a:rPr>
              <a:t>本项目通过解决约束式幽默生成难题，旨在探索NLP在可控创意生成领域的潜力与边界。</a:t>
            </a:r>
            <a:endParaRPr lang="en-US" sz="11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62000" y="508000"/>
            <a:ext cx="10668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200" b="1" i="0" u="none" strike="noStrike">
                <a:solidFill>
                  <a:srgbClr val="003366"/>
                </a:solidFill>
                <a:latin typeface="Noto Sans SC"/>
                <a:ea typeface="Noto Sans SC"/>
                <a:cs typeface="Noto Sans SC"/>
                <a:sym typeface="Noto Sans SC"/>
              </a:rPr>
              <a:t>实验方案与执行规划</a:t>
            </a:r>
            <a:endParaRPr lang="en-US" sz="1100"/>
          </a:p>
        </p:txBody>
      </p:sp>
      <p:sp>
        <p:nvSpPr>
          <p:cNvPr id="3" name="AutoShape 3"/>
          <p:cNvSpPr/>
          <p:nvPr/>
        </p:nvSpPr>
        <p:spPr>
          <a:xfrm>
            <a:off x="762000" y="1079500"/>
            <a:ext cx="10668000" cy="25400"/>
          </a:xfrm>
          <a:prstGeom prst="roundRect">
            <a:avLst>
              <a:gd name="adj" fmla="val 0"/>
            </a:avLst>
          </a:prstGeom>
          <a:solidFill>
            <a:srgbClr val="003366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4" name="AutoShape 4"/>
          <p:cNvSpPr/>
          <p:nvPr/>
        </p:nvSpPr>
        <p:spPr>
          <a:xfrm>
            <a:off x="762000" y="1422400"/>
            <a:ext cx="10668000" cy="1714500"/>
          </a:xfrm>
          <a:prstGeom prst="roundRect">
            <a:avLst>
              <a:gd name="adj" fmla="val 7407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50800" dist="25400" dir="5400000" algn="tl" rotWithShape="0">
              <a:srgbClr val="000000">
                <a:alpha val="5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5" name="AutoShape 5"/>
          <p:cNvSpPr/>
          <p:nvPr/>
        </p:nvSpPr>
        <p:spPr>
          <a:xfrm>
            <a:off x="952500" y="1422400"/>
            <a:ext cx="2540000" cy="3048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FF6600"/>
                </a:solidFill>
                <a:latin typeface="Noto Sans SC"/>
                <a:ea typeface="Noto Sans SC"/>
                <a:cs typeface="Noto Sans SC"/>
                <a:sym typeface="Noto Sans SC"/>
              </a:rPr>
              <a:t>▍技术方案体系</a:t>
            </a:r>
            <a:endParaRPr lang="en-US" sz="1100"/>
          </a:p>
        </p:txBody>
      </p:sp>
      <p:graphicFrame>
        <p:nvGraphicFramePr>
          <p:cNvPr id="6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0935663"/>
              </p:ext>
            </p:extLst>
          </p:nvPr>
        </p:nvGraphicFramePr>
        <p:xfrm>
          <a:off x="825500" y="1727200"/>
          <a:ext cx="9906000" cy="1498600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177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560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200" b="1" i="0" u="none" strike="noStrike">
                          <a:solidFill>
                            <a:srgbClr val="003366"/>
                          </a:solidFill>
                          <a:latin typeface="Noto Sans SC"/>
                          <a:ea typeface="Noto Sans SC"/>
                          <a:cs typeface="Noto Sans SC"/>
                          <a:sym typeface="Noto Sans SC"/>
                        </a:rPr>
                        <a:t>方法分类</a:t>
                      </a:r>
                      <a:endParaRPr lang="en-US" sz="1100"/>
                    </a:p>
                  </a:txBody>
                  <a:tcPr marL="101600" marR="101600" marT="101600" marB="101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2FA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200" b="1" i="0" u="none" strike="noStrike">
                          <a:solidFill>
                            <a:srgbClr val="003366"/>
                          </a:solidFill>
                          <a:latin typeface="Noto Sans SC"/>
                          <a:ea typeface="Noto Sans SC"/>
                          <a:cs typeface="Noto Sans SC"/>
                          <a:sym typeface="Noto Sans SC"/>
                        </a:rPr>
                        <a:t>具体实现方案</a:t>
                      </a:r>
                      <a:endParaRPr lang="en-US" sz="1100"/>
                    </a:p>
                  </a:txBody>
                  <a:tcPr marL="101600" marR="101600" marT="101600" marB="101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2FA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200" b="1" i="0" u="none" strike="noStrike">
                          <a:solidFill>
                            <a:srgbClr val="003366"/>
                          </a:solidFill>
                          <a:latin typeface="Noto Sans SC"/>
                          <a:ea typeface="Noto Sans SC"/>
                          <a:cs typeface="Noto Sans SC"/>
                          <a:sym typeface="Noto Sans SC"/>
                        </a:rPr>
                        <a:t>对应课程/学术依据</a:t>
                      </a:r>
                      <a:endParaRPr lang="en-US" sz="1100"/>
                    </a:p>
                  </a:txBody>
                  <a:tcPr marL="101600" marR="101600" marT="101600" marB="101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2FA">
                        <a:alpha val="10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100" b="1" i="0" u="none" strike="noStrike">
                          <a:solidFill>
                            <a:srgbClr val="333333"/>
                          </a:solidFill>
                          <a:latin typeface="Noto Sans SC"/>
                          <a:ea typeface="Noto Sans SC"/>
                          <a:cs typeface="Noto Sans SC"/>
                          <a:sym typeface="Noto Sans SC"/>
                        </a:rPr>
                        <a:t>课内基线1</a:t>
                      </a:r>
                      <a:endParaRPr lang="en-US" sz="1100"/>
                    </a:p>
                  </a:txBody>
                  <a:tcPr marL="101600" marR="101600" marT="101600" marB="101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3500" indent="0" algn="l">
                        <a:lnSpc>
                          <a:spcPct val="100000"/>
                        </a:lnSpc>
                        <a:defRPr/>
                      </a:pPr>
                      <a:r>
                        <a:rPr lang="en-US" sz="1100" b="0" i="0" u="none" strike="noStrike" dirty="0" err="1">
                          <a:solidFill>
                            <a:srgbClr val="505050"/>
                          </a:solidFill>
                          <a:latin typeface="Noto Sans SC"/>
                          <a:ea typeface="Noto Sans SC"/>
                          <a:cs typeface="Noto Sans SC"/>
                          <a:sym typeface="Noto Sans SC"/>
                        </a:rPr>
                        <a:t>结构化规则模板生成系统</a:t>
                      </a:r>
                      <a:endParaRPr lang="en-US" sz="1100" dirty="0"/>
                    </a:p>
                  </a:txBody>
                  <a:tcPr marL="101600" marR="101600" marT="101600" marB="101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3500" indent="0" algn="l">
                        <a:lnSpc>
                          <a:spcPct val="100000"/>
                        </a:lnSpc>
                        <a:defRPr/>
                      </a:pPr>
                      <a:r>
                        <a:rPr lang="en-US" sz="1100" b="0" i="0" u="none" strike="noStrike">
                          <a:solidFill>
                            <a:srgbClr val="505050"/>
                          </a:solidFill>
                          <a:latin typeface="Noto Sans SC"/>
                          <a:ea typeface="Noto Sans SC"/>
                          <a:cs typeface="Noto Sans SC"/>
                          <a:sym typeface="Noto Sans SC"/>
                        </a:rPr>
                        <a:t>《NLP基础》：句法规则、有限状态生成</a:t>
                      </a:r>
                      <a:endParaRPr lang="en-US" sz="1100"/>
                    </a:p>
                  </a:txBody>
                  <a:tcPr marL="101600" marR="101600" marT="101600" marB="101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100" b="1" i="0" u="none" strike="noStrike">
                          <a:solidFill>
                            <a:srgbClr val="333333"/>
                          </a:solidFill>
                          <a:latin typeface="Noto Sans SC"/>
                          <a:ea typeface="Noto Sans SC"/>
                          <a:cs typeface="Noto Sans SC"/>
                          <a:sym typeface="Noto Sans SC"/>
                        </a:rPr>
                        <a:t>课内基线2</a:t>
                      </a:r>
                      <a:endParaRPr lang="en-US" sz="1100"/>
                    </a:p>
                  </a:txBody>
                  <a:tcPr marL="101600" marR="101600" marT="101600" marB="101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3500" indent="0" algn="l">
                        <a:lnSpc>
                          <a:spcPct val="100000"/>
                        </a:lnSpc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505050"/>
                          </a:solidFill>
                          <a:latin typeface="Noto Sans SC"/>
                          <a:ea typeface="Noto Sans SC"/>
                          <a:cs typeface="Noto Sans SC"/>
                          <a:sym typeface="Noto Sans SC"/>
                        </a:rPr>
                        <a:t>N-</a:t>
                      </a:r>
                      <a:r>
                        <a:rPr lang="en-US" sz="1100" b="0" i="0" u="none" strike="noStrike" dirty="0" err="1">
                          <a:solidFill>
                            <a:srgbClr val="505050"/>
                          </a:solidFill>
                          <a:latin typeface="Noto Sans SC"/>
                          <a:ea typeface="Noto Sans SC"/>
                          <a:cs typeface="Noto Sans SC"/>
                          <a:sym typeface="Noto Sans SC"/>
                        </a:rPr>
                        <a:t>gram统计语言模型生成</a:t>
                      </a:r>
                      <a:endParaRPr lang="en-US" sz="1100" dirty="0"/>
                    </a:p>
                  </a:txBody>
                  <a:tcPr marL="101600" marR="101600" marT="101600" marB="101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3500" indent="0" algn="l">
                        <a:lnSpc>
                          <a:spcPct val="100000"/>
                        </a:lnSpc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505050"/>
                          </a:solidFill>
                          <a:latin typeface="Noto Sans SC"/>
                          <a:ea typeface="Noto Sans SC"/>
                          <a:cs typeface="Noto Sans SC"/>
                          <a:sym typeface="Noto Sans SC"/>
                        </a:rPr>
                        <a:t>《</a:t>
                      </a:r>
                      <a:r>
                        <a:rPr lang="en-US" sz="1100" b="0" i="0" u="none" strike="noStrike" dirty="0" err="1">
                          <a:solidFill>
                            <a:srgbClr val="505050"/>
                          </a:solidFill>
                          <a:latin typeface="Noto Sans SC"/>
                          <a:ea typeface="Noto Sans SC"/>
                          <a:cs typeface="Noto Sans SC"/>
                          <a:sym typeface="Noto Sans SC"/>
                        </a:rPr>
                        <a:t>统计NLP</a:t>
                      </a:r>
                      <a:r>
                        <a:rPr lang="en-US" sz="1100" b="0" i="0" u="none" strike="noStrike" dirty="0">
                          <a:solidFill>
                            <a:srgbClr val="505050"/>
                          </a:solidFill>
                          <a:latin typeface="Noto Sans SC"/>
                          <a:ea typeface="Noto Sans SC"/>
                          <a:cs typeface="Noto Sans SC"/>
                          <a:sym typeface="Noto Sans SC"/>
                        </a:rPr>
                        <a:t>》：</a:t>
                      </a:r>
                      <a:r>
                        <a:rPr lang="en-US" sz="1100" b="0" i="0" u="none" strike="noStrike" dirty="0" err="1">
                          <a:solidFill>
                            <a:srgbClr val="505050"/>
                          </a:solidFill>
                          <a:latin typeface="Noto Sans SC"/>
                          <a:ea typeface="Noto Sans SC"/>
                          <a:cs typeface="Noto Sans SC"/>
                          <a:sym typeface="Noto Sans SC"/>
                        </a:rPr>
                        <a:t>中文分词、统计语言模型</a:t>
                      </a:r>
                      <a:endParaRPr lang="en-US" sz="1100" dirty="0"/>
                    </a:p>
                  </a:txBody>
                  <a:tcPr marL="101600" marR="101600" marT="101600" marB="101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100" b="1" i="0" u="none" strike="noStrike">
                          <a:solidFill>
                            <a:srgbClr val="333333"/>
                          </a:solidFill>
                          <a:latin typeface="Noto Sans SC"/>
                          <a:ea typeface="Noto Sans SC"/>
                          <a:cs typeface="Noto Sans SC"/>
                          <a:sym typeface="Noto Sans SC"/>
                        </a:rPr>
                        <a:t>顶会对比方法</a:t>
                      </a:r>
                      <a:endParaRPr lang="en-US" sz="1100"/>
                    </a:p>
                  </a:txBody>
                  <a:tcPr marL="101600" marR="101600" marT="101600" marB="101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3500" indent="0" algn="l">
                        <a:lnSpc>
                          <a:spcPct val="100000"/>
                        </a:lnSpc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505050"/>
                          </a:solidFill>
                          <a:latin typeface="Noto Sans SC"/>
                          <a:ea typeface="Noto Sans SC"/>
                          <a:cs typeface="Noto Sans SC"/>
                          <a:sym typeface="Noto Sans SC"/>
                        </a:rPr>
                        <a:t>LLM </a:t>
                      </a:r>
                      <a:r>
                        <a:rPr lang="en-US" sz="1100" b="0" i="0" u="none" strike="noStrike" dirty="0" err="1">
                          <a:solidFill>
                            <a:srgbClr val="505050"/>
                          </a:solidFill>
                          <a:latin typeface="Noto Sans SC"/>
                          <a:ea typeface="Noto Sans SC"/>
                          <a:cs typeface="Noto Sans SC"/>
                          <a:sym typeface="Noto Sans SC"/>
                        </a:rPr>
                        <a:t>Prompt工程优化幽默生成</a:t>
                      </a:r>
                      <a:endParaRPr lang="en-US" sz="1100" dirty="0"/>
                    </a:p>
                  </a:txBody>
                  <a:tcPr marL="101600" marR="101600" marT="101600" marB="101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3500" indent="0" algn="l">
                        <a:lnSpc>
                          <a:spcPct val="100000"/>
                        </a:lnSpc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505050"/>
                          </a:solidFill>
                          <a:latin typeface="Noto Sans SC"/>
                          <a:ea typeface="Noto Sans SC"/>
                          <a:cs typeface="Noto Sans SC"/>
                          <a:sym typeface="Noto Sans SC"/>
                        </a:rPr>
                        <a:t>ACL/EMNLP 23-25：大模型可控生成、Prompt工程</a:t>
                      </a:r>
                      <a:endParaRPr lang="en-US" sz="1100" dirty="0"/>
                    </a:p>
                  </a:txBody>
                  <a:tcPr marL="101600" marR="101600" marT="101600" marB="1016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AutoShape 7"/>
          <p:cNvSpPr/>
          <p:nvPr/>
        </p:nvSpPr>
        <p:spPr>
          <a:xfrm>
            <a:off x="762000" y="3175000"/>
            <a:ext cx="5207000" cy="1587500"/>
          </a:xfrm>
          <a:prstGeom prst="roundRect">
            <a:avLst>
              <a:gd name="adj" fmla="val 8000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50800" dist="25400" dir="5400000" algn="tl" rotWithShape="0">
              <a:srgbClr val="000000">
                <a:alpha val="5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8" name="AutoShape 8"/>
          <p:cNvSpPr/>
          <p:nvPr/>
        </p:nvSpPr>
        <p:spPr>
          <a:xfrm>
            <a:off x="952500" y="3263900"/>
            <a:ext cx="2540000" cy="3048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FF6600"/>
                </a:solidFill>
                <a:latin typeface="Noto Sans SC"/>
                <a:ea typeface="Noto Sans SC"/>
                <a:cs typeface="Noto Sans SC"/>
                <a:sym typeface="Noto Sans SC"/>
              </a:rPr>
              <a:t>▍效果评估指标</a:t>
            </a:r>
            <a:endParaRPr lang="en-US" sz="1100"/>
          </a:p>
        </p:txBody>
      </p:sp>
      <p:pic>
        <p:nvPicPr>
          <p:cNvPr id="9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52500" y="3619500"/>
            <a:ext cx="203200" cy="203200"/>
          </a:xfrm>
          <a:prstGeom prst="rect">
            <a:avLst/>
          </a:prstGeom>
        </p:spPr>
      </p:pic>
      <p:sp>
        <p:nvSpPr>
          <p:cNvPr id="10" name="AutoShape 10"/>
          <p:cNvSpPr/>
          <p:nvPr/>
        </p:nvSpPr>
        <p:spPr>
          <a:xfrm>
            <a:off x="1206500" y="3581400"/>
            <a:ext cx="4572000" cy="254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1" i="0" u="none" strike="noStrike">
                <a:solidFill>
                  <a:srgbClr val="003366"/>
                </a:solidFill>
                <a:latin typeface="Noto Sans SC"/>
                <a:ea typeface="Noto Sans SC"/>
                <a:cs typeface="Noto Sans SC"/>
                <a:sym typeface="Noto Sans SC"/>
              </a:rPr>
              <a:t>约束满足率：</a:t>
            </a:r>
            <a:r>
              <a:rPr lang="en-US" sz="1200" b="0" i="0" u="none" strike="noStrike">
                <a:solidFill>
                  <a:srgbClr val="505050"/>
                </a:solidFill>
                <a:latin typeface="Noto Sans SC"/>
                <a:ea typeface="Noto Sans SC"/>
                <a:cs typeface="Noto Sans SC"/>
                <a:sym typeface="Noto Sans SC"/>
              </a:rPr>
              <a:t>统计生成内容是否100%包含指定词对</a:t>
            </a:r>
            <a:endParaRPr lang="en-US" sz="1100"/>
          </a:p>
        </p:txBody>
      </p:sp>
      <p:pic>
        <p:nvPicPr>
          <p:cNvPr id="11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52500" y="3937000"/>
            <a:ext cx="203200" cy="203200"/>
          </a:xfrm>
          <a:prstGeom prst="rect">
            <a:avLst/>
          </a:prstGeom>
        </p:spPr>
      </p:pic>
      <p:sp>
        <p:nvSpPr>
          <p:cNvPr id="12" name="AutoShape 12"/>
          <p:cNvSpPr/>
          <p:nvPr/>
        </p:nvSpPr>
        <p:spPr>
          <a:xfrm>
            <a:off x="1206500" y="3898900"/>
            <a:ext cx="4572000" cy="254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1" i="0" u="none" strike="noStrike">
                <a:solidFill>
                  <a:srgbClr val="003366"/>
                </a:solidFill>
                <a:latin typeface="Noto Sans SC"/>
                <a:ea typeface="Noto Sans SC"/>
                <a:cs typeface="Noto Sans SC"/>
                <a:sym typeface="Noto Sans SC"/>
              </a:rPr>
              <a:t>人工评分：</a:t>
            </a:r>
            <a:r>
              <a:rPr lang="en-US" sz="1200" b="0" i="0" u="none" strike="noStrike">
                <a:solidFill>
                  <a:srgbClr val="505050"/>
                </a:solidFill>
                <a:latin typeface="Noto Sans SC"/>
                <a:ea typeface="Noto Sans SC"/>
                <a:cs typeface="Noto Sans SC"/>
                <a:sym typeface="Noto Sans SC"/>
              </a:rPr>
              <a:t>幽默度（1-5分）、文本流畅度（1-3分）</a:t>
            </a:r>
            <a:endParaRPr lang="en-US" sz="1100"/>
          </a:p>
        </p:txBody>
      </p:sp>
      <p:pic>
        <p:nvPicPr>
          <p:cNvPr id="13" name="Picture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52500" y="4254500"/>
            <a:ext cx="203200" cy="203200"/>
          </a:xfrm>
          <a:prstGeom prst="rect">
            <a:avLst/>
          </a:prstGeom>
        </p:spPr>
      </p:pic>
      <p:sp>
        <p:nvSpPr>
          <p:cNvPr id="14" name="AutoShape 14"/>
          <p:cNvSpPr/>
          <p:nvPr/>
        </p:nvSpPr>
        <p:spPr>
          <a:xfrm>
            <a:off x="1206500" y="4216400"/>
            <a:ext cx="4572000" cy="254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1" i="0" u="none" strike="noStrike">
                <a:solidFill>
                  <a:srgbClr val="003366"/>
                </a:solidFill>
                <a:latin typeface="Noto Sans SC"/>
                <a:ea typeface="Noto Sans SC"/>
                <a:cs typeface="Noto Sans SC"/>
                <a:sym typeface="Noto Sans SC"/>
              </a:rPr>
              <a:t>泛化能力：</a:t>
            </a:r>
            <a:r>
              <a:rPr lang="en-US" sz="1200" b="0" i="0" u="none" strike="noStrike">
                <a:solidFill>
                  <a:srgbClr val="505050"/>
                </a:solidFill>
                <a:latin typeface="Noto Sans SC"/>
                <a:ea typeface="Noto Sans SC"/>
                <a:cs typeface="Noto Sans SC"/>
                <a:sym typeface="Noto Sans SC"/>
              </a:rPr>
              <a:t>跨不同输入词对的生成效果稳定性</a:t>
            </a:r>
            <a:endParaRPr lang="en-US" sz="1100"/>
          </a:p>
        </p:txBody>
      </p:sp>
      <p:sp>
        <p:nvSpPr>
          <p:cNvPr id="15" name="AutoShape 15"/>
          <p:cNvSpPr/>
          <p:nvPr/>
        </p:nvSpPr>
        <p:spPr>
          <a:xfrm>
            <a:off x="6223000" y="3175000"/>
            <a:ext cx="5207000" cy="1587500"/>
          </a:xfrm>
          <a:prstGeom prst="roundRect">
            <a:avLst>
              <a:gd name="adj" fmla="val 8000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50800" dist="25400" dir="5400000" algn="tl" rotWithShape="0">
              <a:srgbClr val="000000">
                <a:alpha val="5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6" name="AutoShape 16"/>
          <p:cNvSpPr/>
          <p:nvPr/>
        </p:nvSpPr>
        <p:spPr>
          <a:xfrm>
            <a:off x="6413500" y="3263900"/>
            <a:ext cx="2540000" cy="3048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 dirty="0">
                <a:solidFill>
                  <a:srgbClr val="FF6600"/>
                </a:solidFill>
                <a:latin typeface="Noto Sans SC"/>
                <a:ea typeface="Noto Sans SC"/>
                <a:cs typeface="Noto Sans SC"/>
                <a:sym typeface="Noto Sans SC"/>
              </a:rPr>
              <a:t>▍</a:t>
            </a:r>
            <a:r>
              <a:rPr lang="en-US" sz="1600" b="1" i="0" u="none" strike="noStrike" dirty="0" err="1">
                <a:solidFill>
                  <a:srgbClr val="FF6600"/>
                </a:solidFill>
                <a:latin typeface="Noto Sans SC"/>
                <a:ea typeface="Noto Sans SC"/>
                <a:cs typeface="Noto Sans SC"/>
                <a:sym typeface="Noto Sans SC"/>
              </a:rPr>
              <a:t>单人进度安排</a:t>
            </a:r>
            <a:r>
              <a:rPr lang="en-US" sz="1600" b="1" i="0" u="none" strike="noStrike">
                <a:solidFill>
                  <a:srgbClr val="FF6600"/>
                </a:solidFill>
                <a:latin typeface="Noto Sans SC"/>
                <a:ea typeface="Noto Sans SC"/>
                <a:cs typeface="Noto Sans SC"/>
                <a:sym typeface="Noto Sans SC"/>
              </a:rPr>
              <a:t> (4周)</a:t>
            </a:r>
            <a:endParaRPr lang="en-US" sz="1100"/>
          </a:p>
        </p:txBody>
      </p:sp>
      <p:pic>
        <p:nvPicPr>
          <p:cNvPr id="17" name="Picture 1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413500" y="3619500"/>
            <a:ext cx="203200" cy="203200"/>
          </a:xfrm>
          <a:prstGeom prst="rect">
            <a:avLst/>
          </a:prstGeom>
        </p:spPr>
      </p:pic>
      <p:sp>
        <p:nvSpPr>
          <p:cNvPr id="18" name="AutoShape 18"/>
          <p:cNvSpPr/>
          <p:nvPr/>
        </p:nvSpPr>
        <p:spPr>
          <a:xfrm>
            <a:off x="6667500" y="3581400"/>
            <a:ext cx="4572000" cy="254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1" i="0" u="none" strike="noStrike" dirty="0">
                <a:solidFill>
                  <a:srgbClr val="003366"/>
                </a:solidFill>
                <a:latin typeface="Noto Sans SC"/>
                <a:ea typeface="Noto Sans SC"/>
                <a:cs typeface="Noto Sans SC"/>
                <a:sym typeface="Noto Sans SC"/>
              </a:rPr>
              <a:t>第6周：</a:t>
            </a:r>
            <a:r>
              <a:rPr lang="en-US" sz="1200" b="0" i="0" u="none" strike="noStrike" dirty="0">
                <a:solidFill>
                  <a:srgbClr val="505050"/>
                </a:solidFill>
                <a:latin typeface="Noto Sans SC"/>
                <a:ea typeface="Noto Sans SC"/>
                <a:cs typeface="Noto Sans SC"/>
                <a:sym typeface="Noto Sans SC"/>
              </a:rPr>
              <a:t>完成开题汇报，准备测试词对集与模板库</a:t>
            </a:r>
            <a:endParaRPr lang="en-US" sz="1100" dirty="0"/>
          </a:p>
        </p:txBody>
      </p:sp>
      <p:pic>
        <p:nvPicPr>
          <p:cNvPr id="19" name="Picture 1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413500" y="3937000"/>
            <a:ext cx="203200" cy="203200"/>
          </a:xfrm>
          <a:prstGeom prst="rect">
            <a:avLst/>
          </a:prstGeom>
        </p:spPr>
      </p:pic>
      <p:sp>
        <p:nvSpPr>
          <p:cNvPr id="20" name="AutoShape 20"/>
          <p:cNvSpPr/>
          <p:nvPr/>
        </p:nvSpPr>
        <p:spPr>
          <a:xfrm>
            <a:off x="6667500" y="3898900"/>
            <a:ext cx="4572000" cy="254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1" i="0" u="none" strike="noStrike" dirty="0">
                <a:solidFill>
                  <a:srgbClr val="003366"/>
                </a:solidFill>
                <a:latin typeface="Noto Sans SC"/>
                <a:ea typeface="Noto Sans SC"/>
                <a:cs typeface="Noto Sans SC"/>
                <a:sym typeface="Noto Sans SC"/>
              </a:rPr>
              <a:t>第</a:t>
            </a:r>
            <a:r>
              <a:rPr lang="en-US" sz="1200" b="1" dirty="0">
                <a:solidFill>
                  <a:srgbClr val="003366"/>
                </a:solidFill>
                <a:latin typeface="Noto Sans SC"/>
                <a:ea typeface="Noto Sans SC"/>
                <a:cs typeface="Noto Sans SC"/>
                <a:sym typeface="Noto Sans SC"/>
              </a:rPr>
              <a:t>7</a:t>
            </a:r>
            <a:r>
              <a:rPr lang="en-US" sz="1200" b="1" i="0" u="none" strike="noStrike" dirty="0">
                <a:solidFill>
                  <a:srgbClr val="003366"/>
                </a:solidFill>
                <a:latin typeface="Noto Sans SC"/>
                <a:ea typeface="Noto Sans SC"/>
                <a:cs typeface="Noto Sans SC"/>
                <a:sym typeface="Noto Sans SC"/>
              </a:rPr>
              <a:t>周：</a:t>
            </a:r>
            <a:r>
              <a:rPr lang="en-US" sz="1200" b="0" i="0" u="none" strike="noStrike" dirty="0">
                <a:solidFill>
                  <a:srgbClr val="505050"/>
                </a:solidFill>
                <a:latin typeface="Noto Sans SC"/>
                <a:ea typeface="Noto Sans SC"/>
                <a:cs typeface="Noto Sans SC"/>
                <a:sym typeface="Noto Sans SC"/>
              </a:rPr>
              <a:t>完成2个课内基线方法的搭建、测试与优化</a:t>
            </a:r>
            <a:endParaRPr lang="en-US" sz="1100" dirty="0"/>
          </a:p>
        </p:txBody>
      </p:sp>
      <p:pic>
        <p:nvPicPr>
          <p:cNvPr id="21" name="Picture 2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413500" y="4254500"/>
            <a:ext cx="203200" cy="203200"/>
          </a:xfrm>
          <a:prstGeom prst="rect">
            <a:avLst/>
          </a:prstGeom>
        </p:spPr>
      </p:pic>
      <p:sp>
        <p:nvSpPr>
          <p:cNvPr id="22" name="AutoShape 22"/>
          <p:cNvSpPr/>
          <p:nvPr/>
        </p:nvSpPr>
        <p:spPr>
          <a:xfrm>
            <a:off x="6667500" y="4216400"/>
            <a:ext cx="4572000" cy="254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1" i="0" u="none" strike="noStrike" dirty="0">
                <a:solidFill>
                  <a:srgbClr val="003366"/>
                </a:solidFill>
                <a:latin typeface="Noto Sans SC"/>
                <a:ea typeface="Noto Sans SC"/>
                <a:cs typeface="Noto Sans SC"/>
                <a:sym typeface="Noto Sans SC"/>
              </a:rPr>
              <a:t>第</a:t>
            </a:r>
            <a:r>
              <a:rPr lang="en-US" sz="1200" b="1" dirty="0">
                <a:solidFill>
                  <a:srgbClr val="003366"/>
                </a:solidFill>
                <a:latin typeface="Noto Sans SC"/>
                <a:ea typeface="Noto Sans SC"/>
                <a:cs typeface="Noto Sans SC"/>
                <a:sym typeface="Noto Sans SC"/>
              </a:rPr>
              <a:t>8</a:t>
            </a:r>
            <a:r>
              <a:rPr lang="en-US" sz="1200" b="1" i="0" u="none" strike="noStrike" dirty="0">
                <a:solidFill>
                  <a:srgbClr val="003366"/>
                </a:solidFill>
                <a:latin typeface="Noto Sans SC"/>
                <a:ea typeface="Noto Sans SC"/>
                <a:cs typeface="Noto Sans SC"/>
                <a:sym typeface="Noto Sans SC"/>
              </a:rPr>
              <a:t>周：</a:t>
            </a:r>
            <a:r>
              <a:rPr lang="en-US" sz="1200" b="0" i="0" u="none" strike="noStrike" dirty="0">
                <a:solidFill>
                  <a:srgbClr val="505050"/>
                </a:solidFill>
                <a:latin typeface="Noto Sans SC"/>
                <a:ea typeface="Noto Sans SC"/>
                <a:cs typeface="Noto Sans SC"/>
                <a:sym typeface="Noto Sans SC"/>
              </a:rPr>
              <a:t>完成顶会LLM </a:t>
            </a:r>
            <a:r>
              <a:rPr lang="en-US" sz="1200" b="0" i="0" u="none" strike="noStrike" dirty="0" err="1">
                <a:solidFill>
                  <a:srgbClr val="505050"/>
                </a:solidFill>
                <a:latin typeface="Noto Sans SC"/>
                <a:ea typeface="Noto Sans SC"/>
                <a:cs typeface="Noto Sans SC"/>
                <a:sym typeface="Noto Sans SC"/>
              </a:rPr>
              <a:t>Prompt方案优化与全量对比</a:t>
            </a:r>
            <a:endParaRPr lang="en-US" sz="1100" dirty="0"/>
          </a:p>
        </p:txBody>
      </p:sp>
      <p:pic>
        <p:nvPicPr>
          <p:cNvPr id="23" name="Picture 2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413500" y="4572000"/>
            <a:ext cx="203200" cy="203200"/>
          </a:xfrm>
          <a:prstGeom prst="rect">
            <a:avLst/>
          </a:prstGeom>
        </p:spPr>
      </p:pic>
      <p:sp>
        <p:nvSpPr>
          <p:cNvPr id="24" name="AutoShape 24"/>
          <p:cNvSpPr/>
          <p:nvPr/>
        </p:nvSpPr>
        <p:spPr>
          <a:xfrm>
            <a:off x="6667500" y="4533900"/>
            <a:ext cx="4572000" cy="254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1" i="0" u="none" strike="noStrike" dirty="0">
                <a:solidFill>
                  <a:srgbClr val="003366"/>
                </a:solidFill>
                <a:latin typeface="Noto Sans SC"/>
                <a:ea typeface="Noto Sans SC"/>
                <a:cs typeface="Noto Sans SC"/>
                <a:sym typeface="Noto Sans SC"/>
              </a:rPr>
              <a:t>第</a:t>
            </a:r>
            <a:r>
              <a:rPr lang="en-US" sz="1200" b="1" dirty="0">
                <a:solidFill>
                  <a:srgbClr val="003366"/>
                </a:solidFill>
                <a:latin typeface="Noto Sans SC"/>
                <a:ea typeface="Noto Sans SC"/>
                <a:cs typeface="Noto Sans SC"/>
                <a:sym typeface="Noto Sans SC"/>
              </a:rPr>
              <a:t>9</a:t>
            </a:r>
            <a:r>
              <a:rPr lang="en-US" sz="1200" b="1" i="0" u="none" strike="noStrike" dirty="0">
                <a:solidFill>
                  <a:srgbClr val="003366"/>
                </a:solidFill>
                <a:latin typeface="Noto Sans SC"/>
                <a:ea typeface="Noto Sans SC"/>
                <a:cs typeface="Noto Sans SC"/>
                <a:sym typeface="Noto Sans SC"/>
              </a:rPr>
              <a:t>周：</a:t>
            </a:r>
            <a:r>
              <a:rPr lang="en-US" sz="1200" b="0" i="0" u="none" strike="noStrike" dirty="0">
                <a:solidFill>
                  <a:srgbClr val="505050"/>
                </a:solidFill>
                <a:latin typeface="Noto Sans SC"/>
                <a:ea typeface="Noto Sans SC"/>
                <a:cs typeface="Noto Sans SC"/>
                <a:sym typeface="Noto Sans SC"/>
              </a:rPr>
              <a:t>整理结果分析，撰写报告，完成答辩</a:t>
            </a:r>
            <a:endParaRPr lang="en-US" sz="1100" dirty="0"/>
          </a:p>
        </p:txBody>
      </p:sp>
      <p:sp>
        <p:nvSpPr>
          <p:cNvPr id="25" name="AutoShape 25"/>
          <p:cNvSpPr/>
          <p:nvPr/>
        </p:nvSpPr>
        <p:spPr>
          <a:xfrm>
            <a:off x="762000" y="4953000"/>
            <a:ext cx="10668000" cy="1397000"/>
          </a:xfrm>
          <a:prstGeom prst="roundRect">
            <a:avLst>
              <a:gd name="adj" fmla="val 9090"/>
            </a:avLst>
          </a:prstGeom>
          <a:solidFill>
            <a:srgbClr val="003366">
              <a:alpha val="5000"/>
            </a:srgbClr>
          </a:solidFill>
          <a:ln w="12700" cap="flat" cmpd="sng">
            <a:solidFill>
              <a:srgbClr val="003366">
                <a:alpha val="20000"/>
              </a:srgb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6" name="AutoShape 26"/>
          <p:cNvSpPr/>
          <p:nvPr/>
        </p:nvSpPr>
        <p:spPr>
          <a:xfrm>
            <a:off x="1016000" y="5080000"/>
            <a:ext cx="10160000" cy="1143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8333"/>
              </a:lnSpc>
              <a:defRPr/>
            </a:pPr>
            <a:r>
              <a:rPr lang="en-US" sz="1400" b="1" i="0" u="none" strike="noStrike">
                <a:solidFill>
                  <a:srgbClr val="003366"/>
                </a:solidFill>
                <a:latin typeface="Noto Sans SC"/>
                <a:ea typeface="Noto Sans SC"/>
                <a:cs typeface="Noto Sans SC"/>
                <a:sym typeface="Noto Sans SC"/>
              </a:rPr>
              <a:t>项目目标总结：</a:t>
            </a:r>
            <a:endParaRPr lang="en-US" sz="1100"/>
          </a:p>
          <a:p>
            <a:pPr indent="0" algn="l">
              <a:lnSpc>
                <a:spcPct val="108333"/>
              </a:lnSpc>
            </a:pPr>
            <a:r>
              <a:rPr lang="en-US" sz="1300" b="0" i="0" u="none" strike="noStrike">
                <a:solidFill>
                  <a:srgbClr val="333333"/>
                </a:solidFill>
                <a:latin typeface="Noto Sans SC"/>
                <a:ea typeface="Noto Sans SC"/>
                <a:cs typeface="Noto Sans SC"/>
                <a:sym typeface="Noto Sans SC"/>
              </a:rPr>
              <a:t>本项目旨在通过对比</a:t>
            </a:r>
            <a:r>
              <a:rPr lang="en-US" sz="1300" b="1" i="0" u="none" strike="noStrike">
                <a:solidFill>
                  <a:srgbClr val="333333"/>
                </a:solidFill>
                <a:latin typeface="Noto Sans SC"/>
                <a:ea typeface="Noto Sans SC"/>
                <a:cs typeface="Noto Sans SC"/>
                <a:sym typeface="Noto Sans SC"/>
              </a:rPr>
              <a:t>规则模板、统计模型与大模型Prompt工程</a:t>
            </a:r>
            <a:r>
              <a:rPr lang="en-US" sz="1300" b="0" i="0" u="none" strike="noStrike">
                <a:solidFill>
                  <a:srgbClr val="333333"/>
                </a:solidFill>
                <a:latin typeface="Noto Sans SC"/>
                <a:ea typeface="Noto Sans SC"/>
                <a:cs typeface="Noto Sans SC"/>
                <a:sym typeface="Noto Sans SC"/>
              </a:rPr>
              <a:t>三种方法，探索不同技术路线在特定文本生成任务中的表现差异。通过严格的定量与定性评估，验证现代NLP技术在实际应用中的优势与局限，为课程学习提供实践支撑。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762000" y="508000"/>
            <a:ext cx="536448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non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200" b="1" i="0" u="none" strike="noStrike">
                <a:solidFill>
                  <a:srgbClr val="003366"/>
                </a:solidFill>
                <a:latin typeface="Noto Sans SC"/>
                <a:ea typeface="Noto Sans SC"/>
                <a:cs typeface="Noto Sans SC"/>
                <a:sym typeface="Noto Sans SC"/>
              </a:rPr>
              <a:t>项目亮点与预期成果</a:t>
            </a:r>
            <a:endParaRPr lang="en-US" sz="1100"/>
          </a:p>
        </p:txBody>
      </p:sp>
      <p:sp>
        <p:nvSpPr>
          <p:cNvPr id="3" name="AutoShape 3"/>
          <p:cNvSpPr/>
          <p:nvPr/>
        </p:nvSpPr>
        <p:spPr>
          <a:xfrm>
            <a:off x="762000" y="1079500"/>
            <a:ext cx="762000" cy="50800"/>
          </a:xfrm>
          <a:prstGeom prst="roundRect">
            <a:avLst>
              <a:gd name="adj" fmla="val 0"/>
            </a:avLst>
          </a:prstGeom>
          <a:solidFill>
            <a:srgbClr val="FF660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4" name="AutoShape 4"/>
          <p:cNvSpPr/>
          <p:nvPr/>
        </p:nvSpPr>
        <p:spPr>
          <a:xfrm>
            <a:off x="762000" y="1397000"/>
            <a:ext cx="5080000" cy="3556000"/>
          </a:xfrm>
          <a:prstGeom prst="roundRect">
            <a:avLst>
              <a:gd name="adj" fmla="val 3571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50800" dir="5400000" algn="tl" rotWithShape="0">
              <a:srgbClr val="000000">
                <a:alpha val="5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5" name="AutoShape 5"/>
          <p:cNvSpPr/>
          <p:nvPr/>
        </p:nvSpPr>
        <p:spPr>
          <a:xfrm>
            <a:off x="1016000" y="1587500"/>
            <a:ext cx="4572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2000" b="1" i="0" u="none" strike="noStrike">
                <a:solidFill>
                  <a:srgbClr val="003366"/>
                </a:solidFill>
                <a:latin typeface="Noto Sans SC"/>
                <a:ea typeface="Noto Sans SC"/>
                <a:cs typeface="Noto Sans SC"/>
                <a:sym typeface="Noto Sans SC"/>
              </a:rPr>
              <a:t>核心项目亮点</a:t>
            </a:r>
            <a:endParaRPr lang="en-US" sz="1100"/>
          </a:p>
        </p:txBody>
      </p:sp>
      <p:pic>
        <p:nvPicPr>
          <p:cNvPr id="6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16000" y="2095500"/>
            <a:ext cx="254000" cy="254000"/>
          </a:xfrm>
          <a:prstGeom prst="rect">
            <a:avLst/>
          </a:prstGeom>
        </p:spPr>
      </p:pic>
      <p:sp>
        <p:nvSpPr>
          <p:cNvPr id="7" name="AutoShape 7"/>
          <p:cNvSpPr/>
          <p:nvPr/>
        </p:nvSpPr>
        <p:spPr>
          <a:xfrm>
            <a:off x="1397000" y="2057400"/>
            <a:ext cx="41910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500" b="1" i="0" u="none" strike="noStrike">
                <a:solidFill>
                  <a:srgbClr val="003366"/>
                </a:solidFill>
                <a:latin typeface="Noto Sans SC"/>
                <a:ea typeface="Noto Sans SC"/>
                <a:cs typeface="Noto Sans SC"/>
                <a:sym typeface="Noto Sans SC"/>
              </a:rPr>
              <a:t>前沿性突出：</a:t>
            </a:r>
            <a:r>
              <a:rPr lang="en-US" sz="1400" b="0" i="0" u="none" strike="noStrike">
                <a:solidFill>
                  <a:srgbClr val="505050"/>
                </a:solidFill>
                <a:latin typeface="Noto Sans SC"/>
                <a:ea typeface="Noto Sans SC"/>
                <a:cs typeface="Noto Sans SC"/>
                <a:sym typeface="Noto Sans SC"/>
              </a:rPr>
              <a:t>锚定2026年最新SemEval评测任务，区别传统项目，学术视野开阔。</a:t>
            </a:r>
            <a:endParaRPr lang="en-US" sz="1100"/>
          </a:p>
        </p:txBody>
      </p:sp>
      <p:pic>
        <p:nvPicPr>
          <p:cNvPr id="8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16000" y="2730500"/>
            <a:ext cx="254000" cy="254000"/>
          </a:xfrm>
          <a:prstGeom prst="rect">
            <a:avLst/>
          </a:prstGeom>
        </p:spPr>
      </p:pic>
      <p:sp>
        <p:nvSpPr>
          <p:cNvPr id="9" name="AutoShape 9"/>
          <p:cNvSpPr/>
          <p:nvPr/>
        </p:nvSpPr>
        <p:spPr>
          <a:xfrm>
            <a:off x="1397000" y="2692400"/>
            <a:ext cx="41910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500" b="1" i="0" u="none" strike="noStrike" dirty="0" err="1">
                <a:solidFill>
                  <a:srgbClr val="003366"/>
                </a:solidFill>
                <a:latin typeface="Noto Sans SC"/>
                <a:ea typeface="Noto Sans SC"/>
                <a:cs typeface="Noto Sans SC"/>
                <a:sym typeface="Noto Sans SC"/>
              </a:rPr>
              <a:t>课程贴合度高：</a:t>
            </a:r>
            <a:r>
              <a:rPr lang="en-US" sz="1400" b="0" i="0" u="none" strike="noStrike" dirty="0" err="1">
                <a:solidFill>
                  <a:srgbClr val="505050"/>
                </a:solidFill>
                <a:latin typeface="Noto Sans SC"/>
                <a:ea typeface="Noto Sans SC"/>
                <a:cs typeface="Noto Sans SC"/>
                <a:sym typeface="Noto Sans SC"/>
              </a:rPr>
              <a:t>覆盖</a:t>
            </a:r>
            <a:r>
              <a:rPr lang="zh-CN" altLang="en-US" sz="1400" b="0" i="0" u="none" strike="noStrike" dirty="0">
                <a:solidFill>
                  <a:srgbClr val="505050"/>
                </a:solidFill>
                <a:latin typeface="Noto Sans SC"/>
                <a:ea typeface="Noto Sans SC"/>
                <a:cs typeface="Noto Sans SC"/>
                <a:sym typeface="Noto Sans SC"/>
              </a:rPr>
              <a:t>课程</a:t>
            </a:r>
            <a:r>
              <a:rPr lang="en-US" sz="1400" b="0" i="0" u="none" strike="noStrike" dirty="0" err="1">
                <a:solidFill>
                  <a:srgbClr val="505050"/>
                </a:solidFill>
                <a:latin typeface="Noto Sans SC"/>
                <a:ea typeface="Noto Sans SC"/>
                <a:cs typeface="Noto Sans SC"/>
                <a:sym typeface="Noto Sans SC"/>
              </a:rPr>
              <a:t>核心知识点，完整落地所学，符合项目要求</a:t>
            </a:r>
            <a:r>
              <a:rPr lang="en-US" sz="1400" b="0" i="0" u="none" strike="noStrike" dirty="0">
                <a:solidFill>
                  <a:srgbClr val="505050"/>
                </a:solidFill>
                <a:latin typeface="Noto Sans SC"/>
                <a:ea typeface="Noto Sans SC"/>
                <a:cs typeface="Noto Sans SC"/>
                <a:sym typeface="Noto Sans SC"/>
              </a:rPr>
              <a:t>。</a:t>
            </a:r>
            <a:endParaRPr lang="en-US" sz="1100" dirty="0"/>
          </a:p>
        </p:txBody>
      </p:sp>
      <p:pic>
        <p:nvPicPr>
          <p:cNvPr id="10" name="Pictur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16000" y="3365500"/>
            <a:ext cx="254000" cy="254000"/>
          </a:xfrm>
          <a:prstGeom prst="rect">
            <a:avLst/>
          </a:prstGeom>
        </p:spPr>
      </p:pic>
      <p:sp>
        <p:nvSpPr>
          <p:cNvPr id="11" name="AutoShape 11"/>
          <p:cNvSpPr/>
          <p:nvPr/>
        </p:nvSpPr>
        <p:spPr>
          <a:xfrm>
            <a:off x="1397000" y="3327400"/>
            <a:ext cx="41910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500" b="1" i="0" u="none" strike="noStrike" dirty="0" err="1">
                <a:solidFill>
                  <a:srgbClr val="003366"/>
                </a:solidFill>
                <a:latin typeface="Noto Sans SC"/>
                <a:ea typeface="Noto Sans SC"/>
                <a:cs typeface="Noto Sans SC"/>
                <a:sym typeface="Noto Sans SC"/>
              </a:rPr>
              <a:t>实验逻辑严谨：</a:t>
            </a:r>
            <a:r>
              <a:rPr lang="en-US" sz="1400" b="0" i="0" u="none" strike="noStrike" dirty="0" err="1">
                <a:solidFill>
                  <a:srgbClr val="505050"/>
                </a:solidFill>
                <a:latin typeface="Noto Sans SC"/>
                <a:ea typeface="Noto Sans SC"/>
                <a:cs typeface="Noto Sans SC"/>
                <a:sym typeface="Noto Sans SC"/>
              </a:rPr>
              <a:t>构建「规则→统计→大模型」完整代际对比，设计规范</a:t>
            </a:r>
            <a:r>
              <a:rPr lang="en-US" sz="1400" b="0" i="0" u="none" strike="noStrike" dirty="0">
                <a:solidFill>
                  <a:srgbClr val="505050"/>
                </a:solidFill>
                <a:latin typeface="Noto Sans SC"/>
                <a:ea typeface="Noto Sans SC"/>
                <a:cs typeface="Noto Sans SC"/>
                <a:sym typeface="Noto Sans SC"/>
              </a:rPr>
              <a:t>。</a:t>
            </a:r>
            <a:endParaRPr lang="en-US" sz="1100" dirty="0"/>
          </a:p>
        </p:txBody>
      </p:sp>
      <p:pic>
        <p:nvPicPr>
          <p:cNvPr id="12" name="Picture 1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016000" y="4000500"/>
            <a:ext cx="254000" cy="254000"/>
          </a:xfrm>
          <a:prstGeom prst="rect">
            <a:avLst/>
          </a:prstGeom>
        </p:spPr>
      </p:pic>
      <p:sp>
        <p:nvSpPr>
          <p:cNvPr id="13" name="AutoShape 13"/>
          <p:cNvSpPr/>
          <p:nvPr/>
        </p:nvSpPr>
        <p:spPr>
          <a:xfrm>
            <a:off x="1397000" y="3962400"/>
            <a:ext cx="41910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500" b="1" i="0" u="none" strike="noStrike" dirty="0" err="1">
                <a:solidFill>
                  <a:srgbClr val="003366"/>
                </a:solidFill>
                <a:latin typeface="Noto Sans SC"/>
                <a:ea typeface="Noto Sans SC"/>
                <a:cs typeface="Noto Sans SC"/>
                <a:sym typeface="Noto Sans SC"/>
              </a:rPr>
              <a:t>落地可行性强：</a:t>
            </a:r>
            <a:r>
              <a:rPr lang="en-US" sz="1400" b="0" i="0" u="none" strike="noStrike" dirty="0" err="1">
                <a:solidFill>
                  <a:srgbClr val="505050"/>
                </a:solidFill>
                <a:latin typeface="Noto Sans SC"/>
                <a:ea typeface="Noto Sans SC"/>
                <a:cs typeface="Noto Sans SC"/>
                <a:sym typeface="Noto Sans SC"/>
              </a:rPr>
              <a:t>单人可完成，普通电脑即可操作复现</a:t>
            </a:r>
            <a:r>
              <a:rPr lang="en-US" sz="1400" b="0" i="0" u="none" strike="noStrike" dirty="0">
                <a:solidFill>
                  <a:srgbClr val="505050"/>
                </a:solidFill>
                <a:latin typeface="Noto Sans SC"/>
                <a:ea typeface="Noto Sans SC"/>
                <a:cs typeface="Noto Sans SC"/>
                <a:sym typeface="Noto Sans SC"/>
              </a:rPr>
              <a:t>。</a:t>
            </a:r>
            <a:endParaRPr lang="en-US" sz="1100" dirty="0"/>
          </a:p>
        </p:txBody>
      </p:sp>
      <p:sp>
        <p:nvSpPr>
          <p:cNvPr id="14" name="AutoShape 14"/>
          <p:cNvSpPr/>
          <p:nvPr/>
        </p:nvSpPr>
        <p:spPr>
          <a:xfrm>
            <a:off x="6350000" y="1397000"/>
            <a:ext cx="5080000" cy="3556000"/>
          </a:xfrm>
          <a:prstGeom prst="roundRect">
            <a:avLst>
              <a:gd name="adj" fmla="val 3571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50800" dir="5400000" algn="tl" rotWithShape="0">
              <a:srgbClr val="000000">
                <a:alpha val="5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5" name="AutoShape 15"/>
          <p:cNvSpPr/>
          <p:nvPr/>
        </p:nvSpPr>
        <p:spPr>
          <a:xfrm>
            <a:off x="6604000" y="1587500"/>
            <a:ext cx="4572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2000" b="1" i="0" u="none" strike="noStrike">
                <a:solidFill>
                  <a:srgbClr val="003366"/>
                </a:solidFill>
                <a:latin typeface="Noto Sans SC"/>
                <a:ea typeface="Noto Sans SC"/>
                <a:cs typeface="Noto Sans SC"/>
                <a:sym typeface="Noto Sans SC"/>
              </a:rPr>
              <a:t>预期成果</a:t>
            </a:r>
            <a:endParaRPr lang="en-US" sz="1100"/>
          </a:p>
        </p:txBody>
      </p:sp>
      <p:pic>
        <p:nvPicPr>
          <p:cNvPr id="16" name="Picture 16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6604000" y="2159000"/>
            <a:ext cx="254000" cy="254000"/>
          </a:xfrm>
          <a:prstGeom prst="rect">
            <a:avLst/>
          </a:prstGeom>
        </p:spPr>
      </p:pic>
      <p:sp>
        <p:nvSpPr>
          <p:cNvPr id="17" name="AutoShape 17"/>
          <p:cNvSpPr/>
          <p:nvPr/>
        </p:nvSpPr>
        <p:spPr>
          <a:xfrm>
            <a:off x="6985000" y="2120900"/>
            <a:ext cx="41910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500" b="1" i="0" u="none" strike="noStrike">
                <a:solidFill>
                  <a:srgbClr val="003366"/>
                </a:solidFill>
                <a:latin typeface="Noto Sans SC"/>
                <a:ea typeface="Noto Sans SC"/>
                <a:cs typeface="Noto Sans SC"/>
                <a:sym typeface="Noto Sans SC"/>
              </a:rPr>
              <a:t>全量对比实验：</a:t>
            </a:r>
            <a:r>
              <a:rPr lang="en-US" sz="1400" b="0" i="0" u="none" strike="noStrike">
                <a:solidFill>
                  <a:srgbClr val="505050"/>
                </a:solidFill>
                <a:latin typeface="Noto Sans SC"/>
                <a:ea typeface="Noto Sans SC"/>
                <a:cs typeface="Noto Sans SC"/>
                <a:sym typeface="Noto Sans SC"/>
              </a:rPr>
              <a:t>完成3套方法的全量对比，输出量化性能对比报告。</a:t>
            </a:r>
            <a:endParaRPr lang="en-US" sz="1100"/>
          </a:p>
        </p:txBody>
      </p:sp>
      <p:pic>
        <p:nvPicPr>
          <p:cNvPr id="18" name="Picture 18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604000" y="2921000"/>
            <a:ext cx="254000" cy="254000"/>
          </a:xfrm>
          <a:prstGeom prst="rect">
            <a:avLst/>
          </a:prstGeom>
        </p:spPr>
      </p:pic>
      <p:sp>
        <p:nvSpPr>
          <p:cNvPr id="19" name="AutoShape 19"/>
          <p:cNvSpPr/>
          <p:nvPr/>
        </p:nvSpPr>
        <p:spPr>
          <a:xfrm>
            <a:off x="6985000" y="2882900"/>
            <a:ext cx="41910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500" b="1" i="0" u="none" strike="noStrike">
                <a:solidFill>
                  <a:srgbClr val="003366"/>
                </a:solidFill>
                <a:latin typeface="Noto Sans SC"/>
                <a:ea typeface="Noto Sans SC"/>
                <a:cs typeface="Noto Sans SC"/>
                <a:sym typeface="Noto Sans SC"/>
              </a:rPr>
              <a:t>技术路线分析：</a:t>
            </a:r>
            <a:r>
              <a:rPr lang="en-US" sz="1400" b="0" i="0" u="none" strike="noStrike">
                <a:solidFill>
                  <a:srgbClr val="505050"/>
                </a:solidFill>
                <a:latin typeface="Noto Sans SC"/>
                <a:ea typeface="Noto Sans SC"/>
                <a:cs typeface="Noto Sans SC"/>
                <a:sym typeface="Noto Sans SC"/>
              </a:rPr>
              <a:t>分析不同技术路线在幽默生成任务上的优劣，形成可解释结论。</a:t>
            </a:r>
            <a:endParaRPr lang="en-US" sz="1100"/>
          </a:p>
        </p:txBody>
      </p:sp>
      <p:pic>
        <p:nvPicPr>
          <p:cNvPr id="20" name="Picture 20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6604000" y="3683000"/>
            <a:ext cx="254000" cy="254000"/>
          </a:xfrm>
          <a:prstGeom prst="rect">
            <a:avLst/>
          </a:prstGeom>
        </p:spPr>
      </p:pic>
      <p:sp>
        <p:nvSpPr>
          <p:cNvPr id="21" name="AutoShape 21"/>
          <p:cNvSpPr/>
          <p:nvPr/>
        </p:nvSpPr>
        <p:spPr>
          <a:xfrm>
            <a:off x="6985000" y="3644900"/>
            <a:ext cx="41910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500" b="1" i="0" u="none" strike="noStrike" dirty="0" err="1">
                <a:solidFill>
                  <a:srgbClr val="003366"/>
                </a:solidFill>
                <a:latin typeface="Noto Sans SC"/>
                <a:ea typeface="Noto Sans SC"/>
                <a:cs typeface="Noto Sans SC"/>
                <a:sym typeface="Noto Sans SC"/>
              </a:rPr>
              <a:t>完整交付文档：</a:t>
            </a:r>
            <a:r>
              <a:rPr lang="en-US" sz="1400" b="0" i="0" u="none" strike="noStrike" dirty="0" err="1">
                <a:solidFill>
                  <a:srgbClr val="505050"/>
                </a:solidFill>
                <a:latin typeface="Noto Sans SC"/>
                <a:ea typeface="Noto Sans SC"/>
                <a:cs typeface="Noto Sans SC"/>
                <a:sym typeface="Noto Sans SC"/>
              </a:rPr>
              <a:t>输出完整实验文档与课程项目报告，满足所有提交要求</a:t>
            </a:r>
            <a:r>
              <a:rPr lang="en-US" sz="1400" b="0" i="0" u="none" strike="noStrike" dirty="0">
                <a:solidFill>
                  <a:srgbClr val="505050"/>
                </a:solidFill>
                <a:latin typeface="Noto Sans SC"/>
                <a:ea typeface="Noto Sans SC"/>
                <a:cs typeface="Noto Sans SC"/>
                <a:sym typeface="Noto Sans SC"/>
              </a:rPr>
              <a:t>。</a:t>
            </a:r>
            <a:endParaRPr lang="en-US" sz="1100" dirty="0"/>
          </a:p>
        </p:txBody>
      </p:sp>
      <p:sp>
        <p:nvSpPr>
          <p:cNvPr id="22" name="AutoShape 22"/>
          <p:cNvSpPr/>
          <p:nvPr/>
        </p:nvSpPr>
        <p:spPr>
          <a:xfrm>
            <a:off x="0" y="5842000"/>
            <a:ext cx="12192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rgbClr val="003366"/>
                </a:solidFill>
                <a:latin typeface="Noto Sans SC"/>
                <a:ea typeface="Noto Sans SC"/>
                <a:cs typeface="Noto Sans SC"/>
                <a:sym typeface="Noto Sans SC"/>
              </a:rPr>
              <a:t>感谢聆听，敬请批评指正！</a:t>
            </a:r>
            <a:endParaRPr lang="en-US" sz="11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默认主题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​​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311</Words>
  <Application>Microsoft Office PowerPoint</Application>
  <PresentationFormat>宽屏</PresentationFormat>
  <Paragraphs>61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4</vt:i4>
      </vt:variant>
    </vt:vector>
  </HeadingPairs>
  <TitlesOfParts>
    <vt:vector size="8" baseType="lpstr">
      <vt:lpstr>Noto Sans SC</vt:lpstr>
      <vt:lpstr>Arial</vt:lpstr>
      <vt:lpstr>Office 主题​​</vt:lpstr>
      <vt:lpstr>默认主题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舜 禹</cp:lastModifiedBy>
  <cp:revision>4</cp:revision>
  <dcterms:modified xsi:type="dcterms:W3CDTF">2026-05-05T12:44:51Z</dcterms:modified>
</cp:coreProperties>
</file>