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91" r:id="rId2"/>
    <p:sldId id="321" r:id="rId3"/>
    <p:sldId id="2912" r:id="rId4"/>
    <p:sldId id="2903" r:id="rId5"/>
    <p:sldId id="2892" r:id="rId6"/>
    <p:sldId id="2893" r:id="rId7"/>
    <p:sldId id="2915" r:id="rId8"/>
    <p:sldId id="2916" r:id="rId9"/>
    <p:sldId id="2896" r:id="rId10"/>
    <p:sldId id="2897" r:id="rId11"/>
    <p:sldId id="2911" r:id="rId12"/>
    <p:sldId id="2905" r:id="rId13"/>
    <p:sldId id="2898" r:id="rId14"/>
    <p:sldId id="2899" r:id="rId15"/>
    <p:sldId id="2902" r:id="rId16"/>
    <p:sldId id="2906" r:id="rId17"/>
    <p:sldId id="2909" r:id="rId18"/>
    <p:sldId id="2914" r:id="rId19"/>
    <p:sldId id="2913" r:id="rId20"/>
    <p:sldId id="2910"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5" autoAdjust="0"/>
    <p:restoredTop sz="94660"/>
  </p:normalViewPr>
  <p:slideViewPr>
    <p:cSldViewPr snapToGrid="0">
      <p:cViewPr varScale="1">
        <p:scale>
          <a:sx n="51" d="100"/>
          <a:sy n="51" d="100"/>
        </p:scale>
        <p:origin x="72" y="10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D6EFE6-C9EE-4994-9125-33E78C36487F}" type="datetimeFigureOut">
              <a:rPr lang="zh-CN" altLang="en-US" smtClean="0"/>
              <a:t>2024/1/19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541B9-E355-4DF8-A377-216A889451CE}" type="slidenum">
              <a:rPr lang="zh-CN" altLang="en-US" smtClean="0"/>
              <a:t>‹#›</a:t>
            </a:fld>
            <a:endParaRPr lang="zh-CN" altLang="en-US"/>
          </a:p>
        </p:txBody>
      </p:sp>
    </p:spTree>
    <p:extLst>
      <p:ext uri="{BB962C8B-B14F-4D97-AF65-F5344CB8AC3E}">
        <p14:creationId xmlns:p14="http://schemas.microsoft.com/office/powerpoint/2010/main" val="2068036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a:t>
            </a:fld>
            <a:endParaRPr lang="en-US" altLang="zh-CN" sz="1300"/>
          </a:p>
        </p:txBody>
      </p:sp>
    </p:spTree>
    <p:extLst>
      <p:ext uri="{BB962C8B-B14F-4D97-AF65-F5344CB8AC3E}">
        <p14:creationId xmlns:p14="http://schemas.microsoft.com/office/powerpoint/2010/main" val="2694964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a:t>
            </a:fld>
            <a:endParaRPr lang="en-US" altLang="zh-CN" sz="1300"/>
          </a:p>
        </p:txBody>
      </p:sp>
    </p:spTree>
    <p:extLst>
      <p:ext uri="{BB962C8B-B14F-4D97-AF65-F5344CB8AC3E}">
        <p14:creationId xmlns:p14="http://schemas.microsoft.com/office/powerpoint/2010/main" val="3746207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9" y="0"/>
            <a:ext cx="1217453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662" y="39397"/>
            <a:ext cx="10910632" cy="646331"/>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820" y="1125538"/>
            <a:ext cx="10921474"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extLst>
      <p:ext uri="{BB962C8B-B14F-4D97-AF65-F5344CB8AC3E}">
        <p14:creationId xmlns:p14="http://schemas.microsoft.com/office/powerpoint/2010/main" val="2713852529"/>
      </p:ext>
    </p:extLst>
  </p:cSld>
  <p:clrMapOvr>
    <a:masterClrMapping/>
  </p:clrMapOvr>
  <p:transition>
    <p:fade/>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5381"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阅读、分析和维护开源软件</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团队成员：林卓杭、马宇昂、陈星宇</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汇报日期：</a:t>
            </a:r>
            <a:r>
              <a:rPr lang="en-US" altLang="zh-CN" sz="3200" b="1" dirty="0">
                <a:solidFill>
                  <a:srgbClr val="C00000"/>
                </a:solidFill>
                <a:latin typeface="微软雅黑" panose="020B0503020204020204" charset="-122"/>
                <a:ea typeface="微软雅黑" panose="020B0503020204020204" charset="-122"/>
              </a:rPr>
              <a:t>2024.1.19</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1/2</a:t>
            </a:r>
            <a:r>
              <a:rPr lang="zh-CN" altLang="en-US" dirty="0"/>
              <a:t>）</a:t>
            </a:r>
          </a:p>
        </p:txBody>
      </p:sp>
      <p:sp>
        <p:nvSpPr>
          <p:cNvPr id="4" name="内容占位符 3"/>
          <p:cNvSpPr>
            <a:spLocks noGrp="1"/>
          </p:cNvSpPr>
          <p:nvPr>
            <p:ph idx="1"/>
          </p:nvPr>
        </p:nvSpPr>
        <p:spPr>
          <a:xfrm>
            <a:off x="214313" y="685729"/>
            <a:ext cx="11744325" cy="5815084"/>
          </a:xfrm>
        </p:spPr>
        <p:txBody>
          <a:bodyPr>
            <a:normAutofit/>
          </a:bodyPr>
          <a:lstStyle/>
          <a:p>
            <a:r>
              <a:rPr lang="zh-CN" altLang="en-US" dirty="0"/>
              <a:t>总共精读了</a:t>
            </a:r>
            <a:r>
              <a:rPr lang="en-US" altLang="zh-CN" dirty="0"/>
              <a:t>1467</a:t>
            </a:r>
            <a:r>
              <a:rPr lang="zh-CN" altLang="en-US" dirty="0"/>
              <a:t>行代码，精读类：</a:t>
            </a:r>
            <a:endParaRPr lang="en-US" altLang="zh-CN" dirty="0"/>
          </a:p>
          <a:p>
            <a:pPr marL="0" indent="0">
              <a:buNone/>
            </a:pPr>
            <a:r>
              <a:rPr lang="zh-CN" altLang="en-US" sz="1800" dirty="0"/>
              <a:t>林卓杭：</a:t>
            </a:r>
            <a:endParaRPr lang="en-US" altLang="zh-CN" sz="1800" dirty="0"/>
          </a:p>
          <a:p>
            <a:pPr marL="0" indent="0">
              <a:buNone/>
            </a:pPr>
            <a:r>
              <a:rPr lang="en-US" altLang="zh-CN" sz="1800" dirty="0"/>
              <a:t>data</a:t>
            </a:r>
            <a:r>
              <a:rPr lang="zh-CN" altLang="en-US" sz="1800" dirty="0"/>
              <a:t>包：</a:t>
            </a:r>
            <a:r>
              <a:rPr lang="en-US" altLang="zh-CN" sz="1800" dirty="0"/>
              <a:t>Contact</a:t>
            </a:r>
          </a:p>
          <a:p>
            <a:pPr marL="0" indent="0">
              <a:buNone/>
            </a:pPr>
            <a:r>
              <a:rPr lang="en-US" altLang="zh-CN" sz="1800" dirty="0"/>
              <a:t>model</a:t>
            </a:r>
            <a:r>
              <a:rPr lang="zh-CN" altLang="en-US" sz="1800" dirty="0"/>
              <a:t>包：</a:t>
            </a:r>
            <a:r>
              <a:rPr lang="en-US" altLang="zh-CN" sz="1800" dirty="0" err="1"/>
              <a:t>WorkingNote</a:t>
            </a:r>
            <a:endParaRPr lang="en-US" altLang="zh-CN" sz="1800" dirty="0"/>
          </a:p>
          <a:p>
            <a:pPr marL="0" indent="0">
              <a:buNone/>
            </a:pPr>
            <a:r>
              <a:rPr lang="en-US" altLang="zh-CN" sz="1800" dirty="0"/>
              <a:t>tool</a:t>
            </a:r>
            <a:r>
              <a:rPr lang="zh-CN" altLang="en-US" sz="1800" dirty="0"/>
              <a:t>包：</a:t>
            </a:r>
            <a:r>
              <a:rPr lang="en-US" altLang="zh-CN" sz="1800" dirty="0" err="1"/>
              <a:t>BackUtils</a:t>
            </a:r>
            <a:r>
              <a:rPr lang="zh-CN" altLang="en-US" sz="1800" dirty="0"/>
              <a:t>、</a:t>
            </a:r>
            <a:r>
              <a:rPr lang="en-US" altLang="zh-CN" sz="1800" dirty="0" err="1"/>
              <a:t>DataUtils</a:t>
            </a:r>
            <a:endParaRPr lang="en-US" altLang="zh-CN" sz="1800" dirty="0"/>
          </a:p>
          <a:p>
            <a:pPr marL="0" indent="0">
              <a:buNone/>
            </a:pPr>
            <a:r>
              <a:rPr lang="en-US" altLang="zh-CN" sz="1800" dirty="0"/>
              <a:t>widget</a:t>
            </a:r>
            <a:r>
              <a:rPr lang="zh-CN" altLang="en-US" sz="1800" dirty="0"/>
              <a:t>包：</a:t>
            </a:r>
            <a:r>
              <a:rPr lang="en-US" altLang="zh-CN" sz="1800" dirty="0" err="1"/>
              <a:t>NoteWidgetProvider</a:t>
            </a:r>
            <a:r>
              <a:rPr lang="en-US" altLang="zh-CN" sz="1800" dirty="0"/>
              <a:t>     </a:t>
            </a:r>
          </a:p>
          <a:p>
            <a:pPr marL="0" indent="0">
              <a:buNone/>
            </a:pPr>
            <a:r>
              <a:rPr lang="zh-CN" altLang="en-US" sz="1800" dirty="0"/>
              <a:t>陈星宇：</a:t>
            </a:r>
            <a:endParaRPr lang="en-US" altLang="zh-CN" sz="1800" dirty="0"/>
          </a:p>
          <a:p>
            <a:pPr marL="0" indent="0">
              <a:buNone/>
            </a:pPr>
            <a:r>
              <a:rPr lang="en-US" altLang="zh-CN" sz="1800" dirty="0" err="1"/>
              <a:t>Gtask</a:t>
            </a:r>
            <a:r>
              <a:rPr lang="zh-CN" altLang="en-US" sz="1800" dirty="0"/>
              <a:t>包：</a:t>
            </a:r>
            <a:r>
              <a:rPr lang="en-US" altLang="zh-CN" sz="1800" dirty="0"/>
              <a:t>data</a:t>
            </a:r>
            <a:r>
              <a:rPr lang="zh-CN" altLang="en-US" sz="1800" dirty="0"/>
              <a:t>包：</a:t>
            </a:r>
            <a:r>
              <a:rPr lang="en-US" altLang="zh-CN" sz="1800" dirty="0" err="1"/>
              <a:t>MetaData</a:t>
            </a:r>
            <a:r>
              <a:rPr lang="zh-CN" altLang="en-US" sz="1800" dirty="0"/>
              <a:t>、</a:t>
            </a:r>
            <a:r>
              <a:rPr lang="en-US" altLang="zh-CN" sz="1800" dirty="0"/>
              <a:t>Node</a:t>
            </a:r>
            <a:r>
              <a:rPr lang="zh-CN" altLang="en-US" sz="1800" dirty="0"/>
              <a:t>、</a:t>
            </a:r>
            <a:r>
              <a:rPr lang="en-US" altLang="zh-CN" sz="1800" dirty="0" err="1"/>
              <a:t>SqlData</a:t>
            </a:r>
            <a:r>
              <a:rPr lang="zh-CN" altLang="en-US" sz="1800" dirty="0"/>
              <a:t>、</a:t>
            </a:r>
            <a:r>
              <a:rPr lang="en-US" altLang="zh-CN" sz="1800" dirty="0" err="1"/>
              <a:t>SqlNote</a:t>
            </a:r>
            <a:r>
              <a:rPr lang="zh-CN" altLang="en-US" sz="1800" dirty="0"/>
              <a:t>、</a:t>
            </a:r>
            <a:r>
              <a:rPr lang="en-US" altLang="zh-CN" sz="1800" dirty="0"/>
              <a:t>Task</a:t>
            </a:r>
            <a:r>
              <a:rPr lang="zh-CN" altLang="en-US" sz="1800" dirty="0"/>
              <a:t>、</a:t>
            </a:r>
            <a:r>
              <a:rPr lang="en-US" altLang="zh-CN" sz="1800" dirty="0" err="1"/>
              <a:t>TaskList</a:t>
            </a:r>
            <a:endParaRPr lang="en-US" altLang="zh-CN" sz="1800" dirty="0"/>
          </a:p>
          <a:p>
            <a:pPr marL="0" indent="0">
              <a:buNone/>
            </a:pPr>
            <a:r>
              <a:rPr lang="en-US" altLang="zh-CN" sz="1800" dirty="0"/>
              <a:t>	exception</a:t>
            </a:r>
            <a:r>
              <a:rPr lang="zh-CN" altLang="en-US" sz="1800" dirty="0"/>
              <a:t>包：</a:t>
            </a:r>
            <a:r>
              <a:rPr lang="en-US" altLang="zh-CN" sz="1800" dirty="0" err="1"/>
              <a:t>ActionFailureException</a:t>
            </a:r>
            <a:r>
              <a:rPr lang="zh-CN" altLang="en-US" sz="1800" dirty="0"/>
              <a:t>、</a:t>
            </a:r>
            <a:r>
              <a:rPr lang="en-US" altLang="zh-CN" sz="1800" dirty="0" err="1"/>
              <a:t>NetworkFailureException</a:t>
            </a:r>
            <a:endParaRPr lang="en-US" altLang="zh-CN" sz="1800" dirty="0"/>
          </a:p>
          <a:p>
            <a:pPr marL="0" indent="0">
              <a:buNone/>
            </a:pPr>
            <a:r>
              <a:rPr lang="en-US" altLang="zh-CN" sz="1800" dirty="0"/>
              <a:t>	remote</a:t>
            </a:r>
            <a:r>
              <a:rPr lang="zh-CN" altLang="en-US" sz="1800" dirty="0"/>
              <a:t>包：</a:t>
            </a:r>
            <a:r>
              <a:rPr lang="en-US" altLang="zh-CN" sz="1800" dirty="0" err="1"/>
              <a:t>GTaskASyncTask</a:t>
            </a:r>
            <a:r>
              <a:rPr lang="zh-CN" altLang="en-US" sz="1800" dirty="0"/>
              <a:t>、</a:t>
            </a:r>
            <a:r>
              <a:rPr lang="en-US" altLang="zh-CN" sz="1800" dirty="0" err="1"/>
              <a:t>GTaskClient</a:t>
            </a:r>
            <a:r>
              <a:rPr lang="zh-CN" altLang="en-US" sz="1800" dirty="0"/>
              <a:t>、</a:t>
            </a:r>
            <a:r>
              <a:rPr lang="en-US" altLang="zh-CN" sz="1800" dirty="0" err="1"/>
              <a:t>GTaskManager</a:t>
            </a:r>
            <a:r>
              <a:rPr lang="zh-CN" altLang="en-US" sz="1800" dirty="0"/>
              <a:t>、</a:t>
            </a:r>
            <a:r>
              <a:rPr lang="en-US" altLang="zh-CN" sz="1800" dirty="0" err="1"/>
              <a:t>GTaskSyncService</a:t>
            </a:r>
            <a:endParaRPr lang="en-US" altLang="zh-CN" sz="1800" dirty="0"/>
          </a:p>
          <a:p>
            <a:pPr marL="0" indent="0">
              <a:buNone/>
            </a:pPr>
            <a:r>
              <a:rPr lang="zh-CN" altLang="en-US" sz="1800" dirty="0"/>
              <a:t>马宇昂：</a:t>
            </a:r>
            <a:endParaRPr lang="en-US" altLang="zh-CN" sz="1800" dirty="0"/>
          </a:p>
          <a:p>
            <a:pPr marL="0" indent="0">
              <a:buNone/>
            </a:pPr>
            <a:r>
              <a:rPr lang="en-US" altLang="zh-CN" sz="1800" dirty="0"/>
              <a:t>Ui</a:t>
            </a:r>
            <a:r>
              <a:rPr lang="zh-CN" altLang="en-US" sz="1800" dirty="0"/>
              <a:t>包：</a:t>
            </a:r>
            <a:r>
              <a:rPr lang="en-US" altLang="zh-CN" sz="1800" dirty="0" err="1"/>
              <a:t>AlarmAlertActivity</a:t>
            </a:r>
            <a:r>
              <a:rPr lang="zh-CN" altLang="en-US" sz="1800" dirty="0"/>
              <a:t>、</a:t>
            </a:r>
            <a:r>
              <a:rPr lang="en-US" altLang="zh-CN" sz="1800" dirty="0" err="1"/>
              <a:t>AlarmInitReceiver</a:t>
            </a:r>
            <a:r>
              <a:rPr lang="zh-CN" altLang="en-US" sz="1800" dirty="0"/>
              <a:t>、</a:t>
            </a:r>
            <a:r>
              <a:rPr lang="en-US" altLang="zh-CN" sz="1800" dirty="0" err="1"/>
              <a:t>AlarmReceiverDateTimePicker</a:t>
            </a:r>
            <a:r>
              <a:rPr lang="zh-CN" altLang="en-US" sz="1800" dirty="0"/>
              <a:t>、</a:t>
            </a:r>
            <a:r>
              <a:rPr lang="en-US" altLang="zh-CN" sz="1800" dirty="0" err="1"/>
              <a:t>DateTimePickerDialog</a:t>
            </a:r>
            <a:r>
              <a:rPr lang="zh-CN" altLang="en-US" sz="1800" dirty="0"/>
              <a:t>、</a:t>
            </a:r>
            <a:r>
              <a:rPr lang="en-US" altLang="zh-CN" sz="1800" dirty="0" err="1"/>
              <a:t>DropdownMenu</a:t>
            </a:r>
            <a:r>
              <a:rPr lang="zh-CN" altLang="en-US" sz="1800" dirty="0"/>
              <a:t>、</a:t>
            </a:r>
            <a:r>
              <a:rPr lang="en-US" altLang="zh-CN" sz="1800" dirty="0" err="1"/>
              <a:t>FoldersListAdapter</a:t>
            </a:r>
            <a:r>
              <a:rPr lang="zh-CN" altLang="en-US" sz="1800" dirty="0"/>
              <a:t>、</a:t>
            </a:r>
            <a:r>
              <a:rPr lang="en-US" altLang="zh-CN" sz="1800" dirty="0" err="1"/>
              <a:t>NoteEditActivity</a:t>
            </a:r>
            <a:r>
              <a:rPr lang="zh-CN" altLang="en-US" sz="1800" dirty="0"/>
              <a:t>、</a:t>
            </a:r>
            <a:r>
              <a:rPr lang="en-US" altLang="zh-CN" sz="1800" dirty="0" err="1"/>
              <a:t>NoteEditText</a:t>
            </a:r>
            <a:r>
              <a:rPr lang="zh-CN" altLang="en-US" sz="1800" dirty="0"/>
              <a:t>、</a:t>
            </a:r>
            <a:r>
              <a:rPr lang="en-US" altLang="zh-CN" sz="1800" dirty="0" err="1"/>
              <a:t>NoteItemData</a:t>
            </a:r>
            <a:r>
              <a:rPr lang="zh-CN" altLang="en-US" sz="1800" dirty="0"/>
              <a:t>、</a:t>
            </a:r>
            <a:r>
              <a:rPr lang="en-US" altLang="zh-CN" sz="1800" dirty="0" err="1"/>
              <a:t>NotesListActivity</a:t>
            </a:r>
            <a:r>
              <a:rPr lang="zh-CN" altLang="en-US" sz="1800" dirty="0"/>
              <a:t>、</a:t>
            </a:r>
            <a:r>
              <a:rPr lang="en-US" altLang="zh-CN" sz="1800" dirty="0" err="1"/>
              <a:t>NotesListAdapter</a:t>
            </a:r>
            <a:r>
              <a:rPr lang="zh-CN" altLang="en-US" sz="1800" dirty="0"/>
              <a:t>、</a:t>
            </a:r>
            <a:r>
              <a:rPr lang="en-US" altLang="zh-CN" sz="1800" dirty="0" err="1"/>
              <a:t>NotesListItem</a:t>
            </a:r>
            <a:r>
              <a:rPr lang="zh-CN" altLang="en-US" sz="1800" dirty="0"/>
              <a:t>、</a:t>
            </a:r>
            <a:r>
              <a:rPr lang="en-US" altLang="zh-CN" sz="1800" dirty="0" err="1"/>
              <a:t>NotesPreferenceActivity</a:t>
            </a:r>
            <a:endParaRPr lang="en-US" altLang="zh-CN" sz="1800" dirty="0"/>
          </a:p>
          <a:p>
            <a:pPr marL="0" indent="0">
              <a:buNone/>
            </a:pPr>
            <a:endParaRPr lang="en-US" altLang="zh-CN" sz="1800" dirty="0"/>
          </a:p>
          <a:p>
            <a:pPr marL="0" indent="0">
              <a:buNone/>
            </a:pPr>
            <a:endParaRPr lang="en-US" altLang="zh-CN" sz="1800" dirty="0"/>
          </a:p>
          <a:p>
            <a:pPr marL="0" indent="0">
              <a:buNone/>
            </a:pPr>
            <a:endParaRPr lang="en-US" altLang="zh-CN"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1384" y="39397"/>
            <a:ext cx="10909212" cy="646331"/>
          </a:xfrm>
        </p:spPr>
        <p:txBody>
          <a:bodyPr/>
          <a:lstStyle/>
          <a:p>
            <a:r>
              <a:rPr lang="zh-CN" altLang="en-US" dirty="0"/>
              <a:t>实践整体情况（</a:t>
            </a:r>
            <a:r>
              <a:rPr lang="en-US" altLang="zh-CN" dirty="0"/>
              <a:t>1/2</a:t>
            </a:r>
            <a:r>
              <a:rPr lang="zh-CN" altLang="en-US" dirty="0"/>
              <a:t>）</a:t>
            </a:r>
          </a:p>
        </p:txBody>
      </p:sp>
      <p:sp>
        <p:nvSpPr>
          <p:cNvPr id="4" name="内容占位符 3"/>
          <p:cNvSpPr>
            <a:spLocks noGrp="1"/>
          </p:cNvSpPr>
          <p:nvPr>
            <p:ph idx="1"/>
          </p:nvPr>
        </p:nvSpPr>
        <p:spPr>
          <a:xfrm>
            <a:off x="214313" y="685729"/>
            <a:ext cx="11744325" cy="5815084"/>
          </a:xfrm>
        </p:spPr>
        <p:txBody>
          <a:bodyPr>
            <a:normAutofit/>
          </a:bodyPr>
          <a:lstStyle/>
          <a:p>
            <a:r>
              <a:rPr lang="zh-CN" altLang="en-US" dirty="0"/>
              <a:t>标注了六个包中的所有类，总共标注了</a:t>
            </a:r>
            <a:r>
              <a:rPr lang="en-US" altLang="zh-CN" dirty="0"/>
              <a:t>2824</a:t>
            </a:r>
            <a:r>
              <a:rPr lang="zh-CN" altLang="en-US" dirty="0"/>
              <a:t>行代码（</a:t>
            </a:r>
            <a:r>
              <a:rPr lang="en-US" altLang="zh-CN" dirty="0"/>
              <a:t>718+1612+494</a:t>
            </a:r>
            <a:r>
              <a:rPr lang="zh-CN" altLang="en-US" dirty="0"/>
              <a:t>）</a:t>
            </a:r>
            <a:endParaRPr lang="en-US" altLang="zh-CN" dirty="0"/>
          </a:p>
          <a:p>
            <a:endParaRPr lang="en-US" altLang="zh-CN" dirty="0"/>
          </a:p>
          <a:p>
            <a:r>
              <a:rPr lang="zh-CN" altLang="en-US" dirty="0"/>
              <a:t>新增功能：添加文字支持、更换背景图片、删除保留、字体更换</a:t>
            </a:r>
            <a:endParaRPr lang="en-US" altLang="zh-CN" dirty="0"/>
          </a:p>
          <a:p>
            <a:endParaRPr lang="en-US" altLang="zh-CN" dirty="0"/>
          </a:p>
          <a:p>
            <a:r>
              <a:rPr lang="zh-CN" altLang="en-US" dirty="0"/>
              <a:t>新增了方法</a:t>
            </a:r>
            <a:r>
              <a:rPr lang="en-US" altLang="zh-CN" dirty="0" err="1"/>
              <a:t>openTemparayFolder</a:t>
            </a:r>
            <a:r>
              <a:rPr lang="en-US" altLang="zh-CN" dirty="0"/>
              <a:t>()</a:t>
            </a:r>
            <a:r>
              <a:rPr lang="zh-CN" altLang="en-US" dirty="0"/>
              <a:t>、</a:t>
            </a:r>
            <a:r>
              <a:rPr lang="en-US" altLang="zh-CN" dirty="0" err="1"/>
              <a:t>showSingleAlertDialog</a:t>
            </a:r>
            <a:r>
              <a:rPr lang="en-US" altLang="zh-CN" dirty="0"/>
              <a:t>()</a:t>
            </a:r>
          </a:p>
          <a:p>
            <a:pPr marL="0" indent="0">
              <a:buNone/>
            </a:pPr>
            <a:r>
              <a:rPr lang="zh-CN" altLang="en-US" dirty="0"/>
              <a:t>    </a:t>
            </a:r>
            <a:endParaRPr lang="en-US" altLang="zh-CN" dirty="0"/>
          </a:p>
          <a:p>
            <a:r>
              <a:rPr lang="zh-CN" altLang="en-US" dirty="0"/>
              <a:t>修改了方法</a:t>
            </a:r>
            <a:r>
              <a:rPr lang="en-US" altLang="zh-CN" dirty="0" err="1"/>
              <a:t>onOptionsItemSelected</a:t>
            </a:r>
            <a:r>
              <a:rPr lang="en-US" altLang="zh-CN" dirty="0"/>
              <a:t>()</a:t>
            </a:r>
            <a:r>
              <a:rPr lang="zh-CN" altLang="en-US" dirty="0"/>
              <a:t>、</a:t>
            </a:r>
            <a:r>
              <a:rPr lang="en-US" altLang="zh-CN" dirty="0" err="1"/>
              <a:t>batchDelete</a:t>
            </a:r>
            <a:r>
              <a:rPr lang="en-US" altLang="zh-CN" dirty="0"/>
              <a:t>()</a:t>
            </a:r>
          </a:p>
          <a:p>
            <a:endParaRPr lang="en-US" altLang="zh-CN" dirty="0"/>
          </a:p>
          <a:p>
            <a:r>
              <a:rPr lang="zh-CN" altLang="en-US" dirty="0"/>
              <a:t>修改了</a:t>
            </a:r>
            <a:r>
              <a:rPr lang="en-US" altLang="zh-CN" dirty="0"/>
              <a:t>note_list.xml</a:t>
            </a:r>
            <a:r>
              <a:rPr lang="zh-CN" altLang="en-US" dirty="0"/>
              <a:t>和</a:t>
            </a:r>
            <a:r>
              <a:rPr lang="en-US" altLang="zh-CN" dirty="0"/>
              <a:t>note_edit.xml</a:t>
            </a:r>
            <a:r>
              <a:rPr lang="zh-CN" altLang="en-US" dirty="0"/>
              <a:t>文件</a:t>
            </a:r>
          </a:p>
          <a:p>
            <a:pPr marL="0" indent="0">
              <a:buNone/>
            </a:pPr>
            <a:endParaRPr lang="en-US" altLang="zh-CN" dirty="0"/>
          </a:p>
        </p:txBody>
      </p:sp>
    </p:spTree>
    <p:extLst>
      <p:ext uri="{BB962C8B-B14F-4D97-AF65-F5344CB8AC3E}">
        <p14:creationId xmlns:p14="http://schemas.microsoft.com/office/powerpoint/2010/main" val="360596911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40544" y="45819"/>
            <a:ext cx="10909212" cy="646331"/>
          </a:xfrm>
        </p:spPr>
        <p:txBody>
          <a:bodyPr/>
          <a:lstStyle/>
          <a:p>
            <a:r>
              <a:rPr lang="zh-CN" altLang="en-US" dirty="0"/>
              <a:t>实践整体情况（</a:t>
            </a:r>
            <a:r>
              <a:rPr lang="en-US" altLang="zh-CN" dirty="0"/>
              <a:t>2/2</a:t>
            </a:r>
            <a:r>
              <a:rPr lang="zh-CN" altLang="en-US" dirty="0"/>
              <a:t>）</a:t>
            </a:r>
          </a:p>
        </p:txBody>
      </p:sp>
      <p:sp>
        <p:nvSpPr>
          <p:cNvPr id="4" name="内容占位符 3"/>
          <p:cNvSpPr>
            <a:spLocks noGrp="1"/>
          </p:cNvSpPr>
          <p:nvPr>
            <p:ph idx="1"/>
          </p:nvPr>
        </p:nvSpPr>
        <p:spPr>
          <a:xfrm>
            <a:off x="540544" y="1125538"/>
            <a:ext cx="10920052" cy="5040312"/>
          </a:xfrm>
        </p:spPr>
        <p:txBody>
          <a:bodyPr>
            <a:normAutofit/>
          </a:bodyPr>
          <a:lstStyle/>
          <a:p>
            <a:r>
              <a:rPr lang="zh-CN" altLang="en-US" dirty="0"/>
              <a:t>开源软件泛读、标注和维护报告文档：</a:t>
            </a:r>
            <a:r>
              <a:rPr lang="en-US" altLang="zh-CN" dirty="0"/>
              <a:t>18</a:t>
            </a:r>
            <a:r>
              <a:rPr lang="zh-CN" altLang="en-US" dirty="0"/>
              <a:t>页、</a:t>
            </a:r>
            <a:r>
              <a:rPr lang="en-US" altLang="zh-CN" dirty="0"/>
              <a:t>14</a:t>
            </a:r>
            <a:r>
              <a:rPr lang="zh-CN" altLang="en-US" dirty="0"/>
              <a:t>张图</a:t>
            </a:r>
            <a:endParaRPr lang="en-US" altLang="zh-CN" dirty="0"/>
          </a:p>
          <a:p>
            <a:endParaRPr lang="en-US" altLang="zh-CN" dirty="0"/>
          </a:p>
          <a:p>
            <a:r>
              <a:rPr lang="zh-CN" altLang="en-US" dirty="0"/>
              <a:t>开源软件的质量分析报告文档：</a:t>
            </a:r>
            <a:r>
              <a:rPr lang="en-US" altLang="zh-CN" dirty="0"/>
              <a:t>20</a:t>
            </a:r>
            <a:r>
              <a:rPr lang="zh-CN" altLang="en-US" dirty="0"/>
              <a:t>页、</a:t>
            </a:r>
            <a:r>
              <a:rPr lang="en-US" altLang="zh-CN" dirty="0"/>
              <a:t>41</a:t>
            </a:r>
            <a:r>
              <a:rPr lang="zh-CN" altLang="en-US" dirty="0"/>
              <a:t>张图</a:t>
            </a:r>
            <a:endParaRPr lang="en-US" altLang="zh-CN" dirty="0"/>
          </a:p>
          <a:p>
            <a:endParaRPr lang="en-US" altLang="zh-CN" dirty="0"/>
          </a:p>
          <a:p>
            <a:r>
              <a:rPr lang="zh-CN" altLang="en-US" dirty="0"/>
              <a:t>小组中每个同学的贡献度分别是多少</a:t>
            </a:r>
            <a:endParaRPr lang="en-US" altLang="zh-CN" dirty="0"/>
          </a:p>
          <a:p>
            <a:pPr marL="0" indent="0">
              <a:buNone/>
            </a:pPr>
            <a:r>
              <a:rPr lang="en-US" altLang="zh-CN" dirty="0"/>
              <a:t>	</a:t>
            </a:r>
            <a:r>
              <a:rPr lang="zh-CN" altLang="en-US" dirty="0"/>
              <a:t>林卓杭</a:t>
            </a:r>
            <a:r>
              <a:rPr lang="en-US" altLang="zh-CN" dirty="0"/>
              <a:t>1.1</a:t>
            </a:r>
            <a:r>
              <a:rPr lang="zh-CN" altLang="en-US" dirty="0"/>
              <a:t>，陈星宇</a:t>
            </a:r>
            <a:r>
              <a:rPr lang="en-US" altLang="zh-CN" dirty="0"/>
              <a:t>0.95</a:t>
            </a:r>
            <a:r>
              <a:rPr lang="zh-CN" altLang="en-US" dirty="0"/>
              <a:t>，马宇昂</a:t>
            </a:r>
            <a:r>
              <a:rPr lang="en-US" altLang="zh-CN" dirty="0"/>
              <a:t>0.95</a:t>
            </a:r>
            <a:endParaRPr lang="zh-CN" altLang="en-US" dirty="0"/>
          </a:p>
        </p:txBody>
      </p:sp>
    </p:spTree>
    <p:extLst>
      <p:ext uri="{BB962C8B-B14F-4D97-AF65-F5344CB8AC3E}">
        <p14:creationId xmlns:p14="http://schemas.microsoft.com/office/powerpoint/2010/main" val="27808172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E4DE69-0FE5-4CE7-A9FF-9B213231883C}"/>
              </a:ext>
            </a:extLst>
          </p:cNvPr>
          <p:cNvSpPr>
            <a:spLocks noGrp="1"/>
          </p:cNvSpPr>
          <p:nvPr>
            <p:ph type="title"/>
          </p:nvPr>
        </p:nvSpPr>
        <p:spPr/>
        <p:txBody>
          <a:bodyPr/>
          <a:lstStyle/>
          <a:p>
            <a:r>
              <a:rPr lang="zh-CN" altLang="en-US" dirty="0"/>
              <a:t>小米便签软件的用例图</a:t>
            </a:r>
          </a:p>
        </p:txBody>
      </p:sp>
      <p:pic>
        <p:nvPicPr>
          <p:cNvPr id="4" name="内容占位符 3">
            <a:extLst>
              <a:ext uri="{FF2B5EF4-FFF2-40B4-BE49-F238E27FC236}">
                <a16:creationId xmlns:a16="http://schemas.microsoft.com/office/drawing/2014/main" id="{146AA161-93AD-5904-89D1-4056D784DEC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34984" y="780111"/>
            <a:ext cx="5110230" cy="5616966"/>
          </a:xfrm>
          <a:prstGeom prst="rect">
            <a:avLst/>
          </a:prstGeom>
          <a:noFill/>
          <a:ln>
            <a:noFill/>
          </a:ln>
        </p:spPr>
      </p:pic>
    </p:spTree>
    <p:extLst>
      <p:ext uri="{BB962C8B-B14F-4D97-AF65-F5344CB8AC3E}">
        <p14:creationId xmlns:p14="http://schemas.microsoft.com/office/powerpoint/2010/main" val="37518665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C51848-2B22-16BC-1381-0CFC0F1346DD}"/>
              </a:ext>
            </a:extLst>
          </p:cNvPr>
          <p:cNvSpPr>
            <a:spLocks noGrp="1"/>
          </p:cNvSpPr>
          <p:nvPr>
            <p:ph type="title"/>
          </p:nvPr>
        </p:nvSpPr>
        <p:spPr/>
        <p:txBody>
          <a:bodyPr/>
          <a:lstStyle/>
          <a:p>
            <a:r>
              <a:rPr lang="zh-CN" altLang="en-US" dirty="0"/>
              <a:t>小米便签软件的架构图</a:t>
            </a:r>
          </a:p>
        </p:txBody>
      </p:sp>
      <p:pic>
        <p:nvPicPr>
          <p:cNvPr id="4" name="图片 3" descr="IMG_256">
            <a:extLst>
              <a:ext uri="{FF2B5EF4-FFF2-40B4-BE49-F238E27FC236}">
                <a16:creationId xmlns:a16="http://schemas.microsoft.com/office/drawing/2014/main" id="{BDF7B6C5-3179-A122-DE1C-24885B75122E}"/>
              </a:ext>
            </a:extLst>
          </p:cNvPr>
          <p:cNvPicPr>
            <a:picLocks noChangeAspect="1"/>
          </p:cNvPicPr>
          <p:nvPr/>
        </p:nvPicPr>
        <p:blipFill>
          <a:blip r:embed="rId2"/>
          <a:stretch>
            <a:fillRect/>
          </a:stretch>
        </p:blipFill>
        <p:spPr>
          <a:xfrm>
            <a:off x="3575781" y="685728"/>
            <a:ext cx="4860394" cy="5771912"/>
          </a:xfrm>
          <a:prstGeom prst="rect">
            <a:avLst/>
          </a:prstGeom>
          <a:noFill/>
          <a:ln w="9525">
            <a:noFill/>
          </a:ln>
        </p:spPr>
      </p:pic>
    </p:spTree>
    <p:extLst>
      <p:ext uri="{BB962C8B-B14F-4D97-AF65-F5344CB8AC3E}">
        <p14:creationId xmlns:p14="http://schemas.microsoft.com/office/powerpoint/2010/main" val="139319548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小米便签代码标注示例（类标注）</a:t>
            </a:r>
          </a:p>
        </p:txBody>
      </p:sp>
      <p:sp>
        <p:nvSpPr>
          <p:cNvPr id="6" name="文本框 5"/>
          <p:cNvSpPr txBox="1"/>
          <p:nvPr/>
        </p:nvSpPr>
        <p:spPr>
          <a:xfrm>
            <a:off x="457994" y="1216139"/>
            <a:ext cx="5958840" cy="753745"/>
          </a:xfrm>
          <a:prstGeom prst="rect">
            <a:avLst/>
          </a:prstGeom>
          <a:noFill/>
        </p:spPr>
        <p:txBody>
          <a:bodyPr wrap="square" rtlCol="0">
            <a:noAutofit/>
          </a:bodyPr>
          <a:lstStyle/>
          <a:p>
            <a:r>
              <a:rPr lang="en-US" altLang="zh-CN" sz="2800" b="1" dirty="0" err="1">
                <a:solidFill>
                  <a:srgbClr val="002060"/>
                </a:solidFill>
                <a:sym typeface="+mn-ea"/>
              </a:rPr>
              <a:t>gtask</a:t>
            </a:r>
            <a:r>
              <a:rPr lang="zh-CN" altLang="en-US" sz="2800" b="1" dirty="0">
                <a:solidFill>
                  <a:srgbClr val="002060"/>
                </a:solidFill>
                <a:sym typeface="+mn-ea"/>
              </a:rPr>
              <a:t>包</a:t>
            </a:r>
            <a:r>
              <a:rPr lang="en-US" altLang="zh-CN" sz="2800" b="1" dirty="0">
                <a:solidFill>
                  <a:srgbClr val="002060"/>
                </a:solidFill>
                <a:sym typeface="+mn-ea"/>
              </a:rPr>
              <a:t>“</a:t>
            </a:r>
            <a:r>
              <a:rPr lang="en-US" altLang="zh-CN" sz="2800" b="1" dirty="0" err="1">
                <a:solidFill>
                  <a:srgbClr val="002060"/>
                </a:solidFill>
                <a:sym typeface="+mn-ea"/>
              </a:rPr>
              <a:t>SqlNote</a:t>
            </a:r>
            <a:r>
              <a:rPr lang="en-US" altLang="zh-CN" sz="2800" b="1" dirty="0">
                <a:solidFill>
                  <a:srgbClr val="002060"/>
                </a:solidFill>
                <a:sym typeface="+mn-ea"/>
              </a:rPr>
              <a:t>”</a:t>
            </a:r>
            <a:r>
              <a:rPr lang="zh-CN" altLang="en-US" sz="2800" b="1" dirty="0">
                <a:solidFill>
                  <a:srgbClr val="002060"/>
                </a:solidFill>
                <a:sym typeface="+mn-ea"/>
              </a:rPr>
              <a:t>类的注释</a:t>
            </a:r>
          </a:p>
        </p:txBody>
      </p:sp>
      <p:pic>
        <p:nvPicPr>
          <p:cNvPr id="4" name="图片 3">
            <a:extLst>
              <a:ext uri="{FF2B5EF4-FFF2-40B4-BE49-F238E27FC236}">
                <a16:creationId xmlns:a16="http://schemas.microsoft.com/office/drawing/2014/main" id="{D8BA72E8-4588-5049-C8B0-635474A549F4}"/>
              </a:ext>
            </a:extLst>
          </p:cNvPr>
          <p:cNvPicPr>
            <a:picLocks noChangeAspect="1"/>
          </p:cNvPicPr>
          <p:nvPr/>
        </p:nvPicPr>
        <p:blipFill>
          <a:blip r:embed="rId2"/>
          <a:stretch>
            <a:fillRect/>
          </a:stretch>
        </p:blipFill>
        <p:spPr>
          <a:xfrm>
            <a:off x="457994" y="2500295"/>
            <a:ext cx="10554788" cy="2601582"/>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小米便签代码标注示例（方法标注）</a:t>
            </a:r>
          </a:p>
        </p:txBody>
      </p:sp>
      <p:sp>
        <p:nvSpPr>
          <p:cNvPr id="4" name="文本框 3"/>
          <p:cNvSpPr txBox="1"/>
          <p:nvPr/>
        </p:nvSpPr>
        <p:spPr>
          <a:xfrm>
            <a:off x="746919" y="1139825"/>
            <a:ext cx="11019790" cy="1149350"/>
          </a:xfrm>
          <a:prstGeom prst="rect">
            <a:avLst/>
          </a:prstGeom>
          <a:noFill/>
        </p:spPr>
        <p:txBody>
          <a:bodyPr wrap="square" rtlCol="0" anchor="t">
            <a:noAutofit/>
          </a:bodyPr>
          <a:lstStyle/>
          <a:p>
            <a:r>
              <a:rPr lang="en-US" altLang="zh-CN" sz="3200" dirty="0">
                <a:ea typeface="宋体" panose="02010600030101010101" pitchFamily="2" charset="-122"/>
                <a:cs typeface="Times New Roman" panose="02020603050405020304" pitchFamily="18" charset="0"/>
                <a:sym typeface="+mn-ea"/>
              </a:rPr>
              <a:t>“</a:t>
            </a:r>
            <a:r>
              <a:rPr lang="en-US" altLang="zh-CN" sz="3200" dirty="0" err="1">
                <a:ea typeface="宋体" panose="02010600030101010101" pitchFamily="2" charset="-122"/>
                <a:cs typeface="Times New Roman" panose="02020603050405020304" pitchFamily="18" charset="0"/>
                <a:sym typeface="+mn-ea"/>
              </a:rPr>
              <a:t>SqlNote</a:t>
            </a:r>
            <a:r>
              <a:rPr lang="en-US" altLang="zh-CN" sz="3200" dirty="0">
                <a:ea typeface="宋体" panose="02010600030101010101" pitchFamily="2" charset="-122"/>
                <a:cs typeface="Times New Roman" panose="02020603050405020304" pitchFamily="18" charset="0"/>
                <a:sym typeface="+mn-ea"/>
              </a:rPr>
              <a:t>”</a:t>
            </a:r>
            <a:r>
              <a:rPr lang="zh-CN" altLang="en-US" sz="3200" dirty="0">
                <a:ea typeface="宋体" panose="02010600030101010101" pitchFamily="2" charset="-122"/>
                <a:cs typeface="Times New Roman" panose="02020603050405020304" pitchFamily="18" charset="0"/>
                <a:sym typeface="+mn-ea"/>
              </a:rPr>
              <a:t>类中“</a:t>
            </a:r>
            <a:r>
              <a:rPr lang="en-US" altLang="zh-CN" sz="3200" dirty="0" err="1">
                <a:ea typeface="宋体" panose="02010600030101010101" pitchFamily="2" charset="-122"/>
                <a:cs typeface="Times New Roman" panose="02020603050405020304" pitchFamily="18" charset="0"/>
                <a:sym typeface="+mn-ea"/>
              </a:rPr>
              <a:t>getSimpleName</a:t>
            </a:r>
            <a:r>
              <a:rPr lang="en-US" altLang="zh-CN" sz="3200" dirty="0">
                <a:ea typeface="宋体" panose="02010600030101010101" pitchFamily="2" charset="-122"/>
                <a:cs typeface="Times New Roman" panose="02020603050405020304" pitchFamily="18" charset="0"/>
                <a:sym typeface="+mn-ea"/>
              </a:rPr>
              <a:t>()”</a:t>
            </a:r>
            <a:r>
              <a:rPr lang="zh-CN" altLang="en-US" sz="3200" dirty="0">
                <a:ea typeface="宋体" panose="02010600030101010101" pitchFamily="2" charset="-122"/>
                <a:cs typeface="Times New Roman" panose="02020603050405020304" pitchFamily="18" charset="0"/>
                <a:sym typeface="+mn-ea"/>
              </a:rPr>
              <a:t>方法的的注释</a:t>
            </a:r>
          </a:p>
        </p:txBody>
      </p:sp>
      <p:pic>
        <p:nvPicPr>
          <p:cNvPr id="6" name="图片 5">
            <a:extLst>
              <a:ext uri="{FF2B5EF4-FFF2-40B4-BE49-F238E27FC236}">
                <a16:creationId xmlns:a16="http://schemas.microsoft.com/office/drawing/2014/main" id="{0FE85532-13CE-11D5-3837-EE42D63264C9}"/>
              </a:ext>
            </a:extLst>
          </p:cNvPr>
          <p:cNvPicPr>
            <a:picLocks noChangeAspect="1"/>
          </p:cNvPicPr>
          <p:nvPr/>
        </p:nvPicPr>
        <p:blipFill>
          <a:blip r:embed="rId2"/>
          <a:stretch>
            <a:fillRect/>
          </a:stretch>
        </p:blipFill>
        <p:spPr>
          <a:xfrm>
            <a:off x="1008560" y="1875902"/>
            <a:ext cx="7391696" cy="4613438"/>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小米便签代码标注示例（语句块标注）</a:t>
            </a:r>
          </a:p>
        </p:txBody>
      </p:sp>
      <p:sp>
        <p:nvSpPr>
          <p:cNvPr id="7" name="内容占位符 6">
            <a:extLst>
              <a:ext uri="{FF2B5EF4-FFF2-40B4-BE49-F238E27FC236}">
                <a16:creationId xmlns:a16="http://schemas.microsoft.com/office/drawing/2014/main" id="{015F5B9C-B0B7-0376-09FA-6BD92A388D85}"/>
              </a:ext>
            </a:extLst>
          </p:cNvPr>
          <p:cNvSpPr>
            <a:spLocks noGrp="1"/>
          </p:cNvSpPr>
          <p:nvPr>
            <p:ph idx="1"/>
          </p:nvPr>
        </p:nvSpPr>
        <p:spPr/>
        <p:txBody>
          <a:bodyPr/>
          <a:lstStyle/>
          <a:p>
            <a:r>
              <a:rPr lang="en-US" altLang="zh-CN" dirty="0"/>
              <a:t>“</a:t>
            </a:r>
            <a:r>
              <a:rPr lang="en-US" altLang="zh-CN" dirty="0" err="1"/>
              <a:t>NoteListActivity</a:t>
            </a:r>
            <a:r>
              <a:rPr lang="zh-CN" altLang="en-US" dirty="0"/>
              <a:t>”类中批量删除方法“</a:t>
            </a:r>
            <a:r>
              <a:rPr lang="en-US" altLang="zh-CN" dirty="0" err="1"/>
              <a:t>batchDelete</a:t>
            </a:r>
            <a:r>
              <a:rPr lang="en-US" altLang="zh-CN" dirty="0"/>
              <a:t>()”</a:t>
            </a:r>
            <a:r>
              <a:rPr lang="zh-CN" altLang="en-US" dirty="0"/>
              <a:t>中的重要语句块的注释</a:t>
            </a:r>
          </a:p>
        </p:txBody>
      </p:sp>
      <p:pic>
        <p:nvPicPr>
          <p:cNvPr id="4" name="图片 3">
            <a:extLst>
              <a:ext uri="{FF2B5EF4-FFF2-40B4-BE49-F238E27FC236}">
                <a16:creationId xmlns:a16="http://schemas.microsoft.com/office/drawing/2014/main" id="{0F5D4DC9-D769-CAB2-8E68-AC17DA20B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2513" y="2012587"/>
            <a:ext cx="7506974" cy="4403911"/>
          </a:xfrm>
          <a:prstGeom prst="rect">
            <a:avLst/>
          </a:prstGeom>
        </p:spPr>
      </p:pic>
    </p:spTree>
    <p:extLst>
      <p:ext uri="{BB962C8B-B14F-4D97-AF65-F5344CB8AC3E}">
        <p14:creationId xmlns:p14="http://schemas.microsoft.com/office/powerpoint/2010/main" val="257765712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小米便签代码标注示例（语句标注）</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132098" y="1082842"/>
            <a:ext cx="5642383" cy="5083008"/>
          </a:xfrm>
        </p:spPr>
        <p:txBody>
          <a:bodyPr/>
          <a:lstStyle/>
          <a:p>
            <a:r>
              <a:rPr lang="en-US" altLang="zh-CN" dirty="0"/>
              <a:t>“</a:t>
            </a:r>
            <a:r>
              <a:rPr lang="en-US" altLang="zh-CN" dirty="0" err="1"/>
              <a:t>NoteListActivity</a:t>
            </a:r>
            <a:r>
              <a:rPr lang="zh-CN" altLang="en-US" dirty="0"/>
              <a:t>”类中批量删除方法“</a:t>
            </a:r>
            <a:r>
              <a:rPr lang="en-US" altLang="zh-CN" dirty="0" err="1"/>
              <a:t>createNewNote</a:t>
            </a:r>
            <a:r>
              <a:rPr lang="en-US" altLang="zh-CN" dirty="0"/>
              <a:t>()”</a:t>
            </a:r>
            <a:r>
              <a:rPr lang="zh-CN" altLang="en-US" dirty="0"/>
              <a:t>中的语句标注</a:t>
            </a:r>
          </a:p>
          <a:p>
            <a:endParaRPr lang="zh-CN" altLang="en-US" dirty="0"/>
          </a:p>
        </p:txBody>
      </p:sp>
      <p:pic>
        <p:nvPicPr>
          <p:cNvPr id="5" name="图片 4">
            <a:extLst>
              <a:ext uri="{FF2B5EF4-FFF2-40B4-BE49-F238E27FC236}">
                <a16:creationId xmlns:a16="http://schemas.microsoft.com/office/drawing/2014/main" id="{C43B51C7-8D12-E733-2F09-4AD22B84532B}"/>
              </a:ext>
            </a:extLst>
          </p:cNvPr>
          <p:cNvPicPr>
            <a:picLocks noChangeAspect="1"/>
          </p:cNvPicPr>
          <p:nvPr/>
        </p:nvPicPr>
        <p:blipFill>
          <a:blip r:embed="rId2"/>
          <a:stretch>
            <a:fillRect/>
          </a:stretch>
        </p:blipFill>
        <p:spPr>
          <a:xfrm>
            <a:off x="335958" y="2728043"/>
            <a:ext cx="5438523" cy="3047115"/>
          </a:xfrm>
          <a:prstGeom prst="rect">
            <a:avLst/>
          </a:prstGeom>
        </p:spPr>
      </p:pic>
      <p:sp>
        <p:nvSpPr>
          <p:cNvPr id="6" name="内容占位符 2">
            <a:extLst>
              <a:ext uri="{FF2B5EF4-FFF2-40B4-BE49-F238E27FC236}">
                <a16:creationId xmlns:a16="http://schemas.microsoft.com/office/drawing/2014/main" id="{FF238E84-02C2-ECB4-1025-EC08A0479C15}"/>
              </a:ext>
            </a:extLst>
          </p:cNvPr>
          <p:cNvSpPr txBox="1">
            <a:spLocks/>
          </p:cNvSpPr>
          <p:nvPr/>
        </p:nvSpPr>
        <p:spPr>
          <a:xfrm>
            <a:off x="5978340" y="1082842"/>
            <a:ext cx="5642383" cy="5083008"/>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Font typeface="Wingdings" panose="05000000000000000000" pitchFamily="2" charset="2"/>
              <a:buChar char=""/>
              <a:defRPr sz="2800" b="1" kern="1200">
                <a:solidFill>
                  <a:srgbClr val="002060"/>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n"/>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a:t>
            </a:r>
            <a:r>
              <a:rPr lang="en-US" altLang="zh-CN" dirty="0" err="1"/>
              <a:t>DataUtils</a:t>
            </a:r>
            <a:r>
              <a:rPr lang="zh-CN" altLang="en-US" dirty="0"/>
              <a:t>”类中移动笔记至文件夹方法“</a:t>
            </a:r>
            <a:r>
              <a:rPr lang="en-US" altLang="zh-CN" dirty="0" err="1"/>
              <a:t>moveNoteToFoler</a:t>
            </a:r>
            <a:r>
              <a:rPr lang="en-US" altLang="zh-CN" dirty="0"/>
              <a:t>()”</a:t>
            </a:r>
            <a:r>
              <a:rPr lang="zh-CN" altLang="en-US" dirty="0"/>
              <a:t>中的语句标注</a:t>
            </a:r>
          </a:p>
          <a:p>
            <a:endParaRPr lang="zh-CN" altLang="en-US" dirty="0"/>
          </a:p>
        </p:txBody>
      </p:sp>
      <p:pic>
        <p:nvPicPr>
          <p:cNvPr id="12" name="图片 11">
            <a:extLst>
              <a:ext uri="{FF2B5EF4-FFF2-40B4-BE49-F238E27FC236}">
                <a16:creationId xmlns:a16="http://schemas.microsoft.com/office/drawing/2014/main" id="{8DE75650-777E-8021-6D33-E8BAA09D5D76}"/>
              </a:ext>
            </a:extLst>
          </p:cNvPr>
          <p:cNvPicPr>
            <a:picLocks noChangeAspect="1"/>
          </p:cNvPicPr>
          <p:nvPr/>
        </p:nvPicPr>
        <p:blipFill>
          <a:blip r:embed="rId3"/>
          <a:stretch>
            <a:fillRect/>
          </a:stretch>
        </p:blipFill>
        <p:spPr>
          <a:xfrm>
            <a:off x="6105071" y="2728043"/>
            <a:ext cx="5356223" cy="3047115"/>
          </a:xfrm>
          <a:prstGeom prst="rect">
            <a:avLst/>
          </a:prstGeom>
        </p:spPr>
      </p:pic>
    </p:spTree>
    <p:extLst>
      <p:ext uri="{BB962C8B-B14F-4D97-AF65-F5344CB8AC3E}">
        <p14:creationId xmlns:p14="http://schemas.microsoft.com/office/powerpoint/2010/main" val="370302843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268150" y="977030"/>
            <a:ext cx="11543893" cy="4990038"/>
          </a:xfrm>
        </p:spPr>
        <p:txBody>
          <a:bodyPr/>
          <a:lstStyle/>
          <a:p>
            <a:r>
              <a:rPr lang="zh-CN" altLang="en-US" dirty="0"/>
              <a:t>人工分析代码</a:t>
            </a:r>
            <a:endParaRPr lang="en-US" altLang="zh-CN" dirty="0"/>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1.</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文件名命名规范思路清楚：</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在六个包中对软件不同的内容进行了规范命名，可以明了的知道每个包主要对应的实现模块，如</a:t>
            </a:r>
            <a:r>
              <a:rPr lang="en-US" altLang="zh-CN" sz="1800" kern="100" dirty="0" err="1">
                <a:latin typeface="等线" panose="02010600030101010101" pitchFamily="2" charset="-122"/>
                <a:ea typeface="等线" panose="02010600030101010101" pitchFamily="2" charset="-122"/>
                <a:cs typeface="Times New Roman" panose="02020603050405020304" pitchFamily="18" charset="0"/>
              </a:rPr>
              <a:t>ui</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包是人机交互内容的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代码，</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widget</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是小部件的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内容。</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Res</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包中采用和</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包不同的命名方式来进行区分，</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note_list.xml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（便签菜单）、</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sub_folder.xml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（子文件）、</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string.xml</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（字符内容）等也清楚明了。</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2.</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能很好的进行函数接口调用</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能够隐藏功能实现细节，降低模块之间的耦合度，提高了代码的可读性、灵活性和可维护性，便于模块的独立开发、测试和维护。这对我们在维护功能的实践中提供了非常利好的平台和施展的机会。</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3.</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存在部分代码逻辑过于冗长</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如</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widget.NoteWidgetProvider.java</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类中就有出现长达近</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50</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行的</a:t>
            </a: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for</a:t>
            </a:r>
            <a:r>
              <a:rPr lang="zh-CN" altLang="en-US" sz="1800" kern="100" dirty="0">
                <a:latin typeface="等线" panose="02010600030101010101" pitchFamily="2" charset="-122"/>
                <a:ea typeface="等线" panose="02010600030101010101" pitchFamily="2" charset="-122"/>
                <a:cs typeface="Times New Roman" panose="02020603050405020304" pitchFamily="18" charset="0"/>
              </a:rPr>
              <a:t>循环来遍历所有小部件，认为效率较低，代码可维护性差。</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998955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AB1A74-85A3-63E7-80FC-FE3EBB9AEC8B}"/>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D143CC8D-8A18-8C50-AA7C-038A2C9AA6BB}"/>
              </a:ext>
            </a:extLst>
          </p:cNvPr>
          <p:cNvSpPr>
            <a:spLocks noGrp="1"/>
          </p:cNvSpPr>
          <p:nvPr>
            <p:ph idx="1"/>
          </p:nvPr>
        </p:nvSpPr>
        <p:spPr/>
        <p:txBody>
          <a:bodyPr/>
          <a:lstStyle/>
          <a:p>
            <a:r>
              <a:rPr lang="zh-CN" altLang="en-US" dirty="0"/>
              <a:t>工具分析代码</a:t>
            </a:r>
            <a:endParaRPr lang="en-US" altLang="zh-CN" dirty="0"/>
          </a:p>
          <a:p>
            <a:pPr marL="0" indent="0">
              <a:buNone/>
            </a:pPr>
            <a:r>
              <a:rPr lang="en-US" altLang="zh-CN" dirty="0"/>
              <a:t>	</a:t>
            </a:r>
            <a:r>
              <a:rPr lang="zh-CN" altLang="en-US" dirty="0"/>
              <a:t>本实验采用</a:t>
            </a:r>
            <a:r>
              <a:rPr lang="en-US" altLang="zh-CN" dirty="0" err="1"/>
              <a:t>sonarqube</a:t>
            </a:r>
            <a:r>
              <a:rPr lang="zh-CN" altLang="en-US" dirty="0"/>
              <a:t>工具对小米便签的代码进行质量分析</a:t>
            </a:r>
            <a:r>
              <a:rPr lang="en-US" altLang="zh-CN" dirty="0"/>
              <a:t>,</a:t>
            </a:r>
            <a:r>
              <a:rPr lang="zh-CN" altLang="en-US" dirty="0"/>
              <a:t>导入小米便签进行分析可以清楚的查看相关代码的质量分析报告和代码缺陷等级：</a:t>
            </a:r>
            <a:endParaRPr lang="en-US" altLang="zh-CN" dirty="0"/>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Blocker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：极有可能影响应用程序表现的错误；</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Critical</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：可能影响应用程序表现的错误和表示安全缺陷的问题；</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Major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：严重影响开发者效率的质量缺陷；</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Minor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：轻微影响开发者效率的质量缺陷；</a:t>
            </a:r>
          </a:p>
          <a:p>
            <a:pPr marL="742950" lvl="1" indent="-285750" algn="l">
              <a:buFont typeface="+mj-lt"/>
              <a:buAutoNum type="alphaLcParen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Info</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：不是错误或者质量缺陷。</a:t>
            </a:r>
          </a:p>
          <a:p>
            <a:pPr marL="0" indent="0">
              <a:buNone/>
            </a:pPr>
            <a:r>
              <a:rPr lang="en-US" altLang="zh-CN" dirty="0"/>
              <a:t>	</a:t>
            </a:r>
            <a:r>
              <a:rPr lang="zh-CN" altLang="zh-CN" dirty="0"/>
              <a:t>根据缺陷的不同等级，可以针对性地解决代码存在的问题，减少软件漏洞，提高代码质量</a:t>
            </a:r>
          </a:p>
          <a:p>
            <a:pPr marL="0" indent="0">
              <a:buNone/>
            </a:pPr>
            <a:endParaRPr lang="en-US" altLang="zh-CN" dirty="0"/>
          </a:p>
        </p:txBody>
      </p:sp>
    </p:spTree>
    <p:extLst>
      <p:ext uri="{BB962C8B-B14F-4D97-AF65-F5344CB8AC3E}">
        <p14:creationId xmlns:p14="http://schemas.microsoft.com/office/powerpoint/2010/main" val="415758488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407473" y="932446"/>
            <a:ext cx="4778138" cy="6067751"/>
          </a:xfrm>
        </p:spPr>
        <p:txBody>
          <a:bodyPr/>
          <a:lstStyle/>
          <a:p>
            <a:r>
              <a:rPr lang="zh-CN" altLang="en-US" dirty="0"/>
              <a:t>工具分析示例</a:t>
            </a:r>
            <a:r>
              <a:rPr lang="en-US" altLang="zh-CN" dirty="0"/>
              <a:t>1 </a:t>
            </a:r>
            <a:endParaRPr lang="en-US" altLang="zh-CN" sz="1800" dirty="0"/>
          </a:p>
          <a:p>
            <a:r>
              <a:rPr lang="en-US" altLang="zh-CN" dirty="0"/>
              <a:t>Blocker</a:t>
            </a:r>
            <a:r>
              <a:rPr lang="zh-CN" altLang="en-US" dirty="0"/>
              <a:t>部分</a:t>
            </a:r>
            <a:endParaRPr lang="en-US" altLang="zh-CN" dirty="0"/>
          </a:p>
          <a:p>
            <a:r>
              <a:rPr lang="en-US" altLang="zh-CN" dirty="0" err="1"/>
              <a:t>ui</a:t>
            </a:r>
            <a:r>
              <a:rPr lang="en-US" altLang="zh-CN" dirty="0"/>
              <a:t> </a:t>
            </a:r>
            <a:r>
              <a:rPr lang="zh-CN" altLang="en-US" dirty="0"/>
              <a:t>包 </a:t>
            </a:r>
            <a:r>
              <a:rPr lang="en-US" altLang="zh-CN" dirty="0"/>
              <a:t>NoteEditText.java </a:t>
            </a:r>
            <a:r>
              <a:rPr lang="zh-CN" altLang="en-US" dirty="0"/>
              <a:t>类</a:t>
            </a:r>
            <a:endParaRPr lang="en-US" altLang="zh-CN" dirty="0"/>
          </a:p>
          <a:p>
            <a:pPr marL="0" indent="0">
              <a:buNone/>
            </a:pPr>
            <a:endParaRPr lang="en-US" altLang="zh-CN" sz="2000" kern="100" dirty="0">
              <a:effectLst/>
              <a:ea typeface="等线" panose="02010600030101010101" pitchFamily="2" charset="-122"/>
              <a:cs typeface="Times New Roman" panose="02020603050405020304" pitchFamily="18" charset="0"/>
            </a:endParaRPr>
          </a:p>
          <a:p>
            <a:pPr marL="0" indent="0">
              <a:buNone/>
            </a:pPr>
            <a:r>
              <a:rPr lang="zh-CN" altLang="en-US" sz="2400" kern="100" dirty="0">
                <a:effectLst/>
                <a:ea typeface="等线" panose="02010600030101010101" pitchFamily="2" charset="-122"/>
                <a:cs typeface="Times New Roman" panose="02020603050405020304" pitchFamily="18" charset="0"/>
              </a:rPr>
              <a:t>问题</a:t>
            </a:r>
            <a:r>
              <a:rPr lang="en-US" altLang="zh-CN" sz="2400" kern="100" dirty="0">
                <a:effectLst/>
                <a:ea typeface="等线" panose="02010600030101010101" pitchFamily="2" charset="-122"/>
                <a:cs typeface="Times New Roman" panose="02020603050405020304" pitchFamily="18" charset="0"/>
              </a:rPr>
              <a:t>1</a:t>
            </a:r>
            <a:r>
              <a:rPr lang="zh-CN" altLang="en-US" sz="2400" kern="100" dirty="0">
                <a:effectLst/>
                <a:ea typeface="等线" panose="02010600030101010101" pitchFamily="2" charset="-122"/>
                <a:cs typeface="Times New Roman" panose="02020603050405020304" pitchFamily="18" charset="0"/>
              </a:rPr>
              <a:t>：</a:t>
            </a:r>
            <a:r>
              <a:rPr lang="en-US" altLang="zh-CN" sz="2400" kern="100" dirty="0">
                <a:effectLst/>
                <a:ea typeface="等线" panose="02010600030101010101" pitchFamily="2" charset="-122"/>
                <a:cs typeface="Times New Roman" panose="02020603050405020304" pitchFamily="18" charset="0"/>
              </a:rPr>
              <a:t>Switch cases should end with an unconditional "break“</a:t>
            </a:r>
          </a:p>
          <a:p>
            <a:pPr marL="0" indent="0">
              <a:buNone/>
            </a:pPr>
            <a:endParaRPr lang="en-US" altLang="zh-CN" sz="24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要求我们应该添加一个无条件的中止来增强代码的健壮性，可以在末尾增加</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default</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或者其他条件跳转结束</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a:t>
            </a:r>
          </a:p>
          <a:p>
            <a:pPr marL="0" indent="0">
              <a:buNone/>
            </a:pPr>
            <a:endParaRPr lang="en-US" altLang="zh-CN" dirty="0"/>
          </a:p>
          <a:p>
            <a:pPr marL="0" indent="0">
              <a:buNone/>
            </a:pPr>
            <a:endParaRPr lang="zh-CN" altLang="en-US" dirty="0"/>
          </a:p>
        </p:txBody>
      </p:sp>
      <p:pic>
        <p:nvPicPr>
          <p:cNvPr id="6" name="图片 5">
            <a:extLst>
              <a:ext uri="{FF2B5EF4-FFF2-40B4-BE49-F238E27FC236}">
                <a16:creationId xmlns:a16="http://schemas.microsoft.com/office/drawing/2014/main" id="{581EBE78-5DA7-B471-660D-D596967C7C92}"/>
              </a:ext>
            </a:extLst>
          </p:cNvPr>
          <p:cNvPicPr>
            <a:picLocks noChangeAspect="1"/>
          </p:cNvPicPr>
          <p:nvPr/>
        </p:nvPicPr>
        <p:blipFill>
          <a:blip r:embed="rId2"/>
          <a:stretch>
            <a:fillRect/>
          </a:stretch>
        </p:blipFill>
        <p:spPr>
          <a:xfrm>
            <a:off x="5289129" y="932446"/>
            <a:ext cx="6495398" cy="5390120"/>
          </a:xfrm>
          <a:prstGeom prst="rect">
            <a:avLst/>
          </a:prstGeom>
        </p:spPr>
      </p:pic>
    </p:spTree>
    <p:extLst>
      <p:ext uri="{BB962C8B-B14F-4D97-AF65-F5344CB8AC3E}">
        <p14:creationId xmlns:p14="http://schemas.microsoft.com/office/powerpoint/2010/main" val="15371788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4" name="内容占位符 2">
            <a:extLst>
              <a:ext uri="{FF2B5EF4-FFF2-40B4-BE49-F238E27FC236}">
                <a16:creationId xmlns:a16="http://schemas.microsoft.com/office/drawing/2014/main" id="{7285F596-5C3F-CBDF-6D25-1FFB3C3BD863}"/>
              </a:ext>
            </a:extLst>
          </p:cNvPr>
          <p:cNvSpPr txBox="1">
            <a:spLocks/>
          </p:cNvSpPr>
          <p:nvPr/>
        </p:nvSpPr>
        <p:spPr>
          <a:xfrm>
            <a:off x="407473" y="932446"/>
            <a:ext cx="4778138" cy="6067751"/>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Font typeface="Wingdings" panose="05000000000000000000" pitchFamily="2" charset="2"/>
              <a:buChar char=""/>
              <a:defRPr sz="2800" b="1" kern="1200">
                <a:solidFill>
                  <a:srgbClr val="002060"/>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n"/>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工具分析示例</a:t>
            </a:r>
            <a:r>
              <a:rPr lang="en-US" altLang="zh-CN" dirty="0"/>
              <a:t>2 </a:t>
            </a:r>
          </a:p>
          <a:p>
            <a:r>
              <a:rPr lang="en-US" altLang="zh-CN" kern="100" dirty="0">
                <a:effectLst/>
                <a:latin typeface="等线" panose="02010600030101010101" pitchFamily="2" charset="-122"/>
                <a:cs typeface="Times New Roman" panose="02020603050405020304" pitchFamily="18" charset="0"/>
              </a:rPr>
              <a:t>Critical</a:t>
            </a:r>
            <a:r>
              <a:rPr lang="zh-CN" altLang="zh-CN" kern="100" dirty="0">
                <a:effectLst/>
                <a:ea typeface="等线" panose="02010600030101010101" pitchFamily="2" charset="-122"/>
                <a:cs typeface="Times New Roman" panose="02020603050405020304" pitchFamily="18" charset="0"/>
              </a:rPr>
              <a:t>部</a:t>
            </a:r>
            <a:r>
              <a:rPr lang="zh-CN" altLang="en-US" kern="100" dirty="0">
                <a:effectLst/>
                <a:ea typeface="等线" panose="02010600030101010101" pitchFamily="2" charset="-122"/>
                <a:cs typeface="Times New Roman" panose="02020603050405020304" pitchFamily="18" charset="0"/>
              </a:rPr>
              <a:t>分</a:t>
            </a:r>
            <a:endParaRPr lang="en-US" altLang="zh-CN" dirty="0"/>
          </a:p>
          <a:p>
            <a:r>
              <a:rPr lang="en-US" altLang="zh-CN" dirty="0"/>
              <a:t>tool </a:t>
            </a:r>
            <a:r>
              <a:rPr lang="zh-CN" altLang="en-US" dirty="0"/>
              <a:t>包 </a:t>
            </a:r>
            <a:r>
              <a:rPr lang="en-US" altLang="zh-CN" dirty="0"/>
              <a:t>BackupUtils.java </a:t>
            </a:r>
            <a:r>
              <a:rPr lang="zh-CN" altLang="en-US" dirty="0"/>
              <a:t>类</a:t>
            </a:r>
            <a:endParaRPr lang="en-US" altLang="zh-CN" dirty="0"/>
          </a:p>
          <a:p>
            <a:pPr marL="0" indent="0">
              <a:buFont typeface="Wingdings" panose="05000000000000000000" pitchFamily="2" charset="2"/>
              <a:buNone/>
            </a:pPr>
            <a:endParaRPr lang="en-US" altLang="zh-CN" sz="2000" kern="100" dirty="0">
              <a:ea typeface="等线" panose="02010600030101010101" pitchFamily="2" charset="-122"/>
              <a:cs typeface="Times New Roman" panose="02020603050405020304" pitchFamily="18" charset="0"/>
            </a:endParaRPr>
          </a:p>
          <a:p>
            <a:pPr marL="0" indent="0">
              <a:buFont typeface="Wingdings" panose="05000000000000000000" pitchFamily="2" charset="2"/>
              <a:buNone/>
            </a:pPr>
            <a:r>
              <a:rPr lang="zh-CN" altLang="en-US" sz="2400" kern="100" dirty="0">
                <a:ea typeface="等线" panose="02010600030101010101" pitchFamily="2" charset="-122"/>
                <a:cs typeface="Times New Roman" panose="02020603050405020304" pitchFamily="18" charset="0"/>
              </a:rPr>
              <a:t>问题</a:t>
            </a:r>
            <a:r>
              <a:rPr lang="en-US" altLang="zh-CN" sz="2400" kern="100" dirty="0">
                <a:ea typeface="等线" panose="02010600030101010101" pitchFamily="2" charset="-122"/>
                <a:cs typeface="Times New Roman" panose="02020603050405020304" pitchFamily="18" charset="0"/>
              </a:rPr>
              <a:t>2</a:t>
            </a:r>
            <a:r>
              <a:rPr lang="zh-CN" altLang="en-US" sz="2400" kern="100" dirty="0">
                <a:ea typeface="等线" panose="02010600030101010101" pitchFamily="2" charset="-122"/>
                <a:cs typeface="Times New Roman" panose="02020603050405020304" pitchFamily="18" charset="0"/>
              </a:rPr>
              <a:t>：方法复杂度太高</a:t>
            </a:r>
            <a:endParaRPr lang="en-US" altLang="zh-CN" sz="2400" kern="100" dirty="0">
              <a:ea typeface="等线" panose="02010600030101010101" pitchFamily="2" charset="-122"/>
              <a:cs typeface="Times New Roman" panose="02020603050405020304" pitchFamily="18" charset="0"/>
            </a:endParaRPr>
          </a:p>
          <a:p>
            <a:pPr marL="0" indent="0">
              <a:buFont typeface="Wingdings" panose="05000000000000000000" pitchFamily="2" charset="2"/>
              <a:buNone/>
            </a:pPr>
            <a:r>
              <a:rPr lang="en-US" altLang="zh-CN" sz="1800" kern="100" dirty="0">
                <a:latin typeface="等线" panose="02010600030101010101" pitchFamily="2" charset="-122"/>
                <a:ea typeface="等线" panose="02010600030101010101" pitchFamily="2" charset="-122"/>
                <a:cs typeface="Times New Roman" panose="02020603050405020304" pitchFamily="18" charset="0"/>
              </a:rPr>
              <a:t>       </a:t>
            </a:r>
          </a:p>
          <a:p>
            <a:pPr marL="0" indent="0">
              <a:buFont typeface="Wingdings" panose="05000000000000000000" pitchFamily="2" charset="2"/>
              <a:buNone/>
            </a:pPr>
            <a:r>
              <a:rPr lang="en-US" altLang="zh-CN" sz="2400"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该语句块嵌套了太多的选择分支，超过了建议的认知复杂度</a:t>
            </a:r>
            <a:r>
              <a:rPr lang="en-US" altLang="zh-CN" sz="2400" kern="100" dirty="0">
                <a:latin typeface="等线" panose="02010600030101010101" pitchFamily="2" charset="-122"/>
                <a:ea typeface="等线" panose="02010600030101010101" pitchFamily="2" charset="-122"/>
                <a:cs typeface="Times New Roman" panose="02020603050405020304" pitchFamily="18" charset="0"/>
              </a:rPr>
              <a:t>15</a:t>
            </a:r>
            <a:r>
              <a:rPr lang="zh-CN" altLang="en-US" sz="2400" kern="100" dirty="0">
                <a:latin typeface="等线" panose="02010600030101010101" pitchFamily="2" charset="-122"/>
                <a:ea typeface="等线" panose="02010600030101010101" pitchFamily="2" charset="-122"/>
                <a:cs typeface="Times New Roman" panose="02020603050405020304" pitchFamily="18" charset="0"/>
              </a:rPr>
              <a:t>，应该要有把重复代码和关键逻辑抽出来成方法的意识。</a:t>
            </a:r>
            <a:endParaRPr lang="en-US" altLang="zh-CN" dirty="0"/>
          </a:p>
          <a:p>
            <a:pPr marL="0" indent="0">
              <a:buFont typeface="Wingdings" panose="05000000000000000000" pitchFamily="2" charset="2"/>
              <a:buNone/>
            </a:pPr>
            <a:endParaRPr lang="zh-CN" altLang="en-US" dirty="0"/>
          </a:p>
        </p:txBody>
      </p:sp>
      <p:pic>
        <p:nvPicPr>
          <p:cNvPr id="5" name="图片 4">
            <a:extLst>
              <a:ext uri="{FF2B5EF4-FFF2-40B4-BE49-F238E27FC236}">
                <a16:creationId xmlns:a16="http://schemas.microsoft.com/office/drawing/2014/main" id="{B0437476-D638-58A6-EAB5-CDD1E961B7BD}"/>
              </a:ext>
            </a:extLst>
          </p:cNvPr>
          <p:cNvPicPr>
            <a:picLocks noChangeAspect="1"/>
          </p:cNvPicPr>
          <p:nvPr/>
        </p:nvPicPr>
        <p:blipFill>
          <a:blip r:embed="rId2"/>
          <a:stretch>
            <a:fillRect/>
          </a:stretch>
        </p:blipFill>
        <p:spPr>
          <a:xfrm>
            <a:off x="6096000" y="932446"/>
            <a:ext cx="5074753" cy="5545032"/>
          </a:xfrm>
          <a:prstGeom prst="rect">
            <a:avLst/>
          </a:prstGeom>
        </p:spPr>
      </p:pic>
    </p:spTree>
    <p:extLst>
      <p:ext uri="{BB962C8B-B14F-4D97-AF65-F5344CB8AC3E}">
        <p14:creationId xmlns:p14="http://schemas.microsoft.com/office/powerpoint/2010/main" val="236142066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小米便签软件的质量分析</a:t>
            </a:r>
          </a:p>
        </p:txBody>
      </p:sp>
      <p:sp>
        <p:nvSpPr>
          <p:cNvPr id="3" name="内容占位符 2">
            <a:extLst>
              <a:ext uri="{FF2B5EF4-FFF2-40B4-BE49-F238E27FC236}">
                <a16:creationId xmlns:a16="http://schemas.microsoft.com/office/drawing/2014/main" id="{963D7F46-0FFE-40A6-D5CA-3DC112873E09}"/>
              </a:ext>
            </a:extLst>
          </p:cNvPr>
          <p:cNvSpPr>
            <a:spLocks noGrp="1"/>
          </p:cNvSpPr>
          <p:nvPr>
            <p:ph idx="1"/>
          </p:nvPr>
        </p:nvSpPr>
        <p:spPr>
          <a:xfrm>
            <a:off x="268151" y="1047088"/>
            <a:ext cx="4375080" cy="4919980"/>
          </a:xfrm>
        </p:spPr>
        <p:txBody>
          <a:bodyPr/>
          <a:lstStyle/>
          <a:p>
            <a:r>
              <a:rPr lang="zh-CN" altLang="en-US" dirty="0"/>
              <a:t>工具分析代码示例</a:t>
            </a:r>
            <a:r>
              <a:rPr lang="en-US" altLang="zh-CN" dirty="0"/>
              <a:t>3</a:t>
            </a:r>
          </a:p>
          <a:p>
            <a:r>
              <a:rPr lang="en-US" altLang="zh-CN" dirty="0"/>
              <a:t>Major</a:t>
            </a:r>
            <a:r>
              <a:rPr lang="zh-CN" altLang="en-US" dirty="0"/>
              <a:t>部分</a:t>
            </a:r>
            <a:endParaRPr lang="en-US" altLang="zh-CN" dirty="0"/>
          </a:p>
          <a:p>
            <a:r>
              <a:rPr lang="en-US" altLang="zh-CN" dirty="0"/>
              <a:t>Tool</a:t>
            </a:r>
            <a:r>
              <a:rPr lang="zh-CN" altLang="en-US" dirty="0"/>
              <a:t>包 </a:t>
            </a:r>
            <a:r>
              <a:rPr lang="en-US" altLang="zh-CN" dirty="0"/>
              <a:t>DataUtils.java</a:t>
            </a:r>
            <a:r>
              <a:rPr lang="zh-CN" altLang="en-US" dirty="0"/>
              <a:t>类：</a:t>
            </a:r>
            <a:endParaRPr lang="en-US" altLang="zh-CN" dirty="0"/>
          </a:p>
          <a:p>
            <a:pPr marL="0" indent="0">
              <a:buNone/>
            </a:pP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US" altLang="zh-CN" sz="1800" kern="100" dirty="0">
                <a:ea typeface="等线" panose="02010600030101010101" pitchFamily="2" charset="-122"/>
                <a:cs typeface="Times New Roman" panose="02020603050405020304" pitchFamily="18" charset="0"/>
              </a:rPr>
              <a:t>        </a:t>
            </a:r>
            <a:r>
              <a:rPr lang="zh-CN" altLang="en-US" sz="1800" kern="100" dirty="0">
                <a:ea typeface="等线" panose="02010600030101010101" pitchFamily="2" charset="-122"/>
                <a:cs typeface="Times New Roman" panose="02020603050405020304" pitchFamily="18" charset="0"/>
              </a:rPr>
              <a:t>也是类似的多重嵌套代码冗余情况，</a:t>
            </a:r>
            <a:r>
              <a:rPr lang="zh-CN" altLang="zh-CN" sz="1800" kern="100" dirty="0">
                <a:effectLst/>
                <a:ea typeface="等线" panose="02010600030101010101" pitchFamily="2" charset="-122"/>
                <a:cs typeface="Times New Roman" panose="02020603050405020304" pitchFamily="18" charset="0"/>
              </a:rPr>
              <a:t>我们对游标是否为空和移动到第一行成功的判断进行了合并</a:t>
            </a:r>
            <a:r>
              <a:rPr lang="zh-CN" altLang="en-US" sz="1800" kern="100" dirty="0">
                <a:effectLst/>
                <a:ea typeface="等线" panose="02010600030101010101" pitchFamily="2" charset="-122"/>
                <a:cs typeface="Times New Roman" panose="02020603050405020304" pitchFamily="18" charset="0"/>
              </a:rPr>
              <a:t>，</a:t>
            </a:r>
            <a:r>
              <a:rPr lang="zh-CN" altLang="zh-CN" sz="1800" kern="100" dirty="0">
                <a:effectLst/>
                <a:ea typeface="等线" panose="02010600030101010101" pitchFamily="2" charset="-122"/>
                <a:cs typeface="Times New Roman" panose="02020603050405020304" pitchFamily="18" charset="0"/>
              </a:rPr>
              <a:t>使用了逻辑与（</a:t>
            </a:r>
            <a:r>
              <a:rPr lang="en-US" altLang="zh-CN" sz="1800" kern="100" dirty="0">
                <a:ea typeface="等线" panose="02010600030101010101" pitchFamily="2" charset="-122"/>
                <a:cs typeface="Times New Roman" panose="02020603050405020304" pitchFamily="18" charset="0"/>
              </a:rPr>
              <a:t>&amp;&amp;</a:t>
            </a:r>
            <a:r>
              <a:rPr lang="zh-CN" altLang="zh-CN" sz="1800" kern="100" dirty="0">
                <a:effectLst/>
                <a:ea typeface="等线" panose="02010600030101010101" pitchFamily="2" charset="-122"/>
                <a:cs typeface="Times New Roman" panose="02020603050405020304" pitchFamily="18" charset="0"/>
              </a:rPr>
              <a:t>）操作符</a:t>
            </a:r>
            <a:r>
              <a:rPr lang="zh-CN" altLang="en-US" sz="1800" kern="100" dirty="0">
                <a:effectLst/>
                <a:ea typeface="等线" panose="02010600030101010101" pitchFamily="2" charset="-122"/>
                <a:cs typeface="Times New Roman" panose="02020603050405020304" pitchFamily="18" charset="0"/>
              </a:rPr>
              <a:t>，使得逻辑更加简洁。</a:t>
            </a:r>
            <a:endParaRPr lang="zh-CN" altLang="en-US" dirty="0"/>
          </a:p>
        </p:txBody>
      </p:sp>
      <p:pic>
        <p:nvPicPr>
          <p:cNvPr id="7" name="图片 6">
            <a:extLst>
              <a:ext uri="{FF2B5EF4-FFF2-40B4-BE49-F238E27FC236}">
                <a16:creationId xmlns:a16="http://schemas.microsoft.com/office/drawing/2014/main" id="{9922EA01-969F-DABB-8EEC-21AC617B162A}"/>
              </a:ext>
            </a:extLst>
          </p:cNvPr>
          <p:cNvPicPr>
            <a:picLocks noChangeAspect="1"/>
          </p:cNvPicPr>
          <p:nvPr/>
        </p:nvPicPr>
        <p:blipFill>
          <a:blip r:embed="rId2"/>
          <a:stretch>
            <a:fillRect/>
          </a:stretch>
        </p:blipFill>
        <p:spPr>
          <a:xfrm>
            <a:off x="5088746" y="1047088"/>
            <a:ext cx="7103254" cy="2773174"/>
          </a:xfrm>
          <a:prstGeom prst="rect">
            <a:avLst/>
          </a:prstGeom>
        </p:spPr>
      </p:pic>
      <p:pic>
        <p:nvPicPr>
          <p:cNvPr id="8" name="图片 7">
            <a:extLst>
              <a:ext uri="{FF2B5EF4-FFF2-40B4-BE49-F238E27FC236}">
                <a16:creationId xmlns:a16="http://schemas.microsoft.com/office/drawing/2014/main" id="{41965DE8-4FB8-AB7D-5C5E-D390AFFC56B0}"/>
              </a:ext>
            </a:extLst>
          </p:cNvPr>
          <p:cNvPicPr>
            <a:picLocks noChangeAspect="1"/>
          </p:cNvPicPr>
          <p:nvPr/>
        </p:nvPicPr>
        <p:blipFill>
          <a:blip r:embed="rId3"/>
          <a:stretch>
            <a:fillRect/>
          </a:stretch>
        </p:blipFill>
        <p:spPr>
          <a:xfrm>
            <a:off x="5088746" y="4249052"/>
            <a:ext cx="7103254" cy="2163178"/>
          </a:xfrm>
          <a:prstGeom prst="rect">
            <a:avLst/>
          </a:prstGeom>
        </p:spPr>
      </p:pic>
      <p:sp>
        <p:nvSpPr>
          <p:cNvPr id="9" name="文本框 8">
            <a:extLst>
              <a:ext uri="{FF2B5EF4-FFF2-40B4-BE49-F238E27FC236}">
                <a16:creationId xmlns:a16="http://schemas.microsoft.com/office/drawing/2014/main" id="{4EF47B7F-EE5C-F70D-B752-8BEA0D00A132}"/>
              </a:ext>
            </a:extLst>
          </p:cNvPr>
          <p:cNvSpPr txBox="1"/>
          <p:nvPr/>
        </p:nvSpPr>
        <p:spPr>
          <a:xfrm>
            <a:off x="5029201" y="3879720"/>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修改后：</a:t>
            </a:r>
          </a:p>
        </p:txBody>
      </p:sp>
      <p:sp>
        <p:nvSpPr>
          <p:cNvPr id="10" name="文本框 9">
            <a:extLst>
              <a:ext uri="{FF2B5EF4-FFF2-40B4-BE49-F238E27FC236}">
                <a16:creationId xmlns:a16="http://schemas.microsoft.com/office/drawing/2014/main" id="{F7011D44-3758-FC48-F809-849E2FFBAAF1}"/>
              </a:ext>
            </a:extLst>
          </p:cNvPr>
          <p:cNvSpPr txBox="1"/>
          <p:nvPr/>
        </p:nvSpPr>
        <p:spPr>
          <a:xfrm>
            <a:off x="5029201" y="715457"/>
            <a:ext cx="1557130" cy="369332"/>
          </a:xfrm>
          <a:prstGeom prst="rect">
            <a:avLst/>
          </a:prstGeom>
          <a:noFill/>
        </p:spPr>
        <p:txBody>
          <a:bodyPr wrap="square" rtlCol="0">
            <a:spAutoFit/>
          </a:bodyPr>
          <a:lstStyle/>
          <a:p>
            <a:r>
              <a:rPr lang="zh-CN" altLang="en-US" b="1" kern="100" dirty="0">
                <a:solidFill>
                  <a:srgbClr val="002060"/>
                </a:solidFill>
                <a:ea typeface="等线" panose="02010600030101010101" pitchFamily="2" charset="-122"/>
                <a:cs typeface="Times New Roman" panose="02020603050405020304" pitchFamily="18" charset="0"/>
              </a:rPr>
              <a:t>修改前：</a:t>
            </a:r>
          </a:p>
        </p:txBody>
      </p:sp>
    </p:spTree>
    <p:extLst>
      <p:ext uri="{BB962C8B-B14F-4D97-AF65-F5344CB8AC3E}">
        <p14:creationId xmlns:p14="http://schemas.microsoft.com/office/powerpoint/2010/main" val="389731103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小米便签软件新增功能后的用例图</a:t>
            </a:r>
          </a:p>
        </p:txBody>
      </p:sp>
      <p:pic>
        <p:nvPicPr>
          <p:cNvPr id="4" name="内容占位符 3">
            <a:extLst>
              <a:ext uri="{FF2B5EF4-FFF2-40B4-BE49-F238E27FC236}">
                <a16:creationId xmlns:a16="http://schemas.microsoft.com/office/drawing/2014/main" id="{A7F689A0-D035-C135-D814-B4D8DBF580C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76658" y="775124"/>
            <a:ext cx="5084856" cy="5790744"/>
          </a:xfrm>
        </p:spPr>
      </p:pic>
    </p:spTree>
    <p:extLst>
      <p:ext uri="{BB962C8B-B14F-4D97-AF65-F5344CB8AC3E}">
        <p14:creationId xmlns:p14="http://schemas.microsoft.com/office/powerpoint/2010/main" val="254611644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pic>
        <p:nvPicPr>
          <p:cNvPr id="4" name="图片 3">
            <a:extLst>
              <a:ext uri="{FF2B5EF4-FFF2-40B4-BE49-F238E27FC236}">
                <a16:creationId xmlns:a16="http://schemas.microsoft.com/office/drawing/2014/main" id="{F11665E3-5C02-6A51-5AD3-DA2C2B8BD306}"/>
              </a:ext>
            </a:extLst>
          </p:cNvPr>
          <p:cNvPicPr>
            <a:picLocks noChangeAspect="1"/>
          </p:cNvPicPr>
          <p:nvPr/>
        </p:nvPicPr>
        <p:blipFill>
          <a:blip r:embed="rId2"/>
          <a:stretch>
            <a:fillRect/>
          </a:stretch>
        </p:blipFill>
        <p:spPr>
          <a:xfrm>
            <a:off x="550662" y="1417982"/>
            <a:ext cx="6110401" cy="4886946"/>
          </a:xfrm>
          <a:prstGeom prst="rect">
            <a:avLst/>
          </a:prstGeom>
        </p:spPr>
      </p:pic>
      <p:sp>
        <p:nvSpPr>
          <p:cNvPr id="6" name="文本框 5">
            <a:extLst>
              <a:ext uri="{FF2B5EF4-FFF2-40B4-BE49-F238E27FC236}">
                <a16:creationId xmlns:a16="http://schemas.microsoft.com/office/drawing/2014/main" id="{45E5F535-1BAC-1692-03B2-D4B46A92628B}"/>
              </a:ext>
            </a:extLst>
          </p:cNvPr>
          <p:cNvSpPr txBox="1"/>
          <p:nvPr/>
        </p:nvSpPr>
        <p:spPr>
          <a:xfrm>
            <a:off x="793088" y="954157"/>
            <a:ext cx="5625548" cy="369332"/>
          </a:xfrm>
          <a:prstGeom prst="rect">
            <a:avLst/>
          </a:prstGeom>
          <a:noFill/>
        </p:spPr>
        <p:txBody>
          <a:bodyPr wrap="square" rtlCol="0">
            <a:spAutoFit/>
          </a:bodyPr>
          <a:lstStyle/>
          <a:p>
            <a:r>
              <a:rPr lang="zh-CN" altLang="en-US" dirty="0"/>
              <a:t>删除保留方法</a:t>
            </a:r>
            <a:r>
              <a:rPr lang="en-US" altLang="zh-CN" dirty="0" err="1"/>
              <a:t>openTemparayFolder</a:t>
            </a:r>
            <a:r>
              <a:rPr lang="zh-CN" altLang="en-US" dirty="0"/>
              <a:t>（）：</a:t>
            </a:r>
          </a:p>
        </p:txBody>
      </p:sp>
    </p:spTree>
    <p:extLst>
      <p:ext uri="{BB962C8B-B14F-4D97-AF65-F5344CB8AC3E}">
        <p14:creationId xmlns:p14="http://schemas.microsoft.com/office/powerpoint/2010/main" val="283513292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sp>
        <p:nvSpPr>
          <p:cNvPr id="6" name="文本框 5">
            <a:extLst>
              <a:ext uri="{FF2B5EF4-FFF2-40B4-BE49-F238E27FC236}">
                <a16:creationId xmlns:a16="http://schemas.microsoft.com/office/drawing/2014/main" id="{45E5F535-1BAC-1692-03B2-D4B46A92628B}"/>
              </a:ext>
            </a:extLst>
          </p:cNvPr>
          <p:cNvSpPr txBox="1"/>
          <p:nvPr/>
        </p:nvSpPr>
        <p:spPr>
          <a:xfrm>
            <a:off x="793088" y="954157"/>
            <a:ext cx="5625548" cy="369332"/>
          </a:xfrm>
          <a:prstGeom prst="rect">
            <a:avLst/>
          </a:prstGeom>
          <a:noFill/>
        </p:spPr>
        <p:txBody>
          <a:bodyPr wrap="square" rtlCol="0">
            <a:spAutoFit/>
          </a:bodyPr>
          <a:lstStyle/>
          <a:p>
            <a:r>
              <a:rPr lang="zh-CN" altLang="en-US" dirty="0"/>
              <a:t>方法</a:t>
            </a:r>
            <a:r>
              <a:rPr lang="en-US" altLang="zh-CN" b="1" i="0" dirty="0" err="1">
                <a:solidFill>
                  <a:srgbClr val="4F4F4F"/>
                </a:solidFill>
                <a:effectLst/>
                <a:latin typeface="PingFang SC"/>
              </a:rPr>
              <a:t>showSingleAlertDialog</a:t>
            </a:r>
            <a:r>
              <a:rPr lang="zh-CN" altLang="en-US" b="1" dirty="0">
                <a:solidFill>
                  <a:srgbClr val="4F4F4F"/>
                </a:solidFill>
                <a:latin typeface="PingFang SC"/>
              </a:rPr>
              <a:t>（）</a:t>
            </a:r>
            <a:r>
              <a:rPr lang="zh-CN" altLang="en-US" dirty="0"/>
              <a:t>：</a:t>
            </a:r>
          </a:p>
        </p:txBody>
      </p:sp>
      <p:pic>
        <p:nvPicPr>
          <p:cNvPr id="4" name="图片 3">
            <a:extLst>
              <a:ext uri="{FF2B5EF4-FFF2-40B4-BE49-F238E27FC236}">
                <a16:creationId xmlns:a16="http://schemas.microsoft.com/office/drawing/2014/main" id="{DBCC7EB5-CEC2-0A87-5DBD-2513ECC86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088" y="1412969"/>
            <a:ext cx="6687765" cy="4982863"/>
          </a:xfrm>
          <a:prstGeom prst="rect">
            <a:avLst/>
          </a:prstGeom>
        </p:spPr>
      </p:pic>
    </p:spTree>
    <p:extLst>
      <p:ext uri="{BB962C8B-B14F-4D97-AF65-F5344CB8AC3E}">
        <p14:creationId xmlns:p14="http://schemas.microsoft.com/office/powerpoint/2010/main" val="247936746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小米便签软件新增代码示例（方法）</a:t>
            </a:r>
          </a:p>
        </p:txBody>
      </p:sp>
      <p:sp>
        <p:nvSpPr>
          <p:cNvPr id="6" name="文本框 5">
            <a:extLst>
              <a:ext uri="{FF2B5EF4-FFF2-40B4-BE49-F238E27FC236}">
                <a16:creationId xmlns:a16="http://schemas.microsoft.com/office/drawing/2014/main" id="{45E5F535-1BAC-1692-03B2-D4B46A92628B}"/>
              </a:ext>
            </a:extLst>
          </p:cNvPr>
          <p:cNvSpPr txBox="1"/>
          <p:nvPr/>
        </p:nvSpPr>
        <p:spPr>
          <a:xfrm>
            <a:off x="793088" y="954157"/>
            <a:ext cx="5625548" cy="369332"/>
          </a:xfrm>
          <a:prstGeom prst="rect">
            <a:avLst/>
          </a:prstGeom>
          <a:noFill/>
        </p:spPr>
        <p:txBody>
          <a:bodyPr wrap="square" rtlCol="0">
            <a:spAutoFit/>
          </a:bodyPr>
          <a:lstStyle/>
          <a:p>
            <a:r>
              <a:rPr lang="zh-CN" altLang="en-US" dirty="0"/>
              <a:t>方法</a:t>
            </a:r>
            <a:r>
              <a:rPr lang="en-US" altLang="zh-CN" b="1" i="0" dirty="0" err="1">
                <a:solidFill>
                  <a:srgbClr val="4F4F4F"/>
                </a:solidFill>
                <a:effectLst/>
                <a:latin typeface="PingFang SC"/>
              </a:rPr>
              <a:t>onOptionsItemSelected</a:t>
            </a:r>
            <a:r>
              <a:rPr lang="zh-CN" altLang="en-US" b="1" dirty="0">
                <a:solidFill>
                  <a:srgbClr val="4F4F4F"/>
                </a:solidFill>
                <a:latin typeface="PingFang SC"/>
              </a:rPr>
              <a:t>（）</a:t>
            </a:r>
            <a:r>
              <a:rPr lang="zh-CN" altLang="en-US" dirty="0"/>
              <a:t>：</a:t>
            </a:r>
          </a:p>
        </p:txBody>
      </p:sp>
      <p:pic>
        <p:nvPicPr>
          <p:cNvPr id="5" name="图片 4">
            <a:extLst>
              <a:ext uri="{FF2B5EF4-FFF2-40B4-BE49-F238E27FC236}">
                <a16:creationId xmlns:a16="http://schemas.microsoft.com/office/drawing/2014/main" id="{0A9DAAA1-5A7F-8520-D771-13D6CED2816D}"/>
              </a:ext>
            </a:extLst>
          </p:cNvPr>
          <p:cNvPicPr>
            <a:picLocks noChangeAspect="1"/>
          </p:cNvPicPr>
          <p:nvPr/>
        </p:nvPicPr>
        <p:blipFill>
          <a:blip r:embed="rId2"/>
          <a:stretch>
            <a:fillRect/>
          </a:stretch>
        </p:blipFill>
        <p:spPr>
          <a:xfrm>
            <a:off x="793088" y="1373133"/>
            <a:ext cx="6406729" cy="5003295"/>
          </a:xfrm>
          <a:prstGeom prst="rect">
            <a:avLst/>
          </a:prstGeom>
        </p:spPr>
      </p:pic>
    </p:spTree>
    <p:extLst>
      <p:ext uri="{BB962C8B-B14F-4D97-AF65-F5344CB8AC3E}">
        <p14:creationId xmlns:p14="http://schemas.microsoft.com/office/powerpoint/2010/main" val="425005238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9DDFC-382D-C494-4B82-BBC7AD77607C}"/>
              </a:ext>
            </a:extLst>
          </p:cNvPr>
          <p:cNvSpPr>
            <a:spLocks noGrp="1"/>
          </p:cNvSpPr>
          <p:nvPr>
            <p:ph type="title"/>
          </p:nvPr>
        </p:nvSpPr>
        <p:spPr/>
        <p:txBody>
          <a:bodyPr/>
          <a:lstStyle/>
          <a:p>
            <a:r>
              <a:rPr lang="zh-CN" altLang="en-US" dirty="0"/>
              <a:t>运行和演示小米便签的功能</a:t>
            </a:r>
          </a:p>
        </p:txBody>
      </p:sp>
      <p:pic>
        <p:nvPicPr>
          <p:cNvPr id="4" name="内容占位符 3">
            <a:extLst>
              <a:ext uri="{FF2B5EF4-FFF2-40B4-BE49-F238E27FC236}">
                <a16:creationId xmlns:a16="http://schemas.microsoft.com/office/drawing/2014/main" id="{E44146F7-1DFB-57EB-8549-569C7FFD25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033" y="1396013"/>
            <a:ext cx="2524965" cy="5040312"/>
          </a:xfrm>
        </p:spPr>
      </p:pic>
      <p:sp>
        <p:nvSpPr>
          <p:cNvPr id="6" name="文本框 5">
            <a:extLst>
              <a:ext uri="{FF2B5EF4-FFF2-40B4-BE49-F238E27FC236}">
                <a16:creationId xmlns:a16="http://schemas.microsoft.com/office/drawing/2014/main" id="{A9BBF257-DAAF-58B5-9AA6-A146AB128F6A}"/>
              </a:ext>
            </a:extLst>
          </p:cNvPr>
          <p:cNvSpPr txBox="1"/>
          <p:nvPr/>
        </p:nvSpPr>
        <p:spPr>
          <a:xfrm>
            <a:off x="550662" y="962303"/>
            <a:ext cx="2040138" cy="338554"/>
          </a:xfrm>
          <a:prstGeom prst="rect">
            <a:avLst/>
          </a:prstGeom>
          <a:noFill/>
        </p:spPr>
        <p:txBody>
          <a:bodyPr wrap="square" rtlCol="0">
            <a:spAutoFit/>
          </a:bodyPr>
          <a:lstStyle/>
          <a:p>
            <a:r>
              <a:rPr lang="zh-CN" altLang="en-US" sz="1600" dirty="0"/>
              <a:t>删除保留功能</a:t>
            </a:r>
          </a:p>
        </p:txBody>
      </p:sp>
      <p:pic>
        <p:nvPicPr>
          <p:cNvPr id="8" name="图片 7">
            <a:extLst>
              <a:ext uri="{FF2B5EF4-FFF2-40B4-BE49-F238E27FC236}">
                <a16:creationId xmlns:a16="http://schemas.microsoft.com/office/drawing/2014/main" id="{3041E5A2-A564-1310-8F62-62B47128A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0981" y="1306821"/>
            <a:ext cx="2511468" cy="5134664"/>
          </a:xfrm>
          <a:prstGeom prst="rect">
            <a:avLst/>
          </a:prstGeom>
        </p:spPr>
      </p:pic>
      <p:sp>
        <p:nvSpPr>
          <p:cNvPr id="10" name="文本框 9">
            <a:extLst>
              <a:ext uri="{FF2B5EF4-FFF2-40B4-BE49-F238E27FC236}">
                <a16:creationId xmlns:a16="http://schemas.microsoft.com/office/drawing/2014/main" id="{51A6B03D-A26F-BC55-D00A-83D17DB01F56}"/>
              </a:ext>
            </a:extLst>
          </p:cNvPr>
          <p:cNvSpPr txBox="1"/>
          <p:nvPr/>
        </p:nvSpPr>
        <p:spPr>
          <a:xfrm>
            <a:off x="5510981" y="999568"/>
            <a:ext cx="2427040" cy="338554"/>
          </a:xfrm>
          <a:prstGeom prst="rect">
            <a:avLst/>
          </a:prstGeom>
          <a:noFill/>
        </p:spPr>
        <p:txBody>
          <a:bodyPr wrap="square" rtlCol="0">
            <a:spAutoFit/>
          </a:bodyPr>
          <a:lstStyle/>
          <a:p>
            <a:r>
              <a:rPr lang="zh-CN" altLang="en-US" sz="1600" dirty="0"/>
              <a:t>更换背景功能</a:t>
            </a:r>
          </a:p>
        </p:txBody>
      </p:sp>
      <p:pic>
        <p:nvPicPr>
          <p:cNvPr id="12" name="图片 11">
            <a:extLst>
              <a:ext uri="{FF2B5EF4-FFF2-40B4-BE49-F238E27FC236}">
                <a16:creationId xmlns:a16="http://schemas.microsoft.com/office/drawing/2014/main" id="{F056F6F3-13DA-A04E-65AE-B7C6A71D6A8C}"/>
              </a:ext>
            </a:extLst>
          </p:cNvPr>
          <p:cNvPicPr>
            <a:picLocks noChangeAspect="1"/>
          </p:cNvPicPr>
          <p:nvPr/>
        </p:nvPicPr>
        <p:blipFill>
          <a:blip r:embed="rId4"/>
          <a:stretch>
            <a:fillRect/>
          </a:stretch>
        </p:blipFill>
        <p:spPr>
          <a:xfrm>
            <a:off x="2996031" y="1329807"/>
            <a:ext cx="2531727" cy="5111678"/>
          </a:xfrm>
          <a:prstGeom prst="rect">
            <a:avLst/>
          </a:prstGeom>
        </p:spPr>
      </p:pic>
      <p:sp>
        <p:nvSpPr>
          <p:cNvPr id="13" name="文本框 12">
            <a:extLst>
              <a:ext uri="{FF2B5EF4-FFF2-40B4-BE49-F238E27FC236}">
                <a16:creationId xmlns:a16="http://schemas.microsoft.com/office/drawing/2014/main" id="{52D0CFE4-F2B6-E946-6C37-65B7A446BA5C}"/>
              </a:ext>
            </a:extLst>
          </p:cNvPr>
          <p:cNvSpPr txBox="1"/>
          <p:nvPr/>
        </p:nvSpPr>
        <p:spPr>
          <a:xfrm>
            <a:off x="2996031" y="964856"/>
            <a:ext cx="2001078" cy="338554"/>
          </a:xfrm>
          <a:prstGeom prst="rect">
            <a:avLst/>
          </a:prstGeom>
          <a:noFill/>
        </p:spPr>
        <p:txBody>
          <a:bodyPr wrap="square" rtlCol="0">
            <a:spAutoFit/>
          </a:bodyPr>
          <a:lstStyle/>
          <a:p>
            <a:r>
              <a:rPr lang="zh-CN" altLang="en-US" sz="1600" dirty="0"/>
              <a:t>添加文字支持</a:t>
            </a:r>
          </a:p>
        </p:txBody>
      </p:sp>
      <p:pic>
        <p:nvPicPr>
          <p:cNvPr id="15" name="图片 14">
            <a:extLst>
              <a:ext uri="{FF2B5EF4-FFF2-40B4-BE49-F238E27FC236}">
                <a16:creationId xmlns:a16="http://schemas.microsoft.com/office/drawing/2014/main" id="{D4245A17-7CAD-2627-CC3E-3B7B047544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4790" y="1367680"/>
            <a:ext cx="2485062" cy="5080140"/>
          </a:xfrm>
          <a:prstGeom prst="rect">
            <a:avLst/>
          </a:prstGeom>
        </p:spPr>
      </p:pic>
      <p:sp>
        <p:nvSpPr>
          <p:cNvPr id="16" name="文本框 15">
            <a:extLst>
              <a:ext uri="{FF2B5EF4-FFF2-40B4-BE49-F238E27FC236}">
                <a16:creationId xmlns:a16="http://schemas.microsoft.com/office/drawing/2014/main" id="{0A4A9201-BC15-FA4D-C13E-130179F9D2E1}"/>
              </a:ext>
            </a:extLst>
          </p:cNvPr>
          <p:cNvSpPr txBox="1"/>
          <p:nvPr/>
        </p:nvSpPr>
        <p:spPr>
          <a:xfrm>
            <a:off x="8195430" y="962303"/>
            <a:ext cx="2001078" cy="338554"/>
          </a:xfrm>
          <a:prstGeom prst="rect">
            <a:avLst/>
          </a:prstGeom>
          <a:noFill/>
        </p:spPr>
        <p:txBody>
          <a:bodyPr wrap="square" rtlCol="0">
            <a:spAutoFit/>
          </a:bodyPr>
          <a:lstStyle/>
          <a:p>
            <a:r>
              <a:rPr lang="zh-CN" altLang="en-US" sz="1600" dirty="0"/>
              <a:t>切换字体功能</a:t>
            </a:r>
          </a:p>
        </p:txBody>
      </p:sp>
    </p:spTree>
    <p:extLst>
      <p:ext uri="{BB962C8B-B14F-4D97-AF65-F5344CB8AC3E}">
        <p14:creationId xmlns:p14="http://schemas.microsoft.com/office/powerpoint/2010/main" val="1944140885"/>
      </p:ext>
    </p:extLst>
  </p:cSld>
  <p:clrMapOvr>
    <a:masterClrMapping/>
  </p:clrMapOvr>
  <p:transition>
    <p:fade/>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TotalTime>
  <Words>977</Words>
  <Application>Microsoft Office PowerPoint</Application>
  <PresentationFormat>宽屏</PresentationFormat>
  <Paragraphs>106</Paragraphs>
  <Slides>20</Slides>
  <Notes>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PingFang SC</vt:lpstr>
      <vt:lpstr>等线</vt:lpstr>
      <vt:lpstr>宋体</vt:lpstr>
      <vt:lpstr>微软雅黑</vt:lpstr>
      <vt:lpstr>Arial</vt:lpstr>
      <vt:lpstr>Calibri</vt:lpstr>
      <vt:lpstr>Wingdings</vt:lpstr>
      <vt:lpstr>Office 主题</vt:lpstr>
      <vt:lpstr>PowerPoint 演示文稿</vt:lpstr>
      <vt:lpstr>实践整体情况（1/2）</vt:lpstr>
      <vt:lpstr>实践整体情况（1/2）</vt:lpstr>
      <vt:lpstr>实践整体情况（2/2）</vt:lpstr>
      <vt:lpstr>小米便签软件的用例图</vt:lpstr>
      <vt:lpstr>小米便签软件的架构图</vt:lpstr>
      <vt:lpstr>小米便签代码标注示例（类标注）</vt:lpstr>
      <vt:lpstr>小米便签代码标注示例（方法标注）</vt:lpstr>
      <vt:lpstr>小米便签代码标注示例（语句块标注）</vt:lpstr>
      <vt:lpstr>小米便签代码标注示例（语句标注）</vt:lpstr>
      <vt:lpstr>小米便签软件的质量分析</vt:lpstr>
      <vt:lpstr>小米便签软件的质量分析</vt:lpstr>
      <vt:lpstr>小米便签软件的质量分析</vt:lpstr>
      <vt:lpstr>小米便签软件的质量分析</vt:lpstr>
      <vt:lpstr>小米便签软件的质量分析</vt:lpstr>
      <vt:lpstr>小米便签软件新增功能后的用例图</vt:lpstr>
      <vt:lpstr>小米便签软件新增代码示例（方法）</vt:lpstr>
      <vt:lpstr>小米便签软件新增代码示例（方法）</vt:lpstr>
      <vt:lpstr>小米便签软件新增代码示例（方法）</vt:lpstr>
      <vt:lpstr>运行和演示小米便签的功能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林卓杭</dc:creator>
  <cp:lastModifiedBy>卓杭 林</cp:lastModifiedBy>
  <cp:revision>111</cp:revision>
  <dcterms:created xsi:type="dcterms:W3CDTF">2024-01-15T15:10:59Z</dcterms:created>
  <dcterms:modified xsi:type="dcterms:W3CDTF">2024-01-18T16:21:38Z</dcterms:modified>
</cp:coreProperties>
</file>