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891" r:id="rId2"/>
    <p:sldId id="321" r:id="rId3"/>
    <p:sldId id="2912" r:id="rId4"/>
    <p:sldId id="2903" r:id="rId5"/>
    <p:sldId id="2892" r:id="rId6"/>
    <p:sldId id="2893" r:id="rId7"/>
    <p:sldId id="2894" r:id="rId8"/>
    <p:sldId id="2895" r:id="rId9"/>
    <p:sldId id="2896" r:id="rId10"/>
    <p:sldId id="2897" r:id="rId11"/>
    <p:sldId id="2911" r:id="rId12"/>
    <p:sldId id="2905" r:id="rId13"/>
    <p:sldId id="2898" r:id="rId14"/>
    <p:sldId id="2899" r:id="rId15"/>
    <p:sldId id="2901" r:id="rId16"/>
    <p:sldId id="2902" r:id="rId17"/>
    <p:sldId id="2906" r:id="rId18"/>
    <p:sldId id="2907" r:id="rId19"/>
    <p:sldId id="2908" r:id="rId20"/>
    <p:sldId id="2909" r:id="rId21"/>
    <p:sldId id="2910"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05" autoAdjust="0"/>
    <p:restoredTop sz="94660"/>
  </p:normalViewPr>
  <p:slideViewPr>
    <p:cSldViewPr snapToGrid="0">
      <p:cViewPr varScale="1">
        <p:scale>
          <a:sx n="45" d="100"/>
          <a:sy n="45" d="100"/>
        </p:scale>
        <p:origin x="60" y="1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D6EFE6-C9EE-4994-9125-33E78C36487F}" type="datetimeFigureOut">
              <a:rPr lang="zh-CN" altLang="en-US" smtClean="0"/>
              <a:t>2024/1/18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4541B9-E355-4DF8-A377-216A889451CE}" type="slidenum">
              <a:rPr lang="zh-CN" altLang="en-US" smtClean="0"/>
              <a:t>‹#›</a:t>
            </a:fld>
            <a:endParaRPr lang="zh-CN" altLang="en-US"/>
          </a:p>
        </p:txBody>
      </p:sp>
    </p:spTree>
    <p:extLst>
      <p:ext uri="{BB962C8B-B14F-4D97-AF65-F5344CB8AC3E}">
        <p14:creationId xmlns:p14="http://schemas.microsoft.com/office/powerpoint/2010/main" val="2068036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2</a:t>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3</a:t>
            </a:fld>
            <a:endParaRPr lang="en-US" altLang="zh-CN" sz="1300"/>
          </a:p>
        </p:txBody>
      </p:sp>
    </p:spTree>
    <p:extLst>
      <p:ext uri="{BB962C8B-B14F-4D97-AF65-F5344CB8AC3E}">
        <p14:creationId xmlns:p14="http://schemas.microsoft.com/office/powerpoint/2010/main" val="2694964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4</a:t>
            </a:fld>
            <a:endParaRPr lang="en-US" altLang="zh-CN" sz="1300"/>
          </a:p>
        </p:txBody>
      </p:sp>
    </p:spTree>
    <p:extLst>
      <p:ext uri="{BB962C8B-B14F-4D97-AF65-F5344CB8AC3E}">
        <p14:creationId xmlns:p14="http://schemas.microsoft.com/office/powerpoint/2010/main" val="3746207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051827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9865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1218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05825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2024/1/18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11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2024/1/18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4406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2024/1/18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69475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77805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188717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25501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9" y="0"/>
            <a:ext cx="1217453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662" y="39397"/>
            <a:ext cx="10910632" cy="646331"/>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p>
        </p:txBody>
      </p:sp>
      <p:sp>
        <p:nvSpPr>
          <p:cNvPr id="12" name="内容占位符 2"/>
          <p:cNvSpPr>
            <a:spLocks noGrp="1"/>
          </p:cNvSpPr>
          <p:nvPr>
            <p:ph idx="1"/>
          </p:nvPr>
        </p:nvSpPr>
        <p:spPr>
          <a:xfrm>
            <a:off x="539820" y="1125538"/>
            <a:ext cx="10921474"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p>
          <a:p>
            <a:pPr lvl="1"/>
            <a:r>
              <a:rPr lang="zh-CN" altLang="en-US" dirty="0"/>
              <a:t>第二级单击此处编辑</a:t>
            </a:r>
          </a:p>
          <a:p>
            <a:pPr lvl="2"/>
            <a:r>
              <a:rPr lang="zh-CN" altLang="en-US" dirty="0"/>
              <a:t>第三级</a:t>
            </a:r>
          </a:p>
          <a:p>
            <a:pPr lvl="3"/>
            <a:r>
              <a:rPr lang="zh-CN" altLang="en-US" dirty="0"/>
              <a:t>第四级</a:t>
            </a:r>
          </a:p>
        </p:txBody>
      </p:sp>
    </p:spTree>
    <p:extLst>
      <p:ext uri="{BB962C8B-B14F-4D97-AF65-F5344CB8AC3E}">
        <p14:creationId xmlns:p14="http://schemas.microsoft.com/office/powerpoint/2010/main" val="2713852529"/>
      </p:ext>
    </p:extLst>
  </p:cSld>
  <p:clrMapOvr>
    <a:masterClrMapping/>
  </p:clrMapOvr>
  <p:transition>
    <p:fade/>
  </p:transition>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2024/1/18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515381" y="1340768"/>
            <a:ext cx="10907713" cy="4500500"/>
          </a:xfrm>
          <a:prstGeom prst="rect">
            <a:avLst/>
          </a:prstGeom>
        </p:spPr>
        <p:txBody>
          <a:bodyPr>
            <a:no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sz="3600" dirty="0">
                <a:latin typeface="微软雅黑" panose="020B0503020204020204" pitchFamily="34" charset="-122"/>
                <a:ea typeface="微软雅黑" panose="020B0503020204020204" pitchFamily="34" charset="-122"/>
              </a:rPr>
              <a:t>软件工程课程实践成果汇报</a:t>
            </a:r>
            <a:endParaRPr lang="en-US" altLang="zh-CN" sz="3600"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b="1" dirty="0">
                <a:solidFill>
                  <a:srgbClr val="C00000"/>
                </a:solidFill>
                <a:latin typeface="微软雅黑" panose="020B0503020204020204" charset="-122"/>
                <a:ea typeface="微软雅黑" panose="020B0503020204020204" charset="-122"/>
              </a:rPr>
              <a:t>阅读、分析和维护开源软件</a:t>
            </a:r>
            <a:endParaRPr lang="en-US" altLang="zh-CN" sz="3200" b="1" dirty="0">
              <a:solidFill>
                <a:srgbClr val="C00000"/>
              </a:solidFill>
              <a:latin typeface="微软雅黑" panose="020B0503020204020204" charset="-122"/>
              <a:ea typeface="微软雅黑" panose="020B0503020204020204" charset="-122"/>
            </a:endParaRPr>
          </a:p>
          <a:p>
            <a:pPr eaLnBrk="1" hangingPunct="1">
              <a:lnSpc>
                <a:spcPct val="150000"/>
              </a:lnSpc>
              <a:defRPr/>
            </a:pPr>
            <a:endParaRPr lang="en-US" altLang="zh-CN" sz="36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b="1" dirty="0">
                <a:solidFill>
                  <a:srgbClr val="C00000"/>
                </a:solidFill>
                <a:latin typeface="微软雅黑" panose="020B0503020204020204" charset="-122"/>
                <a:ea typeface="微软雅黑" panose="020B0503020204020204" charset="-122"/>
              </a:rPr>
              <a:t>团队成员：林卓杭、马宇昂、陈星宇</a:t>
            </a:r>
            <a:endParaRPr lang="en-US" altLang="zh-CN" sz="32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b="1" dirty="0">
                <a:solidFill>
                  <a:srgbClr val="C00000"/>
                </a:solidFill>
                <a:latin typeface="微软雅黑" panose="020B0503020204020204" charset="-122"/>
                <a:ea typeface="微软雅黑" panose="020B0503020204020204" charset="-122"/>
              </a:rPr>
              <a:t>汇报日期：</a:t>
            </a:r>
            <a:r>
              <a:rPr lang="en-US" altLang="zh-CN" sz="3200" b="1" dirty="0">
                <a:solidFill>
                  <a:srgbClr val="C00000"/>
                </a:solidFill>
                <a:latin typeface="微软雅黑" panose="020B0503020204020204" charset="-122"/>
                <a:ea typeface="微软雅黑" panose="020B0503020204020204" charset="-122"/>
              </a:rPr>
              <a:t>2024.1.19</a:t>
            </a:r>
            <a:endParaRPr lang="zh-CN" altLang="en-US" sz="3200" b="1"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1384" y="39397"/>
            <a:ext cx="10909212" cy="646331"/>
          </a:xfrm>
        </p:spPr>
        <p:txBody>
          <a:bodyPr/>
          <a:lstStyle/>
          <a:p>
            <a:r>
              <a:rPr lang="zh-CN" altLang="en-US" dirty="0"/>
              <a:t>实践整体情况（</a:t>
            </a:r>
            <a:r>
              <a:rPr lang="en-US" altLang="zh-CN" dirty="0"/>
              <a:t>1/2</a:t>
            </a:r>
            <a:r>
              <a:rPr lang="zh-CN" altLang="en-US" dirty="0"/>
              <a:t>）</a:t>
            </a:r>
          </a:p>
        </p:txBody>
      </p:sp>
      <p:sp>
        <p:nvSpPr>
          <p:cNvPr id="4" name="内容占位符 3"/>
          <p:cNvSpPr>
            <a:spLocks noGrp="1"/>
          </p:cNvSpPr>
          <p:nvPr>
            <p:ph idx="1"/>
          </p:nvPr>
        </p:nvSpPr>
        <p:spPr>
          <a:xfrm>
            <a:off x="214313" y="685729"/>
            <a:ext cx="11744325" cy="5815084"/>
          </a:xfrm>
        </p:spPr>
        <p:txBody>
          <a:bodyPr>
            <a:normAutofit/>
          </a:bodyPr>
          <a:lstStyle/>
          <a:p>
            <a:r>
              <a:rPr lang="zh-CN" altLang="en-US" dirty="0"/>
              <a:t>精读了哪些包中的哪些类，总共精读了</a:t>
            </a:r>
            <a:r>
              <a:rPr lang="en-US" altLang="zh-CN" dirty="0"/>
              <a:t>1012</a:t>
            </a:r>
            <a:r>
              <a:rPr lang="zh-CN" altLang="en-US" dirty="0"/>
              <a:t>行代码</a:t>
            </a:r>
            <a:endParaRPr lang="en-US" altLang="zh-CN" dirty="0"/>
          </a:p>
          <a:p>
            <a:pPr marL="0" indent="0">
              <a:buNone/>
            </a:pPr>
            <a:endParaRPr lang="en-US" altLang="zh-CN" dirty="0"/>
          </a:p>
          <a:p>
            <a:pPr marL="0" indent="0">
              <a:buNone/>
            </a:pPr>
            <a:r>
              <a:rPr lang="zh-CN" altLang="en-US" dirty="0"/>
              <a:t>精读类：</a:t>
            </a:r>
            <a:endParaRPr lang="en-US" altLang="zh-CN" dirty="0"/>
          </a:p>
          <a:p>
            <a:pPr marL="0" indent="0">
              <a:buNone/>
            </a:pPr>
            <a:r>
              <a:rPr lang="en-US" altLang="zh-CN" sz="1800" dirty="0"/>
              <a:t>data</a:t>
            </a:r>
            <a:r>
              <a:rPr lang="zh-CN" altLang="en-US" sz="1800" dirty="0"/>
              <a:t>包：</a:t>
            </a:r>
            <a:r>
              <a:rPr lang="en-US" altLang="zh-CN" sz="1800" dirty="0"/>
              <a:t>Contact</a:t>
            </a:r>
            <a:r>
              <a:rPr lang="zh-CN" altLang="en-US" sz="1800" dirty="0"/>
              <a:t>、</a:t>
            </a:r>
            <a:r>
              <a:rPr lang="en-US" altLang="zh-CN" sz="1800" dirty="0" err="1"/>
              <a:t>NotesProvider</a:t>
            </a:r>
            <a:endParaRPr lang="en-US" altLang="zh-CN" sz="1800" dirty="0"/>
          </a:p>
          <a:p>
            <a:pPr marL="0" indent="0">
              <a:buNone/>
            </a:pPr>
            <a:r>
              <a:rPr lang="en-US" altLang="zh-CN" sz="1800" dirty="0"/>
              <a:t>model</a:t>
            </a:r>
            <a:r>
              <a:rPr lang="zh-CN" altLang="en-US" sz="1800" dirty="0"/>
              <a:t>包：</a:t>
            </a:r>
            <a:r>
              <a:rPr lang="en-US" altLang="zh-CN" sz="1800" dirty="0"/>
              <a:t>Note</a:t>
            </a:r>
            <a:r>
              <a:rPr lang="zh-CN" altLang="en-US" sz="1800" dirty="0"/>
              <a:t>、</a:t>
            </a:r>
            <a:r>
              <a:rPr lang="en-US" altLang="zh-CN" sz="1800" dirty="0" err="1"/>
              <a:t>WorkingNote</a:t>
            </a:r>
            <a:endParaRPr lang="en-US" altLang="zh-CN" sz="1800" dirty="0"/>
          </a:p>
          <a:p>
            <a:pPr marL="0" indent="0">
              <a:buNone/>
            </a:pPr>
            <a:r>
              <a:rPr lang="en-US" altLang="zh-CN" sz="1800" dirty="0"/>
              <a:t>tool</a:t>
            </a:r>
            <a:r>
              <a:rPr lang="zh-CN" altLang="en-US" sz="1800" dirty="0"/>
              <a:t>包：</a:t>
            </a:r>
            <a:r>
              <a:rPr lang="en-US" altLang="zh-CN" sz="1800" dirty="0" err="1"/>
              <a:t>BackUtils</a:t>
            </a:r>
            <a:r>
              <a:rPr lang="zh-CN" altLang="en-US" sz="1800" dirty="0"/>
              <a:t>、</a:t>
            </a:r>
            <a:r>
              <a:rPr lang="en-US" altLang="zh-CN" sz="1800" dirty="0" err="1"/>
              <a:t>DataUtils</a:t>
            </a:r>
            <a:endParaRPr lang="en-US" altLang="zh-CN" sz="1800" dirty="0"/>
          </a:p>
          <a:p>
            <a:pPr marL="0" indent="0">
              <a:buNone/>
            </a:pPr>
            <a:r>
              <a:rPr lang="en-US" altLang="zh-CN" sz="1800" dirty="0"/>
              <a:t>widget</a:t>
            </a:r>
            <a:r>
              <a:rPr lang="zh-CN" altLang="en-US" sz="1800" dirty="0"/>
              <a:t>包：</a:t>
            </a:r>
            <a:r>
              <a:rPr lang="en-US" altLang="zh-CN" sz="1800" dirty="0" err="1"/>
              <a:t>NoteWidgetProvider</a:t>
            </a:r>
            <a:r>
              <a:rPr lang="en-US" altLang="zh-CN" sz="1800" dirty="0"/>
              <a:t>     </a:t>
            </a:r>
          </a:p>
          <a:p>
            <a:pPr marL="0" indent="0">
              <a:buNone/>
            </a:pPr>
            <a:endParaRPr lang="en-US" altLang="zh-CN"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1384" y="39397"/>
            <a:ext cx="10909212" cy="646331"/>
          </a:xfrm>
        </p:spPr>
        <p:txBody>
          <a:bodyPr/>
          <a:lstStyle/>
          <a:p>
            <a:r>
              <a:rPr lang="zh-CN" altLang="en-US" dirty="0"/>
              <a:t>实践整体情况（</a:t>
            </a:r>
            <a:r>
              <a:rPr lang="en-US" altLang="zh-CN" dirty="0"/>
              <a:t>1/2</a:t>
            </a:r>
            <a:r>
              <a:rPr lang="zh-CN" altLang="en-US" dirty="0"/>
              <a:t>）</a:t>
            </a:r>
          </a:p>
        </p:txBody>
      </p:sp>
      <p:sp>
        <p:nvSpPr>
          <p:cNvPr id="4" name="内容占位符 3"/>
          <p:cNvSpPr>
            <a:spLocks noGrp="1"/>
          </p:cNvSpPr>
          <p:nvPr>
            <p:ph idx="1"/>
          </p:nvPr>
        </p:nvSpPr>
        <p:spPr>
          <a:xfrm>
            <a:off x="214313" y="685729"/>
            <a:ext cx="11744325" cy="5815084"/>
          </a:xfrm>
        </p:spPr>
        <p:txBody>
          <a:bodyPr>
            <a:normAutofit/>
          </a:bodyPr>
          <a:lstStyle/>
          <a:p>
            <a:r>
              <a:rPr lang="zh-CN" altLang="en-US" dirty="0"/>
              <a:t>标注了六个包中的所有类，总共标注了</a:t>
            </a:r>
            <a:r>
              <a:rPr lang="en-US" altLang="zh-CN" dirty="0"/>
              <a:t>3015</a:t>
            </a:r>
            <a:r>
              <a:rPr lang="zh-CN" altLang="en-US" dirty="0"/>
              <a:t>行代码（</a:t>
            </a:r>
            <a:r>
              <a:rPr lang="en-US" altLang="zh-CN" dirty="0"/>
              <a:t>494+1803+718</a:t>
            </a:r>
            <a:r>
              <a:rPr lang="zh-CN" altLang="en-US" dirty="0"/>
              <a:t>）</a:t>
            </a:r>
            <a:endParaRPr lang="en-US" altLang="zh-CN" dirty="0"/>
          </a:p>
          <a:p>
            <a:endParaRPr lang="en-US" altLang="zh-CN" dirty="0"/>
          </a:p>
          <a:p>
            <a:r>
              <a:rPr lang="zh-CN" altLang="en-US" dirty="0"/>
              <a:t>新增功能：添加文字支持、更换背景图片、删除保留、字体更换</a:t>
            </a:r>
            <a:endParaRPr lang="en-US" altLang="zh-CN" dirty="0"/>
          </a:p>
          <a:p>
            <a:endParaRPr lang="en-US" altLang="zh-CN" dirty="0"/>
          </a:p>
          <a:p>
            <a:r>
              <a:rPr lang="zh-CN" altLang="en-US" dirty="0"/>
              <a:t>新增了方法</a:t>
            </a:r>
            <a:r>
              <a:rPr lang="en-US" altLang="zh-CN" dirty="0" err="1"/>
              <a:t>openTemparayFolder</a:t>
            </a:r>
            <a:r>
              <a:rPr lang="en-US" altLang="zh-CN" dirty="0"/>
              <a:t>()</a:t>
            </a:r>
            <a:r>
              <a:rPr lang="zh-CN" altLang="en-US" dirty="0"/>
              <a:t>、</a:t>
            </a:r>
            <a:r>
              <a:rPr lang="en-US" altLang="zh-CN" dirty="0" err="1"/>
              <a:t>showSingleAlertDialog</a:t>
            </a:r>
            <a:r>
              <a:rPr lang="en-US" altLang="zh-CN" dirty="0"/>
              <a:t>()</a:t>
            </a:r>
          </a:p>
          <a:p>
            <a:pPr marL="0" indent="0">
              <a:buNone/>
            </a:pPr>
            <a:r>
              <a:rPr lang="zh-CN" altLang="en-US" dirty="0"/>
              <a:t>    </a:t>
            </a:r>
            <a:endParaRPr lang="en-US" altLang="zh-CN" dirty="0"/>
          </a:p>
          <a:p>
            <a:r>
              <a:rPr lang="zh-CN" altLang="en-US" dirty="0"/>
              <a:t>修改了方法</a:t>
            </a:r>
            <a:r>
              <a:rPr lang="en-US" altLang="zh-CN" dirty="0" err="1"/>
              <a:t>onOptionsItemSelected</a:t>
            </a:r>
            <a:r>
              <a:rPr lang="en-US" altLang="zh-CN" dirty="0"/>
              <a:t>()</a:t>
            </a:r>
            <a:r>
              <a:rPr lang="zh-CN" altLang="en-US" dirty="0"/>
              <a:t>、</a:t>
            </a:r>
            <a:r>
              <a:rPr lang="en-US" altLang="zh-CN" dirty="0" err="1"/>
              <a:t>batchDelete</a:t>
            </a:r>
            <a:r>
              <a:rPr lang="en-US" altLang="zh-CN" dirty="0"/>
              <a:t>()</a:t>
            </a:r>
            <a:r>
              <a:rPr lang="zh-CN" altLang="en-US" dirty="0"/>
              <a:t>、</a:t>
            </a:r>
            <a:r>
              <a:rPr lang="en-US" altLang="zh-CN" dirty="0" err="1"/>
              <a:t>onOptionsItemSelected</a:t>
            </a:r>
            <a:r>
              <a:rPr lang="en-US" altLang="zh-CN" dirty="0"/>
              <a:t>()</a:t>
            </a:r>
            <a:r>
              <a:rPr lang="zh-CN" altLang="en-US" dirty="0"/>
              <a:t>、</a:t>
            </a:r>
            <a:endParaRPr lang="en-US" altLang="zh-CN" dirty="0"/>
          </a:p>
          <a:p>
            <a:r>
              <a:rPr lang="zh-CN" altLang="en-US" dirty="0"/>
              <a:t>修改了</a:t>
            </a:r>
            <a:r>
              <a:rPr lang="en-US" altLang="zh-CN" dirty="0"/>
              <a:t>note_list.xml</a:t>
            </a:r>
            <a:r>
              <a:rPr lang="zh-CN" altLang="en-US" dirty="0"/>
              <a:t>和</a:t>
            </a:r>
            <a:r>
              <a:rPr lang="en-US" altLang="zh-CN" dirty="0"/>
              <a:t>note_edit.xml</a:t>
            </a:r>
            <a:r>
              <a:rPr lang="zh-CN" altLang="en-US" dirty="0"/>
              <a:t>文件</a:t>
            </a:r>
          </a:p>
          <a:p>
            <a:pPr marL="0" indent="0">
              <a:buNone/>
            </a:pPr>
            <a:endParaRPr lang="en-US" altLang="zh-CN" dirty="0"/>
          </a:p>
        </p:txBody>
      </p:sp>
    </p:spTree>
    <p:extLst>
      <p:ext uri="{BB962C8B-B14F-4D97-AF65-F5344CB8AC3E}">
        <p14:creationId xmlns:p14="http://schemas.microsoft.com/office/powerpoint/2010/main" val="360596911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1384" y="39397"/>
            <a:ext cx="10909212" cy="646331"/>
          </a:xfrm>
        </p:spPr>
        <p:txBody>
          <a:bodyPr/>
          <a:lstStyle/>
          <a:p>
            <a:r>
              <a:rPr lang="zh-CN" altLang="en-US" dirty="0"/>
              <a:t>实践整体情况（</a:t>
            </a:r>
            <a:r>
              <a:rPr lang="en-US" altLang="zh-CN" dirty="0"/>
              <a:t>2/2</a:t>
            </a:r>
            <a:r>
              <a:rPr lang="zh-CN" altLang="en-US" dirty="0"/>
              <a:t>）</a:t>
            </a:r>
          </a:p>
        </p:txBody>
      </p:sp>
      <p:sp>
        <p:nvSpPr>
          <p:cNvPr id="4" name="内容占位符 3"/>
          <p:cNvSpPr>
            <a:spLocks noGrp="1"/>
          </p:cNvSpPr>
          <p:nvPr>
            <p:ph idx="1"/>
          </p:nvPr>
        </p:nvSpPr>
        <p:spPr>
          <a:xfrm>
            <a:off x="540544" y="1125538"/>
            <a:ext cx="10920052" cy="5040312"/>
          </a:xfrm>
        </p:spPr>
        <p:txBody>
          <a:bodyPr>
            <a:normAutofit/>
          </a:bodyPr>
          <a:lstStyle/>
          <a:p>
            <a:r>
              <a:rPr lang="zh-CN" altLang="en-US" dirty="0"/>
              <a:t>开源软件泛读、标注和维护报告文档：</a:t>
            </a:r>
            <a:r>
              <a:rPr lang="en-US" altLang="zh-CN" dirty="0"/>
              <a:t>18</a:t>
            </a:r>
            <a:r>
              <a:rPr lang="zh-CN" altLang="en-US" dirty="0"/>
              <a:t>页、</a:t>
            </a:r>
            <a:r>
              <a:rPr lang="en-US" altLang="zh-CN" dirty="0"/>
              <a:t>14</a:t>
            </a:r>
            <a:r>
              <a:rPr lang="zh-CN" altLang="en-US" dirty="0"/>
              <a:t>张图</a:t>
            </a:r>
            <a:endParaRPr lang="en-US" altLang="zh-CN" dirty="0"/>
          </a:p>
          <a:p>
            <a:r>
              <a:rPr lang="zh-CN" altLang="en-US" dirty="0"/>
              <a:t>开源软件的质量分析报告文档：</a:t>
            </a:r>
            <a:r>
              <a:rPr lang="en-US" altLang="zh-CN" dirty="0"/>
              <a:t>20</a:t>
            </a:r>
            <a:r>
              <a:rPr lang="zh-CN" altLang="en-US" dirty="0"/>
              <a:t>页、</a:t>
            </a:r>
            <a:r>
              <a:rPr lang="en-US" altLang="zh-CN" dirty="0"/>
              <a:t>41</a:t>
            </a:r>
            <a:r>
              <a:rPr lang="zh-CN" altLang="en-US" dirty="0"/>
              <a:t>张图</a:t>
            </a:r>
            <a:endParaRPr lang="en-US" altLang="zh-CN" dirty="0"/>
          </a:p>
          <a:p>
            <a:r>
              <a:rPr lang="zh-CN" altLang="en-US" dirty="0"/>
              <a:t>小组中每个同学的贡献度分别是多少</a:t>
            </a:r>
            <a:endParaRPr lang="en-US" altLang="zh-CN" dirty="0"/>
          </a:p>
          <a:p>
            <a:pPr marL="0" indent="0">
              <a:buNone/>
            </a:pPr>
            <a:r>
              <a:rPr lang="en-US" altLang="zh-CN" dirty="0"/>
              <a:t>	</a:t>
            </a:r>
          </a:p>
          <a:p>
            <a:endParaRPr lang="zh-CN" altLang="en-US" dirty="0"/>
          </a:p>
        </p:txBody>
      </p:sp>
    </p:spTree>
    <p:extLst>
      <p:ext uri="{BB962C8B-B14F-4D97-AF65-F5344CB8AC3E}">
        <p14:creationId xmlns:p14="http://schemas.microsoft.com/office/powerpoint/2010/main" val="278081723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E4DE69-0FE5-4CE7-A9FF-9B213231883C}"/>
              </a:ext>
            </a:extLst>
          </p:cNvPr>
          <p:cNvSpPr>
            <a:spLocks noGrp="1"/>
          </p:cNvSpPr>
          <p:nvPr>
            <p:ph type="title"/>
          </p:nvPr>
        </p:nvSpPr>
        <p:spPr/>
        <p:txBody>
          <a:bodyPr/>
          <a:lstStyle/>
          <a:p>
            <a:r>
              <a:rPr lang="zh-CN" altLang="en-US" dirty="0"/>
              <a:t>小米便签软件的用例图</a:t>
            </a:r>
          </a:p>
        </p:txBody>
      </p:sp>
      <p:sp>
        <p:nvSpPr>
          <p:cNvPr id="3" name="内容占位符 2">
            <a:extLst>
              <a:ext uri="{FF2B5EF4-FFF2-40B4-BE49-F238E27FC236}">
                <a16:creationId xmlns:a16="http://schemas.microsoft.com/office/drawing/2014/main" id="{5FB28E0E-9E29-BB86-B42B-6E850F666091}"/>
              </a:ext>
            </a:extLst>
          </p:cNvPr>
          <p:cNvSpPr>
            <a:spLocks noGrp="1"/>
          </p:cNvSpPr>
          <p:nvPr>
            <p:ph idx="1"/>
          </p:nvPr>
        </p:nvSpPr>
        <p:spPr/>
        <p:txBody>
          <a:bodyPr/>
          <a:lstStyle/>
          <a:p>
            <a:endParaRPr lang="zh-CN" altLang="en-US" dirty="0"/>
          </a:p>
        </p:txBody>
      </p:sp>
    </p:spTree>
    <p:extLst>
      <p:ext uri="{BB962C8B-B14F-4D97-AF65-F5344CB8AC3E}">
        <p14:creationId xmlns:p14="http://schemas.microsoft.com/office/powerpoint/2010/main" val="375186656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C51848-2B22-16BC-1381-0CFC0F1346DD}"/>
              </a:ext>
            </a:extLst>
          </p:cNvPr>
          <p:cNvSpPr>
            <a:spLocks noGrp="1"/>
          </p:cNvSpPr>
          <p:nvPr>
            <p:ph type="title"/>
          </p:nvPr>
        </p:nvSpPr>
        <p:spPr/>
        <p:txBody>
          <a:bodyPr/>
          <a:lstStyle/>
          <a:p>
            <a:r>
              <a:rPr lang="zh-CN" altLang="en-US" dirty="0"/>
              <a:t>小米便签软件的架构图</a:t>
            </a:r>
          </a:p>
        </p:txBody>
      </p:sp>
      <p:sp>
        <p:nvSpPr>
          <p:cNvPr id="3" name="内容占位符 2">
            <a:extLst>
              <a:ext uri="{FF2B5EF4-FFF2-40B4-BE49-F238E27FC236}">
                <a16:creationId xmlns:a16="http://schemas.microsoft.com/office/drawing/2014/main" id="{1081B000-74BE-8EC6-6367-8738D2F08200}"/>
              </a:ext>
            </a:extLst>
          </p:cNvPr>
          <p:cNvSpPr>
            <a:spLocks noGrp="1"/>
          </p:cNvSpPr>
          <p:nvPr>
            <p:ph idx="1"/>
          </p:nvPr>
        </p:nvSpPr>
        <p:spPr/>
        <p:txBody>
          <a:bodyPr/>
          <a:lstStyle/>
          <a:p>
            <a:endParaRPr lang="zh-CN" altLang="en-US"/>
          </a:p>
        </p:txBody>
      </p:sp>
    </p:spTree>
    <p:extLst>
      <p:ext uri="{BB962C8B-B14F-4D97-AF65-F5344CB8AC3E}">
        <p14:creationId xmlns:p14="http://schemas.microsoft.com/office/powerpoint/2010/main" val="139319548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小米便签代码标注示例（类标注）</a:t>
            </a:r>
          </a:p>
        </p:txBody>
      </p:sp>
      <p:sp>
        <p:nvSpPr>
          <p:cNvPr id="3" name="内容占位符 2">
            <a:extLst>
              <a:ext uri="{FF2B5EF4-FFF2-40B4-BE49-F238E27FC236}">
                <a16:creationId xmlns:a16="http://schemas.microsoft.com/office/drawing/2014/main" id="{963D7F46-0FFE-40A6-D5CA-3DC112873E09}"/>
              </a:ext>
            </a:extLst>
          </p:cNvPr>
          <p:cNvSpPr>
            <a:spLocks noGrp="1"/>
          </p:cNvSpPr>
          <p:nvPr>
            <p:ph idx="1"/>
          </p:nvPr>
        </p:nvSpPr>
        <p:spPr/>
        <p:txBody>
          <a:bodyPr/>
          <a:lstStyle/>
          <a:p>
            <a:endParaRPr lang="zh-CN" altLang="en-US"/>
          </a:p>
        </p:txBody>
      </p:sp>
    </p:spTree>
    <p:extLst>
      <p:ext uri="{BB962C8B-B14F-4D97-AF65-F5344CB8AC3E}">
        <p14:creationId xmlns:p14="http://schemas.microsoft.com/office/powerpoint/2010/main" val="413098165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小米便签代码标注示例（方法标注）</a:t>
            </a:r>
          </a:p>
        </p:txBody>
      </p:sp>
      <p:sp>
        <p:nvSpPr>
          <p:cNvPr id="3" name="内容占位符 2">
            <a:extLst>
              <a:ext uri="{FF2B5EF4-FFF2-40B4-BE49-F238E27FC236}">
                <a16:creationId xmlns:a16="http://schemas.microsoft.com/office/drawing/2014/main" id="{963D7F46-0FFE-40A6-D5CA-3DC112873E09}"/>
              </a:ext>
            </a:extLst>
          </p:cNvPr>
          <p:cNvSpPr>
            <a:spLocks noGrp="1"/>
          </p:cNvSpPr>
          <p:nvPr>
            <p:ph idx="1"/>
          </p:nvPr>
        </p:nvSpPr>
        <p:spPr/>
        <p:txBody>
          <a:bodyPr/>
          <a:lstStyle/>
          <a:p>
            <a:endParaRPr lang="zh-CN" altLang="en-US"/>
          </a:p>
        </p:txBody>
      </p:sp>
    </p:spTree>
    <p:extLst>
      <p:ext uri="{BB962C8B-B14F-4D97-AF65-F5344CB8AC3E}">
        <p14:creationId xmlns:p14="http://schemas.microsoft.com/office/powerpoint/2010/main" val="282369318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小米便签代码标注示例（语句块标注）</a:t>
            </a:r>
          </a:p>
        </p:txBody>
      </p:sp>
      <p:sp>
        <p:nvSpPr>
          <p:cNvPr id="7" name="内容占位符 6">
            <a:extLst>
              <a:ext uri="{FF2B5EF4-FFF2-40B4-BE49-F238E27FC236}">
                <a16:creationId xmlns:a16="http://schemas.microsoft.com/office/drawing/2014/main" id="{015F5B9C-B0B7-0376-09FA-6BD92A388D85}"/>
              </a:ext>
            </a:extLst>
          </p:cNvPr>
          <p:cNvSpPr>
            <a:spLocks noGrp="1"/>
          </p:cNvSpPr>
          <p:nvPr>
            <p:ph idx="1"/>
          </p:nvPr>
        </p:nvSpPr>
        <p:spPr/>
        <p:txBody>
          <a:bodyPr/>
          <a:lstStyle/>
          <a:p>
            <a:r>
              <a:rPr lang="en-US" altLang="zh-CN" dirty="0"/>
              <a:t>“</a:t>
            </a:r>
            <a:r>
              <a:rPr lang="en-US" altLang="zh-CN" dirty="0" err="1"/>
              <a:t>NoteListActivity</a:t>
            </a:r>
            <a:r>
              <a:rPr lang="zh-CN" altLang="en-US" dirty="0"/>
              <a:t>”类中批量删除方法“</a:t>
            </a:r>
            <a:r>
              <a:rPr lang="en-US" altLang="zh-CN" dirty="0" err="1"/>
              <a:t>batchDelete</a:t>
            </a:r>
            <a:r>
              <a:rPr lang="en-US" altLang="zh-CN" dirty="0"/>
              <a:t>()”</a:t>
            </a:r>
            <a:r>
              <a:rPr lang="zh-CN" altLang="en-US" dirty="0"/>
              <a:t>中的重要语句块的注释</a:t>
            </a:r>
          </a:p>
        </p:txBody>
      </p:sp>
      <p:pic>
        <p:nvPicPr>
          <p:cNvPr id="4" name="图片 3">
            <a:extLst>
              <a:ext uri="{FF2B5EF4-FFF2-40B4-BE49-F238E27FC236}">
                <a16:creationId xmlns:a16="http://schemas.microsoft.com/office/drawing/2014/main" id="{0F5D4DC9-D769-CAB2-8E68-AC17DA20BC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2513" y="2012587"/>
            <a:ext cx="7506974" cy="4403911"/>
          </a:xfrm>
          <a:prstGeom prst="rect">
            <a:avLst/>
          </a:prstGeom>
        </p:spPr>
      </p:pic>
    </p:spTree>
    <p:extLst>
      <p:ext uri="{BB962C8B-B14F-4D97-AF65-F5344CB8AC3E}">
        <p14:creationId xmlns:p14="http://schemas.microsoft.com/office/powerpoint/2010/main" val="257765712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小米便签代码标注示例（语句标注）</a:t>
            </a:r>
          </a:p>
        </p:txBody>
      </p:sp>
      <p:sp>
        <p:nvSpPr>
          <p:cNvPr id="3" name="内容占位符 2">
            <a:extLst>
              <a:ext uri="{FF2B5EF4-FFF2-40B4-BE49-F238E27FC236}">
                <a16:creationId xmlns:a16="http://schemas.microsoft.com/office/drawing/2014/main" id="{963D7F46-0FFE-40A6-D5CA-3DC112873E09}"/>
              </a:ext>
            </a:extLst>
          </p:cNvPr>
          <p:cNvSpPr>
            <a:spLocks noGrp="1"/>
          </p:cNvSpPr>
          <p:nvPr>
            <p:ph idx="1"/>
          </p:nvPr>
        </p:nvSpPr>
        <p:spPr>
          <a:xfrm>
            <a:off x="132098" y="1082842"/>
            <a:ext cx="5642383" cy="5083008"/>
          </a:xfrm>
        </p:spPr>
        <p:txBody>
          <a:bodyPr/>
          <a:lstStyle/>
          <a:p>
            <a:r>
              <a:rPr lang="en-US" altLang="zh-CN" dirty="0"/>
              <a:t>“</a:t>
            </a:r>
            <a:r>
              <a:rPr lang="en-US" altLang="zh-CN" dirty="0" err="1"/>
              <a:t>NoteListActivity</a:t>
            </a:r>
            <a:r>
              <a:rPr lang="zh-CN" altLang="en-US" dirty="0"/>
              <a:t>”类中批量删除方法“</a:t>
            </a:r>
            <a:r>
              <a:rPr lang="en-US" altLang="zh-CN" dirty="0" err="1"/>
              <a:t>createNewNote</a:t>
            </a:r>
            <a:r>
              <a:rPr lang="en-US" altLang="zh-CN" dirty="0"/>
              <a:t>()”</a:t>
            </a:r>
            <a:r>
              <a:rPr lang="zh-CN" altLang="en-US" dirty="0"/>
              <a:t>中的语句标注</a:t>
            </a:r>
          </a:p>
          <a:p>
            <a:endParaRPr lang="zh-CN" altLang="en-US" dirty="0"/>
          </a:p>
        </p:txBody>
      </p:sp>
      <p:pic>
        <p:nvPicPr>
          <p:cNvPr id="5" name="图片 4">
            <a:extLst>
              <a:ext uri="{FF2B5EF4-FFF2-40B4-BE49-F238E27FC236}">
                <a16:creationId xmlns:a16="http://schemas.microsoft.com/office/drawing/2014/main" id="{C43B51C7-8D12-E733-2F09-4AD22B84532B}"/>
              </a:ext>
            </a:extLst>
          </p:cNvPr>
          <p:cNvPicPr>
            <a:picLocks noChangeAspect="1"/>
          </p:cNvPicPr>
          <p:nvPr/>
        </p:nvPicPr>
        <p:blipFill>
          <a:blip r:embed="rId2"/>
          <a:stretch>
            <a:fillRect/>
          </a:stretch>
        </p:blipFill>
        <p:spPr>
          <a:xfrm>
            <a:off x="335958" y="2728043"/>
            <a:ext cx="5438523" cy="3047115"/>
          </a:xfrm>
          <a:prstGeom prst="rect">
            <a:avLst/>
          </a:prstGeom>
        </p:spPr>
      </p:pic>
      <p:sp>
        <p:nvSpPr>
          <p:cNvPr id="6" name="内容占位符 2">
            <a:extLst>
              <a:ext uri="{FF2B5EF4-FFF2-40B4-BE49-F238E27FC236}">
                <a16:creationId xmlns:a16="http://schemas.microsoft.com/office/drawing/2014/main" id="{FF238E84-02C2-ECB4-1025-EC08A0479C15}"/>
              </a:ext>
            </a:extLst>
          </p:cNvPr>
          <p:cNvSpPr txBox="1">
            <a:spLocks/>
          </p:cNvSpPr>
          <p:nvPr/>
        </p:nvSpPr>
        <p:spPr>
          <a:xfrm>
            <a:off x="5978340" y="1082842"/>
            <a:ext cx="5642383" cy="5083008"/>
          </a:xfrm>
          <a:prstGeom prst="rect">
            <a:avLst/>
          </a:prstGeom>
        </p:spPr>
        <p:txBody>
          <a:bodyPr vert="horz" lIns="91440" tIns="45720" rIns="91440" bIns="45720" rtlCol="0">
            <a:normAutofit/>
          </a:bodyPr>
          <a:lstStyle>
            <a:lvl1pPr marL="342900" indent="-342900" algn="l" defTabSz="914400" rtl="0" eaLnBrk="1" latinLnBrk="0" hangingPunct="1">
              <a:lnSpc>
                <a:spcPct val="90000"/>
              </a:lnSpc>
              <a:spcBef>
                <a:spcPts val="1000"/>
              </a:spcBef>
              <a:buFont typeface="Wingdings" panose="05000000000000000000" pitchFamily="2" charset="2"/>
              <a:buChar char=""/>
              <a:defRPr sz="2800" b="1" kern="1200">
                <a:solidFill>
                  <a:srgbClr val="002060"/>
                </a:solidFill>
                <a:latin typeface="+mn-lt"/>
                <a:ea typeface="+mn-ea"/>
                <a:cs typeface="+mn-cs"/>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sz="2400" kern="1200">
                <a:solidFill>
                  <a:srgbClr val="00206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kern="1200">
                <a:solidFill>
                  <a:srgbClr val="00206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n"/>
              <a:defRPr sz="1800" kern="1200">
                <a:solidFill>
                  <a:srgbClr val="002060"/>
                </a:solidFill>
                <a:latin typeface="+mn-lt"/>
                <a:ea typeface="+mn-ea"/>
                <a:cs typeface="+mn-cs"/>
              </a:defRPr>
            </a:lvl4pPr>
            <a:lvl5pPr marL="1828800" indent="0" algn="l" defTabSz="914400" rtl="0" eaLnBrk="1" latinLnBrk="0" hangingPunct="1">
              <a:lnSpc>
                <a:spcPct val="90000"/>
              </a:lnSpc>
              <a:spcBef>
                <a:spcPts val="500"/>
              </a:spcBef>
              <a:buFont typeface="Wingdings" panose="05000000000000000000" pitchFamily="2" charset="2"/>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a:t>
            </a:r>
            <a:r>
              <a:rPr lang="en-US" altLang="zh-CN" dirty="0" err="1"/>
              <a:t>DataUtils</a:t>
            </a:r>
            <a:r>
              <a:rPr lang="zh-CN" altLang="en-US" dirty="0"/>
              <a:t>”类中移动笔记至文件夹方法“</a:t>
            </a:r>
            <a:r>
              <a:rPr lang="en-US" altLang="zh-CN" dirty="0" err="1"/>
              <a:t>moveNoteToFoler</a:t>
            </a:r>
            <a:r>
              <a:rPr lang="en-US" altLang="zh-CN" dirty="0"/>
              <a:t>()”</a:t>
            </a:r>
            <a:r>
              <a:rPr lang="zh-CN" altLang="en-US" dirty="0"/>
              <a:t>中的语句标注</a:t>
            </a:r>
          </a:p>
          <a:p>
            <a:endParaRPr lang="zh-CN" altLang="en-US" dirty="0"/>
          </a:p>
        </p:txBody>
      </p:sp>
      <p:pic>
        <p:nvPicPr>
          <p:cNvPr id="12" name="图片 11">
            <a:extLst>
              <a:ext uri="{FF2B5EF4-FFF2-40B4-BE49-F238E27FC236}">
                <a16:creationId xmlns:a16="http://schemas.microsoft.com/office/drawing/2014/main" id="{8DE75650-777E-8021-6D33-E8BAA09D5D76}"/>
              </a:ext>
            </a:extLst>
          </p:cNvPr>
          <p:cNvPicPr>
            <a:picLocks noChangeAspect="1"/>
          </p:cNvPicPr>
          <p:nvPr/>
        </p:nvPicPr>
        <p:blipFill>
          <a:blip r:embed="rId3"/>
          <a:stretch>
            <a:fillRect/>
          </a:stretch>
        </p:blipFill>
        <p:spPr>
          <a:xfrm>
            <a:off x="6105071" y="2728043"/>
            <a:ext cx="5356223" cy="3047115"/>
          </a:xfrm>
          <a:prstGeom prst="rect">
            <a:avLst/>
          </a:prstGeom>
        </p:spPr>
      </p:pic>
    </p:spTree>
    <p:extLst>
      <p:ext uri="{BB962C8B-B14F-4D97-AF65-F5344CB8AC3E}">
        <p14:creationId xmlns:p14="http://schemas.microsoft.com/office/powerpoint/2010/main" val="370302843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小米便签软件的质量分析</a:t>
            </a:r>
          </a:p>
        </p:txBody>
      </p:sp>
      <p:sp>
        <p:nvSpPr>
          <p:cNvPr id="3" name="内容占位符 2">
            <a:extLst>
              <a:ext uri="{FF2B5EF4-FFF2-40B4-BE49-F238E27FC236}">
                <a16:creationId xmlns:a16="http://schemas.microsoft.com/office/drawing/2014/main" id="{963D7F46-0FFE-40A6-D5CA-3DC112873E09}"/>
              </a:ext>
            </a:extLst>
          </p:cNvPr>
          <p:cNvSpPr>
            <a:spLocks noGrp="1"/>
          </p:cNvSpPr>
          <p:nvPr>
            <p:ph idx="1"/>
          </p:nvPr>
        </p:nvSpPr>
        <p:spPr>
          <a:xfrm>
            <a:off x="268150" y="977030"/>
            <a:ext cx="11543893" cy="4990038"/>
          </a:xfrm>
        </p:spPr>
        <p:txBody>
          <a:bodyPr/>
          <a:lstStyle/>
          <a:p>
            <a:r>
              <a:rPr lang="zh-CN" altLang="en-US" dirty="0"/>
              <a:t>人工分析代码</a:t>
            </a:r>
            <a:endParaRPr lang="en-US" altLang="zh-CN" dirty="0"/>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1.</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文件名命名规范思路清楚：</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	</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在六个包中对软件不同的内容进行了规范命名，可以明了的知道每个包主要对应的实现模块，如</a:t>
            </a:r>
            <a:r>
              <a:rPr lang="en-US" altLang="zh-CN" sz="1800" kern="100" dirty="0" err="1">
                <a:latin typeface="等线" panose="02010600030101010101" pitchFamily="2" charset="-122"/>
                <a:ea typeface="等线" panose="02010600030101010101" pitchFamily="2" charset="-122"/>
                <a:cs typeface="Times New Roman" panose="02020603050405020304" pitchFamily="18" charset="0"/>
              </a:rPr>
              <a:t>ui</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包是人机交互内容的</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java</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代码，</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widget</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是小部件的</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java</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内容。</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Res</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包中采用和</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java</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包不同的命名方式来进行区分，</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note_list.xml</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（便签菜单）、</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sub_folder.xml</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（子文件）、</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string.xml</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（字符内容）等也清楚明了。</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2.</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能很好的进行函数接口调用</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	</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能够隐藏功能实现细节，降低模块之间的耦合度，提高了代码的可读性、灵活性和可维护性，便于模块的独立开发、测试和维护。这对我们在维护功能的实践中提供了非常利好的平台和施展的机会。</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3.</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存在部分代码逻辑过于冗长</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	</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如</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widget.NoteWidgetProvider.java</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类中就有出现长达近</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50</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行的</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for</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循环来遍历所有小部件，认为效率较低，代码可维护性差。</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89989555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AB1A74-85A3-63E7-80FC-FE3EBB9AEC8B}"/>
              </a:ext>
            </a:extLst>
          </p:cNvPr>
          <p:cNvSpPr>
            <a:spLocks noGrp="1"/>
          </p:cNvSpPr>
          <p:nvPr>
            <p:ph type="title"/>
          </p:nvPr>
        </p:nvSpPr>
        <p:spPr/>
        <p:txBody>
          <a:bodyPr/>
          <a:lstStyle/>
          <a:p>
            <a:r>
              <a:rPr lang="zh-CN" altLang="en-US" dirty="0"/>
              <a:t>小米便签软件的质量分析</a:t>
            </a:r>
          </a:p>
        </p:txBody>
      </p:sp>
      <p:sp>
        <p:nvSpPr>
          <p:cNvPr id="3" name="内容占位符 2">
            <a:extLst>
              <a:ext uri="{FF2B5EF4-FFF2-40B4-BE49-F238E27FC236}">
                <a16:creationId xmlns:a16="http://schemas.microsoft.com/office/drawing/2014/main" id="{D143CC8D-8A18-8C50-AA7C-038A2C9AA6BB}"/>
              </a:ext>
            </a:extLst>
          </p:cNvPr>
          <p:cNvSpPr>
            <a:spLocks noGrp="1"/>
          </p:cNvSpPr>
          <p:nvPr>
            <p:ph idx="1"/>
          </p:nvPr>
        </p:nvSpPr>
        <p:spPr/>
        <p:txBody>
          <a:bodyPr/>
          <a:lstStyle/>
          <a:p>
            <a:r>
              <a:rPr lang="zh-CN" altLang="en-US" dirty="0"/>
              <a:t>工具分析代码</a:t>
            </a:r>
            <a:endParaRPr lang="en-US" altLang="zh-CN" dirty="0"/>
          </a:p>
          <a:p>
            <a:pPr marL="0" indent="0">
              <a:buNone/>
            </a:pPr>
            <a:r>
              <a:rPr lang="en-US" altLang="zh-CN" dirty="0"/>
              <a:t>	</a:t>
            </a:r>
            <a:r>
              <a:rPr lang="zh-CN" altLang="en-US" dirty="0"/>
              <a:t>本实验采用</a:t>
            </a:r>
            <a:r>
              <a:rPr lang="en-US" altLang="zh-CN" dirty="0" err="1"/>
              <a:t>sonarqube</a:t>
            </a:r>
            <a:r>
              <a:rPr lang="zh-CN" altLang="en-US" dirty="0"/>
              <a:t>工具对小米便签的代码进行质量分析</a:t>
            </a:r>
            <a:r>
              <a:rPr lang="en-US" altLang="zh-CN" dirty="0"/>
              <a:t>,</a:t>
            </a:r>
            <a:r>
              <a:rPr lang="zh-CN" altLang="en-US" dirty="0"/>
              <a:t>导入小米便签进行分析可以清楚的查看相关代码的质量分析报告和代码缺陷等级：</a:t>
            </a:r>
            <a:endParaRPr lang="en-US" altLang="zh-CN" dirty="0"/>
          </a:p>
          <a:p>
            <a:pPr marL="742950" lvl="1" indent="-285750" algn="l">
              <a:buFont typeface="+mj-lt"/>
              <a:buAutoNum type="alphaLcParen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Blocker</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：极有可能影响应用程序表现的错误；</a:t>
            </a:r>
          </a:p>
          <a:p>
            <a:pPr marL="742950" lvl="1" indent="-285750" algn="l">
              <a:buFont typeface="+mj-lt"/>
              <a:buAutoNum type="alphaLcParen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Critical</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：可能影响应用程序表现的错误和表示安全缺陷的问题；</a:t>
            </a:r>
          </a:p>
          <a:p>
            <a:pPr marL="742950" lvl="1" indent="-285750" algn="l">
              <a:buFont typeface="+mj-lt"/>
              <a:buAutoNum type="alphaLcParen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Major</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：严重影响开发者效率的质量缺陷；</a:t>
            </a:r>
          </a:p>
          <a:p>
            <a:pPr marL="742950" lvl="1" indent="-285750" algn="l">
              <a:buFont typeface="+mj-lt"/>
              <a:buAutoNum type="alphaLcParen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Minor</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：轻微影响开发者效率的质量缺陷；</a:t>
            </a:r>
          </a:p>
          <a:p>
            <a:pPr marL="742950" lvl="1" indent="-285750" algn="l">
              <a:buFont typeface="+mj-lt"/>
              <a:buAutoNum type="alphaLcParen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Info</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：不是错误或者质量缺陷。</a:t>
            </a:r>
          </a:p>
          <a:p>
            <a:pPr marL="0" indent="0">
              <a:buNone/>
            </a:pPr>
            <a:r>
              <a:rPr lang="en-US" altLang="zh-CN" dirty="0"/>
              <a:t>	</a:t>
            </a:r>
            <a:r>
              <a:rPr lang="zh-CN" altLang="zh-CN" dirty="0"/>
              <a:t>根据缺陷的不同等级，可以针对性地解决代码存在的问题，减少软件漏洞，提高代码质量</a:t>
            </a:r>
          </a:p>
          <a:p>
            <a:pPr marL="0" indent="0">
              <a:buNone/>
            </a:pPr>
            <a:endParaRPr lang="en-US" altLang="zh-CN" dirty="0"/>
          </a:p>
        </p:txBody>
      </p:sp>
    </p:spTree>
    <p:extLst>
      <p:ext uri="{BB962C8B-B14F-4D97-AF65-F5344CB8AC3E}">
        <p14:creationId xmlns:p14="http://schemas.microsoft.com/office/powerpoint/2010/main" val="415758488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小米便签软件的质量分析</a:t>
            </a:r>
          </a:p>
        </p:txBody>
      </p:sp>
      <p:sp>
        <p:nvSpPr>
          <p:cNvPr id="3" name="内容占位符 2">
            <a:extLst>
              <a:ext uri="{FF2B5EF4-FFF2-40B4-BE49-F238E27FC236}">
                <a16:creationId xmlns:a16="http://schemas.microsoft.com/office/drawing/2014/main" id="{963D7F46-0FFE-40A6-D5CA-3DC112873E09}"/>
              </a:ext>
            </a:extLst>
          </p:cNvPr>
          <p:cNvSpPr>
            <a:spLocks noGrp="1"/>
          </p:cNvSpPr>
          <p:nvPr>
            <p:ph idx="1"/>
          </p:nvPr>
        </p:nvSpPr>
        <p:spPr>
          <a:xfrm>
            <a:off x="407473" y="932446"/>
            <a:ext cx="4778138" cy="6067751"/>
          </a:xfrm>
        </p:spPr>
        <p:txBody>
          <a:bodyPr/>
          <a:lstStyle/>
          <a:p>
            <a:r>
              <a:rPr lang="zh-CN" altLang="en-US" dirty="0"/>
              <a:t>工具分析示例</a:t>
            </a:r>
            <a:r>
              <a:rPr lang="en-US" altLang="zh-CN" dirty="0"/>
              <a:t>1 </a:t>
            </a:r>
            <a:endParaRPr lang="en-US" altLang="zh-CN" sz="1800" dirty="0"/>
          </a:p>
          <a:p>
            <a:r>
              <a:rPr lang="en-US" altLang="zh-CN" dirty="0"/>
              <a:t>Blocker</a:t>
            </a:r>
            <a:r>
              <a:rPr lang="zh-CN" altLang="en-US" dirty="0"/>
              <a:t>部分</a:t>
            </a:r>
            <a:endParaRPr lang="en-US" altLang="zh-CN" dirty="0"/>
          </a:p>
          <a:p>
            <a:r>
              <a:rPr lang="en-US" altLang="zh-CN" dirty="0" err="1"/>
              <a:t>ui</a:t>
            </a:r>
            <a:r>
              <a:rPr lang="en-US" altLang="zh-CN" dirty="0"/>
              <a:t> </a:t>
            </a:r>
            <a:r>
              <a:rPr lang="zh-CN" altLang="en-US" dirty="0"/>
              <a:t>包 </a:t>
            </a:r>
            <a:r>
              <a:rPr lang="en-US" altLang="zh-CN" dirty="0"/>
              <a:t>NoteEditText.java </a:t>
            </a:r>
            <a:r>
              <a:rPr lang="zh-CN" altLang="en-US" dirty="0"/>
              <a:t>类</a:t>
            </a:r>
            <a:endParaRPr lang="en-US" altLang="zh-CN" dirty="0"/>
          </a:p>
          <a:p>
            <a:pPr marL="0" indent="0">
              <a:buNone/>
            </a:pPr>
            <a:endParaRPr lang="en-US" altLang="zh-CN" sz="2000" kern="100" dirty="0">
              <a:effectLst/>
              <a:ea typeface="等线" panose="02010600030101010101" pitchFamily="2" charset="-122"/>
              <a:cs typeface="Times New Roman" panose="02020603050405020304" pitchFamily="18" charset="0"/>
            </a:endParaRPr>
          </a:p>
          <a:p>
            <a:pPr marL="0" indent="0">
              <a:buNone/>
            </a:pPr>
            <a:r>
              <a:rPr lang="zh-CN" altLang="en-US" sz="2400" kern="100" dirty="0">
                <a:effectLst/>
                <a:ea typeface="等线" panose="02010600030101010101" pitchFamily="2" charset="-122"/>
                <a:cs typeface="Times New Roman" panose="02020603050405020304" pitchFamily="18" charset="0"/>
              </a:rPr>
              <a:t>问题</a:t>
            </a:r>
            <a:r>
              <a:rPr lang="en-US" altLang="zh-CN" sz="2400" kern="100" dirty="0">
                <a:effectLst/>
                <a:ea typeface="等线" panose="02010600030101010101" pitchFamily="2" charset="-122"/>
                <a:cs typeface="Times New Roman" panose="02020603050405020304" pitchFamily="18" charset="0"/>
              </a:rPr>
              <a:t>1</a:t>
            </a:r>
            <a:r>
              <a:rPr lang="zh-CN" altLang="en-US" sz="2400" kern="100" dirty="0">
                <a:effectLst/>
                <a:ea typeface="等线" panose="02010600030101010101" pitchFamily="2" charset="-122"/>
                <a:cs typeface="Times New Roman" panose="02020603050405020304" pitchFamily="18" charset="0"/>
              </a:rPr>
              <a:t>：</a:t>
            </a:r>
            <a:r>
              <a:rPr lang="en-US" altLang="zh-CN" sz="2400" kern="100" dirty="0">
                <a:effectLst/>
                <a:ea typeface="等线" panose="02010600030101010101" pitchFamily="2" charset="-122"/>
                <a:cs typeface="Times New Roman" panose="02020603050405020304" pitchFamily="18" charset="0"/>
              </a:rPr>
              <a:t>Switch cases should end with an unconditional "break“</a:t>
            </a:r>
          </a:p>
          <a:p>
            <a:pPr marL="0" indent="0">
              <a:buNone/>
            </a:pPr>
            <a:endParaRPr lang="en-US" altLang="zh-CN" sz="24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24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en-US" sz="2400" kern="100" dirty="0">
                <a:effectLst/>
                <a:latin typeface="等线" panose="02010600030101010101" pitchFamily="2" charset="-122"/>
                <a:ea typeface="等线" panose="02010600030101010101" pitchFamily="2" charset="-122"/>
                <a:cs typeface="Times New Roman" panose="02020603050405020304" pitchFamily="18" charset="0"/>
              </a:rPr>
              <a:t>要求我们应该添加一个无条件的中止来增强代码的健壮性，可以在末尾增加</a:t>
            </a:r>
            <a:r>
              <a:rPr lang="en-US" altLang="zh-CN" sz="2400" kern="100" dirty="0">
                <a:effectLst/>
                <a:latin typeface="等线" panose="02010600030101010101" pitchFamily="2" charset="-122"/>
                <a:ea typeface="等线" panose="02010600030101010101" pitchFamily="2" charset="-122"/>
                <a:cs typeface="Times New Roman" panose="02020603050405020304" pitchFamily="18" charset="0"/>
              </a:rPr>
              <a:t>default</a:t>
            </a:r>
            <a:r>
              <a:rPr lang="zh-CN" altLang="en-US" sz="2400" kern="100" dirty="0">
                <a:effectLst/>
                <a:latin typeface="等线" panose="02010600030101010101" pitchFamily="2" charset="-122"/>
                <a:ea typeface="等线" panose="02010600030101010101" pitchFamily="2" charset="-122"/>
                <a:cs typeface="Times New Roman" panose="02020603050405020304" pitchFamily="18" charset="0"/>
              </a:rPr>
              <a:t>或者其他条件跳转结束</a:t>
            </a:r>
            <a:r>
              <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rPr>
              <a:t>。</a:t>
            </a:r>
          </a:p>
          <a:p>
            <a:pPr marL="0" indent="0">
              <a:buNone/>
            </a:pPr>
            <a:endParaRPr lang="en-US" altLang="zh-CN" dirty="0"/>
          </a:p>
          <a:p>
            <a:pPr marL="0" indent="0">
              <a:buNone/>
            </a:pPr>
            <a:endParaRPr lang="zh-CN" altLang="en-US" dirty="0"/>
          </a:p>
        </p:txBody>
      </p:sp>
      <p:pic>
        <p:nvPicPr>
          <p:cNvPr id="6" name="图片 5">
            <a:extLst>
              <a:ext uri="{FF2B5EF4-FFF2-40B4-BE49-F238E27FC236}">
                <a16:creationId xmlns:a16="http://schemas.microsoft.com/office/drawing/2014/main" id="{581EBE78-5DA7-B471-660D-D596967C7C92}"/>
              </a:ext>
            </a:extLst>
          </p:cNvPr>
          <p:cNvPicPr>
            <a:picLocks noChangeAspect="1"/>
          </p:cNvPicPr>
          <p:nvPr/>
        </p:nvPicPr>
        <p:blipFill>
          <a:blip r:embed="rId2"/>
          <a:stretch>
            <a:fillRect/>
          </a:stretch>
        </p:blipFill>
        <p:spPr>
          <a:xfrm>
            <a:off x="5289129" y="932446"/>
            <a:ext cx="6495398" cy="5390120"/>
          </a:xfrm>
          <a:prstGeom prst="rect">
            <a:avLst/>
          </a:prstGeom>
        </p:spPr>
      </p:pic>
    </p:spTree>
    <p:extLst>
      <p:ext uri="{BB962C8B-B14F-4D97-AF65-F5344CB8AC3E}">
        <p14:creationId xmlns:p14="http://schemas.microsoft.com/office/powerpoint/2010/main" val="153717886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小米便签软件的质量分析</a:t>
            </a:r>
          </a:p>
        </p:txBody>
      </p:sp>
      <p:sp>
        <p:nvSpPr>
          <p:cNvPr id="4" name="内容占位符 2">
            <a:extLst>
              <a:ext uri="{FF2B5EF4-FFF2-40B4-BE49-F238E27FC236}">
                <a16:creationId xmlns:a16="http://schemas.microsoft.com/office/drawing/2014/main" id="{7285F596-5C3F-CBDF-6D25-1FFB3C3BD863}"/>
              </a:ext>
            </a:extLst>
          </p:cNvPr>
          <p:cNvSpPr txBox="1">
            <a:spLocks/>
          </p:cNvSpPr>
          <p:nvPr/>
        </p:nvSpPr>
        <p:spPr>
          <a:xfrm>
            <a:off x="407473" y="932446"/>
            <a:ext cx="4778138" cy="6067751"/>
          </a:xfrm>
          <a:prstGeom prst="rect">
            <a:avLst/>
          </a:prstGeom>
        </p:spPr>
        <p:txBody>
          <a:bodyPr vert="horz" lIns="91440" tIns="45720" rIns="91440" bIns="45720" rtlCol="0">
            <a:normAutofit/>
          </a:bodyPr>
          <a:lstStyle>
            <a:lvl1pPr marL="342900" indent="-342900" algn="l" defTabSz="914400" rtl="0" eaLnBrk="1" latinLnBrk="0" hangingPunct="1">
              <a:lnSpc>
                <a:spcPct val="90000"/>
              </a:lnSpc>
              <a:spcBef>
                <a:spcPts val="1000"/>
              </a:spcBef>
              <a:buFont typeface="Wingdings" panose="05000000000000000000" pitchFamily="2" charset="2"/>
              <a:buChar char=""/>
              <a:defRPr sz="2800" b="1" kern="1200">
                <a:solidFill>
                  <a:srgbClr val="002060"/>
                </a:solidFill>
                <a:latin typeface="+mn-lt"/>
                <a:ea typeface="+mn-ea"/>
                <a:cs typeface="+mn-cs"/>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sz="2400" kern="1200">
                <a:solidFill>
                  <a:srgbClr val="00206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kern="1200">
                <a:solidFill>
                  <a:srgbClr val="00206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n"/>
              <a:defRPr sz="1800" kern="1200">
                <a:solidFill>
                  <a:srgbClr val="002060"/>
                </a:solidFill>
                <a:latin typeface="+mn-lt"/>
                <a:ea typeface="+mn-ea"/>
                <a:cs typeface="+mn-cs"/>
              </a:defRPr>
            </a:lvl4pPr>
            <a:lvl5pPr marL="1828800" indent="0" algn="l" defTabSz="914400" rtl="0" eaLnBrk="1" latinLnBrk="0" hangingPunct="1">
              <a:lnSpc>
                <a:spcPct val="90000"/>
              </a:lnSpc>
              <a:spcBef>
                <a:spcPts val="500"/>
              </a:spcBef>
              <a:buFont typeface="Wingdings" panose="05000000000000000000" pitchFamily="2" charset="2"/>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工具分析示例</a:t>
            </a:r>
            <a:r>
              <a:rPr lang="en-US" altLang="zh-CN" dirty="0"/>
              <a:t>2 </a:t>
            </a:r>
          </a:p>
          <a:p>
            <a:r>
              <a:rPr lang="en-US" altLang="zh-CN" kern="100" dirty="0">
                <a:effectLst/>
                <a:latin typeface="等线" panose="02010600030101010101" pitchFamily="2" charset="-122"/>
                <a:cs typeface="Times New Roman" panose="02020603050405020304" pitchFamily="18" charset="0"/>
              </a:rPr>
              <a:t>Critical</a:t>
            </a:r>
            <a:r>
              <a:rPr lang="zh-CN" altLang="zh-CN" kern="100" dirty="0">
                <a:effectLst/>
                <a:ea typeface="等线" panose="02010600030101010101" pitchFamily="2" charset="-122"/>
                <a:cs typeface="Times New Roman" panose="02020603050405020304" pitchFamily="18" charset="0"/>
              </a:rPr>
              <a:t>部</a:t>
            </a:r>
            <a:r>
              <a:rPr lang="zh-CN" altLang="en-US" kern="100" dirty="0">
                <a:effectLst/>
                <a:ea typeface="等线" panose="02010600030101010101" pitchFamily="2" charset="-122"/>
                <a:cs typeface="Times New Roman" panose="02020603050405020304" pitchFamily="18" charset="0"/>
              </a:rPr>
              <a:t>分</a:t>
            </a:r>
            <a:endParaRPr lang="en-US" altLang="zh-CN" dirty="0"/>
          </a:p>
          <a:p>
            <a:r>
              <a:rPr lang="en-US" altLang="zh-CN" dirty="0"/>
              <a:t>tool </a:t>
            </a:r>
            <a:r>
              <a:rPr lang="zh-CN" altLang="en-US" dirty="0"/>
              <a:t>包 </a:t>
            </a:r>
            <a:r>
              <a:rPr lang="en-US" altLang="zh-CN" dirty="0"/>
              <a:t>BackupUtils.java </a:t>
            </a:r>
            <a:r>
              <a:rPr lang="zh-CN" altLang="en-US" dirty="0"/>
              <a:t>类</a:t>
            </a:r>
            <a:endParaRPr lang="en-US" altLang="zh-CN" dirty="0"/>
          </a:p>
          <a:p>
            <a:pPr marL="0" indent="0">
              <a:buFont typeface="Wingdings" panose="05000000000000000000" pitchFamily="2" charset="2"/>
              <a:buNone/>
            </a:pPr>
            <a:endParaRPr lang="en-US" altLang="zh-CN" sz="2000" kern="100" dirty="0">
              <a:ea typeface="等线" panose="02010600030101010101" pitchFamily="2" charset="-122"/>
              <a:cs typeface="Times New Roman" panose="02020603050405020304" pitchFamily="18" charset="0"/>
            </a:endParaRPr>
          </a:p>
          <a:p>
            <a:pPr marL="0" indent="0">
              <a:buFont typeface="Wingdings" panose="05000000000000000000" pitchFamily="2" charset="2"/>
              <a:buNone/>
            </a:pPr>
            <a:r>
              <a:rPr lang="zh-CN" altLang="en-US" sz="2400" kern="100" dirty="0">
                <a:ea typeface="等线" panose="02010600030101010101" pitchFamily="2" charset="-122"/>
                <a:cs typeface="Times New Roman" panose="02020603050405020304" pitchFamily="18" charset="0"/>
              </a:rPr>
              <a:t>问题</a:t>
            </a:r>
            <a:r>
              <a:rPr lang="en-US" altLang="zh-CN" sz="2400" kern="100" dirty="0">
                <a:ea typeface="等线" panose="02010600030101010101" pitchFamily="2" charset="-122"/>
                <a:cs typeface="Times New Roman" panose="02020603050405020304" pitchFamily="18" charset="0"/>
              </a:rPr>
              <a:t>2</a:t>
            </a:r>
            <a:r>
              <a:rPr lang="zh-CN" altLang="en-US" sz="2400" kern="100" dirty="0">
                <a:ea typeface="等线" panose="02010600030101010101" pitchFamily="2" charset="-122"/>
                <a:cs typeface="Times New Roman" panose="02020603050405020304" pitchFamily="18" charset="0"/>
              </a:rPr>
              <a:t>：方法复杂度太高</a:t>
            </a:r>
            <a:endParaRPr lang="en-US" altLang="zh-CN" sz="2400" kern="100" dirty="0">
              <a:ea typeface="等线" panose="02010600030101010101" pitchFamily="2" charset="-122"/>
              <a:cs typeface="Times New Roman" panose="02020603050405020304" pitchFamily="18" charset="0"/>
            </a:endParaRPr>
          </a:p>
          <a:p>
            <a:pPr marL="0" indent="0">
              <a:buFont typeface="Wingdings" panose="05000000000000000000" pitchFamily="2" charset="2"/>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       </a:t>
            </a:r>
          </a:p>
          <a:p>
            <a:pPr marL="0" indent="0">
              <a:buFont typeface="Wingdings" panose="05000000000000000000" pitchFamily="2" charset="2"/>
              <a:buNone/>
            </a:pPr>
            <a:r>
              <a:rPr lang="en-US" altLang="zh-CN" sz="2400" kern="100" dirty="0">
                <a:latin typeface="等线" panose="02010600030101010101" pitchFamily="2" charset="-122"/>
                <a:ea typeface="等线" panose="02010600030101010101" pitchFamily="2" charset="-122"/>
                <a:cs typeface="Times New Roman" panose="02020603050405020304" pitchFamily="18" charset="0"/>
              </a:rPr>
              <a:t>       </a:t>
            </a:r>
            <a:r>
              <a:rPr lang="zh-CN" altLang="en-US" sz="2400" kern="100" dirty="0">
                <a:latin typeface="等线" panose="02010600030101010101" pitchFamily="2" charset="-122"/>
                <a:ea typeface="等线" panose="02010600030101010101" pitchFamily="2" charset="-122"/>
                <a:cs typeface="Times New Roman" panose="02020603050405020304" pitchFamily="18" charset="0"/>
              </a:rPr>
              <a:t>该语句块嵌套了太多的选择分支，超过了建议的认知复杂度</a:t>
            </a:r>
            <a:r>
              <a:rPr lang="en-US" altLang="zh-CN" sz="2400" kern="100" dirty="0">
                <a:latin typeface="等线" panose="02010600030101010101" pitchFamily="2" charset="-122"/>
                <a:ea typeface="等线" panose="02010600030101010101" pitchFamily="2" charset="-122"/>
                <a:cs typeface="Times New Roman" panose="02020603050405020304" pitchFamily="18" charset="0"/>
              </a:rPr>
              <a:t>15</a:t>
            </a:r>
            <a:r>
              <a:rPr lang="zh-CN" altLang="en-US" sz="2400" kern="100" dirty="0">
                <a:latin typeface="等线" panose="02010600030101010101" pitchFamily="2" charset="-122"/>
                <a:ea typeface="等线" panose="02010600030101010101" pitchFamily="2" charset="-122"/>
                <a:cs typeface="Times New Roman" panose="02020603050405020304" pitchFamily="18" charset="0"/>
              </a:rPr>
              <a:t>，应该要有把重复代码和关键逻辑抽出来成方法的意识</a:t>
            </a:r>
            <a:endParaRPr lang="en-US" altLang="zh-CN" dirty="0"/>
          </a:p>
          <a:p>
            <a:pPr marL="0" indent="0">
              <a:buFont typeface="Wingdings" panose="05000000000000000000" pitchFamily="2" charset="2"/>
              <a:buNone/>
            </a:pPr>
            <a:endParaRPr lang="zh-CN" altLang="en-US" dirty="0"/>
          </a:p>
        </p:txBody>
      </p:sp>
      <p:pic>
        <p:nvPicPr>
          <p:cNvPr id="5" name="图片 4">
            <a:extLst>
              <a:ext uri="{FF2B5EF4-FFF2-40B4-BE49-F238E27FC236}">
                <a16:creationId xmlns:a16="http://schemas.microsoft.com/office/drawing/2014/main" id="{B0437476-D638-58A6-EAB5-CDD1E961B7BD}"/>
              </a:ext>
            </a:extLst>
          </p:cNvPr>
          <p:cNvPicPr>
            <a:picLocks noChangeAspect="1"/>
          </p:cNvPicPr>
          <p:nvPr/>
        </p:nvPicPr>
        <p:blipFill>
          <a:blip r:embed="rId2"/>
          <a:stretch>
            <a:fillRect/>
          </a:stretch>
        </p:blipFill>
        <p:spPr>
          <a:xfrm>
            <a:off x="6096000" y="932446"/>
            <a:ext cx="5074753" cy="5545032"/>
          </a:xfrm>
          <a:prstGeom prst="rect">
            <a:avLst/>
          </a:prstGeom>
        </p:spPr>
      </p:pic>
    </p:spTree>
    <p:extLst>
      <p:ext uri="{BB962C8B-B14F-4D97-AF65-F5344CB8AC3E}">
        <p14:creationId xmlns:p14="http://schemas.microsoft.com/office/powerpoint/2010/main" val="236142066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小米便签软件的质量分析</a:t>
            </a:r>
          </a:p>
        </p:txBody>
      </p:sp>
      <p:sp>
        <p:nvSpPr>
          <p:cNvPr id="3" name="内容占位符 2">
            <a:extLst>
              <a:ext uri="{FF2B5EF4-FFF2-40B4-BE49-F238E27FC236}">
                <a16:creationId xmlns:a16="http://schemas.microsoft.com/office/drawing/2014/main" id="{963D7F46-0FFE-40A6-D5CA-3DC112873E09}"/>
              </a:ext>
            </a:extLst>
          </p:cNvPr>
          <p:cNvSpPr>
            <a:spLocks noGrp="1"/>
          </p:cNvSpPr>
          <p:nvPr>
            <p:ph idx="1"/>
          </p:nvPr>
        </p:nvSpPr>
        <p:spPr>
          <a:xfrm>
            <a:off x="550662" y="1022668"/>
            <a:ext cx="10921474" cy="5040312"/>
          </a:xfrm>
        </p:spPr>
        <p:txBody>
          <a:bodyPr/>
          <a:lstStyle/>
          <a:p>
            <a:r>
              <a:rPr lang="zh-CN" altLang="en-US" dirty="0"/>
              <a:t>解决办法：</a:t>
            </a:r>
            <a:endParaRPr lang="en-US" altLang="zh-CN" dirty="0"/>
          </a:p>
          <a:p>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可以将该方法按逻辑分解为三个子方法，分别为：</a:t>
            </a:r>
          </a:p>
          <a:p>
            <a:pPr marL="1600200" lvl="3" indent="-228600" algn="l">
              <a:buFont typeface="+mj-lt"/>
              <a:buAutoNum type="arabicPeriod"/>
            </a:pPr>
            <a:r>
              <a:rPr lang="en-US" altLang="zh-CN" kern="100" dirty="0" err="1">
                <a:effectLst/>
                <a:latin typeface="等线" panose="02010600030101010101" pitchFamily="2" charset="-122"/>
                <a:ea typeface="等线" panose="02010600030101010101" pitchFamily="2" charset="-122"/>
                <a:cs typeface="Times New Roman" panose="02020603050405020304" pitchFamily="18" charset="0"/>
              </a:rPr>
              <a:t>queryNoteData</a:t>
            </a:r>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(String </a:t>
            </a:r>
            <a:r>
              <a:rPr lang="en-US" altLang="zh-CN" kern="100" dirty="0" err="1">
                <a:effectLst/>
                <a:latin typeface="等线" panose="02010600030101010101" pitchFamily="2" charset="-122"/>
                <a:ea typeface="等线" panose="02010600030101010101" pitchFamily="2" charset="-122"/>
                <a:cs typeface="Times New Roman" panose="02020603050405020304" pitchFamily="18" charset="0"/>
              </a:rPr>
              <a:t>noteId</a:t>
            </a:r>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kern="100" dirty="0">
                <a:effectLst/>
                <a:latin typeface="等线" panose="02010600030101010101" pitchFamily="2" charset="-122"/>
                <a:ea typeface="等线" panose="02010600030101010101" pitchFamily="2" charset="-122"/>
                <a:cs typeface="Times New Roman" panose="02020603050405020304" pitchFamily="18" charset="0"/>
              </a:rPr>
              <a:t>：用于查询指定</a:t>
            </a:r>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note</a:t>
            </a:r>
            <a:r>
              <a:rPr lang="zh-CN" altLang="zh-CN" kern="100" dirty="0">
                <a:effectLst/>
                <a:latin typeface="等线" panose="02010600030101010101" pitchFamily="2" charset="-122"/>
                <a:ea typeface="等线" panose="02010600030101010101" pitchFamily="2" charset="-122"/>
                <a:cs typeface="Times New Roman" panose="02020603050405020304" pitchFamily="18" charset="0"/>
              </a:rPr>
              <a:t>的所有数据。</a:t>
            </a:r>
          </a:p>
          <a:p>
            <a:pPr marL="1600200" lvl="3" indent="-228600" algn="l">
              <a:buFont typeface="+mj-lt"/>
              <a:buAutoNum type="arabicPeriod"/>
            </a:pPr>
            <a:r>
              <a:rPr lang="en-US" altLang="zh-CN" kern="100" dirty="0" err="1">
                <a:effectLst/>
                <a:latin typeface="等线" panose="02010600030101010101" pitchFamily="2" charset="-122"/>
                <a:ea typeface="等线" panose="02010600030101010101" pitchFamily="2" charset="-122"/>
                <a:cs typeface="Times New Roman" panose="02020603050405020304" pitchFamily="18" charset="0"/>
              </a:rPr>
              <a:t>printCallNoteInfo</a:t>
            </a:r>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(Cursor </a:t>
            </a:r>
            <a:r>
              <a:rPr lang="en-US" altLang="zh-CN" kern="100" dirty="0" err="1">
                <a:effectLst/>
                <a:latin typeface="等线" panose="02010600030101010101" pitchFamily="2" charset="-122"/>
                <a:ea typeface="等线" panose="02010600030101010101" pitchFamily="2" charset="-122"/>
                <a:cs typeface="Times New Roman" panose="02020603050405020304" pitchFamily="18" charset="0"/>
              </a:rPr>
              <a:t>dataCursor</a:t>
            </a:r>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 </a:t>
            </a:r>
            <a:r>
              <a:rPr lang="en-US" altLang="zh-CN" kern="100" dirty="0" err="1">
                <a:effectLst/>
                <a:latin typeface="等线" panose="02010600030101010101" pitchFamily="2" charset="-122"/>
                <a:ea typeface="等线" panose="02010600030101010101" pitchFamily="2" charset="-122"/>
                <a:cs typeface="Times New Roman" panose="02020603050405020304" pitchFamily="18" charset="0"/>
              </a:rPr>
              <a:t>PrintStream</a:t>
            </a:r>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 </a:t>
            </a:r>
            <a:r>
              <a:rPr lang="en-US" altLang="zh-CN" kern="100" dirty="0" err="1">
                <a:effectLst/>
                <a:latin typeface="等线" panose="02010600030101010101" pitchFamily="2" charset="-122"/>
                <a:ea typeface="等线" panose="02010600030101010101" pitchFamily="2" charset="-122"/>
                <a:cs typeface="Times New Roman" panose="02020603050405020304" pitchFamily="18" charset="0"/>
              </a:rPr>
              <a:t>ps</a:t>
            </a:r>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kern="100" dirty="0">
                <a:effectLst/>
                <a:latin typeface="等线" panose="02010600030101010101" pitchFamily="2" charset="-122"/>
                <a:ea typeface="等线" panose="02010600030101010101" pitchFamily="2" charset="-122"/>
                <a:cs typeface="Times New Roman" panose="02020603050405020304" pitchFamily="18" charset="0"/>
              </a:rPr>
              <a:t>：用于打印通话</a:t>
            </a:r>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note</a:t>
            </a:r>
            <a:r>
              <a:rPr lang="zh-CN" altLang="zh-CN" kern="100" dirty="0">
                <a:effectLst/>
                <a:latin typeface="等线" panose="02010600030101010101" pitchFamily="2" charset="-122"/>
                <a:ea typeface="等线" panose="02010600030101010101" pitchFamily="2" charset="-122"/>
                <a:cs typeface="Times New Roman" panose="02020603050405020304" pitchFamily="18" charset="0"/>
              </a:rPr>
              <a:t>的电话号码、通话时间和附件位置信息。</a:t>
            </a:r>
          </a:p>
          <a:p>
            <a:pPr marL="1600200" lvl="3" indent="-228600" algn="l">
              <a:buFont typeface="+mj-lt"/>
              <a:buAutoNum type="arabicPeriod"/>
            </a:pPr>
            <a:r>
              <a:rPr lang="en-US" altLang="zh-CN" kern="100" dirty="0" err="1">
                <a:effectLst/>
                <a:latin typeface="等线" panose="02010600030101010101" pitchFamily="2" charset="-122"/>
                <a:ea typeface="等线" panose="02010600030101010101" pitchFamily="2" charset="-122"/>
                <a:cs typeface="Times New Roman" panose="02020603050405020304" pitchFamily="18" charset="0"/>
              </a:rPr>
              <a:t>printTextNoteInfo</a:t>
            </a:r>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(Cursor </a:t>
            </a:r>
            <a:r>
              <a:rPr lang="en-US" altLang="zh-CN" kern="100" dirty="0" err="1">
                <a:effectLst/>
                <a:latin typeface="等线" panose="02010600030101010101" pitchFamily="2" charset="-122"/>
                <a:ea typeface="等线" panose="02010600030101010101" pitchFamily="2" charset="-122"/>
                <a:cs typeface="Times New Roman" panose="02020603050405020304" pitchFamily="18" charset="0"/>
              </a:rPr>
              <a:t>dataCursor</a:t>
            </a:r>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 </a:t>
            </a:r>
            <a:r>
              <a:rPr lang="en-US" altLang="zh-CN" kern="100" dirty="0" err="1">
                <a:effectLst/>
                <a:latin typeface="等线" panose="02010600030101010101" pitchFamily="2" charset="-122"/>
                <a:ea typeface="等线" panose="02010600030101010101" pitchFamily="2" charset="-122"/>
                <a:cs typeface="Times New Roman" panose="02020603050405020304" pitchFamily="18" charset="0"/>
              </a:rPr>
              <a:t>PrintStream</a:t>
            </a:r>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 </a:t>
            </a:r>
            <a:r>
              <a:rPr lang="en-US" altLang="zh-CN" kern="100" dirty="0" err="1">
                <a:effectLst/>
                <a:latin typeface="等线" panose="02010600030101010101" pitchFamily="2" charset="-122"/>
                <a:ea typeface="等线" panose="02010600030101010101" pitchFamily="2" charset="-122"/>
                <a:cs typeface="Times New Roman" panose="02020603050405020304" pitchFamily="18" charset="0"/>
              </a:rPr>
              <a:t>ps</a:t>
            </a:r>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kern="100" dirty="0">
                <a:effectLst/>
                <a:latin typeface="等线" panose="02010600030101010101" pitchFamily="2" charset="-122"/>
                <a:ea typeface="等线" panose="02010600030101010101" pitchFamily="2" charset="-122"/>
                <a:cs typeface="Times New Roman" panose="02020603050405020304" pitchFamily="18" charset="0"/>
              </a:rPr>
              <a:t>：用于打印文本</a:t>
            </a:r>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note</a:t>
            </a:r>
            <a:r>
              <a:rPr lang="zh-CN" altLang="zh-CN" kern="100" dirty="0">
                <a:effectLst/>
                <a:latin typeface="等线" panose="02010600030101010101" pitchFamily="2" charset="-122"/>
                <a:ea typeface="等线" panose="02010600030101010101" pitchFamily="2" charset="-122"/>
                <a:cs typeface="Times New Roman" panose="02020603050405020304" pitchFamily="18" charset="0"/>
              </a:rPr>
              <a:t>的内容信息。</a:t>
            </a:r>
          </a:p>
          <a:p>
            <a:r>
              <a:rPr lang="zh-CN" altLang="zh-CN" sz="1800" kern="100" dirty="0">
                <a:effectLst/>
                <a:ea typeface="等线" panose="02010600030101010101" pitchFamily="2" charset="-122"/>
                <a:cs typeface="Times New Roman" panose="02020603050405020304" pitchFamily="18" charset="0"/>
              </a:rPr>
              <a:t>这样修改后的代码结构更加清晰，每个子方法只关注于单一的逻辑，便于维护和测试。</a:t>
            </a:r>
            <a:endParaRPr lang="zh-CN" altLang="en-US" sz="1800" dirty="0"/>
          </a:p>
        </p:txBody>
      </p:sp>
    </p:spTree>
    <p:extLst>
      <p:ext uri="{BB962C8B-B14F-4D97-AF65-F5344CB8AC3E}">
        <p14:creationId xmlns:p14="http://schemas.microsoft.com/office/powerpoint/2010/main" val="339439006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小米便签软件的质量分析</a:t>
            </a:r>
          </a:p>
        </p:txBody>
      </p:sp>
      <p:sp>
        <p:nvSpPr>
          <p:cNvPr id="3" name="内容占位符 2">
            <a:extLst>
              <a:ext uri="{FF2B5EF4-FFF2-40B4-BE49-F238E27FC236}">
                <a16:creationId xmlns:a16="http://schemas.microsoft.com/office/drawing/2014/main" id="{963D7F46-0FFE-40A6-D5CA-3DC112873E09}"/>
              </a:ext>
            </a:extLst>
          </p:cNvPr>
          <p:cNvSpPr>
            <a:spLocks noGrp="1"/>
          </p:cNvSpPr>
          <p:nvPr>
            <p:ph idx="1"/>
          </p:nvPr>
        </p:nvSpPr>
        <p:spPr>
          <a:xfrm>
            <a:off x="268151" y="1047088"/>
            <a:ext cx="4375080" cy="4919980"/>
          </a:xfrm>
        </p:spPr>
        <p:txBody>
          <a:bodyPr/>
          <a:lstStyle/>
          <a:p>
            <a:r>
              <a:rPr lang="zh-CN" altLang="en-US" dirty="0"/>
              <a:t>工具分析代码示例</a:t>
            </a:r>
            <a:r>
              <a:rPr lang="en-US" altLang="zh-CN" dirty="0"/>
              <a:t>3</a:t>
            </a:r>
          </a:p>
          <a:p>
            <a:r>
              <a:rPr lang="en-US" altLang="zh-CN" dirty="0"/>
              <a:t>Major</a:t>
            </a:r>
            <a:r>
              <a:rPr lang="zh-CN" altLang="en-US" dirty="0"/>
              <a:t>部分</a:t>
            </a:r>
            <a:endParaRPr lang="en-US" altLang="zh-CN" dirty="0"/>
          </a:p>
          <a:p>
            <a:r>
              <a:rPr lang="en-US" altLang="zh-CN" dirty="0"/>
              <a:t>Tool</a:t>
            </a:r>
            <a:r>
              <a:rPr lang="zh-CN" altLang="en-US" dirty="0"/>
              <a:t>包 </a:t>
            </a:r>
            <a:r>
              <a:rPr lang="en-US" altLang="zh-CN" dirty="0"/>
              <a:t>DataUtils.java</a:t>
            </a:r>
            <a:r>
              <a:rPr lang="zh-CN" altLang="en-US" dirty="0"/>
              <a:t>类：</a:t>
            </a:r>
            <a:endParaRPr lang="en-US" altLang="zh-CN" dirty="0"/>
          </a:p>
          <a:p>
            <a:pPr marL="0" indent="0">
              <a:buNone/>
            </a:pP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ea typeface="等线" panose="02010600030101010101" pitchFamily="2" charset="-122"/>
                <a:cs typeface="Times New Roman" panose="02020603050405020304" pitchFamily="18" charset="0"/>
              </a:rPr>
              <a:t>        </a:t>
            </a:r>
            <a:r>
              <a:rPr lang="zh-CN" altLang="en-US" sz="1800" kern="100" dirty="0">
                <a:ea typeface="等线" panose="02010600030101010101" pitchFamily="2" charset="-122"/>
                <a:cs typeface="Times New Roman" panose="02020603050405020304" pitchFamily="18" charset="0"/>
              </a:rPr>
              <a:t>也是类似的多重嵌套代码冗余情况，</a:t>
            </a:r>
            <a:r>
              <a:rPr lang="zh-CN" altLang="zh-CN" sz="1800" kern="100" dirty="0">
                <a:effectLst/>
                <a:ea typeface="等线" panose="02010600030101010101" pitchFamily="2" charset="-122"/>
                <a:cs typeface="Times New Roman" panose="02020603050405020304" pitchFamily="18" charset="0"/>
              </a:rPr>
              <a:t>我们对游标是否为空和移动到第一行成功的判断进行了合并</a:t>
            </a:r>
            <a:r>
              <a:rPr lang="zh-CN" altLang="en-US" sz="1800" kern="100" dirty="0">
                <a:effectLst/>
                <a:ea typeface="等线" panose="02010600030101010101" pitchFamily="2" charset="-122"/>
                <a:cs typeface="Times New Roman" panose="02020603050405020304" pitchFamily="18" charset="0"/>
              </a:rPr>
              <a:t>，</a:t>
            </a:r>
            <a:r>
              <a:rPr lang="zh-CN" altLang="zh-CN" sz="1800" kern="100" dirty="0">
                <a:effectLst/>
                <a:ea typeface="等线" panose="02010600030101010101" pitchFamily="2" charset="-122"/>
                <a:cs typeface="Times New Roman" panose="02020603050405020304" pitchFamily="18" charset="0"/>
              </a:rPr>
              <a:t>使用了逻辑与（</a:t>
            </a:r>
            <a:r>
              <a:rPr lang="en-US" altLang="zh-CN" sz="1800" kern="100" dirty="0">
                <a:ea typeface="等线" panose="02010600030101010101" pitchFamily="2" charset="-122"/>
                <a:cs typeface="Times New Roman" panose="02020603050405020304" pitchFamily="18" charset="0"/>
              </a:rPr>
              <a:t>&amp;&amp;</a:t>
            </a:r>
            <a:r>
              <a:rPr lang="zh-CN" altLang="zh-CN" sz="1800" kern="100" dirty="0">
                <a:effectLst/>
                <a:ea typeface="等线" panose="02010600030101010101" pitchFamily="2" charset="-122"/>
                <a:cs typeface="Times New Roman" panose="02020603050405020304" pitchFamily="18" charset="0"/>
              </a:rPr>
              <a:t>）操作符</a:t>
            </a:r>
            <a:r>
              <a:rPr lang="zh-CN" altLang="en-US" sz="1800" kern="100" dirty="0">
                <a:effectLst/>
                <a:ea typeface="等线" panose="02010600030101010101" pitchFamily="2" charset="-122"/>
                <a:cs typeface="Times New Roman" panose="02020603050405020304" pitchFamily="18" charset="0"/>
              </a:rPr>
              <a:t>，使得逻辑更加简洁。</a:t>
            </a:r>
            <a:endParaRPr lang="zh-CN" altLang="en-US" dirty="0"/>
          </a:p>
        </p:txBody>
      </p:sp>
      <p:pic>
        <p:nvPicPr>
          <p:cNvPr id="7" name="图片 6">
            <a:extLst>
              <a:ext uri="{FF2B5EF4-FFF2-40B4-BE49-F238E27FC236}">
                <a16:creationId xmlns:a16="http://schemas.microsoft.com/office/drawing/2014/main" id="{9922EA01-969F-DABB-8EEC-21AC617B162A}"/>
              </a:ext>
            </a:extLst>
          </p:cNvPr>
          <p:cNvPicPr>
            <a:picLocks noChangeAspect="1"/>
          </p:cNvPicPr>
          <p:nvPr/>
        </p:nvPicPr>
        <p:blipFill>
          <a:blip r:embed="rId2"/>
          <a:stretch>
            <a:fillRect/>
          </a:stretch>
        </p:blipFill>
        <p:spPr>
          <a:xfrm>
            <a:off x="5088746" y="1047088"/>
            <a:ext cx="7103254" cy="2773174"/>
          </a:xfrm>
          <a:prstGeom prst="rect">
            <a:avLst/>
          </a:prstGeom>
        </p:spPr>
      </p:pic>
      <p:pic>
        <p:nvPicPr>
          <p:cNvPr id="8" name="图片 7">
            <a:extLst>
              <a:ext uri="{FF2B5EF4-FFF2-40B4-BE49-F238E27FC236}">
                <a16:creationId xmlns:a16="http://schemas.microsoft.com/office/drawing/2014/main" id="{41965DE8-4FB8-AB7D-5C5E-D390AFFC56B0}"/>
              </a:ext>
            </a:extLst>
          </p:cNvPr>
          <p:cNvPicPr>
            <a:picLocks noChangeAspect="1"/>
          </p:cNvPicPr>
          <p:nvPr/>
        </p:nvPicPr>
        <p:blipFill>
          <a:blip r:embed="rId3"/>
          <a:stretch>
            <a:fillRect/>
          </a:stretch>
        </p:blipFill>
        <p:spPr>
          <a:xfrm>
            <a:off x="5088746" y="4249052"/>
            <a:ext cx="7103254" cy="2163178"/>
          </a:xfrm>
          <a:prstGeom prst="rect">
            <a:avLst/>
          </a:prstGeom>
        </p:spPr>
      </p:pic>
      <p:sp>
        <p:nvSpPr>
          <p:cNvPr id="9" name="文本框 8">
            <a:extLst>
              <a:ext uri="{FF2B5EF4-FFF2-40B4-BE49-F238E27FC236}">
                <a16:creationId xmlns:a16="http://schemas.microsoft.com/office/drawing/2014/main" id="{4EF47B7F-EE5C-F70D-B752-8BEA0D00A132}"/>
              </a:ext>
            </a:extLst>
          </p:cNvPr>
          <p:cNvSpPr txBox="1"/>
          <p:nvPr/>
        </p:nvSpPr>
        <p:spPr>
          <a:xfrm>
            <a:off x="5029201" y="3879720"/>
            <a:ext cx="1557130" cy="369332"/>
          </a:xfrm>
          <a:prstGeom prst="rect">
            <a:avLst/>
          </a:prstGeom>
          <a:noFill/>
        </p:spPr>
        <p:txBody>
          <a:bodyPr wrap="square" rtlCol="0">
            <a:spAutoFit/>
          </a:bodyPr>
          <a:lstStyle/>
          <a:p>
            <a:r>
              <a:rPr lang="zh-CN" altLang="en-US" b="1" kern="100" dirty="0">
                <a:solidFill>
                  <a:srgbClr val="002060"/>
                </a:solidFill>
                <a:ea typeface="等线" panose="02010600030101010101" pitchFamily="2" charset="-122"/>
                <a:cs typeface="Times New Roman" panose="02020603050405020304" pitchFamily="18" charset="0"/>
              </a:rPr>
              <a:t>修改后：</a:t>
            </a:r>
          </a:p>
        </p:txBody>
      </p:sp>
      <p:sp>
        <p:nvSpPr>
          <p:cNvPr id="10" name="文本框 9">
            <a:extLst>
              <a:ext uri="{FF2B5EF4-FFF2-40B4-BE49-F238E27FC236}">
                <a16:creationId xmlns:a16="http://schemas.microsoft.com/office/drawing/2014/main" id="{F7011D44-3758-FC48-F809-849E2FFBAAF1}"/>
              </a:ext>
            </a:extLst>
          </p:cNvPr>
          <p:cNvSpPr txBox="1"/>
          <p:nvPr/>
        </p:nvSpPr>
        <p:spPr>
          <a:xfrm>
            <a:off x="5029201" y="715457"/>
            <a:ext cx="1557130" cy="369332"/>
          </a:xfrm>
          <a:prstGeom prst="rect">
            <a:avLst/>
          </a:prstGeom>
          <a:noFill/>
        </p:spPr>
        <p:txBody>
          <a:bodyPr wrap="square" rtlCol="0">
            <a:spAutoFit/>
          </a:bodyPr>
          <a:lstStyle/>
          <a:p>
            <a:r>
              <a:rPr lang="zh-CN" altLang="en-US" b="1" kern="100" dirty="0">
                <a:solidFill>
                  <a:srgbClr val="002060"/>
                </a:solidFill>
                <a:ea typeface="等线" panose="02010600030101010101" pitchFamily="2" charset="-122"/>
                <a:cs typeface="Times New Roman" panose="02020603050405020304" pitchFamily="18" charset="0"/>
              </a:rPr>
              <a:t>修改前：</a:t>
            </a:r>
          </a:p>
        </p:txBody>
      </p:sp>
    </p:spTree>
    <p:extLst>
      <p:ext uri="{BB962C8B-B14F-4D97-AF65-F5344CB8AC3E}">
        <p14:creationId xmlns:p14="http://schemas.microsoft.com/office/powerpoint/2010/main" val="389731103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小米便签软件新增功能后的用例图</a:t>
            </a:r>
          </a:p>
        </p:txBody>
      </p:sp>
      <p:sp>
        <p:nvSpPr>
          <p:cNvPr id="6" name="内容占位符 5">
            <a:extLst>
              <a:ext uri="{FF2B5EF4-FFF2-40B4-BE49-F238E27FC236}">
                <a16:creationId xmlns:a16="http://schemas.microsoft.com/office/drawing/2014/main" id="{D90F28E7-248E-ECDC-8C70-8EC87245E730}"/>
              </a:ext>
            </a:extLst>
          </p:cNvPr>
          <p:cNvSpPr>
            <a:spLocks noGrp="1"/>
          </p:cNvSpPr>
          <p:nvPr>
            <p:ph idx="1"/>
          </p:nvPr>
        </p:nvSpPr>
        <p:spPr/>
        <p:txBody>
          <a:bodyPr/>
          <a:lstStyle/>
          <a:p>
            <a:endParaRPr lang="zh-CN" altLang="en-US" dirty="0"/>
          </a:p>
        </p:txBody>
      </p:sp>
    </p:spTree>
    <p:extLst>
      <p:ext uri="{BB962C8B-B14F-4D97-AF65-F5344CB8AC3E}">
        <p14:creationId xmlns:p14="http://schemas.microsoft.com/office/powerpoint/2010/main" val="254611644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小米便签软件新增功能后的软件架构图</a:t>
            </a:r>
          </a:p>
        </p:txBody>
      </p:sp>
      <p:sp>
        <p:nvSpPr>
          <p:cNvPr id="6" name="内容占位符 5">
            <a:extLst>
              <a:ext uri="{FF2B5EF4-FFF2-40B4-BE49-F238E27FC236}">
                <a16:creationId xmlns:a16="http://schemas.microsoft.com/office/drawing/2014/main" id="{CAD29824-233F-9534-ADDC-4D95FE11BF67}"/>
              </a:ext>
            </a:extLst>
          </p:cNvPr>
          <p:cNvSpPr>
            <a:spLocks noGrp="1"/>
          </p:cNvSpPr>
          <p:nvPr>
            <p:ph idx="1"/>
          </p:nvPr>
        </p:nvSpPr>
        <p:spPr/>
        <p:txBody>
          <a:bodyPr/>
          <a:lstStyle/>
          <a:p>
            <a:endParaRPr lang="zh-CN" altLang="en-US" dirty="0"/>
          </a:p>
        </p:txBody>
      </p:sp>
    </p:spTree>
    <p:extLst>
      <p:ext uri="{BB962C8B-B14F-4D97-AF65-F5344CB8AC3E}">
        <p14:creationId xmlns:p14="http://schemas.microsoft.com/office/powerpoint/2010/main" val="234999110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小米便签软件新增代码示例（类）</a:t>
            </a:r>
          </a:p>
        </p:txBody>
      </p:sp>
    </p:spTree>
    <p:extLst>
      <p:ext uri="{BB962C8B-B14F-4D97-AF65-F5344CB8AC3E}">
        <p14:creationId xmlns:p14="http://schemas.microsoft.com/office/powerpoint/2010/main" val="327866022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小米便签软件新增代码示例（方法）</a:t>
            </a:r>
          </a:p>
        </p:txBody>
      </p:sp>
      <p:sp>
        <p:nvSpPr>
          <p:cNvPr id="5" name="内容占位符 4">
            <a:extLst>
              <a:ext uri="{FF2B5EF4-FFF2-40B4-BE49-F238E27FC236}">
                <a16:creationId xmlns:a16="http://schemas.microsoft.com/office/drawing/2014/main" id="{E43EE902-55E7-AA25-2062-4FA50905BFE5}"/>
              </a:ext>
            </a:extLst>
          </p:cNvPr>
          <p:cNvSpPr>
            <a:spLocks noGrp="1"/>
          </p:cNvSpPr>
          <p:nvPr>
            <p:ph idx="1"/>
          </p:nvPr>
        </p:nvSpPr>
        <p:spPr/>
        <p:txBody>
          <a:bodyPr/>
          <a:lstStyle/>
          <a:p>
            <a:endParaRPr lang="zh-CN" altLang="en-US"/>
          </a:p>
        </p:txBody>
      </p:sp>
    </p:spTree>
    <p:extLst>
      <p:ext uri="{BB962C8B-B14F-4D97-AF65-F5344CB8AC3E}">
        <p14:creationId xmlns:p14="http://schemas.microsoft.com/office/powerpoint/2010/main" val="283513292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运行和演示小米便签的功能</a:t>
            </a:r>
          </a:p>
        </p:txBody>
      </p:sp>
      <p:sp>
        <p:nvSpPr>
          <p:cNvPr id="9" name="文本框 8">
            <a:extLst>
              <a:ext uri="{FF2B5EF4-FFF2-40B4-BE49-F238E27FC236}">
                <a16:creationId xmlns:a16="http://schemas.microsoft.com/office/drawing/2014/main" id="{4EF47B7F-EE5C-F70D-B752-8BEA0D00A132}"/>
              </a:ext>
            </a:extLst>
          </p:cNvPr>
          <p:cNvSpPr txBox="1"/>
          <p:nvPr/>
        </p:nvSpPr>
        <p:spPr>
          <a:xfrm>
            <a:off x="5029201" y="3879720"/>
            <a:ext cx="1557130" cy="369332"/>
          </a:xfrm>
          <a:prstGeom prst="rect">
            <a:avLst/>
          </a:prstGeom>
          <a:noFill/>
        </p:spPr>
        <p:txBody>
          <a:bodyPr wrap="square" rtlCol="0">
            <a:spAutoFit/>
          </a:bodyPr>
          <a:lstStyle/>
          <a:p>
            <a:r>
              <a:rPr lang="zh-CN" altLang="en-US" b="1" kern="100" dirty="0">
                <a:solidFill>
                  <a:srgbClr val="002060"/>
                </a:solidFill>
                <a:ea typeface="等线" panose="02010600030101010101" pitchFamily="2" charset="-122"/>
                <a:cs typeface="Times New Roman" panose="02020603050405020304" pitchFamily="18" charset="0"/>
              </a:rPr>
              <a:t>修改后：</a:t>
            </a:r>
          </a:p>
        </p:txBody>
      </p:sp>
      <p:sp>
        <p:nvSpPr>
          <p:cNvPr id="5" name="内容占位符 4">
            <a:extLst>
              <a:ext uri="{FF2B5EF4-FFF2-40B4-BE49-F238E27FC236}">
                <a16:creationId xmlns:a16="http://schemas.microsoft.com/office/drawing/2014/main" id="{ECCE0426-8BF7-EFC5-54E0-ADE4F670CC06}"/>
              </a:ext>
            </a:extLst>
          </p:cNvPr>
          <p:cNvSpPr>
            <a:spLocks noGrp="1"/>
          </p:cNvSpPr>
          <p:nvPr>
            <p:ph idx="1"/>
          </p:nvPr>
        </p:nvSpPr>
        <p:spPr/>
        <p:txBody>
          <a:bodyPr/>
          <a:lstStyle/>
          <a:p>
            <a:pPr marL="0" indent="0">
              <a:buNone/>
            </a:pPr>
            <a:endParaRPr lang="zh-CN" altLang="en-US" dirty="0"/>
          </a:p>
        </p:txBody>
      </p:sp>
    </p:spTree>
    <p:extLst>
      <p:ext uri="{BB962C8B-B14F-4D97-AF65-F5344CB8AC3E}">
        <p14:creationId xmlns:p14="http://schemas.microsoft.com/office/powerpoint/2010/main" val="1944140885"/>
      </p:ext>
    </p:extLst>
  </p:cSld>
  <p:clrMapOvr>
    <a:masterClrMapping/>
  </p:clrMapOvr>
  <p:transition>
    <p:fade/>
  </p:transition>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TotalTime>
  <Words>970</Words>
  <Application>Microsoft Office PowerPoint</Application>
  <PresentationFormat>宽屏</PresentationFormat>
  <Paragraphs>94</Paragraphs>
  <Slides>21</Slides>
  <Notes>3</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21</vt:i4>
      </vt:variant>
    </vt:vector>
  </HeadingPairs>
  <TitlesOfParts>
    <vt:vector size="27" baseType="lpstr">
      <vt:lpstr>等线</vt:lpstr>
      <vt:lpstr>微软雅黑</vt:lpstr>
      <vt:lpstr>Arial</vt:lpstr>
      <vt:lpstr>Calibri</vt:lpstr>
      <vt:lpstr>Wingdings</vt:lpstr>
      <vt:lpstr>Office 主题</vt:lpstr>
      <vt:lpstr>PowerPoint 演示文稿</vt:lpstr>
      <vt:lpstr>实践整体情况（1/2）</vt:lpstr>
      <vt:lpstr>实践整体情况（1/2）</vt:lpstr>
      <vt:lpstr>实践整体情况（2/2）</vt:lpstr>
      <vt:lpstr>小米便签软件的用例图</vt:lpstr>
      <vt:lpstr>小米便签软件的架构图</vt:lpstr>
      <vt:lpstr>小米便签代码标注示例（类标注）</vt:lpstr>
      <vt:lpstr>小米便签代码标注示例（方法标注）</vt:lpstr>
      <vt:lpstr>小米便签代码标注示例（语句块标注）</vt:lpstr>
      <vt:lpstr>小米便签代码标注示例（语句标注）</vt:lpstr>
      <vt:lpstr>小米便签软件的质量分析</vt:lpstr>
      <vt:lpstr>小米便签软件的质量分析</vt:lpstr>
      <vt:lpstr>小米便签软件的质量分析</vt:lpstr>
      <vt:lpstr>小米便签软件的质量分析</vt:lpstr>
      <vt:lpstr>小米便签软件的质量分析</vt:lpstr>
      <vt:lpstr>小米便签软件的质量分析</vt:lpstr>
      <vt:lpstr>小米便签软件新增功能后的用例图</vt:lpstr>
      <vt:lpstr>小米便签软件新增功能后的软件架构图</vt:lpstr>
      <vt:lpstr>小米便签软件新增代码示例（类）</vt:lpstr>
      <vt:lpstr>小米便签软件新增代码示例（方法）</vt:lpstr>
      <vt:lpstr>运行和演示小米便签的功能</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林卓杭</dc:creator>
  <cp:lastModifiedBy>卓杭 林</cp:lastModifiedBy>
  <cp:revision>61</cp:revision>
  <dcterms:created xsi:type="dcterms:W3CDTF">2024-01-15T15:10:59Z</dcterms:created>
  <dcterms:modified xsi:type="dcterms:W3CDTF">2024-01-18T13:19:42Z</dcterms:modified>
</cp:coreProperties>
</file>