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55"/>
  </p:handoutMasterIdLst>
  <p:sldIdLst>
    <p:sldId id="390" r:id="rId3"/>
    <p:sldId id="257" r:id="rId4"/>
    <p:sldId id="258" r:id="rId5"/>
    <p:sldId id="322" r:id="rId6"/>
    <p:sldId id="471" r:id="rId8"/>
    <p:sldId id="472" r:id="rId9"/>
    <p:sldId id="391" r:id="rId10"/>
    <p:sldId id="340" r:id="rId11"/>
    <p:sldId id="341" r:id="rId12"/>
    <p:sldId id="401" r:id="rId13"/>
    <p:sldId id="402" r:id="rId14"/>
    <p:sldId id="428" r:id="rId15"/>
    <p:sldId id="429" r:id="rId16"/>
    <p:sldId id="342" r:id="rId17"/>
    <p:sldId id="430" r:id="rId18"/>
    <p:sldId id="392" r:id="rId19"/>
    <p:sldId id="330" r:id="rId20"/>
    <p:sldId id="343" r:id="rId21"/>
    <p:sldId id="461" r:id="rId22"/>
    <p:sldId id="462" r:id="rId23"/>
    <p:sldId id="528" r:id="rId24"/>
    <p:sldId id="344" r:id="rId25"/>
    <p:sldId id="400" r:id="rId26"/>
    <p:sldId id="403" r:id="rId27"/>
    <p:sldId id="431" r:id="rId28"/>
    <p:sldId id="432" r:id="rId29"/>
    <p:sldId id="345" r:id="rId30"/>
    <p:sldId id="434" r:id="rId31"/>
    <p:sldId id="435" r:id="rId32"/>
    <p:sldId id="346" r:id="rId33"/>
    <p:sldId id="347" r:id="rId34"/>
    <p:sldId id="394" r:id="rId35"/>
    <p:sldId id="325" r:id="rId36"/>
    <p:sldId id="324" r:id="rId37"/>
    <p:sldId id="466" r:id="rId38"/>
    <p:sldId id="463" r:id="rId39"/>
    <p:sldId id="467" r:id="rId40"/>
    <p:sldId id="464" r:id="rId41"/>
    <p:sldId id="473" r:id="rId42"/>
    <p:sldId id="516" r:id="rId43"/>
    <p:sldId id="395" r:id="rId44"/>
    <p:sldId id="332" r:id="rId45"/>
    <p:sldId id="393" r:id="rId46"/>
    <p:sldId id="331" r:id="rId47"/>
    <p:sldId id="396" r:id="rId48"/>
    <p:sldId id="329" r:id="rId49"/>
    <p:sldId id="397" r:id="rId50"/>
    <p:sldId id="328" r:id="rId51"/>
    <p:sldId id="469" r:id="rId52"/>
    <p:sldId id="470" r:id="rId53"/>
    <p:sldId id="263" r:id="rId5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5" userDrawn="1">
          <p15:clr>
            <a:srgbClr val="A4A3A4"/>
          </p15:clr>
        </p15:guide>
        <p15:guide id="2" pos="7129" userDrawn="1">
          <p15:clr>
            <a:srgbClr val="A4A3A4"/>
          </p15:clr>
        </p15:guide>
        <p15:guide id="3" orient="horz" pos="1162" userDrawn="1">
          <p15:clr>
            <a:srgbClr val="A4A3A4"/>
          </p15:clr>
        </p15:guide>
        <p15:guide id="5" orient="horz" pos="39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1057CE"/>
    <a:srgbClr val="051C41"/>
    <a:srgbClr val="115BD8"/>
    <a:srgbClr val="FBBD06"/>
    <a:srgbClr val="438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998" autoAdjust="0"/>
    <p:restoredTop sz="78954" autoAdjust="0"/>
  </p:normalViewPr>
  <p:slideViewPr>
    <p:cSldViewPr snapToGrid="0" showGuides="1">
      <p:cViewPr varScale="1">
        <p:scale>
          <a:sx n="85" d="100"/>
          <a:sy n="85" d="100"/>
        </p:scale>
        <p:origin x="780" y="78"/>
      </p:cViewPr>
      <p:guideLst>
        <p:guide pos="415"/>
        <p:guide pos="7129"/>
        <p:guide orient="horz" pos="1162"/>
        <p:guide orient="horz" pos="3929"/>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2131" y="8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8" Type="http://schemas.openxmlformats.org/officeDocument/2006/relationships/tableStyles" Target="tableStyles.xml"/><Relationship Id="rId57" Type="http://schemas.openxmlformats.org/officeDocument/2006/relationships/viewProps" Target="viewProps.xml"/><Relationship Id="rId56" Type="http://schemas.openxmlformats.org/officeDocument/2006/relationships/presProps" Target="presProps.xml"/><Relationship Id="rId55" Type="http://schemas.openxmlformats.org/officeDocument/2006/relationships/handoutMaster" Target="handoutMasters/handoutMaster1.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C3195A-ED01-4EDB-AA7A-A28706909EE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66CF6E-6D36-4AEF-82CC-2BC78FA5E45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D67AE-BB6E-4E73-B371-3C214823FA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751ED4-6AA8-42CC-B2A4-B42EC1B64CF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5" name="矩形: 圆角 4"/>
          <p:cNvSpPr/>
          <p:nvPr userDrawn="1"/>
        </p:nvSpPr>
        <p:spPr>
          <a:xfrm>
            <a:off x="0" y="0"/>
            <a:ext cx="12192000" cy="6858000"/>
          </a:xfrm>
          <a:prstGeom prst="roundRect">
            <a:avLst>
              <a:gd name="adj" fmla="val 0"/>
            </a:avLst>
          </a:prstGeom>
          <a:gradFill flip="none" rotWithShape="1">
            <a:gsLst>
              <a:gs pos="100000">
                <a:schemeClr val="accent1"/>
              </a:gs>
              <a:gs pos="0">
                <a:schemeClr val="accent1">
                  <a:lumMod val="75000"/>
                </a:schemeClr>
              </a:gs>
            </a:gsLst>
            <a:lin ang="0" scaled="1"/>
            <a:tileRect/>
          </a:gra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0" y="2362200"/>
            <a:ext cx="12192000" cy="3017520"/>
          </a:xfrm>
          <a:custGeom>
            <a:avLst/>
            <a:gdLst>
              <a:gd name="connsiteX0" fmla="*/ 6096001 w 12192000"/>
              <a:gd name="connsiteY0" fmla="*/ 0 h 3017520"/>
              <a:gd name="connsiteX1" fmla="*/ 11912335 w 12192000"/>
              <a:gd name="connsiteY1" fmla="*/ 665198 h 3017520"/>
              <a:gd name="connsiteX2" fmla="*/ 12192000 w 12192000"/>
              <a:gd name="connsiteY2" fmla="*/ 764218 h 3017520"/>
              <a:gd name="connsiteX3" fmla="*/ 12192000 w 12192000"/>
              <a:gd name="connsiteY3" fmla="*/ 2253303 h 3017520"/>
              <a:gd name="connsiteX4" fmla="*/ 11912335 w 12192000"/>
              <a:gd name="connsiteY4" fmla="*/ 2352322 h 3017520"/>
              <a:gd name="connsiteX5" fmla="*/ 6096001 w 12192000"/>
              <a:gd name="connsiteY5" fmla="*/ 3017520 h 3017520"/>
              <a:gd name="connsiteX6" fmla="*/ 279667 w 12192000"/>
              <a:gd name="connsiteY6" fmla="*/ 2352322 h 3017520"/>
              <a:gd name="connsiteX7" fmla="*/ 0 w 12192000"/>
              <a:gd name="connsiteY7" fmla="*/ 2253302 h 3017520"/>
              <a:gd name="connsiteX8" fmla="*/ 0 w 12192000"/>
              <a:gd name="connsiteY8" fmla="*/ 764218 h 3017520"/>
              <a:gd name="connsiteX9" fmla="*/ 279667 w 12192000"/>
              <a:gd name="connsiteY9" fmla="*/ 665198 h 3017520"/>
              <a:gd name="connsiteX10" fmla="*/ 6096001 w 12192000"/>
              <a:gd name="connsiteY10" fmla="*/ 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017520">
                <a:moveTo>
                  <a:pt x="6096001" y="0"/>
                </a:moveTo>
                <a:cubicBezTo>
                  <a:pt x="8517168" y="0"/>
                  <a:pt x="10651822" y="263865"/>
                  <a:pt x="11912335" y="665198"/>
                </a:cubicBezTo>
                <a:lnTo>
                  <a:pt x="12192000" y="764218"/>
                </a:lnTo>
                <a:lnTo>
                  <a:pt x="12192000" y="2253303"/>
                </a:lnTo>
                <a:lnTo>
                  <a:pt x="11912335" y="2352322"/>
                </a:lnTo>
                <a:cubicBezTo>
                  <a:pt x="10651822" y="2753655"/>
                  <a:pt x="8517168" y="3017520"/>
                  <a:pt x="6096001" y="3017520"/>
                </a:cubicBezTo>
                <a:cubicBezTo>
                  <a:pt x="3674834" y="3017520"/>
                  <a:pt x="1540181" y="2753655"/>
                  <a:pt x="279667" y="2352322"/>
                </a:cubicBezTo>
                <a:lnTo>
                  <a:pt x="0" y="2253302"/>
                </a:lnTo>
                <a:lnTo>
                  <a:pt x="0" y="764218"/>
                </a:lnTo>
                <a:lnTo>
                  <a:pt x="279667" y="665198"/>
                </a:lnTo>
                <a:cubicBezTo>
                  <a:pt x="1540181" y="263865"/>
                  <a:pt x="3674834" y="0"/>
                  <a:pt x="60960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形状 8"/>
          <p:cNvSpPr/>
          <p:nvPr userDrawn="1"/>
        </p:nvSpPr>
        <p:spPr>
          <a:xfrm>
            <a:off x="0" y="0"/>
            <a:ext cx="12192000" cy="5379720"/>
          </a:xfrm>
          <a:custGeom>
            <a:avLst/>
            <a:gdLst>
              <a:gd name="connsiteX0" fmla="*/ 0 w 12192000"/>
              <a:gd name="connsiteY0" fmla="*/ 0 h 5379720"/>
              <a:gd name="connsiteX1" fmla="*/ 12192000 w 12192000"/>
              <a:gd name="connsiteY1" fmla="*/ 0 h 5379720"/>
              <a:gd name="connsiteX2" fmla="*/ 12192000 w 12192000"/>
              <a:gd name="connsiteY2" fmla="*/ 1760780 h 5379720"/>
              <a:gd name="connsiteX3" fmla="*/ 12192000 w 12192000"/>
              <a:gd name="connsiteY3" fmla="*/ 4152341 h 5379720"/>
              <a:gd name="connsiteX4" fmla="*/ 11912335 w 12192000"/>
              <a:gd name="connsiteY4" fmla="*/ 4311372 h 5379720"/>
              <a:gd name="connsiteX5" fmla="*/ 6096001 w 12192000"/>
              <a:gd name="connsiteY5" fmla="*/ 5379720 h 5379720"/>
              <a:gd name="connsiteX6" fmla="*/ 279667 w 12192000"/>
              <a:gd name="connsiteY6" fmla="*/ 4311372 h 5379720"/>
              <a:gd name="connsiteX7" fmla="*/ 0 w 12192000"/>
              <a:gd name="connsiteY7" fmla="*/ 4152340 h 5379720"/>
              <a:gd name="connsiteX8" fmla="*/ 0 w 12192000"/>
              <a:gd name="connsiteY8" fmla="*/ 1760781 h 537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5379720">
                <a:moveTo>
                  <a:pt x="0" y="0"/>
                </a:moveTo>
                <a:lnTo>
                  <a:pt x="12192000" y="0"/>
                </a:lnTo>
                <a:lnTo>
                  <a:pt x="12192000" y="1760780"/>
                </a:lnTo>
                <a:lnTo>
                  <a:pt x="12192000" y="4152341"/>
                </a:lnTo>
                <a:lnTo>
                  <a:pt x="11912335" y="4311372"/>
                </a:lnTo>
                <a:cubicBezTo>
                  <a:pt x="10651822" y="4955937"/>
                  <a:pt x="8517168" y="5379720"/>
                  <a:pt x="6096001" y="5379720"/>
                </a:cubicBezTo>
                <a:cubicBezTo>
                  <a:pt x="3674834" y="5379720"/>
                  <a:pt x="1540181" y="4955937"/>
                  <a:pt x="279667" y="4311372"/>
                </a:cubicBezTo>
                <a:lnTo>
                  <a:pt x="0" y="4152340"/>
                </a:lnTo>
                <a:lnTo>
                  <a:pt x="0" y="1760781"/>
                </a:lnTo>
                <a:close/>
              </a:path>
            </a:pathLst>
          </a:custGeom>
          <a:blipFill>
            <a:blip r:embed="rId2">
              <a:lum bright="70000" contrast="-70000"/>
            </a:blip>
            <a:srcRect/>
            <a:stretch>
              <a:fillRect l="-1282" r="-1282" b="-549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7" name="图片 6" descr="建筑的设计&#10;&#10;低可信度描述已自动生成"/>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5" y="-2672683"/>
            <a:ext cx="6858001" cy="12212208"/>
          </a:xfrm>
          <a:prstGeom prst="rect">
            <a:avLst/>
          </a:prstGeom>
        </p:spPr>
      </p:pic>
      <p:grpSp>
        <p:nvGrpSpPr>
          <p:cNvPr id="8" name="组合 7"/>
          <p:cNvGrpSpPr/>
          <p:nvPr userDrawn="1"/>
        </p:nvGrpSpPr>
        <p:grpSpPr>
          <a:xfrm>
            <a:off x="-1147290" y="-1078618"/>
            <a:ext cx="6926281" cy="8574702"/>
            <a:chOff x="-1147290" y="-1078618"/>
            <a:chExt cx="6926281" cy="8574702"/>
          </a:xfrm>
        </p:grpSpPr>
        <p:sp>
          <p:nvSpPr>
            <p:cNvPr id="9" name="任意多边形: 形状 8"/>
            <p:cNvSpPr/>
            <p:nvPr/>
          </p:nvSpPr>
          <p:spPr>
            <a:xfrm rot="1486949">
              <a:off x="-1130992" y="-1078618"/>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1" name="文本框 10"/>
          <p:cNvSpPr txBox="1"/>
          <p:nvPr userDrawn="1"/>
        </p:nvSpPr>
        <p:spPr>
          <a:xfrm>
            <a:off x="7511970" y="-219919"/>
            <a:ext cx="184731" cy="369332"/>
          </a:xfrm>
          <a:prstGeom prst="rect">
            <a:avLst/>
          </a:prstGeom>
          <a:noFill/>
        </p:spPr>
        <p:txBody>
          <a:bodyPr wrap="none" rtlCol="0">
            <a:spAutoFit/>
          </a:body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31" y="-297"/>
            <a:ext cx="12193057" cy="6858594"/>
          </a:xfrm>
          <a:prstGeom prst="rect">
            <a:avLst/>
          </a:prstGeom>
        </p:spPr>
      </p:pic>
      <p:sp>
        <p:nvSpPr>
          <p:cNvPr id="8" name="矩形 7"/>
          <p:cNvSpPr/>
          <p:nvPr userDrawn="1"/>
        </p:nvSpPr>
        <p:spPr>
          <a:xfrm>
            <a:off x="666750" y="2625969"/>
            <a:ext cx="10858500" cy="3206433"/>
          </a:xfrm>
          <a:prstGeom prst="rect">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8356243" y="1399036"/>
            <a:ext cx="2642842" cy="2642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1" name="矩形 10"/>
          <p:cNvSpPr/>
          <p:nvPr userDrawn="1"/>
        </p:nvSpPr>
        <p:spPr>
          <a:xfrm flipV="1">
            <a:off x="8267675" y="1304548"/>
            <a:ext cx="2642842" cy="2642842"/>
          </a:xfrm>
          <a:prstGeom prst="rect">
            <a:avLst/>
          </a:prstGeom>
          <a:blipFill>
            <a:blip r:embed="rId4"/>
            <a:srcRect/>
            <a:stretch>
              <a:fillRect l="-39021" r="-390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userDrawn="1"/>
        </p:nvSpPr>
        <p:spPr>
          <a:xfrm>
            <a:off x="408710" y="737173"/>
            <a:ext cx="7601376" cy="3154710"/>
          </a:xfrm>
          <a:prstGeom prst="rect">
            <a:avLst/>
          </a:prstGeom>
          <a:noFill/>
        </p:spPr>
        <p:txBody>
          <a:bodyPr wrap="none" rtlCol="0">
            <a:spAutoFit/>
          </a:bodyPr>
          <a:lstStyle/>
          <a:p>
            <a:r>
              <a:rPr lang="en-US" altLang="zh-CN"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rPr>
              <a:t>PART</a:t>
            </a:r>
            <a:endParaRPr lang="zh-CN" altLang="en-US"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8" name="图片 7" descr="背景图案&#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p:cNvGrpSpPr/>
          <p:nvPr userDrawn="1"/>
        </p:nvGrpSpPr>
        <p:grpSpPr>
          <a:xfrm>
            <a:off x="987275" y="576421"/>
            <a:ext cx="1435049" cy="904558"/>
            <a:chOff x="660400" y="459740"/>
            <a:chExt cx="1435049" cy="904558"/>
          </a:xfrm>
        </p:grpSpPr>
        <p:sp>
          <p:nvSpPr>
            <p:cNvPr id="11" name="任意多边形: 形状 10"/>
            <p:cNvSpPr/>
            <p:nvPr/>
          </p:nvSpPr>
          <p:spPr>
            <a:xfrm>
              <a:off x="660400" y="459740"/>
              <a:ext cx="1007745" cy="904558"/>
            </a:xfrm>
            <a:custGeom>
              <a:avLst/>
              <a:gdLst>
                <a:gd name="connsiteX0" fmla="*/ 0 w 1007745"/>
                <a:gd name="connsiteY0" fmla="*/ 0 h 904558"/>
                <a:gd name="connsiteX1" fmla="*/ 1007745 w 1007745"/>
                <a:gd name="connsiteY1" fmla="*/ 0 h 904558"/>
                <a:gd name="connsiteX2" fmla="*/ 1007745 w 1007745"/>
                <a:gd name="connsiteY2" fmla="*/ 130810 h 904558"/>
                <a:gd name="connsiteX3" fmla="*/ 995135 w 1007745"/>
                <a:gd name="connsiteY3" fmla="*/ 130810 h 904558"/>
                <a:gd name="connsiteX4" fmla="*/ 995135 w 1007745"/>
                <a:gd name="connsiteY4" fmla="*/ 12610 h 904558"/>
                <a:gd name="connsiteX5" fmla="*/ 12610 w 1007745"/>
                <a:gd name="connsiteY5" fmla="*/ 12610 h 904558"/>
                <a:gd name="connsiteX6" fmla="*/ 12610 w 1007745"/>
                <a:gd name="connsiteY6" fmla="*/ 891948 h 904558"/>
                <a:gd name="connsiteX7" fmla="*/ 995135 w 1007745"/>
                <a:gd name="connsiteY7" fmla="*/ 891948 h 904558"/>
                <a:gd name="connsiteX8" fmla="*/ 995135 w 1007745"/>
                <a:gd name="connsiteY8" fmla="*/ 810895 h 904558"/>
                <a:gd name="connsiteX9" fmla="*/ 1007745 w 1007745"/>
                <a:gd name="connsiteY9" fmla="*/ 810895 h 904558"/>
                <a:gd name="connsiteX10" fmla="*/ 1007745 w 1007745"/>
                <a:gd name="connsiteY10" fmla="*/ 904558 h 904558"/>
                <a:gd name="connsiteX11" fmla="*/ 0 w 1007745"/>
                <a:gd name="connsiteY11" fmla="*/ 904558 h 90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7745" h="904558">
                  <a:moveTo>
                    <a:pt x="0" y="0"/>
                  </a:moveTo>
                  <a:lnTo>
                    <a:pt x="1007745" y="0"/>
                  </a:lnTo>
                  <a:lnTo>
                    <a:pt x="1007745" y="130810"/>
                  </a:lnTo>
                  <a:lnTo>
                    <a:pt x="995135" y="130810"/>
                  </a:lnTo>
                  <a:lnTo>
                    <a:pt x="995135" y="12610"/>
                  </a:lnTo>
                  <a:lnTo>
                    <a:pt x="12610" y="12610"/>
                  </a:lnTo>
                  <a:lnTo>
                    <a:pt x="12610" y="891948"/>
                  </a:lnTo>
                  <a:lnTo>
                    <a:pt x="995135" y="891948"/>
                  </a:lnTo>
                  <a:lnTo>
                    <a:pt x="995135" y="810895"/>
                  </a:lnTo>
                  <a:lnTo>
                    <a:pt x="1007745" y="810895"/>
                  </a:lnTo>
                  <a:lnTo>
                    <a:pt x="1007745" y="904558"/>
                  </a:lnTo>
                  <a:lnTo>
                    <a:pt x="0" y="904558"/>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文本框 11"/>
            <p:cNvSpPr txBox="1"/>
            <p:nvPr/>
          </p:nvSpPr>
          <p:spPr>
            <a:xfrm>
              <a:off x="737064" y="542115"/>
              <a:ext cx="1358385" cy="307777"/>
            </a:xfrm>
            <a:prstGeom prst="rect">
              <a:avLst/>
            </a:prstGeom>
            <a:noFill/>
          </p:spPr>
          <p:txBody>
            <a:bodyPr wrap="none" rtlCol="0">
              <a:spAutoFit/>
            </a:bodyPr>
            <a:lstStyle/>
            <a:p>
              <a:r>
                <a:rPr lang="en-US" altLang="zh-CN" sz="1400" dirty="0">
                  <a:latin typeface="+mj-lt"/>
                </a:rPr>
                <a:t>Work report</a:t>
              </a:r>
              <a:endParaRPr lang="zh-CN" altLang="en-US" sz="1400" dirty="0">
                <a:latin typeface="+mj-lt"/>
              </a:endParaRPr>
            </a:p>
          </p:txBody>
        </p:sp>
      </p:grpSp>
      <p:grpSp>
        <p:nvGrpSpPr>
          <p:cNvPr id="13" name="组合 12"/>
          <p:cNvGrpSpPr/>
          <p:nvPr userDrawn="1"/>
        </p:nvGrpSpPr>
        <p:grpSpPr>
          <a:xfrm>
            <a:off x="10922722" y="989433"/>
            <a:ext cx="428861" cy="428861"/>
            <a:chOff x="10913630" y="820437"/>
            <a:chExt cx="428861" cy="428861"/>
          </a:xfrm>
        </p:grpSpPr>
        <p:sp>
          <p:nvSpPr>
            <p:cNvPr id="14" name="椭圆 13"/>
            <p:cNvSpPr/>
            <p:nvPr/>
          </p:nvSpPr>
          <p:spPr>
            <a:xfrm>
              <a:off x="10913630" y="820437"/>
              <a:ext cx="428861" cy="428861"/>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rot="13500000">
              <a:off x="11070018" y="967670"/>
              <a:ext cx="120267" cy="106821"/>
            </a:xfrm>
            <a:custGeom>
              <a:avLst/>
              <a:gdLst>
                <a:gd name="connsiteX0" fmla="*/ 120267 w 120267"/>
                <a:gd name="connsiteY0" fmla="*/ 23593 h 106821"/>
                <a:gd name="connsiteX1" fmla="*/ 120265 w 120267"/>
                <a:gd name="connsiteY1" fmla="*/ 23593 h 106821"/>
                <a:gd name="connsiteX2" fmla="*/ 115056 w 120267"/>
                <a:gd name="connsiteY2" fmla="*/ 18384 h 106821"/>
                <a:gd name="connsiteX3" fmla="*/ 106821 w 120267"/>
                <a:gd name="connsiteY3" fmla="*/ 10149 h 106821"/>
                <a:gd name="connsiteX4" fmla="*/ 10147 w 120267"/>
                <a:gd name="connsiteY4" fmla="*/ 10149 h 106821"/>
                <a:gd name="connsiteX5" fmla="*/ 10147 w 120267"/>
                <a:gd name="connsiteY5" fmla="*/ 106821 h 106821"/>
                <a:gd name="connsiteX6" fmla="*/ 8235 w 120267"/>
                <a:gd name="connsiteY6" fmla="*/ 104909 h 106821"/>
                <a:gd name="connsiteX7" fmla="*/ 0 w 120267"/>
                <a:gd name="connsiteY7" fmla="*/ 96674 h 106821"/>
                <a:gd name="connsiteX8" fmla="*/ 0 w 120267"/>
                <a:gd name="connsiteY8" fmla="*/ 0 h 106821"/>
                <a:gd name="connsiteX9" fmla="*/ 96674 w 120267"/>
                <a:gd name="connsiteY9" fmla="*/ 0 h 106821"/>
                <a:gd name="connsiteX10" fmla="*/ 104909 w 120267"/>
                <a:gd name="connsiteY10" fmla="*/ 8235 h 106821"/>
                <a:gd name="connsiteX11" fmla="*/ 112032 w 120267"/>
                <a:gd name="connsiteY11" fmla="*/ 15358 h 1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267" h="106821">
                  <a:moveTo>
                    <a:pt x="120267" y="23593"/>
                  </a:moveTo>
                  <a:lnTo>
                    <a:pt x="120265" y="23593"/>
                  </a:lnTo>
                  <a:lnTo>
                    <a:pt x="115056" y="18384"/>
                  </a:lnTo>
                  <a:lnTo>
                    <a:pt x="106821" y="10149"/>
                  </a:lnTo>
                  <a:lnTo>
                    <a:pt x="10147" y="10149"/>
                  </a:lnTo>
                  <a:lnTo>
                    <a:pt x="10147" y="106821"/>
                  </a:lnTo>
                  <a:lnTo>
                    <a:pt x="8235" y="104909"/>
                  </a:lnTo>
                  <a:lnTo>
                    <a:pt x="0" y="96674"/>
                  </a:lnTo>
                  <a:lnTo>
                    <a:pt x="0" y="0"/>
                  </a:lnTo>
                  <a:lnTo>
                    <a:pt x="96674" y="0"/>
                  </a:lnTo>
                  <a:lnTo>
                    <a:pt x="104909" y="8235"/>
                  </a:lnTo>
                  <a:lnTo>
                    <a:pt x="112032" y="1535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 name="组合 1"/>
          <p:cNvGrpSpPr/>
          <p:nvPr userDrawn="1"/>
        </p:nvGrpSpPr>
        <p:grpSpPr>
          <a:xfrm>
            <a:off x="9713992" y="6252681"/>
            <a:ext cx="2020765" cy="342900"/>
            <a:chOff x="10001983" y="259373"/>
            <a:chExt cx="2020765" cy="342900"/>
          </a:xfrm>
        </p:grpSpPr>
        <p:pic>
          <p:nvPicPr>
            <p:cNvPr id="3" name="图片 2" descr="说明: 4"/>
            <p:cNvPicPr/>
            <p:nvPr userDrawn="1"/>
          </p:nvPicPr>
          <p:blipFill>
            <a:blip r:embed="rId3"/>
            <a:srcRect/>
            <a:stretch>
              <a:fillRect/>
            </a:stretch>
          </p:blipFill>
          <p:spPr bwMode="auto">
            <a:xfrm>
              <a:off x="10403498" y="259373"/>
              <a:ext cx="1619250" cy="342900"/>
            </a:xfrm>
            <a:prstGeom prst="rect">
              <a:avLst/>
            </a:prstGeom>
            <a:noFill/>
            <a:ln w="9525">
              <a:noFill/>
              <a:miter lim="800000"/>
              <a:headEnd/>
              <a:tailEnd/>
            </a:ln>
          </p:spPr>
        </p:pic>
        <p:pic>
          <p:nvPicPr>
            <p:cNvPr id="4" name="图片 3"/>
            <p:cNvPicPr/>
            <p:nvPr userDrawn="1"/>
          </p:nvPicPr>
          <p:blipFill>
            <a:blip r:embed="rId4"/>
            <a:srcRect/>
            <a:stretch>
              <a:fillRect/>
            </a:stretch>
          </p:blipFill>
          <p:spPr bwMode="auto">
            <a:xfrm>
              <a:off x="10001983" y="268898"/>
              <a:ext cx="342900" cy="333375"/>
            </a:xfrm>
            <a:prstGeom prst="rect">
              <a:avLst/>
            </a:prstGeom>
            <a:noFill/>
            <a:ln w="9525">
              <a:noFill/>
              <a:miter lim="800000"/>
              <a:headEnd/>
              <a:tailEnd/>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标题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400" y="3611607"/>
            <a:ext cx="10363200" cy="480131"/>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7020"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38200" y="6400413"/>
            <a:ext cx="2743200" cy="276999"/>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4038600" y="6400413"/>
            <a:ext cx="4114800" cy="276999"/>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8610600" y="6400413"/>
            <a:ext cx="2743200" cy="276999"/>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1844608"/>
          </a:xfrm>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2277" y="6452324"/>
            <a:ext cx="2560320" cy="276999"/>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926" y="6452008"/>
            <a:ext cx="3134241" cy="276999"/>
          </a:xfrm>
        </p:spPr>
        <p:txBody>
          <a:bodyPr/>
          <a:lstStyle/>
          <a:p>
            <a:pPr>
              <a:defRPr/>
            </a:pPr>
            <a:endParaRPr lang="en-US" altLang="zh-CN"/>
          </a:p>
        </p:txBody>
      </p:sp>
      <p:sp>
        <p:nvSpPr>
          <p:cNvPr id="6" name="灯片编号占位符 5"/>
          <p:cNvSpPr>
            <a:spLocks noGrp="1"/>
          </p:cNvSpPr>
          <p:nvPr>
            <p:ph type="sldNum" sz="quarter" idx="12"/>
          </p:nvPr>
        </p:nvSpPr>
        <p:spPr>
          <a:xfrm>
            <a:off x="11184565" y="6452008"/>
            <a:ext cx="832811" cy="276999"/>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838200" y="677041"/>
            <a:ext cx="10515600" cy="701731"/>
          </a:xfrm>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sp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sp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spAutoFit/>
          </a:bodyPr>
          <a:lstStyle>
            <a:lvl1pPr algn="l">
              <a:defRPr sz="1200">
                <a:solidFill>
                  <a:schemeClr val="tx1">
                    <a:tint val="75000"/>
                  </a:schemeClr>
                </a:solidFill>
              </a:defRPr>
            </a:lvl1pPr>
          </a:lstStyle>
          <a:p>
            <a:fld id="{658FBD9E-AB09-417E-A78E-EBA5D081661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sp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spAutoFit/>
          </a:bodyPr>
          <a:lstStyle>
            <a:lvl1pPr algn="r">
              <a:defRPr sz="1200">
                <a:solidFill>
                  <a:schemeClr val="tx1">
                    <a:tint val="75000"/>
                  </a:schemeClr>
                </a:solidFill>
              </a:defRPr>
            </a:lvl1pPr>
          </a:lstStyle>
          <a:p>
            <a:fld id="{0A762C5A-1C7E-4BE9-93D6-CA28F925142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1.jpeg"/><Relationship Id="rId2" Type="http://schemas.microsoft.com/office/2007/relationships/hdphoto" Target="../media/image3.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xml"/><Relationship Id="rId2" Type="http://schemas.openxmlformats.org/officeDocument/2006/relationships/image" Target="../media/image19.png"/><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22.png"/><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24.png"/><Relationship Id="rId1" Type="http://schemas.openxmlformats.org/officeDocument/2006/relationships/image" Target="../media/image23.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26.png"/><Relationship Id="rId1" Type="http://schemas.openxmlformats.org/officeDocument/2006/relationships/image" Target="../media/image25.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4.xml"/><Relationship Id="rId2" Type="http://schemas.openxmlformats.org/officeDocument/2006/relationships/image" Target="../media/image31.png"/><Relationship Id="rId1" Type="http://schemas.openxmlformats.org/officeDocument/2006/relationships/image" Target="../media/image30.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4.xml"/><Relationship Id="rId2" Type="http://schemas.openxmlformats.org/officeDocument/2006/relationships/image" Target="../media/image33.png"/><Relationship Id="rId1" Type="http://schemas.openxmlformats.org/officeDocument/2006/relationships/image" Target="../media/image32.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image" Target="../media/image35.png"/><Relationship Id="rId1" Type="http://schemas.openxmlformats.org/officeDocument/2006/relationships/image" Target="../media/image34.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37.png"/><Relationship Id="rId1" Type="http://schemas.openxmlformats.org/officeDocument/2006/relationships/image" Target="../media/image36.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xml"/><Relationship Id="rId2" Type="http://schemas.openxmlformats.org/officeDocument/2006/relationships/image" Target="../media/image39.png"/><Relationship Id="rId1"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image" Target="../media/image40.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4.xml"/><Relationship Id="rId2" Type="http://schemas.openxmlformats.org/officeDocument/2006/relationships/image" Target="../media/image41.png"/><Relationship Id="rId1"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image" Target="../media/image4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47.png"/><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9.png"/><Relationship Id="rId1" Type="http://schemas.openxmlformats.org/officeDocument/2006/relationships/image" Target="../media/image4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1945922" y="735429"/>
            <a:ext cx="8300156" cy="1856509"/>
          </a:xfrm>
        </p:spPr>
        <p:txBody>
          <a:bodyPr>
            <a:normAutofit fontScale="90000"/>
          </a:bodyPr>
          <a:lstStyle/>
          <a:p>
            <a:pPr algn="ctr">
              <a:lnSpc>
                <a:spcPct val="150000"/>
              </a:lnSpc>
              <a:defRPr/>
            </a:pPr>
            <a:r>
              <a:rPr lang="zh-CN" altLang="en-US" sz="6700" b="1" dirty="0">
                <a:solidFill>
                  <a:srgbClr val="1057CE"/>
                </a:solidFill>
                <a:latin typeface="+mj-ea"/>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latin typeface="微软雅黑" charset="0"/>
                <a:ea typeface="微软雅黑" charset="0"/>
              </a:rPr>
              <a:t>在线</a:t>
            </a:r>
            <a:r>
              <a:rPr lang="en-US" altLang="zh-CN" b="1" dirty="0">
                <a:solidFill>
                  <a:srgbClr val="FF0000"/>
                </a:solidFill>
                <a:latin typeface="微软雅黑" charset="0"/>
                <a:ea typeface="微软雅黑" charset="0"/>
              </a:rPr>
              <a:t>OJ</a:t>
            </a:r>
            <a:r>
              <a:rPr lang="zh-CN" altLang="en-US" b="1" dirty="0">
                <a:solidFill>
                  <a:srgbClr val="FF0000"/>
                </a:solidFill>
                <a:latin typeface="微软雅黑" charset="0"/>
                <a:ea typeface="微软雅黑" charset="0"/>
              </a:rPr>
              <a:t>软件系统</a:t>
            </a:r>
            <a:r>
              <a:rPr lang="zh-CN" altLang="en-US" sz="4400" dirty="0">
                <a:solidFill>
                  <a:srgbClr val="FF0000"/>
                </a:solidFill>
                <a:latin typeface="微软雅黑" panose="020B0503020204020204" pitchFamily="34" charset="-122"/>
                <a:ea typeface="微软雅黑" panose="020B0503020204020204" pitchFamily="34" charset="-122"/>
              </a:rPr>
              <a:t>”</a:t>
            </a:r>
            <a:endParaRPr lang="zh-CN" altLang="en-US" sz="4000" dirty="0">
              <a:solidFill>
                <a:srgbClr val="FF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4294967295"/>
          </p:nvPr>
        </p:nvSpPr>
        <p:spPr>
          <a:xfrm>
            <a:off x="2946401" y="3609991"/>
            <a:ext cx="6121400" cy="1584325"/>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charset="0"/>
                <a:ea typeface="微软雅黑" charset="0"/>
              </a:rPr>
              <a:t>陈熙豪</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charset="0"/>
                <a:ea typeface="微软雅黑" charset="0"/>
              </a:rPr>
              <a:t>王广涵、苏珍珍、曾郅烨、                刘绍晨、翟焱焱</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charset="0"/>
              <a:ea typeface="微软雅黑" charset="0"/>
            </a:endParaRPr>
          </a:p>
        </p:txBody>
      </p:sp>
      <p:sp>
        <p:nvSpPr>
          <p:cNvPr id="2" name="文本框 1"/>
          <p:cNvSpPr txBox="1"/>
          <p:nvPr/>
        </p:nvSpPr>
        <p:spPr>
          <a:xfrm>
            <a:off x="4653058" y="5722461"/>
            <a:ext cx="2229439" cy="398780"/>
          </a:xfrm>
          <a:prstGeom prst="rect">
            <a:avLst/>
          </a:prstGeom>
          <a:noFill/>
        </p:spPr>
        <p:txBody>
          <a:bodyPr wrap="square">
            <a:spAutoFit/>
          </a:bodyPr>
          <a:lstStyle/>
          <a:p>
            <a:r>
              <a:rPr lang="en-US" altLang="zh-CN" sz="2000" dirty="0">
                <a:solidFill>
                  <a:schemeClr val="bg1"/>
                </a:solidFill>
              </a:rPr>
              <a:t>        2024-11-19</a:t>
            </a:r>
            <a:endParaRPr lang="en-US" altLang="zh-CN" sz="2000" dirty="0">
              <a:solidFill>
                <a:schemeClr val="bg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descr="建筑的设计&#10;&#10;低可信度描述已自动生成"/>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4" y="-2640788"/>
            <a:ext cx="6858001" cy="12212208"/>
          </a:xfrm>
          <a:prstGeom prst="rect">
            <a:avLst/>
          </a:prstGeom>
        </p:spPr>
      </p:pic>
      <p:sp>
        <p:nvSpPr>
          <p:cNvPr id="7" name="任意多边形: 形状 6"/>
          <p:cNvSpPr/>
          <p:nvPr/>
        </p:nvSpPr>
        <p:spPr>
          <a:xfrm rot="1486949">
            <a:off x="-1079365" y="-1074369"/>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sp>
        <p:nvSpPr>
          <p:cNvPr id="15" name="文本框 14"/>
          <p:cNvSpPr txBox="1"/>
          <p:nvPr/>
        </p:nvSpPr>
        <p:spPr>
          <a:xfrm>
            <a:off x="7334510" y="523797"/>
            <a:ext cx="3580411" cy="523220"/>
          </a:xfrm>
          <a:prstGeom prst="rect">
            <a:avLst/>
          </a:prstGeom>
          <a:noFill/>
        </p:spPr>
        <p:txBody>
          <a:bodyPr wrap="square">
            <a:spAutoFit/>
          </a:bodyPr>
          <a:lstStyle/>
          <a:p>
            <a:r>
              <a:rPr lang="zh-CN" altLang="en-US" sz="2800" b="1" dirty="0">
                <a:latin typeface="+mj-ea"/>
                <a:ea typeface="+mj-ea"/>
              </a:rPr>
              <a:t>软件创意与需求</a:t>
            </a:r>
            <a:endParaRPr lang="zh-CN" altLang="en-US" sz="2800" b="1" dirty="0">
              <a:latin typeface="+mj-ea"/>
              <a:ea typeface="+mj-ea"/>
            </a:endParaRPr>
          </a:p>
        </p:txBody>
      </p:sp>
      <p:grpSp>
        <p:nvGrpSpPr>
          <p:cNvPr id="30" name="组合 29"/>
          <p:cNvGrpSpPr/>
          <p:nvPr/>
        </p:nvGrpSpPr>
        <p:grpSpPr>
          <a:xfrm>
            <a:off x="6635937" y="573828"/>
            <a:ext cx="672990" cy="672988"/>
            <a:chOff x="7747111" y="1775611"/>
            <a:chExt cx="672990" cy="672988"/>
          </a:xfrm>
        </p:grpSpPr>
        <p:sp>
          <p:nvSpPr>
            <p:cNvPr id="2" name="椭圆 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8" name="椭圆 27"/>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9" name="文本框 28"/>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01</a:t>
              </a:r>
              <a:endParaRPr lang="zh-CN" altLang="en-US" dirty="0">
                <a:solidFill>
                  <a:schemeClr val="bg1"/>
                </a:solidFill>
              </a:endParaRPr>
            </a:p>
          </p:txBody>
        </p:sp>
      </p:grpSp>
      <p:sp>
        <p:nvSpPr>
          <p:cNvPr id="17" name="文本框 16"/>
          <p:cNvSpPr txBox="1"/>
          <p:nvPr/>
        </p:nvSpPr>
        <p:spPr>
          <a:xfrm>
            <a:off x="7334510" y="1265330"/>
            <a:ext cx="3571508"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软件需求分析</a:t>
            </a:r>
            <a:endParaRPr lang="zh-CN" altLang="en-US" sz="2800" dirty="0"/>
          </a:p>
        </p:txBody>
      </p:sp>
      <p:grpSp>
        <p:nvGrpSpPr>
          <p:cNvPr id="31" name="组合 30"/>
          <p:cNvGrpSpPr/>
          <p:nvPr/>
        </p:nvGrpSpPr>
        <p:grpSpPr>
          <a:xfrm>
            <a:off x="6635937" y="1298546"/>
            <a:ext cx="672990" cy="672988"/>
            <a:chOff x="7747111" y="1775611"/>
            <a:chExt cx="672990" cy="672988"/>
          </a:xfrm>
        </p:grpSpPr>
        <p:sp>
          <p:nvSpPr>
            <p:cNvPr id="32" name="椭圆 3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3" name="椭圆 32"/>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4" name="文本框 3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02</a:t>
              </a:r>
              <a:endParaRPr lang="zh-CN" altLang="en-US" dirty="0">
                <a:solidFill>
                  <a:schemeClr val="bg1"/>
                </a:solidFill>
              </a:endParaRPr>
            </a:p>
          </p:txBody>
        </p:sp>
      </p:grpSp>
      <p:sp>
        <p:nvSpPr>
          <p:cNvPr id="19" name="文本框 18"/>
          <p:cNvSpPr txBox="1"/>
          <p:nvPr/>
        </p:nvSpPr>
        <p:spPr>
          <a:xfrm>
            <a:off x="7292600" y="2042098"/>
            <a:ext cx="3819095"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软件设计与建模</a:t>
            </a:r>
            <a:endParaRPr lang="zh-CN" altLang="en-US" sz="2800" dirty="0"/>
          </a:p>
        </p:txBody>
      </p:sp>
      <p:grpSp>
        <p:nvGrpSpPr>
          <p:cNvPr id="35" name="组合 34"/>
          <p:cNvGrpSpPr/>
          <p:nvPr/>
        </p:nvGrpSpPr>
        <p:grpSpPr>
          <a:xfrm>
            <a:off x="6635937" y="2042098"/>
            <a:ext cx="672990" cy="672988"/>
            <a:chOff x="7747111" y="1775611"/>
            <a:chExt cx="672990" cy="672988"/>
          </a:xfrm>
        </p:grpSpPr>
        <p:sp>
          <p:nvSpPr>
            <p:cNvPr id="36" name="椭圆 3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7" name="椭圆 3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8" name="文本框 37"/>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03</a:t>
              </a:r>
              <a:endParaRPr lang="zh-CN" altLang="en-US" dirty="0">
                <a:solidFill>
                  <a:schemeClr val="bg1"/>
                </a:solidFill>
              </a:endParaRPr>
            </a:p>
          </p:txBody>
        </p:sp>
      </p:grpSp>
      <p:sp>
        <p:nvSpPr>
          <p:cNvPr id="20" name="文本框 19"/>
          <p:cNvSpPr txBox="1"/>
          <p:nvPr/>
        </p:nvSpPr>
        <p:spPr>
          <a:xfrm>
            <a:off x="7263580" y="2751983"/>
            <a:ext cx="4747797"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代码编写与测试</a:t>
            </a:r>
            <a:endParaRPr lang="zh-CN" altLang="en-US" sz="2800" dirty="0"/>
          </a:p>
        </p:txBody>
      </p:sp>
      <p:grpSp>
        <p:nvGrpSpPr>
          <p:cNvPr id="39" name="组合 38"/>
          <p:cNvGrpSpPr/>
          <p:nvPr/>
        </p:nvGrpSpPr>
        <p:grpSpPr>
          <a:xfrm>
            <a:off x="6635937" y="2785141"/>
            <a:ext cx="672990" cy="672988"/>
            <a:chOff x="7747111" y="1775611"/>
            <a:chExt cx="672990" cy="672988"/>
          </a:xfrm>
        </p:grpSpPr>
        <p:sp>
          <p:nvSpPr>
            <p:cNvPr id="40" name="椭圆 39"/>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1" name="椭圆 40"/>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2" name="文本框 41"/>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04</a:t>
              </a:r>
              <a:endParaRPr lang="zh-CN" altLang="en-US" dirty="0">
                <a:solidFill>
                  <a:schemeClr val="bg1"/>
                </a:solidFill>
              </a:endParaRPr>
            </a:p>
          </p:txBody>
        </p:sp>
      </p:grpSp>
      <p:sp>
        <p:nvSpPr>
          <p:cNvPr id="9" name="任意多边形: 形状 8"/>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pic>
        <p:nvPicPr>
          <p:cNvPr id="54" name="图片 53" descr="人在切蛋糕&#10;&#10;描述已自动生成"/>
          <p:cNvPicPr>
            <a:picLocks noChangeAspect="1"/>
          </p:cNvPicPr>
          <p:nvPr/>
        </p:nvPicPr>
        <p:blipFill>
          <a:blip r:embed="rId3">
            <a:alphaModFix amt="12000"/>
            <a:extLst>
              <a:ext uri="{28A0092B-C50C-407E-A947-70E740481C1C}">
                <a14:useLocalDpi xmlns:a14="http://schemas.microsoft.com/office/drawing/2010/main" val="0"/>
              </a:ext>
            </a:extLst>
          </a:blip>
          <a:srcRect l="6969" r="44368" b="108"/>
          <a:stretch>
            <a:fillRect/>
          </a:stretch>
        </p:blipFill>
        <p:spPr>
          <a:xfrm>
            <a:off x="-27305" y="36316"/>
            <a:ext cx="5933063" cy="6850612"/>
          </a:xfrm>
          <a:custGeom>
            <a:avLst/>
            <a:gdLst>
              <a:gd name="connsiteX0" fmla="*/ 0 w 5933063"/>
              <a:gd name="connsiteY0" fmla="*/ 0 h 6850612"/>
              <a:gd name="connsiteX1" fmla="*/ 5364830 w 5933063"/>
              <a:gd name="connsiteY1" fmla="*/ 0 h 6850612"/>
              <a:gd name="connsiteX2" fmla="*/ 5479233 w 5933063"/>
              <a:gd name="connsiteY2" fmla="*/ 203270 h 6850612"/>
              <a:gd name="connsiteX3" fmla="*/ 5427688 w 5933063"/>
              <a:gd name="connsiteY3" fmla="*/ 4466560 h 6850612"/>
              <a:gd name="connsiteX4" fmla="*/ 3357799 w 5933063"/>
              <a:gd name="connsiteY4" fmla="*/ 6799539 h 6850612"/>
              <a:gd name="connsiteX5" fmla="*/ 3266215 w 5933063"/>
              <a:gd name="connsiteY5" fmla="*/ 6850612 h 6850612"/>
              <a:gd name="connsiteX6" fmla="*/ 0 w 5933063"/>
              <a:gd name="connsiteY6" fmla="*/ 6850612 h 685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063" h="6850612">
                <a:moveTo>
                  <a:pt x="0" y="0"/>
                </a:moveTo>
                <a:lnTo>
                  <a:pt x="5364830" y="0"/>
                </a:lnTo>
                <a:lnTo>
                  <a:pt x="5479233" y="203270"/>
                </a:lnTo>
                <a:cubicBezTo>
                  <a:pt x="6078903" y="1409229"/>
                  <a:pt x="6106851" y="2995537"/>
                  <a:pt x="5427688" y="4466560"/>
                </a:cubicBezTo>
                <a:cubicBezTo>
                  <a:pt x="4952275" y="5496276"/>
                  <a:pt x="4209141" y="6298908"/>
                  <a:pt x="3357799" y="6799539"/>
                </a:cubicBezTo>
                <a:lnTo>
                  <a:pt x="3266215" y="6850612"/>
                </a:lnTo>
                <a:lnTo>
                  <a:pt x="0" y="6850612"/>
                </a:lnTo>
                <a:close/>
              </a:path>
            </a:pathLst>
          </a:custGeom>
        </p:spPr>
      </p:pic>
      <p:sp>
        <p:nvSpPr>
          <p:cNvPr id="13" name="文本框 12"/>
          <p:cNvSpPr txBox="1"/>
          <p:nvPr/>
        </p:nvSpPr>
        <p:spPr>
          <a:xfrm>
            <a:off x="1169785" y="2204445"/>
            <a:ext cx="3134191" cy="1862048"/>
          </a:xfrm>
          <a:prstGeom prst="rect">
            <a:avLst/>
          </a:prstGeom>
          <a:noFill/>
        </p:spPr>
        <p:txBody>
          <a:bodyPr wrap="none" rtlCol="0">
            <a:spAutoFit/>
          </a:bodyPr>
          <a:lstStyle/>
          <a:p>
            <a:r>
              <a:rPr lang="zh-CN" altLang="en-US" sz="11500" b="1" dirty="0">
                <a:solidFill>
                  <a:schemeClr val="bg1"/>
                </a:solidFill>
              </a:rPr>
              <a:t>目录</a:t>
            </a:r>
            <a:endParaRPr lang="zh-CN" altLang="en-US" sz="11500" b="1" dirty="0">
              <a:solidFill>
                <a:schemeClr val="bg1"/>
              </a:solidFill>
            </a:endParaRPr>
          </a:p>
        </p:txBody>
      </p:sp>
      <p:sp>
        <p:nvSpPr>
          <p:cNvPr id="49" name="文本框 48"/>
          <p:cNvSpPr txBox="1"/>
          <p:nvPr/>
        </p:nvSpPr>
        <p:spPr>
          <a:xfrm>
            <a:off x="1282156" y="3914039"/>
            <a:ext cx="2909448" cy="400110"/>
          </a:xfrm>
          <a:prstGeom prst="rect">
            <a:avLst/>
          </a:prstGeom>
          <a:noFill/>
        </p:spPr>
        <p:txBody>
          <a:bodyPr wrap="square">
            <a:spAutoFit/>
          </a:bodyPr>
          <a:lstStyle/>
          <a:p>
            <a:pPr algn="dist"/>
            <a:r>
              <a:rPr lang="zh-CN" altLang="en-US" sz="2000" dirty="0">
                <a:solidFill>
                  <a:schemeClr val="bg1"/>
                </a:solidFill>
                <a:latin typeface="+mj-lt"/>
              </a:rPr>
              <a:t>Table of contents</a:t>
            </a:r>
            <a:endParaRPr lang="zh-CN" altLang="en-US" sz="2000" dirty="0">
              <a:solidFill>
                <a:schemeClr val="bg1"/>
              </a:solidFill>
              <a:latin typeface="+mj-lt"/>
            </a:endParaRPr>
          </a:p>
        </p:txBody>
      </p:sp>
      <p:grpSp>
        <p:nvGrpSpPr>
          <p:cNvPr id="3" name="组合 2"/>
          <p:cNvGrpSpPr/>
          <p:nvPr/>
        </p:nvGrpSpPr>
        <p:grpSpPr>
          <a:xfrm>
            <a:off x="6635937" y="3482996"/>
            <a:ext cx="672990" cy="672988"/>
            <a:chOff x="7747111" y="1775611"/>
            <a:chExt cx="672990" cy="672988"/>
          </a:xfrm>
        </p:grpSpPr>
        <p:sp>
          <p:nvSpPr>
            <p:cNvPr id="4" name="椭圆 3"/>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5" name="椭圆 4"/>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6" name="文本框 5"/>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05</a:t>
              </a:r>
              <a:endParaRPr lang="zh-CN" altLang="en-US" dirty="0">
                <a:solidFill>
                  <a:schemeClr val="bg1"/>
                </a:solidFill>
              </a:endParaRPr>
            </a:p>
          </p:txBody>
        </p:sp>
      </p:grpSp>
      <p:sp>
        <p:nvSpPr>
          <p:cNvPr id="8" name="文本框 7"/>
          <p:cNvSpPr txBox="1"/>
          <p:nvPr/>
        </p:nvSpPr>
        <p:spPr>
          <a:xfrm>
            <a:off x="7325608" y="346817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软件质量与保证</a:t>
            </a:r>
            <a:endParaRPr lang="zh-CN" altLang="en-US" sz="2800" dirty="0"/>
          </a:p>
        </p:txBody>
      </p:sp>
      <p:grpSp>
        <p:nvGrpSpPr>
          <p:cNvPr id="10" name="组合 9"/>
          <p:cNvGrpSpPr/>
          <p:nvPr/>
        </p:nvGrpSpPr>
        <p:grpSpPr>
          <a:xfrm>
            <a:off x="6639366" y="4196934"/>
            <a:ext cx="672990" cy="672988"/>
            <a:chOff x="7747111" y="1775611"/>
            <a:chExt cx="672990" cy="672988"/>
          </a:xfrm>
        </p:grpSpPr>
        <p:sp>
          <p:nvSpPr>
            <p:cNvPr id="11" name="椭圆 1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2" name="椭圆 1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4" name="文本框 1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06</a:t>
              </a:r>
              <a:endParaRPr lang="zh-CN" altLang="en-US" dirty="0">
                <a:solidFill>
                  <a:schemeClr val="bg1"/>
                </a:solidFill>
              </a:endParaRPr>
            </a:p>
          </p:txBody>
        </p:sp>
      </p:grpSp>
      <p:sp>
        <p:nvSpPr>
          <p:cNvPr id="16" name="文本框 15"/>
          <p:cNvSpPr txBox="1"/>
          <p:nvPr/>
        </p:nvSpPr>
        <p:spPr>
          <a:xfrm>
            <a:off x="7329037" y="4182108"/>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开发技术与工具</a:t>
            </a:r>
            <a:endParaRPr lang="zh-CN" altLang="en-US" sz="2800" dirty="0"/>
          </a:p>
        </p:txBody>
      </p:sp>
      <p:grpSp>
        <p:nvGrpSpPr>
          <p:cNvPr id="18" name="组合 17"/>
          <p:cNvGrpSpPr/>
          <p:nvPr/>
        </p:nvGrpSpPr>
        <p:grpSpPr>
          <a:xfrm>
            <a:off x="6622685" y="4922067"/>
            <a:ext cx="672990" cy="672988"/>
            <a:chOff x="7747111" y="1775611"/>
            <a:chExt cx="672990" cy="672988"/>
          </a:xfrm>
        </p:grpSpPr>
        <p:sp>
          <p:nvSpPr>
            <p:cNvPr id="21" name="椭圆 2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2" name="椭圆 2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3" name="文本框 2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07</a:t>
              </a:r>
              <a:endParaRPr lang="zh-CN" altLang="en-US" dirty="0">
                <a:solidFill>
                  <a:schemeClr val="bg1"/>
                </a:solidFill>
              </a:endParaRPr>
            </a:p>
          </p:txBody>
        </p:sp>
      </p:grpSp>
      <p:sp>
        <p:nvSpPr>
          <p:cNvPr id="24" name="文本框 23"/>
          <p:cNvSpPr txBox="1"/>
          <p:nvPr/>
        </p:nvSpPr>
        <p:spPr>
          <a:xfrm>
            <a:off x="7312356" y="4907241"/>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开源社区的使用</a:t>
            </a:r>
            <a:endParaRPr lang="zh-CN" altLang="en-US" sz="2800" dirty="0"/>
          </a:p>
        </p:txBody>
      </p:sp>
      <p:grpSp>
        <p:nvGrpSpPr>
          <p:cNvPr id="25" name="组合 24"/>
          <p:cNvGrpSpPr/>
          <p:nvPr/>
        </p:nvGrpSpPr>
        <p:grpSpPr>
          <a:xfrm>
            <a:off x="6650845" y="5662026"/>
            <a:ext cx="672990" cy="672988"/>
            <a:chOff x="7747111" y="1775611"/>
            <a:chExt cx="672990" cy="672988"/>
          </a:xfrm>
        </p:grpSpPr>
        <p:sp>
          <p:nvSpPr>
            <p:cNvPr id="26" name="椭圆 2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7" name="椭圆 2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3" name="文本框 4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08</a:t>
              </a:r>
              <a:endParaRPr lang="zh-CN" altLang="en-US" dirty="0">
                <a:solidFill>
                  <a:schemeClr val="bg1"/>
                </a:solidFill>
              </a:endParaRPr>
            </a:p>
          </p:txBody>
        </p:sp>
      </p:grpSp>
      <p:sp>
        <p:nvSpPr>
          <p:cNvPr id="44" name="文本框 43"/>
          <p:cNvSpPr txBox="1"/>
          <p:nvPr/>
        </p:nvSpPr>
        <p:spPr>
          <a:xfrm>
            <a:off x="7340516" y="564720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实践收获与感受</a:t>
            </a:r>
            <a:endParaRPr lang="zh-CN"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软件创意与需求</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01</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70238" y="1636210"/>
            <a:ext cx="5675921" cy="5221813"/>
          </a:xfrm>
        </p:spPr>
        <p:txBody>
          <a:bodyPr wrap="square">
            <a:noAutofit/>
          </a:bodyPr>
          <a:lstStyle/>
          <a:p>
            <a:r>
              <a:rPr lang="zh-CN" altLang="en-US" dirty="0"/>
              <a:t>现实问题</a:t>
            </a:r>
            <a:endParaRPr lang="zh-CN" altLang="en-US" dirty="0"/>
          </a:p>
          <a:p>
            <a:pPr marL="457200" lvl="1" indent="0">
              <a:buNone/>
            </a:pPr>
            <a:r>
              <a:rPr lang="zh-CN" altLang="en-US" sz="1600" b="1"/>
              <a:t>项目背景</a:t>
            </a:r>
            <a:r>
              <a:rPr lang="zh-CN" altLang="en-US" sz="1600"/>
              <a:t>：</a:t>
            </a:r>
            <a:endParaRPr lang="zh-CN" altLang="en-US" sz="1600"/>
          </a:p>
          <a:p>
            <a:pPr marL="457200" lvl="1" indent="0">
              <a:buNone/>
            </a:pPr>
            <a:r>
              <a:rPr lang="zh-CN" altLang="en-US" sz="1600"/>
              <a:t>当前在线</a:t>
            </a:r>
            <a:r>
              <a:rPr lang="en-US" altLang="zh-CN" sz="1600"/>
              <a:t>OJ</a:t>
            </a:r>
            <a:r>
              <a:rPr lang="zh-CN" altLang="en-US" sz="1600"/>
              <a:t>平台主要集中在编程题目、竞赛和技术评测方面，但随着用户量的增加和多元化需求的出现，单纯的题目提交和评测已经不足以满足用户的社交、互动和学习需求。很多用户希望通过讨论区与他人交流解题思路、分享学习资源、讨论比赛策略等，这促使我们在现有</a:t>
            </a:r>
            <a:r>
              <a:rPr lang="en-US" altLang="zh-CN" sz="1600"/>
              <a:t>OJ</a:t>
            </a:r>
            <a:r>
              <a:rPr lang="zh-CN" altLang="en-US" sz="1600"/>
              <a:t>平台基础上，引入讨论区功能，增强用户之间的互动与社群建设。</a:t>
            </a:r>
            <a:endParaRPr lang="zh-CN" altLang="en-US" sz="1600"/>
          </a:p>
          <a:p>
            <a:pPr marL="457200" lvl="1" indent="0">
              <a:buNone/>
            </a:pPr>
            <a:r>
              <a:rPr lang="zh-CN" altLang="en-US" sz="1600" b="1" dirty="0"/>
              <a:t>欲解决的现实问题：</a:t>
            </a:r>
            <a:endParaRPr lang="zh-CN" altLang="en-US" sz="1600" b="1" dirty="0"/>
          </a:p>
          <a:p>
            <a:pPr marL="457200" lvl="1" indent="0">
              <a:buNone/>
            </a:pPr>
            <a:r>
              <a:rPr lang="zh-CN" altLang="en-US" sz="1600">
                <a:solidFill>
                  <a:schemeClr val="tx1"/>
                </a:solidFill>
              </a:rPr>
              <a:t>用户在进行编程时可能会遇到一些难题，需要一些其他用户的帮助，有时一些用户对于编程问题会有多种解决方案。因此，需要找一个平台空间可以进行提问问题、分享知识和经验来促进用户之间的交流和互动，学习知识、解决一些编程问题。</a:t>
            </a:r>
            <a:endParaRPr lang="zh-CN" altLang="en-US" sz="1600">
              <a:solidFill>
                <a:schemeClr val="tx1"/>
              </a:solidFill>
            </a:endParaRPr>
          </a:p>
          <a:p>
            <a:pPr marL="457200" lvl="1" indent="0">
              <a:buNone/>
            </a:pPr>
            <a:r>
              <a:rPr lang="zh-CN" altLang="en-US" sz="1600" b="1">
                <a:solidFill>
                  <a:schemeClr val="tx1"/>
                </a:solidFill>
              </a:rPr>
              <a:t>实际意义与价值：</a:t>
            </a:r>
            <a:endParaRPr lang="zh-CN" altLang="en-US" sz="1600" b="1">
              <a:solidFill>
                <a:schemeClr val="tx1"/>
              </a:solidFill>
            </a:endParaRPr>
          </a:p>
          <a:p>
            <a:pPr marL="457200" lvl="1" indent="0">
              <a:buNone/>
            </a:pPr>
            <a:r>
              <a:rPr lang="zh-CN" altLang="en-US" sz="1600">
                <a:solidFill>
                  <a:schemeClr val="tx1"/>
                </a:solidFill>
              </a:rPr>
              <a:t>增强用户互动与交流： 拓展讨论区功能可以为用户提供一个交流和互动的平台，用户可以在这里讨论题目、分享解题思路和经验。这种互动有助于形成一个活跃的社区氛围，使用户能够更好地学习和进步。</a:t>
            </a:r>
            <a:endParaRPr lang="zh-CN" altLang="en-US" sz="1600">
              <a:solidFill>
                <a:schemeClr val="tx1"/>
              </a:solidFill>
            </a:endParaRPr>
          </a:p>
          <a:p>
            <a:pPr marL="457200" lvl="1" indent="0">
              <a:buNone/>
            </a:pPr>
            <a:endParaRPr lang="zh-CN" altLang="en-US" sz="1600">
              <a:solidFill>
                <a:schemeClr val="tx1"/>
              </a:solidFill>
            </a:endParaRPr>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2" name="矩形 1"/>
          <p:cNvSpPr/>
          <p:nvPr/>
        </p:nvSpPr>
        <p:spPr>
          <a:xfrm>
            <a:off x="6806188" y="1321732"/>
            <a:ext cx="4041423" cy="45424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tLang="zh-CN"/>
          </a:p>
        </p:txBody>
      </p:sp>
      <p:sp>
        <p:nvSpPr>
          <p:cNvPr id="4" name="文本框 3"/>
          <p:cNvSpPr txBox="1"/>
          <p:nvPr/>
        </p:nvSpPr>
        <p:spPr>
          <a:xfrm>
            <a:off x="8178009" y="5937753"/>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5" name="图片 4" descr="upload_post_object_v2_2623234947"/>
          <p:cNvPicPr>
            <a:picLocks noChangeAspect="1"/>
          </p:cNvPicPr>
          <p:nvPr/>
        </p:nvPicPr>
        <p:blipFill>
          <a:blip r:embed="rId1"/>
          <a:stretch>
            <a:fillRect/>
          </a:stretch>
        </p:blipFill>
        <p:spPr>
          <a:xfrm>
            <a:off x="6806198" y="1321710"/>
            <a:ext cx="4110826" cy="4542445"/>
          </a:xfrm>
          <a:prstGeom prst="rect">
            <a:avLst/>
          </a:prstGeom>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45693" y="896308"/>
            <a:ext cx="7315200" cy="583565"/>
          </a:xfrm>
          <a:prstGeom prst="rect">
            <a:avLst/>
          </a:prstGeom>
          <a:noFill/>
        </p:spPr>
        <p:txBody>
          <a:bodyPr wrap="square" rtlCol="0" anchor="t">
            <a:spAutoFit/>
          </a:bodyPr>
          <a:p>
            <a:pPr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软件创意与需求</a:t>
            </a:r>
            <a:endParaRPr lang="zh-CN" altLang="en-US" sz="3200" b="1" dirty="0">
              <a:solidFill>
                <a:srgbClr val="1057CE"/>
              </a:solidFill>
              <a:latin typeface="+mn-ea"/>
            </a:endParaRPr>
          </a:p>
        </p:txBody>
      </p:sp>
      <p:sp>
        <p:nvSpPr>
          <p:cNvPr id="3" name="文本框 2"/>
          <p:cNvSpPr txBox="1"/>
          <p:nvPr/>
        </p:nvSpPr>
        <p:spPr>
          <a:xfrm>
            <a:off x="965255" y="1574285"/>
            <a:ext cx="4798642" cy="2360129"/>
          </a:xfrm>
          <a:prstGeom prst="rect">
            <a:avLst/>
          </a:prstGeom>
          <a:noFill/>
        </p:spPr>
        <p:txBody>
          <a:bodyPr wrap="square" rtlCol="0" anchor="t">
            <a:noAutofit/>
          </a:bodyPr>
          <a:p>
            <a:pPr marL="228600" indent="-228600" algn="l" defTabSz="0" rtl="0" eaLnBrk="1" latinLnBrk="0" hangingPunct="1">
              <a:lnSpc>
                <a:spcPct val="90000"/>
              </a:lnSpc>
              <a:spcBef>
                <a:spcPts val="1000"/>
              </a:spcBef>
              <a:spcAft>
                <a:spcPct val="0"/>
              </a:spcAft>
              <a:buFont typeface="Arial" panose="020B0604020202020204" pitchFamily="34" charset="0"/>
              <a:buChar char="•"/>
            </a:pPr>
            <a:r>
              <a:rPr lang="zh-CN" altLang="en-US" sz="2800" dirty="0">
                <a:solidFill>
                  <a:schemeClr val="tx1"/>
                </a:solidFill>
              </a:rPr>
              <a:t>核心功能</a:t>
            </a:r>
            <a:endParaRPr lang="zh-CN" altLang="en-US" sz="2800" dirty="0">
              <a:solidFill>
                <a:schemeClr val="tx1"/>
              </a:solidFill>
            </a:endParaRPr>
          </a:p>
          <a:p>
            <a:r>
              <a:rPr lang="zh-CN" altLang="en-US" dirty="0">
                <a:solidFill>
                  <a:schemeClr val="tx1"/>
                </a:solidFill>
              </a:rPr>
              <a:t>软件系统</a:t>
            </a:r>
            <a:r>
              <a:rPr lang="zh-CN" altLang="en-US" b="1" dirty="0">
                <a:solidFill>
                  <a:schemeClr val="tx1"/>
                </a:solidFill>
              </a:rPr>
              <a:t>主体功能</a:t>
            </a:r>
            <a:r>
              <a:rPr lang="zh-CN" altLang="en-US" dirty="0">
                <a:solidFill>
                  <a:schemeClr val="tx1"/>
                </a:solidFill>
              </a:rPr>
              <a:t>包括：</a:t>
            </a:r>
            <a:endParaRPr lang="zh-CN" altLang="en-US" dirty="0">
              <a:solidFill>
                <a:schemeClr val="tx1"/>
              </a:solidFill>
            </a:endParaRPr>
          </a:p>
          <a:p>
            <a:r>
              <a:rPr lang="en-US" altLang="zh-CN" dirty="0">
                <a:solidFill>
                  <a:schemeClr val="tx1"/>
                </a:solidFill>
              </a:rPr>
              <a:t>1.</a:t>
            </a:r>
            <a:r>
              <a:rPr lang="zh-CN" altLang="en-US" dirty="0">
                <a:solidFill>
                  <a:schemeClr val="tx1"/>
                </a:solidFill>
              </a:rPr>
              <a:t>展示讨论内容，呈现用户发起的帖子、评论和代码片段，实现用户互动，允许用户创建新帖子、回复评论以及对内容进行点赞和反对，实时通知，推送讨论区的动态更新，如新回复、提及或点赞，内容管理与审核，维护社区规范，审查用户生成内容并处理举报，数据分析与监控，监测用户行为和讨论区使用情况，确保系统的稳定性和优化功能。</a:t>
            </a:r>
            <a:endParaRPr lang="zh-CN" altLang="en-US" dirty="0">
              <a:solidFill>
                <a:schemeClr val="tx1"/>
              </a:solidFill>
            </a:endParaRPr>
          </a:p>
          <a:p>
            <a:r>
              <a:rPr lang="en-US" altLang="zh-CN" dirty="0">
                <a:solidFill>
                  <a:schemeClr val="tx1"/>
                </a:solidFill>
              </a:rPr>
              <a:t>2.</a:t>
            </a:r>
            <a:r>
              <a:rPr lang="zh-CN" altLang="en-US" dirty="0">
                <a:solidFill>
                  <a:schemeClr val="tx1"/>
                </a:solidFill>
              </a:rPr>
              <a:t>用户可以选择题目答题并提交代码，系统会在线上进行判断，并给出即时的测评结果。</a:t>
            </a:r>
            <a:endParaRPr lang="zh-CN" altLang="en-US" dirty="0">
              <a:solidFill>
                <a:schemeClr val="tx1"/>
              </a:solidFill>
            </a:endParaRPr>
          </a:p>
        </p:txBody>
      </p:sp>
      <p:pic>
        <p:nvPicPr>
          <p:cNvPr id="5" name="图片 4" descr="upload_post_object_v2_2623234947"/>
          <p:cNvPicPr>
            <a:picLocks noChangeAspect="1"/>
          </p:cNvPicPr>
          <p:nvPr/>
        </p:nvPicPr>
        <p:blipFill>
          <a:blip r:embed="rId1"/>
          <a:stretch>
            <a:fillRect/>
          </a:stretch>
        </p:blipFill>
        <p:spPr>
          <a:xfrm>
            <a:off x="6783216" y="1295625"/>
            <a:ext cx="4110826" cy="4542445"/>
          </a:xfrm>
          <a:prstGeom prst="rect">
            <a:avLst/>
          </a:prstGeom>
        </p:spPr>
      </p:pic>
      <p:sp>
        <p:nvSpPr>
          <p:cNvPr id="4" name="文本框 3"/>
          <p:cNvSpPr txBox="1"/>
          <p:nvPr/>
        </p:nvSpPr>
        <p:spPr>
          <a:xfrm>
            <a:off x="8181687" y="5906442"/>
            <a:ext cx="7315200" cy="368300"/>
          </a:xfrm>
          <a:prstGeom prst="rect">
            <a:avLst/>
          </a:prstGeom>
          <a:noFill/>
        </p:spPr>
        <p:txBody>
          <a:bodyPr wrap="square" rtlCol="0" anchor="t">
            <a:spAutoFit/>
          </a:bodyPr>
          <a:p>
            <a:r>
              <a:rPr lang="zh-CN" altLang="en-US"/>
              <a:t>宣传彩页</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57184" y="884817"/>
            <a:ext cx="7315200" cy="583565"/>
          </a:xfrm>
          <a:prstGeom prst="rect">
            <a:avLst/>
          </a:prstGeom>
          <a:noFill/>
        </p:spPr>
        <p:txBody>
          <a:bodyPr wrap="square" rtlCol="0" anchor="t">
            <a:spAutoFit/>
          </a:bodyPr>
          <a:p>
            <a:pPr marL="0"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软件创意与需求</a:t>
            </a:r>
            <a:endParaRPr lang="zh-CN" altLang="en-US" sz="3200" b="1" dirty="0">
              <a:solidFill>
                <a:srgbClr val="1057CE"/>
              </a:solidFill>
              <a:latin typeface="+mn-ea"/>
            </a:endParaRPr>
          </a:p>
        </p:txBody>
      </p:sp>
      <p:sp>
        <p:nvSpPr>
          <p:cNvPr id="3" name="文本框 2"/>
          <p:cNvSpPr txBox="1"/>
          <p:nvPr/>
        </p:nvSpPr>
        <p:spPr>
          <a:xfrm>
            <a:off x="1057161" y="1741706"/>
            <a:ext cx="4812341" cy="2598377"/>
          </a:xfrm>
          <a:prstGeom prst="rect">
            <a:avLst/>
          </a:prstGeom>
          <a:noFill/>
        </p:spPr>
        <p:txBody>
          <a:bodyPr wrap="square" rtlCol="0" anchor="t">
            <a:noAutofit/>
          </a:bodyPr>
          <a:p>
            <a:pPr marL="228600" indent="-228600" algn="l" defTabSz="0" rtl="0" eaLnBrk="1" latinLnBrk="0" hangingPunct="1">
              <a:lnSpc>
                <a:spcPct val="90000"/>
              </a:lnSpc>
              <a:spcBef>
                <a:spcPts val="1000"/>
              </a:spcBef>
              <a:spcAft>
                <a:spcPct val="0"/>
              </a:spcAft>
              <a:buFont typeface="Arial" panose="020B0604020202020204" pitchFamily="34" charset="0"/>
              <a:buChar char="•"/>
            </a:pPr>
            <a:r>
              <a:rPr lang="zh-CN" altLang="en-US" sz="2800" dirty="0">
                <a:solidFill>
                  <a:schemeClr val="tx1"/>
                </a:solidFill>
              </a:rPr>
              <a:t>需求创意</a:t>
            </a:r>
            <a:endParaRPr lang="zh-CN" altLang="en-US" sz="2800" dirty="0">
              <a:solidFill>
                <a:schemeClr val="tx1"/>
              </a:solidFill>
            </a:endParaRPr>
          </a:p>
          <a:p>
            <a:pPr marL="0" indent="0" algn="l" defTabSz="0" rtl="0" eaLnBrk="1" latinLnBrk="0" hangingPunct="1">
              <a:spcBef>
                <a:spcPct val="0"/>
              </a:spcBef>
              <a:spcAft>
                <a:spcPct val="0"/>
              </a:spcAft>
              <a:buNone/>
            </a:pPr>
            <a:r>
              <a:rPr lang="zh-CN" altLang="en-US" b="1" dirty="0">
                <a:solidFill>
                  <a:schemeClr val="tx1"/>
                </a:solidFill>
              </a:rPr>
              <a:t>在线判断与即时测评：</a:t>
            </a:r>
            <a:r>
              <a:rPr lang="zh-CN" altLang="en-US" dirty="0">
                <a:solidFill>
                  <a:schemeClr val="tx1"/>
                </a:solidFill>
              </a:rPr>
              <a:t>系统应具备实时编译和运行代码的能力，能够立即反馈结果，包括错误提示、性能评估等，帮助开发者快速调试和优化代码。</a:t>
            </a:r>
            <a:endParaRPr lang="zh-CN" altLang="en-US" dirty="0">
              <a:solidFill>
                <a:schemeClr val="tx1"/>
              </a:solidFill>
            </a:endParaRPr>
          </a:p>
          <a:p>
            <a:pPr marL="0" indent="0" algn="l" defTabSz="0" rtl="0" eaLnBrk="1" latinLnBrk="0" hangingPunct="1">
              <a:spcBef>
                <a:spcPct val="0"/>
              </a:spcBef>
              <a:spcAft>
                <a:spcPct val="0"/>
              </a:spcAft>
              <a:buNone/>
            </a:pPr>
            <a:r>
              <a:rPr lang="zh-CN" altLang="en-US" b="1" dirty="0">
                <a:solidFill>
                  <a:schemeClr val="tx1"/>
                </a:solidFill>
              </a:rPr>
              <a:t>评论交流与思维碰撞：</a:t>
            </a:r>
            <a:r>
              <a:rPr lang="zh-CN" altLang="en-US" dirty="0">
                <a:solidFill>
                  <a:schemeClr val="tx1"/>
                </a:solidFill>
              </a:rPr>
              <a:t>构建一个社区平台，允许用户对代码进行评论、点赞或提出建议，促进开发者之间的互动和学习，实现知识的共享和思维的碰撞。</a:t>
            </a:r>
            <a:endParaRPr lang="zh-CN" altLang="en-US" dirty="0">
              <a:solidFill>
                <a:schemeClr val="tx1"/>
              </a:solidFill>
            </a:endParaRPr>
          </a:p>
          <a:p>
            <a:pPr marL="0" indent="0" algn="l" defTabSz="0" rtl="0" eaLnBrk="1" latinLnBrk="0" hangingPunct="1">
              <a:spcBef>
                <a:spcPct val="0"/>
              </a:spcBef>
              <a:spcAft>
                <a:spcPct val="0"/>
              </a:spcAft>
              <a:buNone/>
            </a:pPr>
            <a:r>
              <a:rPr lang="zh-CN" altLang="en-US" b="1" dirty="0">
                <a:solidFill>
                  <a:schemeClr val="tx1"/>
                </a:solidFill>
              </a:rPr>
              <a:t>多平台部署与便捷编程：</a:t>
            </a:r>
            <a:r>
              <a:rPr lang="zh-CN" altLang="en-US" dirty="0">
                <a:solidFill>
                  <a:schemeClr val="tx1"/>
                </a:solidFill>
              </a:rPr>
              <a:t>确保系统能够跨多个平台（如Web、移动设备）无缝运行，并提供友好的界面设计，支持多种编程语言的编辑器功能，方便不同技能水平的用户随时随地进行编码练习和创新开发。</a:t>
            </a:r>
            <a:endParaRPr lang="zh-CN" altLang="en-US" dirty="0">
              <a:solidFill>
                <a:schemeClr val="tx1"/>
              </a:solidFill>
            </a:endParaRPr>
          </a:p>
        </p:txBody>
      </p:sp>
      <p:pic>
        <p:nvPicPr>
          <p:cNvPr id="5" name="图片 4" descr="upload_post_object_v2_2623234947"/>
          <p:cNvPicPr>
            <a:picLocks noChangeAspect="1"/>
          </p:cNvPicPr>
          <p:nvPr/>
        </p:nvPicPr>
        <p:blipFill>
          <a:blip r:embed="rId1"/>
          <a:stretch>
            <a:fillRect/>
          </a:stretch>
        </p:blipFill>
        <p:spPr>
          <a:xfrm>
            <a:off x="6794707" y="1330098"/>
            <a:ext cx="4110826" cy="4542445"/>
          </a:xfrm>
          <a:prstGeom prst="rect">
            <a:avLst/>
          </a:prstGeom>
        </p:spPr>
      </p:pic>
      <p:sp>
        <p:nvSpPr>
          <p:cNvPr id="4" name="文本框 3"/>
          <p:cNvSpPr txBox="1"/>
          <p:nvPr/>
        </p:nvSpPr>
        <p:spPr>
          <a:xfrm>
            <a:off x="8158704" y="5963898"/>
            <a:ext cx="7315200" cy="368300"/>
          </a:xfrm>
          <a:prstGeom prst="rect">
            <a:avLst/>
          </a:prstGeom>
          <a:noFill/>
        </p:spPr>
        <p:txBody>
          <a:bodyPr wrap="square" rtlCol="0" anchor="t">
            <a:spAutoFit/>
          </a:bodyPr>
          <a:p>
            <a:r>
              <a:rPr lang="zh-CN" altLang="en-US"/>
              <a:t>宣传彩页</a:t>
            </a: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软件需求分析</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02</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712736"/>
            <a:ext cx="8342489" cy="993775"/>
          </a:xfrm>
        </p:spPr>
        <p:txBody>
          <a:bodyPr/>
          <a:lstStyle/>
          <a:p>
            <a:r>
              <a:rPr lang="zh-CN" altLang="en-US" dirty="0"/>
              <a:t>软件用例模型（</a:t>
            </a:r>
            <a:r>
              <a:rPr lang="zh-CN" altLang="en-US" b="1" dirty="0">
                <a:solidFill>
                  <a:srgbClr val="000000"/>
                </a:solidFill>
              </a:rPr>
              <a:t>共有</a:t>
            </a:r>
            <a:r>
              <a:rPr lang="en-US" altLang="zh-CN" b="1" dirty="0">
                <a:solidFill>
                  <a:srgbClr val="000000"/>
                </a:solidFill>
              </a:rPr>
              <a:t>5</a:t>
            </a:r>
            <a:r>
              <a:rPr lang="zh-CN" altLang="en-US" b="1" dirty="0">
                <a:solidFill>
                  <a:srgbClr val="000000"/>
                </a:solidFill>
              </a:rPr>
              <a:t>个用例</a:t>
            </a:r>
            <a:r>
              <a:rPr lang="zh-CN" altLang="en-US" dirty="0"/>
              <a:t>）</a:t>
            </a:r>
            <a:endParaRPr lang="zh-CN" altLang="en-US" dirty="0"/>
          </a:p>
          <a:p>
            <a:endParaRPr lang="zh-CN" altLang="en-US" dirty="0"/>
          </a:p>
        </p:txBody>
      </p:sp>
      <p:sp>
        <p:nvSpPr>
          <p:cNvPr id="9218" name="标题 1"/>
          <p:cNvSpPr>
            <a:spLocks noGrp="1"/>
          </p:cNvSpPr>
          <p:nvPr>
            <p:ph type="title" idx="4294967295"/>
          </p:nvPr>
        </p:nvSpPr>
        <p:spPr>
          <a:xfrm>
            <a:off x="1004711" y="906896"/>
            <a:ext cx="3759200"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文本框 1"/>
          <p:cNvSpPr txBox="1"/>
          <p:nvPr/>
        </p:nvSpPr>
        <p:spPr>
          <a:xfrm>
            <a:off x="1111885" y="2262188"/>
            <a:ext cx="3544887" cy="1198880"/>
          </a:xfrm>
          <a:prstGeom prst="rect">
            <a:avLst/>
          </a:prstGeom>
          <a:noFill/>
        </p:spPr>
        <p:txBody>
          <a:bodyPr wrap="square" rtlCol="0" anchor="t">
            <a:noAutofit/>
          </a:bodyPr>
          <a:p>
            <a:r>
              <a:rPr lang="zh-CN" altLang="en-US" sz="2000" b="1"/>
              <a:t>用户</a:t>
            </a:r>
            <a:r>
              <a:rPr lang="zh-CN" altLang="en-US" sz="2000"/>
              <a:t>直接驱动的用例有在线讨论、登录、题目浏览和答题，其中在线讨论存在扩展用例点赞、查看帖子、删除帖子、发表帖子和回复，答题包含代码评测用例；</a:t>
            </a:r>
            <a:endParaRPr lang="zh-CN" altLang="en-US" sz="2000"/>
          </a:p>
          <a:p>
            <a:r>
              <a:rPr lang="zh-CN" altLang="en-US" sz="2000" b="1"/>
              <a:t>系统管理员</a:t>
            </a:r>
            <a:r>
              <a:rPr lang="zh-CN" altLang="en-US" sz="2000"/>
              <a:t>驱动的用例为题库维护。</a:t>
            </a:r>
            <a:endParaRPr lang="zh-CN" altLang="en-US" sz="2000"/>
          </a:p>
        </p:txBody>
      </p:sp>
      <p:pic>
        <p:nvPicPr>
          <p:cNvPr id="7" name="图片 6" descr="upload_post_object_v2_3087604569"/>
          <p:cNvPicPr>
            <a:picLocks noChangeAspect="1"/>
          </p:cNvPicPr>
          <p:nvPr/>
        </p:nvPicPr>
        <p:blipFill>
          <a:blip r:embed="rId1"/>
          <a:stretch>
            <a:fillRect/>
          </a:stretch>
        </p:blipFill>
        <p:spPr>
          <a:xfrm>
            <a:off x="5793052" y="458352"/>
            <a:ext cx="5005474" cy="5772083"/>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a:t>
            </a:r>
            <a:r>
              <a:rPr lang="zh-CN" altLang="en-US"/>
              <a:t>登陆系统</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427" cy="322864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400"/>
              <a:t>业务目标：</a:t>
            </a:r>
            <a:r>
              <a:rPr lang="en-US" altLang="zh-CN" sz="1400"/>
              <a:t> </a:t>
            </a:r>
            <a:r>
              <a:rPr lang="zh-CN" altLang="en-US" sz="1400"/>
              <a:t>登录系统</a:t>
            </a:r>
            <a:endParaRPr lang="zh-CN" altLang="en-US" sz="1400"/>
          </a:p>
          <a:p>
            <a:pPr algn="l"/>
            <a:r>
              <a:rPr lang="zh-CN" altLang="en-US" sz="1400"/>
              <a:t>执行者：用户</a:t>
            </a:r>
            <a:r>
              <a:rPr lang="en-US" altLang="zh-CN" sz="1400"/>
              <a:t> </a:t>
            </a:r>
            <a:endParaRPr lang="en-US" altLang="zh-CN" sz="1400"/>
          </a:p>
          <a:p>
            <a:pPr algn="l"/>
            <a:r>
              <a:rPr lang="zh-CN" altLang="en-US" sz="1400"/>
              <a:t>触发条件：用户点击登录按钮</a:t>
            </a:r>
            <a:endParaRPr lang="zh-CN" altLang="en-US" sz="1400"/>
          </a:p>
          <a:p>
            <a:pPr algn="l"/>
            <a:r>
              <a:rPr lang="zh-CN" altLang="en-US" sz="1400"/>
              <a:t>前置条件：用户已注册</a:t>
            </a:r>
            <a:r>
              <a:rPr lang="en-US" altLang="zh-CN" sz="1400"/>
              <a:t> </a:t>
            </a:r>
            <a:endParaRPr lang="en-US" altLang="zh-CN" sz="1400"/>
          </a:p>
          <a:p>
            <a:pPr algn="l"/>
            <a:r>
              <a:rPr lang="zh-CN" altLang="en-US" sz="1400"/>
              <a:t>基本交互动作：</a:t>
            </a:r>
            <a:endParaRPr lang="zh-CN" altLang="en-US" sz="1400"/>
          </a:p>
          <a:p>
            <a:pPr algn="l"/>
            <a:r>
              <a:rPr lang="en-US" altLang="zh-CN" sz="1400"/>
              <a:t>1.</a:t>
            </a:r>
            <a:r>
              <a:rPr lang="zh-CN" altLang="en-US" sz="1400"/>
              <a:t>用户在输入栏输入正确的用户名与密码并提交；</a:t>
            </a:r>
            <a:endParaRPr lang="zh-CN" altLang="en-US" sz="1400"/>
          </a:p>
          <a:p>
            <a:pPr algn="l"/>
            <a:r>
              <a:rPr lang="en-US" altLang="zh-CN" sz="1400"/>
              <a:t>2.</a:t>
            </a:r>
            <a:r>
              <a:rPr lang="zh-CN" altLang="en-US" sz="1400"/>
              <a:t>远程服务器验证用户信息是否输入正确；</a:t>
            </a:r>
            <a:endParaRPr lang="zh-CN" altLang="en-US" sz="1400"/>
          </a:p>
          <a:p>
            <a:pPr algn="l"/>
            <a:r>
              <a:rPr lang="en-US" altLang="zh-CN" sz="1400"/>
              <a:t>3.</a:t>
            </a:r>
            <a:r>
              <a:rPr lang="zh-CN" altLang="en-US" sz="1400"/>
              <a:t>返回验证结果，若成功完成登录；</a:t>
            </a:r>
            <a:endParaRPr lang="zh-CN" altLang="en-US" sz="1400"/>
          </a:p>
          <a:p>
            <a:pPr algn="l"/>
            <a:r>
              <a:rPr lang="zh-CN" altLang="en-US" sz="1400"/>
              <a:t>扩展交互动作：</a:t>
            </a:r>
            <a:endParaRPr lang="zh-CN" altLang="en-US" sz="1400"/>
          </a:p>
          <a:p>
            <a:pPr algn="l"/>
            <a:r>
              <a:rPr lang="en-US" altLang="zh-CN" sz="1400"/>
              <a:t>1a.</a:t>
            </a:r>
            <a:r>
              <a:rPr lang="zh-CN" altLang="en-US" sz="1400"/>
              <a:t>用户未注册或输入错误的用户名与密码；</a:t>
            </a:r>
            <a:endParaRPr lang="zh-CN" altLang="en-US" sz="1400"/>
          </a:p>
          <a:p>
            <a:pPr algn="l"/>
            <a:r>
              <a:rPr lang="en-US" altLang="zh-CN" sz="1400"/>
              <a:t>1a1.</a:t>
            </a:r>
            <a:r>
              <a:rPr lang="zh-CN" altLang="en-US" sz="1400"/>
              <a:t>系统提示用户名或密码错误；</a:t>
            </a:r>
            <a:endParaRPr lang="zh-CN" altLang="en-US" sz="1400"/>
          </a:p>
          <a:p>
            <a:pPr algn="l"/>
            <a:r>
              <a:rPr lang="zh-CN" altLang="en-US" sz="1400"/>
              <a:t>后置条件：无</a:t>
            </a:r>
            <a:endParaRPr lang="zh-CN" altLang="en-US" sz="1400"/>
          </a:p>
          <a:p>
            <a:pPr algn="l"/>
            <a:r>
              <a:rPr lang="zh-CN" altLang="en-US" sz="1400"/>
              <a:t>业务规则：无</a:t>
            </a:r>
            <a:endParaRPr lang="zh-CN" altLang="en-US" sz="1400"/>
          </a:p>
          <a:p>
            <a:pPr algn="l"/>
            <a:r>
              <a:rPr lang="zh-CN" altLang="en-US" sz="1400"/>
              <a:t>性能需求</a:t>
            </a:r>
            <a:r>
              <a:rPr lang="en-US" altLang="zh-CN" sz="1400"/>
              <a:t>1</a:t>
            </a:r>
            <a:r>
              <a:rPr lang="zh-CN" altLang="en-US" sz="1400"/>
              <a:t>：无</a:t>
            </a:r>
            <a:r>
              <a:rPr lang="en-US" altLang="zh-CN" sz="1400"/>
              <a:t> </a:t>
            </a:r>
            <a:endParaRPr lang="en-US" altLang="zh-CN" sz="1400"/>
          </a:p>
          <a:p>
            <a:pPr algn="l"/>
            <a:r>
              <a:rPr lang="zh-CN" altLang="en-US" sz="1400"/>
              <a:t>可靠性需求：无</a:t>
            </a:r>
            <a:r>
              <a:rPr lang="en-US" altLang="zh-CN"/>
              <a:t> </a:t>
            </a:r>
            <a:endParaRPr lang="zh-CN" altLang="en-US"/>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登录系统用例描述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949928" cy="348922"/>
          </a:xfrm>
          <a:prstGeom prst="rect">
            <a:avLst/>
          </a:prstGeom>
          <a:noFill/>
        </p:spPr>
        <p:txBody>
          <a:bodyPr wrap="square" rtlCol="0">
            <a:noAutofit/>
          </a:bodyPr>
          <a:lstStyle/>
          <a:p>
            <a:pPr algn="ctr"/>
            <a:r>
              <a:rPr lang="zh-CN" altLang="en-US" dirty="0"/>
              <a:t>登录系统用例分析顺序图</a:t>
            </a:r>
            <a:endParaRPr lang="zh-CN" altLang="en-US" dirty="0"/>
          </a:p>
        </p:txBody>
      </p:sp>
      <p:pic>
        <p:nvPicPr>
          <p:cNvPr id="8" name="图片 7" descr="upload_post_object_v2_3250216316"/>
          <p:cNvPicPr>
            <a:picLocks noChangeAspect="1"/>
          </p:cNvPicPr>
          <p:nvPr/>
        </p:nvPicPr>
        <p:blipFill>
          <a:blip r:embed="rId1"/>
          <a:stretch>
            <a:fillRect/>
          </a:stretch>
        </p:blipFill>
        <p:spPr>
          <a:xfrm>
            <a:off x="6068419" y="2487481"/>
            <a:ext cx="5701997" cy="3396094"/>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2-</a:t>
            </a:r>
            <a:r>
              <a:rPr lang="zh-CN" altLang="en-US" dirty="0"/>
              <a:t>题目浏览用例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600"/>
              <a:t>业务目标：</a:t>
            </a:r>
            <a:r>
              <a:rPr lang="en-US" altLang="zh-CN" sz="1600"/>
              <a:t> </a:t>
            </a:r>
            <a:r>
              <a:rPr lang="zh-CN" altLang="en-US" sz="1600"/>
              <a:t>题目浏览</a:t>
            </a:r>
            <a:endParaRPr lang="zh-CN" altLang="en-US" sz="1600"/>
          </a:p>
          <a:p>
            <a:pPr algn="l"/>
            <a:r>
              <a:rPr lang="zh-CN" altLang="en-US" sz="1600"/>
              <a:t>执行者：用户</a:t>
            </a:r>
            <a:r>
              <a:rPr lang="en-US" altLang="zh-CN" sz="1600"/>
              <a:t> </a:t>
            </a:r>
            <a:endParaRPr lang="en-US" altLang="zh-CN" sz="1600"/>
          </a:p>
          <a:p>
            <a:pPr algn="l"/>
            <a:r>
              <a:rPr lang="zh-CN" altLang="en-US" sz="1600"/>
              <a:t>触发条件：用户点击题目</a:t>
            </a:r>
            <a:endParaRPr lang="zh-CN" altLang="en-US" sz="1600"/>
          </a:p>
          <a:p>
            <a:pPr algn="l"/>
            <a:r>
              <a:rPr lang="zh-CN" altLang="en-US" sz="1600"/>
              <a:t>前置条件：用户已登录</a:t>
            </a:r>
            <a:r>
              <a:rPr lang="en-US" altLang="zh-CN" sz="1600"/>
              <a:t> </a:t>
            </a:r>
            <a:endParaRPr lang="en-US" altLang="zh-CN" sz="1600"/>
          </a:p>
          <a:p>
            <a:pPr algn="l"/>
            <a:r>
              <a:rPr lang="zh-CN" altLang="en-US" sz="1600"/>
              <a:t>基本交互动作：</a:t>
            </a:r>
            <a:endParaRPr lang="zh-CN" altLang="en-US" sz="1600"/>
          </a:p>
          <a:p>
            <a:pPr algn="l"/>
            <a:r>
              <a:rPr lang="en-US" altLang="zh-CN" sz="1600"/>
              <a:t>1.</a:t>
            </a:r>
            <a:r>
              <a:rPr lang="zh-CN" altLang="en-US" sz="1600"/>
              <a:t>用户浏览并点击自己想做的题目</a:t>
            </a:r>
            <a:endParaRPr lang="zh-CN" altLang="en-US" sz="1600"/>
          </a:p>
          <a:p>
            <a:pPr algn="l"/>
            <a:r>
              <a:rPr lang="en-US" altLang="zh-CN" sz="1600"/>
              <a:t>2.</a:t>
            </a:r>
            <a:r>
              <a:rPr lang="zh-CN" altLang="en-US" sz="1600"/>
              <a:t>系统展示出题目详情。</a:t>
            </a:r>
            <a:endParaRPr lang="zh-CN" altLang="en-US" sz="1600"/>
          </a:p>
          <a:p>
            <a:pPr algn="l"/>
            <a:r>
              <a:rPr lang="zh-CN" altLang="en-US" sz="1600"/>
              <a:t>扩展交互动作：无</a:t>
            </a:r>
            <a:endParaRPr lang="zh-CN" altLang="en-US" sz="1600"/>
          </a:p>
          <a:p>
            <a:pPr algn="l"/>
            <a:r>
              <a:rPr lang="zh-CN" altLang="en-US" sz="1600"/>
              <a:t>后置条件：无</a:t>
            </a:r>
            <a:endParaRPr lang="zh-CN" altLang="en-US" sz="1600"/>
          </a:p>
          <a:p>
            <a:pPr algn="l"/>
            <a:r>
              <a:rPr lang="zh-CN" altLang="en-US" sz="1600"/>
              <a:t>业务规则：无</a:t>
            </a:r>
            <a:endParaRPr lang="zh-CN" altLang="en-US" sz="1600"/>
          </a:p>
          <a:p>
            <a:pPr algn="l"/>
            <a:r>
              <a:rPr lang="zh-CN" altLang="en-US" sz="1600"/>
              <a:t>性能需求：</a:t>
            </a:r>
            <a:r>
              <a:rPr lang="en-US" altLang="zh-CN" sz="1600"/>
              <a:t> </a:t>
            </a:r>
            <a:r>
              <a:rPr lang="zh-CN" altLang="en-US" sz="1600"/>
              <a:t>无</a:t>
            </a:r>
            <a:endParaRPr lang="zh-CN" altLang="en-US" sz="1600"/>
          </a:p>
          <a:p>
            <a:pPr algn="l"/>
            <a:r>
              <a:rPr lang="zh-CN" altLang="en-US" sz="1600"/>
              <a:t>可靠性需求：</a:t>
            </a:r>
            <a:r>
              <a:rPr lang="en-US" altLang="zh-CN" sz="1600"/>
              <a:t> </a:t>
            </a:r>
            <a:r>
              <a:rPr lang="zh-CN" altLang="en-US" sz="1600"/>
              <a:t>无</a:t>
            </a:r>
            <a:endParaRPr lang="zh-CN" altLang="en-US" sz="16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题目浏览用例描述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791178" cy="348922"/>
          </a:xfrm>
          <a:prstGeom prst="rect">
            <a:avLst/>
          </a:prstGeom>
          <a:noFill/>
        </p:spPr>
        <p:txBody>
          <a:bodyPr wrap="square" rtlCol="0">
            <a:noAutofit/>
          </a:bodyPr>
          <a:lstStyle/>
          <a:p>
            <a:pPr algn="ctr"/>
            <a:r>
              <a:rPr lang="zh-CN" altLang="en-US" dirty="0"/>
              <a:t>题目浏览用例分析顺序图</a:t>
            </a:r>
            <a:endParaRPr lang="zh-CN" altLang="en-US" dirty="0"/>
          </a:p>
        </p:txBody>
      </p:sp>
      <p:pic>
        <p:nvPicPr>
          <p:cNvPr id="8" name="图片 7" descr="upload_post_object_v2_3317742213"/>
          <p:cNvPicPr>
            <a:picLocks noChangeAspect="1"/>
          </p:cNvPicPr>
          <p:nvPr/>
        </p:nvPicPr>
        <p:blipFill>
          <a:blip r:embed="rId1"/>
          <a:stretch>
            <a:fillRect/>
          </a:stretch>
        </p:blipFill>
        <p:spPr>
          <a:xfrm>
            <a:off x="6019332" y="2581502"/>
            <a:ext cx="5797412" cy="3302072"/>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3-</a:t>
            </a:r>
            <a:r>
              <a:rPr lang="zh-CN" altLang="en-US" dirty="0"/>
              <a:t>答题用例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2554"/>
            <a:ext cx="5100814" cy="382635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200"/>
              <a:t>业务目标：</a:t>
            </a:r>
            <a:r>
              <a:rPr lang="en-US" altLang="zh-CN" sz="1200"/>
              <a:t> </a:t>
            </a:r>
            <a:r>
              <a:rPr lang="zh-CN" altLang="en-US" sz="1200"/>
              <a:t>用户在系统界面开始答题</a:t>
            </a:r>
            <a:endParaRPr lang="zh-CN" altLang="en-US" sz="1200"/>
          </a:p>
          <a:p>
            <a:pPr algn="l"/>
            <a:r>
              <a:rPr lang="zh-CN" altLang="en-US" sz="1200"/>
              <a:t>执行者：用户</a:t>
            </a:r>
            <a:r>
              <a:rPr lang="en-US" altLang="zh-CN" sz="1200"/>
              <a:t> </a:t>
            </a:r>
            <a:endParaRPr lang="en-US" altLang="zh-CN" sz="1200"/>
          </a:p>
          <a:p>
            <a:pPr algn="l"/>
            <a:r>
              <a:rPr lang="zh-CN" altLang="en-US" sz="1200"/>
              <a:t>触发条件：用户在答题区域开始答题</a:t>
            </a:r>
            <a:endParaRPr lang="zh-CN" altLang="en-US" sz="1200"/>
          </a:p>
          <a:p>
            <a:pPr algn="l"/>
            <a:r>
              <a:rPr lang="zh-CN" altLang="en-US" sz="1200"/>
              <a:t>前置条件：用户已登录</a:t>
            </a:r>
            <a:r>
              <a:rPr lang="en-US" altLang="zh-CN" sz="1200"/>
              <a:t> </a:t>
            </a:r>
            <a:endParaRPr lang="en-US" altLang="zh-CN" sz="1200"/>
          </a:p>
          <a:p>
            <a:pPr algn="l"/>
            <a:r>
              <a:rPr lang="zh-CN" altLang="en-US" sz="1200"/>
              <a:t>基本交互动作：</a:t>
            </a:r>
            <a:endParaRPr lang="zh-CN" altLang="en-US" sz="1200"/>
          </a:p>
          <a:p>
            <a:pPr algn="l"/>
            <a:r>
              <a:rPr lang="en-US" altLang="zh-CN" sz="1200"/>
              <a:t>1.</a:t>
            </a:r>
            <a:r>
              <a:rPr lang="zh-CN" altLang="en-US" sz="1200"/>
              <a:t>用户输入自己想提交的代码点击提交</a:t>
            </a:r>
            <a:endParaRPr lang="zh-CN" altLang="en-US" sz="1200"/>
          </a:p>
          <a:p>
            <a:pPr algn="l"/>
            <a:r>
              <a:rPr lang="en-US" altLang="zh-CN" sz="1200"/>
              <a:t>2.</a:t>
            </a:r>
            <a:r>
              <a:rPr lang="zh-CN" altLang="en-US" sz="1200"/>
              <a:t>系统将代码分配给后台管理者进行检测；</a:t>
            </a:r>
            <a:endParaRPr lang="zh-CN" altLang="en-US" sz="1200"/>
          </a:p>
          <a:p>
            <a:pPr algn="l"/>
            <a:r>
              <a:rPr lang="en-US" altLang="zh-CN" sz="1200"/>
              <a:t>3.</a:t>
            </a:r>
            <a:r>
              <a:rPr lang="zh-CN" altLang="en-US" sz="1200"/>
              <a:t>系统将用户提交的代码与正确结果进行比对；</a:t>
            </a:r>
            <a:endParaRPr lang="zh-CN" altLang="en-US" sz="1200"/>
          </a:p>
          <a:p>
            <a:pPr algn="l"/>
            <a:r>
              <a:rPr lang="en-US" altLang="zh-CN" sz="1200"/>
              <a:t>4.</a:t>
            </a:r>
            <a:r>
              <a:rPr lang="zh-CN" altLang="en-US" sz="1200"/>
              <a:t>管理员将编译结果或者运行结果返回；</a:t>
            </a:r>
            <a:endParaRPr lang="zh-CN" altLang="en-US" sz="1200"/>
          </a:p>
          <a:p>
            <a:pPr algn="l"/>
            <a:r>
              <a:rPr lang="en-US" altLang="zh-CN" sz="1200"/>
              <a:t>5.</a:t>
            </a:r>
            <a:r>
              <a:rPr lang="zh-CN" altLang="en-US" sz="1200"/>
              <a:t>系统请求数据库的相关测试点；</a:t>
            </a:r>
            <a:endParaRPr lang="zh-CN" altLang="en-US" sz="1200"/>
          </a:p>
          <a:p>
            <a:pPr algn="l"/>
            <a:r>
              <a:rPr lang="en-US" altLang="zh-CN" sz="1200"/>
              <a:t>6.</a:t>
            </a:r>
            <a:r>
              <a:rPr lang="zh-CN" altLang="en-US" sz="1200"/>
              <a:t>数据库进行查询相关内容；</a:t>
            </a:r>
            <a:endParaRPr lang="zh-CN" altLang="en-US" sz="1200"/>
          </a:p>
          <a:p>
            <a:pPr algn="l"/>
            <a:r>
              <a:rPr lang="en-US" altLang="zh-CN" sz="1200"/>
              <a:t>7.</a:t>
            </a:r>
            <a:r>
              <a:rPr lang="zh-CN" altLang="en-US" sz="1200"/>
              <a:t>返回测试点的信息，并对结果进行赋分；</a:t>
            </a:r>
            <a:endParaRPr lang="zh-CN" altLang="en-US" sz="1200"/>
          </a:p>
          <a:p>
            <a:pPr algn="l"/>
            <a:r>
              <a:rPr lang="en-US" altLang="zh-CN" sz="1200"/>
              <a:t>8.</a:t>
            </a:r>
            <a:r>
              <a:rPr lang="zh-CN" altLang="en-US" sz="1200"/>
              <a:t>将用户的分数呈现给用户。</a:t>
            </a:r>
            <a:endParaRPr lang="zh-CN" altLang="en-US" sz="1200"/>
          </a:p>
          <a:p>
            <a:pPr algn="l"/>
            <a:r>
              <a:rPr lang="zh-CN" altLang="en-US" sz="1200"/>
              <a:t>扩展交互动作：</a:t>
            </a:r>
            <a:endParaRPr lang="zh-CN" altLang="en-US" sz="1200"/>
          </a:p>
          <a:p>
            <a:pPr algn="l"/>
            <a:r>
              <a:rPr lang="en-US" altLang="zh-CN" sz="1200"/>
              <a:t>2a.</a:t>
            </a:r>
            <a:r>
              <a:rPr lang="zh-CN" altLang="en-US" sz="1200"/>
              <a:t>提交的代码存在不符合代码编程的错误</a:t>
            </a:r>
            <a:endParaRPr lang="zh-CN" altLang="en-US" sz="1200"/>
          </a:p>
          <a:p>
            <a:pPr algn="l"/>
            <a:r>
              <a:rPr lang="en-US" altLang="zh-CN" sz="1200"/>
              <a:t>   2a1.</a:t>
            </a:r>
            <a:r>
              <a:rPr lang="zh-CN" altLang="en-US" sz="1200"/>
              <a:t>系统提示出现错误的地方并把代码返回；</a:t>
            </a:r>
            <a:endParaRPr lang="zh-CN" altLang="en-US" sz="1200"/>
          </a:p>
          <a:p>
            <a:pPr algn="l"/>
            <a:r>
              <a:rPr lang="en-US" altLang="zh-CN" sz="1200"/>
              <a:t>   2a2.</a:t>
            </a:r>
            <a:r>
              <a:rPr lang="zh-CN" altLang="en-US" sz="1200"/>
              <a:t>用户更改错误后重新提交；</a:t>
            </a:r>
            <a:endParaRPr lang="zh-CN" altLang="en-US" sz="1200"/>
          </a:p>
          <a:p>
            <a:pPr algn="l"/>
            <a:r>
              <a:rPr lang="zh-CN" altLang="en-US" sz="1200"/>
              <a:t>后置条件：无</a:t>
            </a:r>
            <a:endParaRPr lang="zh-CN" altLang="en-US" sz="1200"/>
          </a:p>
          <a:p>
            <a:pPr algn="l"/>
            <a:r>
              <a:rPr lang="zh-CN" altLang="en-US" sz="1200"/>
              <a:t>业务规则：无</a:t>
            </a:r>
            <a:endParaRPr lang="zh-CN" altLang="en-US" sz="1200"/>
          </a:p>
          <a:p>
            <a:pPr algn="l"/>
            <a:r>
              <a:rPr lang="zh-CN" altLang="en-US" sz="1200"/>
              <a:t>性能需求：</a:t>
            </a:r>
            <a:r>
              <a:rPr lang="en-US" altLang="zh-CN" sz="1200"/>
              <a:t> </a:t>
            </a:r>
            <a:r>
              <a:rPr lang="zh-CN" altLang="en-US" sz="1200"/>
              <a:t>无</a:t>
            </a:r>
            <a:endParaRPr lang="zh-CN" altLang="en-US" sz="1200"/>
          </a:p>
          <a:p>
            <a:pPr algn="l"/>
            <a:r>
              <a:rPr lang="zh-CN" altLang="en-US" sz="1200"/>
              <a:t>可靠性需求：</a:t>
            </a:r>
            <a:r>
              <a:rPr lang="en-US" altLang="zh-CN" sz="1200"/>
              <a:t> </a:t>
            </a:r>
            <a:r>
              <a:rPr lang="zh-CN" altLang="en-US" sz="1200"/>
              <a:t>无</a:t>
            </a:r>
            <a:endParaRPr lang="zh-CN" altLang="en-US" sz="1200"/>
          </a:p>
        </p:txBody>
      </p:sp>
      <p:sp>
        <p:nvSpPr>
          <p:cNvPr id="4" name="文本框 3"/>
          <p:cNvSpPr txBox="1"/>
          <p:nvPr/>
        </p:nvSpPr>
        <p:spPr>
          <a:xfrm>
            <a:off x="1625601" y="6478905"/>
            <a:ext cx="2664178" cy="296792"/>
          </a:xfrm>
          <a:prstGeom prst="rect">
            <a:avLst/>
          </a:prstGeom>
          <a:noFill/>
        </p:spPr>
        <p:txBody>
          <a:bodyPr wrap="square" rtlCol="0">
            <a:noAutofit/>
          </a:bodyPr>
          <a:lstStyle/>
          <a:p>
            <a:pPr algn="ctr"/>
            <a:r>
              <a:rPr lang="zh-CN" altLang="en-US" dirty="0"/>
              <a:t>答题用例描述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478905"/>
            <a:ext cx="2664178" cy="296862"/>
          </a:xfrm>
          <a:prstGeom prst="rect">
            <a:avLst/>
          </a:prstGeom>
          <a:noFill/>
        </p:spPr>
        <p:txBody>
          <a:bodyPr wrap="square" rtlCol="0">
            <a:noAutofit/>
          </a:bodyPr>
          <a:lstStyle/>
          <a:p>
            <a:pPr algn="ctr"/>
            <a:r>
              <a:rPr lang="zh-CN" altLang="en-US" dirty="0"/>
              <a:t>答题用例分析顺序图</a:t>
            </a:r>
            <a:endParaRPr lang="zh-CN" altLang="en-US" dirty="0"/>
          </a:p>
        </p:txBody>
      </p:sp>
      <p:pic>
        <p:nvPicPr>
          <p:cNvPr id="8" name="图片 7" descr="upload_post_object_v2_99766431"/>
          <p:cNvPicPr>
            <a:picLocks noChangeAspect="1"/>
          </p:cNvPicPr>
          <p:nvPr/>
        </p:nvPicPr>
        <p:blipFill>
          <a:blip r:embed="rId1"/>
          <a:stretch>
            <a:fillRect/>
          </a:stretch>
        </p:blipFill>
        <p:spPr>
          <a:xfrm>
            <a:off x="6450433" y="2652498"/>
            <a:ext cx="5477248" cy="3231077"/>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4-</a:t>
            </a:r>
            <a:r>
              <a:rPr lang="zh-CN" altLang="en-US" dirty="0"/>
              <a:t>在线讨论用例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43363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400"/>
              <a:t>业务目标：</a:t>
            </a:r>
            <a:r>
              <a:rPr lang="en-US" altLang="zh-CN" sz="1400"/>
              <a:t> </a:t>
            </a:r>
            <a:r>
              <a:rPr lang="zh-CN" altLang="en-US" sz="1400"/>
              <a:t>用户在答题过程中可以参与讨论</a:t>
            </a:r>
            <a:endParaRPr lang="zh-CN" altLang="en-US" sz="1400"/>
          </a:p>
          <a:p>
            <a:pPr algn="l"/>
            <a:r>
              <a:rPr lang="zh-CN" altLang="en-US" sz="1400"/>
              <a:t>执行者：用户</a:t>
            </a:r>
            <a:r>
              <a:rPr lang="en-US" altLang="zh-CN" sz="1400"/>
              <a:t> </a:t>
            </a:r>
            <a:endParaRPr lang="en-US" altLang="zh-CN" sz="1400"/>
          </a:p>
          <a:p>
            <a:pPr algn="l"/>
            <a:r>
              <a:rPr lang="zh-CN" altLang="en-US" sz="1400"/>
              <a:t>触发条件：用户点击讨论区功能块；</a:t>
            </a:r>
            <a:endParaRPr lang="zh-CN" altLang="en-US" sz="1400"/>
          </a:p>
          <a:p>
            <a:pPr algn="l"/>
            <a:r>
              <a:rPr lang="zh-CN" altLang="en-US" sz="1400"/>
              <a:t>前置条件：用户已登录</a:t>
            </a:r>
            <a:r>
              <a:rPr lang="en-US" altLang="zh-CN" sz="1400"/>
              <a:t> </a:t>
            </a:r>
            <a:endParaRPr lang="en-US" altLang="zh-CN" sz="1400"/>
          </a:p>
          <a:p>
            <a:pPr algn="l"/>
            <a:r>
              <a:rPr lang="zh-CN" altLang="en-US" sz="1400"/>
              <a:t>基本交互动作：</a:t>
            </a:r>
            <a:endParaRPr lang="zh-CN" altLang="en-US" sz="1400"/>
          </a:p>
          <a:p>
            <a:pPr algn="l"/>
            <a:r>
              <a:rPr lang="en-US" altLang="zh-CN" sz="1400"/>
              <a:t>1. </a:t>
            </a:r>
            <a:r>
              <a:rPr lang="zh-CN" altLang="en-US" sz="1400"/>
              <a:t>用户进入讨论区</a:t>
            </a:r>
            <a:endParaRPr lang="zh-CN" altLang="en-US" sz="1400"/>
          </a:p>
          <a:p>
            <a:pPr algn="l"/>
            <a:r>
              <a:rPr lang="en-US" altLang="zh-CN" sz="1400"/>
              <a:t>2. </a:t>
            </a:r>
            <a:r>
              <a:rPr lang="zh-CN" altLang="en-US" sz="1400"/>
              <a:t>用户在输入框输入意见并发表</a:t>
            </a:r>
            <a:endParaRPr lang="zh-CN" altLang="en-US" sz="1400"/>
          </a:p>
          <a:p>
            <a:pPr algn="l"/>
            <a:r>
              <a:rPr lang="en-US" altLang="zh-CN" sz="1400"/>
              <a:t>3. </a:t>
            </a:r>
            <a:r>
              <a:rPr lang="zh-CN" altLang="en-US" sz="1400"/>
              <a:t>系统将用户的操作内容保留在讨论区中</a:t>
            </a:r>
            <a:endParaRPr lang="zh-CN" altLang="en-US" sz="1400"/>
          </a:p>
          <a:p>
            <a:pPr algn="l"/>
            <a:r>
              <a:rPr lang="zh-CN" altLang="en-US" sz="1400"/>
              <a:t>扩展交互动作：</a:t>
            </a:r>
            <a:endParaRPr lang="zh-CN" altLang="en-US" sz="1400"/>
          </a:p>
          <a:p>
            <a:pPr algn="l"/>
            <a:r>
              <a:rPr lang="en-US" altLang="zh-CN" sz="1400"/>
              <a:t>2a.  </a:t>
            </a:r>
            <a:r>
              <a:rPr lang="zh-CN" altLang="en-US" sz="1400"/>
              <a:t>用户点赞喜欢的帖子</a:t>
            </a:r>
            <a:endParaRPr lang="zh-CN" altLang="en-US" sz="1400"/>
          </a:p>
          <a:p>
            <a:pPr algn="l"/>
            <a:r>
              <a:rPr lang="en-US" altLang="zh-CN" sz="1400"/>
              <a:t>2b.  </a:t>
            </a:r>
            <a:r>
              <a:rPr lang="zh-CN" altLang="en-US" sz="1400"/>
              <a:t>用户回复想要回复的帖子并发表</a:t>
            </a:r>
            <a:endParaRPr lang="zh-CN" altLang="en-US" sz="1400"/>
          </a:p>
          <a:p>
            <a:pPr algn="l"/>
            <a:r>
              <a:rPr lang="en-US" altLang="zh-CN" sz="1400"/>
              <a:t>2c.  </a:t>
            </a:r>
            <a:r>
              <a:rPr lang="zh-CN" altLang="en-US" sz="1400"/>
              <a:t>用户删除已发布的帖子</a:t>
            </a:r>
            <a:endParaRPr lang="zh-CN" altLang="en-US" sz="1400"/>
          </a:p>
          <a:p>
            <a:pPr algn="l"/>
            <a:r>
              <a:rPr lang="zh-CN" altLang="en-US" sz="1400"/>
              <a:t>后置条件：无</a:t>
            </a:r>
            <a:endParaRPr lang="zh-CN" altLang="en-US" sz="1400"/>
          </a:p>
          <a:p>
            <a:pPr algn="l"/>
            <a:r>
              <a:rPr lang="zh-CN" altLang="en-US" sz="1400"/>
              <a:t>业务规则：无</a:t>
            </a:r>
            <a:endParaRPr lang="zh-CN" altLang="en-US" sz="1400"/>
          </a:p>
          <a:p>
            <a:pPr algn="l"/>
            <a:r>
              <a:rPr lang="zh-CN" altLang="en-US" sz="1400"/>
              <a:t>性能需求：</a:t>
            </a:r>
            <a:r>
              <a:rPr lang="en-US" altLang="zh-CN" sz="1400"/>
              <a:t> </a:t>
            </a:r>
            <a:r>
              <a:rPr lang="zh-CN" altLang="en-US" sz="1400"/>
              <a:t>无</a:t>
            </a:r>
            <a:endParaRPr lang="zh-CN" altLang="en-US" sz="1400"/>
          </a:p>
          <a:p>
            <a:pPr algn="l"/>
            <a:r>
              <a:rPr lang="zh-CN" altLang="en-US" sz="1400"/>
              <a:t>可靠性需求：</a:t>
            </a:r>
            <a:r>
              <a:rPr lang="en-US" altLang="zh-CN" sz="1400"/>
              <a:t> </a:t>
            </a:r>
            <a:r>
              <a:rPr lang="zh-CN" altLang="en-US" sz="1400"/>
              <a:t>无</a:t>
            </a:r>
            <a:endParaRPr lang="zh-CN" altLang="en-US" sz="14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在线讨论用例描述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791178" cy="348922"/>
          </a:xfrm>
          <a:prstGeom prst="rect">
            <a:avLst/>
          </a:prstGeom>
          <a:noFill/>
        </p:spPr>
        <p:txBody>
          <a:bodyPr wrap="square" rtlCol="0">
            <a:noAutofit/>
          </a:bodyPr>
          <a:lstStyle/>
          <a:p>
            <a:pPr algn="ctr"/>
            <a:r>
              <a:rPr lang="zh-CN" altLang="en-US" dirty="0"/>
              <a:t>在线讨论用例分析顺序图</a:t>
            </a:r>
            <a:endParaRPr lang="zh-CN" altLang="en-US" dirty="0"/>
          </a:p>
        </p:txBody>
      </p:sp>
      <p:pic>
        <p:nvPicPr>
          <p:cNvPr id="7" name="图片 6" descr="upload_post_object_v2_3888092163"/>
          <p:cNvPicPr>
            <a:picLocks noChangeAspect="1"/>
          </p:cNvPicPr>
          <p:nvPr/>
        </p:nvPicPr>
        <p:blipFill>
          <a:blip r:embed="rId1"/>
          <a:stretch>
            <a:fillRect/>
          </a:stretch>
        </p:blipFill>
        <p:spPr>
          <a:xfrm>
            <a:off x="6378383" y="2652498"/>
            <a:ext cx="5113669" cy="3225961"/>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5-</a:t>
            </a:r>
            <a:r>
              <a:rPr lang="zh-CN" altLang="en-US" dirty="0"/>
              <a:t>题库维护用例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69126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400"/>
              <a:t>业务目标：</a:t>
            </a:r>
            <a:r>
              <a:rPr lang="en-US" altLang="zh-CN" sz="1400"/>
              <a:t> </a:t>
            </a:r>
            <a:r>
              <a:rPr lang="zh-CN" altLang="en-US" sz="1400"/>
              <a:t>管理员可以对题库进行增删改查</a:t>
            </a:r>
            <a:endParaRPr lang="zh-CN" altLang="en-US" sz="1400"/>
          </a:p>
          <a:p>
            <a:pPr algn="l"/>
            <a:r>
              <a:rPr lang="zh-CN" altLang="en-US" sz="1400"/>
              <a:t>执行者：系统管理员</a:t>
            </a:r>
            <a:endParaRPr lang="zh-CN" altLang="en-US" sz="1400"/>
          </a:p>
          <a:p>
            <a:pPr algn="l"/>
            <a:r>
              <a:rPr lang="zh-CN" altLang="en-US" sz="1400"/>
              <a:t>触发条件：管理员选择题目维护操作</a:t>
            </a:r>
            <a:endParaRPr lang="zh-CN" altLang="en-US" sz="1400"/>
          </a:p>
          <a:p>
            <a:pPr algn="l"/>
            <a:r>
              <a:rPr lang="zh-CN" altLang="en-US" sz="1400"/>
              <a:t>前置条件：管理员已经登录系统，并且拥有对题库进行增删改查的权限。</a:t>
            </a:r>
            <a:r>
              <a:rPr lang="en-US" altLang="zh-CN" sz="1400"/>
              <a:t> </a:t>
            </a:r>
            <a:endParaRPr lang="en-US" altLang="zh-CN" sz="1400"/>
          </a:p>
          <a:p>
            <a:pPr algn="l"/>
            <a:r>
              <a:rPr lang="zh-CN" altLang="en-US" sz="1400"/>
              <a:t>基本交互动作：</a:t>
            </a:r>
            <a:endParaRPr lang="zh-CN" altLang="en-US" sz="1400"/>
          </a:p>
          <a:p>
            <a:pPr algn="l"/>
            <a:r>
              <a:rPr lang="en-US" altLang="zh-CN" sz="1400"/>
              <a:t>1.</a:t>
            </a:r>
            <a:r>
              <a:rPr lang="zh-CN" altLang="en-US" sz="1400"/>
              <a:t>管理员输入正确的管理员密钥；</a:t>
            </a:r>
            <a:endParaRPr lang="zh-CN" altLang="en-US" sz="1400"/>
          </a:p>
          <a:p>
            <a:pPr algn="l"/>
            <a:r>
              <a:rPr lang="en-US" altLang="zh-CN" sz="1400"/>
              <a:t>2.</a:t>
            </a:r>
            <a:r>
              <a:rPr lang="zh-CN" altLang="en-US" sz="1400"/>
              <a:t>系统跳转到题库管理页面；</a:t>
            </a:r>
            <a:endParaRPr lang="zh-CN" altLang="en-US" sz="1400"/>
          </a:p>
          <a:p>
            <a:pPr algn="l"/>
            <a:r>
              <a:rPr lang="en-US" altLang="zh-CN" sz="1400"/>
              <a:t>3.</a:t>
            </a:r>
            <a:r>
              <a:rPr lang="zh-CN" altLang="en-US" sz="1400"/>
              <a:t>管理员对题目进行增删改查</a:t>
            </a:r>
            <a:endParaRPr lang="zh-CN" altLang="en-US" sz="1400"/>
          </a:p>
          <a:p>
            <a:pPr algn="l"/>
            <a:r>
              <a:rPr lang="en-US" altLang="zh-CN" sz="1400"/>
              <a:t>4.</a:t>
            </a:r>
            <a:r>
              <a:rPr lang="zh-CN" altLang="en-US" sz="1400"/>
              <a:t>系统更新后台数据向管理员展示更新后的题库；</a:t>
            </a:r>
            <a:endParaRPr lang="zh-CN" altLang="en-US" sz="1400"/>
          </a:p>
          <a:p>
            <a:pPr algn="l"/>
            <a:r>
              <a:rPr lang="zh-CN" altLang="en-US" sz="1400"/>
              <a:t>扩展交互动作：</a:t>
            </a:r>
            <a:endParaRPr lang="zh-CN" altLang="en-US" sz="1400"/>
          </a:p>
          <a:p>
            <a:pPr algn="l"/>
            <a:r>
              <a:rPr lang="en-US" altLang="zh-CN" sz="1400"/>
              <a:t>1a.</a:t>
            </a:r>
            <a:r>
              <a:rPr lang="zh-CN" altLang="en-US" sz="1400"/>
              <a:t>管理员没能输入正确的管理密钥；</a:t>
            </a:r>
            <a:endParaRPr lang="zh-CN" altLang="en-US" sz="1400"/>
          </a:p>
          <a:p>
            <a:pPr algn="l"/>
            <a:r>
              <a:rPr lang="en-US" altLang="zh-CN" sz="1400"/>
              <a:t>  1a1.</a:t>
            </a:r>
            <a:r>
              <a:rPr lang="zh-CN" altLang="en-US" sz="1400"/>
              <a:t>系统提示管理员密钥错误；</a:t>
            </a:r>
            <a:endParaRPr lang="zh-CN" altLang="en-US" sz="1400"/>
          </a:p>
          <a:p>
            <a:pPr algn="l"/>
            <a:r>
              <a:rPr lang="zh-CN" altLang="en-US" sz="1400"/>
              <a:t>后置条件：无</a:t>
            </a:r>
            <a:endParaRPr lang="zh-CN" altLang="en-US" sz="1400"/>
          </a:p>
          <a:p>
            <a:pPr algn="l"/>
            <a:r>
              <a:rPr lang="zh-CN" altLang="en-US" sz="1400"/>
              <a:t>业务规则：无</a:t>
            </a:r>
            <a:endParaRPr lang="zh-CN" altLang="en-US" sz="1400"/>
          </a:p>
          <a:p>
            <a:pPr algn="l"/>
            <a:r>
              <a:rPr lang="zh-CN" altLang="en-US" sz="1400"/>
              <a:t>性能需求：</a:t>
            </a:r>
            <a:r>
              <a:rPr lang="en-US" altLang="zh-CN" sz="1400"/>
              <a:t> </a:t>
            </a:r>
            <a:r>
              <a:rPr lang="zh-CN" altLang="en-US" sz="1400"/>
              <a:t>无</a:t>
            </a:r>
            <a:endParaRPr lang="zh-CN" altLang="en-US" sz="1400"/>
          </a:p>
          <a:p>
            <a:pPr algn="l"/>
            <a:r>
              <a:rPr lang="zh-CN" altLang="en-US" sz="1400"/>
              <a:t>可靠性需求：</a:t>
            </a:r>
            <a:r>
              <a:rPr lang="en-US" altLang="zh-CN" sz="1400"/>
              <a:t> </a:t>
            </a:r>
            <a:r>
              <a:rPr lang="zh-CN" altLang="en-US" sz="1400"/>
              <a:t>无</a:t>
            </a:r>
            <a:endParaRPr lang="zh-CN" altLang="en-US" sz="1400"/>
          </a:p>
        </p:txBody>
      </p:sp>
      <p:sp>
        <p:nvSpPr>
          <p:cNvPr id="4" name="文本框 3"/>
          <p:cNvSpPr txBox="1"/>
          <p:nvPr/>
        </p:nvSpPr>
        <p:spPr>
          <a:xfrm>
            <a:off x="1625601" y="6458222"/>
            <a:ext cx="2664178" cy="285725"/>
          </a:xfrm>
          <a:prstGeom prst="rect">
            <a:avLst/>
          </a:prstGeom>
          <a:noFill/>
        </p:spPr>
        <p:txBody>
          <a:bodyPr wrap="square" rtlCol="0">
            <a:noAutofit/>
          </a:bodyPr>
          <a:lstStyle/>
          <a:p>
            <a:pPr algn="ctr"/>
            <a:r>
              <a:rPr lang="zh-CN" altLang="en-US" dirty="0"/>
              <a:t>题库维护用例描述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458222"/>
            <a:ext cx="2791178" cy="285750"/>
          </a:xfrm>
          <a:prstGeom prst="rect">
            <a:avLst/>
          </a:prstGeom>
          <a:noFill/>
        </p:spPr>
        <p:txBody>
          <a:bodyPr wrap="square" rtlCol="0">
            <a:noAutofit/>
          </a:bodyPr>
          <a:lstStyle/>
          <a:p>
            <a:pPr algn="ctr"/>
            <a:r>
              <a:rPr lang="zh-CN" altLang="en-US" dirty="0"/>
              <a:t>题库维护用例分析顺序图</a:t>
            </a:r>
            <a:endParaRPr lang="zh-CN" altLang="en-US" dirty="0"/>
          </a:p>
        </p:txBody>
      </p:sp>
      <p:pic>
        <p:nvPicPr>
          <p:cNvPr id="10" name="图片 9" descr="upload_post_object_v2_3749648644"/>
          <p:cNvPicPr>
            <a:picLocks noChangeAspect="1"/>
          </p:cNvPicPr>
          <p:nvPr/>
        </p:nvPicPr>
        <p:blipFill>
          <a:blip r:embed="rId1"/>
          <a:stretch>
            <a:fillRect/>
          </a:stretch>
        </p:blipFill>
        <p:spPr>
          <a:xfrm>
            <a:off x="6424348" y="2652498"/>
            <a:ext cx="5056213" cy="3231077"/>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36978" y="1701447"/>
            <a:ext cx="9121422" cy="478155"/>
          </a:xfrm>
        </p:spPr>
        <p:txBody>
          <a:bodyPr/>
          <a:lstStyle/>
          <a:p>
            <a:r>
              <a:rPr lang="zh-CN" altLang="en-US" dirty="0"/>
              <a:t>软件需求分析类图</a:t>
            </a:r>
            <a:endParaRPr lang="zh-CN" altLang="en-US" dirty="0"/>
          </a:p>
        </p:txBody>
      </p:sp>
      <p:sp>
        <p:nvSpPr>
          <p:cNvPr id="9218" name="标题 1"/>
          <p:cNvSpPr>
            <a:spLocks noGrp="1"/>
          </p:cNvSpPr>
          <p:nvPr>
            <p:ph type="title" idx="4294967295"/>
          </p:nvPr>
        </p:nvSpPr>
        <p:spPr>
          <a:xfrm>
            <a:off x="982133" y="929474"/>
            <a:ext cx="3826933"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5" name="文本框 4"/>
          <p:cNvSpPr txBox="1"/>
          <p:nvPr/>
        </p:nvSpPr>
        <p:spPr>
          <a:xfrm>
            <a:off x="6082393" y="468766"/>
            <a:ext cx="5832021" cy="6198702"/>
          </a:xfrm>
          <a:prstGeom prst="rect">
            <a:avLst/>
          </a:prstGeom>
          <a:noFill/>
        </p:spPr>
        <p:txBody>
          <a:bodyPr wrap="square" rtlCol="0" anchor="t">
            <a:noAutofit/>
          </a:bodyPr>
          <a:p>
            <a:r>
              <a:rPr lang="zh-CN" altLang="en-US"/>
              <a:t>核心类属性与操作</a:t>
            </a:r>
            <a:endParaRPr lang="zh-CN" altLang="en-US"/>
          </a:p>
          <a:p>
            <a:r>
              <a:rPr lang="zh-CN" altLang="en-US"/>
              <a:t>边界类（</a:t>
            </a:r>
            <a:r>
              <a:rPr lang="en-US" altLang="zh-CN"/>
              <a:t>&lt;&lt;boundary&gt;&gt;</a:t>
            </a:r>
            <a:r>
              <a:rPr lang="zh-CN" altLang="en-US"/>
              <a:t>）：</a:t>
            </a:r>
            <a:endParaRPr lang="zh-CN" altLang="en-US"/>
          </a:p>
          <a:p>
            <a:r>
              <a:rPr lang="en-US" altLang="zh-CN" b="1"/>
              <a:t>Login_ui</a:t>
            </a:r>
            <a:r>
              <a:rPr lang="zh-CN" altLang="en-US"/>
              <a:t>属性：</a:t>
            </a:r>
            <a:r>
              <a:rPr lang="en-US" altLang="zh-CN"/>
              <a:t>string username,string password</a:t>
            </a:r>
            <a:endParaRPr lang="en-US" altLang="zh-CN"/>
          </a:p>
          <a:p>
            <a:r>
              <a:rPr lang="zh-CN" altLang="en-US"/>
              <a:t>操作：</a:t>
            </a:r>
            <a:r>
              <a:rPr lang="en-US" altLang="zh-CN"/>
              <a:t>login(name, password),direct to mainUI(),register()</a:t>
            </a:r>
            <a:endParaRPr lang="en-US" altLang="zh-CN"/>
          </a:p>
          <a:p>
            <a:r>
              <a:rPr lang="en-US" altLang="zh-CN" b="1"/>
              <a:t>MainUI</a:t>
            </a:r>
            <a:r>
              <a:rPr lang="zh-CN" altLang="en-US"/>
              <a:t>属性：</a:t>
            </a:r>
            <a:r>
              <a:rPr lang="en-US" altLang="zh-CN"/>
              <a:t>string questionarray,string Discussion forum</a:t>
            </a:r>
            <a:endParaRPr lang="en-US" altLang="zh-CN"/>
          </a:p>
          <a:p>
            <a:r>
              <a:rPr lang="zh-CN" altLang="en-US"/>
              <a:t>操作：</a:t>
            </a:r>
            <a:r>
              <a:rPr lang="en-US" altLang="zh-CN"/>
              <a:t>requestQuestionArray(),requestQinfo()</a:t>
            </a:r>
            <a:endParaRPr lang="en-US" altLang="zh-CN"/>
          </a:p>
          <a:p>
            <a:r>
              <a:rPr lang="en-US" altLang="zh-CN" b="1"/>
              <a:t>Quest_ui</a:t>
            </a:r>
            <a:r>
              <a:rPr lang="zh-CN" altLang="en-US"/>
              <a:t>属性：</a:t>
            </a:r>
            <a:r>
              <a:rPr lang="en-US" altLang="zh-CN"/>
              <a:t>string describe title,string title,string content_User author,datetime</a:t>
            </a:r>
            <a:endParaRPr lang="en-US" altLang="zh-CN"/>
          </a:p>
          <a:p>
            <a:r>
              <a:rPr lang="zh-CN" altLang="en-US"/>
              <a:t>操作：</a:t>
            </a:r>
            <a:r>
              <a:rPr lang="en-US" altLang="zh-CN"/>
              <a:t>requestInfoStore(),requestCompiler()</a:t>
            </a:r>
            <a:endParaRPr lang="en-US" altLang="zh-CN"/>
          </a:p>
          <a:p>
            <a:r>
              <a:rPr lang="en-US" altLang="zh-CN" b="1"/>
              <a:t>BackUI</a:t>
            </a:r>
            <a:r>
              <a:rPr lang="zh-CN" altLang="en-US"/>
              <a:t>属性：</a:t>
            </a:r>
            <a:r>
              <a:rPr lang="en-US" altLang="zh-CN"/>
              <a:t>int questionnumber,string questioninfo</a:t>
            </a:r>
            <a:endParaRPr lang="en-US" altLang="zh-CN"/>
          </a:p>
          <a:p>
            <a:r>
              <a:rPr lang="zh-CN" altLang="en-US"/>
              <a:t>操作：</a:t>
            </a:r>
            <a:r>
              <a:rPr lang="en-US" altLang="zh-CN"/>
              <a:t>backinfo(),requestQChange()</a:t>
            </a:r>
            <a:endParaRPr lang="en-US" altLang="zh-CN"/>
          </a:p>
          <a:p>
            <a:r>
              <a:rPr lang="zh-CN" altLang="en-US"/>
              <a:t>控制类（</a:t>
            </a:r>
            <a:r>
              <a:rPr lang="en-US" altLang="zh-CN"/>
              <a:t>&lt;&lt;control&gt;&gt;</a:t>
            </a:r>
            <a:r>
              <a:rPr lang="zh-CN" altLang="en-US"/>
              <a:t>）：</a:t>
            </a:r>
            <a:endParaRPr lang="zh-CN" altLang="en-US"/>
          </a:p>
          <a:p>
            <a:r>
              <a:rPr lang="en-US" altLang="zh-CN" b="1"/>
              <a:t>User_service</a:t>
            </a:r>
            <a:r>
              <a:rPr lang="zh-CN" altLang="en-US"/>
              <a:t>属性：</a:t>
            </a:r>
            <a:r>
              <a:rPr lang="en-US" altLang="zh-CN"/>
              <a:t>string username,string password,string email</a:t>
            </a:r>
            <a:endParaRPr lang="en-US" altLang="zh-CN"/>
          </a:p>
          <a:p>
            <a:r>
              <a:rPr lang="zh-CN" altLang="en-US"/>
              <a:t>操作：</a:t>
            </a:r>
            <a:r>
              <a:rPr lang="en-US" altLang="zh-CN"/>
              <a:t>userInfocompare(name, password): boolean</a:t>
            </a:r>
            <a:endParaRPr lang="en-US" altLang="zh-CN"/>
          </a:p>
          <a:p>
            <a:r>
              <a:rPr lang="en-US" altLang="zh-CN" b="1"/>
              <a:t>OJ_control</a:t>
            </a:r>
            <a:r>
              <a:rPr lang="zh-CN" altLang="en-US"/>
              <a:t>属性：</a:t>
            </a:r>
            <a:r>
              <a:rPr lang="en-US" altLang="zh-CN"/>
              <a:t>string number,string title,string star,int cpu limit</a:t>
            </a:r>
            <a:endParaRPr lang="en-US" altLang="zh-CN"/>
          </a:p>
          <a:p>
            <a:r>
              <a:rPr lang="en-US" altLang="zh-CN"/>
              <a:t>,int mem limit,string desc,string header,string tail</a:t>
            </a:r>
            <a:endParaRPr lang="en-US" altLang="zh-CN"/>
          </a:p>
          <a:p>
            <a:r>
              <a:rPr lang="zh-CN" altLang="en-US"/>
              <a:t>操作：</a:t>
            </a:r>
            <a:r>
              <a:rPr lang="en-US" altLang="zh-CN"/>
              <a:t>requestQarray(),searchQinfo(): void</a:t>
            </a:r>
            <a:endParaRPr lang="en-US" altLang="zh-CN"/>
          </a:p>
          <a:p>
            <a:endParaRPr lang="zh-CN" altLang="en-US"/>
          </a:p>
        </p:txBody>
      </p:sp>
      <p:pic>
        <p:nvPicPr>
          <p:cNvPr id="9" name="图片 8" descr="upload_post_object_v2_263329854"/>
          <p:cNvPicPr>
            <a:picLocks noChangeAspect="1"/>
          </p:cNvPicPr>
          <p:nvPr/>
        </p:nvPicPr>
        <p:blipFill>
          <a:blip r:embed="rId1"/>
          <a:stretch>
            <a:fillRect/>
          </a:stretch>
        </p:blipFill>
        <p:spPr>
          <a:xfrm>
            <a:off x="654822" y="2328987"/>
            <a:ext cx="4481657" cy="3842671"/>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36978" y="1701447"/>
            <a:ext cx="9121422" cy="478155"/>
          </a:xfrm>
        </p:spPr>
        <p:txBody>
          <a:bodyPr/>
          <a:lstStyle/>
          <a:p>
            <a:r>
              <a:rPr lang="zh-CN" altLang="en-US" dirty="0"/>
              <a:t>软件需求分析类图</a:t>
            </a:r>
            <a:endParaRPr lang="zh-CN" altLang="en-US" dirty="0"/>
          </a:p>
        </p:txBody>
      </p:sp>
      <p:sp>
        <p:nvSpPr>
          <p:cNvPr id="9218" name="标题 1"/>
          <p:cNvSpPr>
            <a:spLocks noGrp="1"/>
          </p:cNvSpPr>
          <p:nvPr>
            <p:ph type="title" idx="4294967295"/>
          </p:nvPr>
        </p:nvSpPr>
        <p:spPr>
          <a:xfrm>
            <a:off x="982133" y="929474"/>
            <a:ext cx="3826933"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5" name="文本框 4"/>
          <p:cNvSpPr txBox="1"/>
          <p:nvPr/>
        </p:nvSpPr>
        <p:spPr>
          <a:xfrm>
            <a:off x="5905500" y="140085"/>
            <a:ext cx="5832021" cy="6577829"/>
          </a:xfrm>
          <a:prstGeom prst="rect">
            <a:avLst/>
          </a:prstGeom>
          <a:noFill/>
        </p:spPr>
        <p:txBody>
          <a:bodyPr wrap="square" rtlCol="0" anchor="t">
            <a:noAutofit/>
          </a:bodyPr>
          <a:p>
            <a:r>
              <a:rPr lang="zh-CN" altLang="en-US" sz="1600"/>
              <a:t>实体类（</a:t>
            </a:r>
            <a:r>
              <a:rPr lang="en-US" altLang="zh-CN" sz="1600"/>
              <a:t>&lt;&lt;entity&gt;&gt;</a:t>
            </a:r>
            <a:r>
              <a:rPr lang="zh-CN" altLang="en-US" sz="1600"/>
              <a:t>）：</a:t>
            </a:r>
            <a:endParaRPr lang="zh-CN" altLang="en-US" sz="1600"/>
          </a:p>
          <a:p>
            <a:r>
              <a:rPr lang="en-US" altLang="zh-CN" sz="1600" b="1"/>
              <a:t>UserInfoInspector</a:t>
            </a:r>
            <a:r>
              <a:rPr lang="zh-CN" altLang="en-US" sz="1600"/>
              <a:t>属性：</a:t>
            </a:r>
            <a:r>
              <a:rPr lang="en-US" altLang="zh-CN" sz="1600"/>
              <a:t>string name,string password</a:t>
            </a:r>
            <a:endParaRPr lang="en-US" altLang="zh-CN" sz="1600"/>
          </a:p>
          <a:p>
            <a:r>
              <a:rPr lang="zh-CN" altLang="en-US" sz="1600"/>
              <a:t>操作：</a:t>
            </a:r>
            <a:r>
              <a:rPr lang="en-US" altLang="zh-CN" sz="1600"/>
              <a:t>boolean insertUser(User): boolean,boolean deleteUser(User): boolean,boolean updateUser(User): boolean,User getUser(int id): User,boolean verifyUserValidity(account, password): boolean</a:t>
            </a:r>
            <a:endParaRPr lang="en-US" altLang="zh-CN" sz="1600"/>
          </a:p>
          <a:p>
            <a:r>
              <a:rPr lang="en-US" altLang="zh-CN" sz="1600" b="1"/>
              <a:t>TestquestionInfo</a:t>
            </a:r>
            <a:r>
              <a:rPr lang="zh-CN" altLang="en-US" sz="1600"/>
              <a:t>属性：</a:t>
            </a:r>
            <a:r>
              <a:rPr lang="en-US" altLang="zh-CN" sz="1600"/>
              <a:t>string number,string title,string star,int cpu limit,int mem limit</a:t>
            </a:r>
            <a:endParaRPr lang="en-US" altLang="zh-CN" sz="1600"/>
          </a:p>
          <a:p>
            <a:r>
              <a:rPr lang="zh-CN" altLang="en-US" sz="1600"/>
              <a:t>操作：</a:t>
            </a:r>
            <a:r>
              <a:rPr lang="en-US" altLang="zh-CN" sz="1600"/>
              <a:t>searchQinfo(): void,boolean deleteUser(User): boolean,boolean updateUser(User): boolean,User verifyUser(account): User,boolean verifyUserValidity(account, password): boolean</a:t>
            </a:r>
            <a:endParaRPr lang="en-US" altLang="zh-CN" sz="1600"/>
          </a:p>
          <a:p>
            <a:r>
              <a:rPr lang="en-US" altLang="zh-CN" sz="1600"/>
              <a:t>Compiler</a:t>
            </a:r>
            <a:r>
              <a:rPr lang="zh-CN" altLang="en-US" sz="1600"/>
              <a:t>属性：</a:t>
            </a:r>
            <a:r>
              <a:rPr lang="en-US" altLang="zh-CN" sz="1600"/>
              <a:t>string number,string title,string star,int cpu limit,int mem limit</a:t>
            </a:r>
            <a:endParaRPr lang="en-US" altLang="zh-CN" sz="1600"/>
          </a:p>
          <a:p>
            <a:r>
              <a:rPr lang="zh-CN" altLang="en-US" sz="1600"/>
              <a:t>操作：</a:t>
            </a:r>
            <a:r>
              <a:rPr lang="en-US" altLang="zh-CN" sz="1600"/>
              <a:t>compiler(): void</a:t>
            </a:r>
            <a:endParaRPr lang="en-US" altLang="zh-CN" sz="1600"/>
          </a:p>
          <a:p>
            <a:r>
              <a:rPr lang="zh-CN" altLang="en-US" sz="1600"/>
              <a:t>类之间的关系：</a:t>
            </a:r>
            <a:endParaRPr lang="zh-CN" altLang="en-US" sz="1600"/>
          </a:p>
          <a:p>
            <a:r>
              <a:rPr lang="zh-CN" altLang="en-US" sz="1600" b="1"/>
              <a:t>关联</a:t>
            </a:r>
            <a:r>
              <a:rPr lang="zh-CN" altLang="en-US" sz="1600"/>
              <a:t>：</a:t>
            </a:r>
            <a:endParaRPr lang="zh-CN" altLang="en-US" sz="1600"/>
          </a:p>
          <a:p>
            <a:r>
              <a:rPr lang="en-US" altLang="zh-CN" sz="1600"/>
              <a:t>Login_ui </a:t>
            </a:r>
            <a:r>
              <a:rPr lang="zh-CN" altLang="en-US" sz="1600"/>
              <a:t>与</a:t>
            </a:r>
            <a:r>
              <a:rPr lang="en-US" altLang="zh-CN" sz="1600"/>
              <a:t> User_service </a:t>
            </a:r>
            <a:r>
              <a:rPr lang="zh-CN" altLang="en-US" sz="1600"/>
              <a:t>关联，用于验证用户信息。</a:t>
            </a:r>
            <a:endParaRPr lang="zh-CN" altLang="en-US" sz="1600"/>
          </a:p>
          <a:p>
            <a:r>
              <a:rPr lang="en-US" altLang="zh-CN" sz="1600"/>
              <a:t>MainUI </a:t>
            </a:r>
            <a:r>
              <a:rPr lang="zh-CN" altLang="en-US" sz="1600"/>
              <a:t>与</a:t>
            </a:r>
            <a:r>
              <a:rPr lang="en-US" altLang="zh-CN" sz="1600"/>
              <a:t> OJ_control </a:t>
            </a:r>
            <a:r>
              <a:rPr lang="zh-CN" altLang="en-US" sz="1600"/>
              <a:t>关联，控制题目请求和题目信息搜索。</a:t>
            </a:r>
            <a:endParaRPr lang="zh-CN" altLang="en-US" sz="1600"/>
          </a:p>
          <a:p>
            <a:r>
              <a:rPr lang="en-US" altLang="zh-CN" sz="1600"/>
              <a:t>OJ_control </a:t>
            </a:r>
            <a:r>
              <a:rPr lang="zh-CN" altLang="en-US" sz="1600"/>
              <a:t>与</a:t>
            </a:r>
            <a:r>
              <a:rPr lang="en-US" altLang="zh-CN" sz="1600"/>
              <a:t> TestquestionInfo </a:t>
            </a:r>
            <a:r>
              <a:rPr lang="zh-CN" altLang="en-US" sz="1600"/>
              <a:t>关联，负责搜索和处理问题信息。</a:t>
            </a:r>
            <a:endParaRPr lang="zh-CN" altLang="en-US" sz="1600"/>
          </a:p>
          <a:p>
            <a:r>
              <a:rPr lang="en-US" altLang="zh-CN" sz="1600"/>
              <a:t>BackUI </a:t>
            </a:r>
            <a:r>
              <a:rPr lang="zh-CN" altLang="en-US" sz="1600"/>
              <a:t>与</a:t>
            </a:r>
            <a:r>
              <a:rPr lang="en-US" altLang="zh-CN" sz="1600"/>
              <a:t> OJ_control </a:t>
            </a:r>
            <a:r>
              <a:rPr lang="zh-CN" altLang="en-US" sz="1600"/>
              <a:t>关联，涉及题目修改与返回的信息处理。</a:t>
            </a:r>
            <a:endParaRPr lang="zh-CN" altLang="en-US" sz="1600"/>
          </a:p>
          <a:p>
            <a:r>
              <a:rPr lang="en-US" altLang="zh-CN" sz="1600"/>
              <a:t>Quest_ui </a:t>
            </a:r>
            <a:r>
              <a:rPr lang="zh-CN" altLang="en-US" sz="1600"/>
              <a:t>与</a:t>
            </a:r>
            <a:r>
              <a:rPr lang="en-US" altLang="zh-CN" sz="1600"/>
              <a:t> OJ_control </a:t>
            </a:r>
            <a:r>
              <a:rPr lang="zh-CN" altLang="en-US" sz="1600"/>
              <a:t>关联，处理题目展示与编译操作。</a:t>
            </a:r>
            <a:endParaRPr lang="zh-CN" altLang="en-US" sz="1600"/>
          </a:p>
          <a:p>
            <a:r>
              <a:rPr lang="zh-CN" altLang="en-US" sz="1600"/>
              <a:t>依赖：</a:t>
            </a:r>
            <a:endParaRPr lang="zh-CN" altLang="en-US" sz="1600"/>
          </a:p>
          <a:p>
            <a:r>
              <a:rPr lang="en-US" altLang="zh-CN" sz="1600"/>
              <a:t>OJ_control </a:t>
            </a:r>
            <a:r>
              <a:rPr lang="zh-CN" altLang="en-US" sz="1600"/>
              <a:t>依赖</a:t>
            </a:r>
            <a:r>
              <a:rPr lang="en-US" altLang="zh-CN" sz="1600"/>
              <a:t> TestquestionInfo </a:t>
            </a:r>
            <a:r>
              <a:rPr lang="zh-CN" altLang="en-US" sz="1600"/>
              <a:t>和</a:t>
            </a:r>
            <a:r>
              <a:rPr lang="en-US" altLang="zh-CN" sz="1600"/>
              <a:t> compiler </a:t>
            </a:r>
            <a:r>
              <a:rPr lang="zh-CN" altLang="en-US" sz="1600"/>
              <a:t>实体类，用于获取题目信息并执行编译。</a:t>
            </a:r>
            <a:endParaRPr lang="zh-CN" altLang="en-US" sz="1600"/>
          </a:p>
        </p:txBody>
      </p:sp>
      <p:pic>
        <p:nvPicPr>
          <p:cNvPr id="9" name="图片 8" descr="upload_post_object_v2_263329854"/>
          <p:cNvPicPr>
            <a:picLocks noChangeAspect="1"/>
          </p:cNvPicPr>
          <p:nvPr/>
        </p:nvPicPr>
        <p:blipFill>
          <a:blip r:embed="rId1"/>
          <a:stretch>
            <a:fillRect/>
          </a:stretch>
        </p:blipFill>
        <p:spPr>
          <a:xfrm>
            <a:off x="654822" y="2328987"/>
            <a:ext cx="4481657" cy="3773724"/>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软件设计与建模</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03</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27289" y="1690159"/>
            <a:ext cx="9708444" cy="601485"/>
          </a:xfrm>
        </p:spPr>
        <p:txBody>
          <a:bodyPr>
            <a:normAutofit/>
          </a:bodyPr>
          <a:lstStyle/>
          <a:p>
            <a:r>
              <a:rPr lang="zh-CN" altLang="en-US" dirty="0"/>
              <a:t>体系结构设计及其模型</a:t>
            </a:r>
            <a:endParaRPr lang="en-US" altLang="zh-CN" dirty="0"/>
          </a:p>
        </p:txBody>
      </p:sp>
      <p:sp>
        <p:nvSpPr>
          <p:cNvPr id="11266" name="标题 1"/>
          <p:cNvSpPr>
            <a:spLocks noGrp="1"/>
          </p:cNvSpPr>
          <p:nvPr>
            <p:ph type="title" idx="4294967295"/>
          </p:nvPr>
        </p:nvSpPr>
        <p:spPr>
          <a:xfrm>
            <a:off x="1027289" y="952052"/>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矩形 2"/>
          <p:cNvSpPr/>
          <p:nvPr/>
        </p:nvSpPr>
        <p:spPr>
          <a:xfrm>
            <a:off x="1219200" y="2393244"/>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5" name="文本框 4"/>
          <p:cNvSpPr txBox="1"/>
          <p:nvPr/>
        </p:nvSpPr>
        <p:spPr>
          <a:xfrm>
            <a:off x="1851378" y="5826926"/>
            <a:ext cx="2664178" cy="369332"/>
          </a:xfrm>
          <a:prstGeom prst="rect">
            <a:avLst/>
          </a:prstGeom>
          <a:noFill/>
        </p:spPr>
        <p:txBody>
          <a:bodyPr wrap="square" rtlCol="0">
            <a:spAutoFit/>
          </a:bodyPr>
          <a:lstStyle/>
          <a:p>
            <a:pPr algn="ctr"/>
            <a:r>
              <a:rPr lang="zh-CN" altLang="en-US" dirty="0"/>
              <a:t>系统分析类图</a:t>
            </a:r>
            <a:endParaRPr lang="zh-CN" altLang="en-US" dirty="0"/>
          </a:p>
        </p:txBody>
      </p:sp>
      <p:sp>
        <p:nvSpPr>
          <p:cNvPr id="6" name="矩形 5"/>
          <p:cNvSpPr/>
          <p:nvPr/>
        </p:nvSpPr>
        <p:spPr>
          <a:xfrm>
            <a:off x="6914444" y="2393244"/>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7" name="文本框 6"/>
          <p:cNvSpPr txBox="1"/>
          <p:nvPr/>
        </p:nvSpPr>
        <p:spPr>
          <a:xfrm>
            <a:off x="7704666" y="5847645"/>
            <a:ext cx="2664178" cy="369332"/>
          </a:xfrm>
          <a:prstGeom prst="rect">
            <a:avLst/>
          </a:prstGeom>
          <a:noFill/>
        </p:spPr>
        <p:txBody>
          <a:bodyPr wrap="square" rtlCol="0">
            <a:spAutoFit/>
          </a:bodyPr>
          <a:lstStyle/>
          <a:p>
            <a:pPr algn="ctr"/>
            <a:r>
              <a:rPr lang="zh-CN" altLang="en-US" dirty="0"/>
              <a:t>系统体系结构逻辑视图</a:t>
            </a:r>
            <a:endParaRPr lang="zh-CN" altLang="en-US" dirty="0"/>
          </a:p>
        </p:txBody>
      </p:sp>
      <p:pic>
        <p:nvPicPr>
          <p:cNvPr id="2" name="图片 1" descr="upload_post_object_v2_1873722769"/>
          <p:cNvPicPr>
            <a:picLocks noChangeAspect="1"/>
          </p:cNvPicPr>
          <p:nvPr/>
        </p:nvPicPr>
        <p:blipFill>
          <a:blip r:embed="rId1"/>
          <a:stretch>
            <a:fillRect/>
          </a:stretch>
        </p:blipFill>
        <p:spPr>
          <a:xfrm>
            <a:off x="6914444" y="2393258"/>
            <a:ext cx="4481657" cy="3203878"/>
          </a:xfrm>
          <a:prstGeom prst="rect">
            <a:avLst/>
          </a:prstGeom>
        </p:spPr>
      </p:pic>
      <p:pic>
        <p:nvPicPr>
          <p:cNvPr id="9" name="图片 8" descr="upload_post_object_v2_263329854"/>
          <p:cNvPicPr>
            <a:picLocks noChangeAspect="1"/>
          </p:cNvPicPr>
          <p:nvPr/>
        </p:nvPicPr>
        <p:blipFill>
          <a:blip r:embed="rId2"/>
          <a:stretch>
            <a:fillRect/>
          </a:stretch>
        </p:blipFill>
        <p:spPr>
          <a:xfrm>
            <a:off x="1219209" y="2393258"/>
            <a:ext cx="4481657" cy="3203843"/>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pPr lvl="1"/>
            <a:r>
              <a:rPr lang="en-US" altLang="zh-CN" dirty="0"/>
              <a:t>1</a:t>
            </a:r>
            <a:r>
              <a:rPr lang="zh-CN" altLang="en-US" dirty="0"/>
              <a:t>-登录界面界面外观设计，界面类表示</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descr="upload_post_object_v2_202430235"/>
          <p:cNvPicPr>
            <a:picLocks noChangeAspect="1"/>
          </p:cNvPicPr>
          <p:nvPr/>
        </p:nvPicPr>
        <p:blipFill>
          <a:blip r:embed="rId1"/>
          <a:stretch>
            <a:fillRect/>
          </a:stretch>
        </p:blipFill>
        <p:spPr>
          <a:xfrm>
            <a:off x="677580" y="2873556"/>
            <a:ext cx="5651446" cy="2561685"/>
          </a:xfrm>
          <a:prstGeom prst="rect">
            <a:avLst/>
          </a:prstGeom>
        </p:spPr>
      </p:pic>
      <p:sp>
        <p:nvSpPr>
          <p:cNvPr id="3" name="文本框 2"/>
          <p:cNvSpPr txBox="1"/>
          <p:nvPr userDrawn="1"/>
        </p:nvSpPr>
        <p:spPr>
          <a:xfrm>
            <a:off x="1608404" y="5678666"/>
            <a:ext cx="2490432" cy="368300"/>
          </a:xfrm>
          <a:prstGeom prst="rect">
            <a:avLst/>
          </a:prstGeom>
        </p:spPr>
        <p:txBody>
          <a:bodyPr wrap="none" rtlCol="0">
            <a:noAutofit/>
          </a:bodyPr>
          <a:p>
            <a:r>
              <a:rPr lang="zh-CN" altLang="en-US"/>
              <a:t>登录界面界面外观设计</a:t>
            </a:r>
            <a:endParaRPr lang="zh-CN" altLang="en-US"/>
          </a:p>
        </p:txBody>
      </p:sp>
      <p:pic>
        <p:nvPicPr>
          <p:cNvPr id="5" name="图片 4" descr="upload_post_object_v2_2210453412"/>
          <p:cNvPicPr>
            <a:picLocks noChangeAspect="1"/>
          </p:cNvPicPr>
          <p:nvPr/>
        </p:nvPicPr>
        <p:blipFill>
          <a:blip r:embed="rId2"/>
          <a:stretch>
            <a:fillRect/>
          </a:stretch>
        </p:blipFill>
        <p:spPr>
          <a:xfrm>
            <a:off x="6567882" y="3482918"/>
            <a:ext cx="4958568" cy="1343063"/>
          </a:xfrm>
          <a:prstGeom prst="rect">
            <a:avLst/>
          </a:prstGeom>
        </p:spPr>
      </p:pic>
      <p:sp>
        <p:nvSpPr>
          <p:cNvPr id="6" name="文本框 5"/>
          <p:cNvSpPr txBox="1"/>
          <p:nvPr userDrawn="1"/>
        </p:nvSpPr>
        <p:spPr>
          <a:xfrm>
            <a:off x="8093152" y="5678666"/>
            <a:ext cx="2285904" cy="368300"/>
          </a:xfrm>
          <a:prstGeom prst="rect">
            <a:avLst/>
          </a:prstGeom>
        </p:spPr>
        <p:txBody>
          <a:bodyPr wrap="none" rtlCol="0">
            <a:noAutofit/>
          </a:bodyPr>
          <a:p>
            <a:r>
              <a:rPr lang="zh-CN" altLang="en-US"/>
              <a:t>登录界面界面类表示</a:t>
            </a:r>
            <a:endParaRPr lang="zh-CN" altLang="en-US"/>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pPr lvl="1"/>
            <a:r>
              <a:rPr lang="en-US" altLang="zh-CN" dirty="0"/>
              <a:t>2</a:t>
            </a:r>
            <a:r>
              <a:rPr lang="zh-CN" altLang="en-US" dirty="0"/>
              <a:t>-答题（讨论）界面界面外观设计，界面类表示</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userDrawn="1"/>
        </p:nvSpPr>
        <p:spPr>
          <a:xfrm>
            <a:off x="1695780" y="6400531"/>
            <a:ext cx="3031830" cy="368300"/>
          </a:xfrm>
          <a:prstGeom prst="rect">
            <a:avLst/>
          </a:prstGeom>
        </p:spPr>
        <p:txBody>
          <a:bodyPr wrap="none" rtlCol="0">
            <a:noAutofit/>
          </a:bodyPr>
          <a:p>
            <a:r>
              <a:rPr lang="zh-CN" altLang="en-US"/>
              <a:t>答题</a:t>
            </a:r>
            <a:r>
              <a:rPr lang="en-US" altLang="zh-CN"/>
              <a:t>(</a:t>
            </a:r>
            <a:r>
              <a:rPr lang="zh-CN" altLang="en-US"/>
              <a:t>讨论</a:t>
            </a:r>
            <a:r>
              <a:rPr lang="en-US" altLang="zh-CN"/>
              <a:t>)</a:t>
            </a:r>
            <a:r>
              <a:rPr lang="zh-CN" altLang="en-US"/>
              <a:t>界面界面外观设计</a:t>
            </a:r>
            <a:endParaRPr lang="zh-CN" altLang="en-US"/>
          </a:p>
        </p:txBody>
      </p:sp>
      <p:sp>
        <p:nvSpPr>
          <p:cNvPr id="6" name="文本框 5"/>
          <p:cNvSpPr txBox="1"/>
          <p:nvPr userDrawn="1"/>
        </p:nvSpPr>
        <p:spPr>
          <a:xfrm>
            <a:off x="7900655" y="6400531"/>
            <a:ext cx="2887458" cy="368300"/>
          </a:xfrm>
          <a:prstGeom prst="rect">
            <a:avLst/>
          </a:prstGeom>
        </p:spPr>
        <p:txBody>
          <a:bodyPr wrap="none" rtlCol="0">
            <a:noAutofit/>
          </a:bodyPr>
          <a:p>
            <a:r>
              <a:rPr lang="zh-CN" altLang="en-US"/>
              <a:t>答题</a:t>
            </a:r>
            <a:r>
              <a:rPr lang="en-US" altLang="zh-CN"/>
              <a:t>(</a:t>
            </a:r>
            <a:r>
              <a:rPr lang="zh-CN" altLang="en-US"/>
              <a:t>讨论</a:t>
            </a:r>
            <a:r>
              <a:rPr lang="en-US" altLang="zh-CN"/>
              <a:t>)</a:t>
            </a:r>
            <a:r>
              <a:rPr lang="zh-CN" altLang="en-US"/>
              <a:t>界面界面类设计</a:t>
            </a:r>
            <a:endParaRPr lang="zh-CN" altLang="en-US"/>
          </a:p>
        </p:txBody>
      </p:sp>
      <p:pic>
        <p:nvPicPr>
          <p:cNvPr id="7" name="图片 6" descr="upload_post_object_v2_890079377"/>
          <p:cNvPicPr>
            <a:picLocks noChangeAspect="1"/>
          </p:cNvPicPr>
          <p:nvPr/>
        </p:nvPicPr>
        <p:blipFill>
          <a:blip r:embed="rId1"/>
          <a:stretch>
            <a:fillRect/>
          </a:stretch>
        </p:blipFill>
        <p:spPr>
          <a:xfrm>
            <a:off x="739719" y="2730794"/>
            <a:ext cx="4943951" cy="3669737"/>
          </a:xfrm>
          <a:prstGeom prst="rect">
            <a:avLst/>
          </a:prstGeom>
        </p:spPr>
      </p:pic>
      <p:pic>
        <p:nvPicPr>
          <p:cNvPr id="8" name="图片 7" descr="upload_post_object_v2_891024483"/>
          <p:cNvPicPr>
            <a:picLocks noChangeAspect="1"/>
          </p:cNvPicPr>
          <p:nvPr/>
        </p:nvPicPr>
        <p:blipFill>
          <a:blip r:embed="rId2"/>
          <a:stretch>
            <a:fillRect/>
          </a:stretch>
        </p:blipFill>
        <p:spPr>
          <a:xfrm>
            <a:off x="5922399" y="3300383"/>
            <a:ext cx="5977014" cy="2848474"/>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689652"/>
            <a:ext cx="9505245" cy="1844675"/>
          </a:xfrm>
        </p:spPr>
        <p:txBody>
          <a:bodyPr>
            <a:normAutofit/>
          </a:bodyPr>
          <a:lstStyle/>
          <a:p>
            <a:r>
              <a:rPr lang="zh-CN" altLang="en-US" dirty="0"/>
              <a:t>用户界面设计及其模型</a:t>
            </a:r>
            <a:endParaRPr lang="en-US" altLang="zh-CN" dirty="0"/>
          </a:p>
          <a:p>
            <a:pPr lvl="1"/>
            <a:r>
              <a:rPr lang="en-US" altLang="zh-CN" dirty="0"/>
              <a:t>3</a:t>
            </a:r>
            <a:r>
              <a:rPr lang="zh-CN" altLang="en-US" dirty="0"/>
              <a:t>-查看题目界面界面外观设计，界面类表示</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userDrawn="1"/>
        </p:nvSpPr>
        <p:spPr>
          <a:xfrm>
            <a:off x="1476062" y="6292251"/>
            <a:ext cx="2911519" cy="368300"/>
          </a:xfrm>
          <a:prstGeom prst="rect">
            <a:avLst/>
          </a:prstGeom>
        </p:spPr>
        <p:txBody>
          <a:bodyPr wrap="none" rtlCol="0">
            <a:noAutofit/>
          </a:bodyPr>
          <a:p>
            <a:r>
              <a:rPr lang="zh-CN" altLang="en-US"/>
              <a:t>查看题目界面界面外观设计</a:t>
            </a:r>
            <a:endParaRPr lang="zh-CN" altLang="en-US"/>
          </a:p>
        </p:txBody>
      </p:sp>
      <p:sp>
        <p:nvSpPr>
          <p:cNvPr id="6" name="文本框 5"/>
          <p:cNvSpPr txBox="1"/>
          <p:nvPr userDrawn="1"/>
        </p:nvSpPr>
        <p:spPr>
          <a:xfrm>
            <a:off x="7904174" y="6292251"/>
            <a:ext cx="2285904" cy="368300"/>
          </a:xfrm>
          <a:prstGeom prst="rect">
            <a:avLst/>
          </a:prstGeom>
        </p:spPr>
        <p:txBody>
          <a:bodyPr wrap="none" rtlCol="0">
            <a:noAutofit/>
          </a:bodyPr>
          <a:p>
            <a:r>
              <a:rPr lang="zh-CN" altLang="en-US">
                <a:solidFill>
                  <a:schemeClr val="tx1"/>
                </a:solidFill>
              </a:rPr>
              <a:t>查看题目</a:t>
            </a:r>
            <a:r>
              <a:rPr lang="zh-CN" altLang="en-US"/>
              <a:t>界面界面类表示</a:t>
            </a:r>
            <a:endParaRPr lang="zh-CN" altLang="en-US"/>
          </a:p>
        </p:txBody>
      </p:sp>
      <p:pic>
        <p:nvPicPr>
          <p:cNvPr id="7" name="图片 6" descr="upload_post_object_v2_454030886"/>
          <p:cNvPicPr>
            <a:picLocks noChangeAspect="1"/>
          </p:cNvPicPr>
          <p:nvPr/>
        </p:nvPicPr>
        <p:blipFill>
          <a:blip r:embed="rId1"/>
          <a:stretch>
            <a:fillRect/>
          </a:stretch>
        </p:blipFill>
        <p:spPr>
          <a:xfrm>
            <a:off x="516415" y="2710806"/>
            <a:ext cx="5868376" cy="3336131"/>
          </a:xfrm>
          <a:prstGeom prst="rect">
            <a:avLst/>
          </a:prstGeom>
        </p:spPr>
      </p:pic>
      <p:pic>
        <p:nvPicPr>
          <p:cNvPr id="8" name="图片 7" descr="upload_post_object_v2_1064625522"/>
          <p:cNvPicPr>
            <a:picLocks noChangeAspect="1"/>
          </p:cNvPicPr>
          <p:nvPr/>
        </p:nvPicPr>
        <p:blipFill>
          <a:blip r:embed="rId2"/>
          <a:stretch>
            <a:fillRect/>
          </a:stretch>
        </p:blipFill>
        <p:spPr>
          <a:xfrm>
            <a:off x="6384770" y="3372570"/>
            <a:ext cx="5657357" cy="2164441"/>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97475" y="899509"/>
            <a:ext cx="7315200" cy="583565"/>
          </a:xfrm>
          <a:prstGeom prst="rect">
            <a:avLst/>
          </a:prstGeom>
          <a:noFill/>
        </p:spPr>
        <p:txBody>
          <a:bodyPr wrap="square" rtlCol="0" anchor="t">
            <a:spAutoFit/>
          </a:bodyPr>
          <a:p>
            <a:pPr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软件设计与建模</a:t>
            </a:r>
            <a:endParaRPr lang="zh-CN" altLang="en-US" sz="3200" b="1" dirty="0">
              <a:solidFill>
                <a:srgbClr val="1057CE"/>
              </a:solidFill>
              <a:latin typeface="+mn-ea"/>
            </a:endParaRPr>
          </a:p>
        </p:txBody>
      </p:sp>
      <p:sp>
        <p:nvSpPr>
          <p:cNvPr id="3" name="文本框 2"/>
          <p:cNvSpPr txBox="1"/>
          <p:nvPr/>
        </p:nvSpPr>
        <p:spPr>
          <a:xfrm>
            <a:off x="997475" y="1576367"/>
            <a:ext cx="7315200" cy="874395"/>
          </a:xfrm>
          <a:prstGeom prst="rect">
            <a:avLst/>
          </a:prstGeom>
          <a:noFill/>
        </p:spPr>
        <p:txBody>
          <a:bodyPr wrap="square" rtlCol="0" anchor="t">
            <a:spAutoFit/>
          </a:bodyPr>
          <a:p>
            <a:pPr marL="228600" indent="-228600" algn="l" defTabSz="0" rtl="0" eaLnBrk="1" latinLnBrk="0" hangingPunct="1">
              <a:lnSpc>
                <a:spcPct val="90000"/>
              </a:lnSpc>
              <a:spcBef>
                <a:spcPts val="1000"/>
              </a:spcBef>
              <a:spcAft>
                <a:spcPct val="0"/>
              </a:spcAft>
              <a:buFont typeface="Arial" panose="020B0604020202020204" pitchFamily="34" charset="0"/>
              <a:buChar char="•"/>
            </a:pPr>
            <a:r>
              <a:rPr lang="zh-CN" altLang="en-US" sz="2800" dirty="0">
                <a:solidFill>
                  <a:schemeClr val="tx1"/>
                </a:solidFill>
              </a:rPr>
              <a:t>用户界面设计及其模型</a:t>
            </a:r>
            <a:endParaRPr lang="zh-CN" altLang="en-US" sz="2800" dirty="0">
              <a:solidFill>
                <a:schemeClr val="tx1"/>
              </a:solidFill>
            </a:endParaRPr>
          </a:p>
          <a:p>
            <a:pPr marL="685800" lvl="1" indent="-228600" algn="l" defTabSz="0" rtl="0" eaLnBrk="1" latinLnBrk="0" hangingPunct="1">
              <a:lnSpc>
                <a:spcPct val="90000"/>
              </a:lnSpc>
              <a:spcBef>
                <a:spcPts val="500"/>
              </a:spcBef>
              <a:spcAft>
                <a:spcPct val="0"/>
              </a:spcAft>
              <a:buFont typeface="Arial" panose="020B0604020202020204" pitchFamily="34" charset="0"/>
              <a:buChar char="•"/>
            </a:pPr>
            <a:r>
              <a:rPr lang="en-US" altLang="zh-CN" sz="2400" dirty="0">
                <a:solidFill>
                  <a:schemeClr val="tx1"/>
                </a:solidFill>
              </a:rPr>
              <a:t>4-题</a:t>
            </a:r>
            <a:r>
              <a:rPr lang="zh-CN" altLang="en-US" sz="2400" dirty="0">
                <a:solidFill>
                  <a:schemeClr val="tx1"/>
                </a:solidFill>
              </a:rPr>
              <a:t>库</a:t>
            </a:r>
            <a:r>
              <a:rPr lang="en-US" altLang="zh-CN" sz="2400" dirty="0">
                <a:solidFill>
                  <a:schemeClr val="tx1"/>
                </a:solidFill>
              </a:rPr>
              <a:t>维护界面界面外观设计，界面类表示</a:t>
            </a:r>
            <a:endParaRPr lang="en-US" altLang="zh-CN" sz="2400" dirty="0">
              <a:solidFill>
                <a:schemeClr val="tx1"/>
              </a:solidFill>
            </a:endParaRPr>
          </a:p>
        </p:txBody>
      </p:sp>
      <p:pic>
        <p:nvPicPr>
          <p:cNvPr id="4" name="图片 3" descr="upload_post_object_v2_974857353"/>
          <p:cNvPicPr>
            <a:picLocks noChangeAspect="1"/>
          </p:cNvPicPr>
          <p:nvPr/>
        </p:nvPicPr>
        <p:blipFill>
          <a:blip r:embed="rId1"/>
          <a:stretch>
            <a:fillRect/>
          </a:stretch>
        </p:blipFill>
        <p:spPr>
          <a:xfrm>
            <a:off x="1395775" y="2397325"/>
            <a:ext cx="4858373" cy="1953213"/>
          </a:xfrm>
          <a:prstGeom prst="rect">
            <a:avLst/>
          </a:prstGeom>
        </p:spPr>
      </p:pic>
      <p:pic>
        <p:nvPicPr>
          <p:cNvPr id="5" name="图片 4" descr="upload_post_object_v2_1910494337"/>
          <p:cNvPicPr>
            <a:picLocks noChangeAspect="1"/>
          </p:cNvPicPr>
          <p:nvPr/>
        </p:nvPicPr>
        <p:blipFill>
          <a:blip r:embed="rId2"/>
          <a:stretch>
            <a:fillRect/>
          </a:stretch>
        </p:blipFill>
        <p:spPr>
          <a:xfrm>
            <a:off x="1395753" y="4350507"/>
            <a:ext cx="4858418" cy="2048156"/>
          </a:xfrm>
          <a:prstGeom prst="rect">
            <a:avLst/>
          </a:prstGeom>
        </p:spPr>
      </p:pic>
      <p:sp>
        <p:nvSpPr>
          <p:cNvPr id="6" name="文本框 5"/>
          <p:cNvSpPr txBox="1"/>
          <p:nvPr/>
        </p:nvSpPr>
        <p:spPr>
          <a:xfrm>
            <a:off x="1858867" y="6398627"/>
            <a:ext cx="7315200" cy="368300"/>
          </a:xfrm>
          <a:prstGeom prst="rect">
            <a:avLst/>
          </a:prstGeom>
          <a:noFill/>
        </p:spPr>
        <p:txBody>
          <a:bodyPr wrap="square" rtlCol="0" anchor="t">
            <a:spAutoFit/>
          </a:bodyPr>
          <a:p>
            <a:r>
              <a:rPr lang="zh-CN" altLang="en-US">
                <a:solidFill>
                  <a:schemeClr val="tx1"/>
                </a:solidFill>
              </a:rPr>
              <a:t>题库维护</a:t>
            </a:r>
            <a:r>
              <a:rPr lang="zh-CN" altLang="en-US"/>
              <a:t>界面界面外观设计</a:t>
            </a:r>
            <a:endParaRPr lang="zh-CN" altLang="en-US"/>
          </a:p>
        </p:txBody>
      </p:sp>
      <p:pic>
        <p:nvPicPr>
          <p:cNvPr id="7" name="图片 6" descr="upload_post_object_v2_106023751"/>
          <p:cNvPicPr>
            <a:picLocks noChangeAspect="1"/>
          </p:cNvPicPr>
          <p:nvPr/>
        </p:nvPicPr>
        <p:blipFill>
          <a:blip r:embed="rId3"/>
          <a:stretch>
            <a:fillRect/>
          </a:stretch>
        </p:blipFill>
        <p:spPr>
          <a:xfrm>
            <a:off x="6254171" y="2450762"/>
            <a:ext cx="5682061" cy="2914650"/>
          </a:xfrm>
          <a:prstGeom prst="rect">
            <a:avLst/>
          </a:prstGeom>
        </p:spPr>
      </p:pic>
      <p:sp>
        <p:nvSpPr>
          <p:cNvPr id="8" name="文本框 7"/>
          <p:cNvSpPr txBox="1"/>
          <p:nvPr/>
        </p:nvSpPr>
        <p:spPr>
          <a:xfrm>
            <a:off x="7107013" y="6398627"/>
            <a:ext cx="7315200" cy="368300"/>
          </a:xfrm>
          <a:prstGeom prst="rect">
            <a:avLst/>
          </a:prstGeom>
          <a:noFill/>
        </p:spPr>
        <p:txBody>
          <a:bodyPr wrap="square" rtlCol="0" anchor="t">
            <a:spAutoFit/>
          </a:bodyPr>
          <a:p>
            <a:r>
              <a:rPr lang="zh-CN" altLang="en-US"/>
              <a:t>题库维护界面界面类表示</a:t>
            </a: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58775"/>
            <a:ext cx="9866489" cy="871951"/>
          </a:xfrm>
        </p:spPr>
        <p:txBody>
          <a:bodyPr>
            <a:normAutofit fontScale="25000"/>
          </a:bodyPr>
          <a:lstStyle/>
          <a:p>
            <a:r>
              <a:rPr lang="zh-CN" altLang="en-US" sz="11200" dirty="0">
                <a:latin typeface="Arial" panose="020B0604020202020204" pitchFamily="34" charset="0"/>
                <a:cs typeface="Arial" panose="020B0604020202020204" pitchFamily="34" charset="0"/>
              </a:rPr>
              <a:t>用例设计</a:t>
            </a:r>
            <a:endParaRPr lang="zh-CN" altLang="en-US" sz="11200" dirty="0">
              <a:latin typeface="Arial" panose="020B0604020202020204" pitchFamily="34" charset="0"/>
              <a:cs typeface="Arial" panose="020B0604020202020204" pitchFamily="34" charset="0"/>
            </a:endParaRPr>
          </a:p>
          <a:p>
            <a:pPr lvl="1"/>
            <a:r>
              <a:rPr lang="en-US" altLang="zh-CN" sz="9600" dirty="0">
                <a:latin typeface="Arial" panose="020B0604020202020204" pitchFamily="34" charset="0"/>
                <a:cs typeface="Arial" panose="020B0604020202020204" pitchFamily="34" charset="0"/>
              </a:rPr>
              <a:t>1-</a:t>
            </a:r>
            <a:r>
              <a:rPr lang="zh-CN" altLang="en-US" sz="9600" dirty="0">
                <a:latin typeface="Arial" panose="020B0604020202020204" pitchFamily="34" charset="0"/>
                <a:cs typeface="Arial" panose="020B0604020202020204" pitchFamily="34" charset="0"/>
              </a:rPr>
              <a:t>“登陆系统”用例实现的设计方案</a:t>
            </a:r>
            <a:endParaRPr lang="zh-CN" altLang="en-US" sz="9600" dirty="0">
              <a:latin typeface="Arial" panose="020B0604020202020204" pitchFamily="34" charset="0"/>
              <a:cs typeface="Arial" panose="020B0604020202020204" pitchFamily="34" charset="0"/>
            </a:endParaRPr>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a:t>用户访问登录界面边界类</a:t>
            </a:r>
            <a:r>
              <a:rPr lang="en-US" altLang="zh-CN" sz="1400"/>
              <a:t>Login_UI</a:t>
            </a:r>
            <a:r>
              <a:rPr lang="zh-CN" altLang="en-US" sz="1400"/>
              <a:t>并输入账号密码，控制类</a:t>
            </a:r>
            <a:r>
              <a:rPr lang="en-US" altLang="zh-CN" sz="1400"/>
              <a:t>User service</a:t>
            </a:r>
            <a:r>
              <a:rPr lang="zh-CN" altLang="en-US" sz="1400"/>
              <a:t>接受用户输入并向实体类</a:t>
            </a:r>
            <a:r>
              <a:rPr lang="en-US" altLang="zh-CN" sz="1400"/>
              <a:t>Userinfoinspector</a:t>
            </a:r>
            <a:r>
              <a:rPr lang="zh-CN" altLang="en-US" sz="1400"/>
              <a:t>发送访问请求，实体类</a:t>
            </a:r>
            <a:r>
              <a:rPr lang="en-US" altLang="zh-CN" sz="1400"/>
              <a:t>Userinfoinspector</a:t>
            </a:r>
            <a:r>
              <a:rPr lang="zh-CN" altLang="en-US" sz="1400"/>
              <a:t>处理请求并比对信息，向控制类</a:t>
            </a:r>
            <a:r>
              <a:rPr lang="en-US" altLang="zh-CN" sz="1400"/>
              <a:t>User service</a:t>
            </a:r>
            <a:r>
              <a:rPr lang="zh-CN" altLang="en-US" sz="1400"/>
              <a:t>返回输入正确或错误，控制类</a:t>
            </a:r>
            <a:r>
              <a:rPr lang="en-US" altLang="zh-CN" sz="1400"/>
              <a:t>User service</a:t>
            </a:r>
            <a:r>
              <a:rPr lang="zh-CN" altLang="en-US" sz="1400"/>
              <a:t>反馈到登陆界面边界类</a:t>
            </a:r>
            <a:r>
              <a:rPr lang="en-US" altLang="zh-CN" sz="1400"/>
              <a:t>Login_ui</a:t>
            </a:r>
            <a:r>
              <a:rPr lang="zh-CN" altLang="en-US" sz="1400"/>
              <a:t>成功或失败，登录成功后进入边界类</a:t>
            </a:r>
            <a:r>
              <a:rPr lang="en-US" altLang="zh-CN" sz="1400"/>
              <a:t>MainUI</a:t>
            </a:r>
            <a:r>
              <a:rPr lang="zh-CN" altLang="en-US" sz="1400"/>
              <a:t>。</a:t>
            </a:r>
            <a:endParaRPr lang="zh-CN" altLang="en-US" sz="1400"/>
          </a:p>
        </p:txBody>
      </p:sp>
      <p:sp>
        <p:nvSpPr>
          <p:cNvPr id="3" name="文本框 2"/>
          <p:cNvSpPr txBox="1"/>
          <p:nvPr/>
        </p:nvSpPr>
        <p:spPr>
          <a:xfrm>
            <a:off x="1535289" y="6144874"/>
            <a:ext cx="2940893" cy="350702"/>
          </a:xfrm>
          <a:prstGeom prst="rect">
            <a:avLst/>
          </a:prstGeom>
          <a:noFill/>
        </p:spPr>
        <p:txBody>
          <a:bodyPr wrap="square" rtlCol="0">
            <a:noAutofit/>
          </a:bodyPr>
          <a:lstStyle/>
          <a:p>
            <a:pPr algn="ctr"/>
            <a:r>
              <a:rPr lang="zh-CN" altLang="en-US" dirty="0"/>
              <a:t>登录系统用例的分析顺序图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3037141" cy="369561"/>
          </a:xfrm>
          <a:prstGeom prst="rect">
            <a:avLst/>
          </a:prstGeom>
          <a:noFill/>
        </p:spPr>
        <p:txBody>
          <a:bodyPr wrap="square" rtlCol="0">
            <a:noAutofit/>
          </a:bodyPr>
          <a:lstStyle/>
          <a:p>
            <a:pPr algn="ctr"/>
            <a:r>
              <a:rPr lang="zh-CN" altLang="en-US" dirty="0"/>
              <a:t>登录系统用例的设计顺序图</a:t>
            </a:r>
            <a:endParaRPr lang="zh-CN" altLang="en-US" dirty="0"/>
          </a:p>
        </p:txBody>
      </p:sp>
      <p:pic>
        <p:nvPicPr>
          <p:cNvPr id="7" name="图片 6" descr="upload_post_object_v2_3216554355"/>
          <p:cNvPicPr>
            <a:picLocks noChangeAspect="1"/>
          </p:cNvPicPr>
          <p:nvPr/>
        </p:nvPicPr>
        <p:blipFill>
          <a:blip r:embed="rId1"/>
          <a:stretch>
            <a:fillRect/>
          </a:stretch>
        </p:blipFill>
        <p:spPr>
          <a:xfrm>
            <a:off x="903129" y="2711212"/>
            <a:ext cx="4668016" cy="3228659"/>
          </a:xfrm>
          <a:prstGeom prst="rect">
            <a:avLst/>
          </a:prstGeom>
        </p:spPr>
      </p:pic>
      <p:pic>
        <p:nvPicPr>
          <p:cNvPr id="8" name="图片 7" descr="upload_post_object_v2_3801712225"/>
          <p:cNvPicPr>
            <a:picLocks noChangeAspect="1"/>
          </p:cNvPicPr>
          <p:nvPr/>
        </p:nvPicPr>
        <p:blipFill>
          <a:blip r:embed="rId2"/>
          <a:stretch>
            <a:fillRect/>
          </a:stretch>
        </p:blipFill>
        <p:spPr>
          <a:xfrm>
            <a:off x="6259647" y="2711202"/>
            <a:ext cx="4481689" cy="3228659"/>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09382" y="1546027"/>
            <a:ext cx="9866489" cy="885076"/>
          </a:xfrm>
        </p:spPr>
        <p:txBody>
          <a:bodyPr>
            <a:normAutofit lnSpcReduction="20000"/>
          </a:bodyPr>
          <a:lstStyle/>
          <a:p>
            <a:r>
              <a:rPr lang="zh-CN" altLang="en-US" dirty="0"/>
              <a:t>用例设计</a:t>
            </a:r>
            <a:endParaRPr lang="zh-CN" altLang="en-US" dirty="0"/>
          </a:p>
          <a:p>
            <a:pPr lvl="1"/>
            <a:r>
              <a:rPr lang="en-US" altLang="zh-CN" dirty="0"/>
              <a:t>2-</a:t>
            </a:r>
            <a:r>
              <a:rPr lang="zh-CN" altLang="en-US" dirty="0"/>
              <a:t>“题目浏览”用例实现的设计方案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823513" y="2294493"/>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a:t>用户在边界类</a:t>
            </a:r>
            <a:r>
              <a:rPr lang="en-US" altLang="zh-CN" sz="1400"/>
              <a:t>MainUI</a:t>
            </a:r>
            <a:r>
              <a:rPr lang="zh-CN" altLang="en-US" sz="1400"/>
              <a:t>界面选择题目列表，系统向控制类</a:t>
            </a:r>
            <a:r>
              <a:rPr lang="en-US" altLang="zh-CN" sz="1400"/>
              <a:t>OJ_control</a:t>
            </a:r>
            <a:r>
              <a:rPr lang="zh-CN" altLang="en-US" sz="1400"/>
              <a:t>请求题目列表，控制类</a:t>
            </a:r>
            <a:r>
              <a:rPr lang="en-US" altLang="zh-CN" sz="1400"/>
              <a:t>OJ_control</a:t>
            </a:r>
            <a:r>
              <a:rPr lang="zh-CN" altLang="en-US" sz="1400"/>
              <a:t>接到请求后向实体类</a:t>
            </a:r>
            <a:r>
              <a:rPr lang="en-US" altLang="zh-CN" sz="1400"/>
              <a:t>TestquestionInfo</a:t>
            </a:r>
            <a:r>
              <a:rPr lang="zh-CN" altLang="en-US" sz="1400"/>
              <a:t>请求提供题目信息，实体类</a:t>
            </a:r>
            <a:r>
              <a:rPr lang="en-US" altLang="zh-CN" sz="1400"/>
              <a:t>TestquestionInfo</a:t>
            </a:r>
            <a:r>
              <a:rPr lang="zh-CN" altLang="en-US" sz="1400"/>
              <a:t>接受请求后向控制类</a:t>
            </a:r>
            <a:r>
              <a:rPr lang="en-US" altLang="zh-CN" sz="1400"/>
              <a:t>OJ_control</a:t>
            </a:r>
            <a:r>
              <a:rPr lang="zh-CN" altLang="en-US" sz="1400"/>
              <a:t>返回题目信息，控制类</a:t>
            </a:r>
            <a:r>
              <a:rPr lang="en-US" altLang="zh-CN" sz="1400"/>
              <a:t>OJ_control</a:t>
            </a:r>
            <a:r>
              <a:rPr lang="zh-CN" altLang="en-US" sz="1400"/>
              <a:t>向系统边界类</a:t>
            </a:r>
            <a:r>
              <a:rPr lang="en-US" altLang="zh-CN" sz="1400"/>
              <a:t>MainUI</a:t>
            </a:r>
            <a:r>
              <a:rPr lang="zh-CN" altLang="en-US" sz="1400"/>
              <a:t>显示题目信息。</a:t>
            </a:r>
            <a:endParaRPr lang="zh-CN" altLang="en-US" sz="1400"/>
          </a:p>
          <a:p>
            <a:pPr algn="ctr"/>
            <a:r>
              <a:rPr lang="zh-CN" altLang="en-US" sz="1400"/>
              <a:t>用户在边界类</a:t>
            </a:r>
            <a:r>
              <a:rPr lang="en-US" altLang="zh-CN" sz="1400"/>
              <a:t>MainUI</a:t>
            </a:r>
            <a:r>
              <a:rPr lang="zh-CN" altLang="en-US" sz="1400"/>
              <a:t>界面点击题目后，系统向控制类</a:t>
            </a:r>
            <a:r>
              <a:rPr lang="en-US" altLang="zh-CN" sz="1400"/>
              <a:t>OJ_control</a:t>
            </a:r>
            <a:r>
              <a:rPr lang="zh-CN" altLang="en-US" sz="1400"/>
              <a:t>请求题目的详情，控制类</a:t>
            </a:r>
            <a:r>
              <a:rPr lang="en-US" altLang="zh-CN" sz="1400"/>
              <a:t>OJ_control</a:t>
            </a:r>
            <a:r>
              <a:rPr lang="zh-CN" altLang="en-US" sz="1400"/>
              <a:t>接到请求后向实体类</a:t>
            </a:r>
            <a:r>
              <a:rPr lang="en-US" altLang="zh-CN" sz="1400"/>
              <a:t>TestquestionInfo</a:t>
            </a:r>
            <a:r>
              <a:rPr lang="zh-CN" altLang="en-US" sz="1400"/>
              <a:t>请求查看题目详情，实体类</a:t>
            </a:r>
            <a:r>
              <a:rPr lang="en-US" altLang="zh-CN" sz="1400"/>
              <a:t>TestquestionInfo</a:t>
            </a:r>
            <a:r>
              <a:rPr lang="zh-CN" altLang="en-US" sz="1400"/>
              <a:t>接受请求后向控制类</a:t>
            </a:r>
            <a:r>
              <a:rPr lang="en-US" altLang="zh-CN" sz="1400"/>
              <a:t>OJ_control</a:t>
            </a:r>
            <a:r>
              <a:rPr lang="zh-CN" altLang="en-US" sz="1400"/>
              <a:t>返回题目详情，控制类</a:t>
            </a:r>
            <a:r>
              <a:rPr lang="en-US" altLang="zh-CN" sz="1400"/>
              <a:t>OJ_control</a:t>
            </a:r>
            <a:r>
              <a:rPr lang="zh-CN" altLang="en-US" sz="1400"/>
              <a:t>向系统边界类</a:t>
            </a:r>
            <a:r>
              <a:rPr lang="en-US" altLang="zh-CN" sz="1400"/>
              <a:t>MainUI</a:t>
            </a:r>
            <a:r>
              <a:rPr lang="zh-CN" altLang="en-US" sz="1400"/>
              <a:t>显示题目详情。</a:t>
            </a:r>
            <a:endParaRPr lang="zh-CN" altLang="en-US" sz="1400"/>
          </a:p>
        </p:txBody>
      </p:sp>
      <p:sp>
        <p:nvSpPr>
          <p:cNvPr id="3" name="文本框 2"/>
          <p:cNvSpPr txBox="1"/>
          <p:nvPr/>
        </p:nvSpPr>
        <p:spPr>
          <a:xfrm>
            <a:off x="1569803" y="5644812"/>
            <a:ext cx="2989017" cy="350702"/>
          </a:xfrm>
          <a:prstGeom prst="rect">
            <a:avLst/>
          </a:prstGeom>
          <a:noFill/>
        </p:spPr>
        <p:txBody>
          <a:bodyPr wrap="square" rtlCol="0">
            <a:noAutofit/>
          </a:bodyPr>
          <a:lstStyle/>
          <a:p>
            <a:pPr algn="ctr"/>
            <a:r>
              <a:rPr lang="zh-CN" altLang="en-US" dirty="0"/>
              <a:t>题目浏览用例的分析顺序图</a:t>
            </a:r>
            <a:endParaRPr lang="zh-CN" altLang="en-US" dirty="0"/>
          </a:p>
        </p:txBody>
      </p:sp>
      <p:sp>
        <p:nvSpPr>
          <p:cNvPr id="5" name="矩形 4"/>
          <p:cNvSpPr/>
          <p:nvPr/>
        </p:nvSpPr>
        <p:spPr>
          <a:xfrm>
            <a:off x="6294223" y="2294473"/>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86297" y="5625950"/>
            <a:ext cx="3097297" cy="369561"/>
          </a:xfrm>
          <a:prstGeom prst="rect">
            <a:avLst/>
          </a:prstGeom>
          <a:noFill/>
        </p:spPr>
        <p:txBody>
          <a:bodyPr wrap="square" rtlCol="0">
            <a:noAutofit/>
          </a:bodyPr>
          <a:lstStyle/>
          <a:p>
            <a:pPr algn="ctr"/>
            <a:r>
              <a:rPr lang="zh-CN" altLang="en-US" dirty="0"/>
              <a:t>题目浏览用例的设计顺序图</a:t>
            </a:r>
            <a:endParaRPr lang="zh-CN" altLang="en-US" dirty="0"/>
          </a:p>
        </p:txBody>
      </p:sp>
      <p:pic>
        <p:nvPicPr>
          <p:cNvPr id="7" name="图片 6" descr="upload_post_object_v2_1559257732"/>
          <p:cNvPicPr>
            <a:picLocks noChangeAspect="1"/>
          </p:cNvPicPr>
          <p:nvPr/>
        </p:nvPicPr>
        <p:blipFill>
          <a:blip r:embed="rId1"/>
          <a:stretch>
            <a:fillRect/>
          </a:stretch>
        </p:blipFill>
        <p:spPr>
          <a:xfrm>
            <a:off x="852150" y="2294493"/>
            <a:ext cx="4878440" cy="3228659"/>
          </a:xfrm>
          <a:prstGeom prst="rect">
            <a:avLst/>
          </a:prstGeom>
        </p:spPr>
      </p:pic>
      <p:pic>
        <p:nvPicPr>
          <p:cNvPr id="8" name="图片 7" descr="upload_post_object_v2_3261057572"/>
          <p:cNvPicPr>
            <a:picLocks noChangeAspect="1"/>
          </p:cNvPicPr>
          <p:nvPr/>
        </p:nvPicPr>
        <p:blipFill>
          <a:blip r:embed="rId2"/>
          <a:stretch>
            <a:fillRect/>
          </a:stretch>
        </p:blipFill>
        <p:spPr>
          <a:xfrm>
            <a:off x="6174222" y="2294483"/>
            <a:ext cx="5194265" cy="3228659"/>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3-</a:t>
            </a:r>
            <a:r>
              <a:rPr lang="zh-CN" altLang="en-US" dirty="0"/>
              <a:t>“答题”用例实现的设计方案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069" y="2364828"/>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a:t>用户在边界类</a:t>
            </a:r>
            <a:r>
              <a:rPr lang="en-US" altLang="zh-CN" sz="1400"/>
              <a:t>QuestUI</a:t>
            </a:r>
            <a:r>
              <a:rPr lang="zh-CN" altLang="en-US" sz="1400"/>
              <a:t>上输入代码，并向控制类</a:t>
            </a:r>
            <a:r>
              <a:rPr lang="en-US" altLang="zh-CN" sz="1400"/>
              <a:t>OJ_Control</a:t>
            </a:r>
            <a:r>
              <a:rPr lang="zh-CN" altLang="en-US" sz="1400"/>
              <a:t>请求代码，控制类</a:t>
            </a:r>
            <a:r>
              <a:rPr lang="en-US" altLang="zh-CN" sz="1400"/>
              <a:t>OJ_Control</a:t>
            </a:r>
            <a:r>
              <a:rPr lang="zh-CN" altLang="en-US" sz="1400"/>
              <a:t>接受提交请求并与实体类</a:t>
            </a:r>
            <a:r>
              <a:rPr lang="en-US" altLang="zh-CN" sz="1400"/>
              <a:t>Compiler </a:t>
            </a:r>
            <a:r>
              <a:rPr lang="zh-CN" altLang="en-US" sz="1400"/>
              <a:t>进行交互，将代码进行均衡分配，实体类</a:t>
            </a:r>
            <a:r>
              <a:rPr lang="en-US" altLang="zh-CN" sz="1400"/>
              <a:t>Compiler</a:t>
            </a:r>
            <a:r>
              <a:rPr lang="zh-CN" altLang="en-US" sz="1400"/>
              <a:t>对代码进行编译后向控制类</a:t>
            </a:r>
            <a:r>
              <a:rPr lang="en-US" altLang="zh-CN" sz="1400"/>
              <a:t>OJ_Control</a:t>
            </a:r>
            <a:r>
              <a:rPr lang="zh-CN" altLang="en-US" sz="1400"/>
              <a:t>返回编译结果，控制类</a:t>
            </a:r>
            <a:r>
              <a:rPr lang="en-US" altLang="zh-CN" sz="1400"/>
              <a:t>OJ_Control</a:t>
            </a:r>
            <a:r>
              <a:rPr lang="zh-CN" altLang="en-US" sz="1400"/>
              <a:t>向实体类</a:t>
            </a:r>
            <a:r>
              <a:rPr lang="en-US" altLang="zh-CN" sz="1400"/>
              <a:t>TestquestionInfo</a:t>
            </a:r>
            <a:r>
              <a:rPr lang="zh-CN" altLang="en-US" sz="1400"/>
              <a:t>请求相关测试点，实体类</a:t>
            </a:r>
            <a:r>
              <a:rPr lang="en-US" altLang="zh-CN" sz="1400"/>
              <a:t>TestquestionInfo</a:t>
            </a:r>
            <a:r>
              <a:rPr lang="zh-CN" altLang="en-US" sz="1400"/>
              <a:t>查询数据库后返回测试点信息，控制类</a:t>
            </a:r>
            <a:r>
              <a:rPr lang="en-US" altLang="zh-CN" sz="1400"/>
              <a:t>OJ_Control</a:t>
            </a:r>
            <a:r>
              <a:rPr lang="zh-CN" altLang="en-US" sz="1400"/>
              <a:t>对结果进行赋分，向边界类</a:t>
            </a:r>
            <a:r>
              <a:rPr lang="en-US" altLang="zh-CN" sz="1400"/>
              <a:t>QuestUI</a:t>
            </a:r>
            <a:r>
              <a:rPr lang="zh-CN" altLang="en-US" sz="1400"/>
              <a:t>显示用户的分数。</a:t>
            </a:r>
            <a:endParaRPr lang="zh-CN" altLang="en-US" sz="1400"/>
          </a:p>
        </p:txBody>
      </p:sp>
      <p:sp>
        <p:nvSpPr>
          <p:cNvPr id="3" name="文本框 2"/>
          <p:cNvSpPr txBox="1"/>
          <p:nvPr/>
        </p:nvSpPr>
        <p:spPr>
          <a:xfrm>
            <a:off x="1535247" y="5798510"/>
            <a:ext cx="2664178" cy="368300"/>
          </a:xfrm>
          <a:prstGeom prst="rect">
            <a:avLst/>
          </a:prstGeom>
          <a:noFill/>
        </p:spPr>
        <p:txBody>
          <a:bodyPr wrap="square" rtlCol="0">
            <a:spAutoFit/>
          </a:bodyPr>
          <a:lstStyle/>
          <a:p>
            <a:pPr algn="ctr"/>
            <a:r>
              <a:rPr lang="zh-CN" altLang="en-US" dirty="0"/>
              <a:t>答题用例的分析顺序图</a:t>
            </a:r>
            <a:endParaRPr lang="zh-CN" altLang="en-US" dirty="0"/>
          </a:p>
        </p:txBody>
      </p:sp>
      <p:sp>
        <p:nvSpPr>
          <p:cNvPr id="5" name="矩形 4"/>
          <p:cNvSpPr/>
          <p:nvPr/>
        </p:nvSpPr>
        <p:spPr>
          <a:xfrm>
            <a:off x="6259646" y="2364828"/>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02" y="5779651"/>
            <a:ext cx="2664178" cy="368300"/>
          </a:xfrm>
          <a:prstGeom prst="rect">
            <a:avLst/>
          </a:prstGeom>
          <a:noFill/>
        </p:spPr>
        <p:txBody>
          <a:bodyPr wrap="square" rtlCol="0">
            <a:spAutoFit/>
          </a:bodyPr>
          <a:lstStyle/>
          <a:p>
            <a:pPr algn="ctr"/>
            <a:r>
              <a:rPr lang="zh-CN" altLang="en-US" dirty="0"/>
              <a:t>答题用例的设计顺序图</a:t>
            </a:r>
            <a:endParaRPr lang="zh-CN" altLang="en-US" dirty="0"/>
          </a:p>
        </p:txBody>
      </p:sp>
      <p:pic>
        <p:nvPicPr>
          <p:cNvPr id="7" name="图片 6" descr="upload_post_object_v2_20683266"/>
          <p:cNvPicPr>
            <a:picLocks noChangeAspect="1"/>
          </p:cNvPicPr>
          <p:nvPr/>
        </p:nvPicPr>
        <p:blipFill>
          <a:blip r:embed="rId1"/>
          <a:stretch>
            <a:fillRect/>
          </a:stretch>
        </p:blipFill>
        <p:spPr>
          <a:xfrm>
            <a:off x="903087" y="2364848"/>
            <a:ext cx="4481695" cy="3228659"/>
          </a:xfrm>
          <a:prstGeom prst="rect">
            <a:avLst/>
          </a:prstGeom>
        </p:spPr>
      </p:pic>
      <p:pic>
        <p:nvPicPr>
          <p:cNvPr id="8" name="图片 7" descr="upload_post_object_v2_55762663"/>
          <p:cNvPicPr>
            <a:picLocks noChangeAspect="1"/>
          </p:cNvPicPr>
          <p:nvPr/>
        </p:nvPicPr>
        <p:blipFill>
          <a:blip r:embed="rId2"/>
          <a:stretch>
            <a:fillRect/>
          </a:stretch>
        </p:blipFill>
        <p:spPr>
          <a:xfrm>
            <a:off x="6259638" y="2364838"/>
            <a:ext cx="4605876" cy="3228659"/>
          </a:xfrm>
          <a:prstGeom prst="rect">
            <a:avLst/>
          </a:prstGeom>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4-</a:t>
            </a:r>
            <a:r>
              <a:rPr lang="zh-CN" altLang="en-US" dirty="0"/>
              <a:t>“在线讨论”用例实现的设计方案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a:t>用户在边界类</a:t>
            </a:r>
            <a:r>
              <a:rPr lang="en-US" altLang="zh-CN" sz="1400"/>
              <a:t>QuestUI</a:t>
            </a:r>
            <a:r>
              <a:rPr lang="zh-CN" altLang="en-US" sz="1400"/>
              <a:t>上写下评论或点评，向控制类</a:t>
            </a:r>
            <a:r>
              <a:rPr lang="en-US" altLang="zh-CN" sz="1400"/>
              <a:t>User_control</a:t>
            </a:r>
            <a:r>
              <a:rPr lang="zh-CN" altLang="en-US" sz="1400"/>
              <a:t>发出数据存储的请求，控制类</a:t>
            </a:r>
            <a:r>
              <a:rPr lang="en-US" altLang="zh-CN" sz="1400"/>
              <a:t>User_control</a:t>
            </a:r>
            <a:r>
              <a:rPr lang="zh-CN" altLang="en-US" sz="1400"/>
              <a:t>向实体类</a:t>
            </a:r>
            <a:r>
              <a:rPr lang="en-US" altLang="zh-CN" sz="1400"/>
              <a:t>TestquestionInfor</a:t>
            </a:r>
            <a:r>
              <a:rPr lang="zh-CN" altLang="en-US" sz="1400"/>
              <a:t>发出保存数据请求，实体类</a:t>
            </a:r>
            <a:r>
              <a:rPr lang="en-US" altLang="zh-CN" sz="1400"/>
              <a:t>TestquestionInfor</a:t>
            </a:r>
            <a:r>
              <a:rPr lang="zh-CN" altLang="en-US" sz="1400"/>
              <a:t>保存数据后更新评论，实体类</a:t>
            </a:r>
            <a:r>
              <a:rPr lang="en-US" altLang="zh-CN" sz="1400"/>
              <a:t>TestquestionInfor</a:t>
            </a:r>
            <a:r>
              <a:rPr lang="zh-CN" altLang="en-US" sz="1400"/>
              <a:t>给控制类</a:t>
            </a:r>
            <a:r>
              <a:rPr lang="en-US" altLang="zh-CN" sz="1400"/>
              <a:t>User_control</a:t>
            </a:r>
            <a:r>
              <a:rPr lang="zh-CN" altLang="en-US" sz="1400"/>
              <a:t>返回更新后的数据，控制类</a:t>
            </a:r>
            <a:r>
              <a:rPr lang="en-US" altLang="zh-CN" sz="1400"/>
              <a:t>User_control</a:t>
            </a:r>
            <a:r>
              <a:rPr lang="zh-CN" altLang="en-US" sz="1400"/>
              <a:t>将更新的数据显示在边界类</a:t>
            </a:r>
            <a:r>
              <a:rPr lang="en-US" altLang="zh-CN" sz="1400"/>
              <a:t>QuestUI</a:t>
            </a:r>
            <a:r>
              <a:rPr lang="zh-CN" altLang="en-US" sz="1400"/>
              <a:t>上。</a:t>
            </a:r>
            <a:endParaRPr lang="zh-CN" altLang="en-US" sz="1400"/>
          </a:p>
        </p:txBody>
      </p:sp>
      <p:sp>
        <p:nvSpPr>
          <p:cNvPr id="3" name="文本框 2"/>
          <p:cNvSpPr txBox="1"/>
          <p:nvPr/>
        </p:nvSpPr>
        <p:spPr>
          <a:xfrm>
            <a:off x="1535289" y="6144874"/>
            <a:ext cx="2976986" cy="350702"/>
          </a:xfrm>
          <a:prstGeom prst="rect">
            <a:avLst/>
          </a:prstGeom>
          <a:noFill/>
        </p:spPr>
        <p:txBody>
          <a:bodyPr wrap="square" rtlCol="0">
            <a:noAutofit/>
          </a:bodyPr>
          <a:lstStyle/>
          <a:p>
            <a:pPr algn="ctr"/>
            <a:r>
              <a:rPr lang="zh-CN" altLang="en-US" dirty="0"/>
              <a:t>在线讨论用例的分析顺序图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3013079" cy="369561"/>
          </a:xfrm>
          <a:prstGeom prst="rect">
            <a:avLst/>
          </a:prstGeom>
          <a:noFill/>
        </p:spPr>
        <p:txBody>
          <a:bodyPr wrap="square" rtlCol="0">
            <a:noAutofit/>
          </a:bodyPr>
          <a:lstStyle/>
          <a:p>
            <a:pPr algn="ctr"/>
            <a:r>
              <a:rPr lang="zh-CN" altLang="en-US" dirty="0"/>
              <a:t>在线讨论用例的设计顺序图</a:t>
            </a:r>
            <a:endParaRPr lang="zh-CN" altLang="en-US" dirty="0"/>
          </a:p>
        </p:txBody>
      </p:sp>
      <p:pic>
        <p:nvPicPr>
          <p:cNvPr id="7" name="图片 6" descr="upload_post_object_v2_4055852481"/>
          <p:cNvPicPr>
            <a:picLocks noChangeAspect="1"/>
          </p:cNvPicPr>
          <p:nvPr/>
        </p:nvPicPr>
        <p:blipFill>
          <a:blip r:embed="rId1"/>
          <a:stretch>
            <a:fillRect/>
          </a:stretch>
        </p:blipFill>
        <p:spPr>
          <a:xfrm>
            <a:off x="903129" y="2711212"/>
            <a:ext cx="4605976" cy="3228659"/>
          </a:xfrm>
          <a:prstGeom prst="rect">
            <a:avLst/>
          </a:prstGeom>
        </p:spPr>
      </p:pic>
      <p:pic>
        <p:nvPicPr>
          <p:cNvPr id="8" name="图片 7" descr="upload_post_object_v2_753557457"/>
          <p:cNvPicPr>
            <a:picLocks noChangeAspect="1"/>
          </p:cNvPicPr>
          <p:nvPr/>
        </p:nvPicPr>
        <p:blipFill>
          <a:blip r:embed="rId2"/>
          <a:stretch>
            <a:fillRect/>
          </a:stretch>
        </p:blipFill>
        <p:spPr>
          <a:xfrm>
            <a:off x="6073326" y="2711202"/>
            <a:ext cx="5179295" cy="3228659"/>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5-</a:t>
            </a:r>
            <a:r>
              <a:rPr lang="zh-CN" altLang="en-US" dirty="0"/>
              <a:t>“题库维护”用例实现的设计方案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887236" y="271121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a:t>管理员输入正确的管理员密钥，系统转入系统管理界面，边界类向控制类发出题目访问更新请求，管理员用</a:t>
            </a:r>
            <a:r>
              <a:rPr lang="en-US" altLang="zh-CN" sz="1400"/>
              <a:t>changeInfo</a:t>
            </a:r>
            <a:r>
              <a:rPr lang="zh-CN" altLang="en-US" sz="1400"/>
              <a:t>方法管理实体类</a:t>
            </a:r>
            <a:r>
              <a:rPr lang="en-US" altLang="zh-CN" sz="1400"/>
              <a:t>TestqustionInfo</a:t>
            </a:r>
            <a:r>
              <a:rPr lang="zh-CN" altLang="en-US" sz="1400"/>
              <a:t>中的题目信息，实体类</a:t>
            </a:r>
            <a:r>
              <a:rPr lang="en-US" altLang="zh-CN" sz="1400"/>
              <a:t>TestqustionInfo</a:t>
            </a:r>
            <a:r>
              <a:rPr lang="zh-CN" altLang="en-US" sz="1400"/>
              <a:t>更新题目信息返回给控制类是否更新成功，再向边界类</a:t>
            </a:r>
            <a:r>
              <a:rPr lang="en-US" altLang="zh-CN" sz="1400"/>
              <a:t>Backui</a:t>
            </a:r>
            <a:r>
              <a:rPr lang="zh-CN" altLang="en-US" sz="1400"/>
              <a:t>展示给管理员。</a:t>
            </a:r>
            <a:endParaRPr lang="zh-CN" altLang="en-US" sz="1400"/>
          </a:p>
        </p:txBody>
      </p:sp>
      <p:sp>
        <p:nvSpPr>
          <p:cNvPr id="3" name="文本框 2"/>
          <p:cNvSpPr txBox="1"/>
          <p:nvPr/>
        </p:nvSpPr>
        <p:spPr>
          <a:xfrm>
            <a:off x="1535289" y="6144874"/>
            <a:ext cx="2964955" cy="350702"/>
          </a:xfrm>
          <a:prstGeom prst="rect">
            <a:avLst/>
          </a:prstGeom>
          <a:noFill/>
        </p:spPr>
        <p:txBody>
          <a:bodyPr wrap="square" rtlCol="0">
            <a:noAutofit/>
          </a:bodyPr>
          <a:lstStyle/>
          <a:p>
            <a:pPr algn="ctr"/>
            <a:r>
              <a:rPr lang="zh-CN" altLang="en-US" dirty="0"/>
              <a:t>题库维护用例的分析顺序图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940893" cy="369561"/>
          </a:xfrm>
          <a:prstGeom prst="rect">
            <a:avLst/>
          </a:prstGeom>
          <a:noFill/>
        </p:spPr>
        <p:txBody>
          <a:bodyPr wrap="square" rtlCol="0">
            <a:noAutofit/>
          </a:bodyPr>
          <a:lstStyle/>
          <a:p>
            <a:pPr algn="ctr"/>
            <a:r>
              <a:rPr lang="zh-CN" altLang="en-US" dirty="0"/>
              <a:t>题库维护用例的设计顺序图</a:t>
            </a:r>
            <a:endParaRPr lang="zh-CN" altLang="en-US" dirty="0"/>
          </a:p>
        </p:txBody>
      </p:sp>
      <p:pic>
        <p:nvPicPr>
          <p:cNvPr id="10" name="图片 9" descr="upload_post_object_v2_1016518514"/>
          <p:cNvPicPr>
            <a:picLocks noChangeAspect="1"/>
          </p:cNvPicPr>
          <p:nvPr/>
        </p:nvPicPr>
        <p:blipFill>
          <a:blip r:embed="rId1"/>
          <a:stretch>
            <a:fillRect/>
          </a:stretch>
        </p:blipFill>
        <p:spPr>
          <a:xfrm>
            <a:off x="887254" y="2711212"/>
            <a:ext cx="4605876" cy="3228549"/>
          </a:xfrm>
          <a:prstGeom prst="rect">
            <a:avLst/>
          </a:prstGeom>
        </p:spPr>
      </p:pic>
      <p:pic>
        <p:nvPicPr>
          <p:cNvPr id="8" name="图片 7" descr="upload_post_object_v2_2989907814"/>
          <p:cNvPicPr>
            <a:picLocks noChangeAspect="1"/>
          </p:cNvPicPr>
          <p:nvPr/>
        </p:nvPicPr>
        <p:blipFill>
          <a:blip r:embed="rId2"/>
          <a:stretch>
            <a:fillRect/>
          </a:stretch>
        </p:blipFill>
        <p:spPr>
          <a:xfrm>
            <a:off x="6259680" y="2711218"/>
            <a:ext cx="4605876" cy="3228659"/>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48267" y="1735314"/>
            <a:ext cx="9753600" cy="905782"/>
          </a:xfrm>
        </p:spPr>
        <p:txBody>
          <a:bodyPr>
            <a:normAutofit lnSpcReduction="10000"/>
          </a:bodyPr>
          <a:lstStyle/>
          <a:p>
            <a:r>
              <a:rPr lang="zh-CN" altLang="en-US" dirty="0"/>
              <a:t>类设计</a:t>
            </a:r>
            <a:endParaRPr lang="zh-CN" altLang="en-US" dirty="0"/>
          </a:p>
          <a:p>
            <a:pPr lvl="1"/>
            <a:r>
              <a:rPr lang="zh-CN" altLang="en-US" dirty="0"/>
              <a:t>描述类属性、方法和类间关系设计的类图</a:t>
            </a:r>
            <a:endParaRPr lang="zh-CN" altLang="en-US" dirty="0"/>
          </a:p>
        </p:txBody>
      </p:sp>
      <p:sp>
        <p:nvSpPr>
          <p:cNvPr id="11266" name="标题 1"/>
          <p:cNvSpPr>
            <a:spLocks noGrp="1"/>
          </p:cNvSpPr>
          <p:nvPr>
            <p:ph type="title" idx="4294967295"/>
          </p:nvPr>
        </p:nvSpPr>
        <p:spPr>
          <a:xfrm>
            <a:off x="993423" y="929473"/>
            <a:ext cx="4560711"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7" name="文本框 6"/>
          <p:cNvSpPr txBox="1"/>
          <p:nvPr/>
        </p:nvSpPr>
        <p:spPr>
          <a:xfrm>
            <a:off x="476250" y="2641092"/>
            <a:ext cx="6644259" cy="4026408"/>
          </a:xfrm>
          <a:prstGeom prst="rect">
            <a:avLst/>
          </a:prstGeom>
          <a:noFill/>
        </p:spPr>
        <p:txBody>
          <a:bodyPr wrap="square" rtlCol="0" anchor="t">
            <a:noAutofit/>
          </a:bodyPr>
          <a:p>
            <a:r>
              <a:rPr lang="zh-CN" altLang="en-US"/>
              <a:t>核心类属性与操作</a:t>
            </a:r>
            <a:endParaRPr lang="zh-CN" altLang="en-US"/>
          </a:p>
          <a:p>
            <a:r>
              <a:rPr lang="en-US" altLang="zh-CN" b="1"/>
              <a:t>Login_ui</a:t>
            </a:r>
            <a:r>
              <a:rPr lang="zh-CN" altLang="en-US"/>
              <a:t>属性：</a:t>
            </a:r>
            <a:r>
              <a:rPr lang="en-US" altLang="zh-CN"/>
              <a:t>string username,string password</a:t>
            </a:r>
            <a:endParaRPr lang="en-US" altLang="zh-CN"/>
          </a:p>
          <a:p>
            <a:r>
              <a:rPr lang="zh-CN" altLang="en-US"/>
              <a:t>操作：</a:t>
            </a:r>
            <a:r>
              <a:rPr lang="en-US" altLang="zh-CN"/>
              <a:t>login(name, password),direct to all_questionUI(),register()</a:t>
            </a:r>
            <a:endParaRPr lang="en-US" altLang="zh-CN"/>
          </a:p>
          <a:p>
            <a:r>
              <a:rPr lang="en-US" altLang="zh-CN"/>
              <a:t>all_questionUI</a:t>
            </a:r>
            <a:r>
              <a:rPr lang="zh-CN" altLang="en-US"/>
              <a:t>属性：</a:t>
            </a:r>
            <a:r>
              <a:rPr lang="en-US" altLang="zh-CN"/>
              <a:t>string questionarray,string Discussion forum</a:t>
            </a:r>
            <a:endParaRPr lang="en-US" altLang="zh-CN"/>
          </a:p>
          <a:p>
            <a:r>
              <a:rPr lang="zh-CN" altLang="en-US"/>
              <a:t>操作：</a:t>
            </a:r>
            <a:r>
              <a:rPr lang="en-US" altLang="zh-CN"/>
              <a:t>requestQuestionArray(),requestQinfo()</a:t>
            </a:r>
            <a:endParaRPr lang="en-US" altLang="zh-CN"/>
          </a:p>
          <a:p>
            <a:r>
              <a:rPr lang="en-US" altLang="zh-CN" b="1"/>
              <a:t>one_questionUI</a:t>
            </a:r>
            <a:r>
              <a:rPr lang="zh-CN" altLang="en-US"/>
              <a:t>属性：</a:t>
            </a:r>
            <a:r>
              <a:rPr lang="en-US" altLang="zh-CN"/>
              <a:t>string describe title,string title,string content_User author,datetime</a:t>
            </a:r>
            <a:endParaRPr lang="en-US" altLang="zh-CN"/>
          </a:p>
          <a:p>
            <a:r>
              <a:rPr lang="zh-CN" altLang="en-US"/>
              <a:t>操作：</a:t>
            </a:r>
            <a:r>
              <a:rPr lang="en-US" altLang="zh-CN"/>
              <a:t>requestInfoStore(),requestCompiler()</a:t>
            </a:r>
            <a:endParaRPr lang="en-US" altLang="zh-CN"/>
          </a:p>
          <a:p>
            <a:r>
              <a:rPr lang="en-US" altLang="zh-CN" b="1"/>
              <a:t>managerUI</a:t>
            </a:r>
            <a:r>
              <a:rPr lang="zh-CN" altLang="en-US"/>
              <a:t>属性：</a:t>
            </a:r>
            <a:r>
              <a:rPr lang="en-US" altLang="zh-CN"/>
              <a:t>int questionnumber,string questioninfo</a:t>
            </a:r>
            <a:endParaRPr lang="en-US" altLang="zh-CN"/>
          </a:p>
          <a:p>
            <a:r>
              <a:rPr lang="zh-CN" altLang="en-US"/>
              <a:t>操作：</a:t>
            </a:r>
            <a:r>
              <a:rPr lang="en-US" altLang="zh-CN"/>
              <a:t>backinfo(),requestQChange()</a:t>
            </a:r>
            <a:endParaRPr lang="en-US" altLang="zh-CN"/>
          </a:p>
          <a:p>
            <a:r>
              <a:rPr lang="en-US" altLang="zh-CN" b="1"/>
              <a:t>User_service</a:t>
            </a:r>
            <a:r>
              <a:rPr lang="zh-CN" altLang="en-US"/>
              <a:t>属性：</a:t>
            </a:r>
            <a:r>
              <a:rPr lang="en-US" altLang="zh-CN"/>
              <a:t>string username,string password,string email</a:t>
            </a:r>
            <a:endParaRPr lang="en-US" altLang="zh-CN"/>
          </a:p>
          <a:p>
            <a:r>
              <a:rPr lang="zh-CN" altLang="en-US"/>
              <a:t>操作：</a:t>
            </a:r>
            <a:r>
              <a:rPr lang="en-US" altLang="zh-CN"/>
              <a:t>userInfocompare(name, password): boolean</a:t>
            </a:r>
            <a:endParaRPr lang="en-US" altLang="zh-CN"/>
          </a:p>
          <a:p>
            <a:endParaRPr lang="zh-CN" altLang="en-US"/>
          </a:p>
        </p:txBody>
      </p:sp>
      <p:pic>
        <p:nvPicPr>
          <p:cNvPr id="8" name="图片 7" descr="upload_post_object_v2_4009803792"/>
          <p:cNvPicPr>
            <a:picLocks noChangeAspect="1"/>
          </p:cNvPicPr>
          <p:nvPr/>
        </p:nvPicPr>
        <p:blipFill>
          <a:blip r:embed="rId1"/>
          <a:stretch>
            <a:fillRect/>
          </a:stretch>
        </p:blipFill>
        <p:spPr>
          <a:xfrm>
            <a:off x="7289483" y="200025"/>
            <a:ext cx="4902518" cy="5962650"/>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48267" y="1735314"/>
            <a:ext cx="9753600" cy="905782"/>
          </a:xfrm>
        </p:spPr>
        <p:txBody>
          <a:bodyPr>
            <a:normAutofit lnSpcReduction="10000"/>
          </a:bodyPr>
          <a:lstStyle/>
          <a:p>
            <a:r>
              <a:rPr lang="zh-CN" altLang="en-US" dirty="0"/>
              <a:t>类设计</a:t>
            </a:r>
            <a:endParaRPr lang="zh-CN" altLang="en-US" dirty="0"/>
          </a:p>
          <a:p>
            <a:pPr lvl="1"/>
            <a:r>
              <a:rPr lang="zh-CN" altLang="en-US" dirty="0"/>
              <a:t>描述类属性、方法和类间关系设计的类图</a:t>
            </a:r>
            <a:endParaRPr lang="zh-CN" altLang="en-US" dirty="0"/>
          </a:p>
        </p:txBody>
      </p:sp>
      <p:sp>
        <p:nvSpPr>
          <p:cNvPr id="11266" name="标题 1"/>
          <p:cNvSpPr>
            <a:spLocks noGrp="1"/>
          </p:cNvSpPr>
          <p:nvPr>
            <p:ph type="title" idx="4294967295"/>
          </p:nvPr>
        </p:nvSpPr>
        <p:spPr>
          <a:xfrm>
            <a:off x="993423" y="929473"/>
            <a:ext cx="4560711"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7" name="文本框 6"/>
          <p:cNvSpPr txBox="1"/>
          <p:nvPr/>
        </p:nvSpPr>
        <p:spPr>
          <a:xfrm>
            <a:off x="476250" y="2507742"/>
            <a:ext cx="6644259" cy="4159758"/>
          </a:xfrm>
          <a:prstGeom prst="rect">
            <a:avLst/>
          </a:prstGeom>
          <a:noFill/>
        </p:spPr>
        <p:txBody>
          <a:bodyPr wrap="square" rtlCol="0" anchor="t">
            <a:noAutofit/>
          </a:bodyPr>
          <a:p>
            <a:r>
              <a:rPr lang="en-US" altLang="zh-CN" b="1"/>
              <a:t>OJ_control</a:t>
            </a:r>
            <a:r>
              <a:rPr lang="zh-CN" altLang="en-US"/>
              <a:t>属性：</a:t>
            </a:r>
            <a:r>
              <a:rPr lang="en-US" altLang="zh-CN"/>
              <a:t>string number,string title,string star,int cpu limit</a:t>
            </a:r>
            <a:endParaRPr lang="en-US" altLang="zh-CN"/>
          </a:p>
          <a:p>
            <a:r>
              <a:rPr lang="en-US" altLang="zh-CN"/>
              <a:t>,int mem limit,string desc,string header,string tail</a:t>
            </a:r>
            <a:endParaRPr lang="en-US" altLang="zh-CN"/>
          </a:p>
          <a:p>
            <a:r>
              <a:rPr lang="zh-CN" altLang="en-US"/>
              <a:t>操作：</a:t>
            </a:r>
            <a:r>
              <a:rPr lang="en-US" altLang="zh-CN"/>
              <a:t>requestQarray(),searchQinfo(): void</a:t>
            </a:r>
            <a:endParaRPr lang="en-US" altLang="zh-CN"/>
          </a:p>
          <a:p>
            <a:r>
              <a:rPr lang="en-US" altLang="zh-CN" b="1"/>
              <a:t>UserInfoInspector</a:t>
            </a:r>
            <a:r>
              <a:rPr lang="zh-CN" altLang="en-US"/>
              <a:t>属性：</a:t>
            </a:r>
            <a:r>
              <a:rPr lang="en-US" altLang="zh-CN"/>
              <a:t>string name,string password</a:t>
            </a:r>
            <a:endParaRPr lang="en-US" altLang="zh-CN"/>
          </a:p>
          <a:p>
            <a:r>
              <a:rPr lang="zh-CN" altLang="en-US"/>
              <a:t>操作：</a:t>
            </a:r>
            <a:r>
              <a:rPr lang="en-US" altLang="zh-CN"/>
              <a:t>boolean insertUser(User): boolean,boolean deleteUser(User): boolean,boolean updateUser(User): boolean,User getUser(int id): User,boolean verifyUserValidity(account, password): boolean</a:t>
            </a:r>
            <a:endParaRPr lang="en-US" altLang="zh-CN"/>
          </a:p>
          <a:p>
            <a:r>
              <a:rPr lang="en-US" altLang="zh-CN" b="1"/>
              <a:t>TestquestionInfo</a:t>
            </a:r>
            <a:r>
              <a:rPr lang="zh-CN" altLang="en-US"/>
              <a:t>属性：</a:t>
            </a:r>
            <a:r>
              <a:rPr lang="en-US" altLang="zh-CN"/>
              <a:t>string number,string title,string star,int cpu limit,int mem limit</a:t>
            </a:r>
            <a:endParaRPr lang="en-US" altLang="zh-CN"/>
          </a:p>
          <a:p>
            <a:r>
              <a:rPr lang="zh-CN" altLang="en-US"/>
              <a:t>操作：</a:t>
            </a:r>
            <a:r>
              <a:rPr lang="en-US" altLang="zh-CN"/>
              <a:t>searchQinfo(): void,boolean deleteUser(User): boolean,boolean updateUser(User): boolean,User verifyUser(account): User,boolean verifyUserValidity(account, password): boolean</a:t>
            </a:r>
            <a:endParaRPr lang="en-US" altLang="zh-CN"/>
          </a:p>
          <a:p>
            <a:endParaRPr lang="zh-CN" altLang="en-US"/>
          </a:p>
        </p:txBody>
      </p:sp>
      <p:pic>
        <p:nvPicPr>
          <p:cNvPr id="8" name="图片 7" descr="upload_post_object_v2_4009803792"/>
          <p:cNvPicPr>
            <a:picLocks noChangeAspect="1"/>
          </p:cNvPicPr>
          <p:nvPr/>
        </p:nvPicPr>
        <p:blipFill>
          <a:blip r:embed="rId1"/>
          <a:stretch>
            <a:fillRect/>
          </a:stretch>
        </p:blipFill>
        <p:spPr>
          <a:xfrm>
            <a:off x="7289483" y="200025"/>
            <a:ext cx="4902518" cy="5962650"/>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48267" y="1735314"/>
            <a:ext cx="9753600" cy="905782"/>
          </a:xfrm>
        </p:spPr>
        <p:txBody>
          <a:bodyPr>
            <a:normAutofit lnSpcReduction="10000"/>
          </a:bodyPr>
          <a:lstStyle/>
          <a:p>
            <a:r>
              <a:rPr lang="zh-CN" altLang="en-US" dirty="0"/>
              <a:t>类设计</a:t>
            </a:r>
            <a:endParaRPr lang="zh-CN" altLang="en-US" dirty="0"/>
          </a:p>
          <a:p>
            <a:pPr lvl="1"/>
            <a:r>
              <a:rPr lang="zh-CN" altLang="en-US" dirty="0"/>
              <a:t>描述类属性、方法和类间关系设计的类图</a:t>
            </a:r>
            <a:endParaRPr lang="zh-CN" altLang="en-US" dirty="0"/>
          </a:p>
        </p:txBody>
      </p:sp>
      <p:sp>
        <p:nvSpPr>
          <p:cNvPr id="11266" name="标题 1"/>
          <p:cNvSpPr>
            <a:spLocks noGrp="1"/>
          </p:cNvSpPr>
          <p:nvPr>
            <p:ph type="title" idx="4294967295"/>
          </p:nvPr>
        </p:nvSpPr>
        <p:spPr>
          <a:xfrm>
            <a:off x="993423" y="929473"/>
            <a:ext cx="4560711"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7" name="文本框 6"/>
          <p:cNvSpPr txBox="1"/>
          <p:nvPr/>
        </p:nvSpPr>
        <p:spPr>
          <a:xfrm>
            <a:off x="476250" y="2507742"/>
            <a:ext cx="6644259" cy="4159758"/>
          </a:xfrm>
          <a:prstGeom prst="rect">
            <a:avLst/>
          </a:prstGeom>
          <a:noFill/>
        </p:spPr>
        <p:txBody>
          <a:bodyPr wrap="square" rtlCol="0" anchor="t">
            <a:noAutofit/>
          </a:bodyPr>
          <a:p>
            <a:r>
              <a:rPr lang="en-US" altLang="zh-CN"/>
              <a:t>Compiler</a:t>
            </a:r>
            <a:r>
              <a:rPr lang="zh-CN" altLang="en-US"/>
              <a:t>属性：</a:t>
            </a:r>
            <a:r>
              <a:rPr lang="en-US" altLang="zh-CN"/>
              <a:t>string number,string title,string star,int cpu limit,int mem limit</a:t>
            </a:r>
            <a:endParaRPr lang="en-US" altLang="zh-CN"/>
          </a:p>
          <a:p>
            <a:r>
              <a:rPr lang="zh-CN" altLang="en-US"/>
              <a:t>操作：</a:t>
            </a:r>
            <a:r>
              <a:rPr lang="en-US" altLang="zh-CN"/>
              <a:t>compiler(): void</a:t>
            </a:r>
            <a:endParaRPr lang="en-US" altLang="zh-CN"/>
          </a:p>
          <a:p>
            <a:r>
              <a:rPr lang="zh-CN" altLang="en-US"/>
              <a:t>类之间的关系：</a:t>
            </a:r>
            <a:endParaRPr lang="zh-CN" altLang="en-US"/>
          </a:p>
          <a:p>
            <a:r>
              <a:rPr lang="zh-CN" altLang="en-US"/>
              <a:t>关联：</a:t>
            </a:r>
            <a:endParaRPr lang="zh-CN" altLang="en-US"/>
          </a:p>
          <a:p>
            <a:r>
              <a:rPr lang="en-US" altLang="zh-CN"/>
              <a:t>Login_ui </a:t>
            </a:r>
            <a:r>
              <a:rPr lang="zh-CN" altLang="en-US"/>
              <a:t>与</a:t>
            </a:r>
            <a:r>
              <a:rPr lang="en-US" altLang="zh-CN"/>
              <a:t> User_service </a:t>
            </a:r>
            <a:r>
              <a:rPr lang="zh-CN" altLang="en-US"/>
              <a:t>关联，用于验证用户信息。</a:t>
            </a:r>
            <a:endParaRPr lang="zh-CN" altLang="en-US"/>
          </a:p>
          <a:p>
            <a:r>
              <a:rPr lang="en-US" altLang="zh-CN"/>
              <a:t>all_questionUI </a:t>
            </a:r>
            <a:r>
              <a:rPr lang="zh-CN" altLang="en-US"/>
              <a:t>与</a:t>
            </a:r>
            <a:r>
              <a:rPr lang="en-US" altLang="zh-CN"/>
              <a:t> OJ_control </a:t>
            </a:r>
            <a:r>
              <a:rPr lang="zh-CN" altLang="en-US"/>
              <a:t>关联，控制题目请求和题目信息搜索。</a:t>
            </a:r>
            <a:endParaRPr lang="zh-CN" altLang="en-US"/>
          </a:p>
          <a:p>
            <a:r>
              <a:rPr lang="en-US" altLang="zh-CN"/>
              <a:t>OJ_control </a:t>
            </a:r>
            <a:r>
              <a:rPr lang="zh-CN" altLang="en-US"/>
              <a:t>与</a:t>
            </a:r>
            <a:r>
              <a:rPr lang="en-US" altLang="zh-CN"/>
              <a:t> TestquestionInfo </a:t>
            </a:r>
            <a:r>
              <a:rPr lang="zh-CN" altLang="en-US"/>
              <a:t>关联，负责搜索和处理问题信息。</a:t>
            </a:r>
            <a:endParaRPr lang="zh-CN" altLang="en-US"/>
          </a:p>
          <a:p>
            <a:r>
              <a:rPr lang="en-US" altLang="zh-CN"/>
              <a:t>managerUI </a:t>
            </a:r>
            <a:r>
              <a:rPr lang="zh-CN" altLang="en-US"/>
              <a:t>与</a:t>
            </a:r>
            <a:r>
              <a:rPr lang="en-US" altLang="zh-CN"/>
              <a:t> OJ_control </a:t>
            </a:r>
            <a:r>
              <a:rPr lang="zh-CN" altLang="en-US"/>
              <a:t>关联，涉及题目修改与返回的信息处理。</a:t>
            </a:r>
            <a:endParaRPr lang="zh-CN" altLang="en-US"/>
          </a:p>
          <a:p>
            <a:r>
              <a:rPr lang="en-US" altLang="zh-CN"/>
              <a:t>one_questionUI </a:t>
            </a:r>
            <a:r>
              <a:rPr lang="zh-CN" altLang="en-US"/>
              <a:t>与</a:t>
            </a:r>
            <a:r>
              <a:rPr lang="en-US" altLang="zh-CN"/>
              <a:t> OJ_control </a:t>
            </a:r>
            <a:r>
              <a:rPr lang="zh-CN" altLang="en-US"/>
              <a:t>关联，处理题目展示与编译操作。</a:t>
            </a:r>
            <a:endParaRPr lang="zh-CN" altLang="en-US"/>
          </a:p>
          <a:p>
            <a:r>
              <a:rPr lang="zh-CN" altLang="en-US"/>
              <a:t>依赖：</a:t>
            </a:r>
            <a:endParaRPr lang="zh-CN" altLang="en-US"/>
          </a:p>
          <a:p>
            <a:r>
              <a:rPr lang="en-US" altLang="zh-CN"/>
              <a:t>OJ_control </a:t>
            </a:r>
            <a:r>
              <a:rPr lang="zh-CN" altLang="en-US"/>
              <a:t>依赖</a:t>
            </a:r>
            <a:r>
              <a:rPr lang="en-US" altLang="zh-CN"/>
              <a:t> TestquestionInfo </a:t>
            </a:r>
            <a:r>
              <a:rPr lang="zh-CN" altLang="en-US"/>
              <a:t>和</a:t>
            </a:r>
            <a:r>
              <a:rPr lang="en-US" altLang="zh-CN"/>
              <a:t> compiler </a:t>
            </a:r>
            <a:r>
              <a:rPr lang="zh-CN" altLang="en-US"/>
              <a:t>实体类，用于获取题目信息并执行编译。</a:t>
            </a:r>
            <a:endParaRPr lang="zh-CN" altLang="en-US"/>
          </a:p>
        </p:txBody>
      </p:sp>
      <p:pic>
        <p:nvPicPr>
          <p:cNvPr id="8" name="图片 7" descr="upload_post_object_v2_4009803792"/>
          <p:cNvPicPr>
            <a:picLocks noChangeAspect="1"/>
          </p:cNvPicPr>
          <p:nvPr/>
        </p:nvPicPr>
        <p:blipFill>
          <a:blip r:embed="rId1"/>
          <a:stretch>
            <a:fillRect/>
          </a:stretch>
        </p:blipFill>
        <p:spPr>
          <a:xfrm>
            <a:off x="7223901" y="148860"/>
            <a:ext cx="4902518" cy="5962650"/>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67580"/>
            <a:ext cx="9595556" cy="1844675"/>
          </a:xfrm>
        </p:spPr>
        <p:txBody>
          <a:bodyPr>
            <a:normAutofit/>
          </a:bodyPr>
          <a:lstStyle/>
          <a:p>
            <a:r>
              <a:rPr lang="zh-CN" altLang="en-US" dirty="0"/>
              <a:t>数据模型设计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891823" y="2451547"/>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075847" y="5885184"/>
            <a:ext cx="3804356" cy="368300"/>
          </a:xfrm>
          <a:prstGeom prst="rect">
            <a:avLst/>
          </a:prstGeom>
          <a:noFill/>
        </p:spPr>
        <p:txBody>
          <a:bodyPr wrap="square" rtlCol="0">
            <a:spAutoFit/>
          </a:bodyPr>
          <a:lstStyle/>
          <a:p>
            <a:pPr algn="ctr"/>
            <a:r>
              <a:rPr lang="zh-CN" altLang="en-US" dirty="0"/>
              <a:t>系统设计类图</a:t>
            </a:r>
            <a:endParaRPr lang="zh-CN" altLang="en-US" dirty="0"/>
          </a:p>
        </p:txBody>
      </p:sp>
      <p:sp>
        <p:nvSpPr>
          <p:cNvPr id="5" name="矩形 4"/>
          <p:cNvSpPr/>
          <p:nvPr/>
        </p:nvSpPr>
        <p:spPr>
          <a:xfrm>
            <a:off x="6231466" y="2451547"/>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863644" y="5885229"/>
            <a:ext cx="2664178" cy="369332"/>
          </a:xfrm>
          <a:prstGeom prst="rect">
            <a:avLst/>
          </a:prstGeom>
          <a:noFill/>
        </p:spPr>
        <p:txBody>
          <a:bodyPr wrap="square" rtlCol="0">
            <a:spAutoFit/>
          </a:bodyPr>
          <a:lstStyle/>
          <a:p>
            <a:pPr algn="ctr"/>
            <a:r>
              <a:rPr lang="zh-CN" altLang="en-US" dirty="0"/>
              <a:t>系统数据设计类图</a:t>
            </a:r>
            <a:endParaRPr lang="zh-CN" altLang="en-US" dirty="0"/>
          </a:p>
        </p:txBody>
      </p:sp>
      <p:pic>
        <p:nvPicPr>
          <p:cNvPr id="9" name="图片 8" descr="upload_post_object_v2_263329854"/>
          <p:cNvPicPr>
            <a:picLocks noChangeAspect="1"/>
          </p:cNvPicPr>
          <p:nvPr/>
        </p:nvPicPr>
        <p:blipFill>
          <a:blip r:embed="rId1"/>
          <a:stretch>
            <a:fillRect/>
          </a:stretch>
        </p:blipFill>
        <p:spPr>
          <a:xfrm>
            <a:off x="891827" y="2451518"/>
            <a:ext cx="4481657" cy="3203843"/>
          </a:xfrm>
          <a:prstGeom prst="rect">
            <a:avLst/>
          </a:prstGeom>
        </p:spPr>
      </p:pic>
      <p:pic>
        <p:nvPicPr>
          <p:cNvPr id="8" name="图片 7" descr="upload_post_object_v2_636789707"/>
          <p:cNvPicPr>
            <a:picLocks noChangeAspect="1"/>
          </p:cNvPicPr>
          <p:nvPr/>
        </p:nvPicPr>
        <p:blipFill>
          <a:blip r:embed="rId2"/>
          <a:stretch>
            <a:fillRect/>
          </a:stretch>
        </p:blipFill>
        <p:spPr>
          <a:xfrm>
            <a:off x="5846306" y="1881187"/>
            <a:ext cx="5052021" cy="3799046"/>
          </a:xfrm>
          <a:prstGeom prst="rect">
            <a:avLst/>
          </a:prstGeom>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422" y="1724025"/>
            <a:ext cx="9787467" cy="2111375"/>
          </a:xfrm>
        </p:spPr>
        <p:txBody>
          <a:bodyPr>
            <a:normAutofit lnSpcReduction="10000"/>
          </a:bodyPr>
          <a:lstStyle/>
          <a:p>
            <a:r>
              <a:rPr lang="zh-CN" altLang="en-US" dirty="0"/>
              <a:t>部署设计</a:t>
            </a:r>
            <a:endParaRPr lang="en-US" altLang="zh-CN" dirty="0"/>
          </a:p>
          <a:p>
            <a:pPr marL="393065" lvl="1" indent="0">
              <a:buNone/>
            </a:pPr>
            <a:r>
              <a:rPr lang="en-US" altLang="zh-CN"/>
              <a:t>“</a:t>
            </a:r>
            <a:r>
              <a:rPr lang="zh-CN" altLang="en-US"/>
              <a:t>在线</a:t>
            </a:r>
            <a:r>
              <a:rPr lang="en-US" altLang="zh-CN"/>
              <a:t>OJ”</a:t>
            </a:r>
            <a:r>
              <a:rPr lang="zh-CN" altLang="en-US"/>
              <a:t>系统采用分布式部署的方式，其中</a:t>
            </a:r>
            <a:r>
              <a:rPr lang="en-US" altLang="zh-CN"/>
              <a:t>“</a:t>
            </a:r>
            <a:r>
              <a:rPr lang="zh-CN" altLang="en-US"/>
              <a:t>在线</a:t>
            </a:r>
            <a:r>
              <a:rPr lang="en-US" altLang="zh-CN"/>
              <a:t>OJ”</a:t>
            </a:r>
            <a:r>
              <a:rPr lang="zh-CN" altLang="en-US"/>
              <a:t>子系统部署在</a:t>
            </a:r>
            <a:r>
              <a:rPr lang="en-US" altLang="zh-CN"/>
              <a:t>Ubuntu</a:t>
            </a:r>
            <a:r>
              <a:rPr lang="zh-CN" altLang="en-US"/>
              <a:t>云端服务器上通过云服务器与网页端进行交互，用户可以通过访问固定网站或者</a:t>
            </a:r>
            <a:r>
              <a:rPr lang="en-US" altLang="zh-CN"/>
              <a:t>ip</a:t>
            </a:r>
            <a:r>
              <a:rPr lang="zh-CN" altLang="en-US"/>
              <a:t>地址对</a:t>
            </a:r>
            <a:r>
              <a:rPr lang="en-US" altLang="zh-CN"/>
              <a:t>“</a:t>
            </a:r>
            <a:r>
              <a:rPr lang="zh-CN" altLang="en-US"/>
              <a:t>在线</a:t>
            </a:r>
            <a:r>
              <a:rPr lang="en-US" altLang="zh-CN"/>
              <a:t>OJ”</a:t>
            </a:r>
            <a:r>
              <a:rPr lang="zh-CN" altLang="en-US"/>
              <a:t>网站进行访问。后端计算节点还部署了</a:t>
            </a:r>
            <a:r>
              <a:rPr lang="en-US" altLang="zh-CN"/>
              <a:t>MySQL </a:t>
            </a:r>
            <a:r>
              <a:rPr lang="zh-CN" altLang="en-US"/>
              <a:t>数据库管理系统，以保存系统中的用户、题库、评论等信息。前后端之间通过网络进行连接，从而实现交互和通讯。</a:t>
            </a:r>
            <a:endParaRPr lang="zh-CN" altLang="en-US" dirty="0"/>
          </a:p>
        </p:txBody>
      </p:sp>
      <p:sp>
        <p:nvSpPr>
          <p:cNvPr id="11266" name="标题 1"/>
          <p:cNvSpPr>
            <a:spLocks noGrp="1"/>
          </p:cNvSpPr>
          <p:nvPr>
            <p:ph type="title" idx="4294967295"/>
          </p:nvPr>
        </p:nvSpPr>
        <p:spPr>
          <a:xfrm>
            <a:off x="993422" y="940763"/>
            <a:ext cx="4492978"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descr="upload_post_object_v2_1995839159"/>
          <p:cNvPicPr>
            <a:picLocks noChangeAspect="1"/>
          </p:cNvPicPr>
          <p:nvPr/>
        </p:nvPicPr>
        <p:blipFill>
          <a:blip r:embed="rId1"/>
          <a:stretch>
            <a:fillRect/>
          </a:stretch>
        </p:blipFill>
        <p:spPr>
          <a:xfrm>
            <a:off x="993457" y="3683000"/>
            <a:ext cx="9787509" cy="2565400"/>
          </a:xfrm>
          <a:prstGeom prst="rect">
            <a:avLst/>
          </a:prstGeom>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代码编写与测试</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04</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82133" y="1667581"/>
            <a:ext cx="9810045" cy="5131435"/>
          </a:xfrm>
        </p:spPr>
        <p:txBody>
          <a:bodyPr/>
          <a:lstStyle/>
          <a:p>
            <a:r>
              <a:rPr lang="zh-CN" altLang="en-US" dirty="0"/>
              <a:t>代码组织结构</a:t>
            </a:r>
            <a:endParaRPr lang="en-US" altLang="zh-CN" dirty="0"/>
          </a:p>
          <a:p>
            <a:pPr lvl="1"/>
            <a:r>
              <a:rPr lang="zh-CN" altLang="en-US" dirty="0"/>
              <a:t>右图所示</a:t>
            </a:r>
            <a:endParaRPr lang="en-US" altLang="zh-CN" dirty="0"/>
          </a:p>
          <a:p>
            <a:r>
              <a:rPr lang="zh-CN" altLang="en-US" dirty="0"/>
              <a:t>程序代码量</a:t>
            </a:r>
            <a:endParaRPr lang="en-US" altLang="zh-CN" dirty="0"/>
          </a:p>
          <a:p>
            <a:pPr lvl="1"/>
            <a:r>
              <a:rPr lang="zh-CN" altLang="en-US" dirty="0"/>
              <a:t>独立编写代码量</a:t>
            </a:r>
            <a:r>
              <a:rPr lang="en-US" altLang="zh-CN" dirty="0"/>
              <a:t>:</a:t>
            </a:r>
            <a:r>
              <a:rPr lang="zh-CN" altLang="en-US" dirty="0"/>
              <a:t> </a:t>
            </a:r>
            <a:r>
              <a:rPr lang="en-US" altLang="zh-CN" dirty="0"/>
              <a:t>12162</a:t>
            </a:r>
            <a:r>
              <a:rPr lang="zh-CN" altLang="en-US" dirty="0"/>
              <a:t> 行</a:t>
            </a:r>
            <a:endParaRPr lang="zh-CN" altLang="en-US" dirty="0"/>
          </a:p>
          <a:p>
            <a:pPr lvl="1"/>
            <a:r>
              <a:rPr lang="zh-CN" altLang="en-US" dirty="0"/>
              <a:t>开源代码行数</a:t>
            </a:r>
            <a:r>
              <a:rPr lang="en-US" altLang="zh-CN" dirty="0"/>
              <a:t>: 2709 </a:t>
            </a:r>
            <a:r>
              <a:rPr lang="zh-CN" altLang="en-US" dirty="0"/>
              <a:t>行</a:t>
            </a:r>
            <a:r>
              <a:rPr lang="en-US" altLang="zh-CN" dirty="0"/>
              <a:t> </a:t>
            </a:r>
            <a:endParaRPr lang="zh-CN" altLang="en-US" dirty="0"/>
          </a:p>
          <a:p>
            <a:pPr lvl="1"/>
            <a:r>
              <a:rPr lang="zh-CN" altLang="en-US"/>
              <a:t>总计有效代码行数</a:t>
            </a:r>
            <a:r>
              <a:rPr lang="en-US" altLang="zh-CN"/>
              <a:t>: 14871 </a:t>
            </a:r>
            <a:r>
              <a:rPr lang="zh-CN" altLang="en-US"/>
              <a:t>行</a:t>
            </a:r>
            <a:endParaRPr lang="en-US" altLang="zh-CN" dirty="0"/>
          </a:p>
          <a:p>
            <a:r>
              <a:rPr lang="zh-CN" altLang="en-US" dirty="0"/>
              <a:t>开源代码利用情况</a:t>
            </a:r>
            <a:endParaRPr lang="en-US" altLang="zh-CN" dirty="0"/>
          </a:p>
          <a:p>
            <a:pPr lvl="1"/>
            <a:r>
              <a:rPr lang="zh-CN" altLang="en-US" dirty="0"/>
              <a:t>利用了 </a:t>
            </a:r>
            <a:r>
              <a:rPr lang="en-US" altLang="zh-CN" dirty="0"/>
              <a:t>cpphttplib </a:t>
            </a:r>
            <a:r>
              <a:rPr lang="zh-CN" altLang="en-US" dirty="0"/>
              <a:t>库开源软件实现了</a:t>
            </a:r>
            <a:endParaRPr lang="zh-CN" altLang="en-US" dirty="0"/>
          </a:p>
          <a:p>
            <a:pPr marL="457200" lvl="1" indent="0">
              <a:buNone/>
            </a:pPr>
            <a:r>
              <a:rPr lang="zh-CN" altLang="en-US" dirty="0"/>
              <a:t>   提供 </a:t>
            </a:r>
            <a:r>
              <a:rPr lang="en-US" altLang="zh-CN" dirty="0"/>
              <a:t>http </a:t>
            </a:r>
            <a:r>
              <a:rPr lang="zh-CN" altLang="en-US" dirty="0"/>
              <a:t>网络服务功能</a:t>
            </a:r>
            <a:endParaRPr lang="en-US" altLang="zh-CN" dirty="0"/>
          </a:p>
          <a:p>
            <a:pPr lvl="1"/>
            <a:r>
              <a:rPr lang="zh-CN" altLang="en-US" dirty="0"/>
              <a:t>通过使用 </a:t>
            </a:r>
            <a:r>
              <a:rPr lang="en-US" altLang="zh-CN" dirty="0"/>
              <a:t>cpphttplib </a:t>
            </a:r>
            <a:r>
              <a:rPr lang="zh-CN" altLang="en-US" dirty="0"/>
              <a:t>库的 </a:t>
            </a:r>
            <a:r>
              <a:rPr lang="en-US" altLang="zh-CN" dirty="0"/>
              <a:t>client </a:t>
            </a:r>
            <a:r>
              <a:rPr lang="zh-CN" altLang="en-US" dirty="0"/>
              <a:t>和 </a:t>
            </a:r>
            <a:r>
              <a:rPr lang="en-US" altLang="zh-CN" dirty="0"/>
              <a:t>server </a:t>
            </a:r>
            <a:r>
              <a:rPr lang="zh-CN" altLang="en-US" dirty="0"/>
              <a:t>类中的接口</a:t>
            </a:r>
            <a:r>
              <a:rPr lang="en-US" altLang="zh-CN" dirty="0"/>
              <a:t>, </a:t>
            </a:r>
            <a:r>
              <a:rPr lang="zh-CN" altLang="en-US" dirty="0"/>
              <a:t>达成了服务器之间的相互通信</a:t>
            </a:r>
            <a:r>
              <a:rPr lang="en-US" altLang="zh-CN" dirty="0"/>
              <a:t>, </a:t>
            </a:r>
            <a:r>
              <a:rPr lang="zh-CN" altLang="en-US" dirty="0"/>
              <a:t>以及服务器和客户端浏览器之间的通信</a:t>
            </a:r>
            <a:endParaRPr lang="en-US" altLang="zh-CN" dirty="0"/>
          </a:p>
          <a:p>
            <a:endParaRPr lang="en-US" altLang="zh-CN" dirty="0"/>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pic>
        <p:nvPicPr>
          <p:cNvPr id="3" name="图片 2" descr="upload_post_object_v2_1145299641"/>
          <p:cNvPicPr>
            <a:picLocks noChangeAspect="1"/>
          </p:cNvPicPr>
          <p:nvPr/>
        </p:nvPicPr>
        <p:blipFill>
          <a:blip r:embed="rId1"/>
          <a:srcRect b="5070"/>
          <a:stretch>
            <a:fillRect/>
          </a:stretch>
        </p:blipFill>
        <p:spPr>
          <a:xfrm>
            <a:off x="7108589" y="179853"/>
            <a:ext cx="3082637" cy="4945066"/>
          </a:xfrm>
          <a:prstGeom prst="rect">
            <a:avLst/>
          </a:prstGeom>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2738120"/>
          </a:xfrm>
        </p:spPr>
        <p:txBody>
          <a:bodyPr/>
          <a:lstStyle/>
          <a:p>
            <a:pPr lvl="1"/>
            <a:r>
              <a:rPr lang="zh-CN" altLang="en-US" sz="2800" dirty="0"/>
              <a:t>软件测试过程</a:t>
            </a:r>
            <a:endParaRPr lang="zh-CN" altLang="en-US" sz="2800" dirty="0"/>
          </a:p>
          <a:p>
            <a:pPr lvl="1"/>
            <a:r>
              <a:rPr lang="zh-CN" altLang="en-US" sz="2000" dirty="0"/>
              <a:t>先对各部分进行单元测试，测试每个用例的每个子功能的有效性，比如题目维护用例中对于题目的分别增删改查操作是否能够正常执行</a:t>
            </a:r>
            <a:endParaRPr lang="zh-CN" altLang="en-US" sz="2000" dirty="0"/>
          </a:p>
          <a:p>
            <a:pPr lvl="1"/>
            <a:r>
              <a:rPr lang="zh-CN" altLang="en-US" sz="2000" dirty="0"/>
              <a:t>再对整个系统进行集成测试，测试</a:t>
            </a:r>
            <a:r>
              <a:rPr lang="zh-CN" altLang="en-US" sz="2000"/>
              <a:t>检查模块之间的交互，确保各模块协作正常。</a:t>
            </a:r>
            <a:endParaRPr lang="zh-CN" altLang="en-US" sz="2000" dirty="0"/>
          </a:p>
          <a:p>
            <a:pPr lvl="1"/>
            <a:r>
              <a:rPr lang="zh-CN" altLang="en-US" sz="2000" dirty="0"/>
              <a:t>最后在对系统进行性能测试。如在当前服务器下能支持多少台设备同时提交代码。</a:t>
            </a:r>
            <a:endParaRPr lang="zh-CN" altLang="en-US" sz="2000" dirty="0"/>
          </a:p>
          <a:p>
            <a:endParaRPr lang="zh-CN" altLang="en-US" sz="2000"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userDrawn="1"/>
        </p:nvSpPr>
        <p:spPr>
          <a:xfrm>
            <a:off x="1248833" y="965200"/>
            <a:ext cx="1811020" cy="583565"/>
          </a:xfrm>
          <a:prstGeom prst="rect">
            <a:avLst/>
          </a:prstGeom>
        </p:spPr>
        <p:txBody>
          <a:bodyPr wrap="none" rtlCol="0">
            <a:spAutoFit/>
          </a:bodyPr>
          <a:p>
            <a:pPr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软件测试</a:t>
            </a:r>
            <a:endParaRPr lang="zh-CN" altLang="en-US" sz="3200" b="1" dirty="0">
              <a:solidFill>
                <a:srgbClr val="1057CE"/>
              </a:solidFill>
              <a:latin typeface="+mn-ea"/>
            </a:endParaRPr>
          </a:p>
        </p:txBody>
      </p:sp>
      <p:sp>
        <p:nvSpPr>
          <p:cNvPr id="4" name="文本框 3"/>
          <p:cNvSpPr txBox="1"/>
          <p:nvPr userDrawn="1"/>
        </p:nvSpPr>
        <p:spPr>
          <a:xfrm>
            <a:off x="1598083" y="1695450"/>
            <a:ext cx="6659880" cy="4007697"/>
          </a:xfrm>
          <a:prstGeom prst="rect">
            <a:avLst/>
          </a:prstGeom>
        </p:spPr>
        <p:txBody>
          <a:bodyPr wrap="square" rtlCol="0">
            <a:noAutofit/>
          </a:bodyPr>
          <a:p>
            <a:pPr algn="l"/>
            <a:r>
              <a:rPr lang="zh-CN" altLang="en-US" sz="2400"/>
              <a:t>软件测试内容</a:t>
            </a:r>
            <a:endParaRPr lang="zh-CN" altLang="en-US" sz="2400"/>
          </a:p>
          <a:p>
            <a:pPr algn="l"/>
            <a:r>
              <a:rPr lang="en-US" altLang="zh-CN"/>
              <a:t>1.</a:t>
            </a:r>
            <a:r>
              <a:rPr lang="zh-CN" altLang="en-US"/>
              <a:t>对</a:t>
            </a:r>
            <a:r>
              <a:rPr lang="zh-CN" altLang="en-US">
                <a:solidFill>
                  <a:schemeClr val="tx1"/>
                </a:solidFill>
              </a:rPr>
              <a:t>用户登录</a:t>
            </a:r>
            <a:r>
              <a:rPr lang="zh-CN" altLang="en-US"/>
              <a:t>模块开展了单元测试，查看其是否能够正确登录。</a:t>
            </a:r>
            <a:endParaRPr lang="zh-CN" altLang="en-US"/>
          </a:p>
          <a:p>
            <a:pPr algn="l"/>
            <a:r>
              <a:rPr lang="zh-CN" altLang="en-US"/>
              <a:t>设计了哪些测试用例：</a:t>
            </a:r>
            <a:endParaRPr lang="zh-CN" altLang="en-US"/>
          </a:p>
          <a:p>
            <a:pPr algn="l"/>
            <a:endParaRPr lang="zh-CN" altLang="en-US"/>
          </a:p>
          <a:p>
            <a:endParaRPr lang="zh-CN" altLang="en-US"/>
          </a:p>
        </p:txBody>
      </p:sp>
      <p:graphicFrame>
        <p:nvGraphicFramePr>
          <p:cNvPr id="5" name="表格 4"/>
          <p:cNvGraphicFramePr/>
          <p:nvPr/>
        </p:nvGraphicFramePr>
        <p:xfrm>
          <a:off x="1598083" y="3079750"/>
          <a:ext cx="8534400" cy="2286000"/>
        </p:xfrm>
        <a:graphic>
          <a:graphicData uri="http://schemas.openxmlformats.org/drawingml/2006/table">
            <a:tbl>
              <a:tblPr firstRow="1" bandRow="1">
                <a:tableStyleId>{5940675A-B579-460E-94D1-54222C63F5DA}</a:tableStyleId>
              </a:tblPr>
              <a:tblGrid>
                <a:gridCol w="3132666"/>
                <a:gridCol w="2556934"/>
                <a:gridCol w="2844800"/>
              </a:tblGrid>
              <a:tr h="381000">
                <a:tc>
                  <a:txBody>
                    <a:bodyPr/>
                    <a:p>
                      <a:pPr algn="ctr">
                        <a:buNone/>
                      </a:pPr>
                      <a:r>
                        <a:rPr lang="zh-CN" altLang="en-US"/>
                        <a:t>测试用例</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预期结果</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结果</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输入正确的</a:t>
                      </a:r>
                      <a:r>
                        <a:rPr lang="zh-CN" altLang="en-US" sz="1800">
                          <a:solidFill>
                            <a:schemeClr val="tx1"/>
                          </a:solidFill>
                        </a:rPr>
                        <a:t>账号密码</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sz="1800">
                          <a:solidFill>
                            <a:schemeClr val="tx1"/>
                          </a:solidFill>
                        </a:rPr>
                        <a:t>成功登录</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sz="1800">
                          <a:solidFill>
                            <a:schemeClr val="tx1"/>
                          </a:solidFill>
                        </a:rPr>
                        <a:t>成功登录</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输入错误的账号密码</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sz="1800">
                          <a:solidFill>
                            <a:schemeClr val="tx1"/>
                          </a:solidFill>
                        </a:rPr>
                        <a:t>显示密码错误</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sz="1800">
                          <a:solidFill>
                            <a:schemeClr val="tx1"/>
                          </a:solidFill>
                        </a:rPr>
                        <a:t>显示密码错误</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通过</a:t>
                      </a:r>
                      <a:r>
                        <a:rPr lang="en-US" altLang="zh-CN"/>
                        <a:t>qq</a:t>
                      </a:r>
                      <a:r>
                        <a:rPr lang="zh-CN" altLang="en-US"/>
                        <a:t>扫码登录</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sz="1800">
                          <a:solidFill>
                            <a:schemeClr val="tx1"/>
                          </a:solidFill>
                        </a:rPr>
                        <a:t>成功登录</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sz="1800">
                          <a:solidFill>
                            <a:schemeClr val="tx1"/>
                          </a:solidFill>
                        </a:rPr>
                        <a:t>成功登录</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在评论区发表未受限制评论</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成功显示评论</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成功显示评论</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在评论区发表受限评论</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不显示评论</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不显示评论</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userDrawn="1"/>
        </p:nvSpPr>
        <p:spPr>
          <a:xfrm>
            <a:off x="1248833" y="965200"/>
            <a:ext cx="1811020" cy="583565"/>
          </a:xfrm>
          <a:prstGeom prst="rect">
            <a:avLst/>
          </a:prstGeom>
        </p:spPr>
        <p:txBody>
          <a:bodyPr wrap="none" rtlCol="0">
            <a:spAutoFit/>
          </a:bodyPr>
          <a:p>
            <a:pPr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软件测试</a:t>
            </a:r>
            <a:endParaRPr lang="zh-CN" altLang="en-US" sz="3200" b="1" dirty="0">
              <a:solidFill>
                <a:srgbClr val="1057CE"/>
              </a:solidFill>
              <a:latin typeface="+mn-ea"/>
            </a:endParaRPr>
          </a:p>
        </p:txBody>
      </p:sp>
      <p:sp>
        <p:nvSpPr>
          <p:cNvPr id="4" name="文本框 3"/>
          <p:cNvSpPr txBox="1"/>
          <p:nvPr userDrawn="1"/>
        </p:nvSpPr>
        <p:spPr>
          <a:xfrm>
            <a:off x="1598083" y="1695450"/>
            <a:ext cx="6659880" cy="4007697"/>
          </a:xfrm>
          <a:prstGeom prst="rect">
            <a:avLst/>
          </a:prstGeom>
        </p:spPr>
        <p:txBody>
          <a:bodyPr wrap="square" rtlCol="0">
            <a:noAutofit/>
          </a:bodyPr>
          <a:p>
            <a:pPr algn="l"/>
            <a:r>
              <a:rPr lang="zh-CN" altLang="en-US" sz="2400"/>
              <a:t>软件测试内容</a:t>
            </a:r>
            <a:endParaRPr lang="zh-CN" altLang="en-US" sz="2400"/>
          </a:p>
          <a:p>
            <a:pPr algn="l"/>
            <a:r>
              <a:rPr lang="en-US" altLang="zh-CN"/>
              <a:t>2.</a:t>
            </a:r>
            <a:r>
              <a:rPr lang="zh-CN" altLang="en-US"/>
              <a:t>对题目维护模块开展了单元测试</a:t>
            </a:r>
            <a:endParaRPr lang="zh-CN" altLang="en-US"/>
          </a:p>
          <a:p>
            <a:pPr algn="l"/>
            <a:r>
              <a:rPr lang="zh-CN" altLang="en-US"/>
              <a:t>测试题目数据的插入、删除，查询和更新是否正确。</a:t>
            </a:r>
            <a:endParaRPr lang="zh-CN" altLang="en-US"/>
          </a:p>
          <a:p>
            <a:pPr algn="l"/>
            <a:r>
              <a:rPr lang="zh-CN" altLang="en-US"/>
              <a:t>设计了哪些测试用例：</a:t>
            </a:r>
            <a:endParaRPr lang="zh-CN" altLang="en-US"/>
          </a:p>
          <a:p>
            <a:pPr algn="l"/>
            <a:endParaRPr lang="zh-CN" altLang="en-US"/>
          </a:p>
          <a:p>
            <a:endParaRPr lang="zh-CN" altLang="en-US"/>
          </a:p>
        </p:txBody>
      </p:sp>
      <p:graphicFrame>
        <p:nvGraphicFramePr>
          <p:cNvPr id="5" name="表格 4"/>
          <p:cNvGraphicFramePr/>
          <p:nvPr/>
        </p:nvGraphicFramePr>
        <p:xfrm>
          <a:off x="1598083" y="3079750"/>
          <a:ext cx="8534400" cy="3429000"/>
        </p:xfrm>
        <a:graphic>
          <a:graphicData uri="http://schemas.openxmlformats.org/drawingml/2006/table">
            <a:tbl>
              <a:tblPr firstRow="1" bandRow="1">
                <a:tableStyleId>{5940675A-B579-460E-94D1-54222C63F5DA}</a:tableStyleId>
              </a:tblPr>
              <a:tblGrid>
                <a:gridCol w="3132666"/>
                <a:gridCol w="2556934"/>
                <a:gridCol w="2844800"/>
              </a:tblGrid>
              <a:tr h="381000">
                <a:tc>
                  <a:txBody>
                    <a:bodyPr/>
                    <a:p>
                      <a:pPr algn="ctr">
                        <a:buNone/>
                      </a:pPr>
                      <a:r>
                        <a:rPr lang="zh-CN" altLang="en-US"/>
                        <a:t>测试用例</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预期结果</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结果</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输入正确的管理员密钥</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进入题库管理系统</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进入题库管理系统</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输入错误的管理员密钥</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无法进入题库管理界面</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无法进入题库管理界面</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在题目管理页面插入题目</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插入成功</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插入成功</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在管理页面删除存在题目</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题目从题目列表移除</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题目从题目列表移除</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在管理页面删除不存在题目</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显示删除错误</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删除错误</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sz="1800">
                          <a:solidFill>
                            <a:schemeClr val="tx1"/>
                          </a:solidFill>
                        </a:rPr>
                        <a:t>查询题目已存在的题目</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显示题目详情</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显示题目详情</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sz="1800">
                          <a:solidFill>
                            <a:schemeClr val="tx1"/>
                          </a:solidFill>
                        </a:rPr>
                        <a:t>查询题目列表不存在的题目</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显示题目不存在</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显示题目不存在</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修改题目</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完成修改</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完成修改</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userDrawn="1"/>
        </p:nvSpPr>
        <p:spPr>
          <a:xfrm>
            <a:off x="1248833" y="965200"/>
            <a:ext cx="1811020" cy="583565"/>
          </a:xfrm>
          <a:prstGeom prst="rect">
            <a:avLst/>
          </a:prstGeom>
        </p:spPr>
        <p:txBody>
          <a:bodyPr wrap="none" rtlCol="0">
            <a:spAutoFit/>
          </a:bodyPr>
          <a:p>
            <a:pPr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软件测试</a:t>
            </a:r>
            <a:endParaRPr lang="zh-CN" altLang="en-US" sz="3200" b="1" dirty="0">
              <a:solidFill>
                <a:srgbClr val="1057CE"/>
              </a:solidFill>
              <a:latin typeface="+mn-ea"/>
            </a:endParaRPr>
          </a:p>
        </p:txBody>
      </p:sp>
      <p:sp>
        <p:nvSpPr>
          <p:cNvPr id="4" name="文本框 3"/>
          <p:cNvSpPr txBox="1"/>
          <p:nvPr userDrawn="1"/>
        </p:nvSpPr>
        <p:spPr>
          <a:xfrm>
            <a:off x="911378" y="1425106"/>
            <a:ext cx="6659880" cy="4007697"/>
          </a:xfrm>
          <a:prstGeom prst="rect">
            <a:avLst/>
          </a:prstGeom>
        </p:spPr>
        <p:txBody>
          <a:bodyPr wrap="square" rtlCol="0">
            <a:noAutofit/>
          </a:bodyPr>
          <a:p>
            <a:pPr algn="l"/>
            <a:r>
              <a:rPr lang="zh-CN" altLang="en-US" sz="2400"/>
              <a:t>软件测试内容</a:t>
            </a:r>
            <a:endParaRPr lang="zh-CN" altLang="en-US" sz="2400"/>
          </a:p>
          <a:p>
            <a:pPr algn="l"/>
            <a:r>
              <a:rPr lang="en-US" altLang="zh-CN"/>
              <a:t>3.</a:t>
            </a:r>
            <a:r>
              <a:rPr lang="zh-CN" altLang="en-US"/>
              <a:t>对代码编译部分模块开展了单元测试</a:t>
            </a:r>
            <a:endParaRPr lang="zh-CN" altLang="en-US"/>
          </a:p>
          <a:p>
            <a:pPr algn="l"/>
            <a:r>
              <a:rPr lang="zh-CN" altLang="en-US"/>
              <a:t>针对不同输入测试评测逻辑：</a:t>
            </a:r>
            <a:endParaRPr lang="zh-CN" altLang="en-US"/>
          </a:p>
          <a:p>
            <a:pPr algn="l"/>
            <a:r>
              <a:rPr lang="zh-CN" altLang="en-US"/>
              <a:t>时间超限（</a:t>
            </a:r>
            <a:r>
              <a:rPr lang="en-US" altLang="zh-CN"/>
              <a:t>TLE</a:t>
            </a:r>
            <a:r>
              <a:rPr lang="zh-CN" altLang="en-US"/>
              <a:t>）。</a:t>
            </a:r>
            <a:endParaRPr lang="zh-CN" altLang="en-US"/>
          </a:p>
          <a:p>
            <a:pPr algn="l"/>
            <a:r>
              <a:rPr lang="zh-CN" altLang="en-US"/>
              <a:t>内存溢出（</a:t>
            </a:r>
            <a:r>
              <a:rPr lang="en-US" altLang="zh-CN"/>
              <a:t>MLE</a:t>
            </a:r>
            <a:r>
              <a:rPr lang="zh-CN" altLang="en-US"/>
              <a:t>）。</a:t>
            </a:r>
            <a:endParaRPr lang="zh-CN" altLang="en-US"/>
          </a:p>
          <a:p>
            <a:pPr algn="l"/>
            <a:r>
              <a:rPr lang="zh-CN" altLang="en-US"/>
              <a:t>错误答案（</a:t>
            </a:r>
            <a:r>
              <a:rPr lang="en-US" altLang="zh-CN"/>
              <a:t>WA</a:t>
            </a:r>
            <a:r>
              <a:rPr lang="zh-CN" altLang="en-US"/>
              <a:t>）。</a:t>
            </a:r>
            <a:endParaRPr lang="zh-CN" altLang="en-US"/>
          </a:p>
          <a:p>
            <a:pPr algn="l"/>
            <a:r>
              <a:rPr lang="zh-CN" altLang="en-US"/>
              <a:t>运行时错误（</a:t>
            </a:r>
            <a:r>
              <a:rPr lang="en-US" altLang="zh-CN"/>
              <a:t>RE</a:t>
            </a:r>
            <a:r>
              <a:rPr lang="zh-CN" altLang="en-US"/>
              <a:t>）。</a:t>
            </a:r>
            <a:endParaRPr lang="zh-CN" altLang="en-US"/>
          </a:p>
          <a:p>
            <a:pPr algn="l"/>
            <a:r>
              <a:rPr lang="zh-CN" altLang="en-US"/>
              <a:t>设计了哪些测试用例：</a:t>
            </a:r>
            <a:endParaRPr lang="zh-CN" altLang="en-US"/>
          </a:p>
          <a:p>
            <a:pPr algn="l"/>
            <a:r>
              <a:rPr lang="zh-CN" altLang="en-US"/>
              <a:t>以下测试皆为抽取例题测试</a:t>
            </a:r>
            <a:endParaRPr lang="zh-CN" altLang="en-US"/>
          </a:p>
          <a:p>
            <a:pPr algn="l"/>
            <a:endParaRPr lang="zh-CN" altLang="en-US"/>
          </a:p>
          <a:p>
            <a:endParaRPr lang="zh-CN" altLang="en-US"/>
          </a:p>
        </p:txBody>
      </p:sp>
      <p:graphicFrame>
        <p:nvGraphicFramePr>
          <p:cNvPr id="5" name="表格 4"/>
          <p:cNvGraphicFramePr/>
          <p:nvPr/>
        </p:nvGraphicFramePr>
        <p:xfrm>
          <a:off x="1466578" y="4053840"/>
          <a:ext cx="8534400" cy="2286000"/>
        </p:xfrm>
        <a:graphic>
          <a:graphicData uri="http://schemas.openxmlformats.org/drawingml/2006/table">
            <a:tbl>
              <a:tblPr firstRow="1" bandRow="1">
                <a:tableStyleId>{5940675A-B579-460E-94D1-54222C63F5DA}</a:tableStyleId>
              </a:tblPr>
              <a:tblGrid>
                <a:gridCol w="3472814"/>
                <a:gridCol w="2216786"/>
                <a:gridCol w="2844800"/>
              </a:tblGrid>
              <a:tr h="381000">
                <a:tc>
                  <a:txBody>
                    <a:bodyPr/>
                    <a:p>
                      <a:pPr algn="ctr">
                        <a:buNone/>
                      </a:pPr>
                      <a:r>
                        <a:rPr lang="zh-CN" altLang="en-US"/>
                        <a:t>测试用例</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预期结果</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结果</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提交正确的代码答案</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sz="1800">
                          <a:solidFill>
                            <a:schemeClr val="tx1"/>
                          </a:solidFill>
                        </a:rPr>
                        <a:t>编译成功答案正确</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编译成功答案正确</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提交不可编译的答案</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编译错误</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编译错误</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提交可正确编译的错误答案</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sz="1800">
                          <a:solidFill>
                            <a:schemeClr val="tx1"/>
                          </a:solidFill>
                        </a:rPr>
                        <a:t>结果错误</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sz="1800">
                          <a:solidFill>
                            <a:schemeClr val="tx1"/>
                          </a:solidFill>
                        </a:rPr>
                        <a:t>结果错误</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在正确的程序里</a:t>
                      </a:r>
                      <a:r>
                        <a:rPr lang="zh-CN" altLang="en-US" sz="1800">
                          <a:solidFill>
                            <a:schemeClr val="tx1"/>
                          </a:solidFill>
                        </a:rPr>
                        <a:t>加入</a:t>
                      </a:r>
                      <a:r>
                        <a:rPr lang="en-US" altLang="zh-CN" sz="1800">
                          <a:solidFill>
                            <a:schemeClr val="tx1"/>
                          </a:solidFill>
                        </a:rPr>
                        <a:t>while</a:t>
                      </a:r>
                      <a:r>
                        <a:rPr lang="zh-CN" altLang="en-US" sz="1800">
                          <a:solidFill>
                            <a:schemeClr val="tx1"/>
                          </a:solidFill>
                        </a:rPr>
                        <a:t>（</a:t>
                      </a:r>
                      <a:r>
                        <a:rPr lang="en-US" altLang="zh-CN" sz="1800">
                          <a:solidFill>
                            <a:schemeClr val="tx1"/>
                          </a:solidFill>
                        </a:rPr>
                        <a:t>1</a:t>
                      </a:r>
                      <a:r>
                        <a:rPr lang="zh-CN" altLang="en-US" sz="1800">
                          <a:solidFill>
                            <a:schemeClr val="tx1"/>
                          </a:solidFill>
                        </a:rPr>
                        <a:t>）；</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en-US" altLang="zh-CN" sz="1800">
                          <a:solidFill>
                            <a:schemeClr val="tx1"/>
                          </a:solidFill>
                        </a:rPr>
                        <a:t>CPU</a:t>
                      </a:r>
                      <a:r>
                        <a:rPr lang="zh-CN" altLang="en-US" sz="1800">
                          <a:solidFill>
                            <a:schemeClr val="tx1"/>
                          </a:solidFill>
                        </a:rPr>
                        <a:t> </a:t>
                      </a:r>
                      <a:r>
                        <a:rPr lang="en-US" altLang="zh-CN" sz="1800">
                          <a:solidFill>
                            <a:schemeClr val="tx1"/>
                          </a:solidFill>
                        </a:rPr>
                        <a:t>timeout</a:t>
                      </a:r>
                      <a:endParaRPr lang="en-US" altLang="zh-CN"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en-US" altLang="zh-CN" sz="1800">
                          <a:solidFill>
                            <a:schemeClr val="tx1"/>
                          </a:solidFill>
                        </a:rPr>
                        <a:t>CPU</a:t>
                      </a:r>
                      <a:r>
                        <a:rPr lang="zh-CN" altLang="en-US" sz="1800">
                          <a:solidFill>
                            <a:schemeClr val="tx1"/>
                          </a:solidFill>
                        </a:rPr>
                        <a:t> </a:t>
                      </a:r>
                      <a:r>
                        <a:rPr lang="en-US" altLang="zh-CN" sz="1800">
                          <a:solidFill>
                            <a:schemeClr val="tx1"/>
                          </a:solidFill>
                        </a:rPr>
                        <a:t>timeout</a:t>
                      </a:r>
                      <a:endParaRPr lang="en-US" altLang="zh-CN"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r h="381000">
                <a:tc>
                  <a:txBody>
                    <a:bodyPr/>
                    <a:p>
                      <a:pPr algn="ctr">
                        <a:buNone/>
                      </a:pPr>
                      <a:r>
                        <a:rPr lang="zh-CN" altLang="en-US"/>
                        <a:t>在正确的程序里</a:t>
                      </a:r>
                      <a:r>
                        <a:rPr lang="zh-CN" altLang="en-US" sz="1800">
                          <a:solidFill>
                            <a:schemeClr val="tx1"/>
                          </a:solidFill>
                        </a:rPr>
                        <a:t>写一个超大递归方法</a:t>
                      </a:r>
                      <a:endParaRPr lang="zh-CN" altLang="en-US" sz="1800">
                        <a:solidFill>
                          <a:schemeClr val="tx1"/>
                        </a:solidFill>
                      </a:endParaRPr>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en-US" altLang="zh-CN"/>
                        <a:t>Segmentation Fault!</a:t>
                      </a:r>
                      <a:endParaRPr lang="en-US" altLang="zh-CN"/>
                    </a:p>
                    <a:p>
                      <a:pPr algn="ctr">
                        <a:buNone/>
                      </a:pPr>
                      <a:r>
                        <a:rPr lang="zh-CN" altLang="en-US"/>
                        <a:t>溢出报错</a:t>
                      </a:r>
                      <a:endParaRPr lang="zh-CN" altLang="en-US"/>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c>
                  <a:txBody>
                    <a:bodyPr/>
                    <a:p>
                      <a:pPr algn="ctr">
                        <a:buNone/>
                      </a:pPr>
                      <a:r>
                        <a:rPr lang="zh-CN" altLang="en-US"/>
                        <a:t>溢出报错</a:t>
                      </a:r>
                      <a:r>
                        <a:rPr lang="en-US" altLang="zh-CN"/>
                        <a:t>Segmentation Fault!</a:t>
                      </a:r>
                      <a:endParaRPr lang="en-US" altLang="zh-CN"/>
                    </a:p>
                  </a:txBody>
                  <a:tcPr anchor="ctr">
                    <a:lnL w="12700" cmpd="sng">
                      <a:solidFill>
                        <a:srgbClr val="000000">
                          <a:alpha val="100000"/>
                        </a:srgbClr>
                      </a:solidFill>
                      <a:prstDash val="solid"/>
                    </a:lnL>
                    <a:lnR w="12700" cmpd="sng">
                      <a:solidFill>
                        <a:srgbClr val="000000">
                          <a:alpha val="100000"/>
                        </a:srgbClr>
                      </a:solidFill>
                      <a:prstDash val="solid"/>
                    </a:lnR>
                    <a:lnT w="12700" cmpd="sng">
                      <a:solidFill>
                        <a:srgbClr val="000000">
                          <a:alpha val="100000"/>
                        </a:srgbClr>
                      </a:solidFill>
                      <a:prstDash val="solid"/>
                    </a:lnT>
                    <a:lnB w="12700" cmpd="sng">
                      <a:solidFill>
                        <a:srgbClr val="000000">
                          <a:alpha val="100000"/>
                        </a:srgbClr>
                      </a:solidFill>
                      <a:prstDash val="solid"/>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userDrawn="1"/>
        </p:nvSpPr>
        <p:spPr>
          <a:xfrm>
            <a:off x="1248833" y="965200"/>
            <a:ext cx="1811020" cy="583565"/>
          </a:xfrm>
          <a:prstGeom prst="rect">
            <a:avLst/>
          </a:prstGeom>
        </p:spPr>
        <p:txBody>
          <a:bodyPr wrap="none" rtlCol="0">
            <a:spAutoFit/>
          </a:bodyPr>
          <a:p>
            <a:pPr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软件测试</a:t>
            </a:r>
            <a:endParaRPr lang="zh-CN" altLang="en-US" sz="3200" b="1" dirty="0">
              <a:solidFill>
                <a:srgbClr val="1057CE"/>
              </a:solidFill>
              <a:latin typeface="+mn-ea"/>
            </a:endParaRPr>
          </a:p>
        </p:txBody>
      </p:sp>
      <p:sp>
        <p:nvSpPr>
          <p:cNvPr id="3" name="文本框 2"/>
          <p:cNvSpPr txBox="1"/>
          <p:nvPr userDrawn="1"/>
        </p:nvSpPr>
        <p:spPr>
          <a:xfrm>
            <a:off x="1386417" y="1709057"/>
            <a:ext cx="2689316" cy="437606"/>
          </a:xfrm>
          <a:prstGeom prst="rect">
            <a:avLst/>
          </a:prstGeom>
        </p:spPr>
        <p:txBody>
          <a:bodyPr wrap="square" rtlCol="0">
            <a:noAutofit/>
          </a:bodyPr>
          <a:p>
            <a:r>
              <a:rPr lang="zh-CN" altLang="en-US" sz="2800">
                <a:solidFill>
                  <a:schemeClr val="tx1"/>
                </a:solidFill>
              </a:rPr>
              <a:t>集成测试：</a:t>
            </a:r>
            <a:endParaRPr sz="2800"/>
          </a:p>
        </p:txBody>
      </p:sp>
      <p:sp>
        <p:nvSpPr>
          <p:cNvPr id="4" name="文本框 3"/>
          <p:cNvSpPr txBox="1"/>
          <p:nvPr userDrawn="1"/>
        </p:nvSpPr>
        <p:spPr>
          <a:xfrm>
            <a:off x="1714500" y="3625215"/>
            <a:ext cx="6774180" cy="368300"/>
          </a:xfrm>
          <a:prstGeom prst="rect">
            <a:avLst/>
          </a:prstGeom>
        </p:spPr>
        <p:txBody>
          <a:bodyPr wrap="none" rtlCol="0">
            <a:spAutoFit/>
          </a:bodyPr>
          <a:p>
            <a:pPr algn="l"/>
            <a:r>
              <a:rPr lang="en-US" altLang="zh-CN"/>
              <a:t>2.</a:t>
            </a:r>
            <a:r>
              <a:rPr lang="zh-CN" altLang="en-US"/>
              <a:t>测试验证新增、修改、删除题目后是否能正确同步到题库前端。</a:t>
            </a:r>
            <a:endParaRPr lang="zh-CN" altLang="en-US"/>
          </a:p>
        </p:txBody>
      </p:sp>
      <p:sp>
        <p:nvSpPr>
          <p:cNvPr id="5" name="文本框 4"/>
          <p:cNvSpPr txBox="1"/>
          <p:nvPr/>
        </p:nvSpPr>
        <p:spPr>
          <a:xfrm>
            <a:off x="1714500" y="2980055"/>
            <a:ext cx="7315200" cy="645160"/>
          </a:xfrm>
          <a:prstGeom prst="rect">
            <a:avLst/>
          </a:prstGeom>
          <a:noFill/>
        </p:spPr>
        <p:txBody>
          <a:bodyPr wrap="square" rtlCol="0" anchor="t">
            <a:spAutoFit/>
          </a:bodyPr>
          <a:p>
            <a:r>
              <a:rPr lang="en-US" altLang="zh-CN"/>
              <a:t>1.</a:t>
            </a:r>
            <a:r>
              <a:rPr lang="zh-CN" altLang="en-US"/>
              <a:t>验证经由用户登录所发出的评论是否会实时共享到所有用户的评论区界面</a:t>
            </a:r>
            <a:endParaRPr lang="zh-CN" altLang="en-US"/>
          </a:p>
        </p:txBody>
      </p:sp>
      <p:sp>
        <p:nvSpPr>
          <p:cNvPr id="6" name="文本框 5"/>
          <p:cNvSpPr txBox="1"/>
          <p:nvPr userDrawn="1"/>
        </p:nvSpPr>
        <p:spPr>
          <a:xfrm>
            <a:off x="1386432" y="2323556"/>
            <a:ext cx="2400935" cy="460375"/>
          </a:xfrm>
          <a:prstGeom prst="rect">
            <a:avLst/>
          </a:prstGeom>
        </p:spPr>
        <p:txBody>
          <a:bodyPr wrap="none" rtlCol="0">
            <a:spAutoFit/>
          </a:bodyPr>
          <a:p>
            <a:pPr algn="l"/>
            <a:r>
              <a:rPr lang="en-US" altLang="zh-CN" sz="2400"/>
              <a:t>Ⅰ.</a:t>
            </a:r>
            <a:r>
              <a:rPr lang="zh-CN" altLang="en-US" sz="2400"/>
              <a:t>模块交互测试</a:t>
            </a:r>
            <a:endParaRPr lang="zh-CN" altLang="en-US" sz="2400"/>
          </a:p>
        </p:txBody>
      </p:sp>
      <p:sp>
        <p:nvSpPr>
          <p:cNvPr id="7" name="文本框 6"/>
          <p:cNvSpPr txBox="1"/>
          <p:nvPr userDrawn="1"/>
        </p:nvSpPr>
        <p:spPr>
          <a:xfrm>
            <a:off x="1386432" y="4180114"/>
            <a:ext cx="3010535" cy="460375"/>
          </a:xfrm>
          <a:prstGeom prst="rect">
            <a:avLst/>
          </a:prstGeom>
        </p:spPr>
        <p:txBody>
          <a:bodyPr wrap="none" rtlCol="0">
            <a:spAutoFit/>
          </a:bodyPr>
          <a:p>
            <a:pPr algn="l"/>
            <a:r>
              <a:rPr lang="zh-CN" altLang="en-US" sz="2400"/>
              <a:t>Ⅱ</a:t>
            </a:r>
            <a:r>
              <a:rPr lang="en-US" altLang="zh-CN" sz="2400"/>
              <a:t>.</a:t>
            </a:r>
            <a:r>
              <a:rPr lang="zh-CN" altLang="en-US" sz="2400"/>
              <a:t>系统整体流程测试</a:t>
            </a:r>
            <a:endParaRPr lang="zh-CN" altLang="en-US" sz="2400"/>
          </a:p>
        </p:txBody>
      </p:sp>
      <p:sp>
        <p:nvSpPr>
          <p:cNvPr id="9" name="文本框 8"/>
          <p:cNvSpPr txBox="1"/>
          <p:nvPr/>
        </p:nvSpPr>
        <p:spPr>
          <a:xfrm>
            <a:off x="1714500" y="4641175"/>
            <a:ext cx="7315200" cy="1087755"/>
          </a:xfrm>
          <a:prstGeom prst="rect">
            <a:avLst/>
          </a:prstGeom>
          <a:noFill/>
        </p:spPr>
        <p:txBody>
          <a:bodyPr wrap="square" rtlCol="0" anchor="t">
            <a:spAutoFit/>
          </a:bodyPr>
          <a:p>
            <a:pPr>
              <a:lnSpc>
                <a:spcPct val="120000"/>
              </a:lnSpc>
            </a:pPr>
            <a:r>
              <a:rPr lang="en-US" altLang="zh-CN"/>
              <a:t>1.</a:t>
            </a:r>
            <a:r>
              <a:rPr lang="zh-CN" altLang="en-US"/>
              <a:t>模拟用户完整操作流程：</a:t>
            </a:r>
            <a:endParaRPr lang="zh-CN" altLang="en-US"/>
          </a:p>
          <a:p>
            <a:pPr>
              <a:lnSpc>
                <a:spcPct val="120000"/>
              </a:lnSpc>
            </a:pPr>
            <a:r>
              <a:rPr lang="zh-CN" altLang="en-US"/>
              <a:t>	</a:t>
            </a:r>
            <a:r>
              <a:rPr lang="en-US" altLang="zh-CN"/>
              <a:t> </a:t>
            </a:r>
            <a:r>
              <a:rPr lang="zh-CN" altLang="en-US"/>
              <a:t>登录</a:t>
            </a:r>
            <a:r>
              <a:rPr lang="en-US" altLang="zh-CN"/>
              <a:t> </a:t>
            </a:r>
            <a:r>
              <a:rPr lang="en-US" altLang="en-US"/>
              <a:t>→</a:t>
            </a:r>
            <a:r>
              <a:rPr lang="en-US" altLang="zh-CN"/>
              <a:t> </a:t>
            </a:r>
            <a:r>
              <a:rPr lang="zh-CN" altLang="en-US"/>
              <a:t>查看题目</a:t>
            </a:r>
            <a:r>
              <a:rPr lang="en-US" altLang="zh-CN"/>
              <a:t> </a:t>
            </a:r>
            <a:r>
              <a:rPr lang="en-US" altLang="en-US"/>
              <a:t>→</a:t>
            </a:r>
            <a:r>
              <a:rPr lang="en-US" altLang="zh-CN"/>
              <a:t> </a:t>
            </a:r>
            <a:r>
              <a:rPr lang="zh-CN" altLang="en-US"/>
              <a:t>提交代码</a:t>
            </a:r>
            <a:r>
              <a:rPr lang="en-US" altLang="zh-CN"/>
              <a:t> </a:t>
            </a:r>
            <a:r>
              <a:rPr lang="en-US" altLang="en-US"/>
              <a:t>→</a:t>
            </a:r>
            <a:r>
              <a:rPr lang="en-US" altLang="zh-CN"/>
              <a:t> </a:t>
            </a:r>
            <a:r>
              <a:rPr lang="zh-CN" altLang="en-US"/>
              <a:t>查看结果</a:t>
            </a:r>
            <a:r>
              <a:rPr lang="en-US" altLang="zh-CN"/>
              <a:t> </a:t>
            </a:r>
            <a:r>
              <a:rPr lang="en-US" altLang="en-US"/>
              <a:t>→</a:t>
            </a:r>
            <a:r>
              <a:rPr lang="en-US" altLang="zh-CN"/>
              <a:t> </a:t>
            </a:r>
            <a:r>
              <a:rPr lang="zh-CN" altLang="en-US"/>
              <a:t>查看</a:t>
            </a:r>
            <a:r>
              <a:rPr lang="zh-CN" altLang="en-US">
                <a:solidFill>
                  <a:schemeClr val="tx1"/>
                </a:solidFill>
              </a:rPr>
              <a:t>评论区</a:t>
            </a:r>
            <a:r>
              <a:rPr lang="zh-CN" altLang="en-US"/>
              <a:t>。</a:t>
            </a:r>
            <a:endParaRPr lang="zh-CN" altLang="en-US"/>
          </a:p>
          <a:p>
            <a:pPr>
              <a:lnSpc>
                <a:spcPct val="120000"/>
              </a:lnSpc>
            </a:pPr>
            <a:r>
              <a:rPr lang="en-US" altLang="zh-CN"/>
              <a:t>2.</a:t>
            </a:r>
            <a:r>
              <a:rPr lang="zh-CN" altLang="en-US"/>
              <a:t>验证用户界面与后台数据的一致性</a:t>
            </a:r>
            <a:endParaRPr lang="zh-CN"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userDrawn="1"/>
        </p:nvSpPr>
        <p:spPr>
          <a:xfrm>
            <a:off x="1248833" y="965200"/>
            <a:ext cx="1811020" cy="583565"/>
          </a:xfrm>
          <a:prstGeom prst="rect">
            <a:avLst/>
          </a:prstGeom>
        </p:spPr>
        <p:txBody>
          <a:bodyPr wrap="none" rtlCol="0">
            <a:spAutoFit/>
          </a:bodyPr>
          <a:p>
            <a:pPr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软件测试</a:t>
            </a:r>
            <a:endParaRPr lang="zh-CN" altLang="en-US" sz="3200" b="1" dirty="0">
              <a:solidFill>
                <a:srgbClr val="1057CE"/>
              </a:solidFill>
              <a:latin typeface="+mn-ea"/>
            </a:endParaRPr>
          </a:p>
        </p:txBody>
      </p:sp>
      <p:sp>
        <p:nvSpPr>
          <p:cNvPr id="3" name="文本框 2"/>
          <p:cNvSpPr txBox="1"/>
          <p:nvPr userDrawn="1"/>
        </p:nvSpPr>
        <p:spPr>
          <a:xfrm>
            <a:off x="1386417" y="1709057"/>
            <a:ext cx="2689316" cy="437606"/>
          </a:xfrm>
          <a:prstGeom prst="rect">
            <a:avLst/>
          </a:prstGeom>
        </p:spPr>
        <p:txBody>
          <a:bodyPr wrap="square" rtlCol="0">
            <a:noAutofit/>
          </a:bodyPr>
          <a:p>
            <a:r>
              <a:rPr lang="zh-CN" altLang="en-US" sz="2800">
                <a:solidFill>
                  <a:schemeClr val="tx1"/>
                </a:solidFill>
              </a:rPr>
              <a:t>性能测试：</a:t>
            </a:r>
            <a:endParaRPr sz="2800"/>
          </a:p>
        </p:txBody>
      </p:sp>
      <p:sp>
        <p:nvSpPr>
          <p:cNvPr id="8" name="文本框 7"/>
          <p:cNvSpPr txBox="1"/>
          <p:nvPr userDrawn="1"/>
        </p:nvSpPr>
        <p:spPr>
          <a:xfrm>
            <a:off x="1587454" y="2264049"/>
            <a:ext cx="9712988" cy="672134"/>
          </a:xfrm>
          <a:prstGeom prst="rect">
            <a:avLst/>
          </a:prstGeom>
        </p:spPr>
        <p:txBody>
          <a:bodyPr wrap="square" rtlCol="0">
            <a:noAutofit/>
          </a:bodyPr>
          <a:p>
            <a:pPr algn="l"/>
            <a:r>
              <a:rPr lang="zh-CN" altLang="en-US"/>
              <a:t>性能测试我们采用的是</a:t>
            </a:r>
            <a:r>
              <a:rPr lang="en-US" altLang="zh-CN"/>
              <a:t>Jmeter</a:t>
            </a:r>
            <a:r>
              <a:rPr lang="zh-CN" altLang="en-US"/>
              <a:t>中的</a:t>
            </a:r>
            <a:r>
              <a:rPr lang="en-US" altLang="zh-CN"/>
              <a:t>HTTP</a:t>
            </a:r>
            <a:r>
              <a:rPr lang="zh-CN" altLang="en-US"/>
              <a:t>取样器分别测试了</a:t>
            </a:r>
            <a:r>
              <a:rPr lang="en-US" altLang="zh-CN"/>
              <a:t>10</a:t>
            </a:r>
            <a:r>
              <a:rPr lang="zh-CN" altLang="en-US"/>
              <a:t>个进程即模拟</a:t>
            </a:r>
            <a:r>
              <a:rPr lang="en-US" altLang="zh-CN"/>
              <a:t>10</a:t>
            </a:r>
            <a:r>
              <a:rPr lang="zh-CN" altLang="en-US"/>
              <a:t>个用户，，</a:t>
            </a:r>
            <a:r>
              <a:rPr lang="en-US" altLang="zh-CN"/>
              <a:t>66</a:t>
            </a:r>
            <a:r>
              <a:rPr lang="zh-CN" altLang="en-US"/>
              <a:t>个用户，</a:t>
            </a:r>
            <a:r>
              <a:rPr lang="en-US" altLang="zh-CN"/>
              <a:t>100</a:t>
            </a:r>
            <a:r>
              <a:rPr lang="zh-CN" altLang="en-US"/>
              <a:t>个用户，</a:t>
            </a:r>
            <a:r>
              <a:rPr lang="en-US" altLang="zh-CN"/>
              <a:t>1000</a:t>
            </a:r>
            <a:r>
              <a:rPr lang="zh-CN" altLang="en-US"/>
              <a:t>个用户发出请求的情况下服务器的异常率，可大致推出</a:t>
            </a:r>
            <a:endParaRPr lang="en-US" altLang="zh-CN"/>
          </a:p>
        </p:txBody>
      </p:sp>
      <p:pic>
        <p:nvPicPr>
          <p:cNvPr id="4" name="图片 3" descr="upload_post_object_v2_3700789610"/>
          <p:cNvPicPr>
            <a:picLocks noChangeAspect="1"/>
          </p:cNvPicPr>
          <p:nvPr/>
        </p:nvPicPr>
        <p:blipFill>
          <a:blip r:embed="rId1"/>
          <a:stretch>
            <a:fillRect/>
          </a:stretch>
        </p:blipFill>
        <p:spPr>
          <a:xfrm>
            <a:off x="2020106" y="3853815"/>
            <a:ext cx="8649117" cy="626966"/>
          </a:xfrm>
          <a:prstGeom prst="rect">
            <a:avLst/>
          </a:prstGeom>
        </p:spPr>
      </p:pic>
      <p:pic>
        <p:nvPicPr>
          <p:cNvPr id="7" name="图片 6" descr="upload_post_object_v2_4249099843"/>
          <p:cNvPicPr>
            <a:picLocks noChangeAspect="1"/>
          </p:cNvPicPr>
          <p:nvPr/>
        </p:nvPicPr>
        <p:blipFill>
          <a:blip r:embed="rId2"/>
          <a:stretch>
            <a:fillRect/>
          </a:stretch>
        </p:blipFill>
        <p:spPr>
          <a:xfrm>
            <a:off x="2020106" y="4480683"/>
            <a:ext cx="8649064" cy="936393"/>
          </a:xfrm>
          <a:prstGeom prst="rect">
            <a:avLst/>
          </a:prstGeom>
        </p:spPr>
      </p:pic>
      <p:pic>
        <p:nvPicPr>
          <p:cNvPr id="9" name="图片 8" descr="upload_post_object_v2_3444191243"/>
          <p:cNvPicPr>
            <a:picLocks noChangeAspect="1"/>
          </p:cNvPicPr>
          <p:nvPr/>
        </p:nvPicPr>
        <p:blipFill>
          <a:blip r:embed="rId3"/>
          <a:stretch>
            <a:fillRect/>
          </a:stretch>
        </p:blipFill>
        <p:spPr>
          <a:xfrm>
            <a:off x="2020106" y="5290073"/>
            <a:ext cx="8649018" cy="977587"/>
          </a:xfrm>
          <a:prstGeom prst="rect">
            <a:avLst/>
          </a:prstGeom>
        </p:spPr>
      </p:pic>
      <p:pic>
        <p:nvPicPr>
          <p:cNvPr id="10" name="图片 9" descr="upload_post_object_v2_1515280680"/>
          <p:cNvPicPr>
            <a:picLocks noChangeAspect="1"/>
          </p:cNvPicPr>
          <p:nvPr/>
        </p:nvPicPr>
        <p:blipFill>
          <a:blip r:embed="rId4"/>
          <a:stretch>
            <a:fillRect/>
          </a:stretch>
        </p:blipFill>
        <p:spPr>
          <a:xfrm>
            <a:off x="2020118" y="3076733"/>
            <a:ext cx="8649150" cy="777067"/>
          </a:xfrm>
          <a:prstGeom prst="rect">
            <a:avLst/>
          </a:prstGeom>
        </p:spPr>
      </p:pic>
      <p:sp>
        <p:nvSpPr>
          <p:cNvPr id="11" name="文本框 10"/>
          <p:cNvSpPr txBox="1"/>
          <p:nvPr userDrawn="1"/>
        </p:nvSpPr>
        <p:spPr>
          <a:xfrm>
            <a:off x="678608" y="3244273"/>
            <a:ext cx="1122680" cy="368300"/>
          </a:xfrm>
          <a:prstGeom prst="rect">
            <a:avLst/>
          </a:prstGeom>
        </p:spPr>
        <p:txBody>
          <a:bodyPr wrap="none" rtlCol="0">
            <a:spAutoFit/>
          </a:bodyPr>
          <a:p>
            <a:r>
              <a:rPr lang="en-US" altLang="zh-CN"/>
              <a:t>10</a:t>
            </a:r>
            <a:r>
              <a:rPr lang="zh-CN" altLang="en-US"/>
              <a:t>个用户</a:t>
            </a:r>
            <a:endParaRPr lang="zh-CN" altLang="en-US"/>
          </a:p>
        </p:txBody>
      </p:sp>
      <p:sp>
        <p:nvSpPr>
          <p:cNvPr id="13" name="文本框 12"/>
          <p:cNvSpPr txBox="1"/>
          <p:nvPr userDrawn="1"/>
        </p:nvSpPr>
        <p:spPr>
          <a:xfrm>
            <a:off x="678637" y="3982403"/>
            <a:ext cx="1122680" cy="368300"/>
          </a:xfrm>
          <a:prstGeom prst="rect">
            <a:avLst/>
          </a:prstGeom>
        </p:spPr>
        <p:txBody>
          <a:bodyPr wrap="none" rtlCol="0">
            <a:spAutoFit/>
          </a:bodyPr>
          <a:p>
            <a:r>
              <a:rPr lang="en-US" altLang="zh-CN"/>
              <a:t>66</a:t>
            </a:r>
            <a:r>
              <a:rPr lang="zh-CN" altLang="en-US"/>
              <a:t>个用户</a:t>
            </a:r>
            <a:endParaRPr lang="zh-CN" altLang="en-US"/>
          </a:p>
        </p:txBody>
      </p:sp>
      <p:sp>
        <p:nvSpPr>
          <p:cNvPr id="14" name="文本框 13"/>
          <p:cNvSpPr txBox="1"/>
          <p:nvPr userDrawn="1"/>
        </p:nvSpPr>
        <p:spPr>
          <a:xfrm>
            <a:off x="624074" y="4764049"/>
            <a:ext cx="1249680" cy="368300"/>
          </a:xfrm>
          <a:prstGeom prst="rect">
            <a:avLst/>
          </a:prstGeom>
        </p:spPr>
        <p:txBody>
          <a:bodyPr wrap="none" rtlCol="0">
            <a:spAutoFit/>
          </a:bodyPr>
          <a:p>
            <a:r>
              <a:rPr lang="en-US" altLang="zh-CN"/>
              <a:t>100</a:t>
            </a:r>
            <a:r>
              <a:rPr lang="zh-CN" altLang="en-US"/>
              <a:t>个用户</a:t>
            </a:r>
            <a:endParaRPr lang="zh-CN" altLang="en-US"/>
          </a:p>
        </p:txBody>
      </p:sp>
      <p:sp>
        <p:nvSpPr>
          <p:cNvPr id="15" name="文本框 14"/>
          <p:cNvSpPr txBox="1"/>
          <p:nvPr userDrawn="1"/>
        </p:nvSpPr>
        <p:spPr>
          <a:xfrm>
            <a:off x="560574" y="5594046"/>
            <a:ext cx="1376680" cy="368300"/>
          </a:xfrm>
          <a:prstGeom prst="rect">
            <a:avLst/>
          </a:prstGeom>
        </p:spPr>
        <p:txBody>
          <a:bodyPr wrap="none" rtlCol="0">
            <a:spAutoFit/>
          </a:bodyPr>
          <a:p>
            <a:r>
              <a:rPr lang="en-US" altLang="zh-CN"/>
              <a:t>1000</a:t>
            </a:r>
            <a:r>
              <a:rPr lang="zh-CN" altLang="en-US"/>
              <a:t>个用户</a:t>
            </a:r>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userDrawn="1"/>
        </p:nvSpPr>
        <p:spPr>
          <a:xfrm>
            <a:off x="1248833" y="965200"/>
            <a:ext cx="1811020" cy="583565"/>
          </a:xfrm>
          <a:prstGeom prst="rect">
            <a:avLst/>
          </a:prstGeom>
        </p:spPr>
        <p:txBody>
          <a:bodyPr wrap="none" rtlCol="0">
            <a:spAutoFit/>
          </a:bodyPr>
          <a:p>
            <a:pPr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软件测试</a:t>
            </a:r>
            <a:endParaRPr lang="zh-CN" altLang="en-US" sz="3200" b="1" dirty="0">
              <a:solidFill>
                <a:srgbClr val="1057CE"/>
              </a:solidFill>
              <a:latin typeface="+mn-ea"/>
            </a:endParaRPr>
          </a:p>
        </p:txBody>
      </p:sp>
      <p:sp>
        <p:nvSpPr>
          <p:cNvPr id="3" name="文本框 2"/>
          <p:cNvSpPr txBox="1"/>
          <p:nvPr userDrawn="1"/>
        </p:nvSpPr>
        <p:spPr>
          <a:xfrm>
            <a:off x="1386417" y="1709057"/>
            <a:ext cx="8613774" cy="4164281"/>
          </a:xfrm>
          <a:prstGeom prst="rect">
            <a:avLst/>
          </a:prstGeom>
        </p:spPr>
        <p:txBody>
          <a:bodyPr wrap="square" rtlCol="0">
            <a:noAutofit/>
          </a:bodyPr>
          <a:p>
            <a:r>
              <a:rPr lang="zh-CN" altLang="en-US" sz="2800">
                <a:solidFill>
                  <a:schemeClr val="tx1"/>
                </a:solidFill>
              </a:rPr>
              <a:t>性能测试结果分析：</a:t>
            </a:r>
            <a:endParaRPr lang="zh-CN" altLang="en-US" sz="2800">
              <a:solidFill>
                <a:schemeClr val="tx1"/>
              </a:solidFill>
            </a:endParaRPr>
          </a:p>
          <a:p>
            <a:r>
              <a:rPr lang="zh-CN" altLang="en-US" sz="2800">
                <a:solidFill>
                  <a:schemeClr val="tx1"/>
                </a:solidFill>
              </a:rPr>
              <a:t>       由上文测试结果可以得出本系统在对于并发量为</a:t>
            </a:r>
            <a:r>
              <a:rPr lang="en-US" altLang="zh-CN" sz="2800">
                <a:solidFill>
                  <a:schemeClr val="tx1"/>
                </a:solidFill>
              </a:rPr>
              <a:t>10</a:t>
            </a:r>
            <a:r>
              <a:rPr lang="zh-CN" altLang="en-US" sz="2800">
                <a:solidFill>
                  <a:schemeClr val="tx1"/>
                </a:solidFill>
              </a:rPr>
              <a:t>，</a:t>
            </a:r>
            <a:r>
              <a:rPr lang="en-US" altLang="zh-CN" sz="2800">
                <a:solidFill>
                  <a:schemeClr val="tx1"/>
                </a:solidFill>
              </a:rPr>
              <a:t>50</a:t>
            </a:r>
            <a:r>
              <a:rPr lang="zh-CN" altLang="en-US" sz="2800">
                <a:solidFill>
                  <a:schemeClr val="tx1"/>
                </a:solidFill>
              </a:rPr>
              <a:t>的用户提交量时并未出现明显的异常出现。</a:t>
            </a:r>
            <a:endParaRPr lang="zh-CN" altLang="en-US" sz="2800">
              <a:solidFill>
                <a:schemeClr val="tx1"/>
              </a:solidFill>
            </a:endParaRPr>
          </a:p>
          <a:p>
            <a:r>
              <a:rPr lang="zh-CN" altLang="en-US" sz="2800">
                <a:solidFill>
                  <a:schemeClr val="tx1"/>
                </a:solidFill>
              </a:rPr>
              <a:t>       当我们将并发量提升到</a:t>
            </a:r>
            <a:r>
              <a:rPr lang="en-US" altLang="zh-CN" sz="2800">
                <a:solidFill>
                  <a:schemeClr val="tx1"/>
                </a:solidFill>
              </a:rPr>
              <a:t>100</a:t>
            </a:r>
            <a:r>
              <a:rPr lang="zh-CN" altLang="en-US" sz="2800">
                <a:solidFill>
                  <a:schemeClr val="tx1"/>
                </a:solidFill>
              </a:rPr>
              <a:t>个时我们的系统出现了不到百分之</a:t>
            </a:r>
            <a:r>
              <a:rPr lang="en-US" altLang="zh-CN" sz="2800">
                <a:solidFill>
                  <a:schemeClr val="tx1"/>
                </a:solidFill>
              </a:rPr>
              <a:t>0.1</a:t>
            </a:r>
            <a:r>
              <a:rPr lang="zh-CN" altLang="en-US" sz="2800">
                <a:solidFill>
                  <a:schemeClr val="tx1"/>
                </a:solidFill>
              </a:rPr>
              <a:t>的异常率。</a:t>
            </a:r>
            <a:endParaRPr lang="zh-CN" altLang="en-US" sz="2800">
              <a:solidFill>
                <a:schemeClr val="tx1"/>
              </a:solidFill>
            </a:endParaRPr>
          </a:p>
          <a:p>
            <a:r>
              <a:rPr lang="zh-CN" altLang="en-US" sz="2800">
                <a:solidFill>
                  <a:schemeClr val="tx1"/>
                </a:solidFill>
              </a:rPr>
              <a:t>       但我们将我们的并发量提升到</a:t>
            </a:r>
            <a:r>
              <a:rPr lang="en-US" altLang="zh-CN" sz="2800">
                <a:solidFill>
                  <a:schemeClr val="tx1"/>
                </a:solidFill>
              </a:rPr>
              <a:t>1000</a:t>
            </a:r>
            <a:r>
              <a:rPr lang="zh-CN" altLang="en-US" sz="2800">
                <a:solidFill>
                  <a:schemeClr val="tx1"/>
                </a:solidFill>
              </a:rPr>
              <a:t>，异常率接近</a:t>
            </a:r>
            <a:r>
              <a:rPr lang="en-US" altLang="zh-CN" sz="2800">
                <a:solidFill>
                  <a:schemeClr val="tx1"/>
                </a:solidFill>
              </a:rPr>
              <a:t>90%</a:t>
            </a:r>
            <a:r>
              <a:rPr lang="zh-CN" altLang="en-US" sz="2800">
                <a:solidFill>
                  <a:schemeClr val="tx1"/>
                </a:solidFill>
              </a:rPr>
              <a:t>。</a:t>
            </a:r>
            <a:endParaRPr lang="zh-CN" altLang="en-US" sz="2800">
              <a:solidFill>
                <a:schemeClr val="tx1"/>
              </a:solidFill>
            </a:endParaRPr>
          </a:p>
          <a:p>
            <a:r>
              <a:rPr lang="zh-CN" altLang="en-US" sz="2800">
                <a:solidFill>
                  <a:schemeClr val="tx1"/>
                </a:solidFill>
              </a:rPr>
              <a:t>       由此可得我们系统在当前服务器下的可承受载荷是能够提供</a:t>
            </a:r>
            <a:r>
              <a:rPr lang="en-US" altLang="zh-CN" sz="2800">
                <a:solidFill>
                  <a:schemeClr val="tx1"/>
                </a:solidFill>
              </a:rPr>
              <a:t>100</a:t>
            </a:r>
            <a:r>
              <a:rPr lang="zh-CN" altLang="en-US" sz="2800">
                <a:solidFill>
                  <a:schemeClr val="tx1"/>
                </a:solidFill>
              </a:rPr>
              <a:t>个用户同时提交代码，并能保证其正确率。</a:t>
            </a:r>
            <a:endParaRPr sz="28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软件质量与保证</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05</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711" y="1735314"/>
            <a:ext cx="9595556" cy="2301875"/>
          </a:xfrm>
        </p:spPr>
        <p:txBody>
          <a:bodyPr/>
          <a:lstStyle/>
          <a:p>
            <a:r>
              <a:rPr lang="zh-CN" altLang="en-US" dirty="0"/>
              <a:t>采取了哪些质量保证手段</a:t>
            </a:r>
            <a:endParaRPr lang="en-US" altLang="zh-CN" dirty="0"/>
          </a:p>
          <a:p>
            <a:pPr lvl="1"/>
            <a:r>
              <a:rPr lang="zh-CN" altLang="en-US" dirty="0">
                <a:solidFill>
                  <a:schemeClr val="tx1"/>
                </a:solidFill>
              </a:rPr>
              <a:t>人工审查代码 + </a:t>
            </a:r>
            <a:r>
              <a:rPr lang="en-US" altLang="zh-CN" dirty="0">
                <a:solidFill>
                  <a:schemeClr val="tx1"/>
                </a:solidFill>
              </a:rPr>
              <a:t>gitee CodeCheck </a:t>
            </a:r>
            <a:r>
              <a:rPr lang="zh-CN" altLang="en-US" dirty="0">
                <a:solidFill>
                  <a:schemeClr val="tx1"/>
                </a:solidFill>
              </a:rPr>
              <a:t>代码自动分析工具</a:t>
            </a:r>
            <a:endParaRPr lang="en-US" altLang="zh-CN" dirty="0"/>
          </a:p>
          <a:p>
            <a:r>
              <a:rPr lang="zh-CN" altLang="en-US" dirty="0"/>
              <a:t>程序代码风格 </a:t>
            </a:r>
            <a:r>
              <a:rPr lang="en-US" altLang="zh-CN" dirty="0"/>
              <a:t>(</a:t>
            </a:r>
            <a:r>
              <a:rPr lang="zh-CN" altLang="en-US" dirty="0"/>
              <a:t>右图</a:t>
            </a:r>
            <a:r>
              <a:rPr lang="en-US" altLang="zh-CN" dirty="0"/>
              <a:t>)</a:t>
            </a:r>
            <a:endParaRPr lang="en-US" altLang="zh-CN" dirty="0"/>
          </a:p>
          <a:p>
            <a:r>
              <a:rPr lang="zh-CN" altLang="en-US" dirty="0"/>
              <a:t>程序代码质量 </a:t>
            </a:r>
            <a:r>
              <a:rPr lang="en-US" altLang="zh-CN" dirty="0"/>
              <a:t>(</a:t>
            </a:r>
            <a:r>
              <a:rPr lang="zh-CN" altLang="en-US" dirty="0"/>
              <a:t>左图</a:t>
            </a:r>
            <a:r>
              <a:rPr lang="en-US" altLang="zh-CN" dirty="0"/>
              <a:t>)</a:t>
            </a:r>
            <a:endParaRPr lang="en-US" altLang="zh-CN" dirty="0"/>
          </a:p>
          <a:p>
            <a:pPr lvl="1"/>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3" name="图片 2" descr="upload_post_object_v2_2361751305"/>
          <p:cNvPicPr>
            <a:picLocks noChangeAspect="1"/>
          </p:cNvPicPr>
          <p:nvPr/>
        </p:nvPicPr>
        <p:blipFill>
          <a:blip r:embed="rId1"/>
          <a:stretch>
            <a:fillRect/>
          </a:stretch>
        </p:blipFill>
        <p:spPr>
          <a:xfrm>
            <a:off x="1004657" y="4229032"/>
            <a:ext cx="4456702" cy="1339944"/>
          </a:xfrm>
          <a:prstGeom prst="rect">
            <a:avLst/>
          </a:prstGeom>
        </p:spPr>
      </p:pic>
      <p:pic>
        <p:nvPicPr>
          <p:cNvPr id="6" name="图片 5" descr="upload_post_object_v2_4129813210"/>
          <p:cNvPicPr>
            <a:picLocks noChangeAspect="1"/>
          </p:cNvPicPr>
          <p:nvPr/>
        </p:nvPicPr>
        <p:blipFill>
          <a:blip r:embed="rId2"/>
          <a:stretch>
            <a:fillRect/>
          </a:stretch>
        </p:blipFill>
        <p:spPr>
          <a:xfrm>
            <a:off x="5554092" y="2582336"/>
            <a:ext cx="5809806" cy="35034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开发技术与工具</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06</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289" y="1791758"/>
            <a:ext cx="9516533" cy="4402455"/>
          </a:xfrm>
        </p:spPr>
        <p:txBody>
          <a:bodyPr/>
          <a:lstStyle/>
          <a:p>
            <a:r>
              <a:rPr lang="zh-CN" altLang="en-US" dirty="0"/>
              <a:t>软件开发技术</a:t>
            </a:r>
            <a:endParaRPr lang="en-US" altLang="zh-CN" dirty="0"/>
          </a:p>
          <a:p>
            <a:pPr lvl="1"/>
            <a:r>
              <a:rPr lang="zh-CN" altLang="en-US" dirty="0">
                <a:solidFill>
                  <a:schemeClr val="tx1"/>
                </a:solidFill>
              </a:rPr>
              <a:t>使用</a:t>
            </a:r>
            <a:r>
              <a:rPr lang="en-US" altLang="zh-CN" dirty="0">
                <a:solidFill>
                  <a:schemeClr val="tx1"/>
                </a:solidFill>
              </a:rPr>
              <a:t> CMake</a:t>
            </a:r>
            <a:r>
              <a:rPr lang="zh-CN" altLang="en-US"/>
              <a:t>、</a:t>
            </a:r>
            <a:r>
              <a:rPr lang="en-US" altLang="zh-CN" dirty="0">
                <a:solidFill>
                  <a:schemeClr val="tx1"/>
                </a:solidFill>
              </a:rPr>
              <a:t>Makefile</a:t>
            </a:r>
            <a:r>
              <a:rPr lang="zh-CN" altLang="en-US">
                <a:solidFill>
                  <a:schemeClr val="tx1"/>
                </a:solidFill>
              </a:rPr>
              <a:t> 管理项目</a:t>
            </a:r>
            <a:endParaRPr lang="en-US" altLang="zh-CN" dirty="0"/>
          </a:p>
          <a:p>
            <a:r>
              <a:rPr lang="zh-CN" altLang="en-US" dirty="0"/>
              <a:t>编程语言</a:t>
            </a:r>
            <a:endParaRPr lang="en-US" altLang="zh-CN" dirty="0"/>
          </a:p>
          <a:p>
            <a:pPr lvl="1"/>
            <a:r>
              <a:rPr lang="en-US" altLang="zh-CN" dirty="0"/>
              <a:t>C</a:t>
            </a:r>
            <a:r>
              <a:rPr lang="zh-CN" altLang="en-US" dirty="0"/>
              <a:t>++</a:t>
            </a:r>
            <a:r>
              <a:rPr lang="en-US" altLang="zh-CN" dirty="0"/>
              <a:t>, HTML, CSS,JavaScript</a:t>
            </a:r>
            <a:endParaRPr lang="en-US" altLang="zh-CN" dirty="0"/>
          </a:p>
          <a:p>
            <a:r>
              <a:rPr lang="zh-CN" altLang="en-US" dirty="0"/>
              <a:t>软件工具</a:t>
            </a:r>
            <a:endParaRPr lang="en-US" altLang="zh-CN" dirty="0"/>
          </a:p>
          <a:p>
            <a:pPr lvl="1"/>
            <a:r>
              <a:rPr lang="zh-CN" altLang="en-US"/>
              <a:t>编译工具</a:t>
            </a:r>
            <a:r>
              <a:rPr lang="en-US" altLang="zh-CN"/>
              <a:t>: g++</a:t>
            </a:r>
            <a:endParaRPr lang="zh-CN" altLang="en-US" dirty="0"/>
          </a:p>
          <a:p>
            <a:pPr lvl="1"/>
            <a:r>
              <a:rPr lang="zh-CN" altLang="en-US" dirty="0"/>
              <a:t>开发平台工具</a:t>
            </a:r>
            <a:r>
              <a:rPr lang="en-US" altLang="zh-CN" dirty="0"/>
              <a:t>: VSCode</a:t>
            </a:r>
            <a:endParaRPr lang="en-US" altLang="zh-CN" dirty="0"/>
          </a:p>
          <a:p>
            <a:pPr lvl="1"/>
            <a:r>
              <a:rPr lang="zh-CN" altLang="en-US" dirty="0"/>
              <a:t>代码质量分析工具</a:t>
            </a:r>
            <a:r>
              <a:rPr lang="en-US" altLang="zh-CN" dirty="0"/>
              <a:t>: gitee CodeCheck</a:t>
            </a:r>
            <a:endParaRPr lang="en-US" altLang="zh-CN" dirty="0"/>
          </a:p>
          <a:p>
            <a:pPr lvl="1"/>
            <a:endParaRPr lang="en-US" altLang="zh-CN" dirty="0"/>
          </a:p>
          <a:p>
            <a:endParaRPr lang="en-US" altLang="zh-CN"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开源社区的使用</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07</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993422" y="1780470"/>
            <a:ext cx="9417059" cy="3476625"/>
          </a:xfrm>
        </p:spPr>
        <p:txBody>
          <a:bodyPr/>
          <a:lstStyle/>
          <a:p>
            <a:pPr lvl="1"/>
            <a:r>
              <a:rPr lang="zh-CN" altLang="en-US"/>
              <a:t>一、开源社区介绍</a:t>
            </a:r>
            <a:r>
              <a:rPr lang="en-US" altLang="zh-CN"/>
              <a:t>, </a:t>
            </a:r>
            <a:r>
              <a:rPr lang="zh-CN" altLang="en-US"/>
              <a:t>在软件开发过程中，积极使用了</a:t>
            </a:r>
            <a:r>
              <a:rPr lang="en-US" altLang="zh-CN"/>
              <a:t>Gitee</a:t>
            </a:r>
            <a:r>
              <a:rPr lang="zh-CN" altLang="en-US"/>
              <a:t>、</a:t>
            </a:r>
            <a:r>
              <a:rPr lang="en-US" altLang="zh-CN"/>
              <a:t>CSDN</a:t>
            </a:r>
            <a:r>
              <a:rPr lang="zh-CN" altLang="en-US"/>
              <a:t>和</a:t>
            </a:r>
            <a:r>
              <a:rPr lang="en-US" altLang="zh-CN"/>
              <a:t>GitHub</a:t>
            </a:r>
            <a:r>
              <a:rPr lang="zh-CN" altLang="en-US"/>
              <a:t>这三个开源社区。</a:t>
            </a:r>
            <a:r>
              <a:rPr lang="en-US" altLang="zh-CN"/>
              <a:t>Gitee</a:t>
            </a:r>
            <a:r>
              <a:rPr lang="zh-CN" altLang="en-US"/>
              <a:t>提供项目托管和协作开发平台，</a:t>
            </a:r>
            <a:r>
              <a:rPr lang="en-US" altLang="zh-CN"/>
              <a:t>CSDN</a:t>
            </a:r>
            <a:r>
              <a:rPr lang="zh-CN" altLang="en-US"/>
              <a:t>是技术知识分享和问题交流的社区，而</a:t>
            </a:r>
            <a:r>
              <a:rPr lang="en-US" altLang="zh-CN"/>
              <a:t>GitHub</a:t>
            </a:r>
            <a:r>
              <a:rPr lang="zh-CN" altLang="en-US"/>
              <a:t>则是全球最大的开源项目聚集地，为开发者提供代码托管和项目管理服务。</a:t>
            </a:r>
            <a:endParaRPr lang="zh-CN" altLang="en-US" dirty="0"/>
          </a:p>
          <a:p>
            <a:pPr lvl="1"/>
            <a:r>
              <a:rPr lang="zh-CN" altLang="en-US"/>
              <a:t>二、基于开源社区促进软件项目开发及解决问题</a:t>
            </a:r>
            <a:r>
              <a:rPr lang="en-US" altLang="zh-CN"/>
              <a:t>, </a:t>
            </a:r>
            <a:r>
              <a:rPr lang="zh-CN" altLang="en-US"/>
              <a:t>利用</a:t>
            </a:r>
            <a:r>
              <a:rPr lang="en-US" altLang="zh-CN"/>
              <a:t>Gitee</a:t>
            </a:r>
            <a:r>
              <a:rPr lang="zh-CN" altLang="en-US"/>
              <a:t>进行项目托管和团队协作，通过</a:t>
            </a:r>
            <a:r>
              <a:rPr lang="en-US" altLang="zh-CN"/>
              <a:t>Pull Request</a:t>
            </a:r>
            <a:r>
              <a:rPr lang="zh-CN" altLang="en-US"/>
              <a:t>和</a:t>
            </a:r>
            <a:r>
              <a:rPr lang="en-US" altLang="zh-CN"/>
              <a:t>Issue</a:t>
            </a:r>
            <a:r>
              <a:rPr lang="zh-CN" altLang="en-US"/>
              <a:t>功能提高代码质量和解决开发中的问题。在</a:t>
            </a:r>
            <a:r>
              <a:rPr lang="en-US" altLang="zh-CN"/>
              <a:t>CSDN</a:t>
            </a:r>
            <a:r>
              <a:rPr lang="zh-CN" altLang="en-US"/>
              <a:t>上，通过阅读技术文章和论坛交流来学习新技能和解决具体技术难题。同时，在</a:t>
            </a:r>
            <a:r>
              <a:rPr lang="en-US" altLang="zh-CN"/>
              <a:t>GitHub</a:t>
            </a:r>
            <a:r>
              <a:rPr lang="zh-CN" altLang="en-US"/>
              <a:t>上通过强大的社区资源来推动项目进展。</a:t>
            </a: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开源社区的使用</a:t>
            </a:r>
            <a:endParaRPr lang="zh-CN" altLang="en-US" sz="3200" b="1" dirty="0">
              <a:solidFill>
                <a:srgbClr val="1057CE"/>
              </a:solidFill>
              <a:latin typeface="+mn-ea"/>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实践收获与感受</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08</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982147" y="1557393"/>
            <a:ext cx="9471377" cy="5246370"/>
          </a:xfrm>
        </p:spPr>
        <p:txBody>
          <a:bodyPr/>
          <a:lstStyle/>
          <a:p>
            <a:r>
              <a:rPr lang="zh-CN" altLang="en-US" dirty="0">
                <a:sym typeface="+mn-ea"/>
              </a:rPr>
              <a:t>实践的收获</a:t>
            </a:r>
            <a:endParaRPr lang="zh-CN" altLang="en-US" dirty="0">
              <a:sym typeface="+mn-ea"/>
            </a:endParaRPr>
          </a:p>
          <a:p>
            <a:pPr marL="0" indent="0">
              <a:buNone/>
            </a:pPr>
            <a:r>
              <a:rPr lang="en-US" altLang="zh-CN" sz="1400" dirty="0"/>
              <a:t>1.</a:t>
            </a:r>
            <a:r>
              <a:rPr lang="zh-CN" altLang="en-US" sz="1400" dirty="0"/>
              <a:t>综合技能提升：</a:t>
            </a:r>
            <a:endParaRPr lang="zh-CN" altLang="en-US" sz="1400" dirty="0"/>
          </a:p>
          <a:p>
            <a:pPr marL="0" indent="0">
              <a:buNone/>
            </a:pPr>
            <a:r>
              <a:rPr lang="zh-CN" altLang="en-US" sz="1400" dirty="0">
                <a:solidFill>
                  <a:schemeClr val="tx1"/>
                </a:solidFill>
              </a:rPr>
              <a:t>我们团队</a:t>
            </a:r>
            <a:r>
              <a:rPr lang="zh-CN" altLang="en-US" sz="1400" dirty="0"/>
              <a:t>学会了如何进行需求分析，从零开始规划一个在线</a:t>
            </a:r>
            <a:r>
              <a:rPr lang="en-US" altLang="zh-CN" sz="1400" dirty="0"/>
              <a:t>OJ</a:t>
            </a:r>
            <a:r>
              <a:rPr lang="zh-CN" altLang="en-US" sz="1400" dirty="0"/>
              <a:t>系统，包括核心功能模块（如用户注册与登录、题目管理、代码提交与评测等）。提升了软件设计能力，熟悉了面向对象设计原则，并应用分层架构组织代码结构。学习并实践了数据库设计，通过合理的表结构设计，有效支持了系统的核心功能。</a:t>
            </a:r>
            <a:endParaRPr lang="zh-CN" altLang="en-US" sz="1400" dirty="0"/>
          </a:p>
          <a:p>
            <a:pPr marL="0" indent="0">
              <a:buNone/>
            </a:pPr>
            <a:r>
              <a:rPr lang="en-US" altLang="zh-CN" sz="1400" dirty="0"/>
              <a:t>2.</a:t>
            </a:r>
            <a:r>
              <a:rPr lang="zh-CN" altLang="en-US" sz="1400" dirty="0"/>
              <a:t>开发与调试经验积累：</a:t>
            </a:r>
            <a:endParaRPr lang="zh-CN" altLang="en-US" sz="1400" dirty="0"/>
          </a:p>
          <a:p>
            <a:pPr marL="0" indent="0">
              <a:buNone/>
            </a:pPr>
            <a:r>
              <a:rPr lang="zh-CN" altLang="en-US" sz="1400" dirty="0"/>
              <a:t>通过实践，我们熟悉了主流后端开发框架和前端框架。掌握了代码编译与执行的沙盒环境搭建，确保用户代码的安全性和系统的稳定性。提升了日志记录与错误调试的能力，通过分析日志快速定位并解决问题。</a:t>
            </a:r>
            <a:endParaRPr lang="zh-CN" altLang="en-US" sz="1400" dirty="0"/>
          </a:p>
          <a:p>
            <a:pPr marL="0" indent="0">
              <a:buNone/>
            </a:pPr>
            <a:r>
              <a:rPr lang="en-US" altLang="zh-CN" sz="1400" dirty="0"/>
              <a:t>3.</a:t>
            </a:r>
            <a:r>
              <a:rPr lang="zh-CN" altLang="en-US" sz="1400" dirty="0"/>
              <a:t>团队协作能力提升：</a:t>
            </a:r>
            <a:endParaRPr lang="zh-CN" altLang="en-US" sz="1400" dirty="0"/>
          </a:p>
          <a:p>
            <a:pPr marL="0" indent="0">
              <a:buNone/>
            </a:pPr>
            <a:r>
              <a:rPr lang="zh-CN" altLang="en-US" sz="1400" dirty="0"/>
              <a:t>学习了如何使用协作工具进行版本控制，确保团队开发的高效性。在任务分工与协同开发中，锻炼了沟通能力，学会了如何高效解决团队内的分歧。</a:t>
            </a:r>
            <a:endParaRPr lang="zh-CN" altLang="en-US" sz="1400" dirty="0"/>
          </a:p>
          <a:p>
            <a:pPr marL="0" indent="0">
              <a:buNone/>
            </a:pPr>
            <a:r>
              <a:rPr lang="en-US" altLang="zh-CN" sz="1400" dirty="0"/>
              <a:t>4.</a:t>
            </a:r>
            <a:r>
              <a:rPr lang="zh-CN" altLang="en-US" sz="1400" dirty="0"/>
              <a:t>代码可读性提升：</a:t>
            </a:r>
            <a:endParaRPr lang="zh-CN" altLang="en-US" sz="1400" dirty="0"/>
          </a:p>
          <a:p>
            <a:pPr marL="0" indent="0">
              <a:buNone/>
            </a:pPr>
            <a:r>
              <a:rPr lang="zh-CN" altLang="en-US" sz="1400" dirty="0"/>
              <a:t>在团队协作开发中，规范的代码风格（如一致的命名规则、注释规范）使得代码更容易被他人理解。例如，统一使用驼峰命名法或下划线命名法，不仅提高了代码的可读性，也减少了误解和冲突。清晰的注释可以让团队成员快速了解复杂功能模块的实现逻辑，而无需逐行分析代码。</a:t>
            </a:r>
            <a:endParaRPr lang="zh-CN" altLang="en-US" sz="1400" dirty="0"/>
          </a:p>
          <a:p>
            <a:pPr marL="0" indent="0">
              <a:buNone/>
            </a:pPr>
            <a:endParaRPr lang="zh-CN" altLang="en-US" sz="1400" dirty="0"/>
          </a:p>
          <a:p>
            <a:pPr marL="0" indent="0">
              <a:buNone/>
            </a:pPr>
            <a:r>
              <a:rPr lang="en-US" altLang="zh-CN" sz="1400" dirty="0">
                <a:solidFill>
                  <a:schemeClr val="tx1"/>
                </a:solidFill>
              </a:rPr>
              <a:t>通过这次实践，我们不仅掌握了系统的开发技能，还学会了团队协作、项目管理等软技能。尽管过程中遇到了一些困难和问题，但正是这些挑战让我们不断成长和进步。在未来的学习和工作中，我们将继续努力，不断提升自己的综合能力</a:t>
            </a:r>
            <a:r>
              <a:rPr lang="zh-CN" altLang="en-US"/>
              <a:t>。</a:t>
            </a:r>
            <a:endParaRPr lang="zh-CN" altLang="en-US" dirty="0"/>
          </a:p>
        </p:txBody>
      </p:sp>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76746" y="1490745"/>
            <a:ext cx="7315200" cy="3279140"/>
          </a:xfrm>
          <a:prstGeom prst="rect">
            <a:avLst/>
          </a:prstGeom>
          <a:noFill/>
        </p:spPr>
        <p:txBody>
          <a:bodyPr wrap="square" rtlCol="0" anchor="t">
            <a:spAutoFit/>
          </a:bodyPr>
          <a:p>
            <a:pPr marL="228600" indent="-228600" algn="l" defTabSz="0" rtl="0" eaLnBrk="1" latinLnBrk="0" hangingPunct="1">
              <a:lnSpc>
                <a:spcPct val="90000"/>
              </a:lnSpc>
              <a:spcBef>
                <a:spcPts val="1000"/>
              </a:spcBef>
              <a:spcAft>
                <a:spcPct val="0"/>
              </a:spcAft>
              <a:buFont typeface="Arial" panose="020B0604020202020204" pitchFamily="34" charset="0"/>
              <a:buChar char="•"/>
            </a:pPr>
            <a:r>
              <a:rPr lang="zh-CN" altLang="en-US" sz="2800" dirty="0">
                <a:solidFill>
                  <a:schemeClr val="tx1"/>
                </a:solidFill>
              </a:rPr>
              <a:t>心得和体会</a:t>
            </a:r>
            <a:endParaRPr lang="zh-CN" altLang="en-US" sz="28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1.理论与实践结合的重要性：</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软件工程的理论知识（如用例图、类图、时序图的绘制）对系统的规划和实现有很大帮助，明确了功能模块与实现路径。</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将理论应用于实践的过程中，感受到良好的设计可以大幅提高开发效率，减少系统维护成本。</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2.需求调研的重要性：</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开发过程中，发现需求分析阶段是整个项目的基础。通过细致的调研与讨论，可以避免后续功能变更或开发遗漏。</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3.项目迭代的重要性：</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在开发中采用迭代开发的方式，先实现核心功能，再逐步优化。通过多次测试与改进，逐步完善系统。</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4.用户体验的关键性：</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在线OJ系统的用户体验对最终的使用效果至关重要，比如界面的简洁性、运行速度以及错误提示的友好性，都会影响用户的满意度。</a:t>
            </a:r>
            <a:endParaRPr lang="en-US" altLang="zh-CN" sz="1400" dirty="0">
              <a:solidFill>
                <a:schemeClr val="tx1"/>
              </a:solidFill>
            </a:endParaRPr>
          </a:p>
        </p:txBody>
      </p:sp>
      <p:sp>
        <p:nvSpPr>
          <p:cNvPr id="3" name="文本框 2"/>
          <p:cNvSpPr txBox="1"/>
          <p:nvPr/>
        </p:nvSpPr>
        <p:spPr>
          <a:xfrm>
            <a:off x="1045693" y="907815"/>
            <a:ext cx="7315200" cy="534035"/>
          </a:xfrm>
          <a:prstGeom prst="rect">
            <a:avLst/>
          </a:prstGeom>
          <a:noFill/>
        </p:spPr>
        <p:txBody>
          <a:bodyPr wrap="square" rtlCol="0" anchor="t">
            <a:spAutoFit/>
          </a:bodyPr>
          <a:p>
            <a:pPr marL="0"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实践收获与感受</a:t>
            </a:r>
            <a:endParaRPr lang="zh-CN" altLang="en-US" sz="3200" b="1" dirty="0">
              <a:solidFill>
                <a:srgbClr val="1057CE"/>
              </a:solidFill>
              <a:latin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19291" y="1620250"/>
            <a:ext cx="7315200" cy="4602480"/>
          </a:xfrm>
          <a:prstGeom prst="rect">
            <a:avLst/>
          </a:prstGeom>
          <a:noFill/>
        </p:spPr>
        <p:txBody>
          <a:bodyPr wrap="square" rtlCol="0" anchor="t">
            <a:spAutoFit/>
          </a:bodyPr>
          <a:p>
            <a:pPr marL="228600" indent="-228600" algn="l" defTabSz="0" rtl="0" eaLnBrk="1" latinLnBrk="0" hangingPunct="1">
              <a:lnSpc>
                <a:spcPct val="90000"/>
              </a:lnSpc>
              <a:spcBef>
                <a:spcPts val="1000"/>
              </a:spcBef>
              <a:spcAft>
                <a:spcPct val="0"/>
              </a:spcAft>
              <a:buFont typeface="Arial" panose="020B0604020202020204" pitchFamily="34" charset="0"/>
              <a:buChar char="•"/>
            </a:pPr>
            <a:r>
              <a:rPr lang="zh-CN" altLang="en-US" sz="2800" dirty="0">
                <a:solidFill>
                  <a:schemeClr val="tx1"/>
                </a:solidFill>
              </a:rPr>
              <a:t>困难和问题</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1.技术难题：</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前后端数据交互：前后端数据交互是另一个常见的技术难题。为了确保数据的一致性和准确性，我们采用了多种技术，如RESTful API、GraphQL、WebSocket等。这些技术有助于实现前后端的数据同步，提高应用程序的稳定性和可靠性。</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2.团队协作问题：</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任务分配和进度把控：任务分配和进度把控是团队协作中的另一个重要问题。为了确保项目按时完成，我们采用了多种方法，如制定详细的项目计划、分配任务、监控进度等。这些方法有助于提高团队的工作效率，确保项目按时交付。</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3.时间压力：</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项目周期紧张：在项目开发过程中，时间压力是一个常见的问题。为了在有限的时间内完成大量任务，我们采取了多种措施，如优化开发流程、提高开发效率、合理分配资源等。这些措施有助于提高项目的工作效率，确保项目按时完成。</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4.测试与调试：</a:t>
            </a:r>
            <a:endParaRPr lang="en-US" altLang="zh-CN" sz="1400" dirty="0">
              <a:solidFill>
                <a:schemeClr val="tx1"/>
              </a:solidFill>
            </a:endParaRPr>
          </a:p>
          <a:p>
            <a:pPr marL="0" indent="0" algn="l" defTabSz="0" rtl="0" eaLnBrk="1" latinLnBrk="0" hangingPunct="1">
              <a:lnSpc>
                <a:spcPct val="90000"/>
              </a:lnSpc>
              <a:spcBef>
                <a:spcPts val="1000"/>
              </a:spcBef>
              <a:spcAft>
                <a:spcPct val="0"/>
              </a:spcAft>
              <a:buNone/>
            </a:pPr>
            <a:r>
              <a:rPr lang="en-US" altLang="zh-CN" sz="1400" dirty="0">
                <a:solidFill>
                  <a:schemeClr val="tx1"/>
                </a:solidFill>
              </a:rPr>
              <a:t>系统集成和测试阶段的问题：在系统集成和测试阶段，我们发现了许多意想不到的问题。为了解决这些问题，我们采取了多种措施，如使用调试工具、分析日志记录、进行代码审查等。这些措施有助于提高项目的质量，确保项目稳定运行。</a:t>
            </a:r>
            <a:endParaRPr lang="en-US" altLang="zh-CN" sz="1400" dirty="0">
              <a:solidFill>
                <a:schemeClr val="tx1"/>
              </a:solidFill>
            </a:endParaRPr>
          </a:p>
        </p:txBody>
      </p:sp>
      <p:sp>
        <p:nvSpPr>
          <p:cNvPr id="3" name="文本框 2"/>
          <p:cNvSpPr txBox="1"/>
          <p:nvPr/>
        </p:nvSpPr>
        <p:spPr>
          <a:xfrm>
            <a:off x="1022711" y="930782"/>
            <a:ext cx="7315200" cy="583565"/>
          </a:xfrm>
          <a:prstGeom prst="rect">
            <a:avLst/>
          </a:prstGeom>
          <a:noFill/>
        </p:spPr>
        <p:txBody>
          <a:bodyPr wrap="square" rtlCol="0" anchor="t">
            <a:spAutoFit/>
          </a:bodyPr>
          <a:p>
            <a:pPr marL="0" indent="0" algn="l" defTabSz="0" rtl="0" eaLnBrk="1" latinLnBrk="0" hangingPunct="1">
              <a:lnSpc>
                <a:spcPct val="90000"/>
              </a:lnSpc>
              <a:spcBef>
                <a:spcPct val="0"/>
              </a:spcBef>
              <a:spcAft>
                <a:spcPct val="0"/>
              </a:spcAft>
              <a:buNone/>
            </a:pPr>
            <a:r>
              <a:rPr lang="zh-CN" altLang="en-US" sz="3200" b="1" dirty="0">
                <a:solidFill>
                  <a:srgbClr val="1057CE"/>
                </a:solidFill>
                <a:latin typeface="+mn-ea"/>
              </a:rPr>
              <a:t>实践收获与感受</a:t>
            </a:r>
            <a:endParaRPr lang="zh-CN" altLang="en-US" sz="3200" b="1" dirty="0">
              <a:solidFill>
                <a:srgbClr val="1057CE"/>
              </a:solidFill>
              <a:latin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69650" y="727583"/>
            <a:ext cx="7263527" cy="2215991"/>
          </a:xfrm>
          <a:prstGeom prst="rect">
            <a:avLst/>
          </a:prstGeom>
          <a:noFill/>
        </p:spPr>
        <p:txBody>
          <a:bodyPr wrap="none" rtlCol="0">
            <a:spAutoFit/>
          </a:bodyPr>
          <a:lstStyle/>
          <a:p>
            <a:r>
              <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rPr>
              <a:t>汇报完毕</a:t>
            </a:r>
            <a:endPar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endParaRPr>
          </a:p>
        </p:txBody>
      </p:sp>
      <p:sp>
        <p:nvSpPr>
          <p:cNvPr id="5" name="文本框 4"/>
          <p:cNvSpPr txBox="1"/>
          <p:nvPr/>
        </p:nvSpPr>
        <p:spPr>
          <a:xfrm>
            <a:off x="4085223" y="5798439"/>
            <a:ext cx="4305782" cy="707886"/>
          </a:xfrm>
          <a:prstGeom prst="rect">
            <a:avLst/>
          </a:prstGeom>
          <a:noFill/>
        </p:spPr>
        <p:txBody>
          <a:bodyPr wrap="square" rtlCol="0">
            <a:spAutoFit/>
          </a:bodyPr>
          <a:lstStyle/>
          <a:p>
            <a:r>
              <a:rPr lang="zh-CN" altLang="en-US" sz="2000" dirty="0">
                <a:solidFill>
                  <a:schemeClr val="bg1"/>
                </a:solidFill>
              </a:rPr>
              <a:t>中国民航大学计算机科学与技术学院</a:t>
            </a:r>
            <a:endParaRPr lang="en-US" altLang="zh-CN" sz="2000" dirty="0">
              <a:solidFill>
                <a:schemeClr val="bg1"/>
              </a:solidFill>
            </a:endParaRPr>
          </a:p>
          <a:p>
            <a:pPr algn="ctr"/>
            <a:endParaRPr lang="zh-CN" altLang="en-US" sz="2000" dirty="0">
              <a:solidFill>
                <a:schemeClr val="bg1"/>
              </a:solidFill>
            </a:endParaRPr>
          </a:p>
        </p:txBody>
      </p:sp>
      <p:grpSp>
        <p:nvGrpSpPr>
          <p:cNvPr id="6" name="组合 5"/>
          <p:cNvGrpSpPr/>
          <p:nvPr/>
        </p:nvGrpSpPr>
        <p:grpSpPr>
          <a:xfrm>
            <a:off x="2558823" y="2943574"/>
            <a:ext cx="6591029" cy="148132"/>
            <a:chOff x="2804971" y="4029492"/>
            <a:chExt cx="6591029" cy="148132"/>
          </a:xfrm>
        </p:grpSpPr>
        <p:sp>
          <p:nvSpPr>
            <p:cNvPr id="7" name="矩形 6"/>
            <p:cNvSpPr/>
            <p:nvPr/>
          </p:nvSpPr>
          <p:spPr>
            <a:xfrm rot="2700000">
              <a:off x="6032094" y="4029492"/>
              <a:ext cx="148132" cy="148132"/>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cxnSp>
          <p:nvCxnSpPr>
            <p:cNvPr id="8" name="直接连接符 7"/>
            <p:cNvCxnSpPr/>
            <p:nvPr/>
          </p:nvCxnSpPr>
          <p:spPr>
            <a:xfrm>
              <a:off x="6343200"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804971"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Rectangle 3"/>
          <p:cNvSpPr txBox="1">
            <a:spLocks noChangeArrowheads="1"/>
          </p:cNvSpPr>
          <p:nvPr/>
        </p:nvSpPr>
        <p:spPr>
          <a:xfrm>
            <a:off x="2904058" y="3578844"/>
            <a:ext cx="6121400" cy="1584325"/>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charset="0"/>
                <a:ea typeface="微软雅黑" charset="0"/>
              </a:rPr>
              <a:t>陈熙豪</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项目团队成员：翟焱焱、苏珍珍、曾郅烨、刘绍晨、王广涵</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marL="0" indent="0" algn="ctr">
              <a:lnSpc>
                <a:spcPct val="120000"/>
              </a:lnSpc>
              <a:buNone/>
            </a:pP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44546A"/>
      </a:dk2>
      <a:lt2>
        <a:srgbClr val="E7E6E6"/>
      </a:lt2>
      <a:accent1>
        <a:srgbClr val="115BD8"/>
      </a:accent1>
      <a:accent2>
        <a:srgbClr val="FBBD06"/>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00000">
              <a:schemeClr val="accent1"/>
            </a:gs>
            <a:gs pos="0">
              <a:schemeClr val="accent1">
                <a:lumMod val="75000"/>
              </a:schemeClr>
            </a:gs>
          </a:gsLst>
          <a:lin ang="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10830</Words>
  <Application>WPS Office WWO_wpscloud_20241121174544-e990c85573</Application>
  <PresentationFormat>宽屏</PresentationFormat>
  <Paragraphs>756</Paragraphs>
  <Slides>51</Slides>
  <Notes>17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51</vt:i4>
      </vt:variant>
    </vt:vector>
  </HeadingPairs>
  <TitlesOfParts>
    <vt:vector size="62" baseType="lpstr">
      <vt:lpstr>Arial</vt:lpstr>
      <vt:lpstr>宋体</vt:lpstr>
      <vt:lpstr>Wingdings</vt:lpstr>
      <vt:lpstr>微软雅黑</vt:lpstr>
      <vt:lpstr>汉仪旗黑KW 55S</vt:lpstr>
      <vt:lpstr>Times New Roman</vt:lpstr>
      <vt:lpstr>微软雅黑</vt:lpstr>
      <vt:lpstr>汉仪书宋二KW</vt:lpstr>
      <vt:lpstr>Kingsoft Confetti</vt:lpstr>
      <vt:lpstr>Arial Black</vt:lpstr>
      <vt:lpstr>Office 主题​​</vt:lpstr>
      <vt:lpstr>软件工程课程设计汇报 “在线OJ软件系统”</vt:lpstr>
      <vt:lpstr>PowerPoint 演示文稿</vt:lpstr>
      <vt:lpstr>PowerPoint 演示文稿</vt:lpstr>
      <vt:lpstr>软件创意与需求</vt:lpstr>
      <vt:lpstr>PowerPoint 演示文稿</vt:lpstr>
      <vt:lpstr>PowerPoint 演示文稿</vt:lpstr>
      <vt:lpstr>PowerPoint 演示文稿</vt:lpstr>
      <vt:lpstr>软件需求分析</vt:lpstr>
      <vt:lpstr>软件需求分析</vt:lpstr>
      <vt:lpstr>软件需求分析</vt:lpstr>
      <vt:lpstr>软件需求分析</vt:lpstr>
      <vt:lpstr>软件需求分析</vt:lpstr>
      <vt:lpstr>软件需求分析</vt:lpstr>
      <vt:lpstr>软件需求分析</vt:lpstr>
      <vt:lpstr>软件需求分析</vt:lpstr>
      <vt:lpstr>PowerPoint 演示文稿</vt:lpstr>
      <vt:lpstr>软件设计与建模</vt:lpstr>
      <vt:lpstr>软件设计与建模</vt:lpstr>
      <vt:lpstr>软件设计与建模</vt:lpstr>
      <vt:lpstr>软件设计与建模</vt:lpstr>
      <vt:lpstr>PowerPoint 演示文稿</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PowerPoint 演示文稿</vt:lpstr>
      <vt:lpstr>代码编写</vt:lpstr>
      <vt:lpstr>软件测试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软件质量与保证</vt:lpstr>
      <vt:lpstr>PowerPoint 演示文稿</vt:lpstr>
      <vt:lpstr>开发技术与工具</vt:lpstr>
      <vt:lpstr>PowerPoint 演示文稿</vt:lpstr>
      <vt:lpstr>开源社区的使用</vt:lpstr>
      <vt:lpstr>PowerPoint 演示文稿</vt:lpstr>
      <vt:lpstr>实践收获与感受</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软件工程课程设计汇报 “在线OJ软件系统”</dc:title>
  <dc:creator>刘 达鑫</dc:creator>
  <cp:lastModifiedBy>hongjun heng</cp:lastModifiedBy>
  <dcterms:created xsi:type="dcterms:W3CDTF">2024-11-24T06:56:11Z</dcterms:created>
  <dcterms:modified xsi:type="dcterms:W3CDTF">2024-11-24T06:56:11Z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60E1F8039B4078F4F0F339678DBB2DD8_42</vt:lpwstr>
  </property>
  <property fmtid="{D5CDD505-2E9C-101B-9397-08002B2CF9AE}" pid="3" name="KSOProductBuildVer">
    <vt:lpwstr>2052-12.9.0.19207</vt:lpwstr>
  </property>
</Properties>
</file>