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5"/>
  </p:notesMasterIdLst>
  <p:handoutMasterIdLst>
    <p:handoutMasterId r:id="rId36"/>
  </p:handoutMasterIdLst>
  <p:sldIdLst>
    <p:sldId id="256" r:id="rId3"/>
    <p:sldId id="321" r:id="rId4"/>
    <p:sldId id="322" r:id="rId6"/>
    <p:sldId id="340" r:id="rId7"/>
    <p:sldId id="349" r:id="rId8"/>
    <p:sldId id="351" r:id="rId9"/>
    <p:sldId id="350" r:id="rId10"/>
    <p:sldId id="352" r:id="rId11"/>
    <p:sldId id="353" r:id="rId12"/>
    <p:sldId id="331" r:id="rId13"/>
    <p:sldId id="330" r:id="rId14"/>
    <p:sldId id="354" r:id="rId15"/>
    <p:sldId id="355" r:id="rId16"/>
    <p:sldId id="356" r:id="rId17"/>
    <p:sldId id="357" r:id="rId18"/>
    <p:sldId id="358" r:id="rId19"/>
    <p:sldId id="359" r:id="rId20"/>
    <p:sldId id="360" r:id="rId21"/>
    <p:sldId id="361" r:id="rId22"/>
    <p:sldId id="363" r:id="rId23"/>
    <p:sldId id="325" r:id="rId24"/>
    <p:sldId id="374" r:id="rId25"/>
    <p:sldId id="324" r:id="rId26"/>
    <p:sldId id="376" r:id="rId27"/>
    <p:sldId id="377" r:id="rId28"/>
    <p:sldId id="378" r:id="rId29"/>
    <p:sldId id="332" r:id="rId30"/>
    <p:sldId id="384" r:id="rId31"/>
    <p:sldId id="326" r:id="rId32"/>
    <p:sldId id="366" r:id="rId33"/>
    <p:sldId id="329" r:id="rId34"/>
    <p:sldId id="328" r:id="rId35"/>
  </p:sldIdLst>
  <p:sldSz cx="9144000" cy="6858000" type="screen4x3"/>
  <p:notesSz cx="7099300" cy="10234295"/>
  <p:custDataLst>
    <p:tags r:id="rId4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8080"/>
    <a:srgbClr val="008000"/>
    <a:srgbClr val="339933"/>
    <a:srgbClr val="006666"/>
    <a:srgbClr val="3399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494" autoAdjust="0"/>
  </p:normalViewPr>
  <p:slideViewPr>
    <p:cSldViewPr>
      <p:cViewPr varScale="1">
        <p:scale>
          <a:sx n="59" d="100"/>
          <a:sy n="59" d="100"/>
        </p:scale>
        <p:origin x="1422" y="3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-2874" y="-102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0" Type="http://schemas.openxmlformats.org/officeDocument/2006/relationships/tags" Target="tags/tag3.xml"/><Relationship Id="rId4" Type="http://schemas.openxmlformats.org/officeDocument/2006/relationships/slide" Target="slides/slide2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handoutMaster" Target="handoutMasters/handoutMaster1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6C94CD3F-BC40-49E1-B6B8-E1A76E047675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17148E70-F631-4132-BD22-94B9F5668B9A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44208" y="6407944"/>
            <a:ext cx="192024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67944" y="6407944"/>
            <a:ext cx="2350681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388424" y="6407944"/>
            <a:ext cx="624608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8B54E-638A-43B5-A513-198B0E677B9C}" type="slidenum">
              <a:rPr lang="zh-CN" altLang="en-US" smtClean="0"/>
            </a:fld>
            <a:endParaRPr lang="en-US" altLang="zh-CN"/>
          </a:p>
        </p:txBody>
      </p:sp>
      <p:sp>
        <p:nvSpPr>
          <p:cNvPr id="7" name="燕尾形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燕尾形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A47A10-A01A-4A14-B7DD-5E6C1A8D811F}" type="slidenum">
              <a:rPr lang="zh-CN" altLang="en-US" smtClean="0"/>
            </a:fld>
            <a:endParaRPr lang="en-US" altLang="zh-CN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513BD-4EBF-4D21-8E12-87C82F04830C}" type="slidenum">
              <a:rPr lang="zh-CN" altLang="en-US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B70980-5545-4AFA-8E96-1F6CCA885F37}" type="slidenum">
              <a:rPr lang="zh-CN" altLang="en-US" smtClean="0"/>
            </a:fld>
            <a:endParaRPr lang="en-US" altLang="zh-CN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FB854B-7C2E-4EF4-AE6C-AF460FD40CAC}" type="slidenum">
              <a:rPr lang="zh-CN" altLang="en-US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415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/>
              <a:t>单击图标添加图片</a:t>
            </a:r>
            <a:endParaRPr kumimoji="0"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C70BB9A-EF78-4561-9906-351FC1ADE333}" type="slidenum">
              <a:rPr lang="zh-CN" altLang="en-US" smtClean="0"/>
            </a:fld>
            <a:endParaRPr lang="en-US" altLang="zh-CN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8" name="任意多边形 7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任意多边形 8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角三角形 9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燕尾形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燕尾形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04C1B9-72EB-4D4B-9EFF-953D3E22A819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1342D-27E1-4DB2-A7A6-17CABCE8E066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任意多边形 11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角三角形 13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0" name="文本占位符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  <a:p>
            <a:pPr lvl="1" eaLnBrk="1" latinLnBrk="0" hangingPunct="1"/>
            <a:r>
              <a:rPr kumimoji="0" lang="zh-CN" altLang="en-US"/>
              <a:t>第二级</a:t>
            </a:r>
            <a:endParaRPr kumimoji="0" lang="zh-CN" altLang="en-US"/>
          </a:p>
          <a:p>
            <a:pPr lvl="2" eaLnBrk="1" latinLnBrk="0" hangingPunct="1"/>
            <a:r>
              <a:rPr kumimoji="0" lang="zh-CN" altLang="en-US"/>
              <a:t>第三级</a:t>
            </a:r>
            <a:endParaRPr kumimoji="0" lang="zh-CN" altLang="en-US"/>
          </a:p>
          <a:p>
            <a:pPr lvl="3" eaLnBrk="1" latinLnBrk="0" hangingPunct="1"/>
            <a:r>
              <a:rPr kumimoji="0" lang="zh-CN" altLang="en-US"/>
              <a:t>第四级</a:t>
            </a:r>
            <a:endParaRPr kumimoji="0" lang="zh-CN" altLang="en-US"/>
          </a:p>
          <a:p>
            <a:pPr lvl="4" eaLnBrk="1" latinLnBrk="0" hangingPunct="1"/>
            <a:r>
              <a:rPr kumimoji="0" lang="zh-CN" altLang="en-US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5F0B0DD-52FB-4A53-B2C2-7CDC1F2E492C}" type="slidenum">
              <a:rPr lang="zh-CN" altLang="en-US" smtClean="0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5905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 panose="05040102010807070707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665" indent="-228600" algn="l" rtl="0" eaLnBrk="1" latinLnBrk="0" hangingPunct="1">
        <a:spcBef>
          <a:spcPts val="325"/>
        </a:spcBef>
        <a:buClr>
          <a:schemeClr val="accent1"/>
        </a:buClr>
        <a:buFont typeface="Verdana" panose="020B0604030504040204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790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 panose="05020102010507070707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tags" Target="../tags/tag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693068"/>
            <a:ext cx="7772400" cy="1728192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软件工程课程设计汇报</a:t>
            </a:r>
            <a:br>
              <a:rPr lang="en-US" altLang="zh-CN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4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en-US" altLang="zh-CN" sz="4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NBA</a:t>
            </a:r>
            <a:r>
              <a:rPr lang="zh-CN" altLang="en-US" sz="4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预测及球员评分系统”</a:t>
            </a:r>
            <a:endParaRPr lang="zh-CN" altLang="en-US" sz="4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84325" y="2403475"/>
            <a:ext cx="6121400" cy="2691765"/>
          </a:xfrm>
          <a:noFill/>
        </p:spPr>
        <p:txBody>
          <a:bodyPr>
            <a:normAutofit lnSpcReduction="20000"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汇报人： 张剑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项目团队成员：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200340038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张剑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              200340002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陈立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         200340003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陈孟谦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    200340014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林川淇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200340143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李文彪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软件创意及需求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开发技术与工具</a:t>
            </a:r>
            <a:endParaRPr lang="zh-CN" altLang="en-US" dirty="0"/>
          </a:p>
          <a:p>
            <a:r>
              <a:rPr lang="zh-CN" altLang="en-US" dirty="0"/>
              <a:t>软件设计与建模</a:t>
            </a:r>
            <a:endParaRPr lang="en-US" altLang="zh-CN" dirty="0"/>
          </a:p>
          <a:p>
            <a:r>
              <a:rPr lang="zh-CN" altLang="en-US" dirty="0"/>
              <a:t>代码编写与测试</a:t>
            </a:r>
            <a:endParaRPr lang="zh-CN" altLang="en-US" dirty="0"/>
          </a:p>
          <a:p>
            <a:r>
              <a:rPr lang="zh-CN" altLang="en-US" dirty="0"/>
              <a:t>软件质量与保证</a:t>
            </a:r>
            <a:endParaRPr lang="en-US" altLang="zh-CN" dirty="0"/>
          </a:p>
          <a:p>
            <a:r>
              <a:rPr lang="zh-CN" altLang="en-US" dirty="0"/>
              <a:t>系统部署与运行</a:t>
            </a:r>
            <a:endParaRPr lang="en-US" altLang="zh-CN" dirty="0"/>
          </a:p>
          <a:p>
            <a:r>
              <a:rPr lang="zh-CN" altLang="en-US" dirty="0"/>
              <a:t>开源社区的使用</a:t>
            </a:r>
            <a:endParaRPr lang="en-US" altLang="zh-CN" dirty="0"/>
          </a:p>
          <a:p>
            <a:r>
              <a:rPr lang="zh-CN" altLang="en-US" dirty="0"/>
              <a:t>实践收获与感受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 dirty="0"/>
              <a:t>现实问题</a:t>
            </a:r>
            <a:endParaRPr lang="zh-CN" altLang="en-US" dirty="0"/>
          </a:p>
          <a:p>
            <a:pPr lvl="1"/>
            <a:r>
              <a:rPr lang="zh-CN" altLang="en-US" dirty="0"/>
              <a:t>随着人们生活水平的提高，篮球作为三大主流球类运动之一，受到了广大球迷(特别是大、中学生)的普遍关注。</a:t>
            </a:r>
            <a:endParaRPr lang="zh-CN" altLang="en-US" dirty="0"/>
          </a:p>
          <a:p>
            <a:pPr lvl="1"/>
            <a:r>
              <a:rPr lang="zh-CN" altLang="en-US" dirty="0"/>
              <a:t>球队中灵魂人物的个人发挥能够直接影响其球队的成败，因而对他们的技术统计与分析是一件十分重要的事情，同时大家也想对胜负有一定的了解</a:t>
            </a:r>
            <a:endParaRPr lang="zh-CN" altLang="en-US" dirty="0"/>
          </a:p>
          <a:p>
            <a:pPr lvl="1"/>
            <a:r>
              <a:rPr lang="zh-CN" altLang="en-US" dirty="0"/>
              <a:t>帮助大家直观感受球员的实力，在赌球时拥有一定的把握</a:t>
            </a:r>
            <a:endParaRPr lang="zh-CN" altLang="en-US" dirty="0"/>
          </a:p>
          <a:p>
            <a:r>
              <a:rPr lang="zh-CN" altLang="en-US" dirty="0"/>
              <a:t>核心功能</a:t>
            </a:r>
            <a:endParaRPr lang="zh-CN" altLang="en-US" dirty="0"/>
          </a:p>
          <a:p>
            <a:pPr lvl="1"/>
            <a:r>
              <a:rPr lang="zh-CN" altLang="en-US" dirty="0"/>
              <a:t>NBA胜率预测评分软件是以NBA为主题，面对的用户为篮球爱好者，其可以对目标球队进行胜率预测及获得球员数据可视化</a:t>
            </a:r>
            <a:r>
              <a:rPr lang="zh-CN" altLang="en-US" dirty="0"/>
              <a:t>分析</a:t>
            </a:r>
            <a:endParaRPr lang="zh-CN" altLang="en-US" dirty="0"/>
          </a:p>
          <a:p>
            <a:r>
              <a:rPr lang="zh-CN" altLang="en-US" dirty="0"/>
              <a:t>需求创意</a:t>
            </a:r>
            <a:endParaRPr lang="zh-CN" altLang="en-US" dirty="0"/>
          </a:p>
          <a:p>
            <a:pPr lvl="1"/>
            <a:r>
              <a:rPr lang="zh-CN" altLang="en-US" dirty="0"/>
              <a:t>在预测比赛的同时，对球员也有更多的了解和分析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用例模型</a:t>
            </a:r>
            <a:endParaRPr lang="zh-CN" altLang="en-US" dirty="0"/>
          </a:p>
          <a:p>
            <a:pPr lvl="1"/>
            <a:endParaRPr lang="zh-CN" altLang="en-US" dirty="0"/>
          </a:p>
          <a:p>
            <a:endParaRPr lang="en-US" altLang="zh-CN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5740" y="2564448"/>
            <a:ext cx="5271770" cy="312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2700" dirty="0">
                <a:sym typeface="+mn-ea"/>
              </a:rPr>
              <a:t>软件需求模型</a:t>
            </a:r>
            <a:endParaRPr lang="zh-CN" altLang="en-US" sz="2700" dirty="0"/>
          </a:p>
          <a:p>
            <a:pPr lvl="1"/>
            <a:r>
              <a:rPr lang="zh-CN" altLang="en-US" sz="2700" dirty="0">
                <a:sym typeface="+mn-ea"/>
              </a:rPr>
              <a:t>顺序图</a:t>
            </a:r>
            <a:endParaRPr lang="zh-CN" altLang="en-US" sz="2700" dirty="0"/>
          </a:p>
          <a:p>
            <a:endParaRPr lang="zh-CN" altLang="en-US" sz="2700" dirty="0"/>
          </a:p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 dirty="0">
                <a:sym typeface="+mn-ea"/>
              </a:rPr>
              <a:t>需求模型与文档</a:t>
            </a:r>
            <a:br>
              <a:rPr lang="zh-CN" altLang="en-US" dirty="0"/>
            </a:b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6" name="图片 5" descr="0c945a5753603e464f3afd73d43b5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3940" y="2517775"/>
            <a:ext cx="4246245" cy="327152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3048000" y="587692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/>
              <a:t>“战队查询”用例的顺序图</a:t>
            </a:r>
            <a:endParaRPr lang="zh-CN" altLang="en-US"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2700" dirty="0">
                <a:sym typeface="+mn-ea"/>
              </a:rPr>
              <a:t>软件需求模型</a:t>
            </a:r>
            <a:endParaRPr lang="zh-CN" altLang="en-US" sz="2700" dirty="0"/>
          </a:p>
          <a:p>
            <a:pPr lvl="1"/>
            <a:r>
              <a:rPr lang="zh-CN" altLang="en-US" sz="2700" dirty="0">
                <a:sym typeface="+mn-ea"/>
              </a:rPr>
              <a:t>顺序图</a:t>
            </a:r>
            <a:endParaRPr lang="zh-CN" altLang="en-US" sz="2700" dirty="0"/>
          </a:p>
          <a:p>
            <a:endParaRPr lang="en-US" altLang="zh-CN" sz="2700"/>
          </a:p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3600" dirty="0">
                <a:sym typeface="+mn-ea"/>
              </a:rPr>
              <a:t>需求模型与文档</a:t>
            </a:r>
            <a:endParaRPr lang="zh-CN" altLang="en-US" sz="360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2844165" y="566102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/>
              <a:t>“球员查询”用例的顺序图</a:t>
            </a:r>
            <a:endParaRPr lang="zh-CN" altLang="en-US" sz="1800"/>
          </a:p>
        </p:txBody>
      </p:sp>
      <p:pic>
        <p:nvPicPr>
          <p:cNvPr id="8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823" y="2348865"/>
            <a:ext cx="4563745" cy="311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2700" dirty="0">
                <a:sym typeface="+mn-ea"/>
              </a:rPr>
              <a:t>软件需求模型</a:t>
            </a:r>
            <a:endParaRPr lang="zh-CN" altLang="en-US" sz="2700" dirty="0"/>
          </a:p>
          <a:p>
            <a:pPr lvl="1"/>
            <a:r>
              <a:rPr lang="zh-CN" altLang="en-US" sz="2700" dirty="0">
                <a:sym typeface="+mn-ea"/>
              </a:rPr>
              <a:t>顺序图</a:t>
            </a:r>
            <a:endParaRPr lang="zh-CN" altLang="en-US" sz="2700" dirty="0"/>
          </a:p>
          <a:p>
            <a:endParaRPr lang="en-US" altLang="zh-CN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7200" y="260033"/>
            <a:ext cx="8229600" cy="1143000"/>
          </a:xfrm>
        </p:spPr>
        <p:txBody>
          <a:bodyPr>
            <a:normAutofit fontScale="90000"/>
          </a:bodyPr>
          <a:p>
            <a:r>
              <a:rPr lang="zh-CN" altLang="en-US" dirty="0">
                <a:sym typeface="+mn-ea"/>
              </a:rPr>
              <a:t>需求模型与文档</a:t>
            </a:r>
            <a:br>
              <a:rPr lang="zh-CN" altLang="en-US" dirty="0">
                <a:sym typeface="+mn-ea"/>
              </a:rPr>
            </a:b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8130" y="2564765"/>
            <a:ext cx="5697855" cy="284226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3173095" y="582358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/>
              <a:t>“管理数据”用例的顺序图</a:t>
            </a:r>
            <a:endParaRPr lang="zh-CN" altLang="en-US"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2700" dirty="0">
                <a:sym typeface="+mn-ea"/>
              </a:rPr>
              <a:t>软件需求模型</a:t>
            </a:r>
            <a:endParaRPr lang="zh-CN" altLang="en-US" sz="2700" dirty="0"/>
          </a:p>
          <a:p>
            <a:pPr lvl="1"/>
            <a:r>
              <a:rPr lang="zh-CN" altLang="en-US" sz="2700" dirty="0">
                <a:sym typeface="+mn-ea"/>
              </a:rPr>
              <a:t>分析类图</a:t>
            </a:r>
            <a:endParaRPr lang="zh-CN" altLang="en-US" sz="2700" dirty="0">
              <a:sym typeface="+mn-ea"/>
            </a:endParaRPr>
          </a:p>
          <a:p>
            <a:pPr lvl="1"/>
            <a:endParaRPr lang="zh-CN" altLang="en-US" sz="2700" dirty="0"/>
          </a:p>
          <a:p>
            <a:endParaRPr lang="en-US" altLang="zh-CN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7200" y="260033"/>
            <a:ext cx="8229600" cy="1143000"/>
          </a:xfrm>
        </p:spPr>
        <p:txBody>
          <a:bodyPr>
            <a:normAutofit fontScale="90000"/>
          </a:bodyPr>
          <a:p>
            <a:r>
              <a:rPr lang="zh-CN" altLang="en-US" dirty="0">
                <a:sym typeface="+mn-ea"/>
              </a:rPr>
              <a:t>需求模型与文档</a:t>
            </a:r>
            <a:br>
              <a:rPr lang="zh-CN" altLang="en-US" dirty="0">
                <a:sym typeface="+mn-ea"/>
              </a:rPr>
            </a:b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43848" y="2064385"/>
            <a:ext cx="5269865" cy="434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2700" dirty="0">
                <a:sym typeface="+mn-ea"/>
              </a:rPr>
              <a:t>软件的非功能需求</a:t>
            </a:r>
            <a:endParaRPr lang="zh-CN" altLang="en-US" sz="2700" dirty="0">
              <a:sym typeface="+mn-ea"/>
            </a:endParaRPr>
          </a:p>
          <a:p>
            <a:pPr lvl="1"/>
            <a:r>
              <a:rPr lang="zh-CN" altLang="en-US" sz="2700" dirty="0"/>
              <a:t>观感性：界面简单清楚，一眼欲穿</a:t>
            </a:r>
            <a:endParaRPr lang="zh-CN" altLang="en-US" sz="2700" dirty="0"/>
          </a:p>
          <a:p>
            <a:pPr lvl="1"/>
            <a:r>
              <a:rPr lang="zh-CN" altLang="en-US" sz="2700" dirty="0"/>
              <a:t>可靠性：数据来源于官方</a:t>
            </a:r>
            <a:endParaRPr lang="zh-CN" altLang="en-US" sz="2700" dirty="0"/>
          </a:p>
          <a:p>
            <a:pPr lvl="1"/>
            <a:r>
              <a:rPr lang="zh-CN" altLang="en-US" sz="2700" dirty="0"/>
              <a:t>易用性：操作方便</a:t>
            </a:r>
            <a:endParaRPr lang="zh-CN" altLang="en-US" sz="2700" dirty="0"/>
          </a:p>
          <a:p>
            <a:r>
              <a:rPr lang="zh-CN" altLang="en-US" sz="2700" dirty="0">
                <a:sym typeface="+mn-ea"/>
              </a:rPr>
              <a:t>软件需求文档</a:t>
            </a:r>
            <a:endParaRPr lang="zh-CN" altLang="en-US" sz="2700" dirty="0"/>
          </a:p>
          <a:p>
            <a:pPr lvl="1"/>
            <a:r>
              <a:rPr lang="zh-CN" altLang="en-US" sz="2700" dirty="0">
                <a:sym typeface="+mn-ea"/>
              </a:rPr>
              <a:t>介绍项目所产生的软件需求文档，包括软件需求构思与创意文档、软件需求规格说明书</a:t>
            </a:r>
            <a:endParaRPr lang="zh-CN" altLang="en-US" sz="2700" dirty="0"/>
          </a:p>
          <a:p>
            <a:endParaRPr lang="en-US" altLang="zh-CN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7200" y="260033"/>
            <a:ext cx="8229600" cy="1143000"/>
          </a:xfrm>
        </p:spPr>
        <p:txBody>
          <a:bodyPr>
            <a:normAutofit fontScale="90000"/>
          </a:bodyPr>
          <a:p>
            <a:r>
              <a:rPr lang="zh-CN" altLang="en-US" dirty="0">
                <a:sym typeface="+mn-ea"/>
              </a:rPr>
              <a:t>需求模型与文档</a:t>
            </a:r>
            <a:br>
              <a:rPr lang="zh-CN" altLang="en-US" dirty="0">
                <a:sym typeface="+mn-ea"/>
              </a:rPr>
            </a:b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软件开发技术</a:t>
            </a:r>
            <a:endParaRPr lang="en-US" altLang="zh-CN"/>
          </a:p>
          <a:p>
            <a:pPr lvl="1"/>
            <a:r>
              <a:rPr lang="zh-CN" altLang="en-US"/>
              <a:t>介绍本软件项目开发用到哪些软件开发技术</a:t>
            </a:r>
            <a:endParaRPr lang="zh-CN" altLang="en-US"/>
          </a:p>
          <a:p>
            <a:pPr lvl="1"/>
            <a:r>
              <a:rPr lang="zh-CN" altLang="en-US"/>
              <a:t>词云可视化技术、</a:t>
            </a:r>
            <a:r>
              <a:rPr lang="en-US" altLang="zh-CN"/>
              <a:t>UML</a:t>
            </a:r>
            <a:r>
              <a:rPr lang="zh-CN" altLang="en-US"/>
              <a:t>技术、</a:t>
            </a:r>
            <a:r>
              <a:rPr lang="en-US" altLang="zh-CN"/>
              <a:t>Echarts</a:t>
            </a:r>
            <a:r>
              <a:rPr lang="zh-CN" altLang="en-US"/>
              <a:t>数据可视化技术、编程技术、</a:t>
            </a:r>
            <a:r>
              <a:rPr lang="en-US" altLang="zh-CN"/>
              <a:t>xml</a:t>
            </a:r>
            <a:r>
              <a:rPr lang="zh-CN" altLang="en-US"/>
              <a:t>技术等</a:t>
            </a:r>
            <a:endParaRPr lang="en-US" altLang="zh-CN"/>
          </a:p>
          <a:p>
            <a:r>
              <a:rPr lang="zh-CN" altLang="en-US"/>
              <a:t>编程语言</a:t>
            </a:r>
            <a:endParaRPr lang="en-US" altLang="zh-CN"/>
          </a:p>
          <a:p>
            <a:pPr lvl="1"/>
            <a:r>
              <a:rPr lang="en-US" altLang="zh-CN"/>
              <a:t>Python</a:t>
            </a:r>
            <a:r>
              <a:rPr lang="zh-CN" altLang="en-US"/>
              <a:t>，</a:t>
            </a:r>
            <a:r>
              <a:rPr lang="en-US" altLang="zh-CN"/>
              <a:t>HTML</a:t>
            </a:r>
            <a:r>
              <a:rPr lang="zh-CN" altLang="en-US"/>
              <a:t>等</a:t>
            </a:r>
            <a:endParaRPr lang="en-US" altLang="zh-CN"/>
          </a:p>
          <a:p>
            <a:r>
              <a:rPr lang="zh-CN" altLang="en-US"/>
              <a:t>软件工具</a:t>
            </a:r>
            <a:endParaRPr lang="en-US" altLang="zh-CN"/>
          </a:p>
          <a:p>
            <a:pPr lvl="1"/>
            <a:r>
              <a:rPr lang="en-US" altLang="zh-CN"/>
              <a:t>Vscode,python,js</a:t>
            </a:r>
            <a:endParaRPr lang="en-US" altLang="zh-CN"/>
          </a:p>
          <a:p>
            <a:endParaRPr lang="en-US" altLang="zh-CN" sz="90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©Copyright Xinjun Mao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开发技术与工具</a:t>
            </a:r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体系结构设计及其模型</a:t>
            </a:r>
            <a:endParaRPr lang="en-US" altLang="zh-CN"/>
          </a:p>
          <a:p>
            <a:pPr lvl="1"/>
            <a:r>
              <a:rPr lang="zh-CN" altLang="en-US"/>
              <a:t>体系结构设计逻辑视图</a:t>
            </a:r>
            <a:endParaRPr lang="en-US" altLang="zh-CN"/>
          </a:p>
          <a:p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8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7450" y="2348865"/>
            <a:ext cx="4862195" cy="4523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57200" y="1076960"/>
            <a:ext cx="8229600" cy="4930775"/>
          </a:xfrm>
        </p:spPr>
        <p:txBody>
          <a:bodyPr>
            <a:normAutofit/>
          </a:bodyPr>
          <a:lstStyle/>
          <a:p>
            <a:r>
              <a:rPr lang="zh-CN" altLang="en-US"/>
              <a:t>用户界面设计及其模型</a:t>
            </a:r>
            <a:endParaRPr lang="en-US" altLang="zh-CN"/>
          </a:p>
          <a:p>
            <a:pPr lvl="1"/>
            <a:r>
              <a:rPr lang="zh-CN" altLang="en-US"/>
              <a:t>主界面及类图</a:t>
            </a:r>
            <a:endParaRPr lang="en-US" altLang="zh-CN"/>
          </a:p>
          <a:p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892810"/>
          </a:xfrm>
        </p:spPr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2" name="图片 6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7450" y="1916430"/>
            <a:ext cx="3808095" cy="1833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图片 9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450" y="3749358"/>
            <a:ext cx="5271770" cy="257111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395605" y="1059815"/>
            <a:ext cx="8229600" cy="4833620"/>
          </a:xfrm>
        </p:spPr>
        <p:txBody>
          <a:bodyPr>
            <a:normAutofit/>
          </a:bodyPr>
          <a:lstStyle/>
          <a:p>
            <a:r>
              <a:rPr lang="zh-CN" altLang="en-US"/>
              <a:t>用户界面设计及其模型</a:t>
            </a:r>
            <a:endParaRPr lang="en-US" altLang="zh-CN"/>
          </a:p>
          <a:p>
            <a:pPr lvl="1"/>
            <a:r>
              <a:rPr lang="zh-CN" altLang="en-US"/>
              <a:t>介绍界面及类图</a:t>
            </a:r>
            <a:endParaRPr lang="en-US" altLang="zh-CN"/>
          </a:p>
          <a:p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784860"/>
          </a:xfrm>
        </p:spPr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10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95" y="2060575"/>
            <a:ext cx="4412615" cy="193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图片 13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088" y="4076700"/>
            <a:ext cx="5273675" cy="21844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用户界面设计及其模型</a:t>
            </a:r>
            <a:endParaRPr lang="en-US" altLang="zh-CN"/>
          </a:p>
          <a:p>
            <a:pPr lvl="1"/>
            <a:r>
              <a:rPr lang="zh-CN" altLang="en-US"/>
              <a:t>选择服务界面及类图</a:t>
            </a:r>
            <a:endParaRPr lang="en-US" altLang="zh-CN"/>
          </a:p>
          <a:p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12" name="图片 8" descr="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3940" y="2348865"/>
            <a:ext cx="4359910" cy="1896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图片 14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50" y="4244975"/>
            <a:ext cx="5269230" cy="237617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465445" y="2276475"/>
            <a:ext cx="490220" cy="17589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endParaRPr lang="zh-CN" altLang="en-US" sz="2000"/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用户界面设计及其模型</a:t>
            </a:r>
            <a:endParaRPr lang="en-US" altLang="zh-CN"/>
          </a:p>
          <a:p>
            <a:pPr lvl="1"/>
            <a:r>
              <a:rPr lang="zh-CN" altLang="en-US"/>
              <a:t>预测界面及类图</a:t>
            </a:r>
            <a:endParaRPr lang="en-US" altLang="zh-CN"/>
          </a:p>
          <a:p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19" name="图片 19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895" y="4436745"/>
            <a:ext cx="3895725" cy="178625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795" y="2420620"/>
            <a:ext cx="3693795" cy="214312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用户界面设计及其模型</a:t>
            </a:r>
            <a:endParaRPr lang="en-US" altLang="zh-CN"/>
          </a:p>
          <a:p>
            <a:pPr lvl="1"/>
            <a:r>
              <a:rPr lang="zh-CN" altLang="en-US"/>
              <a:t>词云可视化界面及类图</a:t>
            </a:r>
            <a:endParaRPr lang="zh-CN" altLang="en-US"/>
          </a:p>
          <a:p>
            <a:pPr marL="393065" lvl="1" indent="0">
              <a:buNone/>
            </a:pPr>
            <a:endParaRPr lang="en-US" altLang="zh-CN"/>
          </a:p>
          <a:p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2" name="图片 11" descr="6"/>
          <p:cNvPicPr>
            <a:picLocks noChangeAspect="1"/>
          </p:cNvPicPr>
          <p:nvPr/>
        </p:nvPicPr>
        <p:blipFill>
          <a:blip r:embed="rId1"/>
          <a:srcRect t="14607" b="14810"/>
          <a:stretch>
            <a:fillRect/>
          </a:stretch>
        </p:blipFill>
        <p:spPr>
          <a:xfrm>
            <a:off x="1259840" y="2348865"/>
            <a:ext cx="3119755" cy="1651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图片 23" descr="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840" y="3933190"/>
            <a:ext cx="6000115" cy="264922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用例设计及其模型</a:t>
            </a:r>
            <a:endParaRPr lang="zh-CN" altLang="en-US"/>
          </a:p>
          <a:p>
            <a:pPr lvl="1"/>
            <a:r>
              <a:rPr lang="zh-CN" altLang="en-US"/>
              <a:t>用例设计的顺序图</a:t>
            </a:r>
            <a:endParaRPr lang="zh-CN" altLang="en-US"/>
          </a:p>
          <a:p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15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95" y="2564765"/>
            <a:ext cx="4945380" cy="29883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2280285" y="5661025"/>
            <a:ext cx="3048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预测请求顺序图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251460" y="1417828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en-US"/>
              <a:t>用例设计及其模型</a:t>
            </a:r>
            <a:endParaRPr lang="zh-CN" altLang="en-US"/>
          </a:p>
          <a:p>
            <a:pPr lvl="1"/>
            <a:r>
              <a:rPr lang="zh-CN" altLang="en-US"/>
              <a:t>用例设计的顺序图</a:t>
            </a:r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16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7450" y="2348548"/>
            <a:ext cx="5269230" cy="30092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2124075" y="5445125"/>
            <a:ext cx="3048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球员信息查询顺序图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类设计及其模型</a:t>
            </a:r>
            <a:endParaRPr lang="zh-CN" altLang="en-US"/>
          </a:p>
          <a:p>
            <a:pPr lvl="1"/>
            <a:r>
              <a:rPr lang="en-US" altLang="zh-CN"/>
              <a:t>NBA</a:t>
            </a:r>
            <a:r>
              <a:rPr lang="zh-CN" altLang="en-US"/>
              <a:t>系统设计类图</a:t>
            </a:r>
            <a:endParaRPr lang="zh-CN" altLang="en-US"/>
          </a:p>
          <a:p>
            <a:pPr lvl="1"/>
            <a:endParaRPr lang="zh-CN" altLang="en-US"/>
          </a:p>
          <a:p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2" name="图片 6" descr="e72566d1ab6388e65a08c770854afd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555" y="2354580"/>
            <a:ext cx="6466205" cy="385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数据设计及其模型</a:t>
            </a:r>
            <a:endParaRPr lang="en-US" altLang="zh-CN"/>
          </a:p>
          <a:p>
            <a:pPr lvl="1"/>
            <a:r>
              <a:rPr lang="en-US" altLang="zh-CN"/>
              <a:t>NBA</a:t>
            </a:r>
            <a:r>
              <a:rPr lang="zh-CN" altLang="en-US"/>
              <a:t>系统数据设计类图</a:t>
            </a:r>
            <a:endParaRPr lang="zh-CN" altLang="en-US"/>
          </a:p>
          <a:p>
            <a:pPr lvl="1"/>
            <a:endParaRPr lang="zh-CN" altLang="en-US"/>
          </a:p>
          <a:p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3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95" y="2359025"/>
            <a:ext cx="4550410" cy="27711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3961130" y="2066925"/>
            <a:ext cx="3048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代码组织结构</a:t>
            </a:r>
            <a:endParaRPr lang="en-US" altLang="zh-CN"/>
          </a:p>
          <a:p>
            <a:pPr lvl="1"/>
            <a:r>
              <a:rPr lang="zh-CN" altLang="en-US"/>
              <a:t>用一张图展示代码组织结构</a:t>
            </a:r>
            <a:endParaRPr lang="en-US" altLang="zh-CN"/>
          </a:p>
          <a:p>
            <a:endParaRPr lang="en-US" altLang="zh-CN"/>
          </a:p>
        </p:txBody>
      </p:sp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代码编写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99795" y="2348865"/>
            <a:ext cx="5956300" cy="421132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程序代码量</a:t>
            </a:r>
            <a:endParaRPr lang="en-US" altLang="zh-CN"/>
          </a:p>
          <a:p>
            <a:pPr lvl="1"/>
            <a:r>
              <a:rPr lang="en-US" altLang="zh-CN"/>
              <a:t>4k+</a:t>
            </a:r>
            <a:r>
              <a:rPr lang="zh-CN" altLang="en-US"/>
              <a:t>行</a:t>
            </a:r>
            <a:endParaRPr lang="en-US" altLang="zh-CN"/>
          </a:p>
          <a:p>
            <a:r>
              <a:rPr lang="zh-CN" altLang="en-US"/>
              <a:t>开源代码利用情况</a:t>
            </a:r>
            <a:endParaRPr lang="en-US" altLang="zh-CN"/>
          </a:p>
          <a:p>
            <a:pPr lvl="1"/>
            <a:r>
              <a:rPr lang="zh-CN" altLang="en-US"/>
              <a:t>利用了网上的爬虫代码实现了数据的爬取</a:t>
            </a:r>
            <a:endParaRPr lang="zh-CN" altLang="en-US"/>
          </a:p>
          <a:p>
            <a:pPr lvl="1"/>
            <a:r>
              <a:rPr lang="zh-CN" altLang="en-US"/>
              <a:t>在其源码的基础上更改</a:t>
            </a:r>
            <a:r>
              <a:rPr lang="en-US" altLang="zh-CN"/>
              <a:t>url</a:t>
            </a:r>
            <a:r>
              <a:rPr lang="zh-CN" altLang="en-US"/>
              <a:t>值和正则表达式等实现所需数据的爬取</a:t>
            </a:r>
            <a:endParaRPr lang="zh-CN" altLang="en-US"/>
          </a:p>
        </p:txBody>
      </p:sp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代码编写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开展了哪些测试</a:t>
            </a:r>
            <a:endParaRPr lang="en-US" altLang="zh-CN" dirty="0"/>
          </a:p>
          <a:p>
            <a:pPr lvl="1"/>
            <a:r>
              <a:rPr lang="zh-CN" altLang="en-US" dirty="0"/>
              <a:t>对爬虫</a:t>
            </a:r>
            <a:r>
              <a:rPr lang="zh-CN" altLang="en-US" dirty="0"/>
              <a:t>模块开展了单元测试</a:t>
            </a:r>
            <a:endParaRPr lang="en-US" altLang="zh-CN" dirty="0"/>
          </a:p>
          <a:p>
            <a:r>
              <a:rPr lang="zh-CN" altLang="en-US" dirty="0"/>
              <a:t>测试用例和测试结果</a:t>
            </a:r>
            <a:endParaRPr lang="en-US" altLang="zh-CN" dirty="0"/>
          </a:p>
          <a:p>
            <a:pPr lvl="1"/>
            <a:r>
              <a:rPr lang="zh-CN" altLang="en-US" dirty="0"/>
              <a:t>设计了测试代码，查看是否爬取到需要的数据</a:t>
            </a:r>
            <a:endParaRPr lang="zh-CN" altLang="en-US" dirty="0"/>
          </a:p>
          <a:p>
            <a:pPr marL="109855" indent="0">
              <a:buNone/>
            </a:pPr>
            <a:endParaRPr lang="en-US" altLang="zh-CN" dirty="0"/>
          </a:p>
        </p:txBody>
      </p:sp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225" y="3204845"/>
            <a:ext cx="5228590" cy="313817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 dirty="0"/>
              <a:t>软件测试过程</a:t>
            </a:r>
            <a:endParaRPr lang="en-US" altLang="zh-CN" dirty="0"/>
          </a:p>
          <a:p>
            <a:pPr lvl="1"/>
            <a:r>
              <a:rPr lang="zh-CN" altLang="en-US" dirty="0"/>
              <a:t>截取部分爬虫代码做一定修改后输出爬取到的数据</a:t>
            </a:r>
            <a:endParaRPr lang="en-US" altLang="zh-CN" dirty="0"/>
          </a:p>
          <a:p>
            <a:pPr lvl="1"/>
            <a:r>
              <a:rPr lang="zh-CN" altLang="en-US" dirty="0"/>
              <a:t>测试代码：</a:t>
            </a:r>
            <a:endParaRPr lang="zh-CN" altLang="en-US" dirty="0"/>
          </a:p>
          <a:p>
            <a:pPr lvl="1"/>
            <a:r>
              <a:rPr lang="en-US" altLang="zh-CN" sz="1400" dirty="0"/>
              <a:t>import urllib.parse</a:t>
            </a:r>
            <a:endParaRPr lang="en-US" altLang="zh-CN" sz="1400" dirty="0"/>
          </a:p>
          <a:p>
            <a:pPr lvl="1"/>
            <a:r>
              <a:rPr lang="en-US" altLang="zh-CN" sz="1400" dirty="0"/>
              <a:t>import re</a:t>
            </a:r>
            <a:endParaRPr lang="en-US" altLang="zh-CN" sz="1400" dirty="0"/>
          </a:p>
          <a:p>
            <a:pPr lvl="1"/>
            <a:r>
              <a:rPr lang="en-US" altLang="zh-CN" sz="1400" dirty="0"/>
              <a:t>import urllib</a:t>
            </a:r>
            <a:endParaRPr lang="en-US" altLang="zh-CN" sz="1400" dirty="0"/>
          </a:p>
          <a:p>
            <a:pPr lvl="1"/>
            <a:r>
              <a:rPr lang="en-US" altLang="zh-CN" sz="1400" dirty="0"/>
              <a:t>import urllib.request </a:t>
            </a:r>
            <a:endParaRPr lang="en-US" altLang="zh-CN" sz="1400" dirty="0"/>
          </a:p>
          <a:p>
            <a:pPr lvl="1"/>
            <a:r>
              <a:rPr lang="en-US" altLang="zh-CN" sz="1400" dirty="0"/>
              <a:t>from bs4 import BeautifulSoup</a:t>
            </a:r>
            <a:endParaRPr lang="en-US" altLang="zh-CN" sz="1400" dirty="0"/>
          </a:p>
          <a:p>
            <a:pPr lvl="1"/>
            <a:r>
              <a:rPr lang="en-US" altLang="zh-CN" sz="1400" dirty="0"/>
              <a:t>a='https://china.nba.com/static/data/league/playerstats_All_All_All_0_All_false_2018_2_All_Team_points_All_perGame.json'</a:t>
            </a:r>
            <a:endParaRPr lang="en-US" altLang="zh-CN" sz="1400" dirty="0"/>
          </a:p>
          <a:p>
            <a:pPr lvl="1"/>
            <a:r>
              <a:rPr lang="en-US" altLang="zh-CN" sz="1400" dirty="0"/>
              <a:t>head = {"User-Agent": "Mozilla/5.0 (Windows NT 6.1; Win64; x64; rv:90.0) Gecko/20100101 Firefox/90.0"}</a:t>
            </a:r>
            <a:endParaRPr lang="en-US" altLang="zh-CN" sz="1400" dirty="0"/>
          </a:p>
          <a:p>
            <a:pPr lvl="1"/>
            <a:r>
              <a:rPr lang="en-US" altLang="zh-CN" sz="1400" dirty="0"/>
              <a:t>request = urllib.request.Request(a, headers=head)</a:t>
            </a:r>
            <a:endParaRPr lang="en-US" altLang="zh-CN" sz="1400" dirty="0"/>
          </a:p>
          <a:p>
            <a:pPr lvl="1"/>
            <a:r>
              <a:rPr lang="en-US" altLang="zh-CN" sz="1400" dirty="0"/>
              <a:t>html = ""</a:t>
            </a:r>
            <a:endParaRPr lang="en-US" altLang="zh-CN" sz="1400" dirty="0"/>
          </a:p>
          <a:p>
            <a:pPr lvl="1"/>
            <a:r>
              <a:rPr lang="en-US" altLang="zh-CN" sz="1400" dirty="0"/>
              <a:t>html = urllib.request.urlopen(request).read()</a:t>
            </a:r>
            <a:endParaRPr lang="en-US" altLang="zh-CN" sz="1400" dirty="0"/>
          </a:p>
          <a:p>
            <a:pPr lvl="1"/>
            <a:r>
              <a:rPr lang="en-US" altLang="zh-CN" sz="1400" dirty="0"/>
              <a:t>soup = BeautifulSoup(html, "html.parser")</a:t>
            </a:r>
            <a:endParaRPr lang="en-US" altLang="zh-CN" sz="1400" dirty="0"/>
          </a:p>
          <a:p>
            <a:pPr lvl="1"/>
            <a:r>
              <a:rPr lang="en-US" altLang="zh-CN" sz="1400" dirty="0"/>
              <a:t>x=soup.find_all('div',class_="wrap-list")</a:t>
            </a:r>
            <a:endParaRPr lang="en-US" altLang="zh-CN" sz="1400" dirty="0"/>
          </a:p>
          <a:p>
            <a:pPr lvl="1"/>
            <a:r>
              <a:rPr lang="en-US" altLang="zh-CN" sz="1400" dirty="0"/>
              <a:t>print(x)</a:t>
            </a:r>
            <a:endParaRPr lang="en-US" altLang="zh-CN" sz="1400" dirty="0"/>
          </a:p>
          <a:p>
            <a:endParaRPr lang="zh-CN" altLang="en-US" sz="1400" dirty="0"/>
          </a:p>
        </p:txBody>
      </p:sp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测试演示</a:t>
            </a:r>
            <a:endParaRPr lang="en-US" altLang="zh-CN" dirty="0"/>
          </a:p>
          <a:p>
            <a:pPr marL="393065" lvl="1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5380" y="2339975"/>
            <a:ext cx="6548755" cy="316357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测试演示</a:t>
            </a:r>
            <a:endParaRPr lang="en-US" altLang="zh-CN" dirty="0"/>
          </a:p>
          <a:p>
            <a:pPr lvl="1"/>
            <a:r>
              <a:rPr lang="zh-CN" altLang="en-US" dirty="0"/>
              <a:t>结果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6375" y="2405380"/>
            <a:ext cx="6001385" cy="360235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endParaRPr lang="en-US" altLang="zh-CN" dirty="0"/>
          </a:p>
          <a:p>
            <a:pPr lvl="1"/>
            <a:r>
              <a:rPr lang="zh-CN" altLang="en-US" dirty="0"/>
              <a:t>测试、自动工具分析、审查、多次使用</a:t>
            </a:r>
            <a:endParaRPr lang="en-US" altLang="zh-CN" dirty="0"/>
          </a:p>
          <a:p>
            <a:r>
              <a:rPr lang="zh-CN" altLang="en-US" dirty="0"/>
              <a:t>程序代码风格</a:t>
            </a:r>
            <a:endParaRPr lang="en-US" altLang="zh-CN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r>
              <a:rPr lang="zh-CN" altLang="en-US" dirty="0"/>
              <a:t>程序代码质量</a:t>
            </a:r>
            <a:endParaRPr lang="en-US" altLang="zh-CN" dirty="0"/>
          </a:p>
          <a:p>
            <a:pPr lvl="1"/>
            <a:r>
              <a:rPr lang="zh-CN" altLang="en-US" dirty="0"/>
              <a:t>用</a:t>
            </a:r>
            <a:r>
              <a:rPr lang="en-US" altLang="zh-CN" dirty="0"/>
              <a:t>SonarQube</a:t>
            </a:r>
            <a:r>
              <a:rPr lang="zh-CN" altLang="en-US" dirty="0"/>
              <a:t>分析代码质量并展示其分析结果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3940" y="2937510"/>
            <a:ext cx="5874385" cy="171069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916940" y="862965"/>
            <a:ext cx="6690995" cy="1812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程序代码质量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dirty="0">
                <a:sym typeface="+mn-ea"/>
              </a:rPr>
              <a:t>用</a:t>
            </a:r>
            <a:r>
              <a:rPr lang="en-US" altLang="zh-CN" dirty="0">
                <a:sym typeface="+mn-ea"/>
              </a:rPr>
              <a:t>SonarQube</a:t>
            </a:r>
            <a:r>
              <a:rPr lang="zh-CN" altLang="en-US" dirty="0">
                <a:sym typeface="+mn-ea"/>
              </a:rPr>
              <a:t>分析代码质量并展示其分析结果</a:t>
            </a:r>
            <a:endParaRPr lang="zh-CN" altLang="en-US" dirty="0"/>
          </a:p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95" y="1844675"/>
            <a:ext cx="6835775" cy="304609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运行和部署环境</a:t>
            </a:r>
            <a:endParaRPr lang="en-US" altLang="zh-CN" dirty="0"/>
          </a:p>
          <a:p>
            <a:pPr lvl="1"/>
            <a:r>
              <a:rPr lang="zh-CN" altLang="en-US" dirty="0"/>
              <a:t>部署图</a:t>
            </a:r>
            <a:endParaRPr lang="zh-CN" altLang="en-US" dirty="0"/>
          </a:p>
        </p:txBody>
      </p:sp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2493010"/>
            <a:ext cx="6843395" cy="335534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演示软件系统的运行情况</a:t>
            </a:r>
            <a:endParaRPr lang="zh-CN" altLang="en-US" dirty="0"/>
          </a:p>
          <a:p>
            <a:pPr lvl="1"/>
            <a:r>
              <a:rPr lang="zh-CN" altLang="en-US" dirty="0"/>
              <a:t>运行目标软件系统，操作和演示软件系统，或者播放实际运行的演示效果视频</a:t>
            </a:r>
            <a:endParaRPr lang="zh-CN" altLang="en-US" dirty="0"/>
          </a:p>
          <a:p>
            <a:pPr lvl="1"/>
            <a:endParaRPr lang="zh-CN" altLang="en-US" dirty="0"/>
          </a:p>
        </p:txBody>
      </p:sp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介绍在开发过程中加入到哪些开源社区，如软件开发知识分享社区、软件项目托管社区等</a:t>
            </a:r>
            <a:endParaRPr lang="zh-CN" altLang="en-US"/>
          </a:p>
          <a:p>
            <a:pPr lvl="1"/>
            <a:r>
              <a:rPr lang="en-US" altLang="zh-CN"/>
              <a:t>CSDN</a:t>
            </a:r>
            <a:r>
              <a:rPr lang="zh-CN" altLang="en-US"/>
              <a:t>、</a:t>
            </a:r>
            <a:r>
              <a:rPr lang="en-US" altLang="zh-CN"/>
              <a:t>OSChina</a:t>
            </a:r>
            <a:r>
              <a:rPr lang="zh-CN" altLang="en-US"/>
              <a:t>、</a:t>
            </a:r>
            <a:r>
              <a:rPr lang="en-US" altLang="zh-CN"/>
              <a:t>GitHub</a:t>
            </a:r>
            <a:r>
              <a:rPr lang="zh-CN" altLang="en-US"/>
              <a:t>等</a:t>
            </a:r>
            <a:endParaRPr lang="zh-CN" altLang="en-US"/>
          </a:p>
          <a:p>
            <a:r>
              <a:rPr lang="zh-CN" altLang="en-US"/>
              <a:t>介绍如何基于开源社区来促进软件项目开发，解决软件开发问题等</a:t>
            </a:r>
            <a:endParaRPr lang="zh-CN" altLang="en-US"/>
          </a:p>
          <a:p>
            <a:pPr lvl="1"/>
            <a:r>
              <a:rPr lang="zh-CN" altLang="en-US"/>
              <a:t>从开源社区了解相关的模板，一个数据段，函数的调用更多的理解。去模仿别人的代码，形成自己的知识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©Copyright Xinjun Mao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开源社区的使用</a:t>
            </a:r>
            <a:endParaRPr lang="zh-CN" alt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lstStyle/>
          <a:p>
            <a:r>
              <a:rPr lang="zh-CN" altLang="en-US" dirty="0">
                <a:sym typeface="+mn-ea"/>
              </a:rPr>
              <a:t>实践的收获</a:t>
            </a:r>
            <a:endParaRPr lang="zh-CN" altLang="en-US" dirty="0">
              <a:sym typeface="+mn-ea"/>
            </a:endParaRPr>
          </a:p>
          <a:p>
            <a:pPr marL="109855" indent="0">
              <a:buNone/>
            </a:pPr>
            <a:r>
              <a:rPr lang="en-US" altLang="zh-CN" b="0" dirty="0"/>
              <a:t>软工的各个方面的概念有了更清楚的了解</a:t>
            </a:r>
            <a:r>
              <a:rPr lang="zh-CN" altLang="en-US" b="0" dirty="0"/>
              <a:t>，在动手能力方面也有了提高。和组员之间的配合越来越默契。通过动手也提高了大家的信心</a:t>
            </a:r>
            <a:endParaRPr lang="zh-CN" altLang="en-US" b="0" dirty="0"/>
          </a:p>
          <a:p>
            <a:r>
              <a:rPr lang="zh-CN" altLang="en-US" dirty="0"/>
              <a:t>心得和体会</a:t>
            </a:r>
            <a:endParaRPr lang="zh-CN" altLang="en-US" dirty="0"/>
          </a:p>
          <a:p>
            <a:pPr marL="109855" indent="0">
              <a:buNone/>
            </a:pPr>
            <a:r>
              <a:rPr lang="en-US" altLang="zh-CN" b="0" dirty="0"/>
              <a:t>预先的设计可避免很多开发返工</a:t>
            </a:r>
            <a:r>
              <a:rPr lang="zh-CN" altLang="en-US" b="0" dirty="0"/>
              <a:t>。</a:t>
            </a:r>
            <a:r>
              <a:rPr lang="en-US" altLang="zh-CN" b="0" dirty="0"/>
              <a:t>在良好的设计思路指导下，开发工作会简化许多。良好的设计需要团队成员不断地交流沟通，每个人的想法通过用例图、类图或者数据流图来精炼提纯，需求可愈发明确。设计多了，开发就简单一些</a:t>
            </a:r>
            <a:r>
              <a:rPr lang="zh-CN" altLang="en-US" b="0" dirty="0"/>
              <a:t>。</a:t>
            </a:r>
            <a:r>
              <a:rPr lang="en-US" altLang="zh-CN" b="0" dirty="0"/>
              <a:t>良好的名词定义可避免概念混乱</a:t>
            </a:r>
            <a:r>
              <a:rPr lang="zh-CN" altLang="en-US" b="0" dirty="0"/>
              <a:t>，</a:t>
            </a:r>
            <a:r>
              <a:rPr lang="en-US" altLang="zh-CN" b="0" dirty="0"/>
              <a:t>团队在相同的规范性工作。避免大家说了半天，发现不是一个东西</a:t>
            </a:r>
            <a:r>
              <a:rPr lang="en-US" altLang="zh-CN" dirty="0"/>
              <a:t>。</a:t>
            </a:r>
            <a:endParaRPr lang="en-US" altLang="zh-CN" dirty="0"/>
          </a:p>
          <a:p>
            <a:r>
              <a:rPr lang="zh-CN" altLang="en-US" dirty="0"/>
              <a:t>困难和问题</a:t>
            </a:r>
            <a:endParaRPr lang="en-US" altLang="zh-CN" dirty="0"/>
          </a:p>
          <a:p>
            <a:pPr marL="109855" indent="0">
              <a:buNone/>
            </a:pPr>
            <a:r>
              <a:rPr lang="en-US" altLang="zh-CN" b="0" dirty="0"/>
              <a:t>小组</a:t>
            </a:r>
            <a:r>
              <a:rPr lang="zh-CN" altLang="en-US" b="0" dirty="0"/>
              <a:t>内</a:t>
            </a:r>
            <a:r>
              <a:rPr lang="en-US" altLang="zh-CN" b="0" dirty="0"/>
              <a:t>同学的编程能力有限。在寻求源码方面获得的东西很少。在调试过程中经常出现不清楚的错误。画图的时候</a:t>
            </a:r>
            <a:r>
              <a:rPr lang="zh-CN" altLang="en-US" b="0" dirty="0"/>
              <a:t>对概念</a:t>
            </a:r>
            <a:r>
              <a:rPr lang="en-US" altLang="zh-CN" b="0" dirty="0"/>
              <a:t>了解不够清楚</a:t>
            </a:r>
            <a:r>
              <a:rPr lang="zh-CN" altLang="en-US" b="0" dirty="0"/>
              <a:t>，所以图画的并不是很准确。</a:t>
            </a:r>
            <a:endParaRPr lang="zh-CN" altLang="en-US" b="0" dirty="0"/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KSO_WM_UNIT_PLACING_PICTURE_USER_VIEWPORT" val="{&quot;height&quot;:9972,&quot;width&quot;:12168}"/>
</p:tagLst>
</file>

<file path=ppt/tags/tag3.xml><?xml version="1.0" encoding="utf-8"?>
<p:tagLst xmlns:p="http://schemas.openxmlformats.org/presentationml/2006/main">
  <p:tag name="KSO_WPP_MARK_KEY" val="4dff4be0-5fe2-4ad2-a877-72beec2df03b"/>
  <p:tag name="COMMONDATA" val="eyJoZGlkIjoiYjZlOTUwMzIyYmJhZTdkMjQ1YmY1NWNjMjUwMTcyYTk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聚合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聚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聚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2533</Words>
  <Application>WPS 演示</Application>
  <PresentationFormat>全屏显示(4:3)</PresentationFormat>
  <Paragraphs>297</Paragraphs>
  <Slides>32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7" baseType="lpstr">
      <vt:lpstr>Arial</vt:lpstr>
      <vt:lpstr>宋体</vt:lpstr>
      <vt:lpstr>Wingdings</vt:lpstr>
      <vt:lpstr>Times New Roman</vt:lpstr>
      <vt:lpstr>Wingdings 3</vt:lpstr>
      <vt:lpstr>Verdana</vt:lpstr>
      <vt:lpstr>Wingdings 2</vt:lpstr>
      <vt:lpstr>微软雅黑</vt:lpstr>
      <vt:lpstr>Lucida Sans Unicode</vt:lpstr>
      <vt:lpstr>Arial Unicode MS</vt:lpstr>
      <vt:lpstr>黑体</vt:lpstr>
      <vt:lpstr>方正姚体</vt:lpstr>
      <vt:lpstr>华文新魏</vt:lpstr>
      <vt:lpstr>华文细黑</vt:lpstr>
      <vt:lpstr>聚合</vt:lpstr>
      <vt:lpstr>软件工程课程设计汇报 “NBA预测及球员评分系统”</vt:lpstr>
      <vt:lpstr>汇报内容</vt:lpstr>
      <vt:lpstr>软件需求与创意</vt:lpstr>
      <vt:lpstr>需求模型与文档</vt:lpstr>
      <vt:lpstr>需求模型与文档 </vt:lpstr>
      <vt:lpstr>需求模型与文档</vt:lpstr>
      <vt:lpstr>需求模型与文档 </vt:lpstr>
      <vt:lpstr>需求模型与文档 </vt:lpstr>
      <vt:lpstr>需求模型与文档 </vt:lpstr>
      <vt:lpstr>开发技术与工具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代码编写</vt:lpstr>
      <vt:lpstr>代码编写</vt:lpstr>
      <vt:lpstr>软件测试</vt:lpstr>
      <vt:lpstr>软件测试</vt:lpstr>
      <vt:lpstr>软件测试</vt:lpstr>
      <vt:lpstr>软件测试</vt:lpstr>
      <vt:lpstr>软件质量与保证</vt:lpstr>
      <vt:lpstr>PowerPoint 演示文稿</vt:lpstr>
      <vt:lpstr>系统部署与运行</vt:lpstr>
      <vt:lpstr>系统部署与运行</vt:lpstr>
      <vt:lpstr>开源社区的使用</vt:lpstr>
      <vt:lpstr>实践收获与感受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tommy</dc:creator>
  <cp:lastModifiedBy>Aphrodite</cp:lastModifiedBy>
  <cp:revision>326</cp:revision>
  <dcterms:created xsi:type="dcterms:W3CDTF">2113-01-01T00:00:00Z</dcterms:created>
  <dcterms:modified xsi:type="dcterms:W3CDTF">2022-11-25T05:46:26Z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2052-11.1.0.12763</vt:lpwstr>
  </property>
  <property fmtid="{D5CDD505-2E9C-101B-9397-08002B2CF9AE}" pid="4" name="ICV">
    <vt:lpwstr>CCC6DAAC16AB402183FF1F866DB59F27</vt:lpwstr>
  </property>
</Properties>
</file>