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82" r:id="rId5"/>
    <p:sldId id="341" r:id="rId6"/>
    <p:sldId id="342" r:id="rId7"/>
    <p:sldId id="283" r:id="rId8"/>
    <p:sldId id="284" r:id="rId9"/>
    <p:sldId id="261" r:id="rId10"/>
    <p:sldId id="306" r:id="rId11"/>
    <p:sldId id="304" r:id="rId12"/>
    <p:sldId id="307" r:id="rId13"/>
    <p:sldId id="305" r:id="rId14"/>
    <p:sldId id="286" r:id="rId15"/>
    <p:sldId id="293" r:id="rId16"/>
    <p:sldId id="313" r:id="rId17"/>
    <p:sldId id="312" r:id="rId18"/>
    <p:sldId id="287" r:id="rId19"/>
    <p:sldId id="314" r:id="rId20"/>
    <p:sldId id="310" r:id="rId21"/>
    <p:sldId id="308" r:id="rId22"/>
    <p:sldId id="315" r:id="rId23"/>
    <p:sldId id="318" r:id="rId24"/>
    <p:sldId id="343"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5647"/>
    <a:srgbClr val="7CB554"/>
    <a:srgbClr val="1C9494"/>
    <a:srgbClr val="FAC14D"/>
    <a:srgbClr val="7F7F7F"/>
    <a:srgbClr val="FDFDFD"/>
    <a:srgbClr val="F25445"/>
    <a:srgbClr val="F9C04D"/>
    <a:srgbClr val="E5B147"/>
    <a:srgbClr val="F6BE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906" autoAdjust="0"/>
    <p:restoredTop sz="94850" autoAdjust="0"/>
  </p:normalViewPr>
  <p:slideViewPr>
    <p:cSldViewPr snapToGrid="0">
      <p:cViewPr varScale="1">
        <p:scale>
          <a:sx n="83" d="100"/>
          <a:sy n="83" d="100"/>
        </p:scale>
        <p:origin x="174" y="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gs" Target="tags/tag5.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BEBA8EAE-BF5A-486C-A8C5-ECC9F3942E4B}">
                <a14:imgProps xmlns:a14="http://schemas.microsoft.com/office/drawing/2010/main">
                  <a14:imgLayer r:embed="rId3">
                    <a14:imgEffect>
                      <a14:brightnessContrast bright="6000"/>
                    </a14:imgEffect>
                  </a14:imgLayer>
                </a14:imgProps>
              </a:ext>
              <a:ext uri="{28A0092B-C50C-407E-A947-70E740481C1C}">
                <a14:useLocalDpi xmlns:a14="http://schemas.microsoft.com/office/drawing/2010/main" val="0"/>
              </a:ext>
            </a:extLst>
          </a:blip>
          <a:stretch>
            <a:fillRect/>
          </a:stretch>
        </p:blipFill>
        <p:spPr>
          <a:xfrm>
            <a:off x="0" y="0"/>
            <a:ext cx="12192000" cy="68546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image" Target="../media/image3.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角三角形 5"/>
          <p:cNvSpPr/>
          <p:nvPr/>
        </p:nvSpPr>
        <p:spPr>
          <a:xfrm flipV="1">
            <a:off x="9371600" y="3693838"/>
            <a:ext cx="481393" cy="599137"/>
          </a:xfrm>
          <a:prstGeom prst="rtTriangle">
            <a:avLst/>
          </a:prstGeom>
          <a:solidFill>
            <a:srgbClr val="7B7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894574" y="2182912"/>
            <a:ext cx="8212505" cy="76944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4400" b="1" dirty="0">
                <a:solidFill>
                  <a:schemeClr val="bg1"/>
                </a:solidFill>
                <a:latin typeface="Agency FB" panose="020B0503020202020204" pitchFamily="34" charset="0"/>
              </a:rPr>
              <a:t>基于 </a:t>
            </a:r>
            <a:r>
              <a:rPr lang="en-US" altLang="zh-CN" sz="4400" b="1" dirty="0">
                <a:solidFill>
                  <a:schemeClr val="bg1"/>
                </a:solidFill>
                <a:latin typeface="Agency FB" panose="020B0503020202020204" pitchFamily="34" charset="0"/>
              </a:rPr>
              <a:t>HDFS </a:t>
            </a:r>
            <a:r>
              <a:rPr lang="zh-CN" altLang="en-US" sz="4400" b="1" dirty="0">
                <a:solidFill>
                  <a:schemeClr val="bg1"/>
                </a:solidFill>
                <a:latin typeface="Agency FB" panose="020B0503020202020204" pitchFamily="34" charset="0"/>
              </a:rPr>
              <a:t>的分布式团队网盘系统</a:t>
            </a:r>
            <a:endParaRPr lang="zh-CN" altLang="en-US" sz="4400" b="1" dirty="0">
              <a:solidFill>
                <a:sysClr val="windowText" lastClr="000000"/>
              </a:solidFill>
              <a:latin typeface="Agency FB" panose="020B0503020202020204" pitchFamily="34" charset="0"/>
            </a:endParaRPr>
          </a:p>
        </p:txBody>
      </p:sp>
      <p:grpSp>
        <p:nvGrpSpPr>
          <p:cNvPr id="37" name="PA_组合 85"/>
          <p:cNvGrpSpPr/>
          <p:nvPr>
            <p:custDataLst>
              <p:tags r:id="rId1"/>
            </p:custDataLst>
          </p:nvPr>
        </p:nvGrpSpPr>
        <p:grpSpPr>
          <a:xfrm>
            <a:off x="4519538" y="5606886"/>
            <a:ext cx="3673372" cy="458200"/>
            <a:chOff x="7163658" y="4898321"/>
            <a:chExt cx="2890028" cy="458200"/>
          </a:xfrm>
        </p:grpSpPr>
        <p:sp>
          <p:nvSpPr>
            <p:cNvPr id="38" name="圆角矩形 37"/>
            <p:cNvSpPr/>
            <p:nvPr/>
          </p:nvSpPr>
          <p:spPr>
            <a:xfrm>
              <a:off x="7163658" y="4898321"/>
              <a:ext cx="2679904" cy="458200"/>
            </a:xfrm>
            <a:prstGeom prst="roundRect">
              <a:avLst>
                <a:gd name="adj" fmla="val 50000"/>
              </a:avLst>
            </a:prstGeom>
            <a:solidFill>
              <a:srgbClr val="EEEEF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39" name="文本框 38"/>
            <p:cNvSpPr txBox="1"/>
            <p:nvPr/>
          </p:nvSpPr>
          <p:spPr>
            <a:xfrm>
              <a:off x="7503109" y="4942755"/>
              <a:ext cx="2550577" cy="368300"/>
            </a:xfrm>
            <a:prstGeom prst="rect">
              <a:avLst/>
            </a:prstGeom>
            <a:noFill/>
          </p:spPr>
          <p:txBody>
            <a:bodyPr wrap="square" rtlCol="0">
              <a:spAutoFit/>
            </a:bodyPr>
            <a:lstStyle/>
            <a:p>
              <a:endParaRPr lang="zh-CN" altLang="en-US" b="1" dirty="0">
                <a:solidFill>
                  <a:sysClr val="windowText" lastClr="000000"/>
                </a:solidFill>
                <a:latin typeface="钟齐安景臣硬笔行书" panose="02000000000000000000" pitchFamily="2" charset="-122"/>
                <a:ea typeface="钟齐安景臣硬笔行书" panose="02000000000000000000" pitchFamily="2" charset="-122"/>
              </a:endParaRPr>
            </a:p>
          </p:txBody>
        </p:sp>
      </p:grpSp>
      <p:grpSp>
        <p:nvGrpSpPr>
          <p:cNvPr id="40" name="PA_组合 88"/>
          <p:cNvGrpSpPr/>
          <p:nvPr>
            <p:custDataLst>
              <p:tags r:id="rId2"/>
            </p:custDataLst>
          </p:nvPr>
        </p:nvGrpSpPr>
        <p:grpSpPr>
          <a:xfrm>
            <a:off x="4184823" y="5552664"/>
            <a:ext cx="566645" cy="566645"/>
            <a:chOff x="8146877" y="3053648"/>
            <a:chExt cx="2938738" cy="2938738"/>
          </a:xfrm>
          <a:effectLst>
            <a:outerShdw blurRad="241300" dist="38100" dir="8940000" sx="103000" sy="103000" algn="tr" rotWithShape="0">
              <a:prstClr val="black">
                <a:alpha val="40000"/>
              </a:prstClr>
            </a:outerShdw>
          </a:effectLst>
        </p:grpSpPr>
        <p:sp>
          <p:nvSpPr>
            <p:cNvPr id="41" name="椭圆 40"/>
            <p:cNvSpPr/>
            <p:nvPr/>
          </p:nvSpPr>
          <p:spPr>
            <a:xfrm>
              <a:off x="8146877" y="3053648"/>
              <a:ext cx="2938738" cy="2938738"/>
            </a:xfrm>
            <a:prstGeom prst="ellips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a typeface="微软雅黑" panose="020B0503020204020204" pitchFamily="34" charset="-122"/>
              </a:endParaRPr>
            </a:p>
          </p:txBody>
        </p:sp>
        <p:sp>
          <p:nvSpPr>
            <p:cNvPr id="42" name="椭圆 41"/>
            <p:cNvSpPr/>
            <p:nvPr/>
          </p:nvSpPr>
          <p:spPr>
            <a:xfrm>
              <a:off x="8437244" y="3360215"/>
              <a:ext cx="2347316" cy="234731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a typeface="微软雅黑" panose="020B0503020204020204" pitchFamily="34" charset="-122"/>
              </a:endParaRPr>
            </a:p>
          </p:txBody>
        </p:sp>
      </p:grpSp>
      <p:pic>
        <p:nvPicPr>
          <p:cNvPr id="44" name="PA_图片 48"/>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rcRect l="43087" t="33193" r="5081"/>
          <a:stretch>
            <a:fillRect/>
          </a:stretch>
        </p:blipFill>
        <p:spPr>
          <a:xfrm>
            <a:off x="4047246" y="5817572"/>
            <a:ext cx="1812159" cy="2289034"/>
          </a:xfrm>
          <a:custGeom>
            <a:avLst/>
            <a:gdLst>
              <a:gd name="connsiteX0" fmla="*/ 807720 w 3627120"/>
              <a:gd name="connsiteY0" fmla="*/ 0 h 4581609"/>
              <a:gd name="connsiteX1" fmla="*/ 1127760 w 3627120"/>
              <a:gd name="connsiteY1" fmla="*/ 167640 h 4581609"/>
              <a:gd name="connsiteX2" fmla="*/ 1264920 w 3627120"/>
              <a:gd name="connsiteY2" fmla="*/ 777240 h 4581609"/>
              <a:gd name="connsiteX3" fmla="*/ 1463040 w 3627120"/>
              <a:gd name="connsiteY3" fmla="*/ 1661160 h 4581609"/>
              <a:gd name="connsiteX4" fmla="*/ 1645920 w 3627120"/>
              <a:gd name="connsiteY4" fmla="*/ 1950720 h 4581609"/>
              <a:gd name="connsiteX5" fmla="*/ 1691640 w 3627120"/>
              <a:gd name="connsiteY5" fmla="*/ 1935480 h 4581609"/>
              <a:gd name="connsiteX6" fmla="*/ 1859280 w 3627120"/>
              <a:gd name="connsiteY6" fmla="*/ 1645920 h 4581609"/>
              <a:gd name="connsiteX7" fmla="*/ 2499360 w 3627120"/>
              <a:gd name="connsiteY7" fmla="*/ 1828800 h 4581609"/>
              <a:gd name="connsiteX8" fmla="*/ 2849880 w 3627120"/>
              <a:gd name="connsiteY8" fmla="*/ 1874520 h 4581609"/>
              <a:gd name="connsiteX9" fmla="*/ 3230880 w 3627120"/>
              <a:gd name="connsiteY9" fmla="*/ 2331720 h 4581609"/>
              <a:gd name="connsiteX10" fmla="*/ 3337560 w 3627120"/>
              <a:gd name="connsiteY10" fmla="*/ 2499360 h 4581609"/>
              <a:gd name="connsiteX11" fmla="*/ 3520440 w 3627120"/>
              <a:gd name="connsiteY11" fmla="*/ 2514600 h 4581609"/>
              <a:gd name="connsiteX12" fmla="*/ 3627120 w 3627120"/>
              <a:gd name="connsiteY12" fmla="*/ 3489960 h 4581609"/>
              <a:gd name="connsiteX13" fmla="*/ 3337560 w 3627120"/>
              <a:gd name="connsiteY13" fmla="*/ 3962400 h 4581609"/>
              <a:gd name="connsiteX14" fmla="*/ 3234359 w 3627120"/>
              <a:gd name="connsiteY14" fmla="*/ 4581609 h 4581609"/>
              <a:gd name="connsiteX15" fmla="*/ 560217 w 3627120"/>
              <a:gd name="connsiteY15" fmla="*/ 4581609 h 4581609"/>
              <a:gd name="connsiteX16" fmla="*/ 320040 w 3627120"/>
              <a:gd name="connsiteY16" fmla="*/ 4038600 h 4581609"/>
              <a:gd name="connsiteX17" fmla="*/ 106680 w 3627120"/>
              <a:gd name="connsiteY17" fmla="*/ 3185160 h 4581609"/>
              <a:gd name="connsiteX18" fmla="*/ 0 w 3627120"/>
              <a:gd name="connsiteY18" fmla="*/ 2590800 h 4581609"/>
              <a:gd name="connsiteX19" fmla="*/ 106680 w 3627120"/>
              <a:gd name="connsiteY19" fmla="*/ 2072640 h 4581609"/>
              <a:gd name="connsiteX20" fmla="*/ 441960 w 3627120"/>
              <a:gd name="connsiteY20" fmla="*/ 2072640 h 4581609"/>
              <a:gd name="connsiteX21" fmla="*/ 655320 w 3627120"/>
              <a:gd name="connsiteY21" fmla="*/ 2072640 h 4581609"/>
              <a:gd name="connsiteX22" fmla="*/ 716280 w 3627120"/>
              <a:gd name="connsiteY22" fmla="*/ 1874520 h 4581609"/>
              <a:gd name="connsiteX23" fmla="*/ 457200 w 3627120"/>
              <a:gd name="connsiteY23" fmla="*/ 853440 h 4581609"/>
              <a:gd name="connsiteX24" fmla="*/ 472440 w 3627120"/>
              <a:gd name="connsiteY24" fmla="*/ 137160 h 458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27120" h="4581609">
                <a:moveTo>
                  <a:pt x="807720" y="0"/>
                </a:moveTo>
                <a:lnTo>
                  <a:pt x="1127760" y="167640"/>
                </a:lnTo>
                <a:lnTo>
                  <a:pt x="1264920" y="777240"/>
                </a:lnTo>
                <a:lnTo>
                  <a:pt x="1463040" y="1661160"/>
                </a:lnTo>
                <a:lnTo>
                  <a:pt x="1645920" y="1950720"/>
                </a:lnTo>
                <a:lnTo>
                  <a:pt x="1691640" y="1935480"/>
                </a:lnTo>
                <a:lnTo>
                  <a:pt x="1859280" y="1645920"/>
                </a:lnTo>
                <a:lnTo>
                  <a:pt x="2499360" y="1828800"/>
                </a:lnTo>
                <a:lnTo>
                  <a:pt x="2849880" y="1874520"/>
                </a:lnTo>
                <a:lnTo>
                  <a:pt x="3230880" y="2331720"/>
                </a:lnTo>
                <a:lnTo>
                  <a:pt x="3337560" y="2499360"/>
                </a:lnTo>
                <a:lnTo>
                  <a:pt x="3520440" y="2514600"/>
                </a:lnTo>
                <a:lnTo>
                  <a:pt x="3627120" y="3489960"/>
                </a:lnTo>
                <a:lnTo>
                  <a:pt x="3337560" y="3962400"/>
                </a:lnTo>
                <a:lnTo>
                  <a:pt x="3234359" y="4581609"/>
                </a:lnTo>
                <a:lnTo>
                  <a:pt x="560217" y="4581609"/>
                </a:lnTo>
                <a:lnTo>
                  <a:pt x="320040" y="4038600"/>
                </a:lnTo>
                <a:lnTo>
                  <a:pt x="106680" y="3185160"/>
                </a:lnTo>
                <a:lnTo>
                  <a:pt x="0" y="2590800"/>
                </a:lnTo>
                <a:lnTo>
                  <a:pt x="106680" y="2072640"/>
                </a:lnTo>
                <a:lnTo>
                  <a:pt x="441960" y="2072640"/>
                </a:lnTo>
                <a:lnTo>
                  <a:pt x="655320" y="2072640"/>
                </a:lnTo>
                <a:lnTo>
                  <a:pt x="716280" y="1874520"/>
                </a:lnTo>
                <a:lnTo>
                  <a:pt x="457200" y="853440"/>
                </a:lnTo>
                <a:lnTo>
                  <a:pt x="472440" y="137160"/>
                </a:lnTo>
                <a:close/>
              </a:path>
            </a:pathLst>
          </a:custGeom>
        </p:spPr>
      </p:pic>
      <p:sp>
        <p:nvSpPr>
          <p:cNvPr id="10" name="矩形 9"/>
          <p:cNvSpPr/>
          <p:nvPr/>
        </p:nvSpPr>
        <p:spPr>
          <a:xfrm>
            <a:off x="2797730" y="3395379"/>
            <a:ext cx="6552533" cy="887632"/>
          </a:xfrm>
          <a:prstGeom prst="rect">
            <a:avLst/>
          </a:prstGeom>
          <a:solidFill>
            <a:srgbClr val="F6F6FA"/>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_文本框 27"/>
          <p:cNvSpPr txBox="1"/>
          <p:nvPr>
            <p:custDataLst>
              <p:tags r:id="rId5"/>
            </p:custDataLst>
          </p:nvPr>
        </p:nvSpPr>
        <p:spPr>
          <a:xfrm>
            <a:off x="3756993" y="3454475"/>
            <a:ext cx="3582670" cy="768350"/>
          </a:xfrm>
          <a:prstGeom prst="rect">
            <a:avLst/>
          </a:prstGeom>
          <a:noFill/>
        </p:spPr>
        <p:txBody>
          <a:bodyPr wrap="none" rtlCol="0">
            <a:spAutoFit/>
          </a:bodyPr>
          <a:lstStyle/>
          <a:p>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结题答辩</a:t>
            </a:r>
            <a:endPar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319">
                                          <p:stCondLst>
                                            <p:cond delay="0"/>
                                          </p:stCondLst>
                                        </p:cTn>
                                        <p:tgtEl>
                                          <p:spTgt spid="8"/>
                                        </p:tgtEl>
                                      </p:cBhvr>
                                    </p:animEffect>
                                    <p:anim calcmode="lin" valueType="num">
                                      <p:cBhvr>
                                        <p:cTn id="8"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13" dur="14">
                                          <p:stCondLst>
                                            <p:cond delay="357"/>
                                          </p:stCondLst>
                                        </p:cTn>
                                        <p:tgtEl>
                                          <p:spTgt spid="8"/>
                                        </p:tgtEl>
                                      </p:cBhvr>
                                      <p:to x="100000" y="60000"/>
                                    </p:animScale>
                                    <p:animScale>
                                      <p:cBhvr>
                                        <p:cTn id="14" dur="91" decel="50000">
                                          <p:stCondLst>
                                            <p:cond delay="372"/>
                                          </p:stCondLst>
                                        </p:cTn>
                                        <p:tgtEl>
                                          <p:spTgt spid="8"/>
                                        </p:tgtEl>
                                      </p:cBhvr>
                                      <p:to x="100000" y="100000"/>
                                    </p:animScale>
                                    <p:animScale>
                                      <p:cBhvr>
                                        <p:cTn id="15" dur="14">
                                          <p:stCondLst>
                                            <p:cond delay="722"/>
                                          </p:stCondLst>
                                        </p:cTn>
                                        <p:tgtEl>
                                          <p:spTgt spid="8"/>
                                        </p:tgtEl>
                                      </p:cBhvr>
                                      <p:to x="100000" y="80000"/>
                                    </p:animScale>
                                    <p:animScale>
                                      <p:cBhvr>
                                        <p:cTn id="16" dur="91" decel="50000">
                                          <p:stCondLst>
                                            <p:cond delay="736"/>
                                          </p:stCondLst>
                                        </p:cTn>
                                        <p:tgtEl>
                                          <p:spTgt spid="8"/>
                                        </p:tgtEl>
                                      </p:cBhvr>
                                      <p:to x="100000" y="100000"/>
                                    </p:animScale>
                                    <p:animScale>
                                      <p:cBhvr>
                                        <p:cTn id="17" dur="14">
                                          <p:stCondLst>
                                            <p:cond delay="903"/>
                                          </p:stCondLst>
                                        </p:cTn>
                                        <p:tgtEl>
                                          <p:spTgt spid="8"/>
                                        </p:tgtEl>
                                      </p:cBhvr>
                                      <p:to x="100000" y="90000"/>
                                    </p:animScale>
                                    <p:animScale>
                                      <p:cBhvr>
                                        <p:cTn id="18" dur="91" decel="50000">
                                          <p:stCondLst>
                                            <p:cond delay="917"/>
                                          </p:stCondLst>
                                        </p:cTn>
                                        <p:tgtEl>
                                          <p:spTgt spid="8"/>
                                        </p:tgtEl>
                                      </p:cBhvr>
                                      <p:to x="100000" y="100000"/>
                                    </p:animScale>
                                    <p:animScale>
                                      <p:cBhvr>
                                        <p:cTn id="19" dur="14">
                                          <p:stCondLst>
                                            <p:cond delay="994"/>
                                          </p:stCondLst>
                                        </p:cTn>
                                        <p:tgtEl>
                                          <p:spTgt spid="8"/>
                                        </p:tgtEl>
                                      </p:cBhvr>
                                      <p:to x="100000" y="95000"/>
                                    </p:animScale>
                                    <p:animScale>
                                      <p:cBhvr>
                                        <p:cTn id="20" dur="91" decel="50000">
                                          <p:stCondLst>
                                            <p:cond delay="1009"/>
                                          </p:stCondLst>
                                        </p:cTn>
                                        <p:tgtEl>
                                          <p:spTgt spid="8"/>
                                        </p:tgtEl>
                                      </p:cBhvr>
                                      <p:to x="100000" y="100000"/>
                                    </p:animScale>
                                  </p:childTnLst>
                                </p:cTn>
                              </p:par>
                              <p:par>
                                <p:cTn id="21" presetID="52" presetClass="entr" presetSubtype="0" fill="hold" grpId="0" nodeType="withEffect">
                                  <p:stCondLst>
                                    <p:cond delay="0"/>
                                  </p:stCondLst>
                                  <p:iterate type="lt">
                                    <p:tmPct val="10000"/>
                                  </p:iterate>
                                  <p:childTnLst>
                                    <p:set>
                                      <p:cBhvr>
                                        <p:cTn id="22" dur="1" fill="hold">
                                          <p:stCondLst>
                                            <p:cond delay="0"/>
                                          </p:stCondLst>
                                        </p:cTn>
                                        <p:tgtEl>
                                          <p:spTgt spid="16"/>
                                        </p:tgtEl>
                                        <p:attrNameLst>
                                          <p:attrName>style.visibility</p:attrName>
                                        </p:attrNameLst>
                                      </p:cBhvr>
                                      <p:to>
                                        <p:strVal val="visible"/>
                                      </p:to>
                                    </p:set>
                                    <p:animScale>
                                      <p:cBhvr>
                                        <p:cTn id="2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6"/>
                                        </p:tgtEl>
                                        <p:attrNameLst>
                                          <p:attrName>ppt_x</p:attrName>
                                          <p:attrName>ppt_y</p:attrName>
                                        </p:attrNameLst>
                                      </p:cBhvr>
                                    </p:animMotion>
                                    <p:animEffect transition="in" filter="fade">
                                      <p:cBhvr>
                                        <p:cTn id="25" dur="1000"/>
                                        <p:tgtEl>
                                          <p:spTgt spid="16"/>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 calcmode="lin" valueType="num">
                                      <p:cBhvr>
                                        <p:cTn id="34" dur="500" fill="hold"/>
                                        <p:tgtEl>
                                          <p:spTgt spid="40"/>
                                        </p:tgtEl>
                                        <p:attrNameLst>
                                          <p:attrName>style.rotation</p:attrName>
                                        </p:attrNameLst>
                                      </p:cBhvr>
                                      <p:tavLst>
                                        <p:tav tm="0">
                                          <p:val>
                                            <p:fltVal val="360"/>
                                          </p:val>
                                        </p:tav>
                                        <p:tav tm="100000">
                                          <p:val>
                                            <p:fltVal val="0"/>
                                          </p:val>
                                        </p:tav>
                                      </p:tavLst>
                                    </p:anim>
                                    <p:animEffect transition="in" filter="fade">
                                      <p:cBhvr>
                                        <p:cTn id="35" dur="500"/>
                                        <p:tgtEl>
                                          <p:spTgt spid="40"/>
                                        </p:tgtEl>
                                      </p:cBhvr>
                                    </p:animEffect>
                                  </p:childTnLst>
                                </p:cTn>
                              </p:par>
                            </p:childTnLst>
                          </p:cTn>
                        </p:par>
                        <p:par>
                          <p:cTn id="36" fill="hold">
                            <p:stCondLst>
                              <p:cond delay="2500"/>
                            </p:stCondLst>
                            <p:childTnLst>
                              <p:par>
                                <p:cTn id="37" presetID="42" presetClass="path" presetSubtype="0" accel="50000" decel="50000" fill="hold" nodeType="afterEffect">
                                  <p:stCondLst>
                                    <p:cond delay="0"/>
                                  </p:stCondLst>
                                  <p:childTnLst>
                                    <p:animMotion origin="layout" path="M 1.45833E-6 -2.59259E-6 L 0.21289 -0.00254 " pathEditMode="relative" rAng="0" ptsTypes="AA">
                                      <p:cBhvr>
                                        <p:cTn id="38" dur="1000" fill="hold"/>
                                        <p:tgtEl>
                                          <p:spTgt spid="44"/>
                                        </p:tgtEl>
                                        <p:attrNameLst>
                                          <p:attrName>ppt_x</p:attrName>
                                          <p:attrName>ppt_y</p:attrName>
                                        </p:attrNameLst>
                                      </p:cBhvr>
                                      <p:rCtr x="10638" y="-139"/>
                                    </p:animMotion>
                                  </p:childTnLst>
                                </p:cTn>
                              </p:par>
                              <p:par>
                                <p:cTn id="39" presetID="42" presetClass="path" presetSubtype="0" accel="50000" decel="50000" fill="hold" nodeType="withEffect">
                                  <p:stCondLst>
                                    <p:cond delay="0"/>
                                  </p:stCondLst>
                                  <p:childTnLst>
                                    <p:animMotion origin="layout" path="M 2.29167E-6 4.07407E-6 L 0.23073 -0.00047 " pathEditMode="relative" rAng="0" ptsTypes="AA">
                                      <p:cBhvr>
                                        <p:cTn id="40" dur="1000" fill="hold"/>
                                        <p:tgtEl>
                                          <p:spTgt spid="40"/>
                                        </p:tgtEl>
                                        <p:attrNameLst>
                                          <p:attrName>ppt_x</p:attrName>
                                          <p:attrName>ppt_y</p:attrName>
                                        </p:attrNameLst>
                                      </p:cBhvr>
                                      <p:rCtr x="11536" y="-23"/>
                                    </p:animMotion>
                                  </p:childTnLst>
                                </p:cTn>
                              </p:par>
                              <p:par>
                                <p:cTn id="41" presetID="22" presetClass="entr" presetSubtype="8"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1000"/>
                                        <p:tgtEl>
                                          <p:spTgt spid="37"/>
                                        </p:tgtEl>
                                      </p:cBhvr>
                                    </p:animEffect>
                                  </p:childTnLst>
                                </p:cTn>
                              </p:par>
                            </p:childTnLst>
                          </p:cTn>
                        </p:par>
                        <p:par>
                          <p:cTn id="44" fill="hold">
                            <p:stCondLst>
                              <p:cond delay="3500"/>
                            </p:stCondLst>
                            <p:childTnLst>
                              <p:par>
                                <p:cTn id="45" presetID="10" presetClass="exit" presetSubtype="0" fill="hold" nodeType="afterEffect">
                                  <p:stCondLst>
                                    <p:cond delay="0"/>
                                  </p:stCondLst>
                                  <p:childTnLst>
                                    <p:animEffect transition="out" filter="fade">
                                      <p:cBhvr>
                                        <p:cTn id="46" dur="250"/>
                                        <p:tgtEl>
                                          <p:spTgt spid="44"/>
                                        </p:tgtEl>
                                      </p:cBhvr>
                                    </p:animEffect>
                                    <p:set>
                                      <p:cBhvr>
                                        <p:cTn id="47" dur="1" fill="hold">
                                          <p:stCondLst>
                                            <p:cond delay="24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0" y="613749"/>
            <a:ext cx="12192000" cy="100303"/>
            <a:chOff x="0" y="1420071"/>
            <a:chExt cx="12192000" cy="2389102"/>
          </a:xfrm>
        </p:grpSpPr>
        <p:sp>
          <p:nvSpPr>
            <p:cNvPr id="52" name="矩形 51"/>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744717" y="2733926"/>
            <a:ext cx="2031325" cy="1200329"/>
          </a:xfrm>
          <a:prstGeom prst="rect">
            <a:avLst/>
          </a:prstGeom>
          <a:noFill/>
        </p:spPr>
        <p:txBody>
          <a:bodyPr wrap="none" rtlCol="0">
            <a:spAutoFit/>
          </a:bodyPr>
          <a:lstStyle/>
          <a:p>
            <a:r>
              <a:rPr lang="zh-CN" altLang="en-US" sz="7200" b="1">
                <a:solidFill>
                  <a:schemeClr val="tx1">
                    <a:lumMod val="75000"/>
                    <a:lumOff val="25000"/>
                  </a:schemeClr>
                </a:solidFill>
                <a:latin typeface="微软雅黑" panose="020B0503020204020204" pitchFamily="34" charset="-122"/>
                <a:ea typeface="微软雅黑" panose="020B0503020204020204" pitchFamily="34" charset="-122"/>
              </a:rPr>
              <a:t>目录</a:t>
            </a:r>
            <a:endParaRPr lang="zh-CN" altLang="en-US" sz="88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867378" y="3837729"/>
            <a:ext cx="1908664" cy="461665"/>
          </a:xfrm>
          <a:prstGeom prst="rect">
            <a:avLst/>
          </a:prstGeom>
          <a:noFill/>
        </p:spPr>
        <p:txBody>
          <a:bodyPr wrap="none" rtlCol="0">
            <a:spAutoFit/>
          </a:bodyPr>
          <a:lstStyle/>
          <a:p>
            <a:r>
              <a:rPr lang="en-US" altLang="zh-CN" sz="2400" b="1">
                <a:solidFill>
                  <a:schemeClr val="tx1">
                    <a:lumMod val="50000"/>
                    <a:lumOff val="50000"/>
                  </a:schemeClr>
                </a:solidFill>
                <a:latin typeface="微软雅黑" panose="020B0503020204020204" pitchFamily="34" charset="-122"/>
                <a:ea typeface="微软雅黑" panose="020B0503020204020204" pitchFamily="34" charset="-122"/>
              </a:rPr>
              <a:t>CONTENTS</a:t>
            </a:r>
            <a:endParaRPr lang="zh-CN" altLang="en-US" sz="3200" b="1">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506670" y="1739333"/>
            <a:ext cx="5321087" cy="793626"/>
            <a:chOff x="5285953" y="1035359"/>
            <a:chExt cx="5321087" cy="793626"/>
          </a:xfrm>
        </p:grpSpPr>
        <p:sp>
          <p:nvSpPr>
            <p:cNvPr id="9" name="圆角矩形 8"/>
            <p:cNvSpPr/>
            <p:nvPr/>
          </p:nvSpPr>
          <p:spPr>
            <a:xfrm>
              <a:off x="5681576" y="1155878"/>
              <a:ext cx="4925464" cy="576381"/>
            </a:xfrm>
            <a:prstGeom prst="roundRect">
              <a:avLst>
                <a:gd name="adj" fmla="val 50000"/>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285953" y="1035359"/>
              <a:ext cx="793626" cy="793626"/>
              <a:chOff x="1620343" y="2242159"/>
              <a:chExt cx="919964" cy="919964"/>
            </a:xfrm>
          </p:grpSpPr>
          <p:grpSp>
            <p:nvGrpSpPr>
              <p:cNvPr id="12" name="组合 11" descr="e7d195523061f1c07f83f732a5522b9b3ebe164d7250580aEF66DE1A1ABCD1416532D3433F8BE1C4DD26AF8C595CA3B8FBFFDC471B28313D41FC0B29AEB12651AEAC05881CD0265D4CB30185DEC2EB28B0A129A65C6DE0544C0CBD4FD1478F49105123AFA538CD90A3DF04A7250780D20F56FE96494583CBD8EFAD30A6F1547FFFE08182180C5BD3"/>
              <p:cNvGrpSpPr/>
              <p:nvPr/>
            </p:nvGrpSpPr>
            <p:grpSpPr>
              <a:xfrm>
                <a:off x="1620343" y="2242159"/>
                <a:ext cx="919964" cy="919964"/>
                <a:chOff x="304800" y="673100"/>
                <a:chExt cx="4000500" cy="4000500"/>
              </a:xfrm>
              <a:effectLst>
                <a:outerShdw blurRad="317500" dist="1905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solidFill>
                  <a:srgbClr val="1C467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solidFill>
                    <a:ea typeface="微软雅黑" panose="020B0503020204020204" pitchFamily="34" charset="-122"/>
                  </a:endParaRPr>
                </a:p>
              </p:txBody>
            </p:sp>
            <p:sp>
              <p:nvSpPr>
                <p:cNvPr id="15" name="椭圆 14"/>
                <p:cNvSpPr/>
                <p:nvPr/>
              </p:nvSpPr>
              <p:spPr>
                <a:xfrm>
                  <a:off x="571197" y="1005471"/>
                  <a:ext cx="3455707" cy="3455707"/>
                </a:xfrm>
                <a:prstGeom prst="ellipse">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ea typeface="微软雅黑" panose="020B0503020204020204" pitchFamily="34" charset="-122"/>
                  </a:endParaRPr>
                </a:p>
              </p:txBody>
            </p:sp>
          </p:grpSp>
          <p:sp>
            <p:nvSpPr>
              <p:cNvPr id="13" name="文本框 12"/>
              <p:cNvSpPr txBox="1"/>
              <p:nvPr/>
            </p:nvSpPr>
            <p:spPr>
              <a:xfrm>
                <a:off x="1778742" y="2431165"/>
                <a:ext cx="466794" cy="461665"/>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01</a:t>
                </a:r>
                <a:endParaRPr lang="zh-CN" altLang="en-US" sz="2400" dirty="0">
                  <a:solidFill>
                    <a:schemeClr val="bg1"/>
                  </a:solidFill>
                  <a:latin typeface="Impact" panose="020B0806030902050204" pitchFamily="34" charset="0"/>
                </a:endParaRPr>
              </a:p>
            </p:txBody>
          </p:sp>
        </p:grpSp>
        <p:sp>
          <p:nvSpPr>
            <p:cNvPr id="11" name="文本框 10"/>
            <p:cNvSpPr txBox="1"/>
            <p:nvPr/>
          </p:nvSpPr>
          <p:spPr>
            <a:xfrm>
              <a:off x="6917654" y="1232378"/>
              <a:ext cx="2160240" cy="461665"/>
            </a:xfrm>
            <a:prstGeom prst="rect">
              <a:avLst/>
            </a:prstGeom>
            <a:noFill/>
          </p:spPr>
          <p:txBody>
            <a:bodyPr wrap="square" rtlCol="0">
              <a:spAutoFit/>
            </a:bodyPr>
            <a:lstStyle/>
            <a:p>
              <a:pPr algn="ctr"/>
              <a:r>
                <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rPr>
                <a:t>团队成员介绍</a:t>
              </a:r>
              <a:endPar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506670" y="2792306"/>
            <a:ext cx="5321087" cy="793626"/>
            <a:chOff x="5285953" y="2088332"/>
            <a:chExt cx="5321087" cy="793626"/>
          </a:xfrm>
        </p:grpSpPr>
        <p:grpSp>
          <p:nvGrpSpPr>
            <p:cNvPr id="17" name="组合 16"/>
            <p:cNvGrpSpPr/>
            <p:nvPr/>
          </p:nvGrpSpPr>
          <p:grpSpPr>
            <a:xfrm>
              <a:off x="5285953" y="2088332"/>
              <a:ext cx="5321087" cy="793626"/>
              <a:chOff x="5285953" y="2241518"/>
              <a:chExt cx="5321087" cy="793626"/>
            </a:xfrm>
          </p:grpSpPr>
          <p:sp>
            <p:nvSpPr>
              <p:cNvPr id="19" name="圆角矩形 18"/>
              <p:cNvSpPr/>
              <p:nvPr/>
            </p:nvSpPr>
            <p:spPr>
              <a:xfrm>
                <a:off x="5681576" y="2362037"/>
                <a:ext cx="4925464" cy="576381"/>
              </a:xfrm>
              <a:prstGeom prst="roundRect">
                <a:avLst>
                  <a:gd name="adj" fmla="val 50000"/>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285953" y="2241518"/>
                <a:ext cx="793626" cy="793626"/>
                <a:chOff x="1620343" y="2242159"/>
                <a:chExt cx="919964" cy="919964"/>
              </a:xfrm>
            </p:grpSpPr>
            <p:grpSp>
              <p:nvGrpSpPr>
                <p:cNvPr id="21" name="组合 20" descr="e7d195523061f1c07f83f732a5522b9b3ebe164d7250580aEF66DE1A1ABCD1416532D3433F8BE1C4DD26AF8C595CA3B8FBFFDC471B28313D41FC0B29AEB12651AEAC05881CD0265D4CB30185DEC2EB28B0A129A65C6DE0544C0CBD4FD1478F49105123AFA538CD90A3DF04A7250780D20F56FE96494583CBD8EFAD30A6F1547FFFE08182180C5BD3"/>
                <p:cNvGrpSpPr/>
                <p:nvPr/>
              </p:nvGrpSpPr>
              <p:grpSpPr>
                <a:xfrm>
                  <a:off x="1620343" y="2242159"/>
                  <a:ext cx="919964" cy="919964"/>
                  <a:chOff x="304800" y="673100"/>
                  <a:chExt cx="4000500" cy="4000500"/>
                </a:xfrm>
                <a:effectLst>
                  <a:outerShdw blurRad="317500" dist="1905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solidFill>
                    <a:srgbClr val="1C467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solidFill>
                      <a:ea typeface="微软雅黑" panose="020B0503020204020204" pitchFamily="34" charset="-122"/>
                    </a:endParaRPr>
                  </a:p>
                </p:txBody>
              </p:sp>
              <p:sp>
                <p:nvSpPr>
                  <p:cNvPr id="24" name="椭圆 23"/>
                  <p:cNvSpPr/>
                  <p:nvPr/>
                </p:nvSpPr>
                <p:spPr>
                  <a:xfrm>
                    <a:off x="571196" y="941451"/>
                    <a:ext cx="3455707" cy="3455707"/>
                  </a:xfrm>
                  <a:prstGeom prst="ellipse">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ea typeface="微软雅黑" panose="020B0503020204020204" pitchFamily="34" charset="-122"/>
                    </a:endParaRPr>
                  </a:p>
                </p:txBody>
              </p:sp>
            </p:grpSp>
            <p:sp>
              <p:nvSpPr>
                <p:cNvPr id="22" name="文本框 21"/>
                <p:cNvSpPr txBox="1"/>
                <p:nvPr/>
              </p:nvSpPr>
              <p:spPr>
                <a:xfrm>
                  <a:off x="1778742" y="2431165"/>
                  <a:ext cx="708875" cy="649764"/>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grpSp>
        </p:grpSp>
        <p:sp>
          <p:nvSpPr>
            <p:cNvPr id="18" name="文本框 17"/>
            <p:cNvSpPr txBox="1"/>
            <p:nvPr/>
          </p:nvSpPr>
          <p:spPr>
            <a:xfrm>
              <a:off x="6736267" y="2285351"/>
              <a:ext cx="3467425" cy="461665"/>
            </a:xfrm>
            <a:prstGeom prst="rect">
              <a:avLst/>
            </a:prstGeom>
            <a:noFill/>
          </p:spPr>
          <p:txBody>
            <a:bodyPr wrap="square" rtlCol="0">
              <a:spAutoFit/>
            </a:bodyPr>
            <a:lstStyle/>
            <a:p>
              <a:pPr algn="ctr"/>
              <a:r>
                <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rPr>
                <a:t>系统与核心技术介绍</a:t>
              </a:r>
              <a:endPar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506670" y="3845279"/>
            <a:ext cx="5321087" cy="793626"/>
            <a:chOff x="5285953" y="3141305"/>
            <a:chExt cx="5321087" cy="793626"/>
          </a:xfrm>
        </p:grpSpPr>
        <p:grpSp>
          <p:nvGrpSpPr>
            <p:cNvPr id="26" name="组合 25"/>
            <p:cNvGrpSpPr/>
            <p:nvPr/>
          </p:nvGrpSpPr>
          <p:grpSpPr>
            <a:xfrm>
              <a:off x="5285953" y="3141305"/>
              <a:ext cx="5321087" cy="793626"/>
              <a:chOff x="5285953" y="3152256"/>
              <a:chExt cx="5321087" cy="793626"/>
            </a:xfrm>
          </p:grpSpPr>
          <p:sp>
            <p:nvSpPr>
              <p:cNvPr id="28" name="圆角矩形 27"/>
              <p:cNvSpPr/>
              <p:nvPr/>
            </p:nvSpPr>
            <p:spPr>
              <a:xfrm>
                <a:off x="5681576" y="3272775"/>
                <a:ext cx="4925464" cy="576381"/>
              </a:xfrm>
              <a:prstGeom prst="roundRect">
                <a:avLst>
                  <a:gd name="adj" fmla="val 50000"/>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5285953" y="3152256"/>
                <a:ext cx="793626" cy="793626"/>
                <a:chOff x="1620343" y="2242159"/>
                <a:chExt cx="919964" cy="919964"/>
              </a:xfrm>
            </p:grpSpPr>
            <p:grpSp>
              <p:nvGrpSpPr>
                <p:cNvPr id="30" name="组合 29" descr="e7d195523061f1c07f83f732a5522b9b3ebe164d7250580aEF66DE1A1ABCD1416532D3433F8BE1C4DD26AF8C595CA3B8FBFFDC471B28313D41FC0B29AEB12651AEAC05881CD0265D4CB30185DEC2EB28B0A129A65C6DE0544C0CBD4FD1478F49105123AFA538CD90A3DF04A7250780D20F56FE96494583CBD8EFAD30A6F1547FFFE08182180C5BD3"/>
                <p:cNvGrpSpPr/>
                <p:nvPr/>
              </p:nvGrpSpPr>
              <p:grpSpPr>
                <a:xfrm>
                  <a:off x="1620343" y="2242159"/>
                  <a:ext cx="919964" cy="919964"/>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solidFill>
                    <a:srgbClr val="E5B14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solidFill>
                      <a:ea typeface="微软雅黑" panose="020B0503020204020204" pitchFamily="34" charset="-122"/>
                    </a:endParaRPr>
                  </a:p>
                </p:txBody>
              </p:sp>
              <p:sp>
                <p:nvSpPr>
                  <p:cNvPr id="33" name="椭圆 32"/>
                  <p:cNvSpPr/>
                  <p:nvPr/>
                </p:nvSpPr>
                <p:spPr>
                  <a:xfrm>
                    <a:off x="571196" y="941446"/>
                    <a:ext cx="3455707" cy="3455707"/>
                  </a:xfrm>
                  <a:prstGeom prst="ellipse">
                    <a:avLst/>
                  </a:prstGeom>
                  <a:solidFill>
                    <a:srgbClr val="F9C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ea typeface="微软雅黑" panose="020B0503020204020204" pitchFamily="34" charset="-122"/>
                    </a:endParaRPr>
                  </a:p>
                </p:txBody>
              </p:sp>
            </p:grpSp>
            <p:sp>
              <p:nvSpPr>
                <p:cNvPr id="31" name="文本框 30"/>
                <p:cNvSpPr txBox="1"/>
                <p:nvPr/>
              </p:nvSpPr>
              <p:spPr>
                <a:xfrm>
                  <a:off x="1778742" y="2431165"/>
                  <a:ext cx="722412" cy="649764"/>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grpSp>
        </p:grpSp>
        <p:sp>
          <p:nvSpPr>
            <p:cNvPr id="27" name="文本框 26"/>
            <p:cNvSpPr txBox="1"/>
            <p:nvPr/>
          </p:nvSpPr>
          <p:spPr>
            <a:xfrm>
              <a:off x="6362891" y="3322567"/>
              <a:ext cx="2560392" cy="461665"/>
            </a:xfrm>
            <a:prstGeom prst="rect">
              <a:avLst/>
            </a:prstGeom>
            <a:noFill/>
          </p:spPr>
          <p:txBody>
            <a:bodyPr wrap="square" rtlCol="0">
              <a:spAutoFit/>
            </a:bodyPr>
            <a:lstStyle/>
            <a:p>
              <a:pPr algn="ctr"/>
              <a:r>
                <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rPr>
                <a:t>需求分析</a:t>
              </a:r>
              <a:endPar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506670" y="4898252"/>
            <a:ext cx="5321087" cy="793626"/>
            <a:chOff x="5285953" y="4194278"/>
            <a:chExt cx="5321087" cy="793626"/>
          </a:xfrm>
        </p:grpSpPr>
        <p:grpSp>
          <p:nvGrpSpPr>
            <p:cNvPr id="35" name="组合 34"/>
            <p:cNvGrpSpPr/>
            <p:nvPr/>
          </p:nvGrpSpPr>
          <p:grpSpPr>
            <a:xfrm>
              <a:off x="5285953" y="4194278"/>
              <a:ext cx="5321087" cy="793626"/>
              <a:chOff x="5285953" y="4062994"/>
              <a:chExt cx="5321087" cy="793626"/>
            </a:xfrm>
          </p:grpSpPr>
          <p:sp>
            <p:nvSpPr>
              <p:cNvPr id="37" name="圆角矩形 36"/>
              <p:cNvSpPr/>
              <p:nvPr/>
            </p:nvSpPr>
            <p:spPr>
              <a:xfrm>
                <a:off x="5681576" y="4183513"/>
                <a:ext cx="4925464" cy="576381"/>
              </a:xfrm>
              <a:prstGeom prst="roundRect">
                <a:avLst>
                  <a:gd name="adj" fmla="val 50000"/>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5285953" y="4062994"/>
                <a:ext cx="793626" cy="793626"/>
                <a:chOff x="1620343" y="2242159"/>
                <a:chExt cx="919964" cy="919964"/>
              </a:xfrm>
            </p:grpSpPr>
            <p:grpSp>
              <p:nvGrpSpPr>
                <p:cNvPr id="39" name="组合 38" descr="e7d195523061f1c07f83f732a5522b9b3ebe164d7250580aEF66DE1A1ABCD1416532D3433F8BE1C4DD26AF8C595CA3B8FBFFDC471B28313D41FC0B29AEB12651AEAC05881CD0265D4CB30185DEC2EB28B0A129A65C6DE0544C0CBD4FD1478F49105123AFA538CD90A3DF04A7250780D20F56FE96494583CBD8EFAD30A6F1547FFFE08182180C5BD3"/>
                <p:cNvGrpSpPr/>
                <p:nvPr/>
              </p:nvGrpSpPr>
              <p:grpSpPr>
                <a:xfrm>
                  <a:off x="1620343" y="2242159"/>
                  <a:ext cx="919964" cy="919964"/>
                  <a:chOff x="304800" y="673100"/>
                  <a:chExt cx="4000500" cy="4000500"/>
                </a:xfrm>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solidFill>
                    <a:srgbClr val="1C467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solidFill>
                      <a:ea typeface="微软雅黑" panose="020B0503020204020204" pitchFamily="34" charset="-122"/>
                    </a:endParaRPr>
                  </a:p>
                </p:txBody>
              </p:sp>
              <p:sp>
                <p:nvSpPr>
                  <p:cNvPr id="42" name="椭圆 41"/>
                  <p:cNvSpPr/>
                  <p:nvPr/>
                </p:nvSpPr>
                <p:spPr>
                  <a:xfrm>
                    <a:off x="571197" y="1005471"/>
                    <a:ext cx="3455707" cy="3455707"/>
                  </a:xfrm>
                  <a:prstGeom prst="ellipse">
                    <a:avLst/>
                  </a:prstGeom>
                  <a:solidFill>
                    <a:srgbClr val="F25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ea typeface="微软雅黑" panose="020B0503020204020204" pitchFamily="34" charset="-122"/>
                    </a:endParaRPr>
                  </a:p>
                </p:txBody>
              </p:sp>
            </p:grpSp>
            <p:sp>
              <p:nvSpPr>
                <p:cNvPr id="40" name="文本框 39"/>
                <p:cNvSpPr txBox="1"/>
                <p:nvPr/>
              </p:nvSpPr>
              <p:spPr>
                <a:xfrm>
                  <a:off x="1778742" y="2431165"/>
                  <a:ext cx="708875" cy="649764"/>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04</a:t>
                  </a:r>
                  <a:endParaRPr lang="zh-CN" altLang="en-US" sz="2400" dirty="0">
                    <a:solidFill>
                      <a:schemeClr val="bg1"/>
                    </a:solidFill>
                    <a:latin typeface="Impact" panose="020B0806030902050204" pitchFamily="34" charset="0"/>
                  </a:endParaRPr>
                </a:p>
              </p:txBody>
            </p:sp>
          </p:grpSp>
        </p:grpSp>
        <p:sp>
          <p:nvSpPr>
            <p:cNvPr id="36" name="文本框 35"/>
            <p:cNvSpPr txBox="1"/>
            <p:nvPr/>
          </p:nvSpPr>
          <p:spPr>
            <a:xfrm>
              <a:off x="6783707" y="4360258"/>
              <a:ext cx="3264061" cy="461665"/>
            </a:xfrm>
            <a:prstGeom prst="rect">
              <a:avLst/>
            </a:prstGeom>
            <a:noFill/>
          </p:spPr>
          <p:txBody>
            <a:bodyPr wrap="square" rtlCol="0">
              <a:spAutoFit/>
            </a:bodyPr>
            <a:lstStyle/>
            <a:p>
              <a:pPr algn="ctr"/>
              <a:r>
                <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rPr>
                <a:t>系统设计与技术选型</a:t>
              </a:r>
              <a:endParaRPr lang="zh-CN" altLang="en-US" sz="2400" b="1" spc="12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nodeType="withEffect">
                                  <p:stCondLst>
                                    <p:cond delay="25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par>
                                <p:cTn id="15" presetID="52" presetClass="entr" presetSubtype="0" fill="hold" nodeType="withEffect">
                                  <p:stCondLst>
                                    <p:cond delay="750"/>
                                  </p:stCondLst>
                                  <p:childTnLst>
                                    <p:set>
                                      <p:cBhvr>
                                        <p:cTn id="16" dur="1" fill="hold">
                                          <p:stCondLst>
                                            <p:cond delay="0"/>
                                          </p:stCondLst>
                                        </p:cTn>
                                        <p:tgtEl>
                                          <p:spTgt spid="25"/>
                                        </p:tgtEl>
                                        <p:attrNameLst>
                                          <p:attrName>style.visibility</p:attrName>
                                        </p:attrNameLst>
                                      </p:cBhvr>
                                      <p:to>
                                        <p:strVal val="visible"/>
                                      </p:to>
                                    </p:set>
                                    <p:animScale>
                                      <p:cBhvr>
                                        <p:cTn id="17"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5"/>
                                        </p:tgtEl>
                                        <p:attrNameLst>
                                          <p:attrName>ppt_x</p:attrName>
                                          <p:attrName>ppt_y</p:attrName>
                                        </p:attrNameLst>
                                      </p:cBhvr>
                                    </p:animMotion>
                                    <p:animEffect transition="in" filter="fade">
                                      <p:cBhvr>
                                        <p:cTn id="19" dur="1000"/>
                                        <p:tgtEl>
                                          <p:spTgt spid="25"/>
                                        </p:tgtEl>
                                      </p:cBhvr>
                                    </p:animEffect>
                                  </p:childTnLst>
                                </p:cTn>
                              </p:par>
                              <p:par>
                                <p:cTn id="20" presetID="52" presetClass="entr" presetSubtype="0" fill="hold" nodeType="withEffect">
                                  <p:stCondLst>
                                    <p:cond delay="1000"/>
                                  </p:stCondLst>
                                  <p:childTnLst>
                                    <p:set>
                                      <p:cBhvr>
                                        <p:cTn id="21" dur="1" fill="hold">
                                          <p:stCondLst>
                                            <p:cond delay="0"/>
                                          </p:stCondLst>
                                        </p:cTn>
                                        <p:tgtEl>
                                          <p:spTgt spid="34"/>
                                        </p:tgtEl>
                                        <p:attrNameLst>
                                          <p:attrName>style.visibility</p:attrName>
                                        </p:attrNameLst>
                                      </p:cBhvr>
                                      <p:to>
                                        <p:strVal val="visible"/>
                                      </p:to>
                                    </p:set>
                                    <p:animScale>
                                      <p:cBhvr>
                                        <p:cTn id="22"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4"/>
                                        </p:tgtEl>
                                        <p:attrNameLst>
                                          <p:attrName>ppt_x</p:attrName>
                                          <p:attrName>ppt_y</p:attrName>
                                        </p:attrNameLst>
                                      </p:cBhvr>
                                    </p:animMotion>
                                    <p:animEffect transition="in" filter="fade">
                                      <p:cBhvr>
                                        <p:cTn id="24"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6646" y="1399865"/>
            <a:ext cx="2517381" cy="2948493"/>
            <a:chOff x="1250578" y="2584404"/>
            <a:chExt cx="1486130" cy="1740636"/>
          </a:xfrm>
        </p:grpSpPr>
        <p:sp>
          <p:nvSpPr>
            <p:cNvPr id="3" name="任意多边形 2"/>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769746" y="2755380"/>
              <a:ext cx="838691" cy="1569660"/>
            </a:xfrm>
            <a:prstGeom prst="rect">
              <a:avLst/>
            </a:prstGeom>
            <a:noFill/>
          </p:spPr>
          <p:txBody>
            <a:bodyPr wrap="none" rtlCol="0">
              <a:spAutoFit/>
            </a:bodyPr>
            <a:lstStyle/>
            <a:p>
              <a:r>
                <a:rPr lang="en-US" altLang="zh-CN" sz="9600" b="1">
                  <a:solidFill>
                    <a:schemeClr val="bg1"/>
                  </a:solidFill>
                  <a:latin typeface="Tw Cen MT" panose="020B0602020104020603" pitchFamily="34" charset="0"/>
                </a:rPr>
                <a:t>1</a:t>
              </a:r>
              <a:endParaRPr lang="zh-CN" altLang="en-US" sz="9600" b="1" dirty="0">
                <a:solidFill>
                  <a:schemeClr val="bg1"/>
                </a:solidFill>
                <a:latin typeface="Tw Cen MT" panose="020B0602020104020603" pitchFamily="34" charset="0"/>
              </a:endParaRPr>
            </a:p>
          </p:txBody>
        </p:sp>
      </p:grpSp>
      <p:sp>
        <p:nvSpPr>
          <p:cNvPr id="6" name="文本框 5"/>
          <p:cNvSpPr txBox="1"/>
          <p:nvPr/>
        </p:nvSpPr>
        <p:spPr>
          <a:xfrm>
            <a:off x="4368217" y="3868536"/>
            <a:ext cx="3570208" cy="769441"/>
          </a:xfrm>
          <a:prstGeom prst="rect">
            <a:avLst/>
          </a:prstGeom>
          <a:noFill/>
        </p:spPr>
        <p:txBody>
          <a:bodyPr wrap="none" rtlCol="0">
            <a:spAutoFit/>
          </a:bodyPr>
          <a:lstStyle>
            <a:defPPr>
              <a:defRPr lang="zh-CN"/>
            </a:defPPr>
            <a:lvl1pPr>
              <a:defRPr sz="2000">
                <a:solidFill>
                  <a:schemeClr val="bg1"/>
                </a:solidFill>
                <a:latin typeface="微软雅黑" panose="020B0503020204020204" pitchFamily="34" charset="-122"/>
                <a:ea typeface="微软雅黑" panose="020B0503020204020204" pitchFamily="34" charset="-122"/>
              </a:defRPr>
            </a:lvl1pPr>
          </a:lstStyle>
          <a:p>
            <a:r>
              <a:rPr lang="zh-CN" altLang="en-US" sz="4400" b="1" dirty="0">
                <a:solidFill>
                  <a:schemeClr val="tx1">
                    <a:lumMod val="75000"/>
                    <a:lumOff val="25000"/>
                  </a:schemeClr>
                </a:solidFill>
              </a:rPr>
              <a:t>团队成员介绍</a:t>
            </a:r>
            <a:endParaRPr lang="zh-CN" altLang="en-US" sz="4400" b="1" dirty="0">
              <a:solidFill>
                <a:schemeClr val="tx1">
                  <a:lumMod val="75000"/>
                  <a:lumOff val="25000"/>
                </a:schemeClr>
              </a:solidFill>
            </a:endParaRPr>
          </a:p>
        </p:txBody>
      </p:sp>
      <p:sp>
        <p:nvSpPr>
          <p:cNvPr id="7" name="AutoShape 18"/>
          <p:cNvSpPr/>
          <p:nvPr/>
        </p:nvSpPr>
        <p:spPr bwMode="auto">
          <a:xfrm>
            <a:off x="4368217" y="5001296"/>
            <a:ext cx="5305425" cy="5200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nSpc>
                <a:spcPct val="120000"/>
              </a:lnSpc>
              <a:spcBef>
                <a:spcPts val="600"/>
              </a:spcBef>
              <a:defRPr/>
            </a:pPr>
            <a:r>
              <a:rPr lang="zh-CN" altLang="en-US" dirty="0">
                <a:solidFill>
                  <a:schemeClr val="tx1">
                    <a:lumMod val="75000"/>
                    <a:lumOff val="25000"/>
                  </a:schemeClr>
                </a:solidFill>
                <a:latin typeface="Lato Regular" charset="0"/>
                <a:cs typeface="Lato Regular" charset="0"/>
                <a:sym typeface="Lato Regular" charset="0"/>
              </a:rPr>
              <a:t>基于 </a:t>
            </a:r>
            <a:r>
              <a:rPr lang="en-US" altLang="zh-CN" dirty="0">
                <a:solidFill>
                  <a:schemeClr val="tx1">
                    <a:lumMod val="75000"/>
                    <a:lumOff val="25000"/>
                  </a:schemeClr>
                </a:solidFill>
                <a:latin typeface="Lato Regular" charset="0"/>
                <a:cs typeface="Lato Regular" charset="0"/>
                <a:sym typeface="Lato Regular" charset="0"/>
              </a:rPr>
              <a:t>HDFS </a:t>
            </a:r>
            <a:r>
              <a:rPr lang="zh-CN" altLang="en-US" dirty="0">
                <a:solidFill>
                  <a:schemeClr val="tx1">
                    <a:lumMod val="75000"/>
                    <a:lumOff val="25000"/>
                  </a:schemeClr>
                </a:solidFill>
                <a:latin typeface="Lato Regular" charset="0"/>
                <a:cs typeface="Lato Regular" charset="0"/>
                <a:sym typeface="Lato Regular" charset="0"/>
              </a:rPr>
              <a:t>的分布式团队网盘系统</a:t>
            </a:r>
            <a:endParaRPr lang="es-ES" sz="5400" dirty="0">
              <a:solidFill>
                <a:schemeClr val="tx1">
                  <a:lumMod val="75000"/>
                  <a:lumOff val="25000"/>
                </a:schemeClr>
              </a:solidFill>
              <a:cs typeface="Calibri" panose="020F0502020204030204" charset="0"/>
            </a:endParaRPr>
          </a:p>
        </p:txBody>
      </p:sp>
      <p:sp>
        <p:nvSpPr>
          <p:cNvPr id="8" name="文本框 7"/>
          <p:cNvSpPr txBox="1"/>
          <p:nvPr/>
        </p:nvSpPr>
        <p:spPr>
          <a:xfrm>
            <a:off x="5428315" y="3036490"/>
            <a:ext cx="1450012" cy="369332"/>
          </a:xfrm>
          <a:prstGeom prst="rect">
            <a:avLst/>
          </a:prstGeom>
          <a:noFill/>
        </p:spPr>
        <p:txBody>
          <a:bodyPr wrap="none" rtlCol="0">
            <a:spAutoFit/>
          </a:bodyPr>
          <a:lstStyle/>
          <a:p>
            <a:r>
              <a:rPr lang="en-US" altLang="zh-CN" b="1">
                <a:solidFill>
                  <a:schemeClr val="bg1"/>
                </a:solidFill>
                <a:latin typeface="微软雅黑" panose="020B0503020204020204" pitchFamily="34" charset="-122"/>
                <a:ea typeface="微软雅黑" panose="020B0503020204020204" pitchFamily="34" charset="-122"/>
              </a:rPr>
              <a:t>PART  ONE</a:t>
            </a: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6"/>
                                        </p:tgtEl>
                                        <p:attrNameLst>
                                          <p:attrName>ppt_y</p:attrName>
                                        </p:attrNameLst>
                                      </p:cBhvr>
                                      <p:tavLst>
                                        <p:tav tm="0">
                                          <p:val>
                                            <p:strVal val="#ppt_y"/>
                                          </p:val>
                                        </p:tav>
                                        <p:tav tm="100000">
                                          <p:val>
                                            <p:strVal val="#ppt_y"/>
                                          </p:val>
                                        </p:tav>
                                      </p:tavLst>
                                    </p:anim>
                                    <p:anim calcmode="lin" valueType="num">
                                      <p:cBhvr>
                                        <p:cTn id="15"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6"/>
                                        </p:tgtEl>
                                      </p:cBhvr>
                                    </p:animEffect>
                                  </p:childTnLst>
                                </p:cTn>
                              </p:par>
                              <p:par>
                                <p:cTn id="18" presetID="52" presetClass="entr" presetSubtype="0" fill="hold" grpId="0" nodeType="with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Scale>
                                      <p:cBhvr>
                                        <p:cTn id="20" dur="25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250" decel="50000" fill="hold">
                                          <p:stCondLst>
                                            <p:cond delay="0"/>
                                          </p:stCondLst>
                                        </p:cTn>
                                        <p:tgtEl>
                                          <p:spTgt spid="7"/>
                                        </p:tgtEl>
                                        <p:attrNameLst>
                                          <p:attrName>ppt_x</p:attrName>
                                          <p:attrName>ppt_y</p:attrName>
                                        </p:attrNameLst>
                                      </p:cBhvr>
                                    </p:animMotion>
                                    <p:animEffect transition="in" filter="fade">
                                      <p:cBhvr>
                                        <p:cTn id="2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535580" y="443200"/>
            <a:ext cx="2646878" cy="584775"/>
          </a:xfrm>
          <a:prstGeom prst="rect">
            <a:avLst/>
          </a:prstGeom>
          <a:noFill/>
        </p:spPr>
        <p:txBody>
          <a:bodyPr wrap="none" rtlCol="0">
            <a:spAutoFit/>
          </a:bodyPr>
          <a:lstStyle/>
          <a:p>
            <a:r>
              <a:rPr lang="zh-CN" altLang="en-US" sz="3200" dirty="0"/>
              <a:t>组长：万振宇</a:t>
            </a:r>
            <a:endParaRPr lang="zh-CN" altLang="en-US" sz="3200" dirty="0"/>
          </a:p>
        </p:txBody>
      </p:sp>
      <p:sp>
        <p:nvSpPr>
          <p:cNvPr id="15" name="文本框 14"/>
          <p:cNvSpPr txBox="1"/>
          <p:nvPr/>
        </p:nvSpPr>
        <p:spPr>
          <a:xfrm>
            <a:off x="535580" y="1460172"/>
            <a:ext cx="9186910" cy="584775"/>
          </a:xfrm>
          <a:prstGeom prst="rect">
            <a:avLst/>
          </a:prstGeom>
          <a:noFill/>
        </p:spPr>
        <p:txBody>
          <a:bodyPr wrap="square" rtlCol="0">
            <a:spAutoFit/>
          </a:bodyPr>
          <a:lstStyle/>
          <a:p>
            <a:r>
              <a:rPr lang="zh-CN" altLang="en-US" sz="3200" dirty="0"/>
              <a:t>组员：李森，潘祎铖，梁兆新，王晶</a:t>
            </a:r>
            <a:endParaRPr lang="zh-CN" altLang="en-US" sz="3200" dirty="0"/>
          </a:p>
        </p:txBody>
      </p:sp>
      <p:sp>
        <p:nvSpPr>
          <p:cNvPr id="16" name="文本框 15"/>
          <p:cNvSpPr txBox="1"/>
          <p:nvPr/>
        </p:nvSpPr>
        <p:spPr>
          <a:xfrm>
            <a:off x="535580" y="2281201"/>
            <a:ext cx="9186910" cy="2554545"/>
          </a:xfrm>
          <a:prstGeom prst="rect">
            <a:avLst/>
          </a:prstGeom>
          <a:noFill/>
        </p:spPr>
        <p:txBody>
          <a:bodyPr wrap="square" rtlCol="0">
            <a:spAutoFit/>
          </a:bodyPr>
          <a:lstStyle/>
          <a:p>
            <a:r>
              <a:rPr lang="zh-CN" altLang="en-US" sz="3200" dirty="0"/>
              <a:t>分工：</a:t>
            </a:r>
            <a:endParaRPr lang="en-US" altLang="zh-CN" sz="3200" dirty="0"/>
          </a:p>
          <a:p>
            <a:pPr marL="514350" indent="-514350">
              <a:buAutoNum type="arabicPeriod"/>
            </a:pPr>
            <a:r>
              <a:rPr lang="zh-CN" altLang="en-US" sz="3200" dirty="0"/>
              <a:t>前端开发：李森、潘祎铖、万振宇、王晶</a:t>
            </a:r>
            <a:endParaRPr lang="en-US" altLang="zh-CN" sz="3200" dirty="0"/>
          </a:p>
          <a:p>
            <a:pPr marL="514350" indent="-514350">
              <a:buAutoNum type="arabicPeriod"/>
            </a:pPr>
            <a:r>
              <a:rPr lang="zh-CN" altLang="en-US" sz="3200" dirty="0"/>
              <a:t>后端开发：万振宇、梁兆新</a:t>
            </a:r>
            <a:endParaRPr lang="en-US" altLang="zh-CN" sz="3200" dirty="0"/>
          </a:p>
          <a:p>
            <a:pPr marL="514350" indent="-514350">
              <a:buAutoNum type="arabicPeriod"/>
            </a:pPr>
            <a:r>
              <a:rPr lang="zh-CN" altLang="en-US" sz="3200" dirty="0"/>
              <a:t>测试开发：梁兆新、王晶</a:t>
            </a:r>
            <a:endParaRPr lang="en-US" altLang="zh-CN" sz="3200" dirty="0"/>
          </a:p>
          <a:p>
            <a:pPr marL="514350" indent="-514350">
              <a:buAutoNum type="arabicPeriod"/>
            </a:pPr>
            <a:r>
              <a:rPr lang="zh-CN" altLang="en-US" sz="3200" dirty="0"/>
              <a:t>文档攥写：全组分工攥写</a:t>
            </a:r>
            <a:endParaRPr lang="zh-CN" altLang="en-US" sz="3200" dirty="0"/>
          </a:p>
        </p:txBody>
      </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6646" y="1399865"/>
            <a:ext cx="2517381" cy="2260651"/>
            <a:chOff x="1250578" y="2584404"/>
            <a:chExt cx="1486130" cy="1334570"/>
          </a:xfrm>
        </p:grpSpPr>
        <p:sp>
          <p:nvSpPr>
            <p:cNvPr id="3" name="任意多边形 2"/>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769746" y="2755380"/>
              <a:ext cx="495119" cy="926645"/>
            </a:xfrm>
            <a:prstGeom prst="rect">
              <a:avLst/>
            </a:prstGeom>
            <a:noFill/>
          </p:spPr>
          <p:txBody>
            <a:bodyPr wrap="none" rtlCol="0">
              <a:spAutoFit/>
            </a:bodyPr>
            <a:lstStyle/>
            <a:p>
              <a:r>
                <a:rPr lang="en-US" altLang="zh-CN" sz="9600" b="1" dirty="0">
                  <a:solidFill>
                    <a:schemeClr val="bg1"/>
                  </a:solidFill>
                  <a:latin typeface="Tw Cen MT" panose="020B0602020104020603" pitchFamily="34" charset="0"/>
                </a:rPr>
                <a:t>2</a:t>
              </a:r>
              <a:endParaRPr lang="zh-CN" altLang="en-US" sz="9600" b="1" dirty="0">
                <a:solidFill>
                  <a:schemeClr val="bg1"/>
                </a:solidFill>
                <a:latin typeface="Tw Cen MT" panose="020B0602020104020603" pitchFamily="34" charset="0"/>
              </a:endParaRPr>
            </a:p>
          </p:txBody>
        </p:sp>
      </p:grpSp>
      <p:sp>
        <p:nvSpPr>
          <p:cNvPr id="6" name="文本框 5"/>
          <p:cNvSpPr txBox="1"/>
          <p:nvPr/>
        </p:nvSpPr>
        <p:spPr>
          <a:xfrm>
            <a:off x="4784017" y="3913957"/>
            <a:ext cx="2610010" cy="769441"/>
          </a:xfrm>
          <a:prstGeom prst="rect">
            <a:avLst/>
          </a:prstGeom>
          <a:noFill/>
        </p:spPr>
        <p:txBody>
          <a:bodyPr wrap="none" rtlCol="0">
            <a:spAutoFit/>
          </a:bodyPr>
          <a:lstStyle>
            <a:defPPr>
              <a:defRPr lang="zh-CN"/>
            </a:defPPr>
            <a:lvl1pPr>
              <a:defRPr sz="2000">
                <a:solidFill>
                  <a:schemeClr val="bg1"/>
                </a:solidFill>
                <a:latin typeface="微软雅黑" panose="020B0503020204020204" pitchFamily="34" charset="-122"/>
                <a:ea typeface="微软雅黑" panose="020B0503020204020204" pitchFamily="34" charset="-122"/>
              </a:defRPr>
            </a:lvl1pPr>
          </a:lstStyle>
          <a:p>
            <a:r>
              <a:rPr lang="zh-CN" altLang="en-US" sz="4400" b="1" dirty="0">
                <a:solidFill>
                  <a:schemeClr val="tx1">
                    <a:lumMod val="75000"/>
                    <a:lumOff val="25000"/>
                  </a:schemeClr>
                </a:solidFill>
              </a:rPr>
              <a:t> 系统介绍</a:t>
            </a:r>
            <a:endParaRPr lang="zh-CN" altLang="en-US" sz="4400" b="1" dirty="0">
              <a:solidFill>
                <a:schemeClr val="tx1">
                  <a:lumMod val="75000"/>
                  <a:lumOff val="25000"/>
                </a:schemeClr>
              </a:solidFill>
            </a:endParaRPr>
          </a:p>
        </p:txBody>
      </p:sp>
      <p:sp>
        <p:nvSpPr>
          <p:cNvPr id="8" name="文本框 7"/>
          <p:cNvSpPr txBox="1"/>
          <p:nvPr/>
        </p:nvSpPr>
        <p:spPr>
          <a:xfrm>
            <a:off x="5428315" y="3036490"/>
            <a:ext cx="1450012" cy="369332"/>
          </a:xfrm>
          <a:prstGeom prst="rect">
            <a:avLst/>
          </a:prstGeom>
          <a:noFill/>
        </p:spPr>
        <p:txBody>
          <a:bodyPr wrap="none" rtlCol="0">
            <a:spAutoFit/>
          </a:bodyPr>
          <a:lstStyle/>
          <a:p>
            <a:r>
              <a:rPr lang="en-US" altLang="zh-CN" b="1">
                <a:solidFill>
                  <a:schemeClr val="bg1"/>
                </a:solidFill>
                <a:latin typeface="微软雅黑" panose="020B0503020204020204" pitchFamily="34" charset="-122"/>
                <a:ea typeface="微软雅黑" panose="020B0503020204020204" pitchFamily="34" charset="-122"/>
              </a:rPr>
              <a:t>PART  ONE</a:t>
            </a: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AutoShape 18"/>
          <p:cNvSpPr/>
          <p:nvPr/>
        </p:nvSpPr>
        <p:spPr bwMode="auto">
          <a:xfrm>
            <a:off x="4449039" y="4936839"/>
            <a:ext cx="5305425" cy="5200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nSpc>
                <a:spcPct val="120000"/>
              </a:lnSpc>
              <a:spcBef>
                <a:spcPts val="600"/>
              </a:spcBef>
              <a:defRPr/>
            </a:pPr>
            <a:r>
              <a:rPr lang="zh-CN" altLang="en-US" dirty="0">
                <a:solidFill>
                  <a:schemeClr val="tx1">
                    <a:lumMod val="75000"/>
                    <a:lumOff val="25000"/>
                  </a:schemeClr>
                </a:solidFill>
                <a:latin typeface="Lato Regular" charset="0"/>
                <a:cs typeface="Lato Regular" charset="0"/>
                <a:sym typeface="Lato Regular" charset="0"/>
              </a:rPr>
              <a:t>基于 </a:t>
            </a:r>
            <a:r>
              <a:rPr lang="en-US" altLang="zh-CN" dirty="0">
                <a:solidFill>
                  <a:schemeClr val="tx1">
                    <a:lumMod val="75000"/>
                    <a:lumOff val="25000"/>
                  </a:schemeClr>
                </a:solidFill>
                <a:latin typeface="Lato Regular" charset="0"/>
                <a:cs typeface="Lato Regular" charset="0"/>
                <a:sym typeface="Lato Regular" charset="0"/>
              </a:rPr>
              <a:t>HDFS </a:t>
            </a:r>
            <a:r>
              <a:rPr lang="zh-CN" altLang="en-US" dirty="0">
                <a:solidFill>
                  <a:schemeClr val="tx1">
                    <a:lumMod val="75000"/>
                    <a:lumOff val="25000"/>
                  </a:schemeClr>
                </a:solidFill>
                <a:latin typeface="Lato Regular" charset="0"/>
                <a:cs typeface="Lato Regular" charset="0"/>
                <a:sym typeface="Lato Regular" charset="0"/>
              </a:rPr>
              <a:t>的分布式团队网盘系统</a:t>
            </a:r>
            <a:endParaRPr lang="es-ES" sz="5400" dirty="0">
              <a:solidFill>
                <a:schemeClr val="tx1">
                  <a:lumMod val="75000"/>
                  <a:lumOff val="25000"/>
                </a:schemeClr>
              </a:solidFill>
              <a:cs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6"/>
                                        </p:tgtEl>
                                        <p:attrNameLst>
                                          <p:attrName>ppt_y</p:attrName>
                                        </p:attrNameLst>
                                      </p:cBhvr>
                                      <p:tavLst>
                                        <p:tav tm="0">
                                          <p:val>
                                            <p:strVal val="#ppt_y"/>
                                          </p:val>
                                        </p:tav>
                                        <p:tav tm="100000">
                                          <p:val>
                                            <p:strVal val="#ppt_y"/>
                                          </p:val>
                                        </p:tav>
                                      </p:tavLst>
                                    </p:anim>
                                    <p:anim calcmode="lin" valueType="num">
                                      <p:cBhvr>
                                        <p:cTn id="15"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6"/>
                                        </p:tgtEl>
                                      </p:cBhvr>
                                    </p:animEffect>
                                  </p:childTnLst>
                                </p:cTn>
                              </p:par>
                              <p:par>
                                <p:cTn id="18" presetID="52" presetClass="entr" presetSubtype="0" fill="hold" grpId="0" nodeType="with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Scale>
                                      <p:cBhvr>
                                        <p:cTn id="20" dur="25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250" decel="50000" fill="hold">
                                          <p:stCondLst>
                                            <p:cond delay="0"/>
                                          </p:stCondLst>
                                        </p:cTn>
                                        <p:tgtEl>
                                          <p:spTgt spid="14"/>
                                        </p:tgtEl>
                                        <p:attrNameLst>
                                          <p:attrName>ppt_x</p:attrName>
                                          <p:attrName>ppt_y</p:attrName>
                                        </p:attrNameLst>
                                      </p:cBhvr>
                                    </p:animMotion>
                                    <p:animEffect transition="in" filter="fade">
                                      <p:cBhvr>
                                        <p:cTn id="22"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76137" y="483038"/>
            <a:ext cx="4442242"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项目背景及可行性分析</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332717" y="1638997"/>
            <a:ext cx="2129052" cy="2020500"/>
            <a:chOff x="1250578" y="2584404"/>
            <a:chExt cx="1486130" cy="1410358"/>
          </a:xfrm>
        </p:grpSpPr>
        <p:sp>
          <p:nvSpPr>
            <p:cNvPr id="5" name="任意多边形 4"/>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633930" y="2886766"/>
              <a:ext cx="960519" cy="1107996"/>
            </a:xfrm>
            <a:prstGeom prst="rect">
              <a:avLst/>
            </a:prstGeom>
            <a:noFill/>
          </p:spPr>
          <p:txBody>
            <a:bodyPr wrap="none" rtlCol="0">
              <a:spAutoFit/>
            </a:bodyPr>
            <a:lstStyle/>
            <a:p>
              <a:r>
                <a:rPr lang="en-US" altLang="zh-CN" sz="6600" dirty="0">
                  <a:solidFill>
                    <a:srgbClr val="1C9494"/>
                  </a:solidFill>
                  <a:latin typeface="Impact" panose="020B0806030902050204" pitchFamily="34" charset="0"/>
                </a:rPr>
                <a:t>01</a:t>
              </a:r>
              <a:endParaRPr lang="zh-CN" altLang="en-US" sz="6600" dirty="0">
                <a:solidFill>
                  <a:srgbClr val="1C9494"/>
                </a:solidFill>
                <a:latin typeface="Impact" panose="020B0806030902050204" pitchFamily="34" charset="0"/>
              </a:endParaRPr>
            </a:p>
          </p:txBody>
        </p:sp>
      </p:grpSp>
      <p:sp>
        <p:nvSpPr>
          <p:cNvPr id="33" name="任意多边形 32"/>
          <p:cNvSpPr/>
          <p:nvPr/>
        </p:nvSpPr>
        <p:spPr>
          <a:xfrm>
            <a:off x="5031474" y="1638997"/>
            <a:ext cx="2129052" cy="191192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5591275" y="2071964"/>
            <a:ext cx="1063112" cy="1107996"/>
          </a:xfrm>
          <a:prstGeom prst="rect">
            <a:avLst/>
          </a:prstGeom>
          <a:noFill/>
        </p:spPr>
        <p:txBody>
          <a:bodyPr wrap="none" rtlCol="0">
            <a:spAutoFit/>
          </a:bodyPr>
          <a:lstStyle/>
          <a:p>
            <a:r>
              <a:rPr lang="en-US" altLang="zh-CN" sz="6600" dirty="0">
                <a:solidFill>
                  <a:srgbClr val="7CB554"/>
                </a:solidFill>
                <a:latin typeface="Impact" panose="020B0806030902050204" pitchFamily="34" charset="0"/>
              </a:rPr>
              <a:t>02</a:t>
            </a:r>
            <a:endParaRPr lang="zh-CN" altLang="en-US" sz="6600" dirty="0">
              <a:solidFill>
                <a:srgbClr val="7CB554"/>
              </a:solidFill>
              <a:latin typeface="Impact" panose="020B0806030902050204" pitchFamily="34" charset="0"/>
            </a:endParaRPr>
          </a:p>
        </p:txBody>
      </p:sp>
      <p:grpSp>
        <p:nvGrpSpPr>
          <p:cNvPr id="36" name="组合 35"/>
          <p:cNvGrpSpPr/>
          <p:nvPr/>
        </p:nvGrpSpPr>
        <p:grpSpPr>
          <a:xfrm>
            <a:off x="8559332" y="1607469"/>
            <a:ext cx="2129052" cy="1911925"/>
            <a:chOff x="1250578" y="2584404"/>
            <a:chExt cx="1486130" cy="1334570"/>
          </a:xfrm>
        </p:grpSpPr>
        <p:sp>
          <p:nvSpPr>
            <p:cNvPr id="40" name="任意多边形 39"/>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633930" y="2886766"/>
              <a:ext cx="758862" cy="773408"/>
            </a:xfrm>
            <a:prstGeom prst="rect">
              <a:avLst/>
            </a:prstGeom>
            <a:noFill/>
          </p:spPr>
          <p:txBody>
            <a:bodyPr wrap="none" rtlCol="0">
              <a:spAutoFit/>
            </a:bodyPr>
            <a:lstStyle/>
            <a:p>
              <a:r>
                <a:rPr lang="en-US" altLang="zh-CN" sz="6600" dirty="0">
                  <a:solidFill>
                    <a:srgbClr val="FAC14D"/>
                  </a:solidFill>
                  <a:latin typeface="Impact" panose="020B0806030902050204" pitchFamily="34" charset="0"/>
                </a:rPr>
                <a:t>03</a:t>
              </a:r>
              <a:endParaRPr lang="zh-CN" altLang="en-US" sz="6600" dirty="0">
                <a:solidFill>
                  <a:srgbClr val="FAC14D"/>
                </a:solidFill>
                <a:latin typeface="Impact" panose="020B0806030902050204" pitchFamily="34" charset="0"/>
              </a:endParaRPr>
            </a:p>
          </p:txBody>
        </p:sp>
      </p:grpSp>
      <p:grpSp>
        <p:nvGrpSpPr>
          <p:cNvPr id="43" name="组合 42"/>
          <p:cNvGrpSpPr/>
          <p:nvPr/>
        </p:nvGrpSpPr>
        <p:grpSpPr>
          <a:xfrm>
            <a:off x="534851" y="3755693"/>
            <a:ext cx="3695788" cy="3035839"/>
            <a:chOff x="1231034" y="4118072"/>
            <a:chExt cx="3359337" cy="3035839"/>
          </a:xfrm>
        </p:grpSpPr>
        <p:sp>
          <p:nvSpPr>
            <p:cNvPr id="44" name="文本框 43"/>
            <p:cNvSpPr txBox="1"/>
            <p:nvPr/>
          </p:nvSpPr>
          <p:spPr>
            <a:xfrm>
              <a:off x="2335466" y="41180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项目背景</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1231034" y="4514342"/>
              <a:ext cx="3359337" cy="2639569"/>
            </a:xfrm>
            <a:prstGeom prst="rect">
              <a:avLst/>
            </a:prstGeom>
          </p:spPr>
          <p:txBody>
            <a:bodyPr wrap="square">
              <a:spAutoFit/>
            </a:bodyPr>
            <a:lstStyle/>
            <a:p>
              <a:pPr>
                <a:lnSpc>
                  <a:spcPct val="150000"/>
                </a:lnSpc>
              </a:pP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传统的网盘技术的运营成本非常高，经常导致亏损甚至倒闭。对于用户来说，现存的网盘商业化严重，用户如果不付费，传输速度会很慢。对于小型团队来说，使用商业化网盘的成本非常高，并且保密性也不能满足团队的需求。因此，开发一款低成本、高性能的团队网盘系统是很有必要的。</a:t>
              </a:r>
              <a:endPar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342508" y="3721996"/>
            <a:ext cx="3756636" cy="2407992"/>
            <a:chOff x="1266358" y="4084375"/>
            <a:chExt cx="3049427" cy="2407992"/>
          </a:xfrm>
        </p:grpSpPr>
        <p:sp>
          <p:nvSpPr>
            <p:cNvPr id="47" name="文本框 46"/>
            <p:cNvSpPr txBox="1"/>
            <p:nvPr/>
          </p:nvSpPr>
          <p:spPr>
            <a:xfrm>
              <a:off x="2215755" y="4084375"/>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开发目的</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1266358" y="4499129"/>
              <a:ext cx="3049427" cy="1993238"/>
            </a:xfrm>
            <a:prstGeom prst="rect">
              <a:avLst/>
            </a:prstGeom>
          </p:spPr>
          <p:txBody>
            <a:bodyPr wrap="square">
              <a:spAutoFit/>
            </a:bodyPr>
            <a:lstStyle/>
            <a:p>
              <a:pPr>
                <a:lnSpc>
                  <a:spcPct val="150000"/>
                </a:lnSpc>
              </a:pP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为了解决小型团队使用网盘的价格昂贵，性能无法满足团队需求和有效管理团队内部的资源等问题，本系统基于 </a:t>
              </a:r>
              <a:r>
                <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的分布式文件存储解决方案，实现一个团队内部的网盘系统。由于本系统用与团队内部部署，因此具有很强的保密性。</a:t>
              </a:r>
              <a:endPar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8211013" y="3758755"/>
            <a:ext cx="3274000" cy="2716513"/>
            <a:chOff x="1431167" y="4121134"/>
            <a:chExt cx="3049427" cy="2716513"/>
          </a:xfrm>
        </p:grpSpPr>
        <p:sp>
          <p:nvSpPr>
            <p:cNvPr id="50" name="文本框 49"/>
            <p:cNvSpPr txBox="1"/>
            <p:nvPr/>
          </p:nvSpPr>
          <p:spPr>
            <a:xfrm>
              <a:off x="2150653" y="4121134"/>
              <a:ext cx="1582218"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可行性分析</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431167" y="4521244"/>
              <a:ext cx="3049427" cy="2316403"/>
            </a:xfrm>
            <a:prstGeom prst="rect">
              <a:avLst/>
            </a:prstGeom>
          </p:spPr>
          <p:txBody>
            <a:bodyPr wrap="square">
              <a:spAutoFit/>
            </a:bodyPr>
            <a:lstStyle/>
            <a:p>
              <a:pPr>
                <a:lnSpc>
                  <a:spcPct val="150000"/>
                </a:lnSpc>
              </a:pP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本系统使用了 </a:t>
              </a:r>
              <a:r>
                <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分布式文件系统，该系统具有高性能、低成本的优点。同时，本系统拟采用成熟的微服务框架</a:t>
              </a:r>
              <a:r>
                <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rPr>
                <a:t> Spring Cloud Netflix </a:t>
              </a: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来构建系统，具有良好的可拓展性和可用性。使用的技术市面上都有很成熟的应用，因此可行。</a:t>
              </a:r>
              <a:endPar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2739211"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核心技术介绍</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1059741" y="1360489"/>
            <a:ext cx="10097886" cy="4416943"/>
            <a:chOff x="300935" y="3924318"/>
            <a:chExt cx="3049427" cy="1210271"/>
          </a:xfrm>
        </p:grpSpPr>
        <p:sp>
          <p:nvSpPr>
            <p:cNvPr id="88" name="文本框 87"/>
            <p:cNvSpPr txBox="1"/>
            <p:nvPr/>
          </p:nvSpPr>
          <p:spPr>
            <a:xfrm>
              <a:off x="1377770" y="3924318"/>
              <a:ext cx="1080165" cy="160328"/>
            </a:xfrm>
            <a:prstGeom prst="rect">
              <a:avLst/>
            </a:prstGeom>
            <a:noFill/>
          </p:spPr>
          <p:txBody>
            <a:bodyPr wrap="square"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Spring Cloud Netflix</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矩形 88"/>
            <p:cNvSpPr/>
            <p:nvPr/>
          </p:nvSpPr>
          <p:spPr>
            <a:xfrm>
              <a:off x="300935" y="4084646"/>
              <a:ext cx="3049427" cy="1049943"/>
            </a:xfrm>
            <a:prstGeom prst="rect">
              <a:avLst/>
            </a:prstGeom>
          </p:spPr>
          <p:txBody>
            <a:bodyPr wrap="square">
              <a:spAutoFit/>
            </a:bodyPr>
            <a:lstStyle/>
            <a:p>
              <a:pPr>
                <a:lnSpc>
                  <a:spcPct val="150000"/>
                </a:lnSpc>
              </a:pP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Spring Cloud Netflix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是由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Netflix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开源的，并且由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Spring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项目集成到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Spring Cloud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中的，主要用于构建大型分布式项目。它提供了诸如服务发现注册、配置中心、消息总线、负载均衡、服务熔断、数据监控等功能，都可以通过 </a:t>
              </a:r>
              <a:r>
                <a:rPr lang="en-US" altLang="zh-CN" spc="120" dirty="0" err="1">
                  <a:solidFill>
                    <a:schemeClr val="tx1">
                      <a:lumMod val="65000"/>
                      <a:lumOff val="35000"/>
                    </a:schemeClr>
                  </a:solidFill>
                  <a:latin typeface="微软雅黑" panose="020B0503020204020204" pitchFamily="34" charset="-122"/>
                  <a:ea typeface="微软雅黑" panose="020B0503020204020204" pitchFamily="34" charset="-122"/>
                </a:rPr>
                <a:t>SpringBoot</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进行整合。</a:t>
              </a:r>
              <a:endPar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     Spring Cloud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的优点：</a:t>
              </a:r>
              <a:endPar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marL="800100" lvl="1" indent="-342900">
                <a:buFont typeface="+mj-lt"/>
                <a:buAutoNum type="arabicPeriod"/>
              </a:pP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基于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Spring</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，质量、稳定性、持续性可以得到保证</a:t>
              </a:r>
              <a:endPar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marL="800100" lvl="1" indent="-342900">
                <a:buFont typeface="+mj-lt"/>
                <a:buAutoNum type="arabicPeriod"/>
              </a:pP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使用门槛低</a:t>
              </a:r>
              <a:endPar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marL="800100" lvl="1" indent="-342900">
                <a:buFont typeface="+mj-lt"/>
                <a:buAutoNum type="arabicPeriod"/>
              </a:pP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适用于各种环境</a:t>
              </a:r>
              <a:endPar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marL="800100" lvl="1" indent="-342900">
                <a:buFont typeface="+mj-lt"/>
                <a:buAutoNum type="arabicPeriod"/>
              </a:pP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轻量级的组件，并且功能丰富、齐全</a:t>
              </a:r>
              <a:endPar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2739211"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核心技术介绍</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72131" y="1067813"/>
            <a:ext cx="7647738" cy="51000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2739211"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核心技术介绍</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1050012" y="1169217"/>
            <a:ext cx="10000944" cy="5608267"/>
            <a:chOff x="297997" y="3842987"/>
            <a:chExt cx="3049427" cy="2409020"/>
          </a:xfrm>
        </p:grpSpPr>
        <p:sp>
          <p:nvSpPr>
            <p:cNvPr id="88" name="文本框 87"/>
            <p:cNvSpPr txBox="1"/>
            <p:nvPr/>
          </p:nvSpPr>
          <p:spPr>
            <a:xfrm>
              <a:off x="1419951" y="3842987"/>
              <a:ext cx="833276" cy="171867"/>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HDFS</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矩形 88"/>
            <p:cNvSpPr/>
            <p:nvPr/>
          </p:nvSpPr>
          <p:spPr>
            <a:xfrm>
              <a:off x="297997" y="4084647"/>
              <a:ext cx="3049427" cy="2167360"/>
            </a:xfrm>
            <a:prstGeom prst="rect">
              <a:avLst/>
            </a:prstGeom>
          </p:spPr>
          <p:txBody>
            <a:bodyPr wrap="square">
              <a:spAutoFit/>
            </a:bodyPr>
            <a:lstStyle/>
            <a:p>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来源于非常热门的分布式系统框架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Apache Hadoop</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，它可运行于一般的商用服务器上，具有高容错、高可靠性、高扩展性等特点，特别适合写一次，读多次的场景。</a:t>
              </a:r>
              <a:endPar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     Hadoop</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实现了一个分布式文件系统（</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Hadoop Distributed File System</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），简称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有高容错性的特点，并且设计用来部署在低廉的（</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low-cost</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）硬件上；而且它提供高吞吐量（</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high throughput</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）来访问应用程序的数据，适合那些有着超大数据集的应用程序。</a:t>
              </a:r>
              <a:endPar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Hadoop</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的框架最核心的设计是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和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MapReduce</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为海量的数据提供了存储，而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MapReduce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则为海量的数据提供了计算。所以</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 Hadoop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也经常被用于大数据领域。</a:t>
              </a: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3590727"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软件</a:t>
            </a:r>
            <a:r>
              <a:rPr lang="zh-CN" altLang="en-US" sz="3200" b="1" spc="120">
                <a:solidFill>
                  <a:schemeClr val="tx1">
                    <a:lumMod val="65000"/>
                    <a:lumOff val="35000"/>
                  </a:schemeClr>
                </a:solidFill>
                <a:latin typeface="微软雅黑" panose="020B0503020204020204" pitchFamily="34" charset="-122"/>
                <a:ea typeface="微软雅黑" panose="020B0503020204020204" pitchFamily="34" charset="-122"/>
              </a:rPr>
              <a:t>核心技术介绍</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1050012" y="1331690"/>
            <a:ext cx="10000944" cy="4337792"/>
            <a:chOff x="297997" y="3912780"/>
            <a:chExt cx="3049427" cy="1863291"/>
          </a:xfrm>
        </p:grpSpPr>
        <p:sp>
          <p:nvSpPr>
            <p:cNvPr id="88" name="文本框 87"/>
            <p:cNvSpPr txBox="1"/>
            <p:nvPr/>
          </p:nvSpPr>
          <p:spPr>
            <a:xfrm>
              <a:off x="1635196" y="3912780"/>
              <a:ext cx="833276" cy="171867"/>
            </a:xfrm>
            <a:prstGeom prst="rect">
              <a:avLst/>
            </a:prstGeom>
            <a:noFill/>
          </p:spPr>
          <p:txBody>
            <a:bodyPr wrap="square"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HDFS</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矩形 88"/>
            <p:cNvSpPr/>
            <p:nvPr/>
          </p:nvSpPr>
          <p:spPr>
            <a:xfrm>
              <a:off x="297997" y="4084647"/>
              <a:ext cx="3049427" cy="1691424"/>
            </a:xfrm>
            <a:prstGeom prst="rect">
              <a:avLst/>
            </a:prstGeom>
          </p:spPr>
          <p:txBody>
            <a:bodyPr wrap="square">
              <a:spAutoFit/>
            </a:bodyPr>
            <a:lstStyle/>
            <a:p>
              <a:pPr algn="just">
                <a:lnSpc>
                  <a:spcPct val="150000"/>
                </a:lnSpc>
              </a:pP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对外部客户端而言，</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就像一个传统的分级文件系统，可以进行创建、删除、移动或重命名文件或文件夹等操作，与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Linux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文件系统类似。但是，</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Hadoop 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的架构是基于一组特定的节点构建的，这些名称节点（</a:t>
              </a:r>
              <a:r>
                <a:rPr lang="en-US" altLang="zh-CN" sz="2000" spc="120" dirty="0" err="1">
                  <a:solidFill>
                    <a:schemeClr val="tx1">
                      <a:lumMod val="65000"/>
                      <a:lumOff val="35000"/>
                    </a:schemeClr>
                  </a:solidFill>
                  <a:latin typeface="微软雅黑" panose="020B0503020204020204" pitchFamily="34" charset="-122"/>
                  <a:ea typeface="微软雅黑" panose="020B0503020204020204" pitchFamily="34" charset="-122"/>
                </a:rPr>
                <a:t>NameNode</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，仅一个）在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内部提供元数据服务；第二名称节点（</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Secondary </a:t>
              </a:r>
              <a:r>
                <a:rPr lang="en-US" altLang="zh-CN" sz="2000" spc="120" dirty="0" err="1">
                  <a:solidFill>
                    <a:schemeClr val="tx1">
                      <a:lumMod val="65000"/>
                      <a:lumOff val="35000"/>
                    </a:schemeClr>
                  </a:solidFill>
                  <a:latin typeface="微软雅黑" panose="020B0503020204020204" pitchFamily="34" charset="-122"/>
                  <a:ea typeface="微软雅黑" panose="020B0503020204020204" pitchFamily="34" charset="-122"/>
                </a:rPr>
                <a:t>NameNode</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），也叫名称节点的帮助节点，主要是为了整合元数据操作；数据节点（</a:t>
              </a:r>
              <a:r>
                <a:rPr lang="en-US" altLang="zh-CN" sz="2000" spc="120" dirty="0" err="1">
                  <a:solidFill>
                    <a:schemeClr val="tx1">
                      <a:lumMod val="65000"/>
                      <a:lumOff val="35000"/>
                    </a:schemeClr>
                  </a:solidFill>
                  <a:latin typeface="微软雅黑" panose="020B0503020204020204" pitchFamily="34" charset="-122"/>
                  <a:ea typeface="微软雅黑" panose="020B0503020204020204" pitchFamily="34" charset="-122"/>
                </a:rPr>
                <a:t>DataNode</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），它为 </a:t>
              </a:r>
              <a:r>
                <a:rPr lang="en-US" altLang="zh-CN" sz="2000" spc="120" dirty="0">
                  <a:solidFill>
                    <a:schemeClr val="tx1">
                      <a:lumMod val="65000"/>
                      <a:lumOff val="35000"/>
                    </a:schemeClr>
                  </a:solidFill>
                  <a:latin typeface="微软雅黑" panose="020B0503020204020204" pitchFamily="34" charset="-122"/>
                  <a:ea typeface="微软雅黑" panose="020B0503020204020204" pitchFamily="34" charset="-122"/>
                </a:rPr>
                <a:t>HDFS </a:t>
              </a:r>
              <a:r>
                <a:rPr lang="zh-CN" altLang="en-US" sz="2000" spc="120" dirty="0">
                  <a:solidFill>
                    <a:schemeClr val="tx1">
                      <a:lumMod val="65000"/>
                      <a:lumOff val="35000"/>
                    </a:schemeClr>
                  </a:solidFill>
                  <a:latin typeface="微软雅黑" panose="020B0503020204020204" pitchFamily="34" charset="-122"/>
                  <a:ea typeface="微软雅黑" panose="020B0503020204020204" pitchFamily="34" charset="-122"/>
                </a:rPr>
                <a:t>提供存储块</a:t>
              </a:r>
              <a:r>
                <a:rPr lang="zh-CN" altLang="en-US" sz="1400" spc="12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3590727"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软件</a:t>
            </a:r>
            <a:r>
              <a:rPr lang="zh-CN" altLang="en-US" sz="3200" b="1" spc="120">
                <a:solidFill>
                  <a:schemeClr val="tx1">
                    <a:lumMod val="65000"/>
                    <a:lumOff val="35000"/>
                  </a:schemeClr>
                </a:solidFill>
                <a:latin typeface="微软雅黑" panose="020B0503020204020204" pitchFamily="34" charset="-122"/>
                <a:ea typeface="微软雅黑" panose="020B0503020204020204" pitchFamily="34" charset="-122"/>
              </a:rPr>
              <a:t>核心技术介绍</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1050012" y="1331690"/>
            <a:ext cx="10000944" cy="4060794"/>
            <a:chOff x="297997" y="3912780"/>
            <a:chExt cx="3049427" cy="1744307"/>
          </a:xfrm>
        </p:grpSpPr>
        <p:sp>
          <p:nvSpPr>
            <p:cNvPr id="88" name="文本框 87"/>
            <p:cNvSpPr txBox="1"/>
            <p:nvPr/>
          </p:nvSpPr>
          <p:spPr>
            <a:xfrm>
              <a:off x="1406810" y="3912780"/>
              <a:ext cx="551599" cy="171867"/>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Vue</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矩形 88"/>
            <p:cNvSpPr/>
            <p:nvPr/>
          </p:nvSpPr>
          <p:spPr>
            <a:xfrm>
              <a:off x="297997" y="4084647"/>
              <a:ext cx="3049427" cy="1572440"/>
            </a:xfrm>
            <a:prstGeom prst="rect">
              <a:avLst/>
            </a:prstGeom>
          </p:spPr>
          <p:txBody>
            <a:bodyPr wrap="square">
              <a:spAutoFit/>
            </a:bodyPr>
            <a:lstStyle/>
            <a:p>
              <a:pPr>
                <a:lnSpc>
                  <a:spcPct val="150000"/>
                </a:lnSpc>
              </a:pP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Vue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读音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pc="120" dirty="0" err="1">
                  <a:solidFill>
                    <a:schemeClr val="tx1">
                      <a:lumMod val="65000"/>
                      <a:lumOff val="35000"/>
                    </a:schemeClr>
                  </a:solidFill>
                  <a:latin typeface="微软雅黑" panose="020B0503020204020204" pitchFamily="34" charset="-122"/>
                  <a:ea typeface="微软雅黑" panose="020B0503020204020204" pitchFamily="34" charset="-122"/>
                </a:rPr>
                <a:t>vju</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ː/</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，类似于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view)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是一套用于构建用户界面的渐进式框架。与其它大型框架不同的是，</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Vue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被设计为可以自底向上逐层应用。</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Vue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的核心库只关注视图层，不仅易于上手，还便于与第三方库或既有项目整合。另一方面，当与现代化的工具链以及各种支持类库结合使用时，</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Vue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也完全能够为复杂的单页应用提供驱动。</a:t>
              </a:r>
              <a:endPar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Vue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优点</a:t>
              </a:r>
              <a:endPar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      1.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易用，只需掌握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HTML</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CSS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以及具有中级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JavaScript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开发水平即可上手。</a:t>
              </a:r>
              <a:endPar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2.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灵活，简单小巧的核心，渐进式技术栈，足以应付任何规模的应用。</a:t>
              </a:r>
              <a:endPar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      3.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性能，</a:t>
              </a:r>
              <a:r>
                <a:rPr lang="en-US" altLang="zh-CN" spc="120" dirty="0" err="1">
                  <a:solidFill>
                    <a:schemeClr val="tx1">
                      <a:lumMod val="65000"/>
                      <a:lumOff val="35000"/>
                    </a:schemeClr>
                  </a:solidFill>
                  <a:latin typeface="微软雅黑" panose="020B0503020204020204" pitchFamily="34" charset="-122"/>
                  <a:ea typeface="微软雅黑" panose="020B0503020204020204" pitchFamily="34" charset="-122"/>
                </a:rPr>
                <a:t>20kb</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pc="120" dirty="0" err="1">
                  <a:solidFill>
                    <a:schemeClr val="tx1">
                      <a:lumMod val="65000"/>
                      <a:lumOff val="35000"/>
                    </a:schemeClr>
                  </a:solidFill>
                  <a:latin typeface="微软雅黑" panose="020B0503020204020204" pitchFamily="34" charset="-122"/>
                  <a:ea typeface="微软雅黑" panose="020B0503020204020204" pitchFamily="34" charset="-122"/>
                </a:rPr>
                <a:t>min+gzip</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运行大小、超快虚拟 </a:t>
              </a:r>
              <a:r>
                <a:rPr lang="en-US" altLang="zh-CN" spc="120" dirty="0">
                  <a:solidFill>
                    <a:schemeClr val="tx1">
                      <a:lumMod val="65000"/>
                      <a:lumOff val="35000"/>
                    </a:schemeClr>
                  </a:solidFill>
                  <a:latin typeface="微软雅黑" panose="020B0503020204020204" pitchFamily="34" charset="-122"/>
                  <a:ea typeface="微软雅黑" panose="020B0503020204020204" pitchFamily="34" charset="-122"/>
                </a:rPr>
                <a:t>DOM </a:t>
              </a:r>
              <a:r>
                <a:rPr lang="zh-CN" altLang="en-US" spc="120" dirty="0">
                  <a:solidFill>
                    <a:schemeClr val="tx1">
                      <a:lumMod val="65000"/>
                      <a:lumOff val="35000"/>
                    </a:schemeClr>
                  </a:solidFill>
                  <a:latin typeface="微软雅黑" panose="020B0503020204020204" pitchFamily="34" charset="-122"/>
                  <a:ea typeface="微软雅黑" panose="020B0503020204020204" pitchFamily="34" charset="-122"/>
                </a:rPr>
                <a:t>、最省心的优化。</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6646" y="1399865"/>
            <a:ext cx="2517381" cy="2260651"/>
            <a:chOff x="1250578" y="2584404"/>
            <a:chExt cx="1486130" cy="1334570"/>
          </a:xfrm>
        </p:grpSpPr>
        <p:sp>
          <p:nvSpPr>
            <p:cNvPr id="3" name="任意多边形 2"/>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769746" y="2755380"/>
              <a:ext cx="495119" cy="926645"/>
            </a:xfrm>
            <a:prstGeom prst="rect">
              <a:avLst/>
            </a:prstGeom>
            <a:noFill/>
          </p:spPr>
          <p:txBody>
            <a:bodyPr wrap="none" rtlCol="0">
              <a:spAutoFit/>
            </a:bodyPr>
            <a:lstStyle/>
            <a:p>
              <a:r>
                <a:rPr lang="en-US" altLang="zh-CN" sz="9600" b="1" dirty="0">
                  <a:solidFill>
                    <a:schemeClr val="bg1"/>
                  </a:solidFill>
                  <a:latin typeface="Tw Cen MT" panose="020B0602020104020603" pitchFamily="34" charset="0"/>
                </a:rPr>
                <a:t>3</a:t>
              </a:r>
              <a:endParaRPr lang="zh-CN" altLang="en-US" sz="9600" b="1" dirty="0">
                <a:solidFill>
                  <a:schemeClr val="bg1"/>
                </a:solidFill>
                <a:latin typeface="Tw Cen MT" panose="020B0602020104020603" pitchFamily="34" charset="0"/>
              </a:endParaRPr>
            </a:p>
          </p:txBody>
        </p:sp>
      </p:grpSp>
      <p:sp>
        <p:nvSpPr>
          <p:cNvPr id="6" name="文本框 5"/>
          <p:cNvSpPr txBox="1"/>
          <p:nvPr/>
        </p:nvSpPr>
        <p:spPr>
          <a:xfrm>
            <a:off x="4914489" y="3845274"/>
            <a:ext cx="2441694" cy="769441"/>
          </a:xfrm>
          <a:prstGeom prst="rect">
            <a:avLst/>
          </a:prstGeom>
          <a:noFill/>
        </p:spPr>
        <p:txBody>
          <a:bodyPr wrap="none" rtlCol="0">
            <a:spAutoFit/>
          </a:bodyPr>
          <a:lstStyle>
            <a:defPPr>
              <a:defRPr lang="zh-CN"/>
            </a:defPPr>
            <a:lvl1pPr>
              <a:defRPr sz="2000">
                <a:solidFill>
                  <a:schemeClr val="bg1"/>
                </a:solidFill>
                <a:latin typeface="微软雅黑" panose="020B0503020204020204" pitchFamily="34" charset="-122"/>
                <a:ea typeface="微软雅黑" panose="020B0503020204020204" pitchFamily="34" charset="-122"/>
              </a:defRPr>
            </a:lvl1pPr>
          </a:lstStyle>
          <a:p>
            <a:r>
              <a:rPr lang="zh-CN" altLang="en-US" sz="4400" b="1">
                <a:solidFill>
                  <a:schemeClr val="tx1">
                    <a:lumMod val="75000"/>
                    <a:lumOff val="25000"/>
                  </a:schemeClr>
                </a:solidFill>
              </a:rPr>
              <a:t>需求分析</a:t>
            </a:r>
            <a:endParaRPr lang="zh-CN" altLang="en-US" sz="4400" b="1" dirty="0">
              <a:solidFill>
                <a:schemeClr val="tx1">
                  <a:lumMod val="75000"/>
                  <a:lumOff val="25000"/>
                </a:schemeClr>
              </a:solidFill>
            </a:endParaRPr>
          </a:p>
        </p:txBody>
      </p:sp>
      <p:sp>
        <p:nvSpPr>
          <p:cNvPr id="8" name="文本框 7"/>
          <p:cNvSpPr txBox="1"/>
          <p:nvPr/>
        </p:nvSpPr>
        <p:spPr>
          <a:xfrm>
            <a:off x="5361080" y="3036490"/>
            <a:ext cx="1520609" cy="369332"/>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PART  TWO</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AutoShape 18"/>
          <p:cNvSpPr/>
          <p:nvPr/>
        </p:nvSpPr>
        <p:spPr bwMode="auto">
          <a:xfrm>
            <a:off x="4324855" y="4895769"/>
            <a:ext cx="5305425" cy="5200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nSpc>
                <a:spcPct val="120000"/>
              </a:lnSpc>
              <a:spcBef>
                <a:spcPts val="600"/>
              </a:spcBef>
              <a:defRPr/>
            </a:pPr>
            <a:r>
              <a:rPr lang="zh-CN" altLang="en-US" dirty="0">
                <a:solidFill>
                  <a:schemeClr val="tx1">
                    <a:lumMod val="75000"/>
                    <a:lumOff val="25000"/>
                  </a:schemeClr>
                </a:solidFill>
                <a:latin typeface="Lato Regular" charset="0"/>
                <a:cs typeface="Lato Regular" charset="0"/>
                <a:sym typeface="Lato Regular" charset="0"/>
              </a:rPr>
              <a:t>基于 </a:t>
            </a:r>
            <a:r>
              <a:rPr lang="en-US" altLang="zh-CN" dirty="0">
                <a:solidFill>
                  <a:schemeClr val="tx1">
                    <a:lumMod val="75000"/>
                    <a:lumOff val="25000"/>
                  </a:schemeClr>
                </a:solidFill>
                <a:latin typeface="Lato Regular" charset="0"/>
                <a:cs typeface="Lato Regular" charset="0"/>
                <a:sym typeface="Lato Regular" charset="0"/>
              </a:rPr>
              <a:t>HDFS </a:t>
            </a:r>
            <a:r>
              <a:rPr lang="zh-CN" altLang="en-US" dirty="0">
                <a:solidFill>
                  <a:schemeClr val="tx1">
                    <a:lumMod val="75000"/>
                    <a:lumOff val="25000"/>
                  </a:schemeClr>
                </a:solidFill>
                <a:latin typeface="Lato Regular" charset="0"/>
                <a:cs typeface="Lato Regular" charset="0"/>
                <a:sym typeface="Lato Regular" charset="0"/>
              </a:rPr>
              <a:t>的分布式团队网盘系统</a:t>
            </a:r>
            <a:endParaRPr lang="es-ES" sz="5400" dirty="0">
              <a:solidFill>
                <a:schemeClr val="tx1">
                  <a:lumMod val="75000"/>
                  <a:lumOff val="25000"/>
                </a:schemeClr>
              </a:solidFill>
              <a:cs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6"/>
                                        </p:tgtEl>
                                        <p:attrNameLst>
                                          <p:attrName>ppt_y</p:attrName>
                                        </p:attrNameLst>
                                      </p:cBhvr>
                                      <p:tavLst>
                                        <p:tav tm="0">
                                          <p:val>
                                            <p:strVal val="#ppt_y"/>
                                          </p:val>
                                        </p:tav>
                                        <p:tav tm="100000">
                                          <p:val>
                                            <p:strVal val="#ppt_y"/>
                                          </p:val>
                                        </p:tav>
                                      </p:tavLst>
                                    </p:anim>
                                    <p:anim calcmode="lin" valueType="num">
                                      <p:cBhvr>
                                        <p:cTn id="15"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6"/>
                                        </p:tgtEl>
                                      </p:cBhvr>
                                    </p:animEffect>
                                  </p:childTnLst>
                                </p:cTn>
                              </p:par>
                              <p:par>
                                <p:cTn id="18" presetID="52" presetClass="entr" presetSubtype="0" fill="hold" grpId="0" nodeType="with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Scale>
                                      <p:cBhvr>
                                        <p:cTn id="20" dur="2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250" decel="50000" fill="hold">
                                          <p:stCondLst>
                                            <p:cond delay="0"/>
                                          </p:stCondLst>
                                        </p:cTn>
                                        <p:tgtEl>
                                          <p:spTgt spid="15"/>
                                        </p:tgtEl>
                                        <p:attrNameLst>
                                          <p:attrName>ppt_x</p:attrName>
                                          <p:attrName>ppt_y</p:attrName>
                                        </p:attrNameLst>
                                      </p:cBhvr>
                                    </p:animMotion>
                                    <p:animEffect transition="in" filter="fade">
                                      <p:cBhvr>
                                        <p:cTn id="22"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176137" y="483038"/>
            <a:ext cx="4867999"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系统前台功能性需求分析</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70"/>
          <p:cNvGrpSpPr/>
          <p:nvPr/>
        </p:nvGrpSpPr>
        <p:grpSpPr>
          <a:xfrm>
            <a:off x="4540967" y="3004279"/>
            <a:ext cx="298494" cy="459220"/>
            <a:chOff x="4235451" y="4579938"/>
            <a:chExt cx="123825" cy="190499"/>
          </a:xfrm>
          <a:solidFill>
            <a:schemeClr val="bg1"/>
          </a:solidFill>
        </p:grpSpPr>
        <p:sp>
          <p:nvSpPr>
            <p:cNvPr id="41" name="Freeform: Shape 71"/>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ln>
          </p:spPr>
          <p:txBody>
            <a:bodyPr anchor="ctr"/>
            <a:lstStyle/>
            <a:p>
              <a:pPr algn="ctr"/>
            </a:p>
          </p:txBody>
        </p:sp>
        <p:sp>
          <p:nvSpPr>
            <p:cNvPr id="42" name="Freeform: Shape 72"/>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ln>
          </p:spPr>
          <p:txBody>
            <a:bodyPr anchor="ctr"/>
            <a:lstStyle/>
            <a:p>
              <a:pPr algn="ctr"/>
            </a:p>
          </p:txBody>
        </p:sp>
        <p:sp>
          <p:nvSpPr>
            <p:cNvPr id="43" name="Freeform: Shape 73"/>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ln>
          </p:spPr>
          <p:txBody>
            <a:bodyPr anchor="ctr"/>
            <a:lstStyle/>
            <a:p>
              <a:pPr algn="ctr"/>
            </a:p>
          </p:txBody>
        </p:sp>
        <p:sp>
          <p:nvSpPr>
            <p:cNvPr id="44" name="Freeform: Shape 74"/>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ln>
          </p:spPr>
          <p:txBody>
            <a:bodyPr anchor="ctr"/>
            <a:lstStyle/>
            <a:p>
              <a:pPr algn="ctr"/>
            </a:p>
          </p:txBody>
        </p:sp>
      </p:grpSp>
      <p:grpSp>
        <p:nvGrpSpPr>
          <p:cNvPr id="11" name="Group 75"/>
          <p:cNvGrpSpPr/>
          <p:nvPr/>
        </p:nvGrpSpPr>
        <p:grpSpPr>
          <a:xfrm>
            <a:off x="5874477" y="2079976"/>
            <a:ext cx="478369" cy="392590"/>
            <a:chOff x="2551113" y="4586288"/>
            <a:chExt cx="230188" cy="188912"/>
          </a:xfrm>
          <a:solidFill>
            <a:schemeClr val="bg1"/>
          </a:solidFill>
        </p:grpSpPr>
        <p:sp>
          <p:nvSpPr>
            <p:cNvPr id="33" name="Oval 76"/>
            <p:cNvSpPr/>
            <p:nvPr/>
          </p:nvSpPr>
          <p:spPr bwMode="auto">
            <a:xfrm>
              <a:off x="2732088" y="4678363"/>
              <a:ext cx="20638" cy="19050"/>
            </a:xfrm>
            <a:prstGeom prst="ellipse">
              <a:avLst/>
            </a:prstGeom>
            <a:grpFill/>
            <a:ln w="9525">
              <a:noFill/>
              <a:round/>
            </a:ln>
          </p:spPr>
          <p:txBody>
            <a:bodyPr anchor="ctr"/>
            <a:lstStyle/>
            <a:p>
              <a:pPr algn="ctr"/>
            </a:p>
          </p:txBody>
        </p:sp>
        <p:sp>
          <p:nvSpPr>
            <p:cNvPr id="34" name="Freeform: Shape 85"/>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ln>
          </p:spPr>
          <p:txBody>
            <a:bodyPr anchor="ctr"/>
            <a:lstStyle/>
            <a:p>
              <a:pPr algn="ctr"/>
            </a:p>
          </p:txBody>
        </p:sp>
        <p:sp>
          <p:nvSpPr>
            <p:cNvPr id="35" name="Oval 86"/>
            <p:cNvSpPr/>
            <p:nvPr/>
          </p:nvSpPr>
          <p:spPr bwMode="auto">
            <a:xfrm>
              <a:off x="2565401" y="4678363"/>
              <a:ext cx="20638" cy="19050"/>
            </a:xfrm>
            <a:prstGeom prst="ellipse">
              <a:avLst/>
            </a:prstGeom>
            <a:grpFill/>
            <a:ln w="9525">
              <a:noFill/>
              <a:round/>
            </a:ln>
          </p:spPr>
          <p:txBody>
            <a:bodyPr anchor="ctr"/>
            <a:lstStyle/>
            <a:p>
              <a:pPr algn="ctr"/>
            </a:p>
          </p:txBody>
        </p:sp>
        <p:sp>
          <p:nvSpPr>
            <p:cNvPr id="36" name="Freeform: Shape 87"/>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ln>
          </p:spPr>
          <p:txBody>
            <a:bodyPr anchor="ctr"/>
            <a:lstStyle/>
            <a:p>
              <a:pPr algn="ctr"/>
            </a:p>
          </p:txBody>
        </p:sp>
        <p:sp>
          <p:nvSpPr>
            <p:cNvPr id="37" name="Oval 88"/>
            <p:cNvSpPr/>
            <p:nvPr/>
          </p:nvSpPr>
          <p:spPr bwMode="auto">
            <a:xfrm>
              <a:off x="2649538" y="4692650"/>
              <a:ext cx="19050" cy="22225"/>
            </a:xfrm>
            <a:prstGeom prst="ellipse">
              <a:avLst/>
            </a:prstGeom>
            <a:grpFill/>
            <a:ln w="9525">
              <a:noFill/>
              <a:round/>
            </a:ln>
          </p:spPr>
          <p:txBody>
            <a:bodyPr anchor="ctr"/>
            <a:lstStyle/>
            <a:p>
              <a:pPr algn="ctr"/>
            </a:p>
          </p:txBody>
        </p:sp>
        <p:sp>
          <p:nvSpPr>
            <p:cNvPr id="38" name="Freeform: Shape 89"/>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ln>
          </p:spPr>
          <p:txBody>
            <a:bodyPr anchor="ctr"/>
            <a:lstStyle/>
            <a:p>
              <a:pPr algn="ctr"/>
            </a:p>
          </p:txBody>
        </p:sp>
        <p:sp>
          <p:nvSpPr>
            <p:cNvPr id="39" name="Freeform: Shape 90"/>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ln>
          </p:spPr>
          <p:txBody>
            <a:bodyPr anchor="ctr"/>
            <a:lstStyle/>
            <a:p>
              <a:pPr algn="ctr"/>
            </a:p>
          </p:txBody>
        </p:sp>
        <p:sp>
          <p:nvSpPr>
            <p:cNvPr id="40" name="Freeform: Shape 91"/>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ln>
          </p:spPr>
          <p:txBody>
            <a:bodyPr anchor="ctr"/>
            <a:lstStyle/>
            <a:p>
              <a:pPr algn="ctr"/>
            </a:p>
          </p:txBody>
        </p:sp>
      </p:grpSp>
      <p:grpSp>
        <p:nvGrpSpPr>
          <p:cNvPr id="12" name="Group 92"/>
          <p:cNvGrpSpPr/>
          <p:nvPr/>
        </p:nvGrpSpPr>
        <p:grpSpPr>
          <a:xfrm>
            <a:off x="7467644" y="3259473"/>
            <a:ext cx="447738" cy="505132"/>
            <a:chOff x="5010151" y="4568825"/>
            <a:chExt cx="185737" cy="209550"/>
          </a:xfrm>
          <a:solidFill>
            <a:schemeClr val="bg1"/>
          </a:solidFill>
        </p:grpSpPr>
        <p:sp>
          <p:nvSpPr>
            <p:cNvPr id="24" name="Oval 93"/>
            <p:cNvSpPr/>
            <p:nvPr/>
          </p:nvSpPr>
          <p:spPr bwMode="auto">
            <a:xfrm>
              <a:off x="5073651" y="4654550"/>
              <a:ext cx="28575" cy="25400"/>
            </a:xfrm>
            <a:prstGeom prst="ellipse">
              <a:avLst/>
            </a:prstGeom>
            <a:grpFill/>
            <a:ln w="9525">
              <a:noFill/>
              <a:round/>
            </a:ln>
          </p:spPr>
          <p:txBody>
            <a:bodyPr anchor="ctr"/>
            <a:lstStyle/>
            <a:p>
              <a:pPr algn="ctr"/>
            </a:p>
          </p:txBody>
        </p:sp>
        <p:sp>
          <p:nvSpPr>
            <p:cNvPr id="25" name="Freeform: Shape 94"/>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ln>
          </p:spPr>
          <p:txBody>
            <a:bodyPr anchor="ctr"/>
            <a:lstStyle/>
            <a:p>
              <a:pPr algn="ctr"/>
            </a:p>
          </p:txBody>
        </p:sp>
        <p:sp>
          <p:nvSpPr>
            <p:cNvPr id="26" name="Freeform: Shape 95"/>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ln>
          </p:spPr>
          <p:txBody>
            <a:bodyPr anchor="ctr"/>
            <a:lstStyle/>
            <a:p>
              <a:pPr algn="ctr"/>
            </a:p>
          </p:txBody>
        </p:sp>
        <p:sp>
          <p:nvSpPr>
            <p:cNvPr id="27" name="Freeform: Shape 96"/>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ln>
          </p:spPr>
          <p:txBody>
            <a:bodyPr anchor="ctr"/>
            <a:lstStyle/>
            <a:p>
              <a:pPr algn="ctr"/>
            </a:p>
          </p:txBody>
        </p:sp>
        <p:sp>
          <p:nvSpPr>
            <p:cNvPr id="28" name="Freeform: Shape 97"/>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ln>
          </p:spPr>
          <p:txBody>
            <a:bodyPr anchor="ctr"/>
            <a:lstStyle/>
            <a:p>
              <a:pPr algn="ctr"/>
            </a:p>
          </p:txBody>
        </p:sp>
        <p:sp>
          <p:nvSpPr>
            <p:cNvPr id="29" name="Freeform: Shape 98"/>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ln>
          </p:spPr>
          <p:txBody>
            <a:bodyPr anchor="ctr"/>
            <a:lstStyle/>
            <a:p>
              <a:pPr algn="ctr"/>
            </a:p>
          </p:txBody>
        </p:sp>
        <p:sp>
          <p:nvSpPr>
            <p:cNvPr id="30" name="Freeform: Shape 99"/>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ln>
          </p:spPr>
          <p:txBody>
            <a:bodyPr anchor="ctr"/>
            <a:lstStyle/>
            <a:p>
              <a:pPr algn="ctr"/>
            </a:p>
          </p:txBody>
        </p:sp>
        <p:sp>
          <p:nvSpPr>
            <p:cNvPr id="31" name="Freeform: Shape 100"/>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ln>
          </p:spPr>
          <p:txBody>
            <a:bodyPr anchor="ctr"/>
            <a:lstStyle/>
            <a:p>
              <a:pPr algn="ctr"/>
            </a:p>
          </p:txBody>
        </p:sp>
        <p:sp>
          <p:nvSpPr>
            <p:cNvPr id="32" name="Freeform: Shape 101"/>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ln>
          </p:spPr>
          <p:txBody>
            <a:bodyPr anchor="ctr"/>
            <a:lstStyle/>
            <a:p>
              <a:pPr algn="ctr"/>
            </a:p>
          </p:txBody>
        </p:sp>
      </p:grpSp>
      <p:grpSp>
        <p:nvGrpSpPr>
          <p:cNvPr id="13" name="Group 102"/>
          <p:cNvGrpSpPr/>
          <p:nvPr/>
        </p:nvGrpSpPr>
        <p:grpSpPr>
          <a:xfrm>
            <a:off x="6798679" y="4993386"/>
            <a:ext cx="367372" cy="466866"/>
            <a:chOff x="3949701" y="4570413"/>
            <a:chExt cx="152400" cy="193675"/>
          </a:xfrm>
          <a:solidFill>
            <a:schemeClr val="bg1"/>
          </a:solidFill>
        </p:grpSpPr>
        <p:sp>
          <p:nvSpPr>
            <p:cNvPr id="18" name="Oval 103"/>
            <p:cNvSpPr/>
            <p:nvPr/>
          </p:nvSpPr>
          <p:spPr bwMode="auto">
            <a:xfrm>
              <a:off x="4079876" y="4657725"/>
              <a:ext cx="22225" cy="22225"/>
            </a:xfrm>
            <a:prstGeom prst="ellipse">
              <a:avLst/>
            </a:prstGeom>
            <a:grpFill/>
            <a:ln w="9525">
              <a:noFill/>
              <a:round/>
            </a:ln>
          </p:spPr>
          <p:txBody>
            <a:bodyPr anchor="ctr"/>
            <a:lstStyle/>
            <a:p>
              <a:pPr algn="ctr"/>
            </a:p>
          </p:txBody>
        </p:sp>
        <p:sp>
          <p:nvSpPr>
            <p:cNvPr id="19" name="Freeform: Shape 104"/>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ln>
          </p:spPr>
          <p:txBody>
            <a:bodyPr anchor="ctr"/>
            <a:lstStyle/>
            <a:p>
              <a:pPr algn="ctr"/>
            </a:p>
          </p:txBody>
        </p:sp>
        <p:sp>
          <p:nvSpPr>
            <p:cNvPr id="20" name="Oval 105"/>
            <p:cNvSpPr/>
            <p:nvPr/>
          </p:nvSpPr>
          <p:spPr bwMode="auto">
            <a:xfrm>
              <a:off x="3987801" y="4675188"/>
              <a:ext cx="25400" cy="22225"/>
            </a:xfrm>
            <a:prstGeom prst="ellipse">
              <a:avLst/>
            </a:prstGeom>
            <a:grpFill/>
            <a:ln w="9525">
              <a:noFill/>
              <a:round/>
            </a:ln>
          </p:spPr>
          <p:txBody>
            <a:bodyPr anchor="ctr"/>
            <a:lstStyle/>
            <a:p>
              <a:pPr algn="ctr"/>
            </a:p>
          </p:txBody>
        </p:sp>
        <p:sp>
          <p:nvSpPr>
            <p:cNvPr id="21" name="Freeform: Shape 106"/>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ln>
          </p:spPr>
          <p:txBody>
            <a:bodyPr anchor="ctr"/>
            <a:lstStyle/>
            <a:p>
              <a:pPr algn="ctr"/>
            </a:p>
          </p:txBody>
        </p:sp>
        <p:sp>
          <p:nvSpPr>
            <p:cNvPr id="22" name="Freeform: Shape 107"/>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ln>
          </p:spPr>
          <p:txBody>
            <a:bodyPr anchor="ctr"/>
            <a:lstStyle/>
            <a:p>
              <a:pPr algn="ctr"/>
            </a:p>
          </p:txBody>
        </p:sp>
        <p:sp>
          <p:nvSpPr>
            <p:cNvPr id="23" name="Freeform: Shape 108"/>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ln>
          </p:spPr>
          <p:txBody>
            <a:bodyPr anchor="ctr"/>
            <a:lstStyle/>
            <a:p>
              <a:pPr algn="ctr"/>
            </a:p>
          </p:txBody>
        </p:sp>
      </p:grpSp>
      <p:grpSp>
        <p:nvGrpSpPr>
          <p:cNvPr id="14" name="Group 109"/>
          <p:cNvGrpSpPr/>
          <p:nvPr/>
        </p:nvGrpSpPr>
        <p:grpSpPr>
          <a:xfrm>
            <a:off x="4963471" y="4826263"/>
            <a:ext cx="285861" cy="549036"/>
            <a:chOff x="4486276" y="4586288"/>
            <a:chExt cx="100012" cy="192087"/>
          </a:xfrm>
          <a:solidFill>
            <a:schemeClr val="bg1"/>
          </a:solidFill>
        </p:grpSpPr>
        <p:sp>
          <p:nvSpPr>
            <p:cNvPr id="15" name="Freeform: Shape 110"/>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ln>
          </p:spPr>
          <p:txBody>
            <a:bodyPr anchor="ctr"/>
            <a:lstStyle/>
            <a:p>
              <a:pPr algn="ctr"/>
            </a:p>
          </p:txBody>
        </p:sp>
        <p:sp>
          <p:nvSpPr>
            <p:cNvPr id="16" name="Freeform: Shape 111"/>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ln>
          </p:spPr>
          <p:txBody>
            <a:bodyPr anchor="ctr"/>
            <a:lstStyle/>
            <a:p>
              <a:pPr algn="ctr"/>
            </a:p>
          </p:txBody>
        </p:sp>
        <p:sp>
          <p:nvSpPr>
            <p:cNvPr id="17" name="Freeform: Shape 112"/>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ln>
          </p:spPr>
          <p:txBody>
            <a:bodyPr anchor="ctr"/>
            <a:lstStyle/>
            <a:p>
              <a:pPr algn="ctr"/>
            </a:p>
          </p:txBody>
        </p:sp>
      </p:grpSp>
      <p:grpSp>
        <p:nvGrpSpPr>
          <p:cNvPr id="45" name="组合 44"/>
          <p:cNvGrpSpPr/>
          <p:nvPr/>
        </p:nvGrpSpPr>
        <p:grpSpPr>
          <a:xfrm>
            <a:off x="813137" y="4311094"/>
            <a:ext cx="3049427" cy="1841230"/>
            <a:chOff x="1323912" y="4295411"/>
            <a:chExt cx="3049427" cy="1841230"/>
          </a:xfrm>
        </p:grpSpPr>
        <p:sp>
          <p:nvSpPr>
            <p:cNvPr id="46" name="文本框 45"/>
            <p:cNvSpPr txBox="1"/>
            <p:nvPr/>
          </p:nvSpPr>
          <p:spPr>
            <a:xfrm>
              <a:off x="2154519" y="4295411"/>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资源库</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323912" y="4691950"/>
              <a:ext cx="3049427" cy="1444691"/>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用户可以把自己个人好的资源加入到企业内部共享网盘，比如自己总结的一些好的技术文档，或者一些好的开源项目，开发工具。企业其他用户在改模块里面可以按关键词模糊查询资源。</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184404" y="3460416"/>
            <a:ext cx="3049427" cy="1241968"/>
            <a:chOff x="1323912" y="4340675"/>
            <a:chExt cx="3049427" cy="1241968"/>
          </a:xfrm>
        </p:grpSpPr>
        <p:sp>
          <p:nvSpPr>
            <p:cNvPr id="49" name="文本框 48"/>
            <p:cNvSpPr txBox="1"/>
            <p:nvPr/>
          </p:nvSpPr>
          <p:spPr>
            <a:xfrm>
              <a:off x="2053697" y="4340675"/>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关注用户</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323912" y="4691950"/>
              <a:ext cx="3049427" cy="890693"/>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自己感兴趣的一些用户可以进行关注，当关注的用户发布他们的资源，关注他的用户可以在动态里面看见。</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8184404" y="1309671"/>
            <a:ext cx="3049427" cy="2121800"/>
            <a:chOff x="1323911" y="4034724"/>
            <a:chExt cx="3049427" cy="2121800"/>
          </a:xfrm>
        </p:grpSpPr>
        <p:sp>
          <p:nvSpPr>
            <p:cNvPr id="52" name="文本框 51"/>
            <p:cNvSpPr txBox="1"/>
            <p:nvPr/>
          </p:nvSpPr>
          <p:spPr>
            <a:xfrm>
              <a:off x="2053696" y="4034724"/>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网盘管理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1323911" y="4434834"/>
              <a:ext cx="3049427" cy="1721690"/>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每个用户系统会分配一个网盘给他，用户可以在分配的网盘里面创建文件夹，上传各种格式的文件，文件下载，文件重命名，文件复制，文件删除功能。除此之外，用户可以在线浏览文档，图片和视频。</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153261" y="4959489"/>
            <a:ext cx="3049427" cy="1261728"/>
            <a:chOff x="1323912" y="4320915"/>
            <a:chExt cx="3049427" cy="1261728"/>
          </a:xfrm>
        </p:grpSpPr>
        <p:sp>
          <p:nvSpPr>
            <p:cNvPr id="57" name="文本框 56"/>
            <p:cNvSpPr txBox="1"/>
            <p:nvPr/>
          </p:nvSpPr>
          <p:spPr>
            <a:xfrm>
              <a:off x="2112976" y="4320915"/>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分享管理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1323912" y="4691950"/>
              <a:ext cx="3049427" cy="890693"/>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用户可以把自己一些好的资源分享给企业其他用户，这里的分享方式有：链接分享和用户分享两种方式。</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957579" y="1315146"/>
            <a:ext cx="3049427" cy="1285328"/>
            <a:chOff x="1369804" y="4377472"/>
            <a:chExt cx="3049427" cy="1285328"/>
          </a:xfrm>
        </p:grpSpPr>
        <p:sp>
          <p:nvSpPr>
            <p:cNvPr id="60" name="文本框 59"/>
            <p:cNvSpPr txBox="1"/>
            <p:nvPr/>
          </p:nvSpPr>
          <p:spPr>
            <a:xfrm>
              <a:off x="2053697" y="4377472"/>
              <a:ext cx="1392759"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用户登录</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1369804" y="4772107"/>
              <a:ext cx="3049427" cy="890693"/>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提供了多种登录的方式，方便用户登录系统。如账号登录，扫码登录，短信登录，还提供记住密码功能。</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13137" y="2933703"/>
            <a:ext cx="3049427" cy="1028983"/>
            <a:chOff x="1320260" y="4331522"/>
            <a:chExt cx="3049427" cy="1028983"/>
          </a:xfrm>
        </p:grpSpPr>
        <p:sp>
          <p:nvSpPr>
            <p:cNvPr id="63" name="文本框 62"/>
            <p:cNvSpPr txBox="1"/>
            <p:nvPr/>
          </p:nvSpPr>
          <p:spPr>
            <a:xfrm>
              <a:off x="2150867" y="433152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系统通知</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1320260" y="4746811"/>
              <a:ext cx="3049427" cy="613694"/>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后台管理员可以发布通知，前台用户可以接收到该通知。</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91252" y="1550861"/>
            <a:ext cx="6436973" cy="406777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176137" y="483038"/>
            <a:ext cx="4867999"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系统后台功能性需求分析</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70"/>
          <p:cNvGrpSpPr/>
          <p:nvPr/>
        </p:nvGrpSpPr>
        <p:grpSpPr>
          <a:xfrm>
            <a:off x="4540967" y="3004279"/>
            <a:ext cx="298494" cy="459220"/>
            <a:chOff x="4235451" y="4579938"/>
            <a:chExt cx="123825" cy="190499"/>
          </a:xfrm>
          <a:solidFill>
            <a:schemeClr val="bg1"/>
          </a:solidFill>
        </p:grpSpPr>
        <p:sp>
          <p:nvSpPr>
            <p:cNvPr id="41" name="Freeform: Shape 71"/>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ln>
          </p:spPr>
          <p:txBody>
            <a:bodyPr anchor="ctr"/>
            <a:lstStyle/>
            <a:p>
              <a:pPr algn="ctr"/>
            </a:p>
          </p:txBody>
        </p:sp>
        <p:sp>
          <p:nvSpPr>
            <p:cNvPr id="42" name="Freeform: Shape 72"/>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ln>
          </p:spPr>
          <p:txBody>
            <a:bodyPr anchor="ctr"/>
            <a:lstStyle/>
            <a:p>
              <a:pPr algn="ctr"/>
            </a:p>
          </p:txBody>
        </p:sp>
        <p:sp>
          <p:nvSpPr>
            <p:cNvPr id="43" name="Freeform: Shape 73"/>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ln>
          </p:spPr>
          <p:txBody>
            <a:bodyPr anchor="ctr"/>
            <a:lstStyle/>
            <a:p>
              <a:pPr algn="ctr"/>
            </a:p>
          </p:txBody>
        </p:sp>
        <p:sp>
          <p:nvSpPr>
            <p:cNvPr id="44" name="Freeform: Shape 74"/>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ln>
          </p:spPr>
          <p:txBody>
            <a:bodyPr anchor="ctr"/>
            <a:lstStyle/>
            <a:p>
              <a:pPr algn="ctr"/>
            </a:p>
          </p:txBody>
        </p:sp>
      </p:grpSp>
      <p:grpSp>
        <p:nvGrpSpPr>
          <p:cNvPr id="11" name="Group 75"/>
          <p:cNvGrpSpPr/>
          <p:nvPr/>
        </p:nvGrpSpPr>
        <p:grpSpPr>
          <a:xfrm>
            <a:off x="5874477" y="2079976"/>
            <a:ext cx="478369" cy="392590"/>
            <a:chOff x="2551113" y="4586288"/>
            <a:chExt cx="230188" cy="188912"/>
          </a:xfrm>
          <a:solidFill>
            <a:schemeClr val="bg1"/>
          </a:solidFill>
        </p:grpSpPr>
        <p:sp>
          <p:nvSpPr>
            <p:cNvPr id="33" name="Oval 76"/>
            <p:cNvSpPr/>
            <p:nvPr/>
          </p:nvSpPr>
          <p:spPr bwMode="auto">
            <a:xfrm>
              <a:off x="2732088" y="4678363"/>
              <a:ext cx="20638" cy="19050"/>
            </a:xfrm>
            <a:prstGeom prst="ellipse">
              <a:avLst/>
            </a:prstGeom>
            <a:grpFill/>
            <a:ln w="9525">
              <a:noFill/>
              <a:round/>
            </a:ln>
          </p:spPr>
          <p:txBody>
            <a:bodyPr anchor="ctr"/>
            <a:lstStyle/>
            <a:p>
              <a:pPr algn="ctr"/>
            </a:p>
          </p:txBody>
        </p:sp>
        <p:sp>
          <p:nvSpPr>
            <p:cNvPr id="34" name="Freeform: Shape 85"/>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ln>
          </p:spPr>
          <p:txBody>
            <a:bodyPr anchor="ctr"/>
            <a:lstStyle/>
            <a:p>
              <a:pPr algn="ctr"/>
            </a:p>
          </p:txBody>
        </p:sp>
        <p:sp>
          <p:nvSpPr>
            <p:cNvPr id="35" name="Oval 86"/>
            <p:cNvSpPr/>
            <p:nvPr/>
          </p:nvSpPr>
          <p:spPr bwMode="auto">
            <a:xfrm>
              <a:off x="2565401" y="4678363"/>
              <a:ext cx="20638" cy="19050"/>
            </a:xfrm>
            <a:prstGeom prst="ellipse">
              <a:avLst/>
            </a:prstGeom>
            <a:grpFill/>
            <a:ln w="9525">
              <a:noFill/>
              <a:round/>
            </a:ln>
          </p:spPr>
          <p:txBody>
            <a:bodyPr anchor="ctr"/>
            <a:lstStyle/>
            <a:p>
              <a:pPr algn="ctr"/>
            </a:p>
          </p:txBody>
        </p:sp>
        <p:sp>
          <p:nvSpPr>
            <p:cNvPr id="36" name="Freeform: Shape 87"/>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ln>
          </p:spPr>
          <p:txBody>
            <a:bodyPr anchor="ctr"/>
            <a:lstStyle/>
            <a:p>
              <a:pPr algn="ctr"/>
            </a:p>
          </p:txBody>
        </p:sp>
        <p:sp>
          <p:nvSpPr>
            <p:cNvPr id="37" name="Oval 88"/>
            <p:cNvSpPr/>
            <p:nvPr/>
          </p:nvSpPr>
          <p:spPr bwMode="auto">
            <a:xfrm>
              <a:off x="2649538" y="4692650"/>
              <a:ext cx="19050" cy="22225"/>
            </a:xfrm>
            <a:prstGeom prst="ellipse">
              <a:avLst/>
            </a:prstGeom>
            <a:grpFill/>
            <a:ln w="9525">
              <a:noFill/>
              <a:round/>
            </a:ln>
          </p:spPr>
          <p:txBody>
            <a:bodyPr anchor="ctr"/>
            <a:lstStyle/>
            <a:p>
              <a:pPr algn="ctr"/>
            </a:p>
          </p:txBody>
        </p:sp>
        <p:sp>
          <p:nvSpPr>
            <p:cNvPr id="38" name="Freeform: Shape 89"/>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ln>
          </p:spPr>
          <p:txBody>
            <a:bodyPr anchor="ctr"/>
            <a:lstStyle/>
            <a:p>
              <a:pPr algn="ctr"/>
            </a:p>
          </p:txBody>
        </p:sp>
        <p:sp>
          <p:nvSpPr>
            <p:cNvPr id="39" name="Freeform: Shape 90"/>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ln>
          </p:spPr>
          <p:txBody>
            <a:bodyPr anchor="ctr"/>
            <a:lstStyle/>
            <a:p>
              <a:pPr algn="ctr"/>
            </a:p>
          </p:txBody>
        </p:sp>
        <p:sp>
          <p:nvSpPr>
            <p:cNvPr id="40" name="Freeform: Shape 91"/>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ln>
          </p:spPr>
          <p:txBody>
            <a:bodyPr anchor="ctr"/>
            <a:lstStyle/>
            <a:p>
              <a:pPr algn="ctr"/>
            </a:p>
          </p:txBody>
        </p:sp>
      </p:grpSp>
      <p:grpSp>
        <p:nvGrpSpPr>
          <p:cNvPr id="12" name="Group 92"/>
          <p:cNvGrpSpPr/>
          <p:nvPr/>
        </p:nvGrpSpPr>
        <p:grpSpPr>
          <a:xfrm>
            <a:off x="7467644" y="3259473"/>
            <a:ext cx="447738" cy="505132"/>
            <a:chOff x="5010151" y="4568825"/>
            <a:chExt cx="185737" cy="209550"/>
          </a:xfrm>
          <a:solidFill>
            <a:schemeClr val="bg1"/>
          </a:solidFill>
        </p:grpSpPr>
        <p:sp>
          <p:nvSpPr>
            <p:cNvPr id="24" name="Oval 93"/>
            <p:cNvSpPr/>
            <p:nvPr/>
          </p:nvSpPr>
          <p:spPr bwMode="auto">
            <a:xfrm>
              <a:off x="5073651" y="4654550"/>
              <a:ext cx="28575" cy="25400"/>
            </a:xfrm>
            <a:prstGeom prst="ellipse">
              <a:avLst/>
            </a:prstGeom>
            <a:grpFill/>
            <a:ln w="9525">
              <a:noFill/>
              <a:round/>
            </a:ln>
          </p:spPr>
          <p:txBody>
            <a:bodyPr anchor="ctr"/>
            <a:lstStyle/>
            <a:p>
              <a:pPr algn="ctr"/>
            </a:p>
          </p:txBody>
        </p:sp>
        <p:sp>
          <p:nvSpPr>
            <p:cNvPr id="25" name="Freeform: Shape 94"/>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ln>
          </p:spPr>
          <p:txBody>
            <a:bodyPr anchor="ctr"/>
            <a:lstStyle/>
            <a:p>
              <a:pPr algn="ctr"/>
            </a:p>
          </p:txBody>
        </p:sp>
        <p:sp>
          <p:nvSpPr>
            <p:cNvPr id="26" name="Freeform: Shape 95"/>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ln>
          </p:spPr>
          <p:txBody>
            <a:bodyPr anchor="ctr"/>
            <a:lstStyle/>
            <a:p>
              <a:pPr algn="ctr"/>
            </a:p>
          </p:txBody>
        </p:sp>
        <p:sp>
          <p:nvSpPr>
            <p:cNvPr id="27" name="Freeform: Shape 96"/>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ln>
          </p:spPr>
          <p:txBody>
            <a:bodyPr anchor="ctr"/>
            <a:lstStyle/>
            <a:p>
              <a:pPr algn="ctr"/>
            </a:p>
          </p:txBody>
        </p:sp>
        <p:sp>
          <p:nvSpPr>
            <p:cNvPr id="28" name="Freeform: Shape 97"/>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ln>
          </p:spPr>
          <p:txBody>
            <a:bodyPr anchor="ctr"/>
            <a:lstStyle/>
            <a:p>
              <a:pPr algn="ctr"/>
            </a:p>
          </p:txBody>
        </p:sp>
        <p:sp>
          <p:nvSpPr>
            <p:cNvPr id="29" name="Freeform: Shape 98"/>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ln>
          </p:spPr>
          <p:txBody>
            <a:bodyPr anchor="ctr"/>
            <a:lstStyle/>
            <a:p>
              <a:pPr algn="ctr"/>
            </a:p>
          </p:txBody>
        </p:sp>
        <p:sp>
          <p:nvSpPr>
            <p:cNvPr id="30" name="Freeform: Shape 99"/>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ln>
          </p:spPr>
          <p:txBody>
            <a:bodyPr anchor="ctr"/>
            <a:lstStyle/>
            <a:p>
              <a:pPr algn="ctr"/>
            </a:p>
          </p:txBody>
        </p:sp>
        <p:sp>
          <p:nvSpPr>
            <p:cNvPr id="31" name="Freeform: Shape 100"/>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ln>
          </p:spPr>
          <p:txBody>
            <a:bodyPr anchor="ctr"/>
            <a:lstStyle/>
            <a:p>
              <a:pPr algn="ctr"/>
            </a:p>
          </p:txBody>
        </p:sp>
        <p:sp>
          <p:nvSpPr>
            <p:cNvPr id="32" name="Freeform: Shape 101"/>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ln>
          </p:spPr>
          <p:txBody>
            <a:bodyPr anchor="ctr"/>
            <a:lstStyle/>
            <a:p>
              <a:pPr algn="ctr"/>
            </a:p>
          </p:txBody>
        </p:sp>
      </p:grpSp>
      <p:grpSp>
        <p:nvGrpSpPr>
          <p:cNvPr id="13" name="Group 102"/>
          <p:cNvGrpSpPr/>
          <p:nvPr/>
        </p:nvGrpSpPr>
        <p:grpSpPr>
          <a:xfrm>
            <a:off x="6798679" y="4993386"/>
            <a:ext cx="367372" cy="466866"/>
            <a:chOff x="3949701" y="4570413"/>
            <a:chExt cx="152400" cy="193675"/>
          </a:xfrm>
          <a:solidFill>
            <a:schemeClr val="bg1"/>
          </a:solidFill>
        </p:grpSpPr>
        <p:sp>
          <p:nvSpPr>
            <p:cNvPr id="18" name="Oval 103"/>
            <p:cNvSpPr/>
            <p:nvPr/>
          </p:nvSpPr>
          <p:spPr bwMode="auto">
            <a:xfrm>
              <a:off x="4079876" y="4657725"/>
              <a:ext cx="22225" cy="22225"/>
            </a:xfrm>
            <a:prstGeom prst="ellipse">
              <a:avLst/>
            </a:prstGeom>
            <a:grpFill/>
            <a:ln w="9525">
              <a:noFill/>
              <a:round/>
            </a:ln>
          </p:spPr>
          <p:txBody>
            <a:bodyPr anchor="ctr"/>
            <a:lstStyle/>
            <a:p>
              <a:pPr algn="ctr"/>
            </a:p>
          </p:txBody>
        </p:sp>
        <p:sp>
          <p:nvSpPr>
            <p:cNvPr id="19" name="Freeform: Shape 104"/>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ln>
          </p:spPr>
          <p:txBody>
            <a:bodyPr anchor="ctr"/>
            <a:lstStyle/>
            <a:p>
              <a:pPr algn="ctr"/>
            </a:p>
          </p:txBody>
        </p:sp>
        <p:sp>
          <p:nvSpPr>
            <p:cNvPr id="20" name="Oval 105"/>
            <p:cNvSpPr/>
            <p:nvPr/>
          </p:nvSpPr>
          <p:spPr bwMode="auto">
            <a:xfrm>
              <a:off x="3987801" y="4675188"/>
              <a:ext cx="25400" cy="22225"/>
            </a:xfrm>
            <a:prstGeom prst="ellipse">
              <a:avLst/>
            </a:prstGeom>
            <a:grpFill/>
            <a:ln w="9525">
              <a:noFill/>
              <a:round/>
            </a:ln>
          </p:spPr>
          <p:txBody>
            <a:bodyPr anchor="ctr"/>
            <a:lstStyle/>
            <a:p>
              <a:pPr algn="ctr"/>
            </a:p>
          </p:txBody>
        </p:sp>
        <p:sp>
          <p:nvSpPr>
            <p:cNvPr id="21" name="Freeform: Shape 106"/>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ln>
          </p:spPr>
          <p:txBody>
            <a:bodyPr anchor="ctr"/>
            <a:lstStyle/>
            <a:p>
              <a:pPr algn="ctr"/>
            </a:p>
          </p:txBody>
        </p:sp>
        <p:sp>
          <p:nvSpPr>
            <p:cNvPr id="22" name="Freeform: Shape 107"/>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ln>
          </p:spPr>
          <p:txBody>
            <a:bodyPr anchor="ctr"/>
            <a:lstStyle/>
            <a:p>
              <a:pPr algn="ctr"/>
            </a:p>
          </p:txBody>
        </p:sp>
        <p:sp>
          <p:nvSpPr>
            <p:cNvPr id="23" name="Freeform: Shape 108"/>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ln>
          </p:spPr>
          <p:txBody>
            <a:bodyPr anchor="ctr"/>
            <a:lstStyle/>
            <a:p>
              <a:pPr algn="ctr"/>
            </a:p>
          </p:txBody>
        </p:sp>
      </p:grpSp>
      <p:grpSp>
        <p:nvGrpSpPr>
          <p:cNvPr id="14" name="Group 109"/>
          <p:cNvGrpSpPr/>
          <p:nvPr/>
        </p:nvGrpSpPr>
        <p:grpSpPr>
          <a:xfrm>
            <a:off x="4963471" y="4826263"/>
            <a:ext cx="285861" cy="549036"/>
            <a:chOff x="4486276" y="4586288"/>
            <a:chExt cx="100012" cy="192087"/>
          </a:xfrm>
          <a:solidFill>
            <a:schemeClr val="bg1"/>
          </a:solidFill>
        </p:grpSpPr>
        <p:sp>
          <p:nvSpPr>
            <p:cNvPr id="15" name="Freeform: Shape 110"/>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ln>
          </p:spPr>
          <p:txBody>
            <a:bodyPr anchor="ctr"/>
            <a:lstStyle/>
            <a:p>
              <a:pPr algn="ctr"/>
            </a:p>
          </p:txBody>
        </p:sp>
        <p:sp>
          <p:nvSpPr>
            <p:cNvPr id="16" name="Freeform: Shape 111"/>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ln>
          </p:spPr>
          <p:txBody>
            <a:bodyPr anchor="ctr"/>
            <a:lstStyle/>
            <a:p>
              <a:pPr algn="ctr"/>
            </a:p>
          </p:txBody>
        </p:sp>
        <p:sp>
          <p:nvSpPr>
            <p:cNvPr id="17" name="Freeform: Shape 112"/>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ln>
          </p:spPr>
          <p:txBody>
            <a:bodyPr anchor="ctr"/>
            <a:lstStyle/>
            <a:p>
              <a:pPr algn="ctr"/>
            </a:p>
          </p:txBody>
        </p:sp>
      </p:grpSp>
      <p:grpSp>
        <p:nvGrpSpPr>
          <p:cNvPr id="45" name="组合 44"/>
          <p:cNvGrpSpPr/>
          <p:nvPr/>
        </p:nvGrpSpPr>
        <p:grpSpPr>
          <a:xfrm>
            <a:off x="957580" y="4737376"/>
            <a:ext cx="3049427" cy="1598026"/>
            <a:chOff x="1323912" y="4294253"/>
            <a:chExt cx="3049427" cy="1598026"/>
          </a:xfrm>
        </p:grpSpPr>
        <p:sp>
          <p:nvSpPr>
            <p:cNvPr id="46" name="文本框 45"/>
            <p:cNvSpPr txBox="1"/>
            <p:nvPr/>
          </p:nvSpPr>
          <p:spPr>
            <a:xfrm>
              <a:off x="2053695" y="4294253"/>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网盘资源管理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323912" y="4691950"/>
              <a:ext cx="3049427" cy="1200329"/>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后台管理员可以管理企业内部用户上传在共享网盘上的资源，可以将一些劣质的，对企业无关的一些资料进行删除，调整。</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114747" y="2953513"/>
            <a:ext cx="3049427" cy="1501957"/>
            <a:chOff x="1323911" y="4134601"/>
            <a:chExt cx="3049427" cy="1501957"/>
          </a:xfrm>
        </p:grpSpPr>
        <p:sp>
          <p:nvSpPr>
            <p:cNvPr id="49" name="文本框 48"/>
            <p:cNvSpPr txBox="1"/>
            <p:nvPr/>
          </p:nvSpPr>
          <p:spPr>
            <a:xfrm>
              <a:off x="2035546" y="4134601"/>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角色管理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323911" y="4468866"/>
              <a:ext cx="3049427" cy="1167692"/>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系统超级管理员可以添加多个角色，然后分别给角色分配权限，该权限包过系统后台菜单的权限和部门之间的数据权限，保存之后既可以生效。</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8114747" y="1470807"/>
            <a:ext cx="3049427" cy="1237808"/>
            <a:chOff x="1323912" y="4377472"/>
            <a:chExt cx="3049427" cy="1237808"/>
          </a:xfrm>
        </p:grpSpPr>
        <p:sp>
          <p:nvSpPr>
            <p:cNvPr id="52" name="文本框 51"/>
            <p:cNvSpPr txBox="1"/>
            <p:nvPr/>
          </p:nvSpPr>
          <p:spPr>
            <a:xfrm>
              <a:off x="2053697" y="43774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用户管理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1323912" y="4691950"/>
              <a:ext cx="3049427" cy="923330"/>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这里用户分为两类，一类是前台用户，一类是系统后台管理用户。可以动态给用户分配角色，分配权限。</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957580" y="2953513"/>
            <a:ext cx="3049427" cy="1277275"/>
            <a:chOff x="1323912" y="4305368"/>
            <a:chExt cx="3049427" cy="1277275"/>
          </a:xfrm>
        </p:grpSpPr>
        <p:sp>
          <p:nvSpPr>
            <p:cNvPr id="57" name="文本框 56"/>
            <p:cNvSpPr txBox="1"/>
            <p:nvPr/>
          </p:nvSpPr>
          <p:spPr>
            <a:xfrm>
              <a:off x="2088970" y="4305368"/>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部门管理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1323912" y="4691950"/>
              <a:ext cx="3049427" cy="890693"/>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企业刚开始使用该系统时，需要将企业部门相关信息完善，后台提供友好的界面和操作方式给管理员录入。</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957580" y="1429110"/>
            <a:ext cx="3049427" cy="1524403"/>
            <a:chOff x="1323912" y="4333251"/>
            <a:chExt cx="3049427" cy="1524403"/>
          </a:xfrm>
        </p:grpSpPr>
        <p:sp>
          <p:nvSpPr>
            <p:cNvPr id="60" name="文本框 59"/>
            <p:cNvSpPr txBox="1"/>
            <p:nvPr/>
          </p:nvSpPr>
          <p:spPr>
            <a:xfrm>
              <a:off x="2053696" y="4333251"/>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首页数据大盘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1323912" y="4691950"/>
              <a:ext cx="3049427" cy="1165704"/>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系统管理员可以通过可视化的界面查看企业内部用户使用该系统的活跃折线图，资源下载排行榜，资源受欢迎程度排行榜</a:t>
              </a:r>
              <a:r>
                <a:rPr lang="zh-CN" altLang="en-US" sz="1200" dirty="0"/>
                <a:t>。</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184405" y="4671135"/>
            <a:ext cx="3049427" cy="1514807"/>
            <a:chOff x="1323912" y="4377472"/>
            <a:chExt cx="3049427" cy="1514807"/>
          </a:xfrm>
        </p:grpSpPr>
        <p:sp>
          <p:nvSpPr>
            <p:cNvPr id="63" name="文本框 62"/>
            <p:cNvSpPr txBox="1"/>
            <p:nvPr/>
          </p:nvSpPr>
          <p:spPr>
            <a:xfrm>
              <a:off x="2053697" y="43774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系统管理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1323912" y="4691950"/>
              <a:ext cx="3049427" cy="1200329"/>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该模块下包括系统菜单管理，可以动态修改系统后台菜单和菜单权限；还有方便操作的定时任务，系统通知公告的发布等功能。</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62161" y="1903751"/>
            <a:ext cx="5955294" cy="37633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176137" y="483038"/>
            <a:ext cx="4442242"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系统非功能性需求分析</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Shape 65"/>
          <p:cNvSpPr/>
          <p:nvPr/>
        </p:nvSpPr>
        <p:spPr bwMode="auto">
          <a:xfrm>
            <a:off x="4065097" y="2395261"/>
            <a:ext cx="2195147" cy="1828562"/>
          </a:xfrm>
          <a:custGeom>
            <a:avLst/>
            <a:gdLst/>
            <a:ahLst/>
            <a:cxnLst>
              <a:cxn ang="0">
                <a:pos x="126" y="396"/>
              </a:cxn>
              <a:cxn ang="0">
                <a:pos x="76" y="153"/>
              </a:cxn>
              <a:cxn ang="0">
                <a:pos x="475" y="73"/>
              </a:cxn>
              <a:cxn ang="0">
                <a:pos x="225" y="182"/>
              </a:cxn>
              <a:cxn ang="0">
                <a:pos x="126" y="396"/>
              </a:cxn>
            </a:cxnLst>
            <a:rect l="0" t="0" r="r" b="b"/>
            <a:pathLst>
              <a:path w="475" h="396">
                <a:moveTo>
                  <a:pt x="126" y="396"/>
                </a:moveTo>
                <a:cubicBezTo>
                  <a:pt x="126" y="396"/>
                  <a:pt x="0" y="278"/>
                  <a:pt x="76" y="153"/>
                </a:cubicBezTo>
                <a:cubicBezTo>
                  <a:pt x="168" y="0"/>
                  <a:pt x="475" y="73"/>
                  <a:pt x="475" y="73"/>
                </a:cubicBezTo>
                <a:cubicBezTo>
                  <a:pt x="475" y="73"/>
                  <a:pt x="318" y="70"/>
                  <a:pt x="225" y="182"/>
                </a:cubicBezTo>
                <a:cubicBezTo>
                  <a:pt x="160" y="261"/>
                  <a:pt x="126" y="396"/>
                  <a:pt x="126" y="396"/>
                </a:cubicBezTo>
                <a:close/>
              </a:path>
            </a:pathLst>
          </a:custGeom>
          <a:solidFill>
            <a:srgbClr val="1C9494"/>
          </a:solidFill>
          <a:ln w="9525">
            <a:noFill/>
            <a:round/>
          </a:ln>
        </p:spPr>
        <p:txBody>
          <a:bodyPr anchor="ctr"/>
          <a:lstStyle/>
          <a:p>
            <a:pPr algn="ctr"/>
          </a:p>
        </p:txBody>
      </p:sp>
      <p:sp>
        <p:nvSpPr>
          <p:cNvPr id="6" name="Freeform: Shape 66"/>
          <p:cNvSpPr/>
          <p:nvPr/>
        </p:nvSpPr>
        <p:spPr bwMode="auto">
          <a:xfrm>
            <a:off x="5352507" y="1819199"/>
            <a:ext cx="1911479" cy="1793649"/>
          </a:xfrm>
          <a:custGeom>
            <a:avLst/>
            <a:gdLst/>
            <a:ahLst/>
            <a:cxnLst>
              <a:cxn ang="0">
                <a:pos x="0" y="157"/>
              </a:cxn>
              <a:cxn ang="0">
                <a:pos x="215" y="33"/>
              </a:cxn>
              <a:cxn ang="0">
                <a:pos x="414" y="388"/>
              </a:cxn>
              <a:cxn ang="0">
                <a:pos x="234" y="184"/>
              </a:cxn>
              <a:cxn ang="0">
                <a:pos x="0" y="157"/>
              </a:cxn>
            </a:cxnLst>
            <a:rect l="0" t="0" r="r" b="b"/>
            <a:pathLst>
              <a:path w="414" h="388">
                <a:moveTo>
                  <a:pt x="0" y="157"/>
                </a:moveTo>
                <a:cubicBezTo>
                  <a:pt x="0" y="157"/>
                  <a:pt x="73" y="0"/>
                  <a:pt x="215" y="33"/>
                </a:cubicBezTo>
                <a:cubicBezTo>
                  <a:pt x="389" y="74"/>
                  <a:pt x="414" y="388"/>
                  <a:pt x="414" y="388"/>
                </a:cubicBezTo>
                <a:cubicBezTo>
                  <a:pt x="414" y="388"/>
                  <a:pt x="370" y="238"/>
                  <a:pt x="234" y="184"/>
                </a:cubicBezTo>
                <a:cubicBezTo>
                  <a:pt x="139" y="146"/>
                  <a:pt x="0" y="157"/>
                  <a:pt x="0" y="157"/>
                </a:cubicBezTo>
                <a:close/>
              </a:path>
            </a:pathLst>
          </a:custGeom>
          <a:solidFill>
            <a:srgbClr val="7CB554"/>
          </a:solidFill>
          <a:ln w="9525">
            <a:noFill/>
            <a:round/>
          </a:ln>
        </p:spPr>
        <p:txBody>
          <a:bodyPr anchor="ctr"/>
          <a:lstStyle/>
          <a:p>
            <a:pPr algn="ctr"/>
            <a:endParaRPr>
              <a:solidFill>
                <a:srgbClr val="7CB554"/>
              </a:solidFill>
            </a:endParaRPr>
          </a:p>
        </p:txBody>
      </p:sp>
      <p:sp>
        <p:nvSpPr>
          <p:cNvPr id="7" name="Freeform: Shape 67"/>
          <p:cNvSpPr/>
          <p:nvPr/>
        </p:nvSpPr>
        <p:spPr bwMode="auto">
          <a:xfrm>
            <a:off x="6744659" y="2696383"/>
            <a:ext cx="1344145" cy="2151506"/>
          </a:xfrm>
          <a:custGeom>
            <a:avLst/>
            <a:gdLst/>
            <a:ahLst/>
            <a:cxnLst>
              <a:cxn ang="0">
                <a:pos x="92" y="0"/>
              </a:cxn>
              <a:cxn ang="0">
                <a:pos x="276" y="167"/>
              </a:cxn>
              <a:cxn ang="0">
                <a:pos x="0" y="466"/>
              </a:cxn>
              <a:cxn ang="0">
                <a:pos x="138" y="231"/>
              </a:cxn>
              <a:cxn ang="0">
                <a:pos x="92" y="0"/>
              </a:cxn>
            </a:cxnLst>
            <a:rect l="0" t="0" r="r" b="b"/>
            <a:pathLst>
              <a:path w="291" h="466">
                <a:moveTo>
                  <a:pt x="92" y="0"/>
                </a:moveTo>
                <a:cubicBezTo>
                  <a:pt x="92" y="0"/>
                  <a:pt x="264" y="21"/>
                  <a:pt x="276" y="167"/>
                </a:cubicBezTo>
                <a:cubicBezTo>
                  <a:pt x="291" y="345"/>
                  <a:pt x="0" y="466"/>
                  <a:pt x="0" y="466"/>
                </a:cubicBezTo>
                <a:cubicBezTo>
                  <a:pt x="0" y="466"/>
                  <a:pt x="129" y="377"/>
                  <a:pt x="138" y="231"/>
                </a:cubicBezTo>
                <a:cubicBezTo>
                  <a:pt x="144" y="129"/>
                  <a:pt x="92" y="0"/>
                  <a:pt x="92" y="0"/>
                </a:cubicBezTo>
                <a:close/>
              </a:path>
            </a:pathLst>
          </a:custGeom>
          <a:solidFill>
            <a:srgbClr val="FAC14D"/>
          </a:solidFill>
          <a:ln w="9525">
            <a:noFill/>
            <a:round/>
          </a:ln>
        </p:spPr>
        <p:txBody>
          <a:bodyPr anchor="ctr"/>
          <a:lstStyle/>
          <a:p>
            <a:pPr algn="ctr"/>
          </a:p>
        </p:txBody>
      </p:sp>
      <p:sp>
        <p:nvSpPr>
          <p:cNvPr id="8" name="Freeform: Shape 68"/>
          <p:cNvSpPr/>
          <p:nvPr/>
        </p:nvSpPr>
        <p:spPr bwMode="auto">
          <a:xfrm>
            <a:off x="5409241" y="4521987"/>
            <a:ext cx="2326070" cy="1370329"/>
          </a:xfrm>
          <a:custGeom>
            <a:avLst/>
            <a:gdLst/>
            <a:ahLst/>
            <a:cxnLst>
              <a:cxn ang="0">
                <a:pos x="471" y="0"/>
              </a:cxn>
              <a:cxn ang="0">
                <a:pos x="370" y="226"/>
              </a:cxn>
              <a:cxn ang="0">
                <a:pos x="0" y="56"/>
              </a:cxn>
              <a:cxn ang="0">
                <a:pos x="266" y="115"/>
              </a:cxn>
              <a:cxn ang="0">
                <a:pos x="471" y="0"/>
              </a:cxn>
            </a:cxnLst>
            <a:rect l="0" t="0" r="r" b="b"/>
            <a:pathLst>
              <a:path w="504" h="296">
                <a:moveTo>
                  <a:pt x="471" y="0"/>
                </a:moveTo>
                <a:cubicBezTo>
                  <a:pt x="471" y="0"/>
                  <a:pt x="504" y="170"/>
                  <a:pt x="370" y="226"/>
                </a:cubicBezTo>
                <a:cubicBezTo>
                  <a:pt x="205" y="296"/>
                  <a:pt x="0" y="56"/>
                  <a:pt x="0" y="56"/>
                </a:cubicBezTo>
                <a:cubicBezTo>
                  <a:pt x="0" y="56"/>
                  <a:pt x="124" y="151"/>
                  <a:pt x="266" y="115"/>
                </a:cubicBezTo>
                <a:cubicBezTo>
                  <a:pt x="365" y="89"/>
                  <a:pt x="471" y="0"/>
                  <a:pt x="471" y="0"/>
                </a:cubicBezTo>
                <a:close/>
              </a:path>
            </a:pathLst>
          </a:custGeom>
          <a:solidFill>
            <a:srgbClr val="F95647"/>
          </a:solidFill>
          <a:ln w="9525">
            <a:noFill/>
            <a:round/>
          </a:ln>
        </p:spPr>
        <p:txBody>
          <a:bodyPr anchor="ctr"/>
          <a:lstStyle/>
          <a:p>
            <a:pPr algn="ctr"/>
          </a:p>
        </p:txBody>
      </p:sp>
      <p:sp>
        <p:nvSpPr>
          <p:cNvPr id="9" name="Freeform: Shape 69"/>
          <p:cNvSpPr/>
          <p:nvPr/>
        </p:nvSpPr>
        <p:spPr bwMode="auto">
          <a:xfrm>
            <a:off x="4348763" y="3478966"/>
            <a:ext cx="1680182" cy="2374074"/>
          </a:xfrm>
          <a:custGeom>
            <a:avLst/>
            <a:gdLst/>
            <a:ahLst/>
            <a:cxnLst>
              <a:cxn ang="0">
                <a:pos x="363" y="431"/>
              </a:cxn>
              <a:cxn ang="0">
                <a:pos x="116" y="404"/>
              </a:cxn>
              <a:cxn ang="0">
                <a:pos x="164" y="0"/>
              </a:cxn>
              <a:cxn ang="0">
                <a:pos x="190" y="271"/>
              </a:cxn>
              <a:cxn ang="0">
                <a:pos x="363" y="431"/>
              </a:cxn>
            </a:cxnLst>
            <a:rect l="0" t="0" r="r" b="b"/>
            <a:pathLst>
              <a:path w="363" h="514">
                <a:moveTo>
                  <a:pt x="363" y="431"/>
                </a:moveTo>
                <a:cubicBezTo>
                  <a:pt x="363" y="431"/>
                  <a:pt x="212" y="514"/>
                  <a:pt x="116" y="404"/>
                </a:cubicBezTo>
                <a:cubicBezTo>
                  <a:pt x="0" y="269"/>
                  <a:pt x="164" y="0"/>
                  <a:pt x="164" y="0"/>
                </a:cubicBezTo>
                <a:cubicBezTo>
                  <a:pt x="164" y="0"/>
                  <a:pt x="112" y="147"/>
                  <a:pt x="190" y="271"/>
                </a:cubicBezTo>
                <a:cubicBezTo>
                  <a:pt x="245" y="357"/>
                  <a:pt x="363" y="431"/>
                  <a:pt x="363" y="431"/>
                </a:cubicBezTo>
                <a:close/>
              </a:path>
            </a:pathLst>
          </a:custGeom>
          <a:solidFill>
            <a:schemeClr val="tx1">
              <a:lumMod val="65000"/>
              <a:lumOff val="35000"/>
            </a:schemeClr>
          </a:solidFill>
          <a:ln w="9525">
            <a:noFill/>
            <a:round/>
          </a:ln>
        </p:spPr>
        <p:txBody>
          <a:bodyPr anchor="ctr"/>
          <a:lstStyle/>
          <a:p>
            <a:pPr algn="ctr"/>
          </a:p>
        </p:txBody>
      </p:sp>
      <p:grpSp>
        <p:nvGrpSpPr>
          <p:cNvPr id="10" name="Group 70"/>
          <p:cNvGrpSpPr/>
          <p:nvPr/>
        </p:nvGrpSpPr>
        <p:grpSpPr>
          <a:xfrm>
            <a:off x="4540967" y="3004279"/>
            <a:ext cx="298494" cy="459220"/>
            <a:chOff x="4235451" y="4579938"/>
            <a:chExt cx="123825" cy="190499"/>
          </a:xfrm>
          <a:solidFill>
            <a:schemeClr val="bg1"/>
          </a:solidFill>
        </p:grpSpPr>
        <p:sp>
          <p:nvSpPr>
            <p:cNvPr id="41" name="Freeform: Shape 71"/>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ln>
          </p:spPr>
          <p:txBody>
            <a:bodyPr anchor="ctr"/>
            <a:lstStyle/>
            <a:p>
              <a:pPr algn="ctr"/>
            </a:p>
          </p:txBody>
        </p:sp>
        <p:sp>
          <p:nvSpPr>
            <p:cNvPr id="42" name="Freeform: Shape 72"/>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ln>
          </p:spPr>
          <p:txBody>
            <a:bodyPr anchor="ctr"/>
            <a:lstStyle/>
            <a:p>
              <a:pPr algn="ctr"/>
            </a:p>
          </p:txBody>
        </p:sp>
        <p:sp>
          <p:nvSpPr>
            <p:cNvPr id="43" name="Freeform: Shape 73"/>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ln>
          </p:spPr>
          <p:txBody>
            <a:bodyPr anchor="ctr"/>
            <a:lstStyle/>
            <a:p>
              <a:pPr algn="ctr"/>
            </a:p>
          </p:txBody>
        </p:sp>
        <p:sp>
          <p:nvSpPr>
            <p:cNvPr id="44" name="Freeform: Shape 74"/>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ln>
          </p:spPr>
          <p:txBody>
            <a:bodyPr anchor="ctr"/>
            <a:lstStyle/>
            <a:p>
              <a:pPr algn="ctr"/>
            </a:p>
          </p:txBody>
        </p:sp>
      </p:grpSp>
      <p:grpSp>
        <p:nvGrpSpPr>
          <p:cNvPr id="11" name="Group 75"/>
          <p:cNvGrpSpPr/>
          <p:nvPr/>
        </p:nvGrpSpPr>
        <p:grpSpPr>
          <a:xfrm>
            <a:off x="5874477" y="2079976"/>
            <a:ext cx="478369" cy="392590"/>
            <a:chOff x="2551113" y="4586288"/>
            <a:chExt cx="230188" cy="188912"/>
          </a:xfrm>
          <a:solidFill>
            <a:schemeClr val="bg1"/>
          </a:solidFill>
        </p:grpSpPr>
        <p:sp>
          <p:nvSpPr>
            <p:cNvPr id="33" name="Oval 76"/>
            <p:cNvSpPr/>
            <p:nvPr/>
          </p:nvSpPr>
          <p:spPr bwMode="auto">
            <a:xfrm>
              <a:off x="2732088" y="4678363"/>
              <a:ext cx="20638" cy="19050"/>
            </a:xfrm>
            <a:prstGeom prst="ellipse">
              <a:avLst/>
            </a:prstGeom>
            <a:grpFill/>
            <a:ln w="9525">
              <a:noFill/>
              <a:round/>
            </a:ln>
          </p:spPr>
          <p:txBody>
            <a:bodyPr anchor="ctr"/>
            <a:lstStyle/>
            <a:p>
              <a:pPr algn="ctr"/>
            </a:p>
          </p:txBody>
        </p:sp>
        <p:sp>
          <p:nvSpPr>
            <p:cNvPr id="34" name="Freeform: Shape 85"/>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ln>
          </p:spPr>
          <p:txBody>
            <a:bodyPr anchor="ctr"/>
            <a:lstStyle/>
            <a:p>
              <a:pPr algn="ctr"/>
            </a:p>
          </p:txBody>
        </p:sp>
        <p:sp>
          <p:nvSpPr>
            <p:cNvPr id="35" name="Oval 86"/>
            <p:cNvSpPr/>
            <p:nvPr/>
          </p:nvSpPr>
          <p:spPr bwMode="auto">
            <a:xfrm>
              <a:off x="2565401" y="4678363"/>
              <a:ext cx="20638" cy="19050"/>
            </a:xfrm>
            <a:prstGeom prst="ellipse">
              <a:avLst/>
            </a:prstGeom>
            <a:grpFill/>
            <a:ln w="9525">
              <a:noFill/>
              <a:round/>
            </a:ln>
          </p:spPr>
          <p:txBody>
            <a:bodyPr anchor="ctr"/>
            <a:lstStyle/>
            <a:p>
              <a:pPr algn="ctr"/>
            </a:p>
          </p:txBody>
        </p:sp>
        <p:sp>
          <p:nvSpPr>
            <p:cNvPr id="36" name="Freeform: Shape 87"/>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ln>
          </p:spPr>
          <p:txBody>
            <a:bodyPr anchor="ctr"/>
            <a:lstStyle/>
            <a:p>
              <a:pPr algn="ctr"/>
            </a:p>
          </p:txBody>
        </p:sp>
        <p:sp>
          <p:nvSpPr>
            <p:cNvPr id="37" name="Oval 88"/>
            <p:cNvSpPr/>
            <p:nvPr/>
          </p:nvSpPr>
          <p:spPr bwMode="auto">
            <a:xfrm>
              <a:off x="2649538" y="4692650"/>
              <a:ext cx="19050" cy="22225"/>
            </a:xfrm>
            <a:prstGeom prst="ellipse">
              <a:avLst/>
            </a:prstGeom>
            <a:grpFill/>
            <a:ln w="9525">
              <a:noFill/>
              <a:round/>
            </a:ln>
          </p:spPr>
          <p:txBody>
            <a:bodyPr anchor="ctr"/>
            <a:lstStyle/>
            <a:p>
              <a:pPr algn="ctr"/>
            </a:p>
          </p:txBody>
        </p:sp>
        <p:sp>
          <p:nvSpPr>
            <p:cNvPr id="38" name="Freeform: Shape 89"/>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ln>
          </p:spPr>
          <p:txBody>
            <a:bodyPr anchor="ctr"/>
            <a:lstStyle/>
            <a:p>
              <a:pPr algn="ctr"/>
            </a:p>
          </p:txBody>
        </p:sp>
        <p:sp>
          <p:nvSpPr>
            <p:cNvPr id="39" name="Freeform: Shape 90"/>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ln>
          </p:spPr>
          <p:txBody>
            <a:bodyPr anchor="ctr"/>
            <a:lstStyle/>
            <a:p>
              <a:pPr algn="ctr"/>
            </a:p>
          </p:txBody>
        </p:sp>
        <p:sp>
          <p:nvSpPr>
            <p:cNvPr id="40" name="Freeform: Shape 91"/>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ln>
          </p:spPr>
          <p:txBody>
            <a:bodyPr anchor="ctr"/>
            <a:lstStyle/>
            <a:p>
              <a:pPr algn="ctr"/>
            </a:p>
          </p:txBody>
        </p:sp>
      </p:grpSp>
      <p:grpSp>
        <p:nvGrpSpPr>
          <p:cNvPr id="12" name="Group 92"/>
          <p:cNvGrpSpPr/>
          <p:nvPr/>
        </p:nvGrpSpPr>
        <p:grpSpPr>
          <a:xfrm>
            <a:off x="7467644" y="3259473"/>
            <a:ext cx="447738" cy="505132"/>
            <a:chOff x="5010151" y="4568825"/>
            <a:chExt cx="185737" cy="209550"/>
          </a:xfrm>
          <a:solidFill>
            <a:schemeClr val="bg1"/>
          </a:solidFill>
        </p:grpSpPr>
        <p:sp>
          <p:nvSpPr>
            <p:cNvPr id="24" name="Oval 93"/>
            <p:cNvSpPr/>
            <p:nvPr/>
          </p:nvSpPr>
          <p:spPr bwMode="auto">
            <a:xfrm>
              <a:off x="5073651" y="4654550"/>
              <a:ext cx="28575" cy="25400"/>
            </a:xfrm>
            <a:prstGeom prst="ellipse">
              <a:avLst/>
            </a:prstGeom>
            <a:grpFill/>
            <a:ln w="9525">
              <a:noFill/>
              <a:round/>
            </a:ln>
          </p:spPr>
          <p:txBody>
            <a:bodyPr anchor="ctr"/>
            <a:lstStyle/>
            <a:p>
              <a:pPr algn="ctr"/>
            </a:p>
          </p:txBody>
        </p:sp>
        <p:sp>
          <p:nvSpPr>
            <p:cNvPr id="25" name="Freeform: Shape 94"/>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ln>
          </p:spPr>
          <p:txBody>
            <a:bodyPr anchor="ctr"/>
            <a:lstStyle/>
            <a:p>
              <a:pPr algn="ctr"/>
            </a:p>
          </p:txBody>
        </p:sp>
        <p:sp>
          <p:nvSpPr>
            <p:cNvPr id="26" name="Freeform: Shape 95"/>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ln>
          </p:spPr>
          <p:txBody>
            <a:bodyPr anchor="ctr"/>
            <a:lstStyle/>
            <a:p>
              <a:pPr algn="ctr"/>
            </a:p>
          </p:txBody>
        </p:sp>
        <p:sp>
          <p:nvSpPr>
            <p:cNvPr id="27" name="Freeform: Shape 96"/>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ln>
          </p:spPr>
          <p:txBody>
            <a:bodyPr anchor="ctr"/>
            <a:lstStyle/>
            <a:p>
              <a:pPr algn="ctr"/>
            </a:p>
          </p:txBody>
        </p:sp>
        <p:sp>
          <p:nvSpPr>
            <p:cNvPr id="28" name="Freeform: Shape 97"/>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ln>
          </p:spPr>
          <p:txBody>
            <a:bodyPr anchor="ctr"/>
            <a:lstStyle/>
            <a:p>
              <a:pPr algn="ctr"/>
            </a:p>
          </p:txBody>
        </p:sp>
        <p:sp>
          <p:nvSpPr>
            <p:cNvPr id="29" name="Freeform: Shape 98"/>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ln>
          </p:spPr>
          <p:txBody>
            <a:bodyPr anchor="ctr"/>
            <a:lstStyle/>
            <a:p>
              <a:pPr algn="ctr"/>
            </a:p>
          </p:txBody>
        </p:sp>
        <p:sp>
          <p:nvSpPr>
            <p:cNvPr id="30" name="Freeform: Shape 99"/>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ln>
          </p:spPr>
          <p:txBody>
            <a:bodyPr anchor="ctr"/>
            <a:lstStyle/>
            <a:p>
              <a:pPr algn="ctr"/>
            </a:p>
          </p:txBody>
        </p:sp>
        <p:sp>
          <p:nvSpPr>
            <p:cNvPr id="31" name="Freeform: Shape 100"/>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ln>
          </p:spPr>
          <p:txBody>
            <a:bodyPr anchor="ctr"/>
            <a:lstStyle/>
            <a:p>
              <a:pPr algn="ctr"/>
            </a:p>
          </p:txBody>
        </p:sp>
        <p:sp>
          <p:nvSpPr>
            <p:cNvPr id="32" name="Freeform: Shape 101"/>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ln>
          </p:spPr>
          <p:txBody>
            <a:bodyPr anchor="ctr"/>
            <a:lstStyle/>
            <a:p>
              <a:pPr algn="ctr"/>
            </a:p>
          </p:txBody>
        </p:sp>
      </p:grpSp>
      <p:grpSp>
        <p:nvGrpSpPr>
          <p:cNvPr id="13" name="Group 102"/>
          <p:cNvGrpSpPr/>
          <p:nvPr/>
        </p:nvGrpSpPr>
        <p:grpSpPr>
          <a:xfrm>
            <a:off x="6798679" y="4993386"/>
            <a:ext cx="367372" cy="466866"/>
            <a:chOff x="3949701" y="4570413"/>
            <a:chExt cx="152400" cy="193675"/>
          </a:xfrm>
          <a:solidFill>
            <a:schemeClr val="bg1"/>
          </a:solidFill>
        </p:grpSpPr>
        <p:sp>
          <p:nvSpPr>
            <p:cNvPr id="18" name="Oval 103"/>
            <p:cNvSpPr/>
            <p:nvPr/>
          </p:nvSpPr>
          <p:spPr bwMode="auto">
            <a:xfrm>
              <a:off x="4079876" y="4657725"/>
              <a:ext cx="22225" cy="22225"/>
            </a:xfrm>
            <a:prstGeom prst="ellipse">
              <a:avLst/>
            </a:prstGeom>
            <a:grpFill/>
            <a:ln w="9525">
              <a:noFill/>
              <a:round/>
            </a:ln>
          </p:spPr>
          <p:txBody>
            <a:bodyPr anchor="ctr"/>
            <a:lstStyle/>
            <a:p>
              <a:pPr algn="ctr"/>
            </a:p>
          </p:txBody>
        </p:sp>
        <p:sp>
          <p:nvSpPr>
            <p:cNvPr id="19" name="Freeform: Shape 104"/>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ln>
          </p:spPr>
          <p:txBody>
            <a:bodyPr anchor="ctr"/>
            <a:lstStyle/>
            <a:p>
              <a:pPr algn="ctr"/>
            </a:p>
          </p:txBody>
        </p:sp>
        <p:sp>
          <p:nvSpPr>
            <p:cNvPr id="20" name="Oval 105"/>
            <p:cNvSpPr/>
            <p:nvPr/>
          </p:nvSpPr>
          <p:spPr bwMode="auto">
            <a:xfrm>
              <a:off x="3987801" y="4675188"/>
              <a:ext cx="25400" cy="22225"/>
            </a:xfrm>
            <a:prstGeom prst="ellipse">
              <a:avLst/>
            </a:prstGeom>
            <a:grpFill/>
            <a:ln w="9525">
              <a:noFill/>
              <a:round/>
            </a:ln>
          </p:spPr>
          <p:txBody>
            <a:bodyPr anchor="ctr"/>
            <a:lstStyle/>
            <a:p>
              <a:pPr algn="ctr"/>
            </a:p>
          </p:txBody>
        </p:sp>
        <p:sp>
          <p:nvSpPr>
            <p:cNvPr id="21" name="Freeform: Shape 106"/>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ln>
          </p:spPr>
          <p:txBody>
            <a:bodyPr anchor="ctr"/>
            <a:lstStyle/>
            <a:p>
              <a:pPr algn="ctr"/>
            </a:p>
          </p:txBody>
        </p:sp>
        <p:sp>
          <p:nvSpPr>
            <p:cNvPr id="22" name="Freeform: Shape 107"/>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ln>
          </p:spPr>
          <p:txBody>
            <a:bodyPr anchor="ctr"/>
            <a:lstStyle/>
            <a:p>
              <a:pPr algn="ctr"/>
            </a:p>
          </p:txBody>
        </p:sp>
        <p:sp>
          <p:nvSpPr>
            <p:cNvPr id="23" name="Freeform: Shape 108"/>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ln>
          </p:spPr>
          <p:txBody>
            <a:bodyPr anchor="ctr"/>
            <a:lstStyle/>
            <a:p>
              <a:pPr algn="ctr"/>
            </a:p>
          </p:txBody>
        </p:sp>
      </p:grpSp>
      <p:grpSp>
        <p:nvGrpSpPr>
          <p:cNvPr id="14" name="Group 109"/>
          <p:cNvGrpSpPr/>
          <p:nvPr/>
        </p:nvGrpSpPr>
        <p:grpSpPr>
          <a:xfrm>
            <a:off x="4963471" y="4826263"/>
            <a:ext cx="285861" cy="549036"/>
            <a:chOff x="4486276" y="4586288"/>
            <a:chExt cx="100012" cy="192087"/>
          </a:xfrm>
          <a:solidFill>
            <a:schemeClr val="bg1"/>
          </a:solidFill>
        </p:grpSpPr>
        <p:sp>
          <p:nvSpPr>
            <p:cNvPr id="15" name="Freeform: Shape 110"/>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ln>
          </p:spPr>
          <p:txBody>
            <a:bodyPr anchor="ctr"/>
            <a:lstStyle/>
            <a:p>
              <a:pPr algn="ctr"/>
            </a:p>
          </p:txBody>
        </p:sp>
        <p:sp>
          <p:nvSpPr>
            <p:cNvPr id="16" name="Freeform: Shape 111"/>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ln>
          </p:spPr>
          <p:txBody>
            <a:bodyPr anchor="ctr"/>
            <a:lstStyle/>
            <a:p>
              <a:pPr algn="ctr"/>
            </a:p>
          </p:txBody>
        </p:sp>
        <p:sp>
          <p:nvSpPr>
            <p:cNvPr id="17" name="Freeform: Shape 112"/>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ln>
          </p:spPr>
          <p:txBody>
            <a:bodyPr anchor="ctr"/>
            <a:lstStyle/>
            <a:p>
              <a:pPr algn="ctr"/>
            </a:p>
          </p:txBody>
        </p:sp>
      </p:grpSp>
      <p:grpSp>
        <p:nvGrpSpPr>
          <p:cNvPr id="45" name="组合 44"/>
          <p:cNvGrpSpPr/>
          <p:nvPr/>
        </p:nvGrpSpPr>
        <p:grpSpPr>
          <a:xfrm>
            <a:off x="8088804" y="1432321"/>
            <a:ext cx="3049427" cy="960809"/>
            <a:chOff x="1323912" y="4377472"/>
            <a:chExt cx="3049427" cy="960809"/>
          </a:xfrm>
        </p:grpSpPr>
        <p:sp>
          <p:nvSpPr>
            <p:cNvPr id="46" name="文本框 45"/>
            <p:cNvSpPr txBox="1"/>
            <p:nvPr/>
          </p:nvSpPr>
          <p:spPr>
            <a:xfrm>
              <a:off x="2053697" y="43774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易使用性</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323912" y="4691950"/>
              <a:ext cx="3049427" cy="646331"/>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给用户友好的操作体验，让用户能够接受该系统的操作流程。</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088803" y="3014880"/>
            <a:ext cx="3049427" cy="928172"/>
            <a:chOff x="1323912" y="4377472"/>
            <a:chExt cx="3049427" cy="928172"/>
          </a:xfrm>
        </p:grpSpPr>
        <p:sp>
          <p:nvSpPr>
            <p:cNvPr id="49" name="文本框 48"/>
            <p:cNvSpPr txBox="1"/>
            <p:nvPr/>
          </p:nvSpPr>
          <p:spPr>
            <a:xfrm>
              <a:off x="2053697" y="43774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可移植性</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323912" y="4691950"/>
              <a:ext cx="3049427" cy="613694"/>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软件可移植性指与软件从某一环境转移到另一环境下的难易程度。</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957579" y="4301431"/>
            <a:ext cx="3049427" cy="1772327"/>
            <a:chOff x="1323912" y="4362326"/>
            <a:chExt cx="3049427" cy="1772327"/>
          </a:xfrm>
        </p:grpSpPr>
        <p:sp>
          <p:nvSpPr>
            <p:cNvPr id="52" name="文本框 51"/>
            <p:cNvSpPr txBox="1"/>
            <p:nvPr/>
          </p:nvSpPr>
          <p:spPr>
            <a:xfrm>
              <a:off x="2138715" y="4362326"/>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可靠性</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1323912" y="4691950"/>
              <a:ext cx="3049427" cy="1442703"/>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系统可靠性一般是指在规定的时间内和规定的工况下，系统完成规定功能的能力</a:t>
              </a:r>
              <a:r>
                <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概率。由于科学技术的进步，系统的组成越来越复杂，随之产生的系统可靠性问题也日益突出。</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957580" y="3015252"/>
            <a:ext cx="3049427" cy="939563"/>
            <a:chOff x="1323912" y="4367107"/>
            <a:chExt cx="3049427" cy="939563"/>
          </a:xfrm>
        </p:grpSpPr>
        <p:sp>
          <p:nvSpPr>
            <p:cNvPr id="57" name="文本框 56"/>
            <p:cNvSpPr txBox="1"/>
            <p:nvPr/>
          </p:nvSpPr>
          <p:spPr>
            <a:xfrm>
              <a:off x="2101475" y="4367107"/>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可维护性</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1323912" y="4691950"/>
              <a:ext cx="3049427" cy="614720"/>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系统的可维护性是衡量一个系统的可修复</a:t>
              </a:r>
              <a:r>
                <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恢复</a:t>
              </a:r>
              <a:r>
                <a:rPr lang="en-US" altLang="zh-CN" sz="1200" spc="12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性和可改进性的难易程度。</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60664" y="1432321"/>
            <a:ext cx="3049427" cy="1237808"/>
            <a:chOff x="1323912" y="4377472"/>
            <a:chExt cx="3049427" cy="1237808"/>
          </a:xfrm>
        </p:grpSpPr>
        <p:sp>
          <p:nvSpPr>
            <p:cNvPr id="60" name="文本框 59"/>
            <p:cNvSpPr txBox="1"/>
            <p:nvPr/>
          </p:nvSpPr>
          <p:spPr>
            <a:xfrm>
              <a:off x="2053697" y="43774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安全性</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1323912" y="4691950"/>
              <a:ext cx="3049427" cy="923330"/>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包括传输加密，存储加密，可破解性，以及各种未被授权的用户行为如何防范和控制，都是安全范畴。</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130951" y="4412134"/>
            <a:ext cx="3049427" cy="1480182"/>
            <a:chOff x="1323912" y="4377472"/>
            <a:chExt cx="3049427" cy="1480182"/>
          </a:xfrm>
        </p:grpSpPr>
        <p:sp>
          <p:nvSpPr>
            <p:cNvPr id="63" name="文本框 62"/>
            <p:cNvSpPr txBox="1"/>
            <p:nvPr/>
          </p:nvSpPr>
          <p:spPr>
            <a:xfrm>
              <a:off x="2053697" y="4377472"/>
              <a:ext cx="1972097"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可扩展性</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1323912" y="4691950"/>
              <a:ext cx="3049427" cy="1165704"/>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可拓展性是软件设计的原则之一，它以添加新功能或修改完善现有功能来考虑软件的未来成长。可扩展性是软件拓展系统的能力。</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6646" y="1399865"/>
            <a:ext cx="2517381" cy="2260651"/>
            <a:chOff x="1250578" y="2584404"/>
            <a:chExt cx="1486130" cy="1334570"/>
          </a:xfrm>
        </p:grpSpPr>
        <p:sp>
          <p:nvSpPr>
            <p:cNvPr id="3" name="任意多边形 2"/>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769746" y="2755380"/>
              <a:ext cx="495119" cy="926645"/>
            </a:xfrm>
            <a:prstGeom prst="rect">
              <a:avLst/>
            </a:prstGeom>
            <a:noFill/>
          </p:spPr>
          <p:txBody>
            <a:bodyPr wrap="none" rtlCol="0">
              <a:spAutoFit/>
            </a:bodyPr>
            <a:lstStyle/>
            <a:p>
              <a:r>
                <a:rPr lang="en-US" altLang="zh-CN" sz="9600" b="1" dirty="0">
                  <a:solidFill>
                    <a:schemeClr val="bg1"/>
                  </a:solidFill>
                  <a:latin typeface="Tw Cen MT" panose="020B0602020104020603" pitchFamily="34" charset="0"/>
                </a:rPr>
                <a:t>4</a:t>
              </a:r>
              <a:endParaRPr lang="zh-CN" altLang="en-US" sz="9600" b="1" dirty="0">
                <a:solidFill>
                  <a:schemeClr val="bg1"/>
                </a:solidFill>
                <a:latin typeface="Tw Cen MT" panose="020B0602020104020603" pitchFamily="34" charset="0"/>
              </a:endParaRPr>
            </a:p>
          </p:txBody>
        </p:sp>
      </p:grpSp>
      <p:sp>
        <p:nvSpPr>
          <p:cNvPr id="6" name="文本框 5"/>
          <p:cNvSpPr txBox="1"/>
          <p:nvPr/>
        </p:nvSpPr>
        <p:spPr>
          <a:xfrm>
            <a:off x="4952332" y="3950062"/>
            <a:ext cx="2441694" cy="769441"/>
          </a:xfrm>
          <a:prstGeom prst="rect">
            <a:avLst/>
          </a:prstGeom>
          <a:noFill/>
        </p:spPr>
        <p:txBody>
          <a:bodyPr wrap="none" rtlCol="0">
            <a:spAutoFit/>
          </a:bodyPr>
          <a:lstStyle>
            <a:defPPr>
              <a:defRPr lang="zh-CN"/>
            </a:defPPr>
            <a:lvl1pPr>
              <a:defRPr sz="2000">
                <a:solidFill>
                  <a:schemeClr val="bg1"/>
                </a:solidFill>
                <a:latin typeface="微软雅黑" panose="020B0503020204020204" pitchFamily="34" charset="-122"/>
                <a:ea typeface="微软雅黑" panose="020B0503020204020204" pitchFamily="34" charset="-122"/>
              </a:defRPr>
            </a:lvl1pPr>
          </a:lstStyle>
          <a:p>
            <a:r>
              <a:rPr lang="zh-CN" altLang="en-US" sz="4400" b="1" dirty="0">
                <a:solidFill>
                  <a:schemeClr val="tx1">
                    <a:lumMod val="75000"/>
                    <a:lumOff val="25000"/>
                  </a:schemeClr>
                </a:solidFill>
              </a:rPr>
              <a:t>系统设计</a:t>
            </a:r>
            <a:endParaRPr lang="zh-CN" altLang="en-US" sz="4400" b="1" dirty="0">
              <a:solidFill>
                <a:schemeClr val="tx1">
                  <a:lumMod val="75000"/>
                  <a:lumOff val="25000"/>
                </a:schemeClr>
              </a:solidFill>
            </a:endParaRPr>
          </a:p>
        </p:txBody>
      </p:sp>
      <p:sp>
        <p:nvSpPr>
          <p:cNvPr id="8" name="文本框 7"/>
          <p:cNvSpPr txBox="1"/>
          <p:nvPr/>
        </p:nvSpPr>
        <p:spPr>
          <a:xfrm>
            <a:off x="5361080" y="3036490"/>
            <a:ext cx="1692066" cy="369332"/>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PART  THREE</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AutoShape 18"/>
          <p:cNvSpPr/>
          <p:nvPr/>
        </p:nvSpPr>
        <p:spPr bwMode="auto">
          <a:xfrm>
            <a:off x="4400433" y="5007522"/>
            <a:ext cx="5305425" cy="5200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nSpc>
                <a:spcPct val="120000"/>
              </a:lnSpc>
              <a:spcBef>
                <a:spcPts val="600"/>
              </a:spcBef>
              <a:defRPr/>
            </a:pPr>
            <a:r>
              <a:rPr lang="zh-CN" altLang="en-US" dirty="0">
                <a:solidFill>
                  <a:schemeClr val="tx1">
                    <a:lumMod val="75000"/>
                    <a:lumOff val="25000"/>
                  </a:schemeClr>
                </a:solidFill>
                <a:latin typeface="Lato Regular" charset="0"/>
                <a:cs typeface="Lato Regular" charset="0"/>
                <a:sym typeface="Lato Regular" charset="0"/>
              </a:rPr>
              <a:t>基于 </a:t>
            </a:r>
            <a:r>
              <a:rPr lang="en-US" altLang="zh-CN" dirty="0">
                <a:solidFill>
                  <a:schemeClr val="tx1">
                    <a:lumMod val="75000"/>
                    <a:lumOff val="25000"/>
                  </a:schemeClr>
                </a:solidFill>
                <a:latin typeface="Lato Regular" charset="0"/>
                <a:cs typeface="Lato Regular" charset="0"/>
                <a:sym typeface="Lato Regular" charset="0"/>
              </a:rPr>
              <a:t>HDFS </a:t>
            </a:r>
            <a:r>
              <a:rPr lang="zh-CN" altLang="en-US" dirty="0">
                <a:solidFill>
                  <a:schemeClr val="tx1">
                    <a:lumMod val="75000"/>
                    <a:lumOff val="25000"/>
                  </a:schemeClr>
                </a:solidFill>
                <a:latin typeface="Lato Regular" charset="0"/>
                <a:cs typeface="Lato Regular" charset="0"/>
                <a:sym typeface="Lato Regular" charset="0"/>
              </a:rPr>
              <a:t>的分布式团队网盘系统</a:t>
            </a:r>
            <a:endParaRPr lang="es-ES" sz="5400" dirty="0">
              <a:solidFill>
                <a:schemeClr val="tx1">
                  <a:lumMod val="75000"/>
                  <a:lumOff val="25000"/>
                </a:schemeClr>
              </a:solidFill>
              <a:cs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6"/>
                                        </p:tgtEl>
                                        <p:attrNameLst>
                                          <p:attrName>ppt_y</p:attrName>
                                        </p:attrNameLst>
                                      </p:cBhvr>
                                      <p:tavLst>
                                        <p:tav tm="0">
                                          <p:val>
                                            <p:strVal val="#ppt_y"/>
                                          </p:val>
                                        </p:tav>
                                        <p:tav tm="100000">
                                          <p:val>
                                            <p:strVal val="#ppt_y"/>
                                          </p:val>
                                        </p:tav>
                                      </p:tavLst>
                                    </p:anim>
                                    <p:anim calcmode="lin" valueType="num">
                                      <p:cBhvr>
                                        <p:cTn id="15"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6"/>
                                        </p:tgtEl>
                                      </p:cBhvr>
                                    </p:animEffect>
                                  </p:childTnLst>
                                </p:cTn>
                              </p:par>
                              <p:par>
                                <p:cTn id="18" presetID="52" presetClass="entr" presetSubtype="0" fill="hold" grpId="0" nodeType="with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Scale>
                                      <p:cBhvr>
                                        <p:cTn id="20" dur="25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250" decel="50000" fill="hold">
                                          <p:stCondLst>
                                            <p:cond delay="0"/>
                                          </p:stCondLst>
                                        </p:cTn>
                                        <p:tgtEl>
                                          <p:spTgt spid="14"/>
                                        </p:tgtEl>
                                        <p:attrNameLst>
                                          <p:attrName>ppt_x</p:attrName>
                                          <p:attrName>ppt_y</p:attrName>
                                        </p:attrNameLst>
                                      </p:cBhvr>
                                    </p:animMotion>
                                    <p:animEffect transition="in" filter="fade">
                                      <p:cBhvr>
                                        <p:cTn id="22"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176137" y="483038"/>
            <a:ext cx="2739211"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系统架构设计</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Group 75"/>
          <p:cNvGrpSpPr/>
          <p:nvPr/>
        </p:nvGrpSpPr>
        <p:grpSpPr>
          <a:xfrm>
            <a:off x="5874477" y="2079976"/>
            <a:ext cx="478369" cy="392590"/>
            <a:chOff x="2551113" y="4586288"/>
            <a:chExt cx="230188" cy="188912"/>
          </a:xfrm>
          <a:solidFill>
            <a:schemeClr val="bg1"/>
          </a:solidFill>
        </p:grpSpPr>
        <p:sp>
          <p:nvSpPr>
            <p:cNvPr id="33" name="Oval 76"/>
            <p:cNvSpPr/>
            <p:nvPr/>
          </p:nvSpPr>
          <p:spPr bwMode="auto">
            <a:xfrm>
              <a:off x="2732088" y="4678363"/>
              <a:ext cx="20638" cy="19050"/>
            </a:xfrm>
            <a:prstGeom prst="ellipse">
              <a:avLst/>
            </a:prstGeom>
            <a:grpFill/>
            <a:ln w="9525">
              <a:noFill/>
              <a:round/>
            </a:ln>
          </p:spPr>
          <p:txBody>
            <a:bodyPr anchor="ctr"/>
            <a:lstStyle/>
            <a:p>
              <a:pPr algn="ctr"/>
            </a:p>
          </p:txBody>
        </p:sp>
        <p:sp>
          <p:nvSpPr>
            <p:cNvPr id="34" name="Freeform: Shape 85"/>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ln>
          </p:spPr>
          <p:txBody>
            <a:bodyPr anchor="ctr"/>
            <a:lstStyle/>
            <a:p>
              <a:pPr algn="ctr"/>
            </a:p>
          </p:txBody>
        </p:sp>
        <p:sp>
          <p:nvSpPr>
            <p:cNvPr id="35" name="Oval 86"/>
            <p:cNvSpPr/>
            <p:nvPr/>
          </p:nvSpPr>
          <p:spPr bwMode="auto">
            <a:xfrm>
              <a:off x="2565401" y="4678363"/>
              <a:ext cx="20638" cy="19050"/>
            </a:xfrm>
            <a:prstGeom prst="ellipse">
              <a:avLst/>
            </a:prstGeom>
            <a:grpFill/>
            <a:ln w="9525">
              <a:noFill/>
              <a:round/>
            </a:ln>
          </p:spPr>
          <p:txBody>
            <a:bodyPr anchor="ctr"/>
            <a:lstStyle/>
            <a:p>
              <a:pPr algn="ctr"/>
            </a:p>
          </p:txBody>
        </p:sp>
        <p:sp>
          <p:nvSpPr>
            <p:cNvPr id="36" name="Freeform: Shape 87"/>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ln>
          </p:spPr>
          <p:txBody>
            <a:bodyPr anchor="ctr"/>
            <a:lstStyle/>
            <a:p>
              <a:pPr algn="ctr"/>
            </a:p>
          </p:txBody>
        </p:sp>
        <p:sp>
          <p:nvSpPr>
            <p:cNvPr id="37" name="Oval 88"/>
            <p:cNvSpPr/>
            <p:nvPr/>
          </p:nvSpPr>
          <p:spPr bwMode="auto">
            <a:xfrm>
              <a:off x="2649538" y="4692650"/>
              <a:ext cx="19050" cy="22225"/>
            </a:xfrm>
            <a:prstGeom prst="ellipse">
              <a:avLst/>
            </a:prstGeom>
            <a:grpFill/>
            <a:ln w="9525">
              <a:noFill/>
              <a:round/>
            </a:ln>
          </p:spPr>
          <p:txBody>
            <a:bodyPr anchor="ctr"/>
            <a:lstStyle/>
            <a:p>
              <a:pPr algn="ctr"/>
            </a:p>
          </p:txBody>
        </p:sp>
        <p:sp>
          <p:nvSpPr>
            <p:cNvPr id="38" name="Freeform: Shape 89"/>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ln>
          </p:spPr>
          <p:txBody>
            <a:bodyPr anchor="ctr"/>
            <a:lstStyle/>
            <a:p>
              <a:pPr algn="ctr"/>
            </a:p>
          </p:txBody>
        </p:sp>
        <p:sp>
          <p:nvSpPr>
            <p:cNvPr id="39" name="Freeform: Shape 90"/>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ln>
          </p:spPr>
          <p:txBody>
            <a:bodyPr anchor="ctr"/>
            <a:lstStyle/>
            <a:p>
              <a:pPr algn="ctr"/>
            </a:p>
          </p:txBody>
        </p:sp>
        <p:sp>
          <p:nvSpPr>
            <p:cNvPr id="40" name="Freeform: Shape 91"/>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ln>
          </p:spPr>
          <p:txBody>
            <a:bodyPr anchor="ctr"/>
            <a:lstStyle/>
            <a:p>
              <a:pPr algn="ctr"/>
            </a:p>
          </p:txBody>
        </p:sp>
      </p:grpSp>
      <p:grpSp>
        <p:nvGrpSpPr>
          <p:cNvPr id="12" name="Group 92"/>
          <p:cNvGrpSpPr/>
          <p:nvPr/>
        </p:nvGrpSpPr>
        <p:grpSpPr>
          <a:xfrm>
            <a:off x="7467644" y="3259473"/>
            <a:ext cx="447738" cy="505132"/>
            <a:chOff x="5010151" y="4568825"/>
            <a:chExt cx="185737" cy="209550"/>
          </a:xfrm>
          <a:solidFill>
            <a:schemeClr val="bg1"/>
          </a:solidFill>
        </p:grpSpPr>
        <p:sp>
          <p:nvSpPr>
            <p:cNvPr id="24" name="Oval 93"/>
            <p:cNvSpPr/>
            <p:nvPr/>
          </p:nvSpPr>
          <p:spPr bwMode="auto">
            <a:xfrm>
              <a:off x="5073651" y="4654550"/>
              <a:ext cx="28575" cy="25400"/>
            </a:xfrm>
            <a:prstGeom prst="ellipse">
              <a:avLst/>
            </a:prstGeom>
            <a:grpFill/>
            <a:ln w="9525">
              <a:noFill/>
              <a:round/>
            </a:ln>
          </p:spPr>
          <p:txBody>
            <a:bodyPr anchor="ctr"/>
            <a:lstStyle/>
            <a:p>
              <a:pPr algn="ctr"/>
            </a:p>
          </p:txBody>
        </p:sp>
        <p:sp>
          <p:nvSpPr>
            <p:cNvPr id="25" name="Freeform: Shape 94"/>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ln>
          </p:spPr>
          <p:txBody>
            <a:bodyPr anchor="ctr"/>
            <a:lstStyle/>
            <a:p>
              <a:pPr algn="ctr"/>
            </a:p>
          </p:txBody>
        </p:sp>
        <p:sp>
          <p:nvSpPr>
            <p:cNvPr id="26" name="Freeform: Shape 95"/>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ln>
          </p:spPr>
          <p:txBody>
            <a:bodyPr anchor="ctr"/>
            <a:lstStyle/>
            <a:p>
              <a:pPr algn="ctr"/>
            </a:p>
          </p:txBody>
        </p:sp>
        <p:sp>
          <p:nvSpPr>
            <p:cNvPr id="27" name="Freeform: Shape 96"/>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ln>
          </p:spPr>
          <p:txBody>
            <a:bodyPr anchor="ctr"/>
            <a:lstStyle/>
            <a:p>
              <a:pPr algn="ctr"/>
            </a:p>
          </p:txBody>
        </p:sp>
        <p:sp>
          <p:nvSpPr>
            <p:cNvPr id="28" name="Freeform: Shape 97"/>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ln>
          </p:spPr>
          <p:txBody>
            <a:bodyPr anchor="ctr"/>
            <a:lstStyle/>
            <a:p>
              <a:pPr algn="ctr"/>
            </a:p>
          </p:txBody>
        </p:sp>
        <p:sp>
          <p:nvSpPr>
            <p:cNvPr id="29" name="Freeform: Shape 98"/>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ln>
          </p:spPr>
          <p:txBody>
            <a:bodyPr anchor="ctr"/>
            <a:lstStyle/>
            <a:p>
              <a:pPr algn="ctr"/>
            </a:p>
          </p:txBody>
        </p:sp>
        <p:sp>
          <p:nvSpPr>
            <p:cNvPr id="30" name="Freeform: Shape 99"/>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ln>
          </p:spPr>
          <p:txBody>
            <a:bodyPr anchor="ctr"/>
            <a:lstStyle/>
            <a:p>
              <a:pPr algn="ctr"/>
            </a:p>
          </p:txBody>
        </p:sp>
        <p:sp>
          <p:nvSpPr>
            <p:cNvPr id="31" name="Freeform: Shape 100"/>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ln>
          </p:spPr>
          <p:txBody>
            <a:bodyPr anchor="ctr"/>
            <a:lstStyle/>
            <a:p>
              <a:pPr algn="ctr"/>
            </a:p>
          </p:txBody>
        </p:sp>
        <p:sp>
          <p:nvSpPr>
            <p:cNvPr id="32" name="Freeform: Shape 101"/>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ln>
          </p:spPr>
          <p:txBody>
            <a:bodyPr anchor="ctr"/>
            <a:lstStyle/>
            <a:p>
              <a:pPr algn="ctr"/>
            </a:p>
          </p:txBody>
        </p:sp>
      </p:grpSp>
      <p:grpSp>
        <p:nvGrpSpPr>
          <p:cNvPr id="13" name="Group 102"/>
          <p:cNvGrpSpPr/>
          <p:nvPr/>
        </p:nvGrpSpPr>
        <p:grpSpPr>
          <a:xfrm>
            <a:off x="6798679" y="4993386"/>
            <a:ext cx="367372" cy="466866"/>
            <a:chOff x="3949701" y="4570413"/>
            <a:chExt cx="152400" cy="193675"/>
          </a:xfrm>
          <a:solidFill>
            <a:schemeClr val="bg1"/>
          </a:solidFill>
        </p:grpSpPr>
        <p:sp>
          <p:nvSpPr>
            <p:cNvPr id="18" name="Oval 103"/>
            <p:cNvSpPr/>
            <p:nvPr/>
          </p:nvSpPr>
          <p:spPr bwMode="auto">
            <a:xfrm>
              <a:off x="4079876" y="4657725"/>
              <a:ext cx="22225" cy="22225"/>
            </a:xfrm>
            <a:prstGeom prst="ellipse">
              <a:avLst/>
            </a:prstGeom>
            <a:grpFill/>
            <a:ln w="9525">
              <a:noFill/>
              <a:round/>
            </a:ln>
          </p:spPr>
          <p:txBody>
            <a:bodyPr anchor="ctr"/>
            <a:lstStyle/>
            <a:p>
              <a:pPr algn="ctr"/>
            </a:p>
          </p:txBody>
        </p:sp>
        <p:sp>
          <p:nvSpPr>
            <p:cNvPr id="19" name="Freeform: Shape 104"/>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ln>
          </p:spPr>
          <p:txBody>
            <a:bodyPr anchor="ctr"/>
            <a:lstStyle/>
            <a:p>
              <a:pPr algn="ctr"/>
            </a:p>
          </p:txBody>
        </p:sp>
        <p:sp>
          <p:nvSpPr>
            <p:cNvPr id="20" name="Oval 105"/>
            <p:cNvSpPr/>
            <p:nvPr/>
          </p:nvSpPr>
          <p:spPr bwMode="auto">
            <a:xfrm>
              <a:off x="3987801" y="4675188"/>
              <a:ext cx="25400" cy="22225"/>
            </a:xfrm>
            <a:prstGeom prst="ellipse">
              <a:avLst/>
            </a:prstGeom>
            <a:grpFill/>
            <a:ln w="9525">
              <a:noFill/>
              <a:round/>
            </a:ln>
          </p:spPr>
          <p:txBody>
            <a:bodyPr anchor="ctr"/>
            <a:lstStyle/>
            <a:p>
              <a:pPr algn="ctr"/>
            </a:p>
          </p:txBody>
        </p:sp>
        <p:sp>
          <p:nvSpPr>
            <p:cNvPr id="21" name="Freeform: Shape 106"/>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ln>
          </p:spPr>
          <p:txBody>
            <a:bodyPr anchor="ctr"/>
            <a:lstStyle/>
            <a:p>
              <a:pPr algn="ctr"/>
            </a:p>
          </p:txBody>
        </p:sp>
        <p:sp>
          <p:nvSpPr>
            <p:cNvPr id="22" name="Freeform: Shape 107"/>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ln>
          </p:spPr>
          <p:txBody>
            <a:bodyPr anchor="ctr"/>
            <a:lstStyle/>
            <a:p>
              <a:pPr algn="ctr"/>
            </a:p>
          </p:txBody>
        </p:sp>
        <p:sp>
          <p:nvSpPr>
            <p:cNvPr id="23" name="Freeform: Shape 108"/>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ln>
          </p:spPr>
          <p:txBody>
            <a:bodyPr anchor="ctr"/>
            <a:lstStyle/>
            <a:p>
              <a:pPr algn="ctr"/>
            </a:p>
          </p:txBody>
        </p:sp>
      </p:grpSp>
      <p:grpSp>
        <p:nvGrpSpPr>
          <p:cNvPr id="14" name="Group 109"/>
          <p:cNvGrpSpPr/>
          <p:nvPr/>
        </p:nvGrpSpPr>
        <p:grpSpPr>
          <a:xfrm>
            <a:off x="4963471" y="4826263"/>
            <a:ext cx="285861" cy="549036"/>
            <a:chOff x="4486276" y="4586288"/>
            <a:chExt cx="100012" cy="192087"/>
          </a:xfrm>
          <a:solidFill>
            <a:schemeClr val="bg1"/>
          </a:solidFill>
        </p:grpSpPr>
        <p:sp>
          <p:nvSpPr>
            <p:cNvPr id="15" name="Freeform: Shape 110"/>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ln>
          </p:spPr>
          <p:txBody>
            <a:bodyPr anchor="ctr"/>
            <a:lstStyle/>
            <a:p>
              <a:pPr algn="ctr"/>
            </a:p>
          </p:txBody>
        </p:sp>
        <p:sp>
          <p:nvSpPr>
            <p:cNvPr id="16" name="Freeform: Shape 111"/>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ln>
          </p:spPr>
          <p:txBody>
            <a:bodyPr anchor="ctr"/>
            <a:lstStyle/>
            <a:p>
              <a:pPr algn="ctr"/>
            </a:p>
          </p:txBody>
        </p:sp>
        <p:sp>
          <p:nvSpPr>
            <p:cNvPr id="17" name="Freeform: Shape 112"/>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ln>
          </p:spPr>
          <p:txBody>
            <a:bodyPr anchor="ctr"/>
            <a:lstStyle/>
            <a:p>
              <a:pPr algn="ctr"/>
            </a:p>
          </p:txBody>
        </p:sp>
      </p:gr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7087" y="1240664"/>
            <a:ext cx="8684896" cy="52643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4016484"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系统前台功能结构图</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50012" y="1731812"/>
            <a:ext cx="10000944" cy="336696"/>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3854" y="1067813"/>
            <a:ext cx="10904292" cy="55981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76137" y="483038"/>
            <a:ext cx="4016484"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系统后台功能结构图</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012" y="1371219"/>
            <a:ext cx="11991975" cy="4591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188837" y="483038"/>
            <a:ext cx="2354491" cy="584775"/>
          </a:xfrm>
          <a:prstGeom prst="rect">
            <a:avLst/>
          </a:prstGeom>
        </p:spPr>
        <p:txBody>
          <a:bodyPr wrap="none">
            <a:spAutoFit/>
          </a:bodyPr>
          <a:lstStyle/>
          <a:p>
            <a:r>
              <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rPr>
              <a:t>系统用例图</a:t>
            </a:r>
            <a:endParaRPr lang="zh-CN" altLang="en-US" sz="3200" b="1"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任意多边形 65"/>
          <p:cNvSpPr/>
          <p:nvPr/>
        </p:nvSpPr>
        <p:spPr>
          <a:xfrm>
            <a:off x="534852" y="544115"/>
            <a:ext cx="515160" cy="4626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50012" y="1731812"/>
            <a:ext cx="10000944" cy="336696"/>
          </a:xfrm>
          <a:prstGeom prst="rect">
            <a:avLst/>
          </a:prstGeom>
        </p:spPr>
        <p:txBody>
          <a:bodyPr wrap="square">
            <a:spAutoFit/>
          </a:bodyPr>
          <a:lstStyle/>
          <a:p>
            <a:pPr>
              <a:lnSpc>
                <a:spcPct val="150000"/>
              </a:lnSpc>
            </a:pPr>
            <a:r>
              <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200" spc="1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43328" y="483038"/>
            <a:ext cx="5875652" cy="62076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
                                        </p:tgtEl>
                                        <p:attrNameLst>
                                          <p:attrName>ppt_y</p:attrName>
                                        </p:attrNameLst>
                                      </p:cBhvr>
                                      <p:tavLst>
                                        <p:tav tm="0">
                                          <p:val>
                                            <p:strVal val="#ppt_y"/>
                                          </p:val>
                                        </p:tav>
                                        <p:tav tm="100000">
                                          <p:val>
                                            <p:strVal val="#ppt_y"/>
                                          </p:val>
                                        </p:tav>
                                      </p:tavLst>
                                    </p:anim>
                                    <p:anim calcmode="lin" valueType="num">
                                      <p:cBhvr>
                                        <p:cTn id="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6646" y="1399865"/>
            <a:ext cx="2517381" cy="2260651"/>
            <a:chOff x="1250578" y="2584404"/>
            <a:chExt cx="1486130" cy="1334570"/>
          </a:xfrm>
        </p:grpSpPr>
        <p:sp>
          <p:nvSpPr>
            <p:cNvPr id="3" name="任意多边形 2"/>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C9494"/>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769746" y="2755380"/>
              <a:ext cx="495119" cy="926645"/>
            </a:xfrm>
            <a:prstGeom prst="rect">
              <a:avLst/>
            </a:prstGeom>
            <a:noFill/>
          </p:spPr>
          <p:txBody>
            <a:bodyPr wrap="none" rtlCol="0">
              <a:spAutoFit/>
            </a:bodyPr>
            <a:lstStyle/>
            <a:p>
              <a:r>
                <a:rPr lang="en-US" altLang="zh-CN" sz="9600" b="1" dirty="0">
                  <a:solidFill>
                    <a:schemeClr val="bg1"/>
                  </a:solidFill>
                  <a:latin typeface="Tw Cen MT" panose="020B0602020104020603" pitchFamily="34" charset="0"/>
                </a:rPr>
                <a:t>5</a:t>
              </a:r>
              <a:endParaRPr lang="zh-CN" altLang="en-US" sz="9600" b="1" dirty="0">
                <a:solidFill>
                  <a:schemeClr val="bg1"/>
                </a:solidFill>
                <a:latin typeface="Tw Cen MT" panose="020B0602020104020603" pitchFamily="34" charset="0"/>
              </a:endParaRPr>
            </a:p>
          </p:txBody>
        </p:sp>
      </p:grpSp>
      <p:sp>
        <p:nvSpPr>
          <p:cNvPr id="6" name="文本框 5"/>
          <p:cNvSpPr txBox="1"/>
          <p:nvPr/>
        </p:nvSpPr>
        <p:spPr>
          <a:xfrm>
            <a:off x="4936765" y="3928267"/>
            <a:ext cx="2441694" cy="769441"/>
          </a:xfrm>
          <a:prstGeom prst="rect">
            <a:avLst/>
          </a:prstGeom>
          <a:noFill/>
        </p:spPr>
        <p:txBody>
          <a:bodyPr wrap="none" rtlCol="0">
            <a:spAutoFit/>
          </a:bodyPr>
          <a:lstStyle>
            <a:defPPr>
              <a:defRPr lang="zh-CN"/>
            </a:defPPr>
            <a:lvl1pPr>
              <a:defRPr sz="2000">
                <a:solidFill>
                  <a:schemeClr val="bg1"/>
                </a:solidFill>
                <a:latin typeface="微软雅黑" panose="020B0503020204020204" pitchFamily="34" charset="-122"/>
                <a:ea typeface="微软雅黑" panose="020B0503020204020204" pitchFamily="34" charset="-122"/>
              </a:defRPr>
            </a:lvl1pPr>
          </a:lstStyle>
          <a:p>
            <a:r>
              <a:rPr lang="zh-CN" altLang="en-US" sz="4400" b="1" dirty="0">
                <a:solidFill>
                  <a:schemeClr val="tx1">
                    <a:lumMod val="75000"/>
                    <a:lumOff val="25000"/>
                  </a:schemeClr>
                </a:solidFill>
              </a:rPr>
              <a:t>工作计划</a:t>
            </a:r>
            <a:endParaRPr lang="zh-CN" altLang="en-US" sz="4400" b="1" dirty="0">
              <a:solidFill>
                <a:schemeClr val="tx1">
                  <a:lumMod val="75000"/>
                  <a:lumOff val="25000"/>
                </a:schemeClr>
              </a:solidFill>
            </a:endParaRPr>
          </a:p>
        </p:txBody>
      </p:sp>
      <p:sp>
        <p:nvSpPr>
          <p:cNvPr id="7" name="AutoShape 18"/>
          <p:cNvSpPr/>
          <p:nvPr/>
        </p:nvSpPr>
        <p:spPr bwMode="auto">
          <a:xfrm>
            <a:off x="4572000" y="5042447"/>
            <a:ext cx="5267345" cy="3154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nSpc>
                <a:spcPct val="120000"/>
              </a:lnSpc>
              <a:spcBef>
                <a:spcPts val="600"/>
              </a:spcBef>
              <a:defRPr/>
            </a:pPr>
            <a:r>
              <a:rPr lang="zh-CN" altLang="en-US" dirty="0">
                <a:solidFill>
                  <a:schemeClr val="tx1">
                    <a:lumMod val="75000"/>
                    <a:lumOff val="25000"/>
                  </a:schemeClr>
                </a:solidFill>
                <a:latin typeface="Lato Regular" charset="0"/>
                <a:cs typeface="Lato Regular" charset="0"/>
                <a:sym typeface="Lato Regular" charset="0"/>
              </a:rPr>
              <a:t>基于 </a:t>
            </a:r>
            <a:r>
              <a:rPr lang="en-US" altLang="zh-CN" dirty="0">
                <a:solidFill>
                  <a:schemeClr val="tx1">
                    <a:lumMod val="75000"/>
                    <a:lumOff val="25000"/>
                  </a:schemeClr>
                </a:solidFill>
                <a:latin typeface="Lato Regular" charset="0"/>
                <a:cs typeface="Lato Regular" charset="0"/>
                <a:sym typeface="Lato Regular" charset="0"/>
              </a:rPr>
              <a:t>HDFS </a:t>
            </a:r>
            <a:r>
              <a:rPr lang="zh-CN" altLang="en-US" dirty="0">
                <a:solidFill>
                  <a:schemeClr val="tx1">
                    <a:lumMod val="75000"/>
                    <a:lumOff val="25000"/>
                  </a:schemeClr>
                </a:solidFill>
                <a:latin typeface="Lato Regular" charset="0"/>
                <a:cs typeface="Lato Regular" charset="0"/>
                <a:sym typeface="Lato Regular" charset="0"/>
              </a:rPr>
              <a:t>的分布式团队网盘系统</a:t>
            </a:r>
            <a:endParaRPr lang="es-ES" altLang="zh-CN" dirty="0">
              <a:solidFill>
                <a:schemeClr val="tx1">
                  <a:lumMod val="75000"/>
                  <a:lumOff val="25000"/>
                </a:schemeClr>
              </a:solidFill>
              <a:cs typeface="Calibri" panose="020F0502020204030204" charset="0"/>
            </a:endParaRPr>
          </a:p>
          <a:p>
            <a:pPr>
              <a:lnSpc>
                <a:spcPct val="120000"/>
              </a:lnSpc>
              <a:spcBef>
                <a:spcPts val="600"/>
              </a:spcBef>
              <a:defRPr/>
            </a:pPr>
            <a:endParaRPr lang="es-ES" altLang="zh-CN" dirty="0">
              <a:solidFill>
                <a:schemeClr val="tx1">
                  <a:lumMod val="75000"/>
                  <a:lumOff val="25000"/>
                </a:schemeClr>
              </a:solidFill>
              <a:cs typeface="Calibri" panose="020F0502020204030204" charset="0"/>
            </a:endParaRPr>
          </a:p>
          <a:p>
            <a:pPr>
              <a:lnSpc>
                <a:spcPct val="120000"/>
              </a:lnSpc>
              <a:spcBef>
                <a:spcPts val="600"/>
              </a:spcBef>
              <a:defRPr/>
            </a:pPr>
            <a:endParaRPr lang="es-ES" dirty="0">
              <a:solidFill>
                <a:schemeClr val="tx1">
                  <a:lumMod val="75000"/>
                  <a:lumOff val="25000"/>
                </a:schemeClr>
              </a:solidFill>
              <a:cs typeface="Calibri" panose="020F0502020204030204" charset="0"/>
            </a:endParaRPr>
          </a:p>
        </p:txBody>
      </p:sp>
      <p:sp>
        <p:nvSpPr>
          <p:cNvPr id="8" name="文本框 7"/>
          <p:cNvSpPr txBox="1"/>
          <p:nvPr/>
        </p:nvSpPr>
        <p:spPr>
          <a:xfrm>
            <a:off x="5361080" y="3036490"/>
            <a:ext cx="1593065" cy="369332"/>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PART  FOUR</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6"/>
                                        </p:tgtEl>
                                        <p:attrNameLst>
                                          <p:attrName>ppt_y</p:attrName>
                                        </p:attrNameLst>
                                      </p:cBhvr>
                                      <p:tavLst>
                                        <p:tav tm="0">
                                          <p:val>
                                            <p:strVal val="#ppt_y"/>
                                          </p:val>
                                        </p:tav>
                                        <p:tav tm="100000">
                                          <p:val>
                                            <p:strVal val="#ppt_y"/>
                                          </p:val>
                                        </p:tav>
                                      </p:tavLst>
                                    </p:anim>
                                    <p:anim calcmode="lin" valueType="num">
                                      <p:cBhvr>
                                        <p:cTn id="15"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6"/>
                                        </p:tgtEl>
                                      </p:cBhvr>
                                    </p:animEffect>
                                  </p:childTnLst>
                                </p:cTn>
                              </p:par>
                              <p:par>
                                <p:cTn id="18" presetID="52" presetClass="entr" presetSubtype="0" fill="hold" grpId="0" nodeType="with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Scale>
                                      <p:cBhvr>
                                        <p:cTn id="20" dur="25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250" decel="50000" fill="hold">
                                          <p:stCondLst>
                                            <p:cond delay="0"/>
                                          </p:stCondLst>
                                        </p:cTn>
                                        <p:tgtEl>
                                          <p:spTgt spid="7"/>
                                        </p:tgtEl>
                                        <p:attrNameLst>
                                          <p:attrName>ppt_x</p:attrName>
                                          <p:attrName>ppt_y</p:attrName>
                                        </p:attrNameLst>
                                      </p:cBhvr>
                                    </p:animMotion>
                                    <p:animEffect transition="in" filter="fade">
                                      <p:cBhvr>
                                        <p:cTn id="2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5884680"/>
            <a:ext cx="12192000" cy="100303"/>
            <a:chOff x="0" y="1420071"/>
            <a:chExt cx="12192000" cy="2389102"/>
          </a:xfrm>
        </p:grpSpPr>
        <p:sp>
          <p:nvSpPr>
            <p:cNvPr id="10" name="矩形 9"/>
            <p:cNvSpPr/>
            <p:nvPr/>
          </p:nvSpPr>
          <p:spPr>
            <a:xfrm>
              <a:off x="0" y="1420071"/>
              <a:ext cx="3048000" cy="2389102"/>
            </a:xfrm>
            <a:prstGeom prst="rect">
              <a:avLst/>
            </a:prstGeom>
            <a:solidFill>
              <a:srgbClr val="1C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1420071"/>
              <a:ext cx="3048000" cy="2389102"/>
            </a:xfrm>
            <a:prstGeom prst="rect">
              <a:avLst/>
            </a:prstGeom>
            <a:solidFill>
              <a:srgbClr val="7CB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6000" y="1420071"/>
              <a:ext cx="3048000" cy="2389102"/>
            </a:xfrm>
            <a:prstGeom prst="rect">
              <a:avLst/>
            </a:prstGeom>
            <a:solidFill>
              <a:srgbClr val="FAC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44000" y="1420071"/>
              <a:ext cx="3048000" cy="2389102"/>
            </a:xfrm>
            <a:prstGeom prst="rect">
              <a:avLst/>
            </a:prstGeom>
            <a:solidFill>
              <a:srgbClr val="F9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566928" y="624399"/>
            <a:ext cx="4288353" cy="584775"/>
          </a:xfrm>
          <a:prstGeom prst="rect">
            <a:avLst/>
          </a:prstGeom>
          <a:noFill/>
        </p:spPr>
        <p:txBody>
          <a:bodyPr wrap="none" rtlCol="0">
            <a:spAutoFit/>
          </a:bodyPr>
          <a:lstStyle/>
          <a:p>
            <a:r>
              <a:rPr lang="en-US" altLang="zh-CN" sz="3200" dirty="0">
                <a:latin typeface="+mn-ea"/>
              </a:rPr>
              <a:t>1</a:t>
            </a:r>
            <a:r>
              <a:rPr lang="zh-CN" altLang="en-US" sz="3200" dirty="0">
                <a:latin typeface="+mn-ea"/>
              </a:rPr>
              <a:t>月</a:t>
            </a:r>
            <a:r>
              <a:rPr lang="en-US" altLang="zh-CN" sz="3200" dirty="0">
                <a:latin typeface="+mn-ea"/>
              </a:rPr>
              <a:t>4</a:t>
            </a:r>
            <a:r>
              <a:rPr lang="zh-CN" altLang="en-US" sz="3200" dirty="0">
                <a:latin typeface="+mn-ea"/>
              </a:rPr>
              <a:t>日：完成详细设计</a:t>
            </a:r>
            <a:endParaRPr lang="zh-CN" altLang="en-US" sz="3200" dirty="0">
              <a:latin typeface="+mn-ea"/>
            </a:endParaRPr>
          </a:p>
        </p:txBody>
      </p:sp>
      <p:sp>
        <p:nvSpPr>
          <p:cNvPr id="14" name="文本框 13"/>
          <p:cNvSpPr txBox="1"/>
          <p:nvPr/>
        </p:nvSpPr>
        <p:spPr>
          <a:xfrm>
            <a:off x="566928" y="1441924"/>
            <a:ext cx="5929828" cy="584775"/>
          </a:xfrm>
          <a:prstGeom prst="rect">
            <a:avLst/>
          </a:prstGeom>
          <a:noFill/>
        </p:spPr>
        <p:txBody>
          <a:bodyPr wrap="none" rtlCol="0">
            <a:spAutoFit/>
          </a:bodyPr>
          <a:lstStyle/>
          <a:p>
            <a:r>
              <a:rPr lang="en-US" altLang="zh-CN" sz="3200" dirty="0">
                <a:latin typeface="+mn-ea"/>
              </a:rPr>
              <a:t>1</a:t>
            </a:r>
            <a:r>
              <a:rPr lang="zh-CN" altLang="en-US" sz="3200" dirty="0">
                <a:latin typeface="+mn-ea"/>
              </a:rPr>
              <a:t>月</a:t>
            </a:r>
            <a:r>
              <a:rPr lang="en-US" altLang="zh-CN" sz="3200" dirty="0">
                <a:latin typeface="+mn-ea"/>
              </a:rPr>
              <a:t>5</a:t>
            </a:r>
            <a:r>
              <a:rPr lang="zh-CN" altLang="en-US" sz="3200" dirty="0">
                <a:latin typeface="+mn-ea"/>
              </a:rPr>
              <a:t>日</a:t>
            </a:r>
            <a:r>
              <a:rPr lang="en-US" altLang="zh-CN" sz="3200" dirty="0">
                <a:latin typeface="+mn-ea"/>
              </a:rPr>
              <a:t>-1</a:t>
            </a:r>
            <a:r>
              <a:rPr lang="zh-CN" altLang="en-US" sz="3200" dirty="0">
                <a:latin typeface="+mn-ea"/>
              </a:rPr>
              <a:t>月</a:t>
            </a:r>
            <a:r>
              <a:rPr lang="en-US" altLang="zh-CN" sz="3200" dirty="0">
                <a:latin typeface="+mn-ea"/>
              </a:rPr>
              <a:t>11</a:t>
            </a:r>
            <a:r>
              <a:rPr lang="zh-CN" altLang="en-US" sz="3200" dirty="0">
                <a:latin typeface="+mn-ea"/>
              </a:rPr>
              <a:t>日：基本完成开发</a:t>
            </a:r>
            <a:endParaRPr lang="zh-CN" altLang="en-US" sz="3200" dirty="0">
              <a:latin typeface="+mn-ea"/>
            </a:endParaRPr>
          </a:p>
        </p:txBody>
      </p:sp>
      <p:sp>
        <p:nvSpPr>
          <p:cNvPr id="15" name="文本框 14"/>
          <p:cNvSpPr txBox="1"/>
          <p:nvPr/>
        </p:nvSpPr>
        <p:spPr>
          <a:xfrm>
            <a:off x="566928" y="2257898"/>
            <a:ext cx="9417963" cy="1077218"/>
          </a:xfrm>
          <a:prstGeom prst="rect">
            <a:avLst/>
          </a:prstGeom>
          <a:noFill/>
        </p:spPr>
        <p:txBody>
          <a:bodyPr wrap="none" rtlCol="0">
            <a:spAutoFit/>
          </a:bodyPr>
          <a:lstStyle/>
          <a:p>
            <a:r>
              <a:rPr lang="en-US" altLang="zh-CN" sz="3200" dirty="0">
                <a:latin typeface="+mn-ea"/>
              </a:rPr>
              <a:t>1</a:t>
            </a:r>
            <a:r>
              <a:rPr lang="zh-CN" altLang="en-US" sz="3200" dirty="0">
                <a:latin typeface="+mn-ea"/>
              </a:rPr>
              <a:t>月</a:t>
            </a:r>
            <a:r>
              <a:rPr lang="en-US" altLang="zh-CN" sz="3200" dirty="0">
                <a:latin typeface="+mn-ea"/>
              </a:rPr>
              <a:t>12</a:t>
            </a:r>
            <a:r>
              <a:rPr lang="zh-CN" altLang="en-US" sz="3200" dirty="0">
                <a:latin typeface="+mn-ea"/>
              </a:rPr>
              <a:t>日：部署系统并完成测试工作，编写测试报告</a:t>
            </a:r>
            <a:endParaRPr lang="en-US" altLang="zh-CN" sz="3200" dirty="0">
              <a:latin typeface="+mn-ea"/>
            </a:endParaRPr>
          </a:p>
          <a:p>
            <a:r>
              <a:rPr lang="zh-CN" altLang="en-US" sz="3200" dirty="0">
                <a:latin typeface="+mn-ea"/>
              </a:rPr>
              <a:t>及部署说明书</a:t>
            </a:r>
            <a:endParaRPr lang="zh-CN" altLang="en-US" sz="3200" dirty="0">
              <a:latin typeface="+mn-ea"/>
            </a:endParaRPr>
          </a:p>
        </p:txBody>
      </p:sp>
      <p:sp>
        <p:nvSpPr>
          <p:cNvPr id="16" name="文本框 15"/>
          <p:cNvSpPr txBox="1"/>
          <p:nvPr/>
        </p:nvSpPr>
        <p:spPr>
          <a:xfrm>
            <a:off x="566928" y="3479997"/>
            <a:ext cx="9828332" cy="584775"/>
          </a:xfrm>
          <a:prstGeom prst="rect">
            <a:avLst/>
          </a:prstGeom>
          <a:noFill/>
        </p:spPr>
        <p:txBody>
          <a:bodyPr wrap="none" rtlCol="0">
            <a:spAutoFit/>
          </a:bodyPr>
          <a:lstStyle/>
          <a:p>
            <a:r>
              <a:rPr lang="en-US" altLang="zh-CN" sz="3200" dirty="0">
                <a:latin typeface="+mn-ea"/>
              </a:rPr>
              <a:t>1</a:t>
            </a:r>
            <a:r>
              <a:rPr lang="zh-CN" altLang="en-US" sz="3200" dirty="0">
                <a:latin typeface="+mn-ea"/>
              </a:rPr>
              <a:t>月</a:t>
            </a:r>
            <a:r>
              <a:rPr lang="en-US" altLang="zh-CN" sz="3200" dirty="0">
                <a:latin typeface="+mn-ea"/>
              </a:rPr>
              <a:t>13</a:t>
            </a:r>
            <a:r>
              <a:rPr lang="zh-CN" altLang="en-US" sz="3200" dirty="0">
                <a:latin typeface="+mn-ea"/>
              </a:rPr>
              <a:t>日：优化系统，编写用户手册以及制作答辩 </a:t>
            </a:r>
            <a:r>
              <a:rPr lang="en-US" altLang="zh-CN" sz="3200" dirty="0">
                <a:latin typeface="+mn-ea"/>
              </a:rPr>
              <a:t>PPT</a:t>
            </a:r>
            <a:endParaRPr lang="zh-CN" altLang="en-US" sz="3200" dirty="0">
              <a:latin typeface="+mn-ea"/>
            </a:endParaRPr>
          </a:p>
        </p:txBody>
      </p:sp>
      <p:sp>
        <p:nvSpPr>
          <p:cNvPr id="17" name="文本框 16"/>
          <p:cNvSpPr txBox="1"/>
          <p:nvPr/>
        </p:nvSpPr>
        <p:spPr>
          <a:xfrm>
            <a:off x="566928" y="4209653"/>
            <a:ext cx="2852063" cy="584775"/>
          </a:xfrm>
          <a:prstGeom prst="rect">
            <a:avLst/>
          </a:prstGeom>
          <a:noFill/>
        </p:spPr>
        <p:txBody>
          <a:bodyPr wrap="none" rtlCol="0">
            <a:spAutoFit/>
          </a:bodyPr>
          <a:lstStyle/>
          <a:p>
            <a:r>
              <a:rPr lang="en-US" altLang="zh-CN" sz="3200" dirty="0">
                <a:latin typeface="+mn-ea"/>
              </a:rPr>
              <a:t>1</a:t>
            </a:r>
            <a:r>
              <a:rPr lang="zh-CN" altLang="en-US" sz="3200" dirty="0">
                <a:latin typeface="+mn-ea"/>
              </a:rPr>
              <a:t>月</a:t>
            </a:r>
            <a:r>
              <a:rPr lang="en-US" altLang="zh-CN" sz="3200" dirty="0">
                <a:latin typeface="+mn-ea"/>
              </a:rPr>
              <a:t>14</a:t>
            </a:r>
            <a:r>
              <a:rPr lang="zh-CN" altLang="en-US" sz="3200" dirty="0">
                <a:latin typeface="+mn-ea"/>
              </a:rPr>
              <a:t>号：答辩</a:t>
            </a:r>
            <a:endParaRPr lang="zh-CN" altLang="en-US" sz="32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ISPRING_PRESENTATION_TITLE" val="www.99ppt.com"/>
</p:tagLst>
</file>

<file path=ppt/theme/theme1.xml><?xml version="1.0" encoding="utf-8"?>
<a:theme xmlns:a="http://schemas.openxmlformats.org/drawingml/2006/main" name="www.99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3073</Words>
  <Application>WPS 演示</Application>
  <PresentationFormat>宽屏</PresentationFormat>
  <Paragraphs>249</Paragraphs>
  <Slides>22</Slides>
  <Notes>22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22</vt:i4>
      </vt:variant>
    </vt:vector>
  </HeadingPairs>
  <TitlesOfParts>
    <vt:vector size="38" baseType="lpstr">
      <vt:lpstr>Arial</vt:lpstr>
      <vt:lpstr>宋体</vt:lpstr>
      <vt:lpstr>Wingdings</vt:lpstr>
      <vt:lpstr>Agency FB</vt:lpstr>
      <vt:lpstr>Trebuchet MS</vt:lpstr>
      <vt:lpstr>钟齐安景臣硬笔行书</vt:lpstr>
      <vt:lpstr>微软雅黑</vt:lpstr>
      <vt:lpstr>Impact</vt:lpstr>
      <vt:lpstr>Tw Cen MT</vt:lpstr>
      <vt:lpstr>Segoe Print</vt:lpstr>
      <vt:lpstr>Lato Regular</vt:lpstr>
      <vt:lpstr>Calibri</vt:lpstr>
      <vt:lpstr>Arial Unicode MS</vt:lpstr>
      <vt:lpstr>Calibri Light</vt:lpstr>
      <vt:lpstr>AurulentSansMono Nerd Font</vt:lpstr>
      <vt:lpstr>www.99ppt.com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www.99ppt.com</dc:title>
  <dc:creator>www.99ppt.com</dc:creator>
  <cp:lastModifiedBy>Rubia</cp:lastModifiedBy>
  <cp:revision>243</cp:revision>
  <dcterms:created xsi:type="dcterms:W3CDTF">2016-03-31T10:33:00Z</dcterms:created>
  <dcterms:modified xsi:type="dcterms:W3CDTF">2022-01-14T05:45:14Z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2052-11.1.0.11194</vt:lpwstr>
  </property>
  <property fmtid="{D5CDD505-2E9C-101B-9397-08002B2CF9AE}" pid="3" name="ICV">
    <vt:lpwstr>0C665717C5514B358B0D499A872B0F1E</vt:lpwstr>
  </property>
</Properties>
</file>