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62"/>
  </p:handoutMasterIdLst>
  <p:sldIdLst>
    <p:sldId id="390" r:id="rId3"/>
    <p:sldId id="257" r:id="rId4"/>
    <p:sldId id="258" r:id="rId5"/>
    <p:sldId id="322" r:id="rId6"/>
    <p:sldId id="391" r:id="rId8"/>
    <p:sldId id="340" r:id="rId9"/>
    <p:sldId id="341" r:id="rId10"/>
    <p:sldId id="401" r:id="rId11"/>
    <p:sldId id="402" r:id="rId12"/>
    <p:sldId id="427" r:id="rId13"/>
    <p:sldId id="428" r:id="rId14"/>
    <p:sldId id="430" r:id="rId15"/>
    <p:sldId id="429" r:id="rId16"/>
    <p:sldId id="342" r:id="rId17"/>
    <p:sldId id="392" r:id="rId18"/>
    <p:sldId id="330" r:id="rId19"/>
    <p:sldId id="453" r:id="rId20"/>
    <p:sldId id="343" r:id="rId21"/>
    <p:sldId id="447" r:id="rId22"/>
    <p:sldId id="445" r:id="rId23"/>
    <p:sldId id="448" r:id="rId24"/>
    <p:sldId id="446" r:id="rId25"/>
    <p:sldId id="444" r:id="rId26"/>
    <p:sldId id="443" r:id="rId27"/>
    <p:sldId id="441" r:id="rId28"/>
    <p:sldId id="442" r:id="rId29"/>
    <p:sldId id="344" r:id="rId30"/>
    <p:sldId id="400" r:id="rId31"/>
    <p:sldId id="403" r:id="rId32"/>
    <p:sldId id="434" r:id="rId33"/>
    <p:sldId id="449" r:id="rId34"/>
    <p:sldId id="433" r:id="rId35"/>
    <p:sldId id="432" r:id="rId36"/>
    <p:sldId id="431" r:id="rId37"/>
    <p:sldId id="345" r:id="rId38"/>
    <p:sldId id="346" r:id="rId39"/>
    <p:sldId id="347" r:id="rId40"/>
    <p:sldId id="394" r:id="rId41"/>
    <p:sldId id="325" r:id="rId42"/>
    <p:sldId id="440" r:id="rId43"/>
    <p:sldId id="324" r:id="rId44"/>
    <p:sldId id="395" r:id="rId45"/>
    <p:sldId id="436" r:id="rId46"/>
    <p:sldId id="452" r:id="rId47"/>
    <p:sldId id="332" r:id="rId48"/>
    <p:sldId id="435" r:id="rId49"/>
    <p:sldId id="437" r:id="rId50"/>
    <p:sldId id="438" r:id="rId51"/>
    <p:sldId id="439" r:id="rId52"/>
    <p:sldId id="393" r:id="rId53"/>
    <p:sldId id="331" r:id="rId54"/>
    <p:sldId id="396" r:id="rId55"/>
    <p:sldId id="329" r:id="rId56"/>
    <p:sldId id="397" r:id="rId57"/>
    <p:sldId id="495" r:id="rId58"/>
    <p:sldId id="493" r:id="rId59"/>
    <p:sldId id="494" r:id="rId60"/>
    <p:sldId id="263" r:id="rId61"/>
  </p:sldIdLst>
  <p:sldSz cx="12192000" cy="6858000"/>
  <p:notesSz cx="6858000" cy="9144000"/>
  <p:custDataLst>
    <p:tags r:id="rId6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7129" userDrawn="1">
          <p15:clr>
            <a:srgbClr val="A4A3A4"/>
          </p15:clr>
        </p15:guide>
        <p15:guide id="3" orient="horz" pos="1136" userDrawn="1">
          <p15:clr>
            <a:srgbClr val="A4A3A4"/>
          </p15:clr>
        </p15:guide>
        <p15:guide id="5" orient="horz" pos="39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7CE"/>
    <a:srgbClr val="051C41"/>
    <a:srgbClr val="115BD8"/>
    <a:srgbClr val="FBBD06"/>
    <a:srgbClr val="438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17" autoAdjust="0"/>
    <p:restoredTop sz="94503" autoAdjust="0"/>
  </p:normalViewPr>
  <p:slideViewPr>
    <p:cSldViewPr snapToGrid="0" showGuides="1">
      <p:cViewPr varScale="1">
        <p:scale>
          <a:sx n="78" d="100"/>
          <a:sy n="78" d="100"/>
        </p:scale>
        <p:origin x="394" y="58"/>
      </p:cViewPr>
      <p:guideLst>
        <p:guide pos="415"/>
        <p:guide pos="7129"/>
        <p:guide orient="horz" pos="1136"/>
        <p:guide orient="horz" pos="39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131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6" Type="http://schemas.openxmlformats.org/officeDocument/2006/relationships/tags" Target="tags/tag42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handoutMaster" Target="handoutMasters/handoutMaster1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3195A-ED01-4EDB-AA7A-A28706909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CF6E-6D36-4AEF-82CC-2BC78FA5E4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D67AE-BB6E-4E73-B371-3C214823F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51ED4-6AA8-42CC-B2A4-B42EC1B64C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0" y="2362200"/>
            <a:ext cx="12192000" cy="3017520"/>
          </a:xfrm>
          <a:custGeom>
            <a:avLst/>
            <a:gdLst>
              <a:gd name="connsiteX0" fmla="*/ 6096001 w 12192000"/>
              <a:gd name="connsiteY0" fmla="*/ 0 h 3017520"/>
              <a:gd name="connsiteX1" fmla="*/ 11912335 w 12192000"/>
              <a:gd name="connsiteY1" fmla="*/ 665198 h 3017520"/>
              <a:gd name="connsiteX2" fmla="*/ 12192000 w 12192000"/>
              <a:gd name="connsiteY2" fmla="*/ 764218 h 3017520"/>
              <a:gd name="connsiteX3" fmla="*/ 12192000 w 12192000"/>
              <a:gd name="connsiteY3" fmla="*/ 2253303 h 3017520"/>
              <a:gd name="connsiteX4" fmla="*/ 11912335 w 12192000"/>
              <a:gd name="connsiteY4" fmla="*/ 2352322 h 3017520"/>
              <a:gd name="connsiteX5" fmla="*/ 6096001 w 12192000"/>
              <a:gd name="connsiteY5" fmla="*/ 3017520 h 3017520"/>
              <a:gd name="connsiteX6" fmla="*/ 279667 w 12192000"/>
              <a:gd name="connsiteY6" fmla="*/ 2352322 h 3017520"/>
              <a:gd name="connsiteX7" fmla="*/ 0 w 12192000"/>
              <a:gd name="connsiteY7" fmla="*/ 2253302 h 3017520"/>
              <a:gd name="connsiteX8" fmla="*/ 0 w 12192000"/>
              <a:gd name="connsiteY8" fmla="*/ 764218 h 3017520"/>
              <a:gd name="connsiteX9" fmla="*/ 279667 w 12192000"/>
              <a:gd name="connsiteY9" fmla="*/ 665198 h 3017520"/>
              <a:gd name="connsiteX10" fmla="*/ 6096001 w 12192000"/>
              <a:gd name="connsiteY10" fmla="*/ 0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017520">
                <a:moveTo>
                  <a:pt x="6096001" y="0"/>
                </a:moveTo>
                <a:cubicBezTo>
                  <a:pt x="8517168" y="0"/>
                  <a:pt x="10651822" y="263865"/>
                  <a:pt x="11912335" y="665198"/>
                </a:cubicBezTo>
                <a:lnTo>
                  <a:pt x="12192000" y="764218"/>
                </a:lnTo>
                <a:lnTo>
                  <a:pt x="12192000" y="2253303"/>
                </a:lnTo>
                <a:lnTo>
                  <a:pt x="11912335" y="2352322"/>
                </a:lnTo>
                <a:cubicBezTo>
                  <a:pt x="10651822" y="2753655"/>
                  <a:pt x="8517168" y="3017520"/>
                  <a:pt x="6096001" y="3017520"/>
                </a:cubicBezTo>
                <a:cubicBezTo>
                  <a:pt x="3674834" y="3017520"/>
                  <a:pt x="1540181" y="2753655"/>
                  <a:pt x="279667" y="2352322"/>
                </a:cubicBezTo>
                <a:lnTo>
                  <a:pt x="0" y="2253302"/>
                </a:lnTo>
                <a:lnTo>
                  <a:pt x="0" y="764218"/>
                </a:lnTo>
                <a:lnTo>
                  <a:pt x="279667" y="665198"/>
                </a:lnTo>
                <a:cubicBezTo>
                  <a:pt x="1540181" y="263865"/>
                  <a:pt x="3674834" y="0"/>
                  <a:pt x="60960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0" y="0"/>
            <a:ext cx="12192000" cy="5379720"/>
          </a:xfrm>
          <a:custGeom>
            <a:avLst/>
            <a:gdLst>
              <a:gd name="connsiteX0" fmla="*/ 0 w 12192000"/>
              <a:gd name="connsiteY0" fmla="*/ 0 h 5379720"/>
              <a:gd name="connsiteX1" fmla="*/ 12192000 w 12192000"/>
              <a:gd name="connsiteY1" fmla="*/ 0 h 5379720"/>
              <a:gd name="connsiteX2" fmla="*/ 12192000 w 12192000"/>
              <a:gd name="connsiteY2" fmla="*/ 1760780 h 5379720"/>
              <a:gd name="connsiteX3" fmla="*/ 12192000 w 12192000"/>
              <a:gd name="connsiteY3" fmla="*/ 4152341 h 5379720"/>
              <a:gd name="connsiteX4" fmla="*/ 11912335 w 12192000"/>
              <a:gd name="connsiteY4" fmla="*/ 4311372 h 5379720"/>
              <a:gd name="connsiteX5" fmla="*/ 6096001 w 12192000"/>
              <a:gd name="connsiteY5" fmla="*/ 5379720 h 5379720"/>
              <a:gd name="connsiteX6" fmla="*/ 279667 w 12192000"/>
              <a:gd name="connsiteY6" fmla="*/ 4311372 h 5379720"/>
              <a:gd name="connsiteX7" fmla="*/ 0 w 12192000"/>
              <a:gd name="connsiteY7" fmla="*/ 4152340 h 5379720"/>
              <a:gd name="connsiteX8" fmla="*/ 0 w 12192000"/>
              <a:gd name="connsiteY8" fmla="*/ 1760781 h 53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79720">
                <a:moveTo>
                  <a:pt x="0" y="0"/>
                </a:moveTo>
                <a:lnTo>
                  <a:pt x="12192000" y="0"/>
                </a:lnTo>
                <a:lnTo>
                  <a:pt x="12192000" y="1760780"/>
                </a:lnTo>
                <a:lnTo>
                  <a:pt x="12192000" y="4152341"/>
                </a:lnTo>
                <a:lnTo>
                  <a:pt x="11912335" y="4311372"/>
                </a:lnTo>
                <a:cubicBezTo>
                  <a:pt x="10651822" y="4955937"/>
                  <a:pt x="8517168" y="5379720"/>
                  <a:pt x="6096001" y="5379720"/>
                </a:cubicBezTo>
                <a:cubicBezTo>
                  <a:pt x="3674834" y="5379720"/>
                  <a:pt x="1540181" y="4955937"/>
                  <a:pt x="279667" y="4311372"/>
                </a:cubicBezTo>
                <a:lnTo>
                  <a:pt x="0" y="4152340"/>
                </a:lnTo>
                <a:lnTo>
                  <a:pt x="0" y="1760781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rcRect/>
            <a:stretch>
              <a:fillRect l="-1282" r="-1282" b="-549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建筑的设计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5" y="-2672683"/>
            <a:ext cx="6858001" cy="1221220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-1147290" y="-1078618"/>
            <a:ext cx="6926281" cy="8574702"/>
            <a:chOff x="-1147290" y="-1078618"/>
            <a:chExt cx="6926281" cy="8574702"/>
          </a:xfrm>
        </p:grpSpPr>
        <p:sp>
          <p:nvSpPr>
            <p:cNvPr id="9" name="任意多边形: 形状 8"/>
            <p:cNvSpPr/>
            <p:nvPr/>
          </p:nvSpPr>
          <p:spPr>
            <a:xfrm rot="1486949">
              <a:off x="-1130992" y="-1078618"/>
              <a:ext cx="6909983" cy="8574702"/>
            </a:xfrm>
            <a:custGeom>
              <a:avLst/>
              <a:gdLst>
                <a:gd name="connsiteX0" fmla="*/ 0 w 6909983"/>
                <a:gd name="connsiteY0" fmla="*/ 2348286 h 8574702"/>
                <a:gd name="connsiteX1" fmla="*/ 5086239 w 6909983"/>
                <a:gd name="connsiteY1" fmla="*/ 0 h 8574702"/>
                <a:gd name="connsiteX2" fmla="*/ 5218286 w 6909983"/>
                <a:gd name="connsiteY2" fmla="*/ 98136 h 8574702"/>
                <a:gd name="connsiteX3" fmla="*/ 6909983 w 6909983"/>
                <a:gd name="connsiteY3" fmla="*/ 3990408 h 8574702"/>
                <a:gd name="connsiteX4" fmla="*/ 5913200 w 6909983"/>
                <a:gd name="connsiteY4" fmla="*/ 7146493 h 8574702"/>
                <a:gd name="connsiteX5" fmla="*/ 5882337 w 6909983"/>
                <a:gd name="connsiteY5" fmla="*/ 7186094 h 8574702"/>
                <a:gd name="connsiteX6" fmla="*/ 2874699 w 6909983"/>
                <a:gd name="connsiteY6" fmla="*/ 8574702 h 857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09983" h="8574702">
                  <a:moveTo>
                    <a:pt x="0" y="2348286"/>
                  </a:moveTo>
                  <a:lnTo>
                    <a:pt x="5086239" y="0"/>
                  </a:lnTo>
                  <a:lnTo>
                    <a:pt x="5218286" y="98136"/>
                  </a:lnTo>
                  <a:cubicBezTo>
                    <a:pt x="6238934" y="941668"/>
                    <a:pt x="6909983" y="2370171"/>
                    <a:pt x="6909983" y="3990408"/>
                  </a:cubicBezTo>
                  <a:cubicBezTo>
                    <a:pt x="6909983" y="5205586"/>
                    <a:pt x="6532519" y="6312914"/>
                    <a:pt x="5913200" y="7146493"/>
                  </a:cubicBezTo>
                  <a:lnTo>
                    <a:pt x="5882337" y="7186094"/>
                  </a:lnTo>
                  <a:lnTo>
                    <a:pt x="2874699" y="85747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 rot="1486949">
              <a:off x="-1147290" y="-1004432"/>
              <a:ext cx="6803194" cy="8473474"/>
            </a:xfrm>
            <a:custGeom>
              <a:avLst/>
              <a:gdLst>
                <a:gd name="connsiteX0" fmla="*/ 0 w 6803194"/>
                <a:gd name="connsiteY0" fmla="*/ 2247057 h 8473474"/>
                <a:gd name="connsiteX1" fmla="*/ 4866985 w 6803194"/>
                <a:gd name="connsiteY1" fmla="*/ 0 h 8473474"/>
                <a:gd name="connsiteX2" fmla="*/ 5062929 w 6803194"/>
                <a:gd name="connsiteY2" fmla="*/ 141559 h 8473474"/>
                <a:gd name="connsiteX3" fmla="*/ 6803194 w 6803194"/>
                <a:gd name="connsiteY3" fmla="*/ 4033831 h 8473474"/>
                <a:gd name="connsiteX4" fmla="*/ 5901855 w 6803194"/>
                <a:gd name="connsiteY4" fmla="*/ 7019600 h 8473474"/>
                <a:gd name="connsiteX5" fmla="*/ 5840114 w 6803194"/>
                <a:gd name="connsiteY5" fmla="*/ 7104360 h 8473474"/>
                <a:gd name="connsiteX6" fmla="*/ 2874699 w 6803194"/>
                <a:gd name="connsiteY6" fmla="*/ 8473474 h 847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03194" h="8473474">
                  <a:moveTo>
                    <a:pt x="0" y="2247057"/>
                  </a:moveTo>
                  <a:lnTo>
                    <a:pt x="4866985" y="0"/>
                  </a:lnTo>
                  <a:lnTo>
                    <a:pt x="5062929" y="141559"/>
                  </a:lnTo>
                  <a:cubicBezTo>
                    <a:pt x="6112880" y="985090"/>
                    <a:pt x="6803194" y="2413593"/>
                    <a:pt x="6803194" y="4033831"/>
                  </a:cubicBezTo>
                  <a:cubicBezTo>
                    <a:pt x="6803194" y="5167997"/>
                    <a:pt x="6464941" y="6208214"/>
                    <a:pt x="5901855" y="7019600"/>
                  </a:cubicBezTo>
                  <a:lnTo>
                    <a:pt x="5840114" y="7104360"/>
                  </a:lnTo>
                  <a:lnTo>
                    <a:pt x="2874699" y="8473474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 userDrawn="1"/>
        </p:nvSpPr>
        <p:spPr>
          <a:xfrm>
            <a:off x="7511970" y="-2199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31" y="-297"/>
            <a:ext cx="12193057" cy="685859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66750" y="2625969"/>
            <a:ext cx="10858500" cy="3206433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56243" y="1399036"/>
            <a:ext cx="2642842" cy="26428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 flipV="1">
            <a:off x="8267675" y="1304548"/>
            <a:ext cx="2642842" cy="2642842"/>
          </a:xfrm>
          <a:prstGeom prst="rect">
            <a:avLst/>
          </a:prstGeom>
          <a:blipFill>
            <a:blip r:embed="rId4"/>
            <a:srcRect/>
            <a:stretch>
              <a:fillRect l="-39021" r="-390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408710" y="737173"/>
            <a:ext cx="760137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64000">
                      <a:schemeClr val="accent1">
                        <a:alpha val="0"/>
                      </a:schemeClr>
                    </a:gs>
                    <a:gs pos="0">
                      <a:schemeClr val="accent1">
                        <a:alpha val="17000"/>
                      </a:schemeClr>
                    </a:gs>
                    <a:gs pos="60000">
                      <a:schemeClr val="accent1">
                        <a:lumMod val="75000"/>
                        <a:alpha val="3000"/>
                      </a:schemeClr>
                    </a:gs>
                  </a:gsLst>
                  <a:lin ang="5400000" scaled="1"/>
                  <a:tileRect/>
                </a:gradFill>
                <a:latin typeface="+mj-lt"/>
              </a:rPr>
              <a:t>PART</a:t>
            </a:r>
            <a:endParaRPr lang="zh-CN" altLang="en-US" sz="19900" dirty="0">
              <a:gradFill flip="none" rotWithShape="1">
                <a:gsLst>
                  <a:gs pos="64000">
                    <a:schemeClr val="accent1">
                      <a:alpha val="0"/>
                    </a:schemeClr>
                  </a:gs>
                  <a:gs pos="0">
                    <a:schemeClr val="accent1">
                      <a:alpha val="17000"/>
                    </a:schemeClr>
                  </a:gs>
                  <a:gs pos="60000">
                    <a:schemeClr val="accent1">
                      <a:lumMod val="75000"/>
                      <a:alpha val="3000"/>
                    </a:schemeClr>
                  </a:gs>
                </a:gsLst>
                <a:lin ang="5400000" scaled="1"/>
                <a:tileRect/>
              </a:gradFill>
              <a:latin typeface="+mj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背景图案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987275" y="576421"/>
            <a:ext cx="1435049" cy="904558"/>
            <a:chOff x="660400" y="459740"/>
            <a:chExt cx="1435049" cy="904558"/>
          </a:xfrm>
        </p:grpSpPr>
        <p:sp>
          <p:nvSpPr>
            <p:cNvPr id="11" name="任意多边形: 形状 10"/>
            <p:cNvSpPr/>
            <p:nvPr/>
          </p:nvSpPr>
          <p:spPr>
            <a:xfrm>
              <a:off x="660400" y="459740"/>
              <a:ext cx="1007745" cy="904558"/>
            </a:xfrm>
            <a:custGeom>
              <a:avLst/>
              <a:gdLst>
                <a:gd name="connsiteX0" fmla="*/ 0 w 1007745"/>
                <a:gd name="connsiteY0" fmla="*/ 0 h 904558"/>
                <a:gd name="connsiteX1" fmla="*/ 1007745 w 1007745"/>
                <a:gd name="connsiteY1" fmla="*/ 0 h 904558"/>
                <a:gd name="connsiteX2" fmla="*/ 1007745 w 1007745"/>
                <a:gd name="connsiteY2" fmla="*/ 130810 h 904558"/>
                <a:gd name="connsiteX3" fmla="*/ 995135 w 1007745"/>
                <a:gd name="connsiteY3" fmla="*/ 130810 h 904558"/>
                <a:gd name="connsiteX4" fmla="*/ 995135 w 1007745"/>
                <a:gd name="connsiteY4" fmla="*/ 12610 h 904558"/>
                <a:gd name="connsiteX5" fmla="*/ 12610 w 1007745"/>
                <a:gd name="connsiteY5" fmla="*/ 12610 h 904558"/>
                <a:gd name="connsiteX6" fmla="*/ 12610 w 1007745"/>
                <a:gd name="connsiteY6" fmla="*/ 891948 h 904558"/>
                <a:gd name="connsiteX7" fmla="*/ 995135 w 1007745"/>
                <a:gd name="connsiteY7" fmla="*/ 891948 h 904558"/>
                <a:gd name="connsiteX8" fmla="*/ 995135 w 1007745"/>
                <a:gd name="connsiteY8" fmla="*/ 810895 h 904558"/>
                <a:gd name="connsiteX9" fmla="*/ 1007745 w 1007745"/>
                <a:gd name="connsiteY9" fmla="*/ 810895 h 904558"/>
                <a:gd name="connsiteX10" fmla="*/ 1007745 w 1007745"/>
                <a:gd name="connsiteY10" fmla="*/ 904558 h 904558"/>
                <a:gd name="connsiteX11" fmla="*/ 0 w 1007745"/>
                <a:gd name="connsiteY11" fmla="*/ 904558 h 90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7745" h="904558">
                  <a:moveTo>
                    <a:pt x="0" y="0"/>
                  </a:moveTo>
                  <a:lnTo>
                    <a:pt x="1007745" y="0"/>
                  </a:lnTo>
                  <a:lnTo>
                    <a:pt x="1007745" y="130810"/>
                  </a:lnTo>
                  <a:lnTo>
                    <a:pt x="995135" y="130810"/>
                  </a:lnTo>
                  <a:lnTo>
                    <a:pt x="995135" y="12610"/>
                  </a:lnTo>
                  <a:lnTo>
                    <a:pt x="12610" y="12610"/>
                  </a:lnTo>
                  <a:lnTo>
                    <a:pt x="12610" y="891948"/>
                  </a:lnTo>
                  <a:lnTo>
                    <a:pt x="995135" y="891948"/>
                  </a:lnTo>
                  <a:lnTo>
                    <a:pt x="995135" y="810895"/>
                  </a:lnTo>
                  <a:lnTo>
                    <a:pt x="1007745" y="810895"/>
                  </a:lnTo>
                  <a:lnTo>
                    <a:pt x="1007745" y="904558"/>
                  </a:lnTo>
                  <a:lnTo>
                    <a:pt x="0" y="90455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064" y="542115"/>
              <a:ext cx="13583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+mj-lt"/>
                </a:rPr>
                <a:t>Work report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10922722" y="989433"/>
            <a:ext cx="428861" cy="428861"/>
            <a:chOff x="10913630" y="820437"/>
            <a:chExt cx="428861" cy="428861"/>
          </a:xfrm>
        </p:grpSpPr>
        <p:sp>
          <p:nvSpPr>
            <p:cNvPr id="14" name="椭圆 13"/>
            <p:cNvSpPr/>
            <p:nvPr/>
          </p:nvSpPr>
          <p:spPr>
            <a:xfrm>
              <a:off x="10913630" y="820437"/>
              <a:ext cx="428861" cy="428861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 rot="13500000">
              <a:off x="11070018" y="967670"/>
              <a:ext cx="120267" cy="106821"/>
            </a:xfrm>
            <a:custGeom>
              <a:avLst/>
              <a:gdLst>
                <a:gd name="connsiteX0" fmla="*/ 120267 w 120267"/>
                <a:gd name="connsiteY0" fmla="*/ 23593 h 106821"/>
                <a:gd name="connsiteX1" fmla="*/ 120265 w 120267"/>
                <a:gd name="connsiteY1" fmla="*/ 23593 h 106821"/>
                <a:gd name="connsiteX2" fmla="*/ 115056 w 120267"/>
                <a:gd name="connsiteY2" fmla="*/ 18384 h 106821"/>
                <a:gd name="connsiteX3" fmla="*/ 106821 w 120267"/>
                <a:gd name="connsiteY3" fmla="*/ 10149 h 106821"/>
                <a:gd name="connsiteX4" fmla="*/ 10147 w 120267"/>
                <a:gd name="connsiteY4" fmla="*/ 10149 h 106821"/>
                <a:gd name="connsiteX5" fmla="*/ 10147 w 120267"/>
                <a:gd name="connsiteY5" fmla="*/ 106821 h 106821"/>
                <a:gd name="connsiteX6" fmla="*/ 8235 w 120267"/>
                <a:gd name="connsiteY6" fmla="*/ 104909 h 106821"/>
                <a:gd name="connsiteX7" fmla="*/ 0 w 120267"/>
                <a:gd name="connsiteY7" fmla="*/ 96674 h 106821"/>
                <a:gd name="connsiteX8" fmla="*/ 0 w 120267"/>
                <a:gd name="connsiteY8" fmla="*/ 0 h 106821"/>
                <a:gd name="connsiteX9" fmla="*/ 96674 w 120267"/>
                <a:gd name="connsiteY9" fmla="*/ 0 h 106821"/>
                <a:gd name="connsiteX10" fmla="*/ 104909 w 120267"/>
                <a:gd name="connsiteY10" fmla="*/ 8235 h 106821"/>
                <a:gd name="connsiteX11" fmla="*/ 112032 w 120267"/>
                <a:gd name="connsiteY11" fmla="*/ 15358 h 10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0267" h="106821">
                  <a:moveTo>
                    <a:pt x="120267" y="23593"/>
                  </a:moveTo>
                  <a:lnTo>
                    <a:pt x="120265" y="23593"/>
                  </a:lnTo>
                  <a:lnTo>
                    <a:pt x="115056" y="18384"/>
                  </a:lnTo>
                  <a:lnTo>
                    <a:pt x="106821" y="10149"/>
                  </a:lnTo>
                  <a:lnTo>
                    <a:pt x="10147" y="10149"/>
                  </a:lnTo>
                  <a:lnTo>
                    <a:pt x="10147" y="106821"/>
                  </a:lnTo>
                  <a:lnTo>
                    <a:pt x="8235" y="104909"/>
                  </a:lnTo>
                  <a:lnTo>
                    <a:pt x="0" y="96674"/>
                  </a:lnTo>
                  <a:lnTo>
                    <a:pt x="0" y="0"/>
                  </a:lnTo>
                  <a:lnTo>
                    <a:pt x="96674" y="0"/>
                  </a:lnTo>
                  <a:lnTo>
                    <a:pt x="104909" y="8235"/>
                  </a:lnTo>
                  <a:lnTo>
                    <a:pt x="112032" y="1535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 userDrawn="1"/>
        </p:nvGrpSpPr>
        <p:grpSpPr>
          <a:xfrm>
            <a:off x="9713992" y="6252681"/>
            <a:ext cx="2020765" cy="342900"/>
            <a:chOff x="10001983" y="259373"/>
            <a:chExt cx="2020765" cy="342900"/>
          </a:xfrm>
        </p:grpSpPr>
        <p:pic>
          <p:nvPicPr>
            <p:cNvPr id="3" name="图片 2" descr="说明: 4"/>
            <p:cNvPicPr/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03498" y="259373"/>
              <a:ext cx="161925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3"/>
            <p:cNvPicPr/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01983" y="268898"/>
              <a:ext cx="3429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480131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382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4038600" y="6400413"/>
            <a:ext cx="4114800" cy="276999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86106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44608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2277" y="6452324"/>
            <a:ext cx="2560320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926" y="6452008"/>
            <a:ext cx="3134241" cy="276999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4565" y="6452008"/>
            <a:ext cx="832811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BD9E-AB09-417E-A78E-EBA5D08166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62C5A-1C7E-4BE9-93D6-CA28F92514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FBD9E-AB09-417E-A78E-EBA5D08166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62C5A-1C7E-4BE9-93D6-CA28F92514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4" Type="http://schemas.openxmlformats.org/officeDocument/2006/relationships/slideLayout" Target="../slideLayouts/slideLayout3.xml"/><Relationship Id="rId43" Type="http://schemas.openxmlformats.org/officeDocument/2006/relationships/tags" Target="../tags/tag41.xml"/><Relationship Id="rId42" Type="http://schemas.openxmlformats.org/officeDocument/2006/relationships/tags" Target="../tags/tag40.xml"/><Relationship Id="rId41" Type="http://schemas.openxmlformats.org/officeDocument/2006/relationships/tags" Target="../tags/tag39.xml"/><Relationship Id="rId40" Type="http://schemas.openxmlformats.org/officeDocument/2006/relationships/tags" Target="../tags/tag38.xml"/><Relationship Id="rId4" Type="http://schemas.openxmlformats.org/officeDocument/2006/relationships/tags" Target="../tags/tag3.xml"/><Relationship Id="rId39" Type="http://schemas.openxmlformats.org/officeDocument/2006/relationships/tags" Target="../tags/tag37.xml"/><Relationship Id="rId38" Type="http://schemas.openxmlformats.org/officeDocument/2006/relationships/tags" Target="../tags/tag36.xml"/><Relationship Id="rId37" Type="http://schemas.openxmlformats.org/officeDocument/2006/relationships/tags" Target="../tags/tag35.xml"/><Relationship Id="rId36" Type="http://schemas.openxmlformats.org/officeDocument/2006/relationships/tags" Target="../tags/tag34.xml"/><Relationship Id="rId35" Type="http://schemas.openxmlformats.org/officeDocument/2006/relationships/tags" Target="../tags/tag33.xml"/><Relationship Id="rId34" Type="http://schemas.openxmlformats.org/officeDocument/2006/relationships/tags" Target="../tags/tag32.xml"/><Relationship Id="rId33" Type="http://schemas.openxmlformats.org/officeDocument/2006/relationships/tags" Target="../tags/tag31.xml"/><Relationship Id="rId32" Type="http://schemas.openxmlformats.org/officeDocument/2006/relationships/tags" Target="../tags/tag30.xml"/><Relationship Id="rId31" Type="http://schemas.openxmlformats.org/officeDocument/2006/relationships/tags" Target="../tags/tag29.xml"/><Relationship Id="rId30" Type="http://schemas.openxmlformats.org/officeDocument/2006/relationships/tags" Target="../tags/tag28.xml"/><Relationship Id="rId3" Type="http://schemas.openxmlformats.org/officeDocument/2006/relationships/tags" Target="../tags/tag2.xml"/><Relationship Id="rId29" Type="http://schemas.openxmlformats.org/officeDocument/2006/relationships/tags" Target="../tags/tag27.xml"/><Relationship Id="rId28" Type="http://schemas.openxmlformats.org/officeDocument/2006/relationships/tags" Target="../tags/tag26.xml"/><Relationship Id="rId27" Type="http://schemas.openxmlformats.org/officeDocument/2006/relationships/tags" Target="../tags/tag25.xml"/><Relationship Id="rId26" Type="http://schemas.openxmlformats.org/officeDocument/2006/relationships/tags" Target="../tags/tag24.xml"/><Relationship Id="rId25" Type="http://schemas.openxmlformats.org/officeDocument/2006/relationships/tags" Target="../tags/tag23.xml"/><Relationship Id="rId24" Type="http://schemas.openxmlformats.org/officeDocument/2006/relationships/tags" Target="../tags/tag22.xml"/><Relationship Id="rId23" Type="http://schemas.openxmlformats.org/officeDocument/2006/relationships/image" Target="../media/image11.jpeg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microsoft.com/office/2007/relationships/hdphoto" Target="../media/image3.wdp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0.png"/><Relationship Id="rId1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1.png"/><Relationship Id="rId1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2.png"/><Relationship Id="rId1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1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5.png"/><Relationship Id="rId1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6.png"/><Relationship Id="rId1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7.png"/><Relationship Id="rId1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1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945922" y="735429"/>
            <a:ext cx="8300156" cy="185650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6700" b="1" dirty="0">
                <a:solidFill>
                  <a:srgbClr val="1057CE"/>
                </a:solidFill>
                <a:latin typeface="+mj-ea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b="1" dirty="0">
                <a:latin typeface="+mj-ea"/>
              </a:rPr>
              <a:t>“民航事件上报统计分析系统”</a:t>
            </a:r>
            <a:endParaRPr lang="zh-CN" altLang="en-US" sz="4000" b="1" dirty="0">
              <a:latin typeface="+mj-ea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46401" y="3609991"/>
            <a:ext cx="6121400" cy="1584325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 胡晨雨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项目团队成员：葛江成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潘宇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周娜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柳玮佳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53058" y="5722461"/>
            <a:ext cx="222943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2024-11-13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 descr="建筑的设计&#10;&#10;低可信度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4" y="-2640788"/>
            <a:ext cx="6858001" cy="12212208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 rot="1486949">
            <a:off x="-1079365" y="-1074369"/>
            <a:ext cx="6909983" cy="8574702"/>
          </a:xfrm>
          <a:custGeom>
            <a:avLst/>
            <a:gdLst>
              <a:gd name="connsiteX0" fmla="*/ 0 w 6909983"/>
              <a:gd name="connsiteY0" fmla="*/ 2348286 h 8574702"/>
              <a:gd name="connsiteX1" fmla="*/ 5086239 w 6909983"/>
              <a:gd name="connsiteY1" fmla="*/ 0 h 8574702"/>
              <a:gd name="connsiteX2" fmla="*/ 5218286 w 6909983"/>
              <a:gd name="connsiteY2" fmla="*/ 98136 h 8574702"/>
              <a:gd name="connsiteX3" fmla="*/ 6909983 w 6909983"/>
              <a:gd name="connsiteY3" fmla="*/ 3990408 h 8574702"/>
              <a:gd name="connsiteX4" fmla="*/ 5913200 w 6909983"/>
              <a:gd name="connsiteY4" fmla="*/ 7146493 h 8574702"/>
              <a:gd name="connsiteX5" fmla="*/ 5882337 w 6909983"/>
              <a:gd name="connsiteY5" fmla="*/ 7186094 h 8574702"/>
              <a:gd name="connsiteX6" fmla="*/ 2874699 w 6909983"/>
              <a:gd name="connsiteY6" fmla="*/ 8574702 h 857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9983" h="8574702">
                <a:moveTo>
                  <a:pt x="0" y="2348286"/>
                </a:moveTo>
                <a:lnTo>
                  <a:pt x="5086239" y="0"/>
                </a:lnTo>
                <a:lnTo>
                  <a:pt x="5218286" y="98136"/>
                </a:lnTo>
                <a:cubicBezTo>
                  <a:pt x="6238934" y="941668"/>
                  <a:pt x="6909983" y="2370171"/>
                  <a:pt x="6909983" y="3990408"/>
                </a:cubicBezTo>
                <a:cubicBezTo>
                  <a:pt x="6909983" y="5205586"/>
                  <a:pt x="6532519" y="6312914"/>
                  <a:pt x="5913200" y="7146493"/>
                </a:cubicBezTo>
                <a:lnTo>
                  <a:pt x="5882337" y="7186094"/>
                </a:lnTo>
                <a:lnTo>
                  <a:pt x="2874699" y="85747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7334510" y="523797"/>
            <a:ext cx="3580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软件创意与需求</a:t>
            </a:r>
            <a:endParaRPr lang="zh-CN" altLang="en-US" sz="2800" b="1" dirty="0">
              <a:latin typeface="+mj-ea"/>
              <a:ea typeface="+mj-ea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6635937" y="573828"/>
            <a:ext cx="672990" cy="672988"/>
            <a:chOff x="7747111" y="1775611"/>
            <a:chExt cx="672990" cy="672988"/>
          </a:xfrm>
        </p:grpSpPr>
        <p:sp>
          <p:nvSpPr>
            <p:cNvPr id="2" name="椭圆 1"/>
            <p:cNvSpPr/>
            <p:nvPr>
              <p:custDataLst>
                <p:tags r:id="rId5"/>
              </p:custDataLst>
            </p:nvPr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>
              <p:custDataLst>
                <p:tags r:id="rId6"/>
              </p:custDataLst>
            </p:nvPr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7"/>
              </p:custDataLst>
            </p:nvPr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7334510" y="1265330"/>
            <a:ext cx="3571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软件需求分析</a:t>
            </a:r>
            <a:endParaRPr lang="zh-CN" altLang="en-US" sz="2800" dirty="0"/>
          </a:p>
        </p:txBody>
      </p:sp>
      <p:grpSp>
        <p:nvGrpSpPr>
          <p:cNvPr id="31" name="组合 30"/>
          <p:cNvGrpSpPr/>
          <p:nvPr>
            <p:custDataLst>
              <p:tags r:id="rId9"/>
            </p:custDataLst>
          </p:nvPr>
        </p:nvGrpSpPr>
        <p:grpSpPr>
          <a:xfrm>
            <a:off x="6635937" y="1298546"/>
            <a:ext cx="672990" cy="672988"/>
            <a:chOff x="7747111" y="1775611"/>
            <a:chExt cx="672990" cy="672988"/>
          </a:xfrm>
        </p:grpSpPr>
        <p:sp>
          <p:nvSpPr>
            <p:cNvPr id="32" name="椭圆 31"/>
            <p:cNvSpPr/>
            <p:nvPr>
              <p:custDataLst>
                <p:tags r:id="rId10"/>
              </p:custDataLst>
            </p:nvPr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>
              <p:custDataLst>
                <p:tags r:id="rId11"/>
              </p:custDataLst>
            </p:nvPr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>
              <p:custDataLst>
                <p:tags r:id="rId12"/>
              </p:custDataLst>
            </p:nvPr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7292600" y="2042098"/>
            <a:ext cx="38190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软件设计与建模</a:t>
            </a:r>
            <a:endParaRPr lang="zh-CN" altLang="en-US" sz="2800" dirty="0"/>
          </a:p>
        </p:txBody>
      </p:sp>
      <p:grpSp>
        <p:nvGrpSpPr>
          <p:cNvPr id="35" name="组合 34"/>
          <p:cNvGrpSpPr/>
          <p:nvPr>
            <p:custDataLst>
              <p:tags r:id="rId14"/>
            </p:custDataLst>
          </p:nvPr>
        </p:nvGrpSpPr>
        <p:grpSpPr>
          <a:xfrm>
            <a:off x="6635937" y="2042098"/>
            <a:ext cx="672990" cy="672988"/>
            <a:chOff x="7747111" y="1775611"/>
            <a:chExt cx="672990" cy="672988"/>
          </a:xfrm>
        </p:grpSpPr>
        <p:sp>
          <p:nvSpPr>
            <p:cNvPr id="36" name="椭圆 35"/>
            <p:cNvSpPr/>
            <p:nvPr>
              <p:custDataLst>
                <p:tags r:id="rId15"/>
              </p:custDataLst>
            </p:nvPr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>
              <p:custDataLst>
                <p:tags r:id="rId16"/>
              </p:custDataLst>
            </p:nvPr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>
              <p:custDataLst>
                <p:tags r:id="rId17"/>
              </p:custDataLst>
            </p:nvPr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263580" y="2751983"/>
            <a:ext cx="4747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代码编写与测试</a:t>
            </a:r>
            <a:endParaRPr lang="zh-CN" altLang="en-US" sz="2800" dirty="0"/>
          </a:p>
        </p:txBody>
      </p:sp>
      <p:grpSp>
        <p:nvGrpSpPr>
          <p:cNvPr id="39" name="组合 38"/>
          <p:cNvGrpSpPr/>
          <p:nvPr>
            <p:custDataLst>
              <p:tags r:id="rId19"/>
            </p:custDataLst>
          </p:nvPr>
        </p:nvGrpSpPr>
        <p:grpSpPr>
          <a:xfrm>
            <a:off x="6635937" y="2785141"/>
            <a:ext cx="672990" cy="672988"/>
            <a:chOff x="7747111" y="1775611"/>
            <a:chExt cx="672990" cy="672988"/>
          </a:xfrm>
        </p:grpSpPr>
        <p:sp>
          <p:nvSpPr>
            <p:cNvPr id="40" name="椭圆 39"/>
            <p:cNvSpPr/>
            <p:nvPr>
              <p:custDataLst>
                <p:tags r:id="rId20"/>
              </p:custDataLst>
            </p:nvPr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>
              <p:custDataLst>
                <p:tags r:id="rId21"/>
              </p:custDataLst>
            </p:nvPr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>
              <p:custDataLst>
                <p:tags r:id="rId22"/>
              </p:custDataLst>
            </p:nvPr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: 形状 8"/>
          <p:cNvSpPr/>
          <p:nvPr/>
        </p:nvSpPr>
        <p:spPr>
          <a:xfrm rot="1486949">
            <a:off x="-1147290" y="-1004432"/>
            <a:ext cx="6803194" cy="8473474"/>
          </a:xfrm>
          <a:custGeom>
            <a:avLst/>
            <a:gdLst>
              <a:gd name="connsiteX0" fmla="*/ 0 w 6803194"/>
              <a:gd name="connsiteY0" fmla="*/ 2247057 h 8473474"/>
              <a:gd name="connsiteX1" fmla="*/ 4866985 w 6803194"/>
              <a:gd name="connsiteY1" fmla="*/ 0 h 8473474"/>
              <a:gd name="connsiteX2" fmla="*/ 5062929 w 6803194"/>
              <a:gd name="connsiteY2" fmla="*/ 141559 h 8473474"/>
              <a:gd name="connsiteX3" fmla="*/ 6803194 w 6803194"/>
              <a:gd name="connsiteY3" fmla="*/ 4033831 h 8473474"/>
              <a:gd name="connsiteX4" fmla="*/ 5901855 w 6803194"/>
              <a:gd name="connsiteY4" fmla="*/ 7019600 h 8473474"/>
              <a:gd name="connsiteX5" fmla="*/ 5840114 w 6803194"/>
              <a:gd name="connsiteY5" fmla="*/ 7104360 h 8473474"/>
              <a:gd name="connsiteX6" fmla="*/ 2874699 w 6803194"/>
              <a:gd name="connsiteY6" fmla="*/ 8473474 h 847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3194" h="8473474">
                <a:moveTo>
                  <a:pt x="0" y="2247057"/>
                </a:moveTo>
                <a:lnTo>
                  <a:pt x="4866985" y="0"/>
                </a:lnTo>
                <a:lnTo>
                  <a:pt x="5062929" y="141559"/>
                </a:lnTo>
                <a:cubicBezTo>
                  <a:pt x="6112880" y="985090"/>
                  <a:pt x="6803194" y="2413593"/>
                  <a:pt x="6803194" y="4033831"/>
                </a:cubicBezTo>
                <a:cubicBezTo>
                  <a:pt x="6803194" y="5167997"/>
                  <a:pt x="6464941" y="6208214"/>
                  <a:pt x="5901855" y="7019600"/>
                </a:cubicBezTo>
                <a:lnTo>
                  <a:pt x="5840114" y="7104360"/>
                </a:lnTo>
                <a:lnTo>
                  <a:pt x="2874699" y="8473474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pic>
        <p:nvPicPr>
          <p:cNvPr id="54" name="图片 53" descr="人在切蛋糕&#10;&#10;描述已自动生成"/>
          <p:cNvPicPr>
            <a:picLocks noChangeAspect="1"/>
          </p:cNvPicPr>
          <p:nvPr/>
        </p:nvPicPr>
        <p:blipFill>
          <a:blip r:embed="rId23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r="44368" b="108"/>
          <a:stretch>
            <a:fillRect/>
          </a:stretch>
        </p:blipFill>
        <p:spPr>
          <a:xfrm>
            <a:off x="-27305" y="36316"/>
            <a:ext cx="5933063" cy="6850612"/>
          </a:xfrm>
          <a:custGeom>
            <a:avLst/>
            <a:gdLst>
              <a:gd name="connsiteX0" fmla="*/ 0 w 5933063"/>
              <a:gd name="connsiteY0" fmla="*/ 0 h 6850612"/>
              <a:gd name="connsiteX1" fmla="*/ 5364830 w 5933063"/>
              <a:gd name="connsiteY1" fmla="*/ 0 h 6850612"/>
              <a:gd name="connsiteX2" fmla="*/ 5479233 w 5933063"/>
              <a:gd name="connsiteY2" fmla="*/ 203270 h 6850612"/>
              <a:gd name="connsiteX3" fmla="*/ 5427688 w 5933063"/>
              <a:gd name="connsiteY3" fmla="*/ 4466560 h 6850612"/>
              <a:gd name="connsiteX4" fmla="*/ 3357799 w 5933063"/>
              <a:gd name="connsiteY4" fmla="*/ 6799539 h 6850612"/>
              <a:gd name="connsiteX5" fmla="*/ 3266215 w 5933063"/>
              <a:gd name="connsiteY5" fmla="*/ 6850612 h 6850612"/>
              <a:gd name="connsiteX6" fmla="*/ 0 w 5933063"/>
              <a:gd name="connsiteY6" fmla="*/ 6850612 h 685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3063" h="6850612">
                <a:moveTo>
                  <a:pt x="0" y="0"/>
                </a:moveTo>
                <a:lnTo>
                  <a:pt x="5364830" y="0"/>
                </a:lnTo>
                <a:lnTo>
                  <a:pt x="5479233" y="203270"/>
                </a:lnTo>
                <a:cubicBezTo>
                  <a:pt x="6078903" y="1409229"/>
                  <a:pt x="6106851" y="2995537"/>
                  <a:pt x="5427688" y="4466560"/>
                </a:cubicBezTo>
                <a:cubicBezTo>
                  <a:pt x="4952275" y="5496276"/>
                  <a:pt x="4209141" y="6298908"/>
                  <a:pt x="3357799" y="6799539"/>
                </a:cubicBezTo>
                <a:lnTo>
                  <a:pt x="3266215" y="6850612"/>
                </a:lnTo>
                <a:lnTo>
                  <a:pt x="0" y="6850612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1169785" y="2204445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</a:rPr>
              <a:t>目录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82156" y="3914039"/>
            <a:ext cx="2909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+mj-lt"/>
              </a:rPr>
              <a:t>Table of contents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" name="组合 2"/>
          <p:cNvGrpSpPr/>
          <p:nvPr>
            <p:custDataLst>
              <p:tags r:id="rId24"/>
            </p:custDataLst>
          </p:nvPr>
        </p:nvGrpSpPr>
        <p:grpSpPr>
          <a:xfrm>
            <a:off x="6635937" y="3482996"/>
            <a:ext cx="672990" cy="672988"/>
            <a:chOff x="7747111" y="1775611"/>
            <a:chExt cx="672990" cy="672988"/>
          </a:xfrm>
        </p:grpSpPr>
        <p:sp>
          <p:nvSpPr>
            <p:cNvPr id="4" name="椭圆 3"/>
            <p:cNvSpPr/>
            <p:nvPr>
              <p:custDataLst>
                <p:tags r:id="rId25"/>
              </p:custDataLst>
            </p:nvPr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6"/>
              </p:custDataLst>
            </p:nvPr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>
              <p:custDataLst>
                <p:tags r:id="rId27"/>
              </p:custDataLst>
            </p:nvPr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>
            <p:custDataLst>
              <p:tags r:id="rId28"/>
            </p:custDataLst>
          </p:nvPr>
        </p:nvSpPr>
        <p:spPr>
          <a:xfrm>
            <a:off x="7325608" y="346817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软件质量与保证</a:t>
            </a:r>
            <a:endParaRPr lang="zh-CN" altLang="en-US" sz="2800" dirty="0"/>
          </a:p>
        </p:txBody>
      </p:sp>
      <p:grpSp>
        <p:nvGrpSpPr>
          <p:cNvPr id="10" name="组合 9"/>
          <p:cNvGrpSpPr/>
          <p:nvPr>
            <p:custDataLst>
              <p:tags r:id="rId29"/>
            </p:custDataLst>
          </p:nvPr>
        </p:nvGrpSpPr>
        <p:grpSpPr>
          <a:xfrm>
            <a:off x="6639366" y="4196934"/>
            <a:ext cx="672990" cy="672988"/>
            <a:chOff x="7747111" y="1775611"/>
            <a:chExt cx="672990" cy="672988"/>
          </a:xfrm>
        </p:grpSpPr>
        <p:sp>
          <p:nvSpPr>
            <p:cNvPr id="11" name="椭圆 10"/>
            <p:cNvSpPr/>
            <p:nvPr>
              <p:custDataLst>
                <p:tags r:id="rId30"/>
              </p:custDataLst>
            </p:nvPr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>
              <p:custDataLst>
                <p:tags r:id="rId31"/>
              </p:custDataLst>
            </p:nvPr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>
              <p:custDataLst>
                <p:tags r:id="rId32"/>
              </p:custDataLst>
            </p:nvPr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文本框 15"/>
          <p:cNvSpPr txBox="1"/>
          <p:nvPr>
            <p:custDataLst>
              <p:tags r:id="rId33"/>
            </p:custDataLst>
          </p:nvPr>
        </p:nvSpPr>
        <p:spPr>
          <a:xfrm>
            <a:off x="7329037" y="4182108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开发技术与工具</a:t>
            </a:r>
            <a:endParaRPr lang="zh-CN" altLang="en-US" sz="2800" dirty="0"/>
          </a:p>
        </p:txBody>
      </p:sp>
      <p:grpSp>
        <p:nvGrpSpPr>
          <p:cNvPr id="18" name="组合 17"/>
          <p:cNvGrpSpPr/>
          <p:nvPr>
            <p:custDataLst>
              <p:tags r:id="rId34"/>
            </p:custDataLst>
          </p:nvPr>
        </p:nvGrpSpPr>
        <p:grpSpPr>
          <a:xfrm>
            <a:off x="6622685" y="4922067"/>
            <a:ext cx="672990" cy="672988"/>
            <a:chOff x="7747111" y="1775611"/>
            <a:chExt cx="672990" cy="672988"/>
          </a:xfrm>
        </p:grpSpPr>
        <p:sp>
          <p:nvSpPr>
            <p:cNvPr id="21" name="椭圆 20"/>
            <p:cNvSpPr/>
            <p:nvPr>
              <p:custDataLst>
                <p:tags r:id="rId35"/>
              </p:custDataLst>
            </p:nvPr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>
              <p:custDataLst>
                <p:tags r:id="rId36"/>
              </p:custDataLst>
            </p:nvPr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>
              <p:custDataLst>
                <p:tags r:id="rId37"/>
              </p:custDataLst>
            </p:nvPr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07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>
            <p:custDataLst>
              <p:tags r:id="rId38"/>
            </p:custDataLst>
          </p:nvPr>
        </p:nvSpPr>
        <p:spPr>
          <a:xfrm>
            <a:off x="7312356" y="4907241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开源社区的使用</a:t>
            </a:r>
            <a:endParaRPr lang="zh-CN" altLang="en-US" sz="2800" dirty="0"/>
          </a:p>
        </p:txBody>
      </p:sp>
      <p:grpSp>
        <p:nvGrpSpPr>
          <p:cNvPr id="25" name="组合 24"/>
          <p:cNvGrpSpPr/>
          <p:nvPr>
            <p:custDataLst>
              <p:tags r:id="rId39"/>
            </p:custDataLst>
          </p:nvPr>
        </p:nvGrpSpPr>
        <p:grpSpPr>
          <a:xfrm>
            <a:off x="6650845" y="5662026"/>
            <a:ext cx="672990" cy="672988"/>
            <a:chOff x="7747111" y="1775611"/>
            <a:chExt cx="672990" cy="672988"/>
          </a:xfrm>
        </p:grpSpPr>
        <p:sp>
          <p:nvSpPr>
            <p:cNvPr id="26" name="椭圆 25"/>
            <p:cNvSpPr/>
            <p:nvPr>
              <p:custDataLst>
                <p:tags r:id="rId40"/>
              </p:custDataLst>
            </p:nvPr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>
              <p:custDataLst>
                <p:tags r:id="rId41"/>
              </p:custDataLst>
            </p:nvPr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>
              <p:custDataLst>
                <p:tags r:id="rId42"/>
              </p:custDataLst>
            </p:nvPr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08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文本框 43"/>
          <p:cNvSpPr txBox="1"/>
          <p:nvPr>
            <p:custDataLst>
              <p:tags r:id="rId43"/>
            </p:custDataLst>
          </p:nvPr>
        </p:nvSpPr>
        <p:spPr>
          <a:xfrm>
            <a:off x="7340516" y="564720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实践收获与感受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软件创意与需求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01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711" y="1820068"/>
            <a:ext cx="5170311" cy="4547399"/>
          </a:xfrm>
        </p:spPr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为解决民航纸质不安全事件报告的安全隐患和操作不便，本项目开发微信小程序，旨在便捷上报、查询事件，普及安全知识，提升民航安全文化。</a:t>
            </a:r>
            <a:endParaRPr lang="zh-CN" altLang="en-US" dirty="0"/>
          </a:p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用户上报民航不安全事件</a:t>
            </a:r>
            <a:endParaRPr lang="zh-CN" altLang="en-US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智能统计分析生成图表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93304" y="939045"/>
            <a:ext cx="453224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软件创意与需求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63644" y="1206810"/>
            <a:ext cx="4041423" cy="454240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902222" y="5949244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宣传彩页</a:t>
            </a:r>
            <a:endParaRPr lang="zh-CN" altLang="en-US" dirty="0"/>
          </a:p>
        </p:txBody>
      </p:sp>
      <p:pic>
        <p:nvPicPr>
          <p:cNvPr id="13" name="图片 12" descr="文本&#10;&#10;中度可信度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644" y="1206810"/>
            <a:ext cx="4042090" cy="454240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软件需求分析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02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711" y="1712736"/>
            <a:ext cx="8342489" cy="996950"/>
          </a:xfrm>
        </p:spPr>
        <p:txBody>
          <a:bodyPr/>
          <a:lstStyle/>
          <a:p>
            <a:r>
              <a:rPr lang="zh-CN" altLang="en-US" dirty="0"/>
              <a:t>软件用例模型（</a:t>
            </a:r>
            <a:r>
              <a:rPr lang="zh-CN" altLang="en-US" b="1" dirty="0"/>
              <a:t>共有</a:t>
            </a:r>
            <a:r>
              <a:rPr lang="en-US" altLang="zh-CN" b="1" dirty="0"/>
              <a:t>7</a:t>
            </a:r>
            <a:r>
              <a:rPr lang="zh-CN" altLang="en-US" b="1" dirty="0"/>
              <a:t>个用例</a:t>
            </a:r>
            <a:r>
              <a:rPr lang="zh-CN" altLang="en-US" dirty="0"/>
              <a:t>）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06896"/>
            <a:ext cx="37592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8741" b="5051"/>
          <a:stretch>
            <a:fillRect/>
          </a:stretch>
        </p:blipFill>
        <p:spPr>
          <a:xfrm>
            <a:off x="1711569" y="2215663"/>
            <a:ext cx="6342186" cy="4568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6170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1-</a:t>
            </a:r>
            <a:r>
              <a:rPr lang="zh-CN" altLang="en-US" dirty="0"/>
              <a:t>注册用例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88667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478889" y="6109346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注册用例分析顺序图</a:t>
            </a:r>
            <a:endParaRPr lang="zh-CN" altLang="en-US" dirty="0"/>
          </a:p>
        </p:txBody>
      </p:sp>
      <p:pic>
        <p:nvPicPr>
          <p:cNvPr id="7" name="图片 6" descr="36fe10b0821e919b4f57e65bacebb27"/>
          <p:cNvPicPr>
            <a:picLocks noChangeAspect="1"/>
          </p:cNvPicPr>
          <p:nvPr/>
        </p:nvPicPr>
        <p:blipFill>
          <a:blip r:embed="rId1"/>
          <a:srcRect l="2399" r="1894"/>
          <a:stretch>
            <a:fillRect/>
          </a:stretch>
        </p:blipFill>
        <p:spPr>
          <a:xfrm>
            <a:off x="6716888" y="2706043"/>
            <a:ext cx="4453467" cy="29940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t="5167"/>
          <a:stretch>
            <a:fillRect/>
          </a:stretch>
        </p:blipFill>
        <p:spPr>
          <a:xfrm>
            <a:off x="1021643" y="2706043"/>
            <a:ext cx="4453469" cy="31775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14765" y="1638056"/>
            <a:ext cx="9798755" cy="996170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2-</a:t>
            </a:r>
            <a:r>
              <a:rPr lang="zh-CN" altLang="en-US" dirty="0"/>
              <a:t>登录用例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88667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478889" y="6109346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登录用例分析顺序图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3350" r="4471"/>
          <a:stretch>
            <a:fillRect/>
          </a:stretch>
        </p:blipFill>
        <p:spPr>
          <a:xfrm>
            <a:off x="6715932" y="2860004"/>
            <a:ext cx="4427157" cy="270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219" y="2748500"/>
            <a:ext cx="4134095" cy="315400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3-</a:t>
            </a:r>
            <a:r>
              <a:rPr lang="zh-CN" altLang="en-US" dirty="0"/>
              <a:t>用户上报用例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用户上报用例描述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88667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384026" y="6109346"/>
            <a:ext cx="2759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用户上报用例分析顺序图</a:t>
            </a:r>
            <a:endParaRPr lang="zh-CN" altLang="en-US" dirty="0"/>
          </a:p>
        </p:txBody>
      </p:sp>
      <p:pic>
        <p:nvPicPr>
          <p:cNvPr id="8" name="图片 7" descr="067f8387145c5f6d2510cec9d6d0517"/>
          <p:cNvPicPr>
            <a:picLocks noChangeAspect="1"/>
          </p:cNvPicPr>
          <p:nvPr/>
        </p:nvPicPr>
        <p:blipFill>
          <a:blip r:embed="rId1"/>
          <a:srcRect l="2549" r="1749"/>
          <a:stretch>
            <a:fillRect/>
          </a:stretch>
        </p:blipFill>
        <p:spPr>
          <a:xfrm>
            <a:off x="6716890" y="2757968"/>
            <a:ext cx="4453466" cy="28949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941" y="2701142"/>
            <a:ext cx="3916651" cy="313622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4-</a:t>
            </a:r>
            <a:r>
              <a:rPr lang="zh-CN" altLang="en-US" dirty="0"/>
              <a:t>查看上报用例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/>
        </p:nvSpPr>
        <p:spPr>
          <a:xfrm>
            <a:off x="993423" y="918185"/>
            <a:ext cx="3781777" cy="5355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625601" y="6088627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查看上报用例描述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688667" y="1453717"/>
            <a:ext cx="4481689" cy="44298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344697" y="6109346"/>
            <a:ext cx="279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查看上报用例分析顺序图</a:t>
            </a:r>
            <a:endParaRPr lang="zh-CN" altLang="en-US" dirty="0"/>
          </a:p>
        </p:txBody>
      </p:sp>
      <p:pic>
        <p:nvPicPr>
          <p:cNvPr id="4" name="图片 3" descr="文本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59" y="2701674"/>
            <a:ext cx="4021215" cy="31351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2999" t="6131" r="4866" b="6302"/>
          <a:stretch>
            <a:fillRect/>
          </a:stretch>
        </p:blipFill>
        <p:spPr>
          <a:xfrm>
            <a:off x="6702778" y="1495839"/>
            <a:ext cx="4453466" cy="2220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2208" t="4946" r="4262" b="3470"/>
          <a:stretch>
            <a:fillRect/>
          </a:stretch>
        </p:blipFill>
        <p:spPr>
          <a:xfrm>
            <a:off x="6702777" y="3716596"/>
            <a:ext cx="4453466" cy="2120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5-</a:t>
            </a:r>
            <a:r>
              <a:rPr lang="zh-CN" altLang="en-US" dirty="0"/>
              <a:t>管理员审核用例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/>
        </p:nvSpPr>
        <p:spPr>
          <a:xfrm>
            <a:off x="993423" y="918185"/>
            <a:ext cx="3781777" cy="5355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625601" y="6088627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管理员审核用例描述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688667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7187381" y="6109346"/>
            <a:ext cx="295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管理员审核用例分析顺序图</a:t>
            </a:r>
            <a:endParaRPr lang="zh-CN" altLang="en-US" dirty="0"/>
          </a:p>
        </p:txBody>
      </p:sp>
      <p:pic>
        <p:nvPicPr>
          <p:cNvPr id="3" name="图片 2" descr="c5a5223de0468cd0b6805d1ea2869fa"/>
          <p:cNvPicPr>
            <a:picLocks noChangeAspect="1"/>
          </p:cNvPicPr>
          <p:nvPr/>
        </p:nvPicPr>
        <p:blipFill>
          <a:blip r:embed="rId1"/>
          <a:srcRect l="2820" r="2818"/>
          <a:stretch>
            <a:fillRect/>
          </a:stretch>
        </p:blipFill>
        <p:spPr>
          <a:xfrm>
            <a:off x="6716890" y="2780193"/>
            <a:ext cx="4453466" cy="2850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407" y="2706774"/>
            <a:ext cx="4189719" cy="31249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6-</a:t>
            </a:r>
            <a:r>
              <a:rPr lang="zh-CN" altLang="en-US" dirty="0"/>
              <a:t>智能统计分析用例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/>
        </p:nvSpPr>
        <p:spPr>
          <a:xfrm>
            <a:off x="993423" y="918185"/>
            <a:ext cx="3781777" cy="5355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625601" y="6088627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智能统计分析用例描述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688667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931742" y="6109346"/>
            <a:ext cx="3211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智能统计分析用例分析顺序图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654" r="3520"/>
          <a:stretch>
            <a:fillRect/>
          </a:stretch>
        </p:blipFill>
        <p:spPr>
          <a:xfrm>
            <a:off x="6716890" y="2751680"/>
            <a:ext cx="4453466" cy="2750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355" y="2682637"/>
            <a:ext cx="3795251" cy="31732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7-AI</a:t>
            </a:r>
            <a:r>
              <a:rPr lang="zh-CN" altLang="en-US" dirty="0"/>
              <a:t>问答用例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/>
        </p:nvSpPr>
        <p:spPr>
          <a:xfrm>
            <a:off x="993423" y="918185"/>
            <a:ext cx="3781777" cy="5355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1645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625601" y="6088627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AI</a:t>
            </a:r>
            <a:r>
              <a:rPr lang="zh-CN" altLang="en-US" dirty="0"/>
              <a:t>问答用例描述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688667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7478889" y="6109346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AI</a:t>
            </a:r>
            <a:r>
              <a:rPr lang="zh-CN" altLang="en-US" dirty="0"/>
              <a:t>问答用例分析顺序图</a:t>
            </a:r>
            <a:endParaRPr lang="zh-CN" altLang="en-US" dirty="0"/>
          </a:p>
        </p:txBody>
      </p:sp>
      <p:pic>
        <p:nvPicPr>
          <p:cNvPr id="2" name="图片 1" descr="babee4276c129df6bbb76be0371e437"/>
          <p:cNvPicPr>
            <a:picLocks noChangeAspect="1"/>
          </p:cNvPicPr>
          <p:nvPr/>
        </p:nvPicPr>
        <p:blipFill>
          <a:blip r:embed="rId1"/>
          <a:srcRect l="3899" r="3713"/>
          <a:stretch>
            <a:fillRect/>
          </a:stretch>
        </p:blipFill>
        <p:spPr>
          <a:xfrm>
            <a:off x="6716890" y="2726977"/>
            <a:ext cx="4452190" cy="26822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719" y="2775720"/>
            <a:ext cx="4377539" cy="30253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36978" y="1701447"/>
            <a:ext cx="9121422" cy="996950"/>
          </a:xfrm>
        </p:spPr>
        <p:txBody>
          <a:bodyPr/>
          <a:lstStyle/>
          <a:p>
            <a:r>
              <a:rPr lang="zh-CN" altLang="en-US" dirty="0"/>
              <a:t>软件需求分析类图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38269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bf9ff299b049c191a0266f5f3fd847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982" y="2199922"/>
            <a:ext cx="9676036" cy="403373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软件设计与建模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03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27289" y="1581274"/>
            <a:ext cx="9708444" cy="601485"/>
          </a:xfrm>
        </p:spPr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27289" y="952052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10057" y="2064775"/>
            <a:ext cx="9571886" cy="40496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763911" y="6114471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系统分析类图</a:t>
            </a:r>
            <a:endParaRPr lang="zh-CN" altLang="en-US" dirty="0"/>
          </a:p>
        </p:txBody>
      </p:sp>
      <p:pic>
        <p:nvPicPr>
          <p:cNvPr id="2" name="图片 1" descr="图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069" y="2123767"/>
            <a:ext cx="8921862" cy="393171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27289" y="952052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39380" y="1171002"/>
            <a:ext cx="6598270" cy="49776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022440" y="6210823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系统体系结构逻辑视图</a:t>
            </a:r>
            <a:endParaRPr lang="zh-CN" altLang="en-US" dirty="0"/>
          </a:p>
        </p:txBody>
      </p:sp>
      <p:pic>
        <p:nvPicPr>
          <p:cNvPr id="8" name="图片 7" descr="图示, 工程绘图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257" y="1219817"/>
            <a:ext cx="6224644" cy="488003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注册界面原型，界面设计类图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图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422" y="3331150"/>
            <a:ext cx="6463167" cy="2346069"/>
          </a:xfrm>
          <a:prstGeom prst="rect">
            <a:avLst/>
          </a:prstGeom>
        </p:spPr>
      </p:pic>
      <p:pic>
        <p:nvPicPr>
          <p:cNvPr id="3" name="图片 2" descr="图形用户界面, 应用程序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844" y="750625"/>
            <a:ext cx="2532557" cy="5356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登录界面原型，界面设计类图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图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6362" y="3318934"/>
            <a:ext cx="6229106" cy="2275356"/>
          </a:xfrm>
          <a:prstGeom prst="rect">
            <a:avLst/>
          </a:prstGeom>
        </p:spPr>
      </p:pic>
      <p:pic>
        <p:nvPicPr>
          <p:cNvPr id="5" name="图片 4" descr="图形用户界面, 文本, 应用程序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866" y="800540"/>
            <a:ext cx="2467394" cy="52569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用户首页界面原型，界面设计类图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图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155" y="3218386"/>
            <a:ext cx="6209439" cy="2516370"/>
          </a:xfrm>
          <a:prstGeom prst="rect">
            <a:avLst/>
          </a:prstGeom>
        </p:spPr>
      </p:pic>
      <p:pic>
        <p:nvPicPr>
          <p:cNvPr id="3" name="图片 2" descr="图形用户界面, 应用程序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311" y="855413"/>
            <a:ext cx="2449689" cy="51471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个人中心界面原型，界面设计类图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770" y="3079080"/>
            <a:ext cx="6858594" cy="2415749"/>
          </a:xfrm>
          <a:prstGeom prst="rect">
            <a:avLst/>
          </a:prstGeom>
        </p:spPr>
      </p:pic>
      <p:pic>
        <p:nvPicPr>
          <p:cNvPr id="10" name="图片 9" descr="图形用户界面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941" y="756356"/>
            <a:ext cx="2540765" cy="53473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管理员首页界面原型，界面设计类图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2" descr="图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400" y="3187418"/>
            <a:ext cx="6586813" cy="2338659"/>
          </a:xfrm>
          <a:prstGeom prst="rect">
            <a:avLst/>
          </a:prstGeom>
        </p:spPr>
      </p:pic>
      <p:pic>
        <p:nvPicPr>
          <p:cNvPr id="6" name="图片 5" descr="图形用户界面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578" y="786348"/>
            <a:ext cx="2542551" cy="52853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用户上报界面原型，界面设计类图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图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2463" y="3196816"/>
            <a:ext cx="5765284" cy="2450905"/>
          </a:xfrm>
          <a:prstGeom prst="rect">
            <a:avLst/>
          </a:prstGeom>
        </p:spPr>
      </p:pic>
      <p:pic>
        <p:nvPicPr>
          <p:cNvPr id="3" name="图片 2" descr="图片包含 文本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263" y="724735"/>
            <a:ext cx="2596445" cy="5408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查看上报界面原型，界面设计类图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图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973" y="3325461"/>
            <a:ext cx="5916165" cy="2149649"/>
          </a:xfrm>
          <a:prstGeom prst="rect">
            <a:avLst/>
          </a:prstGeom>
        </p:spPr>
      </p:pic>
      <p:pic>
        <p:nvPicPr>
          <p:cNvPr id="5" name="图片 4" descr="图片包含 日程表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367" y="860863"/>
            <a:ext cx="2512277" cy="53199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智能统计分析界面原型，界面设计类图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图形用户界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8763" y="2992982"/>
            <a:ext cx="5687095" cy="2775640"/>
          </a:xfrm>
          <a:prstGeom prst="rect">
            <a:avLst/>
          </a:prstGeom>
        </p:spPr>
      </p:pic>
      <p:pic>
        <p:nvPicPr>
          <p:cNvPr id="5" name="图片 4" descr="表格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5"/>
          <a:stretch>
            <a:fillRect/>
          </a:stretch>
        </p:blipFill>
        <p:spPr>
          <a:xfrm>
            <a:off x="8159681" y="691973"/>
            <a:ext cx="2483556" cy="54717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en-US" altLang="zh-CN" dirty="0"/>
              <a:t>AI</a:t>
            </a:r>
            <a:r>
              <a:rPr lang="zh-CN" altLang="en-US" dirty="0"/>
              <a:t>问答界面原型，界面设计类图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680" y="3172140"/>
            <a:ext cx="6238270" cy="2540038"/>
          </a:xfrm>
          <a:prstGeom prst="rect">
            <a:avLst/>
          </a:prstGeom>
        </p:spPr>
      </p:pic>
      <p:pic>
        <p:nvPicPr>
          <p:cNvPr id="6" name="图片 5" descr="背景图案&#10;&#10;中度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08" y="796674"/>
            <a:ext cx="2486148" cy="52646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234559" y="2700304"/>
            <a:ext cx="5194893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58775"/>
            <a:ext cx="9866489" cy="767100"/>
          </a:xfrm>
        </p:spPr>
        <p:txBody>
          <a:bodyPr>
            <a:no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1-</a:t>
            </a:r>
            <a:r>
              <a:rPr lang="zh-CN" altLang="en-US" dirty="0"/>
              <a:t>注册用例实现的设计方案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注册用例的分析顺序图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168443" y="6144874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注册用例的设计顺序图</a:t>
            </a:r>
            <a:endParaRPr lang="zh-CN" altLang="en-US" dirty="0"/>
          </a:p>
        </p:txBody>
      </p:sp>
      <p:pic>
        <p:nvPicPr>
          <p:cNvPr id="7" name="图片 6" descr="36fe10b0821e919b4f57e65bacebb27"/>
          <p:cNvPicPr>
            <a:picLocks noChangeAspect="1"/>
          </p:cNvPicPr>
          <p:nvPr/>
        </p:nvPicPr>
        <p:blipFill>
          <a:blip r:embed="rId1"/>
          <a:srcRect l="2399" r="1894"/>
          <a:stretch>
            <a:fillRect/>
          </a:stretch>
        </p:blipFill>
        <p:spPr>
          <a:xfrm>
            <a:off x="931333" y="2828490"/>
            <a:ext cx="4453467" cy="2994025"/>
          </a:xfrm>
          <a:prstGeom prst="rect">
            <a:avLst/>
          </a:prstGeom>
        </p:spPr>
      </p:pic>
      <p:pic>
        <p:nvPicPr>
          <p:cNvPr id="9" name="图片 8" descr="图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" r="2606"/>
          <a:stretch>
            <a:fillRect/>
          </a:stretch>
        </p:blipFill>
        <p:spPr>
          <a:xfrm>
            <a:off x="6293844" y="2913068"/>
            <a:ext cx="5076322" cy="290944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49856" y="2711191"/>
            <a:ext cx="5194893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2-</a:t>
            </a:r>
            <a:r>
              <a:rPr lang="zh-CN" altLang="en-US" dirty="0"/>
              <a:t>登录用例实现的设计方案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登录用例的分析顺序图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168443" y="6126014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登录用例的设计顺序图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3350" r="4471"/>
          <a:stretch>
            <a:fillRect/>
          </a:stretch>
        </p:blipFill>
        <p:spPr>
          <a:xfrm>
            <a:off x="930376" y="2972318"/>
            <a:ext cx="4427157" cy="270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 descr="图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" r="2719"/>
          <a:stretch>
            <a:fillRect/>
          </a:stretch>
        </p:blipFill>
        <p:spPr>
          <a:xfrm>
            <a:off x="6331973" y="2864779"/>
            <a:ext cx="5112775" cy="293645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3-</a:t>
            </a:r>
            <a:r>
              <a:rPr lang="zh-CN" altLang="en-US" dirty="0"/>
              <a:t>用户上报用例实现的设计方案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553496" y="6126014"/>
            <a:ext cx="2970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用户上报用例的分析顺序图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5194893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86768" y="6126014"/>
            <a:ext cx="2970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用户上报用例的设计顺序图</a:t>
            </a:r>
            <a:endParaRPr lang="zh-CN" altLang="en-US" dirty="0"/>
          </a:p>
        </p:txBody>
      </p:sp>
      <p:pic>
        <p:nvPicPr>
          <p:cNvPr id="7" name="图片 6" descr="067f8387145c5f6d2510cec9d6d0517"/>
          <p:cNvPicPr>
            <a:picLocks noChangeAspect="1"/>
          </p:cNvPicPr>
          <p:nvPr/>
        </p:nvPicPr>
        <p:blipFill>
          <a:blip r:embed="rId1"/>
          <a:srcRect l="2549" r="1749"/>
          <a:stretch>
            <a:fillRect/>
          </a:stretch>
        </p:blipFill>
        <p:spPr>
          <a:xfrm>
            <a:off x="917222" y="2878020"/>
            <a:ext cx="4453466" cy="2894965"/>
          </a:xfrm>
          <a:prstGeom prst="rect">
            <a:avLst/>
          </a:prstGeom>
        </p:spPr>
      </p:pic>
      <p:pic>
        <p:nvPicPr>
          <p:cNvPr id="9" name="图片 8" descr="图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99" y="2978491"/>
            <a:ext cx="5030656" cy="296132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4-</a:t>
            </a:r>
            <a:r>
              <a:rPr lang="zh-CN" altLang="en-US" dirty="0"/>
              <a:t>用户查看上报用例实现的设计方案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474839" y="6136365"/>
            <a:ext cx="295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查看上报用例的分析顺序图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926097" y="6136365"/>
            <a:ext cx="295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查看上报用例的设计顺序图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259688" y="2711192"/>
            <a:ext cx="5194893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示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663" y="2981192"/>
            <a:ext cx="5102942" cy="26886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l="1821" r="4602"/>
          <a:stretch>
            <a:fillRect/>
          </a:stretch>
        </p:blipFill>
        <p:spPr>
          <a:xfrm>
            <a:off x="963197" y="2902371"/>
            <a:ext cx="4359059" cy="2767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4-</a:t>
            </a:r>
            <a:r>
              <a:rPr lang="zh-CN" altLang="en-US" dirty="0"/>
              <a:t>管理员查看上报用例实现的设计方案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474839" y="6136365"/>
            <a:ext cx="295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查看上报用例的分析顺序图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926097" y="6136365"/>
            <a:ext cx="295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查看上报用例的设计顺序图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259688" y="2711192"/>
            <a:ext cx="5194893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示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830" y="3000757"/>
            <a:ext cx="5122607" cy="247251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l="2133" r="5118"/>
          <a:stretch>
            <a:fillRect/>
          </a:stretch>
        </p:blipFill>
        <p:spPr>
          <a:xfrm>
            <a:off x="961579" y="3108454"/>
            <a:ext cx="4364751" cy="2257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5-</a:t>
            </a:r>
            <a:r>
              <a:rPr lang="zh-CN" altLang="en-US" dirty="0"/>
              <a:t>管理员审核用例实现的设计方案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431687" y="6126014"/>
            <a:ext cx="320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管理员审核用例的分析顺序图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784623" y="6126014"/>
            <a:ext cx="320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管理员审核用例的设计顺序图</a:t>
            </a:r>
            <a:endParaRPr lang="zh-CN" altLang="en-US" dirty="0"/>
          </a:p>
        </p:txBody>
      </p:sp>
      <p:pic>
        <p:nvPicPr>
          <p:cNvPr id="7" name="图片 6" descr="c5a5223de0468cd0b6805d1ea2869fa"/>
          <p:cNvPicPr>
            <a:picLocks noChangeAspect="1"/>
          </p:cNvPicPr>
          <p:nvPr/>
        </p:nvPicPr>
        <p:blipFill>
          <a:blip r:embed="rId1"/>
          <a:srcRect l="2820" r="2818"/>
          <a:stretch>
            <a:fillRect/>
          </a:stretch>
        </p:blipFill>
        <p:spPr>
          <a:xfrm>
            <a:off x="931334" y="2900245"/>
            <a:ext cx="4453466" cy="285051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259688" y="2711192"/>
            <a:ext cx="5194893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858" y="3029169"/>
            <a:ext cx="5123723" cy="23977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6-</a:t>
            </a:r>
            <a:r>
              <a:rPr lang="zh-CN" altLang="en-US" dirty="0"/>
              <a:t>智能统计分析用例实现的设计方案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268360" y="6122757"/>
            <a:ext cx="3393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智能统计分析用例的分析顺序图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623481" y="6126014"/>
            <a:ext cx="3420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智能统计分析用例的设计顺序图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1654" r="3520"/>
          <a:stretch>
            <a:fillRect/>
          </a:stretch>
        </p:blipFill>
        <p:spPr>
          <a:xfrm>
            <a:off x="931334" y="2950093"/>
            <a:ext cx="4453466" cy="27508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/>
          <p:cNvSpPr/>
          <p:nvPr/>
        </p:nvSpPr>
        <p:spPr>
          <a:xfrm>
            <a:off x="6259688" y="2711192"/>
            <a:ext cx="5194893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08" y="2950093"/>
            <a:ext cx="5042052" cy="261676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7-AI</a:t>
            </a:r>
            <a:r>
              <a:rPr lang="zh-CN" altLang="en-US" dirty="0"/>
              <a:t>问答用例实现的设计方案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90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AI</a:t>
            </a:r>
            <a:r>
              <a:rPr lang="zh-CN" altLang="en-US" dirty="0"/>
              <a:t>问答用例的分析顺序图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859820" y="6126014"/>
            <a:ext cx="290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AI</a:t>
            </a:r>
            <a:r>
              <a:rPr lang="zh-CN" altLang="en-US" dirty="0"/>
              <a:t>问答用例的设计顺序图</a:t>
            </a:r>
            <a:endParaRPr lang="zh-CN" altLang="en-US" dirty="0"/>
          </a:p>
        </p:txBody>
      </p:sp>
      <p:pic>
        <p:nvPicPr>
          <p:cNvPr id="7" name="图片 6" descr="babee4276c129df6bbb76be0371e437"/>
          <p:cNvPicPr>
            <a:picLocks noChangeAspect="1"/>
          </p:cNvPicPr>
          <p:nvPr/>
        </p:nvPicPr>
        <p:blipFill>
          <a:blip r:embed="rId1"/>
          <a:srcRect l="3899" r="3713"/>
          <a:stretch>
            <a:fillRect/>
          </a:stretch>
        </p:blipFill>
        <p:spPr>
          <a:xfrm>
            <a:off x="932610" y="2913789"/>
            <a:ext cx="4452190" cy="26822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259688" y="2711192"/>
            <a:ext cx="5194893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00" y="2782529"/>
            <a:ext cx="5066868" cy="314612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698090" y="1465004"/>
            <a:ext cx="10982633" cy="4301692"/>
          </a:xfrm>
        </p:spPr>
        <p:txBody>
          <a:bodyPr>
            <a:noAutofit/>
          </a:bodyPr>
          <a:lstStyle/>
          <a:p>
            <a:r>
              <a:rPr lang="zh-CN" altLang="en-US" dirty="0"/>
              <a:t>类设计</a:t>
            </a:r>
            <a:endParaRPr lang="zh-CN" altLang="en-US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zh-CN" altLang="en-US" sz="1800" dirty="0"/>
              <a:t>注册管理器：</a:t>
            </a:r>
            <a:endParaRPr lang="zh-CN" alt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	</a:t>
            </a:r>
            <a:r>
              <a:rPr lang="zh-CN" altLang="en-US" sz="1800" dirty="0"/>
              <a:t>操作：处理注册、验证用户信息、保存用户信息。关系：与数据库交互，执行用户信息的保存操作</a:t>
            </a:r>
            <a:endParaRPr lang="zh-CN" alt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zh-CN" altLang="en-US" sz="1800" dirty="0"/>
              <a:t>登录管理器：</a:t>
            </a:r>
            <a:endParaRPr lang="zh-CN" alt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	</a:t>
            </a:r>
            <a:r>
              <a:rPr lang="zh-CN" altLang="en-US" sz="1800" dirty="0"/>
              <a:t>操作：处理登录、验证登录信息。关系：与数据库交互，执行登录信息的验证操作</a:t>
            </a:r>
            <a:endParaRPr lang="zh-CN" alt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zh-CN" altLang="en-US" sz="1800" dirty="0"/>
              <a:t>上报管理器：</a:t>
            </a:r>
            <a:endParaRPr lang="zh-CN" alt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	</a:t>
            </a:r>
            <a:r>
              <a:rPr lang="zh-CN" altLang="en-US" sz="1800" dirty="0"/>
              <a:t>操作：处理上报、验证上报内容、保存上报内容。关系：与数据库交互，执行上报内容的保存操作</a:t>
            </a:r>
            <a:endParaRPr lang="zh-CN" alt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zh-CN" altLang="en-US" sz="1800" dirty="0"/>
              <a:t>查看上报管理器：</a:t>
            </a:r>
            <a:endParaRPr lang="zh-CN" alt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	</a:t>
            </a:r>
            <a:r>
              <a:rPr lang="zh-CN" altLang="en-US" sz="1800" dirty="0"/>
              <a:t>操作：查看上报。关系：与数据库交互，执行查看上报内容的操作</a:t>
            </a:r>
            <a:endParaRPr lang="zh-CN" alt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zh-CN" altLang="en-US" sz="1800" dirty="0"/>
              <a:t>统计分析管理器：</a:t>
            </a:r>
            <a:endParaRPr lang="zh-CN" alt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	</a:t>
            </a:r>
            <a:r>
              <a:rPr lang="zh-CN" altLang="en-US" sz="1800" dirty="0"/>
              <a:t>操作：统计分析。关系：接收</a:t>
            </a:r>
            <a:r>
              <a:rPr lang="en-US" altLang="zh-CN" sz="1800" dirty="0"/>
              <a:t>event message database</a:t>
            </a:r>
            <a:r>
              <a:rPr lang="zh-CN" altLang="en-US" sz="1800" dirty="0"/>
              <a:t>中的数据进行分析。</a:t>
            </a:r>
            <a:endParaRPr lang="zh-CN" alt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 err="1"/>
              <a:t>logindatabase</a:t>
            </a:r>
            <a:r>
              <a:rPr lang="zh-CN" altLang="en-US" sz="1800" dirty="0"/>
              <a:t>：</a:t>
            </a:r>
            <a:endParaRPr lang="zh-CN" alt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	</a:t>
            </a:r>
            <a:r>
              <a:rPr lang="zh-CN" altLang="en-US" sz="1800" dirty="0"/>
              <a:t>操作：保存用户</a:t>
            </a:r>
            <a:r>
              <a:rPr lang="en-US" altLang="zh-CN" sz="1800" dirty="0"/>
              <a:t>ID</a:t>
            </a:r>
            <a:r>
              <a:rPr lang="zh-CN" altLang="en-US" sz="1800" dirty="0"/>
              <a:t>密码、创建用户</a:t>
            </a:r>
            <a:r>
              <a:rPr lang="en-US" altLang="zh-CN" sz="1800" dirty="0"/>
              <a:t>ID</a:t>
            </a:r>
            <a:r>
              <a:rPr lang="zh-CN" altLang="en-US" sz="1800" dirty="0"/>
              <a:t>、密码。关系：被管理器类调用，执行数据的各种操作。</a:t>
            </a:r>
            <a:endParaRPr lang="zh-CN" alt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/>
              <a:t>Event message database</a:t>
            </a:r>
            <a:r>
              <a:rPr lang="zh-CN" altLang="en-US" sz="1800" dirty="0"/>
              <a:t>：</a:t>
            </a:r>
            <a:endParaRPr lang="zh-CN" alt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	</a:t>
            </a:r>
            <a:r>
              <a:rPr lang="zh-CN" altLang="en-US" sz="1800" dirty="0"/>
              <a:t>操作：保存用户上报数据、查看用户的上报记录、删除不合理数据。关系：被管理器类调用，执行数据的各种操作。</a:t>
            </a:r>
            <a:endParaRPr lang="zh-CN" alt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/>
              <a:t>Agent</a:t>
            </a:r>
            <a:r>
              <a:rPr lang="zh-CN" altLang="en-US" sz="1800" dirty="0"/>
              <a:t>：</a:t>
            </a:r>
            <a:endParaRPr lang="zh-CN" alt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	</a:t>
            </a:r>
            <a:r>
              <a:rPr lang="zh-CN" altLang="en-US" sz="1800" dirty="0"/>
              <a:t>操作：接受用户填写的问题智能回答</a:t>
            </a:r>
            <a:endParaRPr lang="zh-CN" altLang="en-US" sz="1800" dirty="0"/>
          </a:p>
          <a:p>
            <a:pPr lvl="1"/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3" y="929473"/>
            <a:ext cx="4560711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67580"/>
            <a:ext cx="9595556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数据模型设计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0534" y="2212259"/>
            <a:ext cx="4998402" cy="3663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524001" y="5885229"/>
            <a:ext cx="380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系统设计类图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31465" y="2212259"/>
            <a:ext cx="4955823" cy="36631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63644" y="5885229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系统数据设计类图</a:t>
            </a:r>
            <a:endParaRPr lang="zh-CN" altLang="en-US" dirty="0"/>
          </a:p>
        </p:txBody>
      </p:sp>
      <p:pic>
        <p:nvPicPr>
          <p:cNvPr id="12" name="图片 11" descr="图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96" y="2300442"/>
            <a:ext cx="4976904" cy="35845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125" y="2516636"/>
            <a:ext cx="4600822" cy="32937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1322070" y="4986020"/>
            <a:ext cx="798195" cy="61214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51175" y="4795520"/>
            <a:ext cx="1165225" cy="11023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gradFill flip="none" rotWithShape="1"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  <a:tileRect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171440" y="5036185"/>
            <a:ext cx="683260" cy="55118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gradFill flip="none" rotWithShape="1"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  <a:tileRect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3422" y="1724025"/>
            <a:ext cx="9787467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部署设计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40763"/>
            <a:ext cx="4492978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11111" y="2280244"/>
            <a:ext cx="9571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45"/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民航不安全事件反馈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系统”前端开发时</a:t>
            </a:r>
            <a:r>
              <a:rPr lang="zh-CN" altLang="zh-CN" sz="1800" kern="100" dirty="0">
                <a:effectLst/>
                <a:ea typeface="Times New Roman" panose="02020603050405020304" pitchFamily="18" charset="0"/>
              </a:rPr>
              <a:t>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使用微信开发者工具开发小程序，并在微信平台上发布，后端部署时将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</a:rPr>
              <a:t>Spring Boot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应用程序部署到应用服务器，并与数据库服务器（如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</a:rPr>
              <a:t>MySQL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）连接，同时设置防火墙确保系统的安全性和稳定性，设置数据库和应用数据的备份策略，确保数据安全；最后进行系统测试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4156" y="3707245"/>
            <a:ext cx="7704488" cy="220999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代码编写与测试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04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82133" y="1667581"/>
            <a:ext cx="9810045" cy="480131"/>
          </a:xfrm>
        </p:spPr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</p:txBody>
      </p:sp>
      <p:sp>
        <p:nvSpPr>
          <p:cNvPr id="15362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2788356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代码编写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2" descr="电脑屏幕截图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769" y="1667581"/>
            <a:ext cx="2988501" cy="4895602"/>
          </a:xfrm>
          <a:prstGeom prst="rect">
            <a:avLst/>
          </a:prstGeom>
        </p:spPr>
      </p:pic>
      <p:pic>
        <p:nvPicPr>
          <p:cNvPr id="6" name="图片 5" descr="文本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304" y="1667581"/>
            <a:ext cx="3017837" cy="489560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814984" y="1913387"/>
            <a:ext cx="9810045" cy="2582245"/>
          </a:xfrm>
        </p:spPr>
        <p:txBody>
          <a:bodyPr/>
          <a:lstStyle/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独立编写一万行代码。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en-US" altLang="zh-CN" dirty="0" err="1"/>
              <a:t>github</a:t>
            </a:r>
            <a:r>
              <a:rPr lang="zh-CN" altLang="en-US" dirty="0"/>
              <a:t>开源社区调用</a:t>
            </a:r>
            <a:r>
              <a:rPr lang="en-US" altLang="zh-CN" dirty="0"/>
              <a:t>API</a:t>
            </a:r>
            <a:endParaRPr lang="en-US" altLang="zh-CN" dirty="0"/>
          </a:p>
          <a:p>
            <a:pPr lvl="1"/>
            <a:r>
              <a:rPr lang="zh-CN" altLang="en-US" dirty="0"/>
              <a:t>实现了用户密码加密功能。</a:t>
            </a:r>
            <a:endParaRPr lang="en-US" altLang="zh-CN" dirty="0"/>
          </a:p>
        </p:txBody>
      </p:sp>
      <p:sp>
        <p:nvSpPr>
          <p:cNvPr id="15362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2788356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代码编写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1069168" y="1897385"/>
            <a:ext cx="8861413" cy="2602764"/>
          </a:xfrm>
        </p:spPr>
        <p:txBody>
          <a:bodyPr/>
          <a:lstStyle/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利用黑盒测试的方法，对注册、登录、上报、查看上报、</a:t>
            </a:r>
            <a:r>
              <a:rPr lang="en-US" altLang="zh-CN" dirty="0"/>
              <a:t>AI</a:t>
            </a:r>
            <a:r>
              <a:rPr lang="zh-CN" altLang="en-US" dirty="0"/>
              <a:t>问答、智能统计分析等功能进行了确认测试，结果符合需求规格说明书。</a:t>
            </a:r>
            <a:endParaRPr lang="en-US" altLang="zh-CN" dirty="0"/>
          </a:p>
          <a:p>
            <a:pPr lvl="1"/>
            <a:r>
              <a:rPr lang="zh-CN" altLang="en-US" dirty="0"/>
              <a:t>用户可以顺利注册账号并登录，用户首页所有上报方式都可以完成上报，用户和管理员都可以查看上报的内容，用户询问民航领域内的问题时小程序的</a:t>
            </a:r>
            <a:r>
              <a:rPr lang="en-US" altLang="zh-CN" dirty="0"/>
              <a:t>AI</a:t>
            </a:r>
            <a:r>
              <a:rPr lang="zh-CN" altLang="en-US" dirty="0"/>
              <a:t>可以给出回答，管理员可以通过智能统计分析生成报告和图表，直观的看到不安全事件的分类和数量。</a:t>
            </a:r>
            <a:endParaRPr lang="en-US" altLang="zh-CN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软件质量与保证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05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876892" y="1840397"/>
            <a:ext cx="9595556" cy="480131"/>
          </a:xfrm>
        </p:spPr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4711" y="2623344"/>
            <a:ext cx="11053026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飞行事件上报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 err="1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FlightCrew.wxml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&lt;!--pages/</a:t>
            </a:r>
            <a:r>
              <a:rPr lang="en-US" altLang="zh-CN" sz="1800" kern="0" dirty="0" err="1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FlightCrew</a:t>
            </a:r>
            <a:r>
              <a:rPr lang="en-US" altLang="zh-CN" sz="1800" kern="0" dirty="0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zh-CN" sz="1800" kern="0" dirty="0" err="1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FlightCrew.wxml</a:t>
            </a:r>
            <a:r>
              <a:rPr lang="en-US" altLang="zh-CN" sz="1800" kern="0" dirty="0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--&gt;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&lt;!--</a:t>
            </a:r>
            <a:r>
              <a:rPr lang="zh-CN" altLang="zh-CN" sz="1800" kern="0" dirty="0">
                <a:solidFill>
                  <a:srgbClr val="57AD0A"/>
                </a:solidFill>
                <a:effectLst/>
                <a:latin typeface="Calibri" panose="020F0502020204030204" pitchFamily="34" charset="0"/>
                <a:ea typeface="Consolas" panose="020B0609020204030204" pitchFamily="49" charset="0"/>
                <a:cs typeface="Consolas" panose="020B0609020204030204" pitchFamily="49" charset="0"/>
              </a:rPr>
              <a:t>标题部分</a:t>
            </a:r>
            <a:r>
              <a:rPr lang="en-US" altLang="zh-CN" sz="1800" kern="0" dirty="0">
                <a:solidFill>
                  <a:srgbClr val="57AD0A"/>
                </a:solidFill>
                <a:effectLst/>
                <a:latin typeface="Calibri" panose="020F0502020204030204" pitchFamily="34" charset="0"/>
                <a:ea typeface="Consolas" panose="020B0609020204030204" pitchFamily="49" charset="0"/>
                <a:cs typeface="Consolas" panose="020B0609020204030204" pitchFamily="49" charset="0"/>
              </a:rPr>
              <a:t>--&gt;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view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696969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container5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view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696969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container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view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696969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one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zh-CN" altLang="zh-CN" sz="1800" kern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onsolas" panose="020B0609020204030204" pitchFamily="49" charset="0"/>
                <a:cs typeface="Consolas" panose="020B0609020204030204" pitchFamily="49" charset="0"/>
              </a:rPr>
              <a:t>飞行事件使用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onsolas" panose="020B0609020204030204" pitchFamily="49" charset="0"/>
                <a:cs typeface="Consolas" panose="020B0609020204030204" pitchFamily="49" charset="0"/>
              </a:rPr>
              <a:t> (Flight crew report)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view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view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view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696969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container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696969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two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"&gt;</a:t>
            </a:r>
            <a:r>
              <a:rPr lang="zh-CN" altLang="zh-CN" sz="1800" kern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onsolas" panose="020B0609020204030204" pitchFamily="49" charset="0"/>
                <a:cs typeface="Consolas" panose="020B0609020204030204" pitchFamily="49" charset="0"/>
              </a:rPr>
              <a:t>欢迎您为民航不安全事件管理系统提供事件信息，请您仔细填写适用条目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696969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three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"&gt;</a:t>
            </a:r>
            <a:r>
              <a:rPr lang="zh-CN" altLang="zh-CN" sz="1800" kern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onsolas" panose="020B0609020204030204" pitchFamily="49" charset="0"/>
                <a:cs typeface="Consolas" panose="020B0609020204030204" pitchFamily="49" charset="0"/>
              </a:rPr>
              <a:t>（红色字体为必填项）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&lt;/</a:t>
            </a:r>
            <a:r>
              <a:rPr lang="en-US" altLang="zh-CN" sz="1800" kern="0" dirty="0">
                <a:solidFill>
                  <a:srgbClr val="F07178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view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93201" y="1551164"/>
            <a:ext cx="9595556" cy="480131"/>
          </a:xfrm>
        </p:spPr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38566" y="2031295"/>
            <a:ext cx="8031134" cy="4998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920"/>
              </a:lnSpc>
            </a:pPr>
            <a:r>
              <a:rPr lang="en-US" altLang="zh-CN" sz="1800" kern="0" dirty="0" err="1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FlightCrew.wxss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/* pages/</a:t>
            </a:r>
            <a:r>
              <a:rPr lang="en-US" altLang="zh-CN" sz="1800" kern="0" dirty="0" err="1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Airtraffic</a:t>
            </a:r>
            <a:r>
              <a:rPr lang="en-US" altLang="zh-CN" sz="1800" kern="0" dirty="0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zh-CN" sz="1800" kern="0" dirty="0" err="1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Airtraffic.wxss</a:t>
            </a:r>
            <a:r>
              <a:rPr lang="en-US" altLang="zh-CN" sz="1800" kern="0" dirty="0">
                <a:solidFill>
                  <a:srgbClr val="57AD0A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*/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zh-CN" sz="1800" kern="0" dirty="0">
                <a:solidFill>
                  <a:srgbClr val="008CC5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container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display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block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box-sizing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border-box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90%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border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1px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solid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gray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border-bottom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0px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padding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5px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margin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position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relative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zh-CN" sz="1800" kern="0" dirty="0">
                <a:solidFill>
                  <a:srgbClr val="008CC5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one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margin-top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0px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font-weight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bold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font-size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21px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display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block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altLang="zh-CN" sz="1800" kern="0" dirty="0">
                <a:solidFill>
                  <a:srgbClr val="2082AB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margin-left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altLang="zh-CN" sz="1800" kern="0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1800" kern="0" dirty="0">
                <a:solidFill>
                  <a:srgbClr val="BD5C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10px</a:t>
            </a: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ts val="1920"/>
              </a:lnSpc>
            </a:pPr>
            <a:r>
              <a:rPr lang="en-US" altLang="zh-CN" sz="1800" kern="0" dirty="0">
                <a:solidFill>
                  <a:srgbClr val="AD06C1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876650"/>
          </a:xfrm>
        </p:spPr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采用了</a:t>
            </a:r>
            <a:r>
              <a:rPr lang="en-US" altLang="zh-CN" dirty="0" err="1"/>
              <a:t>sonarqube</a:t>
            </a:r>
            <a:r>
              <a:rPr lang="zh-CN" altLang="en-US" dirty="0"/>
              <a:t>进行代码质量分析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03034" y="2907209"/>
            <a:ext cx="84002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400" dirty="0">
                <a:latin typeface="+mn-ea"/>
              </a:rPr>
              <a:t>项目总体状况显示为“正常”，意味着所有条件都通过了</a:t>
            </a:r>
            <a:r>
              <a:rPr lang="en-US" altLang="zh-CN" sz="2400" dirty="0">
                <a:latin typeface="+mn-ea"/>
              </a:rPr>
              <a:t>SonarQube</a:t>
            </a:r>
            <a:r>
              <a:rPr lang="zh-CN" altLang="en-US" sz="2400" dirty="0">
                <a:latin typeface="+mn-ea"/>
              </a:rPr>
              <a:t>的质量检查。</a:t>
            </a:r>
            <a:endParaRPr lang="en-US" altLang="zh-CN" sz="2400" dirty="0">
              <a:latin typeface="+mn-ea"/>
            </a:endParaRPr>
          </a:p>
          <a:p>
            <a:pPr indent="457200"/>
            <a:r>
              <a:rPr lang="zh-CN" altLang="en-US" sz="2400" dirty="0">
                <a:latin typeface="+mn-ea"/>
              </a:rPr>
              <a:t>项目存在</a:t>
            </a:r>
            <a:r>
              <a:rPr lang="en-US" altLang="zh-CN" sz="2400" dirty="0">
                <a:latin typeface="+mn-ea"/>
              </a:rPr>
              <a:t>11</a:t>
            </a:r>
            <a:r>
              <a:rPr lang="zh-CN" altLang="en-US" sz="2400" dirty="0">
                <a:latin typeface="+mn-ea"/>
              </a:rPr>
              <a:t>个</a:t>
            </a:r>
            <a:r>
              <a:rPr lang="en-US" altLang="zh-CN" sz="2400" dirty="0">
                <a:latin typeface="+mn-ea"/>
              </a:rPr>
              <a:t>bug</a:t>
            </a:r>
            <a:r>
              <a:rPr lang="zh-CN" altLang="en-US" sz="2400" dirty="0">
                <a:latin typeface="+mn-ea"/>
              </a:rPr>
              <a:t>，没有漏洞，有</a:t>
            </a:r>
            <a:r>
              <a:rPr lang="en-US" altLang="zh-CN" sz="2400" dirty="0">
                <a:latin typeface="+mn-ea"/>
              </a:rPr>
              <a:t>28</a:t>
            </a:r>
            <a:r>
              <a:rPr lang="zh-CN" altLang="en-US" sz="2400" dirty="0">
                <a:latin typeface="+mn-ea"/>
              </a:rPr>
              <a:t>个安全热点，</a:t>
            </a:r>
            <a:r>
              <a:rPr lang="en-US" altLang="zh-CN" sz="2400" b="0" i="0" dirty="0">
                <a:solidFill>
                  <a:srgbClr val="060607"/>
                </a:solidFill>
                <a:effectLst/>
                <a:latin typeface="-apple-system"/>
              </a:rPr>
              <a:t>1.8K</a:t>
            </a:r>
            <a:r>
              <a:rPr lang="zh-CN" altLang="en-US" sz="2400" b="0" i="0" dirty="0">
                <a:solidFill>
                  <a:srgbClr val="060607"/>
                </a:solidFill>
                <a:effectLst/>
                <a:latin typeface="-apple-system"/>
              </a:rPr>
              <a:t>个代码异味。</a:t>
            </a:r>
            <a:endParaRPr lang="en-US" altLang="zh-CN" sz="2400" dirty="0">
              <a:latin typeface="+mn-ea"/>
            </a:endParaRPr>
          </a:p>
          <a:p>
            <a:pPr indent="457200"/>
            <a:r>
              <a:rPr lang="zh-CN" altLang="en-US" sz="2400" b="0" i="0" dirty="0">
                <a:solidFill>
                  <a:srgbClr val="060607"/>
                </a:solidFill>
                <a:effectLst/>
                <a:latin typeface="-apple-system"/>
              </a:rPr>
              <a:t>可靠性等级为</a:t>
            </a:r>
            <a:r>
              <a:rPr lang="en-US" altLang="zh-CN" sz="2400" b="0" i="0" dirty="0">
                <a:solidFill>
                  <a:srgbClr val="060607"/>
                </a:solidFill>
                <a:effectLst/>
                <a:latin typeface="-apple-system"/>
              </a:rPr>
              <a:t>C</a:t>
            </a:r>
            <a:r>
              <a:rPr lang="zh-CN" altLang="en-US" sz="2400" b="0" i="0" dirty="0">
                <a:solidFill>
                  <a:srgbClr val="060607"/>
                </a:solidFill>
                <a:effectLst/>
                <a:latin typeface="-apple-system"/>
              </a:rPr>
              <a:t>，安全性等级为</a:t>
            </a:r>
            <a:r>
              <a:rPr lang="en-US" altLang="zh-CN" sz="2400" b="0" i="0" dirty="0">
                <a:solidFill>
                  <a:srgbClr val="060607"/>
                </a:solidFill>
                <a:effectLst/>
                <a:latin typeface="-apple-system"/>
              </a:rPr>
              <a:t>A</a:t>
            </a:r>
            <a:r>
              <a:rPr lang="zh-CN" altLang="en-US" sz="2400" b="0" i="0" dirty="0">
                <a:solidFill>
                  <a:srgbClr val="060607"/>
                </a:solidFill>
                <a:effectLst/>
                <a:latin typeface="-apple-system"/>
              </a:rPr>
              <a:t>，可维护性等级为</a:t>
            </a:r>
            <a:r>
              <a:rPr lang="en-US" altLang="zh-CN" sz="2400" b="0" i="0" dirty="0">
                <a:solidFill>
                  <a:srgbClr val="060607"/>
                </a:solidFill>
                <a:effectLst/>
                <a:latin typeface="-apple-system"/>
              </a:rPr>
              <a:t>A</a:t>
            </a:r>
            <a:r>
              <a:rPr lang="zh-CN" altLang="en-US" sz="2400" b="0" i="0" dirty="0">
                <a:solidFill>
                  <a:srgbClr val="060607"/>
                </a:solidFill>
                <a:effectLst/>
                <a:latin typeface="-apple-system"/>
              </a:rPr>
              <a:t>，本项目在安全性方面表现很好，并且易于维护和理解。</a:t>
            </a:r>
            <a:endParaRPr lang="en-US" altLang="zh-CN" sz="2400" b="0" i="0" dirty="0">
              <a:solidFill>
                <a:srgbClr val="060607"/>
              </a:solidFill>
              <a:effectLst/>
              <a:latin typeface="-apple-system"/>
            </a:endParaRPr>
          </a:p>
          <a:p>
            <a:pPr indent="457200"/>
            <a:r>
              <a:rPr lang="zh-CN" altLang="en-US" sz="2400" dirty="0">
                <a:solidFill>
                  <a:srgbClr val="060607"/>
                </a:solidFill>
                <a:latin typeface="-apple-system"/>
              </a:rPr>
              <a:t>质量分析详细结果见下图所示</a:t>
            </a:r>
            <a:endParaRPr lang="zh-CN" altLang="en-US" sz="2400" dirty="0">
              <a:latin typeface="+mn-e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480131"/>
          </a:xfrm>
        </p:spPr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6" name="图片 5" descr="图形用户界面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13348" r="124" b="4310"/>
          <a:stretch>
            <a:fillRect/>
          </a:stretch>
        </p:blipFill>
        <p:spPr>
          <a:xfrm>
            <a:off x="1004711" y="2413177"/>
            <a:ext cx="8762617" cy="403842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480131"/>
          </a:xfrm>
        </p:spPr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7" name="图片 6" descr="图形用户界面, 文本, 电子邮件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" t="13631" r="335" b="4424"/>
          <a:stretch>
            <a:fillRect/>
          </a:stretch>
        </p:blipFill>
        <p:spPr>
          <a:xfrm>
            <a:off x="1004711" y="2413177"/>
            <a:ext cx="8703049" cy="401156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480131"/>
          </a:xfrm>
        </p:spPr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7" name="图片 6" descr="图形用户界面, 文本, 应用程序, 电子邮件, 网站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2" b="3545"/>
          <a:stretch>
            <a:fillRect/>
          </a:stretch>
        </p:blipFill>
        <p:spPr>
          <a:xfrm>
            <a:off x="1004711" y="2413176"/>
            <a:ext cx="8595348" cy="403842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735314"/>
            <a:ext cx="9595556" cy="480131"/>
          </a:xfrm>
        </p:spPr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7" name="图片 6" descr="图形用户界面&#10;&#10;低可信度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1" b="4018"/>
          <a:stretch>
            <a:fillRect/>
          </a:stretch>
        </p:blipFill>
        <p:spPr>
          <a:xfrm>
            <a:off x="1004711" y="2413177"/>
            <a:ext cx="8657219" cy="4038423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开发技术与工具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06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27289" y="1791758"/>
            <a:ext cx="9516533" cy="3759200"/>
          </a:xfrm>
        </p:spPr>
        <p:txBody>
          <a:bodyPr/>
          <a:lstStyle/>
          <a:p>
            <a:r>
              <a:rPr lang="zh-CN" altLang="en-US" dirty="0"/>
              <a:t>软件开发技术</a:t>
            </a:r>
            <a:endParaRPr lang="en-US" altLang="zh-CN" dirty="0"/>
          </a:p>
          <a:p>
            <a:pPr lvl="1"/>
            <a:r>
              <a:rPr lang="zh-CN" altLang="en-US" dirty="0"/>
              <a:t>前端在微信开发者工具的平台下，使用微信小程序的编写语言进行开发，后端在</a:t>
            </a:r>
            <a:r>
              <a:rPr lang="en-US" altLang="zh-CN" dirty="0"/>
              <a:t>IDEA</a:t>
            </a:r>
            <a:r>
              <a:rPr lang="zh-CN" altLang="en-US" dirty="0"/>
              <a:t>的平台下，使用</a:t>
            </a:r>
            <a:r>
              <a:rPr lang="en-US" altLang="zh-CN" dirty="0" err="1"/>
              <a:t>SpringBoot</a:t>
            </a:r>
            <a:r>
              <a:rPr lang="zh-CN" altLang="en-US" dirty="0"/>
              <a:t>语言进行编写，并接入</a:t>
            </a:r>
            <a:r>
              <a:rPr lang="en-US" altLang="zh-CN" dirty="0"/>
              <a:t>MYSQL</a:t>
            </a:r>
            <a:r>
              <a:rPr lang="zh-CN" altLang="en-US" dirty="0"/>
              <a:t>数据库存储数据。</a:t>
            </a:r>
            <a:endParaRPr lang="zh-CN" altLang="en-US" dirty="0"/>
          </a:p>
          <a:p>
            <a:pPr lvl="1"/>
            <a:r>
              <a:rPr lang="zh-CN" altLang="en-US" dirty="0"/>
              <a:t>创建腾讯混元智能体，调用</a:t>
            </a:r>
            <a:r>
              <a:rPr lang="en-US" altLang="zh-CN" dirty="0"/>
              <a:t>API</a:t>
            </a:r>
            <a:r>
              <a:rPr lang="zh-CN" altLang="en-US" dirty="0"/>
              <a:t>实现智能分析与</a:t>
            </a:r>
            <a:r>
              <a:rPr lang="en-US" altLang="zh-CN" dirty="0"/>
              <a:t>AI</a:t>
            </a:r>
            <a:r>
              <a:rPr lang="zh-CN" altLang="en-US" dirty="0"/>
              <a:t>对话。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dirty="0" err="1"/>
              <a:t>wxml</a:t>
            </a:r>
            <a:r>
              <a:rPr lang="en-US" altLang="zh-CN" dirty="0"/>
              <a:t> </a:t>
            </a:r>
            <a:r>
              <a:rPr lang="zh-CN" altLang="en-US" dirty="0"/>
              <a:t>、</a:t>
            </a:r>
            <a:r>
              <a:rPr lang="en-US" altLang="zh-CN" dirty="0" err="1"/>
              <a:t>wxjs</a:t>
            </a:r>
            <a:r>
              <a:rPr lang="zh-CN" altLang="en-US" dirty="0"/>
              <a:t>、</a:t>
            </a:r>
            <a:r>
              <a:rPr lang="en-US" altLang="zh-CN" dirty="0" err="1"/>
              <a:t>wxss</a:t>
            </a:r>
            <a:r>
              <a:rPr lang="zh-CN" altLang="en-US" dirty="0"/>
              <a:t>、</a:t>
            </a:r>
            <a:r>
              <a:rPr lang="en-US" altLang="zh-CN" dirty="0"/>
              <a:t>java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/>
              <a:t>代码质量分析工具</a:t>
            </a:r>
            <a:r>
              <a:rPr lang="en-US" altLang="zh-CN" dirty="0"/>
              <a:t>SonarQube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27289" y="916598"/>
            <a:ext cx="4730044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开发技术与工具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开源社区的使用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07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14764" y="2370405"/>
            <a:ext cx="9821334" cy="2164715"/>
          </a:xfrm>
        </p:spPr>
        <p:txBody>
          <a:bodyPr/>
          <a:lstStyle/>
          <a:p>
            <a:r>
              <a:rPr lang="zh-CN" altLang="en-US" dirty="0"/>
              <a:t>在开发过程中使用</a:t>
            </a:r>
            <a:r>
              <a:rPr lang="en-US" altLang="zh-CN" dirty="0" err="1"/>
              <a:t>github</a:t>
            </a:r>
            <a:r>
              <a:rPr lang="zh-CN" altLang="en-US" dirty="0"/>
              <a:t>和</a:t>
            </a:r>
            <a:r>
              <a:rPr lang="en-US" altLang="zh-CN" dirty="0"/>
              <a:t>CSDN</a:t>
            </a:r>
            <a:r>
              <a:rPr lang="zh-CN" altLang="en-US" dirty="0"/>
              <a:t>开源社区参考</a:t>
            </a:r>
            <a:r>
              <a:rPr lang="en-US" altLang="zh-CN" dirty="0"/>
              <a:t>SCASS</a:t>
            </a:r>
            <a:r>
              <a:rPr lang="zh-CN" altLang="en-US" dirty="0"/>
              <a:t>网站促进软件开发</a:t>
            </a:r>
            <a:endParaRPr lang="en-US" altLang="zh-CN" dirty="0"/>
          </a:p>
          <a:p>
            <a:r>
              <a:rPr lang="zh-CN" altLang="en-US" dirty="0"/>
              <a:t>解决软件开发问题，如密码加密 、</a:t>
            </a:r>
            <a:r>
              <a:rPr lang="en-US" altLang="zh-CN" dirty="0" err="1"/>
              <a:t>wxss</a:t>
            </a:r>
            <a:r>
              <a:rPr lang="zh-CN" altLang="en-US" dirty="0"/>
              <a:t>样式布局 、智能体域名添加等。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开源社区的使用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实践收获与感受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08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4294967295"/>
          </p:nvPr>
        </p:nvSpPr>
        <p:spPr>
          <a:xfrm>
            <a:off x="982345" y="1802765"/>
            <a:ext cx="9471660" cy="4426585"/>
          </a:xfrm>
        </p:spPr>
        <p:txBody>
          <a:bodyPr>
            <a:noAutofit/>
          </a:bodyPr>
          <a:lstStyle/>
          <a:p>
            <a:r>
              <a:rPr lang="zh-CN" altLang="en-US" dirty="0">
                <a:sym typeface="+mn-ea"/>
              </a:rPr>
              <a:t>实践的收获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sz="2400" dirty="0"/>
              <a:t>1. </a:t>
            </a:r>
            <a:r>
              <a:rPr lang="zh-CN" altLang="en-US" sz="2400" dirty="0"/>
              <a:t>问题与沟通</a:t>
            </a:r>
            <a:r>
              <a:rPr lang="en-US" altLang="zh-CN" sz="2400" dirty="0"/>
              <a:t> </a:t>
            </a:r>
            <a:endParaRPr lang="en-US" altLang="zh-CN" sz="2400" dirty="0"/>
          </a:p>
          <a:p>
            <a:pPr marL="0" indent="457200" fontAlgn="auto">
              <a:buNone/>
            </a:pPr>
            <a:r>
              <a:rPr lang="zh-CN" altLang="en-US" sz="2000" dirty="0"/>
              <a:t>通过本次的实践项目，我们都深刻体会到了沟通的重要性，无论是项目确定、文档书写还是后续的软件迭代都需要团队不断地交流、更改。</a:t>
            </a:r>
            <a:endParaRPr lang="zh-CN" altLang="en-US" sz="2000" dirty="0"/>
          </a:p>
          <a:p>
            <a:pPr marL="0" indent="0" fontAlgn="auto">
              <a:buNone/>
            </a:pPr>
            <a:r>
              <a:rPr lang="en-US" altLang="zh-CN" sz="2400" dirty="0">
                <a:latin typeface="+mn-ea"/>
                <a:cs typeface="+mn-ea"/>
                <a:sym typeface="+mn-ea"/>
              </a:rPr>
              <a:t>2. </a:t>
            </a:r>
            <a:r>
              <a:rPr lang="zh-CN" altLang="en-US" sz="2400" dirty="0">
                <a:latin typeface="+mn-ea"/>
                <a:cs typeface="+mn-ea"/>
                <a:sym typeface="+mn-ea"/>
              </a:rPr>
              <a:t>学习与进步</a:t>
            </a:r>
            <a:endParaRPr lang="zh-CN" altLang="en-US" sz="2400" dirty="0">
              <a:latin typeface="+mn-ea"/>
              <a:cs typeface="+mn-ea"/>
              <a:sym typeface="+mn-ea"/>
            </a:endParaRPr>
          </a:p>
          <a:p>
            <a:pPr marL="0" indent="457200" fontAlgn="auto">
              <a:buNone/>
            </a:pPr>
            <a:r>
              <a:rPr lang="zh-CN" altLang="en-US" sz="2000" dirty="0">
                <a:latin typeface="+mn-ea"/>
                <a:cs typeface="+mn-ea"/>
                <a:sym typeface="+mn-ea"/>
              </a:rPr>
              <a:t>本次项目的开发中有很多是从零开始的，如对现有的民航事件上报的学习，学习使用微信小程序开发工具，学习</a:t>
            </a:r>
            <a:r>
              <a:rPr lang="en-US" altLang="zh-CN" sz="2000" dirty="0">
                <a:latin typeface="+mn-ea"/>
                <a:cs typeface="+mn-ea"/>
                <a:sym typeface="+mn-ea"/>
              </a:rPr>
              <a:t>mysql</a:t>
            </a:r>
            <a:r>
              <a:rPr lang="zh-CN" altLang="en-US" sz="2000" dirty="0">
                <a:latin typeface="+mn-ea"/>
                <a:cs typeface="+mn-ea"/>
                <a:sym typeface="+mn-ea"/>
              </a:rPr>
              <a:t>数据库知识，以及编程语言的学习。</a:t>
            </a:r>
            <a:endParaRPr lang="zh-CN" altLang="en-US" sz="2000" dirty="0">
              <a:latin typeface="+mn-ea"/>
              <a:cs typeface="+mn-ea"/>
              <a:sym typeface="+mn-ea"/>
            </a:endParaRPr>
          </a:p>
          <a:p>
            <a:pPr marL="0" indent="0" fontAlgn="auto">
              <a:buNone/>
            </a:pPr>
            <a:r>
              <a:rPr lang="en-US" altLang="zh-CN" sz="2400" dirty="0">
                <a:latin typeface="+mn-ea"/>
                <a:cs typeface="+mn-ea"/>
                <a:sym typeface="+mn-ea"/>
              </a:rPr>
              <a:t>3. </a:t>
            </a:r>
            <a:r>
              <a:rPr lang="zh-CN" altLang="en-US" sz="2400" dirty="0">
                <a:latin typeface="+mn-ea"/>
                <a:cs typeface="+mn-ea"/>
                <a:sym typeface="+mn-ea"/>
              </a:rPr>
              <a:t>挑战与成就</a:t>
            </a:r>
            <a:endParaRPr lang="zh-CN" altLang="en-US" sz="2400" dirty="0">
              <a:latin typeface="+mn-ea"/>
              <a:cs typeface="+mn-ea"/>
              <a:sym typeface="+mn-ea"/>
            </a:endParaRPr>
          </a:p>
          <a:p>
            <a:pPr marL="0" indent="457200" fontAlgn="auto">
              <a:buNone/>
            </a:pPr>
            <a:r>
              <a:rPr lang="zh-CN" altLang="en-US" sz="2000" dirty="0">
                <a:latin typeface="+mn-ea"/>
                <a:cs typeface="+mn-ea"/>
                <a:sym typeface="+mn-ea"/>
              </a:rPr>
              <a:t>本次的软件开发实践充满了挑战，从技术难题的攻克到项目进度的把控，每一个环节都需要全组付出巨大的努力，但当最后当看到开发的软件能够正常运行，满足需求时，那种成就感是无法言喻的。</a:t>
            </a:r>
            <a:endParaRPr lang="zh-CN" altLang="en-US" sz="2000" dirty="0">
              <a:latin typeface="+mn-ea"/>
              <a:cs typeface="+mn-ea"/>
              <a:sym typeface="+mn-ea"/>
            </a:endParaRPr>
          </a:p>
          <a:p>
            <a:pPr marL="0" indent="0" fontAlgn="auto">
              <a:buNone/>
            </a:pPr>
            <a:endParaRPr lang="en-US" altLang="zh-CN" sz="2400" dirty="0">
              <a:latin typeface="+mn-ea"/>
              <a:cs typeface="+mn-ea"/>
            </a:endParaRPr>
          </a:p>
          <a:p>
            <a:pPr marL="0" indent="457200" fontAlgn="auto">
              <a:buNone/>
            </a:pPr>
            <a:endParaRPr lang="zh-CN" altLang="en-US" sz="2000" dirty="0"/>
          </a:p>
          <a:p>
            <a:pPr marL="0" indent="457200" fontAlgn="auto">
              <a:buNone/>
            </a:pP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4294967295"/>
          </p:nvPr>
        </p:nvSpPr>
        <p:spPr>
          <a:xfrm>
            <a:off x="982345" y="1802765"/>
            <a:ext cx="9471660" cy="3645535"/>
          </a:xfrm>
        </p:spPr>
        <p:txBody>
          <a:bodyPr>
            <a:noAutofit/>
          </a:bodyPr>
          <a:lstStyle/>
          <a:p>
            <a:r>
              <a:rPr lang="zh-CN" altLang="en-US" dirty="0"/>
              <a:t>心得和体会</a:t>
            </a:r>
            <a:endParaRPr lang="en-US" altLang="zh-CN" dirty="0"/>
          </a:p>
          <a:p>
            <a:pPr marL="0" indent="457200" fontAlgn="auto">
              <a:buNone/>
            </a:pPr>
            <a:r>
              <a:rPr lang="zh-CN" altLang="en-US" sz="2400" dirty="0"/>
              <a:t>在本次的</a:t>
            </a:r>
            <a:r>
              <a:rPr lang="en-US" altLang="zh-CN" sz="2400" dirty="0"/>
              <a:t>“</a:t>
            </a:r>
            <a:r>
              <a:rPr lang="zh-CN" altLang="en-US" sz="2400" dirty="0"/>
              <a:t>民航事件上报统计分析</a:t>
            </a:r>
            <a:r>
              <a:rPr lang="en-US" altLang="zh-CN" sz="2400" dirty="0"/>
              <a:t>”</a:t>
            </a:r>
            <a:r>
              <a:rPr lang="zh-CN" altLang="en-US" sz="2400" dirty="0"/>
              <a:t>项目中有很多的感悟和收获，在开发过程中，有很多陌生的知识需要学习</a:t>
            </a:r>
            <a:r>
              <a:rPr lang="en-US" altLang="zh-CN" sz="2400" dirty="0"/>
              <a:t> </a:t>
            </a:r>
            <a:r>
              <a:rPr lang="zh-CN" altLang="en-US" sz="2400" dirty="0"/>
              <a:t>，还要学会学以致用，对一些开源工具的使用更加熟练；而且在迭代的过程中有很多变化，还需要同步修改文档；在用户体验上也是根据反馈不断精进，对民航领域的事务有了深刻理解。</a:t>
            </a:r>
            <a:endParaRPr lang="zh-CN" altLang="en-US" sz="2400" dirty="0"/>
          </a:p>
        </p:txBody>
      </p:sp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4294967295"/>
          </p:nvPr>
        </p:nvSpPr>
        <p:spPr>
          <a:xfrm>
            <a:off x="982345" y="1751330"/>
            <a:ext cx="9471660" cy="4452620"/>
          </a:xfrm>
        </p:spPr>
        <p:txBody>
          <a:bodyPr>
            <a:noAutofit/>
          </a:bodyPr>
          <a:lstStyle/>
          <a:p>
            <a:r>
              <a:rPr lang="zh-CN" altLang="en-US" dirty="0"/>
              <a:t>困难和问题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sz="2400" dirty="0">
                <a:latin typeface="+mn-ea"/>
                <a:cs typeface="+mn-ea"/>
              </a:rPr>
              <a:t>1. </a:t>
            </a:r>
            <a:r>
              <a:rPr lang="zh-CN" altLang="en-US" sz="2400" dirty="0">
                <a:latin typeface="+mn-ea"/>
                <a:cs typeface="+mn-ea"/>
              </a:rPr>
              <a:t>技术方面</a:t>
            </a:r>
            <a:endParaRPr lang="zh-CN" altLang="en-US" sz="2400" dirty="0">
              <a:latin typeface="+mn-ea"/>
              <a:cs typeface="+mn-ea"/>
            </a:endParaRPr>
          </a:p>
          <a:p>
            <a:pPr marL="0" indent="457200" fontAlgn="auto">
              <a:buNone/>
            </a:pPr>
            <a:r>
              <a:rPr lang="zh-CN" altLang="en-US" sz="2000" dirty="0">
                <a:latin typeface="+mn-ea"/>
                <a:cs typeface="+mn-ea"/>
              </a:rPr>
              <a:t>在开发这个项目的时候，可参考的模板是很匮乏的，应用广泛的智能体在民航领域也只有航旅纵横比较专业，但是和我们的项目也不匹配，可重用的开源代码也不尽合适，甚至于越改越乱。</a:t>
            </a:r>
            <a:endParaRPr lang="zh-CN" altLang="en-US" sz="2000" dirty="0">
              <a:latin typeface="+mn-ea"/>
              <a:cs typeface="+mn-ea"/>
            </a:endParaRPr>
          </a:p>
          <a:p>
            <a:pPr marL="0" indent="0" fontAlgn="auto">
              <a:buNone/>
            </a:pPr>
            <a:r>
              <a:rPr lang="en-US" altLang="zh-CN" sz="2400" dirty="0">
                <a:latin typeface="+mn-ea"/>
                <a:cs typeface="+mn-ea"/>
              </a:rPr>
              <a:t>2. </a:t>
            </a:r>
            <a:r>
              <a:rPr lang="zh-CN" altLang="en-US" sz="2400" dirty="0">
                <a:latin typeface="+mn-ea"/>
                <a:cs typeface="+mn-ea"/>
              </a:rPr>
              <a:t>创新实现</a:t>
            </a:r>
            <a:endParaRPr lang="zh-CN" altLang="en-US" sz="2400" dirty="0">
              <a:latin typeface="+mn-ea"/>
              <a:cs typeface="+mn-ea"/>
            </a:endParaRPr>
          </a:p>
          <a:p>
            <a:pPr marL="0" indent="457200" fontAlgn="auto">
              <a:buNone/>
            </a:pPr>
            <a:r>
              <a:rPr lang="zh-CN" altLang="en-US" sz="2000" dirty="0">
                <a:latin typeface="+mn-ea"/>
                <a:cs typeface="+mn-ea"/>
              </a:rPr>
              <a:t>我们的创新点一个是基于微信的小程序，使用方便；另一个就是对于反馈数据的统计和分析，一开始调用智能体进行文字统计，但是没有适用于该专业的智能体，所以后来只能是代码实现饼状图和柱状图进行数据分析。</a:t>
            </a:r>
            <a:endParaRPr lang="zh-CN" altLang="en-US" sz="2000" dirty="0">
              <a:latin typeface="+mn-ea"/>
              <a:cs typeface="+mn-ea"/>
            </a:endParaRPr>
          </a:p>
          <a:p>
            <a:pPr marL="0" indent="0" fontAlgn="auto">
              <a:buNone/>
            </a:pPr>
            <a:r>
              <a:rPr lang="en-US" altLang="zh-CN" sz="2400" dirty="0">
                <a:latin typeface="+mn-ea"/>
                <a:cs typeface="+mn-ea"/>
              </a:rPr>
              <a:t>3. </a:t>
            </a:r>
            <a:r>
              <a:rPr lang="zh-CN" altLang="en-US" sz="2400" dirty="0">
                <a:latin typeface="+mn-ea"/>
                <a:cs typeface="+mn-ea"/>
              </a:rPr>
              <a:t>小组合作</a:t>
            </a:r>
            <a:endParaRPr lang="zh-CN" altLang="en-US" sz="2400" dirty="0">
              <a:latin typeface="+mn-ea"/>
              <a:cs typeface="+mn-ea"/>
            </a:endParaRPr>
          </a:p>
          <a:p>
            <a:pPr marL="0" indent="457200" fontAlgn="auto">
              <a:buNone/>
            </a:pPr>
            <a:r>
              <a:rPr lang="zh-CN" altLang="en-US" sz="2000" dirty="0">
                <a:latin typeface="+mn-ea"/>
                <a:cs typeface="+mn-ea"/>
              </a:rPr>
              <a:t>在项目实现中首先是设计理念，每个人想法各异，需要统一结合；还有就是代码及文档书写时的规范问题，这些都需要及时沟通修改。</a:t>
            </a:r>
            <a:endParaRPr lang="zh-CN" altLang="en-US" sz="2000" dirty="0">
              <a:latin typeface="+mn-ea"/>
              <a:cs typeface="+mn-ea"/>
            </a:endParaRPr>
          </a:p>
        </p:txBody>
      </p:sp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69650" y="727583"/>
            <a:ext cx="726352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>
                <a:gradFill flip="none" rotWithShape="1">
                  <a:gsLst>
                    <a:gs pos="100000">
                      <a:schemeClr val="accent1"/>
                    </a:gs>
                    <a:gs pos="18000">
                      <a:schemeClr val="accent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atin typeface="+mj-ea"/>
                <a:ea typeface="+mj-ea"/>
              </a:rPr>
              <a:t>汇报完毕</a:t>
            </a:r>
            <a:endParaRPr lang="zh-CN" altLang="en-US" sz="13800" b="1" dirty="0">
              <a:gradFill flip="none" rotWithShape="1">
                <a:gsLst>
                  <a:gs pos="100000">
                    <a:schemeClr val="accent1"/>
                  </a:gs>
                  <a:gs pos="18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5223" y="5798439"/>
            <a:ext cx="4305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中国民航大学计算机科学与技术学院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58823" y="2943574"/>
            <a:ext cx="6591029" cy="148132"/>
            <a:chOff x="2804971" y="4029492"/>
            <a:chExt cx="6591029" cy="148132"/>
          </a:xfrm>
        </p:grpSpPr>
        <p:sp>
          <p:nvSpPr>
            <p:cNvPr id="7" name="矩形 6"/>
            <p:cNvSpPr/>
            <p:nvPr/>
          </p:nvSpPr>
          <p:spPr>
            <a:xfrm rot="2700000">
              <a:off x="6032094" y="4029492"/>
              <a:ext cx="148132" cy="148132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43200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2804971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904058" y="3578844"/>
            <a:ext cx="6121400" cy="158432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 胡晨雨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项目团队成员：葛江成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潘宇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柳玮佳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周娜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4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5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6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7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8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9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0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1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2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3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4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5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6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7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8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19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0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1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2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3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4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5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6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7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8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29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0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1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2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3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4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5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6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7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8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39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40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41.xml><?xml version="1.0" encoding="utf-8"?>
<p:tagLst xmlns:p="http://schemas.openxmlformats.org/presentationml/2006/main">
  <p:tag name="KSO_WM_DIAGRAM_VIRTUALLY_FRAME" val="{&quot;height&quot;:457.5761417322835,&quot;left&quot;:521.4712598425197,&quot;top&quot;:41.24385826771653,&quot;width&quot;:424.30645669291346}"/>
</p:tagLst>
</file>

<file path=ppt/tags/tag42.xml><?xml version="1.0" encoding="utf-8"?>
<p:tagLst xmlns:p="http://schemas.openxmlformats.org/presentationml/2006/main">
  <p:tag name="COMMONDATA" val="eyJoZGlkIjoiNzVhNjJkMTFmZWViYzkwNmFmYjRmNzg2NWIwYTM3YTQifQ=="/>
  <p:tag name="commondata" val="eyJoZGlkIjoiZGZhOTUzNGQxOGZkNmU4OGI3ZWEzOTlmMjM1ODE3OTIifQ=="/>
</p:tagLst>
</file>

<file path=ppt/theme/theme1.xml><?xml version="1.0" encoding="utf-8"?>
<a:theme xmlns:a="http://schemas.openxmlformats.org/drawingml/2006/main" name="Office 主题​​">
  <a:themeElements>
    <a:clrScheme name="自定义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BD8"/>
      </a:accent1>
      <a:accent2>
        <a:srgbClr val="FBBD0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00000">
              <a:schemeClr val="accent1"/>
            </a:gs>
            <a:gs pos="0">
              <a:schemeClr val="accent1">
                <a:lumMod val="75000"/>
              </a:schemeClr>
            </a:gs>
          </a:gsLst>
          <a:lin ang="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4083</Words>
  <Application>WPS 演示</Application>
  <PresentationFormat>宽屏</PresentationFormat>
  <Paragraphs>493</Paragraphs>
  <Slides>58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72" baseType="lpstr">
      <vt:lpstr>Arial</vt:lpstr>
      <vt:lpstr>宋体</vt:lpstr>
      <vt:lpstr>Wingdings</vt:lpstr>
      <vt:lpstr>微软雅黑</vt:lpstr>
      <vt:lpstr>Times New Roman</vt:lpstr>
      <vt:lpstr>Arial Unicode MS</vt:lpstr>
      <vt:lpstr>Arial Black</vt:lpstr>
      <vt:lpstr>等线</vt:lpstr>
      <vt:lpstr>仿宋</vt:lpstr>
      <vt:lpstr>Calibri</vt:lpstr>
      <vt:lpstr>Consolas</vt:lpstr>
      <vt:lpstr>-apple-system</vt:lpstr>
      <vt:lpstr>Segoe Print</vt:lpstr>
      <vt:lpstr>Office 主题​​</vt:lpstr>
      <vt:lpstr>软件工程课程设计汇报 “民航事件上报统计分析系统”</vt:lpstr>
      <vt:lpstr>PowerPoint 演示文稿</vt:lpstr>
      <vt:lpstr>PowerPoint 演示文稿</vt:lpstr>
      <vt:lpstr>软件创意与需求</vt:lpstr>
      <vt:lpstr>PowerPoint 演示文稿</vt:lpstr>
      <vt:lpstr>软件需求分析</vt:lpstr>
      <vt:lpstr>软件需求分析</vt:lpstr>
      <vt:lpstr>软件需求分析</vt:lpstr>
      <vt:lpstr>软件需求分析</vt:lpstr>
      <vt:lpstr>PowerPoint 演示文稿</vt:lpstr>
      <vt:lpstr>PowerPoint 演示文稿</vt:lpstr>
      <vt:lpstr>PowerPoint 演示文稿</vt:lpstr>
      <vt:lpstr>PowerPoint 演示文稿</vt:lpstr>
      <vt:lpstr>软件需求分析</vt:lpstr>
      <vt:lpstr>PowerPoint 演示文稿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PowerPoint 演示文稿</vt:lpstr>
      <vt:lpstr>代码编写</vt:lpstr>
      <vt:lpstr>代码编写</vt:lpstr>
      <vt:lpstr>软件测试</vt:lpstr>
      <vt:lpstr>PowerPoint 演示文稿</vt:lpstr>
      <vt:lpstr>软件质量与保证</vt:lpstr>
      <vt:lpstr>软件质量与保证</vt:lpstr>
      <vt:lpstr>软件质量与保证</vt:lpstr>
      <vt:lpstr>软件质量与保证</vt:lpstr>
      <vt:lpstr>软件质量与保证</vt:lpstr>
      <vt:lpstr>软件质量与保证</vt:lpstr>
      <vt:lpstr>软件质量与保证</vt:lpstr>
      <vt:lpstr>PowerPoint 演示文稿</vt:lpstr>
      <vt:lpstr>开发技术与工具</vt:lpstr>
      <vt:lpstr>PowerPoint 演示文稿</vt:lpstr>
      <vt:lpstr>开源社区的使用</vt:lpstr>
      <vt:lpstr>PowerPoint 演示文稿</vt:lpstr>
      <vt:lpstr>实践收获与感受</vt:lpstr>
      <vt:lpstr>实践收获与感受</vt:lpstr>
      <vt:lpstr>实践收获与感受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达鑫</dc:creator>
  <cp:lastModifiedBy>晨雨</cp:lastModifiedBy>
  <cp:revision>160</cp:revision>
  <dcterms:created xsi:type="dcterms:W3CDTF">2022-07-12T06:21:00Z</dcterms:created>
  <dcterms:modified xsi:type="dcterms:W3CDTF">2024-11-20T01:13:08Z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8AA1DBDE268B4CA6AA136E478D5C7F79_12</vt:lpwstr>
  </property>
  <property fmtid="{D5CDD505-2E9C-101B-9397-08002B2CF9AE}" pid="3" name="KSOProductBuildVer">
    <vt:lpwstr>2052-12.1.0.18608</vt:lpwstr>
  </property>
</Properties>
</file>