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5"/>
  </p:notesMasterIdLst>
  <p:handoutMasterIdLst>
    <p:handoutMasterId r:id="rId54"/>
  </p:handoutMasterIdLst>
  <p:sldIdLst>
    <p:sldId id="256" r:id="rId3"/>
    <p:sldId id="321" r:id="rId4"/>
    <p:sldId id="393" r:id="rId6"/>
    <p:sldId id="322" r:id="rId7"/>
    <p:sldId id="351" r:id="rId8"/>
    <p:sldId id="349" r:id="rId9"/>
    <p:sldId id="350" r:id="rId10"/>
    <p:sldId id="340" r:id="rId11"/>
    <p:sldId id="355" r:id="rId12"/>
    <p:sldId id="361" r:id="rId13"/>
    <p:sldId id="362" r:id="rId14"/>
    <p:sldId id="356" r:id="rId15"/>
    <p:sldId id="353" r:id="rId16"/>
    <p:sldId id="354" r:id="rId17"/>
    <p:sldId id="394" r:id="rId18"/>
    <p:sldId id="352" r:id="rId19"/>
    <p:sldId id="331" r:id="rId20"/>
    <p:sldId id="395" r:id="rId21"/>
    <p:sldId id="330" r:id="rId22"/>
    <p:sldId id="366" r:id="rId23"/>
    <p:sldId id="369" r:id="rId24"/>
    <p:sldId id="370" r:id="rId25"/>
    <p:sldId id="372" r:id="rId26"/>
    <p:sldId id="373" r:id="rId27"/>
    <p:sldId id="374" r:id="rId28"/>
    <p:sldId id="375" r:id="rId29"/>
    <p:sldId id="376" r:id="rId30"/>
    <p:sldId id="396" r:id="rId31"/>
    <p:sldId id="447" r:id="rId32"/>
    <p:sldId id="448" r:id="rId33"/>
    <p:sldId id="449" r:id="rId34"/>
    <p:sldId id="451" r:id="rId35"/>
    <p:sldId id="452" r:id="rId36"/>
    <p:sldId id="397" r:id="rId37"/>
    <p:sldId id="437" r:id="rId38"/>
    <p:sldId id="438" r:id="rId39"/>
    <p:sldId id="453" r:id="rId40"/>
    <p:sldId id="454" r:id="rId41"/>
    <p:sldId id="455" r:id="rId42"/>
    <p:sldId id="456" r:id="rId43"/>
    <p:sldId id="439" r:id="rId44"/>
    <p:sldId id="398" r:id="rId45"/>
    <p:sldId id="326" r:id="rId46"/>
    <p:sldId id="469" r:id="rId47"/>
    <p:sldId id="470" r:id="rId48"/>
    <p:sldId id="399" r:id="rId49"/>
    <p:sldId id="329" r:id="rId50"/>
    <p:sldId id="400" r:id="rId51"/>
    <p:sldId id="328" r:id="rId52"/>
    <p:sldId id="436" r:id="rId53"/>
  </p:sldIdLst>
  <p:sldSz cx="9144000" cy="6858000" type="screen4x3"/>
  <p:notesSz cx="7099300" cy="10234295"/>
  <p:custDataLst>
    <p:tags r:id="rId58"/>
  </p:custDataLst>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66"/>
    <a:srgbClr val="008080"/>
    <a:srgbClr val="008000"/>
    <a:srgbClr val="339933"/>
    <a:srgbClr val="006666"/>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494" autoAdjust="0"/>
  </p:normalViewPr>
  <p:slideViewPr>
    <p:cSldViewPr>
      <p:cViewPr varScale="1">
        <p:scale>
          <a:sx n="76" d="100"/>
          <a:sy n="76" d="100"/>
        </p:scale>
        <p:origin x="992" y="60"/>
      </p:cViewPr>
      <p:guideLst>
        <p:guide orient="horz" pos="2160"/>
        <p:guide pos="2880"/>
      </p:guideLst>
    </p:cSldViewPr>
  </p:slideViewPr>
  <p:notesTextViewPr>
    <p:cViewPr>
      <p:scale>
        <a:sx n="100" d="100"/>
        <a:sy n="100" d="100"/>
      </p:scale>
      <p:origin x="0" y="0"/>
    </p:cViewPr>
  </p:notesTextViewPr>
  <p:notesViewPr>
    <p:cSldViewPr>
      <p:cViewPr varScale="1">
        <p:scale>
          <a:sx n="65" d="100"/>
          <a:sy n="65" d="100"/>
        </p:scale>
        <p:origin x="-2874" y="-102"/>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8" Type="http://schemas.openxmlformats.org/officeDocument/2006/relationships/tags" Target="tags/tag14.xml"/><Relationship Id="rId57" Type="http://schemas.openxmlformats.org/officeDocument/2006/relationships/tableStyles" Target="tableStyles.xml"/><Relationship Id="rId56" Type="http://schemas.openxmlformats.org/officeDocument/2006/relationships/viewProps" Target="viewProps.xml"/><Relationship Id="rId55" Type="http://schemas.openxmlformats.org/officeDocument/2006/relationships/presProps" Target="presProps.xml"/><Relationship Id="rId54" Type="http://schemas.openxmlformats.org/officeDocument/2006/relationships/handoutMaster" Target="handoutMasters/handoutMaster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notesMaster" Target="notesMasters/notesMaster1.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88067"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88068" name="Rectangle 4"/>
          <p:cNvSpPr>
            <a:spLocks noGrp="1" noChangeArrowheads="1"/>
          </p:cNvSpPr>
          <p:nvPr>
            <p:ph type="ftr" sz="quarter" idx="2"/>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88069" name="Rectangle 5"/>
          <p:cNvSpPr>
            <a:spLocks noGrp="1" noChangeArrowheads="1"/>
          </p:cNvSpPr>
          <p:nvPr>
            <p:ph type="sldNum" sz="quarter" idx="3"/>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6C94CD3F-BC40-49E1-B6B8-E1A76E047675}" type="slidenum">
              <a:rPr lang="zh-CN" altLang="en-US"/>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6147"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13316" name="Rectangle 4"/>
          <p:cNvSpPr>
            <a:spLocks noGrp="1" noRot="1" noChangeAspect="1" noChangeArrowheads="1" noTextEdit="1"/>
          </p:cNvSpPr>
          <p:nvPr>
            <p:ph type="sldImg" idx="2"/>
          </p:nvPr>
        </p:nvSpPr>
        <p:spPr bwMode="auto">
          <a:xfrm>
            <a:off x="990600" y="768350"/>
            <a:ext cx="5118100" cy="3836988"/>
          </a:xfrm>
          <a:prstGeom prst="rect">
            <a:avLst/>
          </a:prstGeom>
          <a:noFill/>
          <a:ln w="9525">
            <a:solidFill>
              <a:srgbClr val="000000"/>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9" name="Rectangle 5"/>
          <p:cNvSpPr>
            <a:spLocks noGrp="1" noChangeArrowheads="1"/>
          </p:cNvSpPr>
          <p:nvPr>
            <p:ph type="body" sz="quarter" idx="3"/>
          </p:nvPr>
        </p:nvSpPr>
        <p:spPr bwMode="auto">
          <a:xfrm>
            <a:off x="709613" y="4860925"/>
            <a:ext cx="5680075" cy="460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150" name="Rectangle 6"/>
          <p:cNvSpPr>
            <a:spLocks noGrp="1" noChangeArrowheads="1"/>
          </p:cNvSpPr>
          <p:nvPr>
            <p:ph type="ftr" sz="quarter" idx="4"/>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6151" name="Rectangle 7"/>
          <p:cNvSpPr>
            <a:spLocks noGrp="1" noChangeArrowheads="1"/>
          </p:cNvSpPr>
          <p:nvPr>
            <p:ph type="sldNum" sz="quarter" idx="5"/>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17148E70-F631-4132-BD22-94B9F5668B9A}"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992188" y="768350"/>
            <a:ext cx="5114925"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992188" y="768350"/>
            <a:ext cx="5114925"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992188" y="768350"/>
            <a:ext cx="5114925"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992188" y="768350"/>
            <a:ext cx="5114925"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992188" y="768350"/>
            <a:ext cx="5114925"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992188" y="768350"/>
            <a:ext cx="5114925" cy="3836988"/>
          </a:xfrm>
        </p:spPr>
      </p:sp>
      <p:sp>
        <p:nvSpPr>
          <p:cNvPr id="18435" name="备注占位符 2"/>
          <p:cNvSpPr>
            <a:spLocks noGrp="1"/>
          </p:cNvSpPr>
          <p:nvPr>
            <p:ph type="body" idx="1"/>
          </p:nvPr>
        </p:nvSpPr>
        <p:spPr>
          <a:noFill/>
        </p:spPr>
        <p:txBody>
          <a:bodyPr/>
          <a:lstStyle/>
          <a:p>
            <a:endParaRPr lang="zh-CN" altLang="en-US"/>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035B5F43-020E-40C0-A461-88C87EAAFF79}" type="slidenum">
              <a:rPr lang="zh-CN" altLang="en-US" sz="1300" smtClean="0"/>
            </a:fld>
            <a:endParaRPr lang="en-US" altLang="zh-CN" sz="13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992188" y="768350"/>
            <a:ext cx="5114925"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992188" y="768350"/>
            <a:ext cx="5114925"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10" name="直角三角形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685800" y="3611607"/>
            <a:ext cx="7772400"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3765" y="4953000"/>
            <a:ext cx="9147765"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p:txBody>
          <a:bodyPr/>
          <a:lstStyle>
            <a:lvl1pPr>
              <a:defRPr>
                <a:solidFill>
                  <a:srgbClr val="FFFFFF"/>
                </a:solidFill>
              </a:defRPr>
            </a:lvl1pPr>
          </a:lstStyle>
          <a:p>
            <a:pPr>
              <a:defRPr/>
            </a:pPr>
            <a:fld id="{F86AB41F-CAC1-4232-8954-A49D2EE7F6D8}" type="slidenum">
              <a:rPr lang="zh-CN" altLang="en-US" smtClean="0"/>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lvl1pPr>
              <a:defRPr b="1">
                <a:solidFill>
                  <a:schemeClr val="tx1">
                    <a:lumMod val="95000"/>
                    <a:lumOff val="5000"/>
                  </a:schemeClr>
                </a:solidFill>
                <a:latin typeface="微软雅黑" panose="020B0503020204020204" pitchFamily="34" charset="-122"/>
                <a:ea typeface="微软雅黑" panose="020B0503020204020204" pitchFamily="34" charset="-122"/>
              </a:defRPr>
            </a:lvl1pPr>
            <a:lvl2pPr>
              <a:defRPr>
                <a:solidFill>
                  <a:schemeClr val="tx1">
                    <a:lumMod val="95000"/>
                    <a:lumOff val="5000"/>
                  </a:schemeClr>
                </a:solidFill>
                <a:latin typeface="微软雅黑" panose="020B0503020204020204" pitchFamily="34" charset="-122"/>
                <a:ea typeface="微软雅黑" panose="020B0503020204020204" pitchFamily="34" charset="-122"/>
              </a:defRPr>
            </a:lvl2pPr>
            <a:lvl3pPr>
              <a:defRPr>
                <a:solidFill>
                  <a:schemeClr val="tx1">
                    <a:lumMod val="95000"/>
                    <a:lumOff val="5000"/>
                  </a:schemeClr>
                </a:solidFill>
                <a:latin typeface="微软雅黑" panose="020B0503020204020204" pitchFamily="34" charset="-122"/>
                <a:ea typeface="微软雅黑" panose="020B0503020204020204" pitchFamily="34" charset="-122"/>
              </a:defRPr>
            </a:lvl3pPr>
            <a:lvl4pPr>
              <a:defRPr>
                <a:solidFill>
                  <a:schemeClr val="tx1">
                    <a:lumMod val="95000"/>
                    <a:lumOff val="5000"/>
                  </a:schemeClr>
                </a:solidFill>
                <a:latin typeface="微软雅黑" panose="020B0503020204020204" pitchFamily="34" charset="-122"/>
                <a:ea typeface="微软雅黑" panose="020B0503020204020204" pitchFamily="34" charset="-122"/>
              </a:defRPr>
            </a:lvl4pPr>
            <a:lvl5pPr>
              <a:defRPr>
                <a:solidFill>
                  <a:schemeClr val="tx1">
                    <a:lumMod val="95000"/>
                    <a:lumOff val="5000"/>
                  </a:schemeClr>
                </a:solidFill>
                <a:latin typeface="微软雅黑" panose="020B0503020204020204" pitchFamily="34" charset="-122"/>
                <a:ea typeface="微软雅黑" panose="020B0503020204020204" pitchFamily="34" charset="-122"/>
              </a:defRPr>
            </a:lvl5pPr>
          </a:lstStyle>
          <a:p>
            <a:pPr lvl="0" eaLnBrk="1" latinLnBrk="0" hangingPunct="1"/>
            <a:r>
              <a:rPr lang="zh-CN" altLang="en-US" dirty="0"/>
              <a:t>单击此处编辑母版文本样式</a:t>
            </a:r>
            <a:endParaRPr lang="zh-CN" altLang="en-US" dirty="0"/>
          </a:p>
          <a:p>
            <a:pPr lvl="1" eaLnBrk="1" latinLnBrk="0" hangingPunct="1"/>
            <a:r>
              <a:rPr lang="zh-CN" altLang="en-US" dirty="0"/>
              <a:t>第二级</a:t>
            </a:r>
            <a:endParaRPr lang="zh-CN" altLang="en-US" dirty="0"/>
          </a:p>
          <a:p>
            <a:pPr lvl="2" eaLnBrk="1" latinLnBrk="0" hangingPunct="1"/>
            <a:r>
              <a:rPr lang="zh-CN" altLang="en-US" dirty="0"/>
              <a:t>第三级</a:t>
            </a:r>
            <a:endParaRPr lang="zh-CN" altLang="en-US" dirty="0"/>
          </a:p>
          <a:p>
            <a:pPr lvl="3" eaLnBrk="1" latinLnBrk="0" hangingPunct="1"/>
            <a:r>
              <a:rPr lang="zh-CN" altLang="en-US" dirty="0"/>
              <a:t>第四级</a:t>
            </a:r>
            <a:endParaRPr lang="zh-CN" altLang="en-US" dirty="0"/>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6444208" y="6407944"/>
            <a:ext cx="1920240" cy="365760"/>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4067944" y="6407944"/>
            <a:ext cx="2350681" cy="365125"/>
          </a:xfrm>
        </p:spPr>
        <p:txBody>
          <a:bodyPr/>
          <a:lstStyle/>
          <a:p>
            <a:pPr>
              <a:defRPr/>
            </a:pPr>
            <a:endParaRPr lang="en-US" altLang="zh-CN"/>
          </a:p>
        </p:txBody>
      </p:sp>
      <p:sp>
        <p:nvSpPr>
          <p:cNvPr id="6" name="灯片编号占位符 5"/>
          <p:cNvSpPr>
            <a:spLocks noGrp="1"/>
          </p:cNvSpPr>
          <p:nvPr>
            <p:ph type="sldNum" sz="quarter" idx="12"/>
          </p:nvPr>
        </p:nvSpPr>
        <p:spPr>
          <a:xfrm>
            <a:off x="8388424" y="6407944"/>
            <a:ext cx="624608"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fld>
            <a:endParaRPr lang="en-US" altLang="zh-CN"/>
          </a:p>
        </p:txBody>
      </p:sp>
      <p:sp>
        <p:nvSpPr>
          <p:cNvPr id="7" name="标题 6"/>
          <p:cNvSpPr>
            <a:spLocks noGrp="1"/>
          </p:cNvSpPr>
          <p:nvPr>
            <p:ph type="title"/>
          </p:nvPr>
        </p:nvSpPr>
        <p:spPr/>
        <p:txBody>
          <a:bodyPr rtlCol="0"/>
          <a:lstStyle>
            <a:lvl1pPr>
              <a:defRPr>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kumimoji="0" lang="zh-CN" altLang="en-US" dirty="0"/>
              <a:t>单击此处编辑母版标题样式</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2">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a:t>单击此处编辑母版文本样式</a:t>
            </a:r>
            <a:endParaRPr kumimoji="0"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4628B54E-638A-43B5-A513-198B0E677B9C}" type="slidenum">
              <a:rPr lang="zh-CN" altLang="en-US" smtClean="0"/>
            </a:fld>
            <a:endParaRPr lang="en-US" altLang="zh-CN"/>
          </a:p>
        </p:txBody>
      </p:sp>
      <p:sp>
        <p:nvSpPr>
          <p:cNvPr id="7" name="燕尾形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燕尾形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Ref idx="1002">
        <a:schemeClr val="bg1"/>
      </p:bgRef>
    </p:bg>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内容占位符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4CA47A10-A01A-4A14-B7DD-5E6C1A8D811F}" type="slidenum">
              <a:rPr lang="zh-CN" altLang="en-US" smtClean="0"/>
            </a:fld>
            <a:endParaRPr lang="en-US" altLang="zh-CN"/>
          </a:p>
        </p:txBody>
      </p:sp>
      <p:sp>
        <p:nvSpPr>
          <p:cNvPr id="8" name="标题 7"/>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比较">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8229600" cy="1143000"/>
          </a:xfrm>
        </p:spPr>
        <p:txBody>
          <a:bodyPr anchor="ctr"/>
          <a:lstStyle>
            <a:lvl1pPr>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4" name="文本占位符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5" name="内容占位符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6" name="内容占位符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7" name="日期占位符 6"/>
          <p:cNvSpPr>
            <a:spLocks noGrp="1"/>
          </p:cNvSpPr>
          <p:nvPr>
            <p:ph type="dt" sz="half" idx="10"/>
          </p:nvPr>
        </p:nvSpPr>
        <p:spPr/>
        <p:txBody>
          <a:bodyPr/>
          <a:lstStyle/>
          <a:p>
            <a:pPr>
              <a:defRPr/>
            </a:pPr>
            <a:r>
              <a:rPr lang="zh-CN" altLang="en-US"/>
              <a:t>©Copyright Xinjun Mao</a:t>
            </a:r>
            <a:endParaRPr lang="en-US" altLang="zh-CN"/>
          </a:p>
        </p:txBody>
      </p:sp>
      <p:sp>
        <p:nvSpPr>
          <p:cNvPr id="8" name="页脚占位符 7"/>
          <p:cNvSpPr>
            <a:spLocks noGrp="1"/>
          </p:cNvSpPr>
          <p:nvPr>
            <p:ph type="ftr" sz="quarter" idx="11"/>
          </p:nvPr>
        </p:nvSpPr>
        <p:spPr/>
        <p:txBody>
          <a:bodyPr/>
          <a:lstStyle/>
          <a:p>
            <a:pPr>
              <a:defRPr/>
            </a:pPr>
            <a:endParaRPr lang="en-US" altLang="zh-CN"/>
          </a:p>
        </p:txBody>
      </p:sp>
      <p:sp>
        <p:nvSpPr>
          <p:cNvPr id="9" name="灯片编号占位符 8"/>
          <p:cNvSpPr>
            <a:spLocks noGrp="1"/>
          </p:cNvSpPr>
          <p:nvPr>
            <p:ph type="sldNum" sz="quarter" idx="12"/>
          </p:nvPr>
        </p:nvSpPr>
        <p:spPr/>
        <p:txBody>
          <a:bodyPr/>
          <a:lstStyle/>
          <a:p>
            <a:pPr>
              <a:defRPr/>
            </a:pPr>
            <a:fld id="{B05513BD-4EBF-4D21-8E12-87C82F04830C}" type="slidenum">
              <a:rPr lang="zh-CN" altLang="en-US" smtClean="0"/>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Ref idx="1002">
        <a:schemeClr val="bg1"/>
      </p:bgRef>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页脚占位符 3"/>
          <p:cNvSpPr>
            <a:spLocks noGrp="1"/>
          </p:cNvSpPr>
          <p:nvPr>
            <p:ph type="ftr" sz="quarter" idx="11"/>
          </p:nvPr>
        </p:nvSpPr>
        <p:spPr/>
        <p:txBody>
          <a:bodyPr/>
          <a:lstStyle/>
          <a:p>
            <a:pPr>
              <a:defRPr/>
            </a:pPr>
            <a:endParaRPr lang="en-US" altLang="zh-CN"/>
          </a:p>
        </p:txBody>
      </p:sp>
      <p:sp>
        <p:nvSpPr>
          <p:cNvPr id="5" name="灯片编号占位符 4"/>
          <p:cNvSpPr>
            <a:spLocks noGrp="1"/>
          </p:cNvSpPr>
          <p:nvPr>
            <p:ph type="sldNum" sz="quarter" idx="12"/>
          </p:nvPr>
        </p:nvSpPr>
        <p:spPr/>
        <p:txBody>
          <a:bodyPr/>
          <a:lstStyle/>
          <a:p>
            <a:pPr>
              <a:defRPr/>
            </a:pPr>
            <a:fld id="{62B70980-5545-4AFA-8E96-1F6CCA885F37}" type="slidenum">
              <a:rPr lang="zh-CN" altLang="en-US" smtClean="0"/>
            </a:fld>
            <a:endParaRPr lang="en-US" altLang="zh-CN"/>
          </a:p>
        </p:txBody>
      </p:sp>
      <p:sp>
        <p:nvSpPr>
          <p:cNvPr id="6" name="标题 5"/>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页脚占位符 2"/>
          <p:cNvSpPr>
            <a:spLocks noGrp="1"/>
          </p:cNvSpPr>
          <p:nvPr>
            <p:ph type="ftr" sz="quarter" idx="11"/>
          </p:nvPr>
        </p:nvSpPr>
        <p:spPr/>
        <p:txBody>
          <a:bodyPr/>
          <a:lstStyle/>
          <a:p>
            <a:pPr>
              <a:defRPr/>
            </a:pPr>
            <a:endParaRPr lang="en-US" altLang="zh-CN"/>
          </a:p>
        </p:txBody>
      </p:sp>
      <p:sp>
        <p:nvSpPr>
          <p:cNvPr id="4" name="灯片编号占位符 3"/>
          <p:cNvSpPr>
            <a:spLocks noGrp="1"/>
          </p:cNvSpPr>
          <p:nvPr>
            <p:ph type="sldNum" sz="quarter" idx="12"/>
          </p:nvPr>
        </p:nvSpPr>
        <p:spPr/>
        <p:txBody>
          <a:bodyPr/>
          <a:lstStyle/>
          <a:p>
            <a:pPr>
              <a:defRPr/>
            </a:pPr>
            <a:fld id="{0C66BB1B-2BFC-4917-A546-A4D7964A247C}" type="slidenum">
              <a:rPr lang="zh-CN" altLang="en-US" smtClean="0"/>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zh-CN" altLang="en-US"/>
              <a:t>单击此处编辑母版标题样式</a:t>
            </a:r>
            <a:endParaRPr kumimoji="0" lang="en-US"/>
          </a:p>
        </p:txBody>
      </p:sp>
      <p:sp>
        <p:nvSpPr>
          <p:cNvPr id="3" name="文本占位符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zh-CN" altLang="en-US"/>
              <a:t>单击此处编辑母版文本样式</a:t>
            </a:r>
            <a:endParaRPr kumimoji="0" lang="zh-CN" altLang="en-US"/>
          </a:p>
        </p:txBody>
      </p:sp>
      <p:sp>
        <p:nvSpPr>
          <p:cNvPr id="4" name="内容占位符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a:xfrm>
            <a:off x="6727032" y="6407944"/>
            <a:ext cx="1920240" cy="365760"/>
          </a:xfrm>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88FB854B-7C2E-4EF4-AE6C-AF460FD40CAC}" type="slidenum">
              <a:rPr lang="zh-CN" altLang="en-US" smtClean="0"/>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bg>
      <p:bgRef idx="1002">
        <a:schemeClr val="bg1"/>
      </p:bgRef>
    </p:bg>
    <p:spTree>
      <p:nvGrpSpPr>
        <p:cNvPr id="1" name=""/>
        <p:cNvGrpSpPr/>
        <p:nvPr/>
      </p:nvGrpSpPr>
      <p:grpSpPr>
        <a:xfrm>
          <a:off x="0" y="0"/>
          <a:ext cx="0" cy="0"/>
          <a:chOff x="0" y="0"/>
          <a:chExt cx="0" cy="0"/>
        </a:xfrm>
      </p:grpSpPr>
      <p:sp>
        <p:nvSpPr>
          <p:cNvPr id="4" name="文本占位符 3"/>
          <p:cNvSpPr>
            <a:spLocks noGrp="1"/>
          </p:cNvSpPr>
          <p:nvPr>
            <p:ph type="body" sz="half" idx="2"/>
          </p:nvPr>
        </p:nvSpPr>
        <p:spPr>
          <a:xfrm>
            <a:off x="1141232" y="5443402"/>
            <a:ext cx="7162800" cy="648232"/>
          </a:xfrm>
          <a:noFill/>
        </p:spPr>
        <p:txBody>
          <a:bodyPr lIns="91440" tIns="0" rIns="91440" anchor="t"/>
          <a:lstStyle>
            <a:lvl1pPr marL="0" marR="18415" indent="0" algn="r">
              <a:buNone/>
              <a:defRPr sz="1400"/>
            </a:lvl1pPr>
            <a:lvl2pPr>
              <a:defRPr sz="1200"/>
            </a:lvl2pPr>
            <a:lvl3pPr>
              <a:defRPr sz="1000"/>
            </a:lvl3pPr>
            <a:lvl4pPr>
              <a:defRPr sz="900"/>
            </a:lvl4pPr>
            <a:lvl5pPr>
              <a:defRPr sz="900"/>
            </a:lvl5pPr>
          </a:lstStyle>
          <a:p>
            <a:pPr lvl="0" eaLnBrk="1" latinLnBrk="0" hangingPunct="1"/>
            <a:r>
              <a:rPr kumimoji="0" lang="zh-CN" altLang="en-US"/>
              <a:t>单击此处编辑母版文本样式</a:t>
            </a:r>
            <a:endParaRPr kumimoji="0" lang="zh-CN" altLang="en-US"/>
          </a:p>
        </p:txBody>
      </p:sp>
      <p:sp>
        <p:nvSpPr>
          <p:cNvPr id="3" name="图片占位符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zh-CN" altLang="en-US"/>
              <a:t>单击图标添加图片</a:t>
            </a:r>
            <a:endParaRPr kumimoji="0" lang="en-US" dirty="0"/>
          </a:p>
        </p:txBody>
      </p:sp>
      <p:sp>
        <p:nvSpPr>
          <p:cNvPr id="5" name="日期占位符 4"/>
          <p:cNvSpPr>
            <a:spLocks noGrp="1"/>
          </p:cNvSpPr>
          <p:nvPr>
            <p:ph type="dt" sz="half" idx="10"/>
          </p:nvPr>
        </p:nvSpPr>
        <p:spPr/>
        <p:txBody>
          <a:bodyPr/>
          <a:lstStyle>
            <a:lvl1pPr>
              <a:defRPr>
                <a:solidFill>
                  <a:schemeClr val="tx1"/>
                </a:solidFill>
              </a:defRPr>
            </a:lvl1pPr>
          </a:lstStyle>
          <a:p>
            <a:pPr>
              <a:defRPr/>
            </a:pPr>
            <a:r>
              <a:rPr lang="zh-CN" altLang="en-US"/>
              <a:t>©Copyright Xinjun Mao</a:t>
            </a:r>
            <a:endParaRPr lang="en-US" altLang="zh-CN"/>
          </a:p>
        </p:txBody>
      </p:sp>
      <p:sp>
        <p:nvSpPr>
          <p:cNvPr id="6" name="页脚占位符 5"/>
          <p:cNvSpPr>
            <a:spLocks noGrp="1"/>
          </p:cNvSpPr>
          <p:nvPr>
            <p:ph type="ftr" sz="quarter" idx="11"/>
          </p:nvPr>
        </p:nvSpPr>
        <p:spPr>
          <a:xfrm>
            <a:off x="4380072" y="6407944"/>
            <a:ext cx="2350681" cy="365125"/>
          </a:xfrm>
        </p:spPr>
        <p:txBody>
          <a:bodyPr/>
          <a:lstStyle>
            <a:lvl1pPr>
              <a:defRPr>
                <a:solidFill>
                  <a:schemeClr val="tx1"/>
                </a:solidFill>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solidFill>
                  <a:schemeClr val="tx1"/>
                </a:solidFill>
              </a:defRPr>
            </a:lvl1pPr>
          </a:lstStyle>
          <a:p>
            <a:pPr>
              <a:defRPr/>
            </a:pPr>
            <a:fld id="{0C70BB9A-EF78-4561-9906-351FC1ADE333}" type="slidenum">
              <a:rPr lang="zh-CN" altLang="en-US" smtClean="0"/>
            </a:fld>
            <a:endParaRPr lang="en-US" altLang="zh-CN"/>
          </a:p>
        </p:txBody>
      </p:sp>
      <p:sp>
        <p:nvSpPr>
          <p:cNvPr id="2" name="标题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zh-CN" altLang="en-US"/>
              <a:t>单击此处编辑母版标题样式</a:t>
            </a:r>
            <a:endParaRPr kumimoji="0" lang="en-US"/>
          </a:p>
        </p:txBody>
      </p:sp>
      <p:sp>
        <p:nvSpPr>
          <p:cNvPr id="8" name="任意多边形 7"/>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任意多边形 8"/>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直角三角形 9"/>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直接连接符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燕尾形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燕尾形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1481329"/>
            <a:ext cx="8229600" cy="4386071"/>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3904C1B9-72EB-4D4B-9EFF-953D3E22A819}" type="slidenum">
              <a:rPr lang="zh-CN" altLang="en-US" smtClean="0"/>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44013" y="274640"/>
            <a:ext cx="1777470" cy="5592761"/>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274641"/>
            <a:ext cx="6324600" cy="5592760"/>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7F91342D-27E1-4DB2-A7A6-17CABCE8E066}" type="slidenum">
              <a:rPr lang="zh-CN" altLang="en-US" smtClean="0"/>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任意多边形 12"/>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任意多边形 11"/>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直角三角形 13"/>
          <p:cNvSpPr/>
          <p:nvPr/>
        </p:nvSpPr>
        <p:spPr bwMode="auto">
          <a:xfrm>
            <a:off x="-6042" y="5791253"/>
            <a:ext cx="3402314" cy="1080868"/>
          </a:xfrm>
          <a:prstGeom prst="rtTriangle">
            <a:avLst/>
          </a:prstGeom>
          <a:blipFill>
            <a:blip r:embed="rId1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直接连接符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标题占位符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zh-CN" altLang="en-US"/>
              <a:t>单击此处编辑母版标题样式</a:t>
            </a:r>
            <a:endParaRPr kumimoji="0" lang="en-US"/>
          </a:p>
        </p:txBody>
      </p:sp>
      <p:sp>
        <p:nvSpPr>
          <p:cNvPr id="30" name="文本占位符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zh-CN" altLang="en-US"/>
              <a:t>单击此处编辑母版文本样式</a:t>
            </a:r>
            <a:endParaRPr kumimoji="0" lang="zh-CN" altLang="en-US"/>
          </a:p>
          <a:p>
            <a:pPr lvl="1" eaLnBrk="1" latinLnBrk="0" hangingPunct="1"/>
            <a:r>
              <a:rPr kumimoji="0" lang="zh-CN" altLang="en-US"/>
              <a:t>第二级</a:t>
            </a:r>
            <a:endParaRPr kumimoji="0" lang="zh-CN" altLang="en-US"/>
          </a:p>
          <a:p>
            <a:pPr lvl="2" eaLnBrk="1" latinLnBrk="0" hangingPunct="1"/>
            <a:r>
              <a:rPr kumimoji="0" lang="zh-CN" altLang="en-US"/>
              <a:t>第三级</a:t>
            </a:r>
            <a:endParaRPr kumimoji="0" lang="zh-CN" altLang="en-US"/>
          </a:p>
          <a:p>
            <a:pPr lvl="3" eaLnBrk="1" latinLnBrk="0" hangingPunct="1"/>
            <a:r>
              <a:rPr kumimoji="0" lang="zh-CN" altLang="en-US"/>
              <a:t>第四级</a:t>
            </a:r>
            <a:endParaRPr kumimoji="0" lang="zh-CN" altLang="en-US"/>
          </a:p>
          <a:p>
            <a:pPr lvl="4" eaLnBrk="1" latinLnBrk="0" hangingPunct="1"/>
            <a:r>
              <a:rPr kumimoji="0" lang="zh-CN" altLang="en-US"/>
              <a:t>第五级</a:t>
            </a:r>
            <a:endParaRPr kumimoji="0" lang="en-US"/>
          </a:p>
        </p:txBody>
      </p:sp>
      <p:sp>
        <p:nvSpPr>
          <p:cNvPr id="10" name="日期占位符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pPr>
              <a:defRPr/>
            </a:pPr>
            <a:r>
              <a:rPr lang="zh-CN" altLang="en-US"/>
              <a:t>©Copyright Xinjun Mao</a:t>
            </a:r>
            <a:endParaRPr lang="en-US" altLang="zh-CN"/>
          </a:p>
        </p:txBody>
      </p:sp>
      <p:sp>
        <p:nvSpPr>
          <p:cNvPr id="22" name="页脚占位符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pPr>
              <a:defRPr/>
            </a:pPr>
            <a:endParaRPr lang="en-US" altLang="zh-CN"/>
          </a:p>
        </p:txBody>
      </p:sp>
      <p:sp>
        <p:nvSpPr>
          <p:cNvPr id="18" name="灯片编号占位符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pPr>
              <a:defRPr/>
            </a:pPr>
            <a:fld id="{65F0B0DD-52FB-4A53-B2C2-7CDC1F2E492C}" type="slidenum">
              <a:rPr lang="zh-CN" altLang="en-US" smtClean="0"/>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kern="1200">
          <a:solidFill>
            <a:schemeClr val="tx1"/>
          </a:solidFill>
          <a:latin typeface="+mn-lt"/>
          <a:ea typeface="+mn-ea"/>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solidFill>
          <a:latin typeface="+mn-lt"/>
          <a:ea typeface="+mn-ea"/>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tags" Target="../tags/tag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9.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image" Target="../media/image11.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2.xml"/><Relationship Id="rId2" Type="http://schemas.openxmlformats.org/officeDocument/2006/relationships/image" Target="../media/image20.png"/><Relationship Id="rId1" Type="http://schemas.openxmlformats.org/officeDocument/2006/relationships/tags" Target="../tags/tag7.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6" Type="http://schemas.openxmlformats.org/officeDocument/2006/relationships/notesSlide" Target="../notesSlides/notesSlide25.xml"/><Relationship Id="rId5" Type="http://schemas.openxmlformats.org/officeDocument/2006/relationships/slideLayout" Target="../slideLayouts/slideLayout2.xml"/><Relationship Id="rId4" Type="http://schemas.openxmlformats.org/officeDocument/2006/relationships/image" Target="../media/image24.png"/><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tags" Target="../tags/tag8.xml"/></Relationships>
</file>

<file path=ppt/slides/_rels/slide33.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2.xml"/><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tags" Target="../tags/tag9.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7.pn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8.pn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9.pn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0.pn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1.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3.png"/><Relationship Id="rId1" Type="http://schemas.openxmlformats.org/officeDocument/2006/relationships/image" Target="../media/image32.jpe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11560" y="1340768"/>
            <a:ext cx="7772400" cy="1728192"/>
          </a:xfrm>
        </p:spPr>
        <p:txBody>
          <a:bodyPr>
            <a:normAutofit/>
          </a:bodyPr>
          <a:lstStyle/>
          <a:p>
            <a:pPr algn="ctr">
              <a:lnSpc>
                <a:spcPct val="150000"/>
              </a:lnSpc>
              <a:defRPr/>
            </a:pPr>
            <a:r>
              <a:rPr lang="zh-CN" altLang="en-US" sz="3200" dirty="0">
                <a:solidFill>
                  <a:schemeClr val="tx1"/>
                </a:solidFill>
                <a:latin typeface="微软雅黑" panose="020B0503020204020204" pitchFamily="34" charset="-122"/>
                <a:ea typeface="微软雅黑" panose="020B0503020204020204" pitchFamily="34" charset="-122"/>
              </a:rPr>
              <a:t>软件工程课程设计汇报</a:t>
            </a: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4400" dirty="0">
                <a:solidFill>
                  <a:schemeClr val="tx1"/>
                </a:solidFill>
                <a:latin typeface="微软雅黑" panose="020B0503020204020204" pitchFamily="34" charset="-122"/>
                <a:ea typeface="微软雅黑" panose="020B0503020204020204" pitchFamily="34" charset="-122"/>
              </a:rPr>
              <a:t>“智慧酒店隔离管理系统”</a:t>
            </a:r>
            <a:endParaRPr lang="zh-CN" altLang="en-US" sz="4400" dirty="0">
              <a:solidFill>
                <a:schemeClr val="tx1"/>
              </a:solidFill>
              <a:latin typeface="微软雅黑" panose="020B0503020204020204" pitchFamily="34" charset="-122"/>
              <a:ea typeface="微软雅黑" panose="020B0503020204020204" pitchFamily="34" charset="-122"/>
            </a:endParaRPr>
          </a:p>
        </p:txBody>
      </p:sp>
      <p:sp>
        <p:nvSpPr>
          <p:cNvPr id="2051" name="Rectangle 3"/>
          <p:cNvSpPr>
            <a:spLocks noGrp="1" noChangeArrowheads="1"/>
          </p:cNvSpPr>
          <p:nvPr>
            <p:ph type="subTitle" idx="1"/>
          </p:nvPr>
        </p:nvSpPr>
        <p:spPr>
          <a:xfrm>
            <a:off x="1619885" y="3140710"/>
            <a:ext cx="6121400" cy="2159635"/>
          </a:xfrm>
          <a:noFill/>
        </p:spPr>
        <p:txBody>
          <a:bodyPr>
            <a:normAutofit fontScale="65000"/>
          </a:bodyPr>
          <a:lstStyle/>
          <a:p>
            <a:pPr algn="ctr" eaLnBrk="1" hangingPunct="1">
              <a:lnSpc>
                <a:spcPct val="120000"/>
              </a:lnSpc>
            </a:pP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汇报人：</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201540752</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马骏</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项目团队成员： 200340119辛雨雯</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200340033 徐嘉晴 </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200340031 吴越</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200340116 王卓君 </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200140063 杨镇昆 </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dirty="0"/>
              <a:t>软件创意及需求</a:t>
            </a:r>
            <a:endParaRPr lang="en-US" altLang="zh-CN" dirty="0"/>
          </a:p>
          <a:p>
            <a:r>
              <a:rPr lang="zh-CN" altLang="en-US" dirty="0">
                <a:sym typeface="+mn-ea"/>
              </a:rPr>
              <a:t>开发技术与工具</a:t>
            </a:r>
            <a:endParaRPr lang="zh-CN" altLang="en-US" dirty="0"/>
          </a:p>
          <a:p>
            <a:r>
              <a:rPr lang="zh-CN" altLang="en-US" dirty="0"/>
              <a:t>软件设计与建模</a:t>
            </a:r>
            <a:endParaRPr lang="en-US" altLang="zh-CN" dirty="0"/>
          </a:p>
          <a:p>
            <a:r>
              <a:rPr lang="zh-CN" altLang="en-US" dirty="0"/>
              <a:t>代码编写与测试</a:t>
            </a:r>
            <a:endParaRPr lang="zh-CN" altLang="en-US" dirty="0"/>
          </a:p>
          <a:p>
            <a:r>
              <a:rPr lang="zh-CN" altLang="en-US" dirty="0"/>
              <a:t>软件质量与保证</a:t>
            </a:r>
            <a:r>
              <a:rPr lang="en-US" altLang="zh-CN" dirty="0"/>
              <a:t>  </a:t>
            </a:r>
            <a:endParaRPr lang="en-US" altLang="zh-CN" dirty="0"/>
          </a:p>
          <a:p>
            <a:r>
              <a:rPr lang="zh-CN" altLang="en-US" dirty="0"/>
              <a:t>系统部署与运行</a:t>
            </a:r>
            <a:r>
              <a:rPr lang="en-US" altLang="zh-CN" dirty="0"/>
              <a:t>  </a:t>
            </a:r>
            <a:endParaRPr lang="en-US" altLang="zh-CN" dirty="0"/>
          </a:p>
          <a:p>
            <a:r>
              <a:rPr lang="zh-CN" altLang="en-US" dirty="0"/>
              <a:t>开源社区的使用</a:t>
            </a:r>
            <a:endParaRPr lang="en-US" altLang="zh-CN" dirty="0"/>
          </a:p>
          <a:p>
            <a:r>
              <a:rPr lang="zh-CN" altLang="en-US" dirty="0"/>
              <a:t>实践收获与感受</a:t>
            </a:r>
            <a:endParaRPr lang="zh-CN" altLang="en-US" dirty="0"/>
          </a:p>
          <a:p>
            <a:endParaRPr lang="zh-CN" altLang="en-US" dirty="0"/>
          </a:p>
        </p:txBody>
      </p:sp>
      <p:sp>
        <p:nvSpPr>
          <p:cNvPr id="7170" name="标题 1"/>
          <p:cNvSpPr>
            <a:spLocks noGrp="1"/>
          </p:cNvSpPr>
          <p:nvPr>
            <p:ph type="title"/>
          </p:nvPr>
        </p:nvSpPr>
        <p:spPr/>
        <p:txBody>
          <a:bodyPr/>
          <a:lstStyle/>
          <a:p>
            <a:r>
              <a:rPr lang="zh-CN" altLang="en-US" dirty="0"/>
              <a:t>汇报内容</a:t>
            </a:r>
            <a:endParaRPr lang="zh-CN" altLang="en-US" dirty="0"/>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11560" y="1340768"/>
            <a:ext cx="7772400" cy="1728192"/>
          </a:xfrm>
        </p:spPr>
        <p:txBody>
          <a:bodyPr>
            <a:normAutofit fontScale="90000"/>
          </a:bodyPr>
          <a:lstStyle/>
          <a:p>
            <a:pPr algn="ctr">
              <a:lnSpc>
                <a:spcPct val="150000"/>
              </a:lnSpc>
              <a:defRPr/>
            </a:pP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4890" dirty="0">
                <a:solidFill>
                  <a:schemeClr val="tx1"/>
                </a:solidFill>
                <a:latin typeface="微软雅黑" panose="020B0503020204020204" pitchFamily="34" charset="-122"/>
                <a:ea typeface="微软雅黑" panose="020B0503020204020204" pitchFamily="34" charset="-122"/>
              </a:rPr>
              <a:t>软件创意及需求</a:t>
            </a:r>
            <a:endParaRPr lang="zh-CN" altLang="en-US" sz="4890" dirty="0">
              <a:solidFill>
                <a:schemeClr val="tx1"/>
              </a:solidFill>
              <a:latin typeface="微软雅黑" panose="020B0503020204020204" pitchFamily="34" charset="-122"/>
              <a:ea typeface="微软雅黑" panose="020B0503020204020204" pitchFamily="34" charset="-122"/>
            </a:endParaRPr>
          </a:p>
        </p:txBody>
      </p:sp>
      <p:sp>
        <p:nvSpPr>
          <p:cNvPr id="2" name="副标题 1"/>
          <p:cNvSpPr>
            <a:spLocks noGrp="1"/>
          </p:cNvSpPr>
          <p:nvPr>
            <p:ph type="subTitle" idx="1"/>
          </p:nvPr>
        </p:nvSpPr>
        <p:spPr/>
        <p:txBody>
          <a:bodyPr/>
          <a:lstStyle/>
          <a:p>
            <a:endParaRPr lang="zh-CN" altLang="en-US"/>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现实问题</a:t>
            </a:r>
            <a:endParaRPr lang="zh-CN" altLang="en-US" dirty="0"/>
          </a:p>
          <a:p>
            <a:r>
              <a:rPr lang="zh-CN" altLang="en-US" sz="2300" b="0" dirty="0"/>
              <a:t>现在的酒店集中隔离，都需要大量的人力物力进行流动人员隔离工作，对于疫情防控需求来说，人工进行隔离人员的管理无疑面临工作人员被感染的风险，并且人力资源有限，很多情况下无法及时满足被隔离人员的需求，对于长期且频繁与隔离人员接触的一线医护人员来说，风险实在过高。</a:t>
            </a:r>
            <a:endParaRPr lang="zh-CN" altLang="en-US" sz="2300" b="0" dirty="0"/>
          </a:p>
          <a:p>
            <a:r>
              <a:rPr lang="zh-CN" altLang="en-US" sz="2300" b="0" dirty="0"/>
              <a:t>如果有一套无人化的，基于机器人的人员与人员之间实现间接接触的管理系统，将会大大降低隔离人员与管理人员的疫情传播风险。</a:t>
            </a:r>
            <a:endParaRPr lang="zh-CN" altLang="en-US" sz="2300" b="0" dirty="0"/>
          </a:p>
        </p:txBody>
      </p:sp>
      <p:sp>
        <p:nvSpPr>
          <p:cNvPr id="9218" name="标题 1"/>
          <p:cNvSpPr>
            <a:spLocks noGrp="1"/>
          </p:cNvSpPr>
          <p:nvPr>
            <p:ph type="title"/>
          </p:nvPr>
        </p:nvSpPr>
        <p:spPr/>
        <p:txBody>
          <a:bodyPr/>
          <a:lstStyle/>
          <a:p>
            <a:r>
              <a:rPr lang="zh-CN" altLang="en-US" dirty="0"/>
              <a:t>软件需求与创意</a:t>
            </a:r>
            <a:endParaRPr lang="zh-CN" altLang="en-US" dirty="0"/>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目标用户</a:t>
            </a:r>
            <a:endParaRPr lang="zh-CN" altLang="en-US" dirty="0"/>
          </a:p>
          <a:p>
            <a:r>
              <a:rPr lang="zh-CN" altLang="en-US" sz="2300" b="0" dirty="0"/>
              <a:t>“隔离酒店智慧管理”系统是以更安全，更低风险的隔离人员管理为主题，面向的用户主要为隔离点工作人员与被隔离人员。</a:t>
            </a:r>
            <a:endParaRPr lang="zh-CN" altLang="en-US" sz="2300" b="0" dirty="0"/>
          </a:p>
          <a:p>
            <a:r>
              <a:rPr lang="zh-CN" altLang="en-US" sz="2300" b="0" dirty="0"/>
              <a:t>工作人员可以通过本系统实现通过非直接接触的方式管理隔离人员，降低被感染风险。节省隔离成本。</a:t>
            </a:r>
            <a:endParaRPr lang="zh-CN" altLang="en-US" sz="2300" b="0" dirty="0"/>
          </a:p>
          <a:p>
            <a:r>
              <a:rPr lang="zh-CN" altLang="en-US" sz="2300" b="0" dirty="0"/>
              <a:t>被隔离人员可以由本系统方便快捷的与隔离人员进行更高效的沟通。</a:t>
            </a:r>
            <a:endParaRPr lang="zh-CN" altLang="en-US" sz="2300" b="0" dirty="0"/>
          </a:p>
        </p:txBody>
      </p:sp>
      <p:sp>
        <p:nvSpPr>
          <p:cNvPr id="9218" name="标题 1"/>
          <p:cNvSpPr>
            <a:spLocks noGrp="1"/>
          </p:cNvSpPr>
          <p:nvPr>
            <p:ph type="title"/>
          </p:nvPr>
        </p:nvSpPr>
        <p:spPr/>
        <p:txBody>
          <a:bodyPr/>
          <a:lstStyle/>
          <a:p>
            <a:r>
              <a:rPr lang="zh-CN" altLang="en-US" dirty="0"/>
              <a:t>软件需求与创意</a:t>
            </a:r>
            <a:endParaRPr lang="zh-CN" altLang="en-US" dirty="0"/>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核心功能</a:t>
            </a:r>
            <a:endParaRPr lang="zh-CN" altLang="en-US" dirty="0"/>
          </a:p>
          <a:p>
            <a:pPr lvl="1"/>
            <a:r>
              <a:rPr lang="zh-CN" altLang="en-US" dirty="0"/>
              <a:t>需求申请与物品配送功能</a:t>
            </a:r>
            <a:endParaRPr lang="zh-CN" altLang="en-US" dirty="0"/>
          </a:p>
          <a:p>
            <a:pPr lvl="1"/>
            <a:r>
              <a:rPr lang="zh-CN" altLang="en-US" dirty="0"/>
              <a:t>响应目标用户的送餐需求，向所述目标用户提供所述目标物品。</a:t>
            </a:r>
            <a:endParaRPr lang="zh-CN" altLang="en-US" dirty="0"/>
          </a:p>
          <a:p>
            <a:pPr lvl="1"/>
            <a:r>
              <a:rPr lang="zh-CN" altLang="en-US" dirty="0"/>
              <a:t>进一步的，与目标用户的用户终端即时通讯，反馈位置信息。</a:t>
            </a:r>
            <a:endParaRPr lang="zh-CN" altLang="en-US" dirty="0"/>
          </a:p>
          <a:p>
            <a:pPr lvl="1"/>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软件需求与创意</a:t>
            </a:r>
            <a:endParaRPr lang="zh-CN" altLang="en-US" dirty="0"/>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需求创意</a:t>
            </a:r>
            <a:endParaRPr lang="zh-CN" altLang="en-US" dirty="0"/>
          </a:p>
          <a:p>
            <a:pPr marL="109855" indent="0">
              <a:buNone/>
            </a:pPr>
            <a:endParaRPr lang="zh-CN" altLang="en-US" dirty="0"/>
          </a:p>
          <a:p>
            <a:pPr lvl="1" algn="l">
              <a:buSzTx/>
            </a:pPr>
            <a:r>
              <a:rPr lang="zh-CN" altLang="en-US" dirty="0"/>
              <a:t>基于机器人实现的无接触隔离管理，由机器人代替人工管理，节省人力成本。</a:t>
            </a:r>
            <a:endParaRPr lang="zh-CN" altLang="en-US" dirty="0"/>
          </a:p>
          <a:p>
            <a:pPr lvl="1" algn="l">
              <a:buSzTx/>
            </a:pPr>
            <a:r>
              <a:rPr lang="zh-CN" altLang="en-US" dirty="0"/>
              <a:t>可以为目标用户提供全天候的物品需求补给。</a:t>
            </a:r>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软件需求与创意</a:t>
            </a:r>
            <a:endParaRPr lang="zh-CN" altLang="en-US" dirty="0"/>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t>用例模型</a:t>
            </a:r>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2" name="图片 1"/>
          <p:cNvPicPr>
            <a:picLocks noChangeAspect="1"/>
          </p:cNvPicPr>
          <p:nvPr/>
        </p:nvPicPr>
        <p:blipFill>
          <a:blip r:embed="rId1"/>
          <a:stretch>
            <a:fillRect/>
          </a:stretch>
        </p:blipFill>
        <p:spPr>
          <a:xfrm>
            <a:off x="3779520" y="1481455"/>
            <a:ext cx="4992370" cy="4512310"/>
          </a:xfrm>
          <a:prstGeom prst="rect">
            <a:avLst/>
          </a:prstGeom>
        </p:spPr>
      </p:pic>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t>顺序图</a:t>
            </a:r>
            <a:r>
              <a:rPr lang="en-US" altLang="zh-CN" dirty="0"/>
              <a:t>(</a:t>
            </a:r>
            <a:r>
              <a:rPr lang="zh-CN" altLang="en-US" dirty="0"/>
              <a:t>物品配送</a:t>
            </a:r>
            <a:r>
              <a:rPr lang="en-US" altLang="zh-CN" dirty="0"/>
              <a:t>)</a:t>
            </a:r>
            <a:endParaRPr lang="zh-CN" altLang="en-US" dirty="0"/>
          </a:p>
          <a:p>
            <a:pPr marL="109855" indent="0">
              <a:buNone/>
            </a:pPr>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6" name="图片 6"/>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a:xfrm>
            <a:off x="827405" y="2409190"/>
            <a:ext cx="7597140" cy="3431540"/>
          </a:xfrm>
          <a:prstGeom prst="rect">
            <a:avLst/>
          </a:prstGeom>
          <a:noFill/>
          <a:ln>
            <a:noFill/>
          </a:ln>
        </p:spPr>
      </p:pic>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t>顺序图</a:t>
            </a:r>
            <a:r>
              <a:rPr lang="en-US" altLang="zh-CN" dirty="0"/>
              <a:t>(</a:t>
            </a:r>
            <a:r>
              <a:rPr lang="zh-CN" altLang="en-US" dirty="0"/>
              <a:t>信息录入</a:t>
            </a:r>
            <a:r>
              <a:rPr lang="en-US" altLang="zh-CN" dirty="0"/>
              <a:t>)</a:t>
            </a:r>
            <a:endParaRPr lang="zh-CN" altLang="en-US" dirty="0"/>
          </a:p>
          <a:p>
            <a:pPr marL="109855" indent="0">
              <a:buNone/>
            </a:pPr>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5" name="图片 5" descr="f50bbb7fe970575c62a3854ed97a944"/>
          <p:cNvPicPr>
            <a:picLocks noChangeAspect="1"/>
          </p:cNvPicPr>
          <p:nvPr/>
        </p:nvPicPr>
        <p:blipFill>
          <a:blip r:embed="rId1"/>
          <a:stretch>
            <a:fillRect/>
          </a:stretch>
        </p:blipFill>
        <p:spPr>
          <a:xfrm>
            <a:off x="1764030" y="2639695"/>
            <a:ext cx="5269865" cy="4079875"/>
          </a:xfrm>
          <a:prstGeom prst="rect">
            <a:avLst/>
          </a:prstGeom>
        </p:spPr>
      </p:pic>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t>顺序图</a:t>
            </a:r>
            <a:r>
              <a:rPr lang="en-US" altLang="zh-CN" dirty="0"/>
              <a:t>(</a:t>
            </a:r>
            <a:r>
              <a:rPr lang="zh-CN" altLang="en-US" dirty="0"/>
              <a:t>公告通知</a:t>
            </a:r>
            <a:r>
              <a:rPr lang="en-US" altLang="zh-CN" dirty="0"/>
              <a:t>)</a:t>
            </a:r>
            <a:endParaRPr lang="zh-CN" altLang="en-US" dirty="0"/>
          </a:p>
          <a:p>
            <a:pPr marL="109855" indent="0">
              <a:buNone/>
            </a:pPr>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14" name="图片 14" descr="6e13c34658aa2c9c6067965981273e8"/>
          <p:cNvPicPr>
            <a:picLocks noChangeAspect="1"/>
          </p:cNvPicPr>
          <p:nvPr/>
        </p:nvPicPr>
        <p:blipFill>
          <a:blip r:embed="rId1"/>
          <a:stretch>
            <a:fillRect/>
          </a:stretch>
        </p:blipFill>
        <p:spPr>
          <a:xfrm>
            <a:off x="1764030" y="2708593"/>
            <a:ext cx="5274310" cy="2889885"/>
          </a:xfrm>
          <a:prstGeom prst="rect">
            <a:avLst/>
          </a:prstGeom>
        </p:spPr>
      </p:pic>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t>分析类图</a:t>
            </a:r>
            <a:endParaRPr lang="zh-CN" altLang="en-US" dirty="0"/>
          </a:p>
          <a:p>
            <a:pPr marL="109855" indent="0">
              <a:buNone/>
            </a:pPr>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4" name="图片 15" descr="64e15cffed70f62f444a05a07a260ce"/>
          <p:cNvPicPr>
            <a:picLocks noChangeAspect="1"/>
          </p:cNvPicPr>
          <p:nvPr/>
        </p:nvPicPr>
        <p:blipFill>
          <a:blip r:embed="rId1"/>
          <a:stretch>
            <a:fillRect/>
          </a:stretch>
        </p:blipFill>
        <p:spPr>
          <a:xfrm>
            <a:off x="3275013" y="1295083"/>
            <a:ext cx="5268595" cy="4897755"/>
          </a:xfrm>
          <a:prstGeom prst="rect">
            <a:avLst/>
          </a:prstGeom>
        </p:spPr>
      </p:pic>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sym typeface="+mn-ea"/>
              </a:rPr>
              <a:t>软件的非功能需求</a:t>
            </a:r>
            <a:endParaRPr lang="zh-CN" altLang="en-US" dirty="0">
              <a:sym typeface="+mn-ea"/>
            </a:endParaRPr>
          </a:p>
          <a:p>
            <a:pPr lvl="1"/>
            <a:r>
              <a:rPr lang="zh-CN" altLang="en-US" dirty="0"/>
              <a:t>功能响应时间要求:网络连接建立后，ros控制端一定可以响应用户发送的请求;非常重要的功能不超过200ms,其余功能不超过560ms； </a:t>
            </a:r>
            <a:endParaRPr lang="zh-CN" altLang="en-US" dirty="0"/>
          </a:p>
          <a:p>
            <a:pPr lvl="1"/>
            <a:r>
              <a:rPr lang="zh-CN" altLang="en-US" dirty="0"/>
              <a:t>文字通讯质量要求:文字清晰可辨,信号传输流畅（延迟在网络信号满格或少一格时不超过100ms）；</a:t>
            </a:r>
            <a:endParaRPr lang="zh-CN" altLang="en-US" dirty="0"/>
          </a:p>
          <a:p>
            <a:pPr lvl="1"/>
            <a:r>
              <a:rPr lang="zh-CN" altLang="en-US" dirty="0"/>
              <a:t>可靠性要求:用户使用该系统时,控制端和手机客户端能够访问,机器人正常运行。系统支持7*24长期稳定运行,并且系统维护不能影响到机器人的性能发挥。</a:t>
            </a:r>
            <a:endParaRPr lang="zh-CN" altLang="en-US" dirty="0"/>
          </a:p>
          <a:p>
            <a:pPr marL="109855" indent="0">
              <a:buNone/>
            </a:pPr>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软件需求文档</a:t>
            </a:r>
            <a:endParaRPr lang="zh-CN" altLang="en-US" dirty="0"/>
          </a:p>
          <a:p>
            <a:pPr lvl="1"/>
            <a:r>
              <a:rPr lang="zh-CN" altLang="en-US" sz="2300" dirty="0"/>
              <a:t>软件需求规格说明书：从用户的角度给出对软件的需求。</a:t>
            </a:r>
            <a:endParaRPr lang="zh-CN" altLang="en-US" sz="2300" dirty="0"/>
          </a:p>
          <a:p>
            <a:pPr lvl="1"/>
            <a:r>
              <a:rPr lang="zh-CN" altLang="en-US" sz="2300" dirty="0"/>
              <a:t>主要分为四个部分：</a:t>
            </a:r>
            <a:endParaRPr lang="zh-CN" altLang="en-US" sz="2300" dirty="0"/>
          </a:p>
          <a:p>
            <a:pPr lvl="1"/>
            <a:r>
              <a:rPr lang="zh-CN" altLang="en-US" sz="2300" dirty="0"/>
              <a:t>第一部分：</a:t>
            </a:r>
            <a:r>
              <a:rPr lang="zh-CN" altLang="en-US" sz="2300" dirty="0">
                <a:solidFill>
                  <a:srgbClr val="FF0000"/>
                </a:solidFill>
              </a:rPr>
              <a:t>项目的概述</a:t>
            </a:r>
            <a:r>
              <a:rPr lang="zh-CN" altLang="en-US" sz="2300" dirty="0"/>
              <a:t>，包括功能概述、目标用户、与外部环境的交互和接口等。</a:t>
            </a:r>
            <a:endParaRPr lang="zh-CN" altLang="en-US" sz="2300" dirty="0"/>
          </a:p>
          <a:p>
            <a:pPr lvl="1"/>
            <a:r>
              <a:rPr lang="zh-CN" altLang="en-US" sz="2300" dirty="0"/>
              <a:t>第二部分：</a:t>
            </a:r>
            <a:r>
              <a:rPr lang="zh-CN" altLang="en-US" sz="2300" dirty="0">
                <a:solidFill>
                  <a:srgbClr val="FF0000"/>
                </a:solidFill>
              </a:rPr>
              <a:t>软件的需求描述</a:t>
            </a:r>
            <a:r>
              <a:rPr lang="zh-CN" altLang="en-US" sz="2300" dirty="0"/>
              <a:t>，包括需求分析的用例模型，各个用例的用例描述和顺序图，最后总结画出分析类图。</a:t>
            </a:r>
            <a:endParaRPr lang="zh-CN" altLang="en-US" sz="2300" dirty="0"/>
          </a:p>
          <a:p>
            <a:pPr lvl="1"/>
            <a:r>
              <a:rPr lang="zh-CN" altLang="en-US" sz="2300" dirty="0"/>
              <a:t>第三部分：</a:t>
            </a:r>
            <a:r>
              <a:rPr lang="zh-CN" altLang="en-US" sz="2300" dirty="0">
                <a:solidFill>
                  <a:srgbClr val="FF0000"/>
                </a:solidFill>
              </a:rPr>
              <a:t>其他需求描述</a:t>
            </a:r>
            <a:r>
              <a:rPr lang="zh-CN" altLang="en-US" sz="2300" dirty="0"/>
              <a:t>，包括软件运行时的性能要求，以及交付要求和验收要求。</a:t>
            </a:r>
            <a:endParaRPr lang="zh-CN" altLang="en-US" sz="2300" dirty="0"/>
          </a:p>
          <a:p>
            <a:pPr lvl="1"/>
            <a:r>
              <a:rPr lang="zh-CN" altLang="en-US" sz="2300" dirty="0"/>
              <a:t>第四部分：</a:t>
            </a:r>
            <a:r>
              <a:rPr lang="zh-CN" altLang="en-US" sz="2300" dirty="0">
                <a:solidFill>
                  <a:srgbClr val="FF0000"/>
                </a:solidFill>
              </a:rPr>
              <a:t>软件原型</a:t>
            </a:r>
            <a:r>
              <a:rPr lang="zh-CN" altLang="en-US" sz="2300" dirty="0"/>
              <a:t>，初步设计的软件</a:t>
            </a:r>
            <a:r>
              <a:rPr lang="en-US" altLang="zh-CN" sz="2300" dirty="0"/>
              <a:t> </a:t>
            </a:r>
            <a:r>
              <a:rPr lang="zh-CN" altLang="en-US" sz="2300" dirty="0"/>
              <a:t>欢迎和登录页面</a:t>
            </a:r>
            <a:endParaRPr lang="zh-CN" altLang="en-US" dirty="0"/>
          </a:p>
          <a:p>
            <a:pPr marL="109855" indent="0">
              <a:buNone/>
            </a:pPr>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11560" y="1340768"/>
            <a:ext cx="7772400" cy="1728192"/>
          </a:xfrm>
        </p:spPr>
        <p:txBody>
          <a:bodyPr>
            <a:noAutofit/>
          </a:bodyPr>
          <a:lstStyle/>
          <a:p>
            <a:pPr algn="ctr">
              <a:lnSpc>
                <a:spcPct val="150000"/>
              </a:lnSpc>
              <a:defRPr/>
            </a:pP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4400" dirty="0">
                <a:solidFill>
                  <a:schemeClr val="tx1"/>
                </a:solidFill>
                <a:latin typeface="微软雅黑" panose="020B0503020204020204" pitchFamily="34" charset="-122"/>
                <a:ea typeface="微软雅黑" panose="020B0503020204020204" pitchFamily="34" charset="-122"/>
              </a:rPr>
              <a:t>开发技术与工具</a:t>
            </a:r>
            <a:endParaRPr lang="zh-CN" altLang="en-US" sz="4400" dirty="0">
              <a:solidFill>
                <a:schemeClr val="tx1"/>
              </a:solidFill>
              <a:latin typeface="微软雅黑" panose="020B0503020204020204" pitchFamily="34" charset="-122"/>
              <a:ea typeface="微软雅黑" panose="020B0503020204020204" pitchFamily="34" charset="-122"/>
            </a:endParaRPr>
          </a:p>
        </p:txBody>
      </p:sp>
      <p:sp>
        <p:nvSpPr>
          <p:cNvPr id="2" name="副标题 1"/>
          <p:cNvSpPr>
            <a:spLocks noGrp="1"/>
          </p:cNvSpPr>
          <p:nvPr>
            <p:ph type="subTitle" idx="1"/>
          </p:nvPr>
        </p:nvSpPr>
        <p:spPr/>
        <p:txBody>
          <a:bodyPr/>
          <a:lstStyle/>
          <a:p>
            <a:endParaRPr lang="zh-CN" altLang="en-US"/>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a:t>软件开发技术</a:t>
            </a:r>
            <a:endParaRPr lang="en-US" altLang="zh-CN"/>
          </a:p>
          <a:p>
            <a:pPr lvl="1"/>
            <a:r>
              <a:rPr lang="en-US" altLang="zh-CN"/>
              <a:t>UML</a:t>
            </a:r>
            <a:r>
              <a:rPr lang="zh-CN" altLang="en-US"/>
              <a:t>技术、数据库开发技术、</a:t>
            </a:r>
            <a:r>
              <a:rPr lang="en-US" altLang="zh-CN"/>
              <a:t>Android APP</a:t>
            </a:r>
            <a:r>
              <a:rPr lang="zh-CN" altLang="en-US"/>
              <a:t>开发技术、机器人软件编程技术等</a:t>
            </a:r>
            <a:endParaRPr lang="zh-CN" altLang="en-US"/>
          </a:p>
          <a:p>
            <a:pPr marL="109855" indent="0">
              <a:buNone/>
            </a:pPr>
            <a:endParaRPr lang="en-US" altLang="zh-CN"/>
          </a:p>
        </p:txBody>
      </p:sp>
      <p:sp>
        <p:nvSpPr>
          <p:cNvPr id="3" name="日期占位符 2"/>
          <p:cNvSpPr>
            <a:spLocks noGrp="1"/>
          </p:cNvSpPr>
          <p:nvPr>
            <p:ph type="dt" sz="half" idx="10"/>
          </p:nvPr>
        </p:nvSpPr>
        <p:spPr/>
        <p:txBody>
          <a:bodyPr/>
          <a:lstStyle/>
          <a:p>
            <a:r>
              <a:rPr lang="zh-CN" altLang="en-US"/>
              <a:t>©Copyright Xinjun Mao</a:t>
            </a:r>
            <a:endParaRPr lang="zh-CN" altLang="en-US"/>
          </a:p>
        </p:txBody>
      </p:sp>
      <p:sp>
        <p:nvSpPr>
          <p:cNvPr id="4" name="灯片编号占位符 3"/>
          <p:cNvSpPr>
            <a:spLocks noGrp="1"/>
          </p:cNvSpPr>
          <p:nvPr>
            <p:ph type="sldNum" sz="quarter" idx="12"/>
          </p:nvPr>
        </p:nvSpPr>
        <p:spPr/>
        <p:txBody>
          <a:bodyPr/>
          <a:lstStyle/>
          <a:p>
            <a:r>
              <a:rPr lang="zh-CN" altLang="en-US"/>
              <a:t>*</a:t>
            </a:r>
            <a:endParaRPr lang="zh-CN" altLang="en-US"/>
          </a:p>
        </p:txBody>
      </p:sp>
      <p:sp>
        <p:nvSpPr>
          <p:cNvPr id="5" name="标题 4"/>
          <p:cNvSpPr>
            <a:spLocks noGrp="1"/>
          </p:cNvSpPr>
          <p:nvPr>
            <p:ph type="title"/>
          </p:nvPr>
        </p:nvSpPr>
        <p:spPr/>
        <p:txBody>
          <a:bodyPr/>
          <a:lstStyle/>
          <a:p>
            <a:r>
              <a:rPr lang="zh-CN" altLang="en-US"/>
              <a:t>开发技术与工具</a:t>
            </a:r>
            <a:endParaRPr lang="zh-CN" altLang="en-US"/>
          </a:p>
        </p:txBody>
      </p:sp>
      <p:pic>
        <p:nvPicPr>
          <p:cNvPr id="6" name="图片 5"/>
          <p:cNvPicPr>
            <a:picLocks noChangeAspect="1"/>
          </p:cNvPicPr>
          <p:nvPr>
            <p:custDataLst>
              <p:tags r:id="rId1"/>
            </p:custDataLst>
          </p:nvPr>
        </p:nvPicPr>
        <p:blipFill>
          <a:blip r:embed="rId2"/>
          <a:stretch>
            <a:fillRect/>
          </a:stretch>
        </p:blipFill>
        <p:spPr>
          <a:xfrm>
            <a:off x="1043305" y="2637155"/>
            <a:ext cx="7244080" cy="35052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marL="393065" lvl="1" indent="0">
              <a:buNone/>
            </a:pPr>
            <a:endParaRPr lang="en-US" altLang="zh-CN"/>
          </a:p>
          <a:p>
            <a:r>
              <a:rPr lang="zh-CN" altLang="en-US"/>
              <a:t>编程语言</a:t>
            </a:r>
            <a:endParaRPr lang="en-US" altLang="zh-CN"/>
          </a:p>
          <a:p>
            <a:pPr lvl="1"/>
            <a:r>
              <a:rPr lang="zh-CN" altLang="en-US"/>
              <a:t>用到的编程语言：</a:t>
            </a:r>
            <a:r>
              <a:rPr lang="en-US" altLang="zh-CN"/>
              <a:t>C++</a:t>
            </a:r>
            <a:r>
              <a:rPr lang="zh-CN" altLang="en-US"/>
              <a:t>、</a:t>
            </a:r>
            <a:r>
              <a:rPr lang="en-US" altLang="zh-CN"/>
              <a:t>Java</a:t>
            </a:r>
            <a:r>
              <a:rPr lang="zh-CN" altLang="en-US"/>
              <a:t>、</a:t>
            </a:r>
            <a:r>
              <a:rPr lang="en-US" altLang="zh-CN"/>
              <a:t>Python</a:t>
            </a:r>
            <a:r>
              <a:rPr lang="zh-CN" altLang="en-US"/>
              <a:t>、</a:t>
            </a:r>
            <a:r>
              <a:rPr lang="en-US" altLang="zh-CN"/>
              <a:t>SQL</a:t>
            </a:r>
            <a:r>
              <a:rPr lang="zh-CN" altLang="en-US"/>
              <a:t>等</a:t>
            </a:r>
            <a:endParaRPr lang="en-US" altLang="zh-CN"/>
          </a:p>
          <a:p>
            <a:r>
              <a:rPr lang="zh-CN" altLang="en-US"/>
              <a:t>软件工具</a:t>
            </a:r>
            <a:endParaRPr lang="en-US" altLang="zh-CN"/>
          </a:p>
          <a:p>
            <a:pPr lvl="1"/>
            <a:r>
              <a:rPr lang="zh-CN" altLang="en-US"/>
              <a:t>开发工具：建模工具</a:t>
            </a:r>
            <a:r>
              <a:rPr lang="en-US" altLang="zh-CN"/>
              <a:t>StarUML</a:t>
            </a:r>
            <a:r>
              <a:rPr lang="zh-CN" altLang="en-US"/>
              <a:t>、亿图图示，代码统计工具</a:t>
            </a:r>
            <a:r>
              <a:rPr lang="en-US" altLang="zh-CN"/>
              <a:t>sourcecounter</a:t>
            </a:r>
            <a:r>
              <a:rPr lang="zh-CN" altLang="en-US"/>
              <a:t>，代码质量分析工具</a:t>
            </a:r>
            <a:r>
              <a:rPr lang="en-US" altLang="zh-CN"/>
              <a:t>SonarQube</a:t>
            </a:r>
            <a:r>
              <a:rPr lang="zh-CN" altLang="en-US"/>
              <a:t>、主要编程工具</a:t>
            </a:r>
            <a:r>
              <a:rPr lang="en-US" altLang="zh-CN"/>
              <a:t>Android Studio</a:t>
            </a:r>
            <a:r>
              <a:rPr lang="zh-CN" altLang="en-US"/>
              <a:t>，</a:t>
            </a:r>
            <a:r>
              <a:rPr lang="en-US" altLang="zh-CN"/>
              <a:t>pycharm</a:t>
            </a:r>
            <a:endParaRPr lang="en-US" altLang="zh-CN"/>
          </a:p>
        </p:txBody>
      </p:sp>
      <p:sp>
        <p:nvSpPr>
          <p:cNvPr id="4" name="灯片编号占位符 3"/>
          <p:cNvSpPr>
            <a:spLocks noGrp="1"/>
          </p:cNvSpPr>
          <p:nvPr>
            <p:ph type="sldNum" sz="quarter" idx="12"/>
          </p:nvPr>
        </p:nvSpPr>
        <p:spPr/>
        <p:txBody>
          <a:bodyPr/>
          <a:lstStyle/>
          <a:p>
            <a:r>
              <a:rPr lang="zh-CN" altLang="en-US"/>
              <a:t>*</a:t>
            </a:r>
            <a:endParaRPr lang="zh-CN" altLang="en-US"/>
          </a:p>
        </p:txBody>
      </p:sp>
      <p:sp>
        <p:nvSpPr>
          <p:cNvPr id="5" name="标题 4"/>
          <p:cNvSpPr>
            <a:spLocks noGrp="1"/>
          </p:cNvSpPr>
          <p:nvPr>
            <p:ph type="title"/>
          </p:nvPr>
        </p:nvSpPr>
        <p:spPr/>
        <p:txBody>
          <a:bodyPr/>
          <a:lstStyle/>
          <a:p>
            <a:r>
              <a:rPr lang="zh-CN" altLang="en-US"/>
              <a:t>开发技术与工具</a:t>
            </a:r>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11560" y="1340768"/>
            <a:ext cx="7772400" cy="1728192"/>
          </a:xfrm>
        </p:spPr>
        <p:txBody>
          <a:bodyPr>
            <a:noAutofit/>
          </a:bodyPr>
          <a:lstStyle/>
          <a:p>
            <a:pPr algn="ctr">
              <a:lnSpc>
                <a:spcPct val="150000"/>
              </a:lnSpc>
              <a:defRPr/>
            </a:pP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4400" dirty="0">
                <a:solidFill>
                  <a:schemeClr val="tx1"/>
                </a:solidFill>
                <a:latin typeface="微软雅黑" panose="020B0503020204020204" pitchFamily="34" charset="-122"/>
                <a:ea typeface="微软雅黑" panose="020B0503020204020204" pitchFamily="34" charset="-122"/>
              </a:rPr>
              <a:t>软件设计与建模</a:t>
            </a:r>
            <a:endParaRPr lang="zh-CN" altLang="en-US" sz="4400" dirty="0">
              <a:solidFill>
                <a:schemeClr val="tx1"/>
              </a:solidFill>
              <a:latin typeface="微软雅黑" panose="020B0503020204020204" pitchFamily="34" charset="-122"/>
              <a:ea typeface="微软雅黑" panose="020B0503020204020204" pitchFamily="34" charset="-122"/>
            </a:endParaRPr>
          </a:p>
        </p:txBody>
      </p:sp>
      <p:sp>
        <p:nvSpPr>
          <p:cNvPr id="2" name="副标题 1"/>
          <p:cNvSpPr>
            <a:spLocks noGrp="1"/>
          </p:cNvSpPr>
          <p:nvPr>
            <p:ph type="subTitle" idx="1"/>
          </p:nvPr>
        </p:nvSpPr>
        <p:spPr/>
        <p:txBody>
          <a:bodyPr/>
          <a:lstStyle/>
          <a:p>
            <a:endParaRPr lang="zh-CN" altLang="en-US"/>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体系结构设计及其模型</a:t>
            </a:r>
            <a:endParaRPr lang="en-US" altLang="zh-CN"/>
          </a:p>
          <a:p>
            <a:pPr lvl="1"/>
            <a:r>
              <a:rPr lang="zh-CN" altLang="en-US"/>
              <a:t>逻辑视图</a:t>
            </a: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25" name="图片 2"/>
          <p:cNvPicPr>
            <a:picLocks noChangeAspect="1"/>
          </p:cNvPicPr>
          <p:nvPr/>
        </p:nvPicPr>
        <p:blipFill>
          <a:blip r:embed="rId1"/>
          <a:stretch>
            <a:fillRect/>
          </a:stretch>
        </p:blipFill>
        <p:spPr>
          <a:xfrm>
            <a:off x="2844165" y="1916430"/>
            <a:ext cx="5763260" cy="4620260"/>
          </a:xfrm>
          <a:prstGeom prst="rect">
            <a:avLst/>
          </a:prstGeom>
          <a:noFill/>
          <a:ln>
            <a:noFill/>
          </a:ln>
        </p:spPr>
      </p:pic>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用户界面设计及其模型</a:t>
            </a:r>
            <a:endParaRPr lang="zh-CN" altLang="en-US"/>
          </a:p>
          <a:p>
            <a:r>
              <a:rPr lang="zh-CN" altLang="en-US"/>
              <a:t>个人中心</a:t>
            </a:r>
            <a:endParaRPr lang="en-US" altLang="zh-CN"/>
          </a:p>
          <a:p>
            <a:pPr lvl="1"/>
            <a:endParaRPr lang="en-US" altLang="zh-CN"/>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12" name="图片 12" descr="55964ac506b90c99346f1ec65d91cce"/>
          <p:cNvPicPr>
            <a:picLocks noChangeAspect="1"/>
          </p:cNvPicPr>
          <p:nvPr/>
        </p:nvPicPr>
        <p:blipFill>
          <a:blip r:embed="rId1"/>
          <a:stretch>
            <a:fillRect/>
          </a:stretch>
        </p:blipFill>
        <p:spPr>
          <a:xfrm>
            <a:off x="755650" y="2636520"/>
            <a:ext cx="2349500" cy="3759200"/>
          </a:xfrm>
          <a:prstGeom prst="rect">
            <a:avLst/>
          </a:prstGeom>
        </p:spPr>
      </p:pic>
      <p:pic>
        <p:nvPicPr>
          <p:cNvPr id="11" name="图片 2"/>
          <p:cNvPicPr>
            <a:picLocks noChangeAspect="1"/>
          </p:cNvPicPr>
          <p:nvPr/>
        </p:nvPicPr>
        <p:blipFill>
          <a:blip r:embed="rId2"/>
          <a:stretch>
            <a:fillRect/>
          </a:stretch>
        </p:blipFill>
        <p:spPr>
          <a:xfrm>
            <a:off x="3059748" y="3788728"/>
            <a:ext cx="5272405" cy="2022475"/>
          </a:xfrm>
          <a:prstGeom prst="rect">
            <a:avLst/>
          </a:prstGeom>
          <a:noFill/>
          <a:ln>
            <a:noFill/>
          </a:ln>
        </p:spPr>
      </p:pic>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用户界面设计及其模型</a:t>
            </a:r>
            <a:endParaRPr lang="zh-CN" altLang="en-US"/>
          </a:p>
          <a:p>
            <a:pPr lvl="1"/>
            <a:r>
              <a:rPr lang="zh-CN" altLang="en-US"/>
              <a:t>公告</a:t>
            </a:r>
            <a:endParaRPr lang="en-US" altLang="zh-CN"/>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2" name="图片 2"/>
          <p:cNvPicPr>
            <a:picLocks noChangeAspect="1"/>
          </p:cNvPicPr>
          <p:nvPr/>
        </p:nvPicPr>
        <p:blipFill>
          <a:blip r:embed="rId1"/>
          <a:stretch>
            <a:fillRect/>
          </a:stretch>
        </p:blipFill>
        <p:spPr>
          <a:xfrm>
            <a:off x="1187450" y="2924493"/>
            <a:ext cx="1695450" cy="2695575"/>
          </a:xfrm>
          <a:prstGeom prst="rect">
            <a:avLst/>
          </a:prstGeom>
          <a:noFill/>
          <a:ln>
            <a:noFill/>
          </a:ln>
        </p:spPr>
      </p:pic>
      <p:pic>
        <p:nvPicPr>
          <p:cNvPr id="28" name="图片 5"/>
          <p:cNvPicPr>
            <a:picLocks noChangeAspect="1"/>
          </p:cNvPicPr>
          <p:nvPr/>
        </p:nvPicPr>
        <p:blipFill>
          <a:blip r:embed="rId2"/>
          <a:stretch>
            <a:fillRect/>
          </a:stretch>
        </p:blipFill>
        <p:spPr>
          <a:xfrm>
            <a:off x="3131503" y="3572510"/>
            <a:ext cx="5268595" cy="1582420"/>
          </a:xfrm>
          <a:prstGeom prst="rect">
            <a:avLst/>
          </a:prstGeom>
          <a:noFill/>
          <a:ln>
            <a:noFill/>
          </a:ln>
        </p:spPr>
      </p:pic>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用户界面设计及其模型</a:t>
            </a:r>
            <a:endParaRPr lang="zh-CN" altLang="en-US"/>
          </a:p>
          <a:p>
            <a:pPr lvl="1"/>
            <a:r>
              <a:rPr lang="zh-CN" altLang="en-US"/>
              <a:t>公告</a:t>
            </a:r>
            <a:endParaRPr lang="en-US" altLang="zh-CN"/>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3" name="图片 2"/>
          <p:cNvPicPr>
            <a:picLocks noChangeAspect="1"/>
          </p:cNvPicPr>
          <p:nvPr/>
        </p:nvPicPr>
        <p:blipFill>
          <a:blip r:embed="rId1"/>
          <a:stretch>
            <a:fillRect/>
          </a:stretch>
        </p:blipFill>
        <p:spPr>
          <a:xfrm>
            <a:off x="1493520" y="2849880"/>
            <a:ext cx="1638300" cy="2305050"/>
          </a:xfrm>
          <a:prstGeom prst="rect">
            <a:avLst/>
          </a:prstGeom>
          <a:noFill/>
          <a:ln>
            <a:noFill/>
          </a:ln>
        </p:spPr>
      </p:pic>
      <p:pic>
        <p:nvPicPr>
          <p:cNvPr id="29" name="图片 6"/>
          <p:cNvPicPr>
            <a:picLocks noChangeAspect="1"/>
          </p:cNvPicPr>
          <p:nvPr/>
        </p:nvPicPr>
        <p:blipFill>
          <a:blip r:embed="rId2"/>
          <a:stretch>
            <a:fillRect/>
          </a:stretch>
        </p:blipFill>
        <p:spPr>
          <a:xfrm>
            <a:off x="3275648" y="3284855"/>
            <a:ext cx="5271135" cy="2043430"/>
          </a:xfrm>
          <a:prstGeom prst="rect">
            <a:avLst/>
          </a:prstGeom>
          <a:noFill/>
          <a:ln>
            <a:noFill/>
          </a:ln>
        </p:spPr>
      </p:pic>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用例设计及其模型</a:t>
            </a:r>
            <a:endParaRPr lang="zh-CN" altLang="en-US"/>
          </a:p>
          <a:p>
            <a:pPr lvl="1"/>
            <a:r>
              <a:rPr lang="zh-CN" altLang="en-US"/>
              <a:t>用例设计的顺序图（物品需求配送）</a:t>
            </a:r>
            <a:endParaRPr lang="zh-CN" altLang="en-US"/>
          </a:p>
          <a:p>
            <a:pPr lvl="1"/>
            <a:endParaRPr lang="zh-CN" altLang="en-US"/>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5" name="图片 4"/>
          <p:cNvPicPr>
            <a:picLocks noChangeAspect="1"/>
          </p:cNvPicPr>
          <p:nvPr/>
        </p:nvPicPr>
        <p:blipFill>
          <a:blip r:embed="rId1"/>
          <a:stretch>
            <a:fillRect/>
          </a:stretch>
        </p:blipFill>
        <p:spPr>
          <a:xfrm>
            <a:off x="1764030" y="2492375"/>
            <a:ext cx="6492240" cy="3571240"/>
          </a:xfrm>
          <a:prstGeom prst="rect">
            <a:avLst/>
          </a:prstGeom>
          <a:noFill/>
          <a:ln>
            <a:noFill/>
          </a:ln>
        </p:spPr>
      </p:pic>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用例设计及其模型</a:t>
            </a:r>
            <a:endParaRPr lang="zh-CN" altLang="en-US"/>
          </a:p>
          <a:p>
            <a:pPr lvl="1"/>
            <a:r>
              <a:rPr lang="zh-CN" altLang="en-US"/>
              <a:t>用例设计的顺序图（公告通知）</a:t>
            </a:r>
            <a:endParaRPr lang="zh-CN" altLang="en-US"/>
          </a:p>
          <a:p>
            <a:pPr lvl="1"/>
            <a:endParaRPr lang="zh-CN" altLang="en-US"/>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10" name="图片 5"/>
          <p:cNvPicPr>
            <a:picLocks noChangeAspect="1"/>
          </p:cNvPicPr>
          <p:nvPr/>
        </p:nvPicPr>
        <p:blipFill>
          <a:blip r:embed="rId1"/>
          <a:stretch>
            <a:fillRect/>
          </a:stretch>
        </p:blipFill>
        <p:spPr>
          <a:xfrm>
            <a:off x="1835785" y="2708910"/>
            <a:ext cx="6283960" cy="3491865"/>
          </a:xfrm>
          <a:prstGeom prst="rect">
            <a:avLst/>
          </a:prstGeom>
          <a:noFill/>
          <a:ln>
            <a:noFill/>
          </a:ln>
        </p:spPr>
      </p:pic>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用例设计及其模型</a:t>
            </a:r>
            <a:endParaRPr lang="zh-CN" altLang="en-US"/>
          </a:p>
          <a:p>
            <a:pPr lvl="1"/>
            <a:r>
              <a:rPr lang="zh-CN" altLang="en-US"/>
              <a:t>用例设计的顺序图（信息录入）</a:t>
            </a:r>
            <a:endParaRPr lang="zh-CN" altLang="en-US"/>
          </a:p>
          <a:p>
            <a:pPr lvl="1"/>
            <a:endParaRPr lang="zh-CN" altLang="en-US"/>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15" name="图片 7"/>
          <p:cNvPicPr>
            <a:picLocks noChangeAspect="1"/>
          </p:cNvPicPr>
          <p:nvPr/>
        </p:nvPicPr>
        <p:blipFill>
          <a:blip r:embed="rId1"/>
          <a:stretch>
            <a:fillRect/>
          </a:stretch>
        </p:blipFill>
        <p:spPr>
          <a:xfrm>
            <a:off x="1691640" y="2586990"/>
            <a:ext cx="6194425" cy="3500755"/>
          </a:xfrm>
          <a:prstGeom prst="rect">
            <a:avLst/>
          </a:prstGeom>
          <a:noFill/>
          <a:ln>
            <a:noFill/>
          </a:ln>
        </p:spPr>
      </p:pic>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sym typeface="+mn-ea"/>
              </a:rPr>
              <a:t>类设计及其模型</a:t>
            </a:r>
            <a:endParaRPr lang="zh-CN" altLang="en-US"/>
          </a:p>
          <a:p>
            <a:pPr marL="109855" indent="0">
              <a:buNone/>
            </a:pPr>
            <a:endParaRPr lang="zh-CN" altLang="en-US"/>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2" name="图片 1"/>
          <p:cNvPicPr>
            <a:picLocks noChangeAspect="1"/>
          </p:cNvPicPr>
          <p:nvPr/>
        </p:nvPicPr>
        <p:blipFill>
          <a:blip r:embed="rId1"/>
          <a:stretch>
            <a:fillRect/>
          </a:stretch>
        </p:blipFill>
        <p:spPr>
          <a:xfrm>
            <a:off x="1259840" y="2492375"/>
            <a:ext cx="6838950" cy="4129405"/>
          </a:xfrm>
          <a:prstGeom prst="rect">
            <a:avLst/>
          </a:prstGeom>
        </p:spPr>
      </p:pic>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数据设计及其模型</a:t>
            </a:r>
            <a:endParaRPr lang="en-US" altLang="zh-CN"/>
          </a:p>
          <a:p>
            <a:pPr lvl="1"/>
            <a:r>
              <a:rPr lang="zh-CN" altLang="en-US"/>
              <a:t>描述数据设计的类图</a:t>
            </a:r>
            <a:endParaRPr lang="zh-CN" altLang="en-US"/>
          </a:p>
          <a:p>
            <a:pPr marL="109855" indent="0">
              <a:buNone/>
            </a:pP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31" name="图片 8"/>
          <p:cNvPicPr>
            <a:picLocks noChangeAspect="1"/>
          </p:cNvPicPr>
          <p:nvPr/>
        </p:nvPicPr>
        <p:blipFill>
          <a:blip r:embed="rId1"/>
          <a:stretch>
            <a:fillRect/>
          </a:stretch>
        </p:blipFill>
        <p:spPr>
          <a:xfrm>
            <a:off x="1691640" y="2780665"/>
            <a:ext cx="5952490" cy="3548380"/>
          </a:xfrm>
          <a:prstGeom prst="rect">
            <a:avLst/>
          </a:prstGeom>
          <a:noFill/>
          <a:ln>
            <a:noFill/>
          </a:ln>
        </p:spPr>
      </p:pic>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11560" y="1340768"/>
            <a:ext cx="7772400" cy="1728192"/>
          </a:xfrm>
        </p:spPr>
        <p:txBody>
          <a:bodyPr>
            <a:noAutofit/>
          </a:bodyPr>
          <a:lstStyle/>
          <a:p>
            <a:pPr algn="ctr">
              <a:lnSpc>
                <a:spcPct val="150000"/>
              </a:lnSpc>
              <a:defRPr/>
            </a:pP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4400" dirty="0">
                <a:solidFill>
                  <a:schemeClr val="tx1"/>
                </a:solidFill>
                <a:latin typeface="微软雅黑" panose="020B0503020204020204" pitchFamily="34" charset="-122"/>
                <a:ea typeface="微软雅黑" panose="020B0503020204020204" pitchFamily="34" charset="-122"/>
              </a:rPr>
              <a:t>代码编写与测试</a:t>
            </a:r>
            <a:endParaRPr lang="zh-CN" altLang="en-US" sz="4400" dirty="0">
              <a:solidFill>
                <a:schemeClr val="tx1"/>
              </a:solidFill>
              <a:latin typeface="微软雅黑" panose="020B0503020204020204" pitchFamily="34" charset="-122"/>
              <a:ea typeface="微软雅黑" panose="020B0503020204020204" pitchFamily="34" charset="-122"/>
            </a:endParaRPr>
          </a:p>
        </p:txBody>
      </p:sp>
      <p:sp>
        <p:nvSpPr>
          <p:cNvPr id="2" name="副标题 1"/>
          <p:cNvSpPr>
            <a:spLocks noGrp="1"/>
          </p:cNvSpPr>
          <p:nvPr>
            <p:ph type="subTitle" idx="1"/>
          </p:nvPr>
        </p:nvSpPr>
        <p:spPr/>
        <p:txBody>
          <a:bodyPr/>
          <a:lstStyle/>
          <a:p>
            <a:endParaRPr lang="zh-CN" altLang="en-US"/>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en-US"/>
              <a:t>代码组织结构</a:t>
            </a:r>
            <a:endParaRPr lang="en-US" altLang="zh-CN"/>
          </a:p>
          <a:p>
            <a:endParaRPr lang="en-US" altLang="zh-CN"/>
          </a:p>
        </p:txBody>
      </p:sp>
      <p:sp>
        <p:nvSpPr>
          <p:cNvPr id="15362" name="标题 1"/>
          <p:cNvSpPr>
            <a:spLocks noGrp="1"/>
          </p:cNvSpPr>
          <p:nvPr>
            <p:ph type="title"/>
          </p:nvPr>
        </p:nvSpPr>
        <p:spPr/>
        <p:txBody>
          <a:bodyPr/>
          <a:lstStyle/>
          <a:p>
            <a:r>
              <a:rPr lang="zh-CN" altLang="en-US"/>
              <a:t>代码编写</a:t>
            </a:r>
            <a:endParaRPr lang="zh-CN" altLang="en-US"/>
          </a:p>
        </p:txBody>
      </p:sp>
      <p:pic>
        <p:nvPicPr>
          <p:cNvPr id="2" name="图片 1" descr="IMG_256"/>
          <p:cNvPicPr>
            <a:picLocks noChangeAspect="1"/>
          </p:cNvPicPr>
          <p:nvPr>
            <p:custDataLst>
              <p:tags r:id="rId1"/>
            </p:custDataLst>
          </p:nvPr>
        </p:nvPicPr>
        <p:blipFill>
          <a:blip r:embed="rId2"/>
          <a:stretch>
            <a:fillRect/>
          </a:stretch>
        </p:blipFill>
        <p:spPr>
          <a:xfrm>
            <a:off x="3708400" y="260985"/>
            <a:ext cx="4493260" cy="6414770"/>
          </a:xfrm>
          <a:prstGeom prst="rect">
            <a:avLst/>
          </a:prstGeom>
          <a:noFill/>
          <a:ln w="9525">
            <a:noFill/>
          </a:ln>
        </p:spPr>
      </p:pic>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程序代码量</a:t>
            </a:r>
            <a:endParaRPr lang="en-US" altLang="zh-CN"/>
          </a:p>
          <a:p>
            <a:pPr lvl="1"/>
            <a:r>
              <a:rPr lang="zh-CN" altLang="en-US"/>
              <a:t>下图为使用</a:t>
            </a:r>
            <a:r>
              <a:rPr lang="en-US" altLang="zh-CN"/>
              <a:t>SourceCounter</a:t>
            </a:r>
            <a:r>
              <a:rPr lang="zh-CN" altLang="en-US"/>
              <a:t>分析的代码总量</a:t>
            </a:r>
            <a:endParaRPr lang="zh-CN" altLang="en-US"/>
          </a:p>
          <a:p>
            <a:pPr lvl="1"/>
            <a:endParaRPr lang="en-US" altLang="zh-CN"/>
          </a:p>
          <a:p>
            <a:pPr lvl="1"/>
            <a:endParaRPr lang="en-US" altLang="zh-CN"/>
          </a:p>
          <a:p>
            <a:pPr lvl="1"/>
            <a:endParaRPr lang="en-US" altLang="zh-CN"/>
          </a:p>
          <a:p>
            <a:pPr lvl="1"/>
            <a:endParaRPr lang="en-US" altLang="zh-CN"/>
          </a:p>
          <a:p>
            <a:pPr lvl="1"/>
            <a:endParaRPr lang="en-US" altLang="zh-CN"/>
          </a:p>
          <a:p>
            <a:pPr marL="109855" indent="0">
              <a:buNone/>
            </a:pPr>
            <a:endParaRPr lang="en-US" altLang="zh-CN"/>
          </a:p>
        </p:txBody>
      </p:sp>
      <p:sp>
        <p:nvSpPr>
          <p:cNvPr id="15362" name="标题 1"/>
          <p:cNvSpPr>
            <a:spLocks noGrp="1"/>
          </p:cNvSpPr>
          <p:nvPr>
            <p:ph type="title"/>
          </p:nvPr>
        </p:nvSpPr>
        <p:spPr/>
        <p:txBody>
          <a:bodyPr/>
          <a:lstStyle/>
          <a:p>
            <a:r>
              <a:rPr lang="zh-CN" altLang="en-US"/>
              <a:t>代码编写</a:t>
            </a:r>
            <a:endParaRPr lang="zh-CN" altLang="en-US"/>
          </a:p>
        </p:txBody>
      </p:sp>
      <p:pic>
        <p:nvPicPr>
          <p:cNvPr id="2" name="图片 1"/>
          <p:cNvPicPr>
            <a:picLocks noChangeAspect="1"/>
          </p:cNvPicPr>
          <p:nvPr/>
        </p:nvPicPr>
        <p:blipFill>
          <a:blip r:embed="rId1"/>
          <a:stretch>
            <a:fillRect/>
          </a:stretch>
        </p:blipFill>
        <p:spPr>
          <a:xfrm>
            <a:off x="725170" y="2633980"/>
            <a:ext cx="6912610" cy="3837305"/>
          </a:xfrm>
          <a:prstGeom prst="rect">
            <a:avLst/>
          </a:prstGeom>
        </p:spPr>
      </p:pic>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r>
              <a:rPr lang="zh-CN" altLang="en-US"/>
              <a:t>程序代码量</a:t>
            </a:r>
            <a:endParaRPr lang="en-US" altLang="zh-CN"/>
          </a:p>
          <a:p>
            <a:pPr lvl="1"/>
            <a:r>
              <a:rPr lang="zh-CN" altLang="en-US"/>
              <a:t>开源代码量</a:t>
            </a:r>
            <a:r>
              <a:rPr lang="en-US" altLang="zh-CN"/>
              <a:t>20000+</a:t>
            </a:r>
            <a:endParaRPr lang="zh-CN" altLang="en-US"/>
          </a:p>
          <a:p>
            <a:pPr lvl="1"/>
            <a:r>
              <a:rPr lang="en-US" altLang="zh-CN"/>
              <a:t>ROS</a:t>
            </a:r>
            <a:r>
              <a:rPr lang="zh-CN" altLang="en-US"/>
              <a:t>机器人部分</a:t>
            </a:r>
            <a:r>
              <a:rPr lang="en-US" altLang="zh-CN"/>
              <a:t>pycharm</a:t>
            </a:r>
            <a:r>
              <a:rPr lang="zh-CN" altLang="en-US"/>
              <a:t>代码量</a:t>
            </a:r>
            <a:r>
              <a:rPr lang="en-US" altLang="zh-CN"/>
              <a:t>3000+</a:t>
            </a:r>
            <a:endParaRPr lang="en-US" altLang="zh-CN"/>
          </a:p>
          <a:p>
            <a:pPr lvl="1"/>
            <a:r>
              <a:rPr lang="en-US" altLang="zh-CN"/>
              <a:t>AndroidStudio </a:t>
            </a:r>
            <a:r>
              <a:rPr lang="zh-CN" altLang="en-US"/>
              <a:t>编写代码量</a:t>
            </a:r>
            <a:r>
              <a:rPr lang="en-US" altLang="zh-CN"/>
              <a:t>17000+</a:t>
            </a:r>
            <a:endParaRPr lang="en-US" altLang="zh-CN"/>
          </a:p>
          <a:p>
            <a:pPr marL="0" lvl="1" indent="-255905">
              <a:buFont typeface="Wingdings 3" panose="05040102010807070707" charset="0"/>
              <a:buChar char=""/>
            </a:pPr>
            <a:endParaRPr lang="zh-CN" altLang="en-US" b="1">
              <a:sym typeface="+mn-ea"/>
            </a:endParaRPr>
          </a:p>
          <a:p>
            <a:pPr marL="0" lvl="1" indent="-255905">
              <a:buFont typeface="Wingdings 3" panose="05040102010807070707" charset="0"/>
              <a:buChar char=""/>
            </a:pPr>
            <a:r>
              <a:rPr lang="zh-CN" altLang="en-US" b="1">
                <a:sym typeface="+mn-ea"/>
              </a:rPr>
              <a:t>开源代码利用情况</a:t>
            </a:r>
            <a:endParaRPr lang="zh-CN" altLang="en-US">
              <a:solidFill>
                <a:schemeClr val="tx1">
                  <a:lumMod val="95000"/>
                  <a:lumOff val="5000"/>
                </a:schemeClr>
              </a:solidFill>
            </a:endParaRPr>
          </a:p>
          <a:p>
            <a:pPr marL="822960" lvl="1" indent="-255905">
              <a:buFont typeface="Wingdings 3" panose="05040102010807070707" charset="0"/>
              <a:buChar char=""/>
            </a:pPr>
            <a:r>
              <a:rPr lang="zh-CN" altLang="en-US">
                <a:sym typeface="+mn-ea"/>
              </a:rPr>
              <a:t>在实现公告的编辑功能，使用了开源代码的框架进行改写</a:t>
            </a:r>
            <a:endParaRPr lang="zh-CN" altLang="en-US">
              <a:sym typeface="+mn-ea"/>
            </a:endParaRPr>
          </a:p>
          <a:p>
            <a:pPr marL="822960" lvl="1" indent="-255905">
              <a:buFont typeface="Wingdings 3" panose="05040102010807070707" charset="0"/>
              <a:buChar char=""/>
            </a:pPr>
            <a:r>
              <a:rPr lang="zh-CN" altLang="en-US">
                <a:sym typeface="+mn-ea"/>
              </a:rPr>
              <a:t>在</a:t>
            </a:r>
            <a:r>
              <a:rPr lang="en-US" altLang="zh-CN">
                <a:sym typeface="+mn-ea"/>
              </a:rPr>
              <a:t>ROS</a:t>
            </a:r>
            <a:r>
              <a:rPr lang="zh-CN" altLang="en-US">
                <a:sym typeface="+mn-ea"/>
              </a:rPr>
              <a:t>与</a:t>
            </a:r>
            <a:r>
              <a:rPr lang="en-US" altLang="zh-CN">
                <a:sym typeface="+mn-ea"/>
              </a:rPr>
              <a:t>Android APP</a:t>
            </a:r>
            <a:r>
              <a:rPr lang="zh-CN" altLang="en-US">
                <a:sym typeface="+mn-ea"/>
              </a:rPr>
              <a:t>进行通讯服务的功能方面，使用了</a:t>
            </a:r>
            <a:r>
              <a:rPr lang="en-US" altLang="zh-CN">
                <a:sym typeface="+mn-ea"/>
              </a:rPr>
              <a:t>Github</a:t>
            </a:r>
            <a:r>
              <a:rPr lang="zh-CN" altLang="en-US">
                <a:sym typeface="+mn-ea"/>
              </a:rPr>
              <a:t>上的开源代码并进行相关修改</a:t>
            </a:r>
            <a:endParaRPr lang="en-US" altLang="zh-CN"/>
          </a:p>
          <a:p>
            <a:pPr lvl="1"/>
            <a:endParaRPr lang="en-US" altLang="zh-CN"/>
          </a:p>
          <a:p>
            <a:pPr lvl="1"/>
            <a:endParaRPr lang="en-US" altLang="zh-CN"/>
          </a:p>
          <a:p>
            <a:pPr lvl="1"/>
            <a:endParaRPr lang="en-US" altLang="zh-CN"/>
          </a:p>
          <a:p>
            <a:pPr marL="109855" indent="0">
              <a:buNone/>
            </a:pPr>
            <a:endParaRPr lang="en-US" altLang="zh-CN"/>
          </a:p>
        </p:txBody>
      </p:sp>
      <p:sp>
        <p:nvSpPr>
          <p:cNvPr id="15362" name="标题 1"/>
          <p:cNvSpPr>
            <a:spLocks noGrp="1"/>
          </p:cNvSpPr>
          <p:nvPr>
            <p:ph type="title"/>
          </p:nvPr>
        </p:nvSpPr>
        <p:spPr/>
        <p:txBody>
          <a:bodyPr/>
          <a:lstStyle/>
          <a:p>
            <a:r>
              <a:rPr lang="zh-CN" altLang="en-US"/>
              <a:t>代码编写</a:t>
            </a:r>
            <a:endParaRPr lang="zh-CN" altLang="en-US"/>
          </a:p>
        </p:txBody>
      </p:sp>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p:txBody>
          <a:bodyPr>
            <a:normAutofit/>
          </a:bodyPr>
          <a:lstStyle/>
          <a:p>
            <a:r>
              <a:rPr lang="zh-CN" altLang="en-US" dirty="0"/>
              <a:t>登录功能测试用例和测试结果</a:t>
            </a:r>
            <a:endParaRPr lang="en-US" altLang="zh-CN" dirty="0"/>
          </a:p>
          <a:p>
            <a:pPr lvl="1"/>
            <a:endParaRPr lang="en-US" altLang="zh-CN" dirty="0"/>
          </a:p>
          <a:p>
            <a:pPr lvl="1"/>
            <a:endParaRPr lang="en-US" altLang="zh-CN" dirty="0"/>
          </a:p>
          <a:p>
            <a:pPr lvl="1"/>
            <a:endParaRPr lang="en-US" altLang="zh-CN" dirty="0"/>
          </a:p>
          <a:p>
            <a:pPr lvl="1"/>
            <a:endParaRPr lang="en-US" altLang="zh-CN" dirty="0"/>
          </a:p>
          <a:p>
            <a:endParaRPr lang="zh-CN" altLang="en-US" dirty="0"/>
          </a:p>
          <a:p>
            <a:endParaRPr lang="zh-CN" altLang="en-US" dirty="0"/>
          </a:p>
        </p:txBody>
      </p:sp>
      <p:sp>
        <p:nvSpPr>
          <p:cNvPr id="13314" name="标题 1"/>
          <p:cNvSpPr>
            <a:spLocks noGrp="1"/>
          </p:cNvSpPr>
          <p:nvPr>
            <p:ph type="title"/>
          </p:nvPr>
        </p:nvSpPr>
        <p:spPr/>
        <p:txBody>
          <a:bodyPr/>
          <a:lstStyle/>
          <a:p>
            <a:r>
              <a:rPr lang="zh-CN" altLang="en-US"/>
              <a:t>软件测试</a:t>
            </a:r>
            <a:endParaRPr lang="zh-CN" altLang="en-US" dirty="0"/>
          </a:p>
        </p:txBody>
      </p:sp>
      <p:graphicFrame>
        <p:nvGraphicFramePr>
          <p:cNvPr id="2" name="表格 1"/>
          <p:cNvGraphicFramePr/>
          <p:nvPr>
            <p:custDataLst>
              <p:tags r:id="rId1"/>
            </p:custDataLst>
          </p:nvPr>
        </p:nvGraphicFramePr>
        <p:xfrm>
          <a:off x="899795" y="1988820"/>
          <a:ext cx="6400165" cy="1524000"/>
        </p:xfrm>
        <a:graphic>
          <a:graphicData uri="http://schemas.openxmlformats.org/drawingml/2006/table">
            <a:tbl>
              <a:tblPr firstRow="1" bandRow="1">
                <a:tableStyleId>{5C22544A-7EE6-4342-B048-85BDC9FD1C3A}</a:tableStyleId>
              </a:tblPr>
              <a:tblGrid>
                <a:gridCol w="1599724"/>
                <a:gridCol w="1599724"/>
                <a:gridCol w="1599723"/>
                <a:gridCol w="1599724"/>
              </a:tblGrid>
              <a:tr h="381000">
                <a:tc>
                  <a:txBody>
                    <a:bodyPr/>
                    <a:lstStyle/>
                    <a:p>
                      <a:pPr>
                        <a:buNone/>
                      </a:pPr>
                      <a:endParaRPr lang="zh-CN" altLang="en-US"/>
                    </a:p>
                  </a:txBody>
                  <a:tcPr/>
                </a:tc>
                <a:tc>
                  <a:txBody>
                    <a:bodyPr/>
                    <a:lstStyle/>
                    <a:p>
                      <a:pPr algn="ctr">
                        <a:buNone/>
                      </a:pPr>
                      <a:r>
                        <a:rPr lang="zh-CN" altLang="en-US"/>
                        <a:t>账号</a:t>
                      </a:r>
                      <a:endParaRPr lang="zh-CN" altLang="en-US"/>
                    </a:p>
                  </a:txBody>
                  <a:tcPr/>
                </a:tc>
                <a:tc>
                  <a:txBody>
                    <a:bodyPr/>
                    <a:lstStyle/>
                    <a:p>
                      <a:pPr algn="ctr">
                        <a:buNone/>
                      </a:pPr>
                      <a:r>
                        <a:rPr lang="zh-CN" altLang="en-US"/>
                        <a:t>密码</a:t>
                      </a:r>
                      <a:endParaRPr lang="zh-CN" altLang="en-US"/>
                    </a:p>
                  </a:txBody>
                  <a:tcPr/>
                </a:tc>
                <a:tc>
                  <a:txBody>
                    <a:bodyPr/>
                    <a:lstStyle/>
                    <a:p>
                      <a:pPr algn="ctr">
                        <a:buNone/>
                      </a:pPr>
                      <a:r>
                        <a:rPr lang="zh-CN" altLang="en-US"/>
                        <a:t>结果</a:t>
                      </a:r>
                      <a:endParaRPr lang="zh-CN" altLang="en-US"/>
                    </a:p>
                  </a:txBody>
                  <a:tcPr/>
                </a:tc>
              </a:tr>
              <a:tr h="381000">
                <a:tc>
                  <a:txBody>
                    <a:bodyPr/>
                    <a:lstStyle/>
                    <a:p>
                      <a:pPr algn="ctr">
                        <a:buNone/>
                      </a:pPr>
                      <a:r>
                        <a:rPr lang="zh-CN" altLang="en-US"/>
                        <a:t>第一组</a:t>
                      </a:r>
                      <a:endParaRPr lang="zh-CN" altLang="en-US"/>
                    </a:p>
                  </a:txBody>
                  <a:tcPr/>
                </a:tc>
                <a:tc>
                  <a:txBody>
                    <a:bodyPr/>
                    <a:lstStyle/>
                    <a:p>
                      <a:pPr algn="ctr">
                        <a:buNone/>
                      </a:pPr>
                      <a:r>
                        <a:rPr lang="en-US" altLang="zh-CN"/>
                        <a:t>1</a:t>
                      </a:r>
                      <a:endParaRPr lang="en-US" altLang="zh-CN"/>
                    </a:p>
                  </a:txBody>
                  <a:tcPr/>
                </a:tc>
                <a:tc>
                  <a:txBody>
                    <a:bodyPr/>
                    <a:lstStyle/>
                    <a:p>
                      <a:pPr algn="ctr">
                        <a:buNone/>
                      </a:pPr>
                      <a:r>
                        <a:rPr lang="en-US" altLang="zh-CN"/>
                        <a:t>1</a:t>
                      </a:r>
                      <a:endParaRPr lang="en-US" altLang="zh-CN"/>
                    </a:p>
                  </a:txBody>
                  <a:tcPr/>
                </a:tc>
                <a:tc>
                  <a:txBody>
                    <a:bodyPr/>
                    <a:lstStyle/>
                    <a:p>
                      <a:pPr algn="ctr">
                        <a:buNone/>
                      </a:pPr>
                      <a:r>
                        <a:rPr lang="zh-CN" altLang="en-US"/>
                        <a:t>登录成功</a:t>
                      </a:r>
                      <a:endParaRPr lang="zh-CN" altLang="en-US"/>
                    </a:p>
                  </a:txBody>
                  <a:tcPr/>
                </a:tc>
              </a:tr>
              <a:tr h="381000">
                <a:tc>
                  <a:txBody>
                    <a:bodyPr/>
                    <a:lstStyle/>
                    <a:p>
                      <a:pPr algn="ctr">
                        <a:buNone/>
                      </a:pPr>
                      <a:r>
                        <a:rPr lang="zh-CN" altLang="en-US"/>
                        <a:t>第二组</a:t>
                      </a:r>
                      <a:endParaRPr lang="zh-CN" altLang="en-US"/>
                    </a:p>
                  </a:txBody>
                  <a:tcPr/>
                </a:tc>
                <a:tc>
                  <a:txBody>
                    <a:bodyPr/>
                    <a:lstStyle/>
                    <a:p>
                      <a:pPr algn="ctr">
                        <a:buNone/>
                      </a:pPr>
                      <a:r>
                        <a:rPr lang="en-US" altLang="zh-CN"/>
                        <a:t>1</a:t>
                      </a:r>
                      <a:endParaRPr lang="en-US" altLang="zh-CN"/>
                    </a:p>
                  </a:txBody>
                  <a:tcPr/>
                </a:tc>
                <a:tc>
                  <a:txBody>
                    <a:bodyPr/>
                    <a:lstStyle/>
                    <a:p>
                      <a:pPr algn="ctr">
                        <a:buNone/>
                      </a:pPr>
                      <a:r>
                        <a:rPr lang="en-US" altLang="zh-CN"/>
                        <a:t>2</a:t>
                      </a:r>
                      <a:endParaRPr lang="en-US" altLang="zh-CN"/>
                    </a:p>
                  </a:txBody>
                  <a:tcPr/>
                </a:tc>
                <a:tc>
                  <a:txBody>
                    <a:bodyPr/>
                    <a:lstStyle/>
                    <a:p>
                      <a:pPr algn="ctr">
                        <a:buNone/>
                      </a:pPr>
                      <a:r>
                        <a:rPr lang="zh-CN" altLang="en-US"/>
                        <a:t>密码错误</a:t>
                      </a:r>
                      <a:endParaRPr lang="zh-CN" altLang="en-US"/>
                    </a:p>
                  </a:txBody>
                  <a:tcPr/>
                </a:tc>
              </a:tr>
              <a:tr h="381000">
                <a:tc>
                  <a:txBody>
                    <a:bodyPr/>
                    <a:lstStyle/>
                    <a:p>
                      <a:pPr algn="ctr">
                        <a:buNone/>
                      </a:pPr>
                      <a:r>
                        <a:rPr lang="zh-CN" altLang="en-US"/>
                        <a:t>第三组</a:t>
                      </a:r>
                      <a:endParaRPr lang="zh-CN" altLang="en-US"/>
                    </a:p>
                  </a:txBody>
                  <a:tcPr/>
                </a:tc>
                <a:tc>
                  <a:txBody>
                    <a:bodyPr/>
                    <a:lstStyle/>
                    <a:p>
                      <a:pPr algn="ctr">
                        <a:buNone/>
                      </a:pPr>
                      <a:r>
                        <a:rPr lang="en-US" altLang="zh-CN"/>
                        <a:t>222</a:t>
                      </a:r>
                      <a:endParaRPr lang="en-US" altLang="zh-CN"/>
                    </a:p>
                  </a:txBody>
                  <a:tcPr/>
                </a:tc>
                <a:tc>
                  <a:txBody>
                    <a:bodyPr/>
                    <a:lstStyle/>
                    <a:p>
                      <a:pPr algn="ctr">
                        <a:buNone/>
                      </a:pPr>
                      <a:r>
                        <a:rPr lang="en-US" altLang="zh-CN"/>
                        <a:t>1</a:t>
                      </a:r>
                      <a:endParaRPr lang="en-US" altLang="zh-CN"/>
                    </a:p>
                  </a:txBody>
                  <a:tcPr/>
                </a:tc>
                <a:tc>
                  <a:txBody>
                    <a:bodyPr/>
                    <a:lstStyle/>
                    <a:p>
                      <a:pPr algn="ctr">
                        <a:buNone/>
                      </a:pPr>
                      <a:r>
                        <a:rPr lang="zh-CN" altLang="en-US"/>
                        <a:t>账号不存在</a:t>
                      </a:r>
                      <a:endParaRPr lang="zh-CN" altLang="en-US"/>
                    </a:p>
                  </a:txBody>
                  <a:tcPr/>
                </a:tc>
              </a:tr>
            </a:tbl>
          </a:graphicData>
        </a:graphic>
      </p:graphicFrame>
      <p:pic>
        <p:nvPicPr>
          <p:cNvPr id="3" name="图片 2" descr="1"/>
          <p:cNvPicPr>
            <a:picLocks noChangeAspect="1"/>
          </p:cNvPicPr>
          <p:nvPr/>
        </p:nvPicPr>
        <p:blipFill>
          <a:blip r:embed="rId2"/>
          <a:stretch>
            <a:fillRect/>
          </a:stretch>
        </p:blipFill>
        <p:spPr>
          <a:xfrm>
            <a:off x="1619885" y="4012565"/>
            <a:ext cx="1540510" cy="2729865"/>
          </a:xfrm>
          <a:prstGeom prst="rect">
            <a:avLst/>
          </a:prstGeom>
        </p:spPr>
      </p:pic>
      <p:pic>
        <p:nvPicPr>
          <p:cNvPr id="4" name="图片 3" descr="2"/>
          <p:cNvPicPr>
            <a:picLocks noChangeAspect="1"/>
          </p:cNvPicPr>
          <p:nvPr/>
        </p:nvPicPr>
        <p:blipFill>
          <a:blip r:embed="rId3"/>
          <a:stretch>
            <a:fillRect/>
          </a:stretch>
        </p:blipFill>
        <p:spPr>
          <a:xfrm>
            <a:off x="3707765" y="4004310"/>
            <a:ext cx="1540510" cy="2738120"/>
          </a:xfrm>
          <a:prstGeom prst="rect">
            <a:avLst/>
          </a:prstGeom>
        </p:spPr>
      </p:pic>
      <p:pic>
        <p:nvPicPr>
          <p:cNvPr id="5" name="图片 4" descr="3"/>
          <p:cNvPicPr>
            <a:picLocks noChangeAspect="1"/>
          </p:cNvPicPr>
          <p:nvPr/>
        </p:nvPicPr>
        <p:blipFill>
          <a:blip r:embed="rId4"/>
          <a:stretch>
            <a:fillRect/>
          </a:stretch>
        </p:blipFill>
        <p:spPr>
          <a:xfrm>
            <a:off x="5762625" y="4004945"/>
            <a:ext cx="1536065" cy="2737485"/>
          </a:xfrm>
          <a:prstGeom prst="rect">
            <a:avLst/>
          </a:prstGeom>
        </p:spPr>
      </p:pic>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p:txBody>
          <a:bodyPr/>
          <a:lstStyle/>
          <a:p>
            <a:r>
              <a:rPr lang="zh-CN" altLang="en-US" dirty="0"/>
              <a:t>信息录入功能测试用例和测试结果</a:t>
            </a:r>
            <a:endParaRPr lang="en-US" altLang="zh-CN" dirty="0"/>
          </a:p>
          <a:p>
            <a:endParaRPr lang="zh-CN" altLang="en-US" dirty="0"/>
          </a:p>
        </p:txBody>
      </p:sp>
      <p:sp>
        <p:nvSpPr>
          <p:cNvPr id="13314" name="标题 1"/>
          <p:cNvSpPr>
            <a:spLocks noGrp="1"/>
          </p:cNvSpPr>
          <p:nvPr>
            <p:ph type="title"/>
          </p:nvPr>
        </p:nvSpPr>
        <p:spPr/>
        <p:txBody>
          <a:bodyPr/>
          <a:lstStyle/>
          <a:p>
            <a:r>
              <a:rPr lang="zh-CN" altLang="en-US"/>
              <a:t>软件测试</a:t>
            </a:r>
            <a:endParaRPr lang="zh-CN" altLang="en-US" dirty="0"/>
          </a:p>
        </p:txBody>
      </p:sp>
      <p:graphicFrame>
        <p:nvGraphicFramePr>
          <p:cNvPr id="2" name="表格 1"/>
          <p:cNvGraphicFramePr/>
          <p:nvPr>
            <p:custDataLst>
              <p:tags r:id="rId1"/>
            </p:custDataLst>
          </p:nvPr>
        </p:nvGraphicFramePr>
        <p:xfrm>
          <a:off x="899795" y="2132965"/>
          <a:ext cx="7799070" cy="1143000"/>
        </p:xfrm>
        <a:graphic>
          <a:graphicData uri="http://schemas.openxmlformats.org/drawingml/2006/table">
            <a:tbl>
              <a:tblPr firstRow="1" bandRow="1">
                <a:tableStyleId>{5C22544A-7EE6-4342-B048-85BDC9FD1C3A}</a:tableStyleId>
              </a:tblPr>
              <a:tblGrid>
                <a:gridCol w="1773555"/>
                <a:gridCol w="1773555"/>
                <a:gridCol w="1562735"/>
                <a:gridCol w="2689225"/>
              </a:tblGrid>
              <a:tr h="381000">
                <a:tc>
                  <a:txBody>
                    <a:bodyPr/>
                    <a:lstStyle/>
                    <a:p>
                      <a:pPr>
                        <a:buNone/>
                      </a:pPr>
                      <a:endParaRPr lang="zh-CN" altLang="en-US"/>
                    </a:p>
                  </a:txBody>
                  <a:tcPr/>
                </a:tc>
                <a:tc>
                  <a:txBody>
                    <a:bodyPr/>
                    <a:lstStyle/>
                    <a:p>
                      <a:pPr algn="ctr">
                        <a:buNone/>
                      </a:pPr>
                      <a:r>
                        <a:rPr lang="zh-CN" altLang="en-US"/>
                        <a:t>姓名</a:t>
                      </a:r>
                      <a:endParaRPr lang="zh-CN" altLang="en-US"/>
                    </a:p>
                  </a:txBody>
                  <a:tcPr/>
                </a:tc>
                <a:tc>
                  <a:txBody>
                    <a:bodyPr/>
                    <a:lstStyle/>
                    <a:p>
                      <a:pPr algn="ctr">
                        <a:buNone/>
                      </a:pPr>
                      <a:r>
                        <a:rPr lang="zh-CN" altLang="en-US"/>
                        <a:t>其他信息</a:t>
                      </a:r>
                      <a:endParaRPr lang="zh-CN" altLang="en-US"/>
                    </a:p>
                  </a:txBody>
                  <a:tcPr/>
                </a:tc>
                <a:tc>
                  <a:txBody>
                    <a:bodyPr/>
                    <a:lstStyle/>
                    <a:p>
                      <a:pPr algn="ctr">
                        <a:buNone/>
                      </a:pPr>
                      <a:r>
                        <a:rPr lang="zh-CN" altLang="en-US"/>
                        <a:t>测试结果</a:t>
                      </a:r>
                      <a:endParaRPr lang="zh-CN" altLang="en-US"/>
                    </a:p>
                  </a:txBody>
                  <a:tcPr/>
                </a:tc>
              </a:tr>
              <a:tr h="381000">
                <a:tc>
                  <a:txBody>
                    <a:bodyPr/>
                    <a:lstStyle/>
                    <a:p>
                      <a:pPr algn="ctr">
                        <a:buNone/>
                      </a:pPr>
                      <a:r>
                        <a:rPr lang="zh-CN" altLang="en-US"/>
                        <a:t>第一组</a:t>
                      </a:r>
                      <a:endParaRPr lang="zh-CN" altLang="en-US"/>
                    </a:p>
                  </a:txBody>
                  <a:tcPr/>
                </a:tc>
                <a:tc>
                  <a:txBody>
                    <a:bodyPr/>
                    <a:lstStyle/>
                    <a:p>
                      <a:pPr algn="ctr">
                        <a:buNone/>
                      </a:pPr>
                      <a:r>
                        <a:rPr lang="zh-CN" altLang="en-US"/>
                        <a:t>老鸭伯</a:t>
                      </a:r>
                      <a:endParaRPr lang="zh-CN" altLang="en-US"/>
                    </a:p>
                  </a:txBody>
                  <a:tcPr/>
                </a:tc>
                <a:tc>
                  <a:txBody>
                    <a:bodyPr/>
                    <a:lstStyle/>
                    <a:p>
                      <a:pPr algn="ctr">
                        <a:buNone/>
                      </a:pPr>
                      <a:r>
                        <a:rPr lang="en-US" altLang="zh-CN"/>
                        <a:t>***</a:t>
                      </a:r>
                      <a:endParaRPr lang="en-US" altLang="zh-CN"/>
                    </a:p>
                  </a:txBody>
                  <a:tcPr/>
                </a:tc>
                <a:tc>
                  <a:txBody>
                    <a:bodyPr/>
                    <a:lstStyle/>
                    <a:p>
                      <a:pPr algn="ctr">
                        <a:buNone/>
                      </a:pPr>
                      <a:r>
                        <a:rPr lang="zh-CN" altLang="en-US"/>
                        <a:t>录入成功</a:t>
                      </a:r>
                      <a:endParaRPr lang="zh-CN" altLang="en-US"/>
                    </a:p>
                  </a:txBody>
                  <a:tcPr/>
                </a:tc>
              </a:tr>
              <a:tr h="381000">
                <a:tc>
                  <a:txBody>
                    <a:bodyPr/>
                    <a:lstStyle/>
                    <a:p>
                      <a:pPr algn="ctr">
                        <a:buNone/>
                      </a:pPr>
                      <a:r>
                        <a:rPr lang="zh-CN" altLang="en-US"/>
                        <a:t>第二组</a:t>
                      </a:r>
                      <a:endParaRPr lang="zh-CN" altLang="en-US"/>
                    </a:p>
                  </a:txBody>
                  <a:tcPr/>
                </a:tc>
                <a:tc>
                  <a:txBody>
                    <a:bodyPr/>
                    <a:lstStyle/>
                    <a:p>
                      <a:pPr algn="ctr">
                        <a:buNone/>
                      </a:pPr>
                      <a:r>
                        <a:rPr lang="zh-CN" altLang="en-US"/>
                        <a:t>老鸭伯</a:t>
                      </a:r>
                      <a:endParaRPr lang="zh-CN" altLang="en-US"/>
                    </a:p>
                  </a:txBody>
                  <a:tcPr/>
                </a:tc>
                <a:tc>
                  <a:txBody>
                    <a:bodyPr/>
                    <a:lstStyle/>
                    <a:p>
                      <a:pPr algn="ctr">
                        <a:buNone/>
                      </a:pPr>
                      <a:r>
                        <a:rPr lang="en-US" altLang="zh-CN"/>
                        <a:t>***</a:t>
                      </a:r>
                      <a:endParaRPr lang="en-US" altLang="zh-CN"/>
                    </a:p>
                  </a:txBody>
                  <a:tcPr/>
                </a:tc>
                <a:tc>
                  <a:txBody>
                    <a:bodyPr/>
                    <a:lstStyle/>
                    <a:p>
                      <a:pPr algn="ctr">
                        <a:buNone/>
                      </a:pPr>
                      <a:r>
                        <a:rPr lang="zh-CN" altLang="en-US"/>
                        <a:t>信息已存在，重新录入</a:t>
                      </a:r>
                      <a:endParaRPr lang="zh-CN" altLang="en-US"/>
                    </a:p>
                  </a:txBody>
                  <a:tcPr/>
                </a:tc>
              </a:tr>
            </a:tbl>
          </a:graphicData>
        </a:graphic>
      </p:graphicFrame>
      <p:pic>
        <p:nvPicPr>
          <p:cNvPr id="3" name="图片 2" descr="5"/>
          <p:cNvPicPr>
            <a:picLocks noChangeAspect="1"/>
          </p:cNvPicPr>
          <p:nvPr/>
        </p:nvPicPr>
        <p:blipFill>
          <a:blip r:embed="rId2"/>
          <a:stretch>
            <a:fillRect/>
          </a:stretch>
        </p:blipFill>
        <p:spPr>
          <a:xfrm>
            <a:off x="5868035" y="3501390"/>
            <a:ext cx="1701800" cy="3015615"/>
          </a:xfrm>
          <a:prstGeom prst="rect">
            <a:avLst/>
          </a:prstGeom>
        </p:spPr>
      </p:pic>
      <p:pic>
        <p:nvPicPr>
          <p:cNvPr id="4" name="图片 3" descr="4"/>
          <p:cNvPicPr>
            <a:picLocks noChangeAspect="1"/>
          </p:cNvPicPr>
          <p:nvPr/>
        </p:nvPicPr>
        <p:blipFill>
          <a:blip r:embed="rId3"/>
          <a:stretch>
            <a:fillRect/>
          </a:stretch>
        </p:blipFill>
        <p:spPr>
          <a:xfrm>
            <a:off x="2555240" y="3501390"/>
            <a:ext cx="1776730" cy="3123565"/>
          </a:xfrm>
          <a:prstGeom prst="rect">
            <a:avLst/>
          </a:prstGeom>
        </p:spPr>
      </p:pic>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11560" y="1340768"/>
            <a:ext cx="7772400" cy="1728192"/>
          </a:xfrm>
        </p:spPr>
        <p:txBody>
          <a:bodyPr>
            <a:noAutofit/>
          </a:bodyPr>
          <a:lstStyle/>
          <a:p>
            <a:pPr algn="ctr">
              <a:lnSpc>
                <a:spcPct val="150000"/>
              </a:lnSpc>
              <a:defRPr/>
            </a:pP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4400" dirty="0">
                <a:solidFill>
                  <a:schemeClr val="tx1"/>
                </a:solidFill>
                <a:latin typeface="微软雅黑" panose="020B0503020204020204" pitchFamily="34" charset="-122"/>
                <a:ea typeface="微软雅黑" panose="020B0503020204020204" pitchFamily="34" charset="-122"/>
                <a:sym typeface="+mn-ea"/>
              </a:rPr>
              <a:t>软件质量与保证 </a:t>
            </a:r>
            <a:endParaRPr lang="zh-CN" altLang="en-US" sz="4400" dirty="0">
              <a:solidFill>
                <a:schemeClr val="tx1"/>
              </a:solidFill>
              <a:latin typeface="微软雅黑" panose="020B0503020204020204" pitchFamily="34" charset="-122"/>
              <a:ea typeface="微软雅黑" panose="020B0503020204020204" pitchFamily="34" charset="-122"/>
            </a:endParaRPr>
          </a:p>
        </p:txBody>
      </p:sp>
      <p:sp>
        <p:nvSpPr>
          <p:cNvPr id="2" name="副标题 1"/>
          <p:cNvSpPr>
            <a:spLocks noGrp="1"/>
          </p:cNvSpPr>
          <p:nvPr>
            <p:ph type="subTitle" idx="1"/>
          </p:nvPr>
        </p:nvSpPr>
        <p:spPr/>
        <p:txBody>
          <a:bodyPr/>
          <a:lstStyle/>
          <a:p>
            <a:endParaRPr lang="zh-CN" altLang="en-US"/>
          </a:p>
        </p:txBody>
      </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r>
              <a:rPr lang="zh-CN" altLang="en-US" b="0" i="0" dirty="0">
                <a:solidFill>
                  <a:srgbClr val="333333"/>
                </a:solidFill>
                <a:effectLst/>
                <a:latin typeface="PingFang SC"/>
              </a:rPr>
              <a:t>在项目开发之初，制定了代码编写的规范　　</a:t>
            </a:r>
            <a:endParaRPr lang="en-US" altLang="zh-CN" b="0" i="0" dirty="0">
              <a:solidFill>
                <a:srgbClr val="333333"/>
              </a:solidFill>
              <a:effectLst/>
              <a:latin typeface="PingFang SC"/>
            </a:endParaRPr>
          </a:p>
          <a:p>
            <a:r>
              <a:rPr lang="zh-CN" altLang="en-US" b="0" i="0" dirty="0">
                <a:solidFill>
                  <a:srgbClr val="333333"/>
                </a:solidFill>
                <a:effectLst/>
                <a:latin typeface="PingFang SC"/>
              </a:rPr>
              <a:t>代码复查，一方面督促开发人员按照规范编写代码，另一方面也使开发人员自身形成良好的编程习惯。</a:t>
            </a:r>
            <a:endParaRPr lang="en-US" altLang="zh-CN" b="0" i="0" dirty="0">
              <a:solidFill>
                <a:srgbClr val="333333"/>
              </a:solidFill>
              <a:effectLst/>
              <a:latin typeface="PingFang SC"/>
            </a:endParaRPr>
          </a:p>
          <a:p>
            <a:r>
              <a:rPr lang="zh-CN" altLang="en-US" b="0" dirty="0">
                <a:solidFill>
                  <a:srgbClr val="333333"/>
                </a:solidFill>
                <a:latin typeface="PingFang SC"/>
              </a:rPr>
              <a:t>咨询行业前辈，审查设计思路和逻辑。</a:t>
            </a:r>
            <a:endParaRPr lang="en-US" altLang="zh-CN" b="0" dirty="0">
              <a:solidFill>
                <a:srgbClr val="333333"/>
              </a:solidFill>
              <a:latin typeface="PingFang SC"/>
            </a:endParaRPr>
          </a:p>
          <a:p>
            <a:r>
              <a:rPr lang="zh-CN" altLang="en-US" b="0" i="0" dirty="0">
                <a:solidFill>
                  <a:srgbClr val="4D4D4D"/>
                </a:solidFill>
                <a:effectLst/>
                <a:latin typeface="-apple-system"/>
              </a:rPr>
              <a:t>使用代码分析工具辅助以保证代码质量，如</a:t>
            </a:r>
            <a:r>
              <a:rPr lang="en-US" altLang="zh-CN" b="0" i="0" dirty="0">
                <a:solidFill>
                  <a:srgbClr val="4D4D4D"/>
                </a:solidFill>
                <a:effectLst/>
                <a:latin typeface="-apple-system"/>
              </a:rPr>
              <a:t>Alibaba Java Coding Guidelines</a:t>
            </a:r>
            <a:endParaRPr lang="zh-CN" altLang="en-US" dirty="0"/>
          </a:p>
        </p:txBody>
      </p:sp>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normAutofit/>
          </a:bodyPr>
          <a:lstStyle/>
          <a:p>
            <a:r>
              <a:rPr lang="zh-CN" altLang="en-US" dirty="0"/>
              <a:t>采取了哪些质量保证手段</a:t>
            </a:r>
            <a:endParaRPr lang="zh-CN" alt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normAutofit/>
          </a:bodyPr>
          <a:lstStyle/>
          <a:p>
            <a:r>
              <a:rPr lang="zh-CN" altLang="en-US" dirty="0"/>
              <a:t>程序代码风格</a:t>
            </a:r>
            <a:endParaRPr lang="zh-CN" altLang="en-US" dirty="0"/>
          </a:p>
        </p:txBody>
      </p:sp>
      <p:pic>
        <p:nvPicPr>
          <p:cNvPr id="9" name="内容占位符 8"/>
          <p:cNvPicPr>
            <a:picLocks noGrp="1" noChangeAspect="1"/>
          </p:cNvPicPr>
          <p:nvPr>
            <p:ph idx="1"/>
          </p:nvPr>
        </p:nvPicPr>
        <p:blipFill>
          <a:blip r:embed="rId1"/>
          <a:stretch>
            <a:fillRect/>
          </a:stretch>
        </p:blipFill>
        <p:spPr>
          <a:xfrm>
            <a:off x="977448" y="1481138"/>
            <a:ext cx="7189104" cy="4525962"/>
          </a:xfr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内容占位符 6"/>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1485845" y="1481138"/>
            <a:ext cx="6172310" cy="4525962"/>
          </a:xfrm>
        </p:spPr>
      </p:pic>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lstStyle/>
          <a:p>
            <a:r>
              <a:rPr lang="zh-CN" altLang="en-US" dirty="0"/>
              <a:t>程序代码风格</a:t>
            </a:r>
            <a:endParaRPr lang="zh-CN" alt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内容占位符 6"/>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1786574" y="1481138"/>
            <a:ext cx="5570852" cy="4525962"/>
          </a:xfrm>
        </p:spPr>
      </p:pic>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lstStyle/>
          <a:p>
            <a:r>
              <a:rPr lang="zh-CN" altLang="en-US" dirty="0"/>
              <a:t>程序代码风格</a:t>
            </a:r>
            <a:endParaRPr lang="zh-CN" alt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内容占位符 6"/>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1981968" y="1481138"/>
            <a:ext cx="5180063" cy="4525962"/>
          </a:xfrm>
        </p:spPr>
      </p:pic>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lstStyle/>
          <a:p>
            <a:r>
              <a:rPr lang="zh-CN" altLang="en-US" dirty="0"/>
              <a:t>程序代码风格</a:t>
            </a:r>
            <a:endParaRPr lang="zh-CN" alt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内容占位符 6"/>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457200" y="1692140"/>
            <a:ext cx="8229600" cy="4103957"/>
          </a:xfrm>
        </p:spPr>
      </p:pic>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lstStyle/>
          <a:p>
            <a:r>
              <a:rPr lang="zh-CN" altLang="en-US" dirty="0"/>
              <a:t>程序代码风格</a:t>
            </a:r>
            <a:endParaRPr lang="zh-CN" alt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内容占位符 6"/>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323528" y="908720"/>
            <a:ext cx="8229600" cy="3703320"/>
          </a:xfrm>
        </p:spPr>
      </p:pic>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normAutofit fontScale="90000"/>
          </a:bodyPr>
          <a:lstStyle/>
          <a:p>
            <a:r>
              <a:rPr lang="zh-CN" altLang="en-US" dirty="0"/>
              <a:t>程序代码质量</a:t>
            </a:r>
            <a:br>
              <a:rPr lang="en-US" altLang="zh-CN" dirty="0"/>
            </a:br>
            <a:endParaRPr lang="zh-CN" altLang="en-US" dirty="0"/>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605" y="4777890"/>
            <a:ext cx="8172870" cy="1644735"/>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11560" y="1340768"/>
            <a:ext cx="7772400" cy="1728192"/>
          </a:xfrm>
        </p:spPr>
        <p:txBody>
          <a:bodyPr>
            <a:noAutofit/>
          </a:bodyPr>
          <a:lstStyle/>
          <a:p>
            <a:pPr algn="ctr">
              <a:lnSpc>
                <a:spcPct val="150000"/>
              </a:lnSpc>
              <a:defRPr/>
            </a:pP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4400" dirty="0">
                <a:solidFill>
                  <a:schemeClr val="tx1"/>
                </a:solidFill>
                <a:latin typeface="微软雅黑" panose="020B0503020204020204" pitchFamily="34" charset="-122"/>
                <a:ea typeface="微软雅黑" panose="020B0503020204020204" pitchFamily="34" charset="-122"/>
                <a:sym typeface="+mn-ea"/>
              </a:rPr>
              <a:t>系统部署与运行</a:t>
            </a:r>
            <a:endParaRPr lang="zh-CN" altLang="en-US" sz="4400" dirty="0">
              <a:solidFill>
                <a:schemeClr val="tx1"/>
              </a:solidFill>
              <a:latin typeface="微软雅黑" panose="020B0503020204020204" pitchFamily="34" charset="-122"/>
              <a:ea typeface="微软雅黑" panose="020B0503020204020204" pitchFamily="34" charset="-122"/>
            </a:endParaRPr>
          </a:p>
        </p:txBody>
      </p:sp>
      <p:sp>
        <p:nvSpPr>
          <p:cNvPr id="2" name="副标题 1"/>
          <p:cNvSpPr>
            <a:spLocks noGrp="1"/>
          </p:cNvSpPr>
          <p:nvPr>
            <p:ph type="subTitle" idx="1"/>
          </p:nvPr>
        </p:nvSpPr>
        <p:spPr/>
        <p:txBody>
          <a:bodyPr/>
          <a:lstStyle/>
          <a:p>
            <a:endParaRPr lang="zh-CN" altLang="en-US"/>
          </a:p>
        </p:txBody>
      </p:sp>
    </p:spTree>
    <p:custDataLst>
      <p:tags r:id="rId1"/>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运行和部署环境</a:t>
            </a:r>
            <a:endParaRPr lang="en-US" altLang="zh-CN" dirty="0"/>
          </a:p>
          <a:p>
            <a:pPr lvl="1"/>
            <a:r>
              <a:rPr lang="zh-CN" altLang="en-US" dirty="0"/>
              <a:t>画一张部署图，详细介绍软件系统的部署环境</a:t>
            </a:r>
            <a:endParaRPr lang="en-US" altLang="zh-CN" dirty="0"/>
          </a:p>
          <a:p>
            <a:pPr lvl="1"/>
            <a:r>
              <a:rPr lang="zh-CN" altLang="en-US" dirty="0"/>
              <a:t>各个计算节点的具体要求</a:t>
            </a:r>
            <a:endParaRPr lang="zh-CN" altLang="en-US" dirty="0"/>
          </a:p>
          <a:p>
            <a:pPr lvl="0"/>
            <a:r>
              <a:rPr lang="zh-CN" altLang="en-US" dirty="0"/>
              <a:t>演示软件系统的运行情况</a:t>
            </a:r>
            <a:endParaRPr lang="zh-CN" altLang="en-US" dirty="0"/>
          </a:p>
          <a:p>
            <a:pPr lvl="1"/>
            <a:r>
              <a:rPr lang="zh-CN" altLang="en-US" dirty="0"/>
              <a:t>运行目标软件系统，操作和演示软件系统，或者播放实际运行的演示效果视频</a:t>
            </a:r>
            <a:endParaRPr lang="zh-CN" altLang="en-US" dirty="0"/>
          </a:p>
          <a:p>
            <a:pPr lvl="1"/>
            <a:endParaRPr lang="zh-CN" altLang="en-US" dirty="0"/>
          </a:p>
        </p:txBody>
      </p:sp>
      <p:sp>
        <p:nvSpPr>
          <p:cNvPr id="17410" name="标题 1"/>
          <p:cNvSpPr>
            <a:spLocks noGrp="1"/>
          </p:cNvSpPr>
          <p:nvPr>
            <p:ph type="title"/>
          </p:nvPr>
        </p:nvSpPr>
        <p:spPr/>
        <p:txBody>
          <a:bodyPr/>
          <a:lstStyle/>
          <a:p>
            <a:r>
              <a:rPr lang="zh-CN" altLang="en-US" dirty="0">
                <a:sym typeface="+mn-ea"/>
              </a:rPr>
              <a:t>系统部署与运行</a:t>
            </a:r>
            <a:endParaRPr lang="zh-CN" altLang="en-US" dirty="0"/>
          </a:p>
        </p:txBody>
      </p:sp>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323215" y="-317"/>
            <a:ext cx="8229600" cy="1143000"/>
          </a:xfrm>
        </p:spPr>
        <p:txBody>
          <a:bodyPr/>
          <a:lstStyle/>
          <a:p>
            <a:r>
              <a:rPr lang="zh-CN" altLang="en-US" sz="2400"/>
              <a:t>软件系统的部署环境</a:t>
            </a:r>
            <a:endParaRPr lang="zh-CN" altLang="en-US" sz="2400"/>
          </a:p>
        </p:txBody>
      </p:sp>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lstStyle/>
          <a:p>
            <a:pPr>
              <a:defRPr/>
            </a:pPr>
            <a:fld id="{0C66BB1B-2BFC-4917-A546-A4D7964A247C}" type="slidenum">
              <a:rPr lang="zh-CN" altLang="en-US" smtClean="0"/>
            </a:fld>
            <a:endParaRPr lang="en-US" altLang="zh-CN"/>
          </a:p>
        </p:txBody>
      </p:sp>
      <p:pic>
        <p:nvPicPr>
          <p:cNvPr id="19" name="图片 16"/>
          <p:cNvPicPr>
            <a:picLocks noGrp="1" noChangeAspect="1"/>
          </p:cNvPicPr>
          <p:nvPr>
            <p:ph idx="1"/>
          </p:nvPr>
        </p:nvPicPr>
        <p:blipFill>
          <a:blip r:embed="rId1"/>
          <a:stretch>
            <a:fillRect/>
          </a:stretch>
        </p:blipFill>
        <p:spPr>
          <a:xfrm>
            <a:off x="1907540" y="817245"/>
            <a:ext cx="5707380" cy="559054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en-US"/>
              <a:t>“智慧酒店隔离管理系统”采用分布式部署的方式（见图图4-8），其中在前端基于Android 操作系统的智能手机上；系统主体部署在后端基于Ubuntu 操作系统的计算节点上，它通过ROS 与机器人进行交互。后端计算节点还部署了MySQL 数据库管理系统，以保存系统中的用户信息。前后端软件之间通过网络进行连接，从而实现交互和通讯。</a:t>
            </a:r>
            <a:endParaRPr lang="zh-CN" altLang="en-US"/>
          </a:p>
        </p:txBody>
      </p:sp>
      <p:sp>
        <p:nvSpPr>
          <p:cNvPr id="5" name="标题 4"/>
          <p:cNvSpPr>
            <a:spLocks noGrp="1"/>
          </p:cNvSpPr>
          <p:nvPr>
            <p:ph type="title"/>
          </p:nvPr>
        </p:nvSpPr>
        <p:spPr/>
        <p:txBody>
          <a:bodyPr/>
          <a:lstStyle/>
          <a:p>
            <a:r>
              <a:rPr lang="zh-CN" altLang="en-US" sz="2800"/>
              <a:t>各个计算节点的具体要求</a:t>
            </a:r>
            <a:endParaRPr lang="zh-CN" altLang="en-US" sz="2800"/>
          </a:p>
        </p:txBody>
      </p:sp>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lstStyle/>
          <a:p>
            <a:pPr>
              <a:defRPr/>
            </a:pPr>
            <a:fld id="{0C66BB1B-2BFC-4917-A546-A4D7964A247C}" type="slidenum">
              <a:rPr lang="zh-CN" altLang="en-US" smtClean="0"/>
            </a:fld>
            <a:endParaRPr lang="en-US" altLang="zh-CN"/>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11560" y="1340768"/>
            <a:ext cx="7772400" cy="1728192"/>
          </a:xfrm>
        </p:spPr>
        <p:txBody>
          <a:bodyPr>
            <a:noAutofit/>
          </a:bodyPr>
          <a:lstStyle/>
          <a:p>
            <a:pPr algn="ctr">
              <a:lnSpc>
                <a:spcPct val="150000"/>
              </a:lnSpc>
              <a:defRPr/>
            </a:pPr>
            <a:r>
              <a:rPr lang="zh-CN" altLang="en-US" sz="4400" dirty="0">
                <a:solidFill>
                  <a:schemeClr val="tx1"/>
                </a:solidFill>
                <a:latin typeface="微软雅黑" panose="020B0503020204020204" pitchFamily="34" charset="-122"/>
                <a:ea typeface="微软雅黑" panose="020B0503020204020204" pitchFamily="34" charset="-122"/>
                <a:sym typeface="+mn-ea"/>
              </a:rPr>
              <a:t>开源社区的使用</a:t>
            </a:r>
            <a:endParaRPr lang="zh-CN" altLang="en-US" sz="4400" dirty="0">
              <a:solidFill>
                <a:schemeClr val="tx1"/>
              </a:solidFill>
              <a:latin typeface="微软雅黑" panose="020B0503020204020204" pitchFamily="34" charset="-122"/>
              <a:ea typeface="微软雅黑" panose="020B0503020204020204" pitchFamily="34" charset="-122"/>
            </a:endParaRPr>
          </a:p>
        </p:txBody>
      </p:sp>
      <p:sp>
        <p:nvSpPr>
          <p:cNvPr id="2" name="副标题 1"/>
          <p:cNvSpPr>
            <a:spLocks noGrp="1"/>
          </p:cNvSpPr>
          <p:nvPr>
            <p:ph type="subTitle" idx="1"/>
          </p:nvPr>
        </p:nvSpPr>
        <p:spPr/>
        <p:txBody>
          <a:bodyPr/>
          <a:lstStyle/>
          <a:p>
            <a:endParaRPr lang="zh-CN" altLang="en-US"/>
          </a:p>
        </p:txBody>
      </p:sp>
    </p:spTree>
    <p:custDataLst>
      <p:tags r:id="rId1"/>
    </p:custData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481455"/>
            <a:ext cx="8229600" cy="5624195"/>
          </a:xfrm>
        </p:spPr>
        <p:txBody>
          <a:bodyPr>
            <a:normAutofit/>
          </a:bodyPr>
          <a:lstStyle/>
          <a:p>
            <a:r>
              <a:rPr lang="en-US" altLang="zh-CN">
                <a:sym typeface="+mn-ea"/>
              </a:rPr>
              <a:t>CSDN</a:t>
            </a:r>
            <a:r>
              <a:rPr lang="zh-CN" altLang="en-US">
                <a:sym typeface="+mn-ea"/>
              </a:rPr>
              <a:t>、</a:t>
            </a:r>
            <a:r>
              <a:rPr lang="en-US" altLang="zh-CN">
                <a:sym typeface="+mn-ea"/>
              </a:rPr>
              <a:t>GitHub</a:t>
            </a:r>
            <a:r>
              <a:rPr lang="zh-CN" altLang="en-US">
                <a:sym typeface="+mn-ea"/>
              </a:rPr>
              <a:t>、头歌实践教学平台</a:t>
            </a:r>
            <a:r>
              <a:rPr lang="en-US" altLang="zh-CN">
                <a:sym typeface="+mn-ea"/>
              </a:rPr>
              <a:t> </a:t>
            </a:r>
            <a:endParaRPr lang="zh-CN" altLang="en-US">
              <a:sym typeface="+mn-ea"/>
            </a:endParaRPr>
          </a:p>
          <a:p>
            <a:pPr marL="0" lvl="1"/>
            <a:r>
              <a:rPr lang="zh-CN" altLang="en-US" sz="2700">
                <a:sym typeface="+mn-ea"/>
              </a:rPr>
              <a:t>在项目的开发初期阶段，我们主要使用</a:t>
            </a:r>
            <a:r>
              <a:rPr lang="en-US" altLang="zh-CN" sz="2700">
                <a:sym typeface="+mn-ea"/>
              </a:rPr>
              <a:t>CSDN</a:t>
            </a:r>
            <a:r>
              <a:rPr lang="zh-CN" altLang="en-US" sz="2700">
                <a:sym typeface="+mn-ea"/>
              </a:rPr>
              <a:t>网站，对于在开发过程中遇到的编译器环境配置问题、代码报错问题、兼容性等问题</a:t>
            </a:r>
            <a:r>
              <a:rPr lang="en-US" altLang="zh-CN" sz="2700">
                <a:sym typeface="+mn-ea"/>
              </a:rPr>
              <a:t>.</a:t>
            </a:r>
            <a:r>
              <a:rPr lang="zh-CN" altLang="en-US" sz="2700">
                <a:sym typeface="+mn-ea"/>
              </a:rPr>
              <a:t>我们通过</a:t>
            </a:r>
            <a:r>
              <a:rPr lang="en-US" altLang="zh-CN" sz="2700">
                <a:sym typeface="+mn-ea"/>
              </a:rPr>
              <a:t>CSDN</a:t>
            </a:r>
            <a:r>
              <a:rPr lang="zh-CN" altLang="en-US" sz="2700">
                <a:sym typeface="+mn-ea"/>
              </a:rPr>
              <a:t>网站得到了有相同或者相似问题的博主们给出的解决方案。</a:t>
            </a:r>
            <a:endParaRPr lang="zh-CN" altLang="en-US" sz="2700">
              <a:sym typeface="+mn-ea"/>
            </a:endParaRPr>
          </a:p>
          <a:p>
            <a:pPr marL="0" lvl="1"/>
            <a:r>
              <a:rPr lang="zh-CN" altLang="en-US" sz="2700">
                <a:sym typeface="+mn-ea"/>
              </a:rPr>
              <a:t>在项目的开发阶段，由于有关</a:t>
            </a:r>
            <a:r>
              <a:rPr lang="en-US" altLang="zh-CN" sz="2700">
                <a:sym typeface="+mn-ea"/>
              </a:rPr>
              <a:t>AS</a:t>
            </a:r>
            <a:r>
              <a:rPr lang="zh-CN" altLang="en-US" sz="2700">
                <a:sym typeface="+mn-ea"/>
              </a:rPr>
              <a:t>编程知识掌握不足，无法对其中的一些模型进行编码实现，我们也去</a:t>
            </a:r>
            <a:r>
              <a:rPr lang="en-US" altLang="zh-CN" sz="2700">
                <a:sym typeface="+mn-ea"/>
              </a:rPr>
              <a:t>Github</a:t>
            </a:r>
            <a:r>
              <a:rPr lang="zh-CN" altLang="en-US" sz="2700">
                <a:sym typeface="+mn-ea"/>
              </a:rPr>
              <a:t>上寻找了能够重用的一些开源代码，利用到我们的项目中。</a:t>
            </a:r>
            <a:endParaRPr lang="zh-CN" altLang="en-US" sz="2700"/>
          </a:p>
          <a:p>
            <a:pPr marL="0" lvl="1"/>
            <a:r>
              <a:rPr lang="zh-CN" altLang="en-US" sz="2700">
                <a:sym typeface="+mn-ea"/>
              </a:rPr>
              <a:t>在团队的协作开发阶段，我们主要运用老师要求的头歌实践教学平台对项目进行相关管理操作。</a:t>
            </a:r>
            <a:endParaRPr lang="zh-CN" altLang="en-US" sz="2700"/>
          </a:p>
          <a:p>
            <a:pPr marL="0" lvl="1" indent="0">
              <a:buNone/>
            </a:pPr>
            <a:endParaRPr lang="zh-CN" altLang="en-US" sz="2700">
              <a:sym typeface="+mn-ea"/>
            </a:endParaRPr>
          </a:p>
          <a:p>
            <a:pPr marL="0" lvl="1"/>
            <a:endParaRPr lang="zh-CN" altLang="en-US" sz="2700">
              <a:sym typeface="+mn-ea"/>
            </a:endParaRPr>
          </a:p>
          <a:p>
            <a:pPr marL="0" lvl="1" indent="0">
              <a:buNone/>
            </a:pPr>
            <a:endParaRPr lang="zh-CN" altLang="en-US" sz="2700"/>
          </a:p>
          <a:p>
            <a:endParaRPr lang="zh-CN" altLang="en-US"/>
          </a:p>
          <a:p>
            <a:pPr lvl="1"/>
            <a:endParaRPr lang="zh-CN" altLang="en-US"/>
          </a:p>
        </p:txBody>
      </p:sp>
      <p:sp>
        <p:nvSpPr>
          <p:cNvPr id="4" name="灯片编号占位符 3"/>
          <p:cNvSpPr>
            <a:spLocks noGrp="1"/>
          </p:cNvSpPr>
          <p:nvPr>
            <p:ph type="sldNum" sz="quarter" idx="12"/>
          </p:nvPr>
        </p:nvSpPr>
        <p:spPr/>
        <p:txBody>
          <a:bodyPr/>
          <a:lstStyle/>
          <a:p>
            <a:r>
              <a:rPr lang="zh-CN" altLang="en-US"/>
              <a:t>*</a:t>
            </a:r>
            <a:endParaRPr lang="zh-CN" altLang="en-US"/>
          </a:p>
        </p:txBody>
      </p:sp>
      <p:sp>
        <p:nvSpPr>
          <p:cNvPr id="5" name="标题 4"/>
          <p:cNvSpPr>
            <a:spLocks noGrp="1"/>
          </p:cNvSpPr>
          <p:nvPr>
            <p:ph type="title"/>
          </p:nvPr>
        </p:nvSpPr>
        <p:spPr/>
        <p:txBody>
          <a:bodyPr/>
          <a:lstStyle/>
          <a:p>
            <a:r>
              <a:rPr lang="zh-CN" altLang="en-US"/>
              <a:t>开源社区的使用</a:t>
            </a:r>
            <a:endParaRPr lang="zh-CN" alt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11560" y="1340768"/>
            <a:ext cx="7772400" cy="1728192"/>
          </a:xfrm>
        </p:spPr>
        <p:txBody>
          <a:bodyPr>
            <a:noAutofit/>
          </a:bodyPr>
          <a:lstStyle/>
          <a:p>
            <a:pPr algn="ctr">
              <a:lnSpc>
                <a:spcPct val="150000"/>
              </a:lnSpc>
              <a:defRPr/>
            </a:pPr>
            <a:r>
              <a:rPr lang="zh-CN" altLang="en-US" sz="4400" dirty="0">
                <a:solidFill>
                  <a:schemeClr val="tx1"/>
                </a:solidFill>
                <a:latin typeface="微软雅黑" panose="020B0503020204020204" pitchFamily="34" charset="-122"/>
                <a:ea typeface="微软雅黑" panose="020B0503020204020204" pitchFamily="34" charset="-122"/>
              </a:rPr>
              <a:t>实践收获与感受</a:t>
            </a:r>
            <a:endParaRPr lang="zh-CN" altLang="en-US" sz="4400" dirty="0">
              <a:solidFill>
                <a:schemeClr val="tx1"/>
              </a:solidFill>
              <a:latin typeface="微软雅黑" panose="020B0503020204020204" pitchFamily="34" charset="-122"/>
              <a:ea typeface="微软雅黑" panose="020B0503020204020204" pitchFamily="34" charset="-122"/>
            </a:endParaRPr>
          </a:p>
        </p:txBody>
      </p:sp>
      <p:sp>
        <p:nvSpPr>
          <p:cNvPr id="2" name="副标题 1"/>
          <p:cNvSpPr>
            <a:spLocks noGrp="1"/>
          </p:cNvSpPr>
          <p:nvPr>
            <p:ph type="subTitle" idx="1"/>
          </p:nvPr>
        </p:nvSpPr>
        <p:spPr/>
        <p:txBody>
          <a:bodyPr/>
          <a:lstStyle/>
          <a:p>
            <a:endParaRPr lang="zh-CN" altLang="en-US"/>
          </a:p>
        </p:txBody>
      </p:sp>
    </p:spTree>
    <p:custDataLst>
      <p:tags r:id="rId1"/>
    </p:custData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p:txBody>
          <a:bodyPr>
            <a:normAutofit lnSpcReduction="20000"/>
          </a:bodyPr>
          <a:lstStyle/>
          <a:p>
            <a:r>
              <a:rPr lang="zh-CN" altLang="en-US" dirty="0">
                <a:sym typeface="+mn-ea"/>
              </a:rPr>
              <a:t>实践的收获</a:t>
            </a:r>
            <a:endParaRPr lang="zh-CN" altLang="en-US" dirty="0">
              <a:sym typeface="+mn-ea"/>
            </a:endParaRPr>
          </a:p>
          <a:p>
            <a:pPr marL="109855" indent="0">
              <a:buNone/>
            </a:pPr>
            <a:r>
              <a:rPr lang="en-US" altLang="zh-CN" sz="1600" b="0" dirty="0"/>
              <a:t>  </a:t>
            </a:r>
            <a:r>
              <a:rPr lang="en-US" altLang="zh-CN" sz="1800" b="0" dirty="0"/>
              <a:t>学习Android基本掌握了Android应用程序开发的一般流程。对常用控件基本掌握其用法，对其事件的监听方法。</a:t>
            </a:r>
            <a:r>
              <a:rPr lang="zh-CN" altLang="en-US" sz="1800" b="0" dirty="0"/>
              <a:t>学会了基于</a:t>
            </a:r>
            <a:r>
              <a:rPr lang="en-US" altLang="zh-CN" sz="1800" b="0" dirty="0"/>
              <a:t>ROS</a:t>
            </a:r>
            <a:r>
              <a:rPr lang="zh-CN" altLang="en-US" sz="1800" b="0" dirty="0"/>
              <a:t>系统构建机器人框架的基本方法，并能通过手写通讯协议让</a:t>
            </a:r>
            <a:r>
              <a:rPr lang="en-US" altLang="zh-CN" sz="1800" b="0" dirty="0"/>
              <a:t>Android</a:t>
            </a:r>
            <a:r>
              <a:rPr lang="zh-CN" altLang="en-US" sz="1800" b="0" dirty="0"/>
              <a:t>与</a:t>
            </a:r>
            <a:r>
              <a:rPr lang="en-US" altLang="zh-CN" sz="1800" b="0" dirty="0"/>
              <a:t>ROS</a:t>
            </a:r>
            <a:r>
              <a:rPr lang="zh-CN" altLang="en-US" sz="1800" b="0" dirty="0"/>
              <a:t>进行通讯。在小组项目的合作中，我们也学会了如何合理的分配工作，及时的处理每个成员存在的问题。</a:t>
            </a:r>
            <a:endParaRPr lang="en-US" altLang="zh-CN" sz="1800" b="0" dirty="0"/>
          </a:p>
          <a:p>
            <a:pPr marL="109855" indent="0">
              <a:buNone/>
            </a:pPr>
            <a:endParaRPr lang="en-US" altLang="zh-CN" sz="1800" b="0" dirty="0"/>
          </a:p>
          <a:p>
            <a:pPr marL="109855" indent="0">
              <a:buNone/>
            </a:pPr>
            <a:endParaRPr lang="en-US" altLang="zh-CN" sz="1800" b="0" dirty="0"/>
          </a:p>
          <a:p>
            <a:r>
              <a:rPr lang="zh-CN" altLang="en-US" dirty="0"/>
              <a:t>心得和体会</a:t>
            </a:r>
            <a:endParaRPr lang="zh-CN" altLang="en-US" dirty="0"/>
          </a:p>
          <a:p>
            <a:pPr marL="109855" indent="0">
              <a:buNone/>
            </a:pPr>
            <a:r>
              <a:rPr lang="en-US" altLang="zh-CN" sz="1800" b="0" dirty="0"/>
              <a:t>通过学习Android的控件、布局、Activity 等一系列基础知识，对整个Android的开发有了大致的了解。</a:t>
            </a:r>
            <a:endParaRPr lang="en-US" altLang="zh-CN" sz="1800" b="0" dirty="0"/>
          </a:p>
          <a:p>
            <a:pPr marL="109855" indent="0">
              <a:buNone/>
            </a:pPr>
            <a:r>
              <a:rPr lang="en-US" altLang="zh-CN" sz="1800" b="0" dirty="0"/>
              <a:t>学习Android不仅是对前沿开发技术的了解，也是对编程知识的一次提升。</a:t>
            </a:r>
            <a:endParaRPr lang="en-US" altLang="zh-CN" sz="1800" b="0" dirty="0"/>
          </a:p>
          <a:p>
            <a:pPr marL="109855" indent="0">
              <a:buNone/>
            </a:pPr>
            <a:r>
              <a:rPr lang="zh-CN" altLang="en-US" sz="1800" b="0" dirty="0"/>
              <a:t>通过学习</a:t>
            </a:r>
            <a:r>
              <a:rPr lang="en-US" altLang="zh-CN" sz="1800" b="0" dirty="0"/>
              <a:t>ROS</a:t>
            </a:r>
            <a:r>
              <a:rPr lang="zh-CN" altLang="en-US" sz="1800" b="0" dirty="0"/>
              <a:t>，让我对</a:t>
            </a:r>
            <a:r>
              <a:rPr lang="en-US" altLang="zh-CN" sz="1800" b="0" dirty="0"/>
              <a:t>Ubuntu</a:t>
            </a:r>
            <a:r>
              <a:rPr lang="zh-CN" altLang="en-US" sz="1800" b="0" dirty="0"/>
              <a:t>的</a:t>
            </a:r>
            <a:r>
              <a:rPr lang="en-US" altLang="zh-CN" sz="1800" b="0" dirty="0"/>
              <a:t>ROS</a:t>
            </a:r>
            <a:r>
              <a:rPr lang="zh-CN" altLang="en-US" sz="1800" b="0" dirty="0"/>
              <a:t>系统有了更加深入的了解，希望以后能够将设计的虚拟开发程序嵌入到真实的机器人进行实机操作，达到实际应用的效果。</a:t>
            </a:r>
            <a:endParaRPr lang="zh-CN" altLang="en-US" sz="1800" b="0" dirty="0"/>
          </a:p>
          <a:p>
            <a:pPr marL="109855" indent="0">
              <a:buNone/>
            </a:pPr>
            <a:r>
              <a:rPr lang="zh-CN" altLang="en-US" sz="1800" b="0" dirty="0"/>
              <a:t>我们也认识到自己在编码能力上的不足，在以后的学习中还要继续提升在自己的编码能力，掌握不同语言的基本编码规则。</a:t>
            </a:r>
            <a:endParaRPr lang="en-US" altLang="zh-CN" sz="1800" b="0" dirty="0"/>
          </a:p>
          <a:p>
            <a:pPr marL="109855" indent="0">
              <a:buNone/>
            </a:pPr>
            <a:endParaRPr lang="zh-CN" altLang="en-US" sz="1800" dirty="0"/>
          </a:p>
        </p:txBody>
      </p:sp>
      <p:sp>
        <p:nvSpPr>
          <p:cNvPr id="21506" name="标题 1"/>
          <p:cNvSpPr>
            <a:spLocks noGrp="1"/>
          </p:cNvSpPr>
          <p:nvPr>
            <p:ph type="title"/>
          </p:nvPr>
        </p:nvSpPr>
        <p:spPr/>
        <p:txBody>
          <a:bodyPr/>
          <a:lstStyle/>
          <a:p>
            <a:r>
              <a:rPr lang="zh-CN" altLang="en-US" dirty="0">
                <a:sym typeface="+mn-ea"/>
              </a:rPr>
              <a:t>实践收获与感受</a:t>
            </a:r>
            <a:endParaRPr lang="zh-CN" altLang="en-US" dirty="0"/>
          </a:p>
        </p:txBody>
      </p:sp>
    </p:spTree>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p:txBody>
          <a:bodyPr>
            <a:normAutofit/>
          </a:bodyPr>
          <a:lstStyle/>
          <a:p>
            <a:r>
              <a:rPr lang="zh-CN" altLang="en-US" dirty="0"/>
              <a:t>困难和问题</a:t>
            </a:r>
            <a:endParaRPr lang="zh-CN" altLang="en-US" dirty="0"/>
          </a:p>
          <a:p>
            <a:r>
              <a:rPr lang="en-US" altLang="zh-CN" sz="1600" b="0" dirty="0">
                <a:sym typeface="+mn-ea"/>
              </a:rPr>
              <a:t>出现过</a:t>
            </a:r>
            <a:r>
              <a:rPr lang="zh-CN" altLang="en-US" sz="1600" b="0" dirty="0">
                <a:sym typeface="+mn-ea"/>
              </a:rPr>
              <a:t>已解决</a:t>
            </a:r>
            <a:r>
              <a:rPr lang="en-US" altLang="zh-CN" sz="1600" b="0" dirty="0">
                <a:sym typeface="+mn-ea"/>
              </a:rPr>
              <a:t>的问题：</a:t>
            </a:r>
            <a:endParaRPr lang="en-US" altLang="zh-CN" sz="1600" b="0" dirty="0"/>
          </a:p>
          <a:p>
            <a:pPr marL="109855" indent="0">
              <a:buNone/>
            </a:pPr>
            <a:r>
              <a:rPr lang="en-US" altLang="zh-CN" sz="1600" b="0" dirty="0">
                <a:sym typeface="+mn-ea"/>
              </a:rPr>
              <a:t>    有个int型变量数值一直是0，不管怎么点击，修改点击函数仍然无法改变数值。运用程      序设计中所学到的语言的作用域的相关知识，想到0可能是这个变量的默认值，是因为</a:t>
            </a:r>
            <a:r>
              <a:rPr lang="zh-CN" altLang="en-US" sz="1600" b="0" dirty="0">
                <a:sym typeface="+mn-ea"/>
              </a:rPr>
              <a:t>一</a:t>
            </a:r>
            <a:r>
              <a:rPr lang="en-US" altLang="zh-CN" sz="1600" b="0" dirty="0">
                <a:sym typeface="+mn-ea"/>
              </a:rPr>
              <a:t>直没有赋上值所以才一直为0，经过对这个变量的赋值的代码部分的排查，发现其中一处的局部变量定义有误，应将其转为全局变量，最终解决了这个问题。</a:t>
            </a:r>
            <a:endParaRPr lang="en-US" altLang="zh-CN" sz="1600" b="0" dirty="0">
              <a:sym typeface="+mn-ea"/>
            </a:endParaRPr>
          </a:p>
          <a:p>
            <a:pPr marL="109855" indent="0">
              <a:buNone/>
            </a:pPr>
            <a:r>
              <a:rPr lang="en-US" altLang="zh-CN" sz="1600" b="0" dirty="0"/>
              <a:t>    </a:t>
            </a:r>
            <a:r>
              <a:rPr lang="zh-CN" altLang="en-US" sz="1600" b="0" dirty="0"/>
              <a:t>手写通讯协议使</a:t>
            </a:r>
            <a:r>
              <a:rPr lang="en-US" altLang="zh-CN" sz="1600" b="0" dirty="0"/>
              <a:t>ROS</a:t>
            </a:r>
            <a:r>
              <a:rPr lang="zh-CN" altLang="en-US" sz="1600" b="0" dirty="0"/>
              <a:t>订阅</a:t>
            </a:r>
            <a:r>
              <a:rPr lang="en-US" altLang="zh-CN" sz="1600" b="0" dirty="0"/>
              <a:t>Android app</a:t>
            </a:r>
            <a:r>
              <a:rPr lang="zh-CN" altLang="en-US" sz="1600" b="0" dirty="0"/>
              <a:t>的通讯服务，达到随时互通消息的功能。</a:t>
            </a:r>
            <a:endParaRPr lang="zh-CN" altLang="en-US" sz="1600" b="0" dirty="0"/>
          </a:p>
          <a:p>
            <a:pPr marL="109855" indent="0">
              <a:buNone/>
            </a:pPr>
            <a:r>
              <a:rPr lang="en-US" altLang="zh-CN" sz="1600" b="0" dirty="0"/>
              <a:t>    </a:t>
            </a:r>
            <a:r>
              <a:rPr lang="zh-CN" altLang="en-US" sz="1600" b="0" dirty="0"/>
              <a:t>将每个人编写的</a:t>
            </a:r>
            <a:r>
              <a:rPr lang="en-US" altLang="zh-CN" sz="1600" b="0" dirty="0"/>
              <a:t>Android Studio</a:t>
            </a:r>
            <a:r>
              <a:rPr lang="zh-CN" altLang="en-US" sz="1600" b="0" dirty="0"/>
              <a:t>代码统一进行合并，成功跳转到相关功能页面。</a:t>
            </a:r>
            <a:endParaRPr lang="en-US" altLang="zh-CN" sz="1600" b="0" dirty="0"/>
          </a:p>
          <a:p>
            <a:r>
              <a:rPr lang="en-US" altLang="zh-CN" sz="1600" b="0" dirty="0">
                <a:sym typeface="+mn-ea"/>
              </a:rPr>
              <a:t>仍然未解决的问题：</a:t>
            </a:r>
            <a:endParaRPr lang="en-US" altLang="zh-CN" sz="1600" b="0" dirty="0">
              <a:sym typeface="+mn-ea"/>
            </a:endParaRPr>
          </a:p>
          <a:p>
            <a:pPr marL="109855" indent="0">
              <a:buNone/>
            </a:pPr>
            <a:r>
              <a:rPr lang="en-US" altLang="zh-CN" sz="1600" b="0" dirty="0">
                <a:sym typeface="+mn-ea"/>
              </a:rPr>
              <a:t>    对android studio的自带的我们选择的这个框架不熟悉导致页面有个留白一直消除不掉</a:t>
            </a:r>
            <a:endParaRPr lang="en-US" altLang="zh-CN" sz="1600" b="0" dirty="0">
              <a:sym typeface="+mn-ea"/>
            </a:endParaRPr>
          </a:p>
          <a:p>
            <a:pPr marL="109855" indent="0">
              <a:buNone/>
            </a:pPr>
            <a:endParaRPr lang="en-US" altLang="zh-CN" sz="1600" b="0" dirty="0"/>
          </a:p>
        </p:txBody>
      </p:sp>
      <p:sp>
        <p:nvSpPr>
          <p:cNvPr id="21506" name="标题 1"/>
          <p:cNvSpPr>
            <a:spLocks noGrp="1"/>
          </p:cNvSpPr>
          <p:nvPr>
            <p:ph type="title"/>
          </p:nvPr>
        </p:nvSpPr>
        <p:spPr/>
        <p:txBody>
          <a:bodyPr/>
          <a:lstStyle/>
          <a:p>
            <a:r>
              <a:rPr lang="zh-CN" altLang="en-US" dirty="0">
                <a:sym typeface="+mn-ea"/>
              </a:rPr>
              <a:t>实践收获与感受</a:t>
            </a:r>
            <a:endParaRPr lang="zh-CN" altLang="en-US" dirty="0"/>
          </a:p>
        </p:txBody>
      </p:sp>
    </p:spTree>
  </p:cSld>
  <p:clrMapOvr>
    <a:masterClrMapping/>
  </p:clrMapOvr>
  <p:transition spd="slow"/>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3.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4.xml><?xml version="1.0" encoding="utf-8"?>
<p:tagLst xmlns:p="http://schemas.openxmlformats.org/presentationml/2006/main">
  <p:tag name="KSO_WM_UNIT_PLACING_PICTURE_USER_VIEWPORT" val="{&quot;height&quot;:5520,&quot;width&quot;:11408}"/>
</p:tagLst>
</file>

<file path=ppt/tags/tag5.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6.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7.xml><?xml version="1.0" encoding="utf-8"?>
<p:tagLst xmlns:p="http://schemas.openxmlformats.org/presentationml/2006/main">
  <p:tag name="KSO_WM_UNIT_PLACING_PICTURE_USER_VIEWPORT" val="{&quot;height&quot;:13755,&quot;width&quot;:7450}"/>
</p:tagLst>
</file>

<file path=ppt/tags/tag8.xml><?xml version="1.0" encoding="utf-8"?>
<p:tagLst xmlns:p="http://schemas.openxmlformats.org/presentationml/2006/main">
  <p:tag name="KSO_WM_UNIT_TABLE_BEAUTIFY" val="smartTable{52863bbf-e81f-44e8-ab9b-a65e2c859966}"/>
</p:tagLst>
</file>

<file path=ppt/tags/tag9.xml><?xml version="1.0" encoding="utf-8"?>
<p:tagLst xmlns:p="http://schemas.openxmlformats.org/presentationml/2006/main">
  <p:tag name="KSO_WM_UNIT_TABLE_BEAUTIFY" val="smartTable{f5ed4dae-3bfc-4b9b-802a-cf6603b64e98}"/>
  <p:tag name="TABLE_ENDDRAG_ORIGIN_RECT" val="558*110"/>
  <p:tag name="TABLE_ENDDRAG_RECT" val="70*167*558*110"/>
</p:tagLst>
</file>

<file path=ppt/tags/tag10.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1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12.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13.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14.xml><?xml version="1.0" encoding="utf-8"?>
<p:tagLst xmlns:p="http://schemas.openxmlformats.org/presentationml/2006/main">
  <p:tag name="KSO_WPP_MARK_KEY" val="aa058b30-c01e-482c-870d-1e17e55efe1a"/>
  <p:tag name="COMMONDATA" val="eyJoZGlkIjoiMmJkOGVmM2VjYzQwMDAzMTYzMzM1Yzg5N2YxY2IzZDcifQ=="/>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聚合">
  <a:themeElements>
    <a:clrScheme name="聚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聚合">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聚合">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0</TotalTime>
  <Words>3652</Words>
  <Application>WPS 演示</Application>
  <PresentationFormat>全屏显示(4:3)</PresentationFormat>
  <Paragraphs>404</Paragraphs>
  <Slides>50</Slides>
  <Notes>30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50</vt:i4>
      </vt:variant>
    </vt:vector>
  </HeadingPairs>
  <TitlesOfParts>
    <vt:vector size="66" baseType="lpstr">
      <vt:lpstr>Arial</vt:lpstr>
      <vt:lpstr>宋体</vt:lpstr>
      <vt:lpstr>Wingdings</vt:lpstr>
      <vt:lpstr>Times New Roman</vt:lpstr>
      <vt:lpstr>Wingdings 3</vt:lpstr>
      <vt:lpstr>Verdana</vt:lpstr>
      <vt:lpstr>Wingdings 2</vt:lpstr>
      <vt:lpstr>微软雅黑</vt:lpstr>
      <vt:lpstr>Lucida Sans Unicode</vt:lpstr>
      <vt:lpstr>Arial Unicode MS</vt:lpstr>
      <vt:lpstr>黑体</vt:lpstr>
      <vt:lpstr>Wingdings 3</vt:lpstr>
      <vt:lpstr>PingFang SC</vt:lpstr>
      <vt:lpstr>Segoe Print</vt:lpstr>
      <vt:lpstr>-apple-system</vt:lpstr>
      <vt:lpstr>聚合</vt:lpstr>
      <vt:lpstr>软件工程课程设计汇报 “智慧酒店隔离管理系统”</vt:lpstr>
      <vt:lpstr>汇报内容</vt:lpstr>
      <vt:lpstr> 软件创意及需求</vt:lpstr>
      <vt:lpstr>软件需求与创意</vt:lpstr>
      <vt:lpstr>软件需求与创意</vt:lpstr>
      <vt:lpstr>软件需求与创意</vt:lpstr>
      <vt:lpstr>软件需求与创意</vt:lpstr>
      <vt:lpstr>需求模型与文档</vt:lpstr>
      <vt:lpstr>需求模型与文档</vt:lpstr>
      <vt:lpstr>需求模型与文档</vt:lpstr>
      <vt:lpstr>需求模型与文档</vt:lpstr>
      <vt:lpstr>需求模型与文档</vt:lpstr>
      <vt:lpstr>需求模型与文档</vt:lpstr>
      <vt:lpstr>需求模型与文档</vt:lpstr>
      <vt:lpstr> 开发技术与工具</vt:lpstr>
      <vt:lpstr>开发技术与工具</vt:lpstr>
      <vt:lpstr>开发技术与工具</vt:lpstr>
      <vt:lpstr> 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 代码编写与测试</vt:lpstr>
      <vt:lpstr>代码编写</vt:lpstr>
      <vt:lpstr>代码编写</vt:lpstr>
      <vt:lpstr>代码编写</vt:lpstr>
      <vt:lpstr>软件测试</vt:lpstr>
      <vt:lpstr>软件测试</vt:lpstr>
      <vt:lpstr> 软件质量与保证 </vt:lpstr>
      <vt:lpstr>采取了哪些质量保证手段</vt:lpstr>
      <vt:lpstr>程序代码风格</vt:lpstr>
      <vt:lpstr>程序代码风格</vt:lpstr>
      <vt:lpstr>程序代码风格</vt:lpstr>
      <vt:lpstr>程序代码风格</vt:lpstr>
      <vt:lpstr>程序代码风格</vt:lpstr>
      <vt:lpstr>程序代码质量 </vt:lpstr>
      <vt:lpstr> 系统部署与运行</vt:lpstr>
      <vt:lpstr>系统部署与运行</vt:lpstr>
      <vt:lpstr>软件系统的部署环境</vt:lpstr>
      <vt:lpstr>各个计算节点的具体要求</vt:lpstr>
      <vt:lpstr>开源社区的使用</vt:lpstr>
      <vt:lpstr>开源社区的使用</vt:lpstr>
      <vt:lpstr>实践收获与感受</vt:lpstr>
      <vt:lpstr>实践收获与感受</vt:lpstr>
      <vt:lpstr>实践收获与感受</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tommy</dc:creator>
  <cp:lastModifiedBy>走饭</cp:lastModifiedBy>
  <cp:revision>350</cp:revision>
  <dcterms:created xsi:type="dcterms:W3CDTF">2113-01-01T00:00:00Z</dcterms:created>
  <dcterms:modified xsi:type="dcterms:W3CDTF">2022-11-25T09:42:01Z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2052-11.1.0.12763</vt:lpwstr>
  </property>
  <property fmtid="{D5CDD505-2E9C-101B-9397-08002B2CF9AE}" pid="4" name="ICV">
    <vt:lpwstr>9700E2013C184CD6B569C099F6968CC2</vt:lpwstr>
  </property>
</Properties>
</file>