
<file path=[Content_Types].xml><?xml version="1.0" encoding="utf-8"?>
<Types xmlns="http://schemas.openxmlformats.org/package/2006/content-types">
  <Default Extension="xlsx" ContentType="application/vnd.openxmlformats-officedocument.spreadsheetml.sheet"/>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48"/>
  </p:handoutMasterIdLst>
  <p:sldIdLst>
    <p:sldId id="256" r:id="rId3"/>
    <p:sldId id="321" r:id="rId4"/>
    <p:sldId id="322" r:id="rId6"/>
    <p:sldId id="395" r:id="rId7"/>
    <p:sldId id="396" r:id="rId8"/>
    <p:sldId id="340" r:id="rId9"/>
    <p:sldId id="487" r:id="rId10"/>
    <p:sldId id="397" r:id="rId11"/>
    <p:sldId id="488" r:id="rId12"/>
    <p:sldId id="401" r:id="rId13"/>
    <p:sldId id="489" r:id="rId14"/>
    <p:sldId id="402" r:id="rId15"/>
    <p:sldId id="398" r:id="rId16"/>
    <p:sldId id="399" r:id="rId17"/>
    <p:sldId id="400" r:id="rId18"/>
    <p:sldId id="447" r:id="rId19"/>
    <p:sldId id="448" r:id="rId20"/>
    <p:sldId id="349" r:id="rId21"/>
    <p:sldId id="350" r:id="rId22"/>
    <p:sldId id="351" r:id="rId23"/>
    <p:sldId id="352" r:id="rId24"/>
    <p:sldId id="364" r:id="rId25"/>
    <p:sldId id="366" r:id="rId26"/>
    <p:sldId id="367" r:id="rId27"/>
    <p:sldId id="380" r:id="rId28"/>
    <p:sldId id="382" r:id="rId29"/>
    <p:sldId id="379" r:id="rId30"/>
    <p:sldId id="355" r:id="rId31"/>
    <p:sldId id="356" r:id="rId32"/>
    <p:sldId id="325" r:id="rId33"/>
    <p:sldId id="432" r:id="rId34"/>
    <p:sldId id="433" r:id="rId35"/>
    <p:sldId id="435" r:id="rId36"/>
    <p:sldId id="449" r:id="rId37"/>
    <p:sldId id="436" r:id="rId38"/>
    <p:sldId id="332" r:id="rId39"/>
    <p:sldId id="437" r:id="rId40"/>
    <p:sldId id="438" r:id="rId41"/>
    <p:sldId id="450" r:id="rId42"/>
    <p:sldId id="480" r:id="rId43"/>
    <p:sldId id="481" r:id="rId44"/>
    <p:sldId id="484" r:id="rId45"/>
    <p:sldId id="329" r:id="rId46"/>
    <p:sldId id="328" r:id="rId47"/>
  </p:sldIdLst>
  <p:sldSz cx="9144000" cy="6858000" type="screen4x3"/>
  <p:notesSz cx="7099300" cy="10234295"/>
  <p:custDataLst>
    <p:tags r:id="rId52"/>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varScale="1">
        <p:scale>
          <a:sx n="118" d="100"/>
          <a:sy n="118" d="100"/>
        </p:scale>
        <p:origin x="1738" y="91"/>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3.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notesMaster" Target="notesMasters/notesMaster1.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p>
      </c:txPr>
    </c:title>
    <c:autoTitleDeleted val="0"/>
    <c:plotArea>
      <c:layout/>
      <c:pieChart>
        <c:varyColors val="1"/>
        <c:ser>
          <c:idx val="0"/>
          <c:order val="0"/>
          <c:tx>
            <c:strRef>
              <c:extLst>
                <c:ext xmlns:c15="http://schemas.microsoft.com/office/drawing/2012/chart" uri="{02D57815-91ED-43cb-92C2-25804820EDAC}">
                  <c15:fullRef>
                    <c15:sqref>Sheet1!$B$1</c15:sqref>
                  </c15:fullRef>
                  <c15:levelRef>
                    <c15:sqref>Sheet1!$B$1</c15:sqref>
                  </c15:levelRef>
                </c:ext>
              </c:extLst>
              <c:f>Sheet1!$B$1</c:f>
              <c:strCache>
                <c:ptCount val="1"/>
                <c:pt idx="0">
                  <c:v>代码编写情况</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ctr"/>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Sheet1!$A$2:$A$3</c15:sqref>
                  </c15:fullRef>
                </c:ext>
              </c:extLst>
              <c:f>Sheet1!$A$2:$A$3</c:f>
              <c:strCache>
                <c:ptCount val="2"/>
                <c:pt idx="0">
                  <c:v>独立编写</c:v>
                </c:pt>
                <c:pt idx="1">
                  <c:v>开源代码</c:v>
                </c:pt>
              </c:strCache>
            </c:strRef>
          </c:cat>
          <c:val>
            <c:numRef>
              <c:f>Sheet1!$B$2:$B$3</c:f>
              <c:numCache>
                <c:formatCode>General</c:formatCode>
                <c:ptCount val="2"/>
                <c:pt idx="0">
                  <c:v>30</c:v>
                </c:pt>
                <c:pt idx="1">
                  <c:v>70</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tags" Target="../tags/tag2.xml"/><Relationship Id="rId2" Type="http://schemas.microsoft.com/office/2007/relationships/media" Target="../media/media1.mp4"/><Relationship Id="rId1" Type="http://schemas.openxmlformats.org/officeDocument/2006/relationships/video" Target="../media/media1.mp4"/></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a:t>
            </a:r>
            <a:r>
              <a:rPr lang="zh-CN" altLang="en-US" sz="4400" dirty="0">
                <a:solidFill>
                  <a:srgbClr val="C00000"/>
                </a:solidFill>
                <a:latin typeface="微软雅黑" panose="020B0503020204020204" pitchFamily="34" charset="-122"/>
                <a:ea typeface="微软雅黑" panose="020B0503020204020204" pitchFamily="34" charset="-122"/>
                <a:sym typeface="+mn-ea"/>
              </a:rPr>
              <a:t>校园失物招领平台</a:t>
            </a:r>
            <a:r>
              <a:rPr lang="zh-CN" altLang="en-US" sz="4400" dirty="0">
                <a:solidFill>
                  <a:srgbClr val="C00000"/>
                </a:solidFill>
                <a:latin typeface="微软雅黑" panose="020B0503020204020204" pitchFamily="34" charset="-122"/>
                <a:ea typeface="微软雅黑" panose="020B0503020204020204" pitchFamily="34" charset="-122"/>
              </a:rPr>
              <a:t>”</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4" y="3429000"/>
            <a:ext cx="6121400" cy="1584176"/>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李文剑</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项目团队成员：李文剑</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李哲旭</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李清</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石</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何</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世光</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申佃</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东</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现实问题</a:t>
            </a:r>
            <a:endParaRPr lang="zh-CN" altLang="en-US" dirty="0"/>
          </a:p>
          <a:p>
            <a:pPr lvl="1"/>
            <a:r>
              <a:rPr lang="zh-CN" altLang="en-US" dirty="0"/>
              <a:t>目前，大多数大学尚未建立统一的失物招领管理系统，传统的失物招领通知方式传播速度较慢，这往往会给失物招领者带来一些经济损失。但随着信息技术的迅速普及，大学逐渐开始采用统一的失物招领系统。结合实际需求，旨在减少个人损失。</a:t>
            </a:r>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核心功能</a:t>
            </a:r>
            <a:endParaRPr lang="zh-CN" altLang="en-US" dirty="0"/>
          </a:p>
          <a:p>
            <a:pPr lvl="1"/>
            <a:r>
              <a:rPr lang="zh-CN" altLang="en-US" dirty="0"/>
              <a:t>物品搜索功能：</a:t>
            </a:r>
            <a:endParaRPr lang="zh-CN" altLang="en-US" dirty="0"/>
          </a:p>
          <a:p>
            <a:pPr marL="393065" lvl="1" indent="0">
              <a:buNone/>
            </a:pPr>
            <a:r>
              <a:rPr lang="zh-CN" altLang="en-US" dirty="0"/>
              <a:t>用户可以搜索失物的具体信息</a:t>
            </a:r>
            <a:endParaRPr lang="zh-CN" altLang="en-US" dirty="0"/>
          </a:p>
          <a:p>
            <a:pPr lvl="1"/>
            <a:endParaRPr lang="zh-CN" altLang="en-US" dirty="0"/>
          </a:p>
          <a:p>
            <a:pPr lvl="1"/>
            <a:r>
              <a:rPr lang="zh-CN" altLang="en-US" dirty="0"/>
              <a:t>信息发布功能</a:t>
            </a:r>
            <a:endParaRPr lang="zh-CN" altLang="en-US" dirty="0"/>
          </a:p>
          <a:p>
            <a:pPr marL="393065" lvl="1" indent="0">
              <a:buNone/>
            </a:pPr>
            <a:r>
              <a:rPr lang="zh-CN" altLang="en-US" dirty="0"/>
              <a:t>用户可以发布失物的具体信息</a:t>
            </a:r>
            <a:endParaRPr lang="zh-CN" altLang="en-US" dirty="0"/>
          </a:p>
          <a:p>
            <a:pPr lvl="1"/>
            <a:endParaRPr lang="zh-CN" altLang="en-US" dirty="0"/>
          </a:p>
          <a:p>
            <a:pPr lvl="1"/>
            <a:r>
              <a:rPr lang="zh-CN" altLang="en-US" dirty="0"/>
              <a:t>图片匹配功能</a:t>
            </a:r>
            <a:endParaRPr lang="zh-CN" altLang="en-US" dirty="0"/>
          </a:p>
          <a:p>
            <a:pPr marL="393065" lvl="1" indent="0">
              <a:buNone/>
            </a:pPr>
            <a:r>
              <a:rPr lang="zh-CN" altLang="en-US" dirty="0"/>
              <a:t>用户可以上传图片对失物进行图片匹配</a:t>
            </a:r>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需求创意</a:t>
            </a:r>
            <a:endParaRPr lang="zh-CN" altLang="en-US" dirty="0"/>
          </a:p>
          <a:p>
            <a:pPr lvl="1"/>
            <a:r>
              <a:rPr lang="zh-CN" altLang="en-US" dirty="0"/>
              <a:t>项目在传统的校园失物招领平台引入了人工智能技术，新添图片匹配功能，用户可以通过上传图片，即可匹配物品，简化了用户操作，使失物招领更加智能和便捷。</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用例模型</a:t>
            </a:r>
            <a:endParaRPr lang="zh-CN" altLang="en-US" dirty="0"/>
          </a:p>
          <a:p>
            <a:pPr lvl="1"/>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3285868824"/>
          <p:cNvPicPr>
            <a:picLocks noChangeAspect="1"/>
          </p:cNvPicPr>
          <p:nvPr/>
        </p:nvPicPr>
        <p:blipFill>
          <a:blip r:embed="rId1"/>
          <a:stretch>
            <a:fillRect/>
          </a:stretch>
        </p:blipFill>
        <p:spPr>
          <a:xfrm>
            <a:off x="746520" y="2396303"/>
            <a:ext cx="7651056" cy="3164030"/>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70000"/>
          </a:bodyPr>
          <a:lstStyle/>
          <a:p>
            <a:r>
              <a:rPr lang="zh-CN" altLang="en-US" dirty="0"/>
              <a:t>软件需求模型</a:t>
            </a:r>
            <a:endParaRPr lang="zh-CN" altLang="en-US" dirty="0"/>
          </a:p>
          <a:p>
            <a:pPr lvl="1"/>
            <a:r>
              <a:rPr lang="zh-CN" altLang="en-US" dirty="0"/>
              <a:t>物品搜索用例</a:t>
            </a:r>
            <a:r>
              <a:rPr lang="zh-CN" altLang="en-US" dirty="0"/>
              <a:t>描述</a:t>
            </a:r>
            <a:endParaRPr lang="zh-CN" altLang="en-US" dirty="0"/>
          </a:p>
          <a:p>
            <a:pPr lvl="1"/>
            <a:r>
              <a:rPr lang="zh-CN" altLang="en-US" dirty="0"/>
              <a:t>用例功能：用户发布物品信息，包括物品名称、描述、照片、地点及时间等信息。</a:t>
            </a:r>
            <a:endParaRPr lang="zh-CN" altLang="en-US" dirty="0"/>
          </a:p>
          <a:p>
            <a:pPr lvl="1"/>
            <a:r>
              <a:rPr lang="zh-CN" altLang="en-US" dirty="0"/>
              <a:t>主动执行者：用户</a:t>
            </a:r>
            <a:endParaRPr lang="zh-CN" altLang="en-US" dirty="0"/>
          </a:p>
          <a:p>
            <a:pPr lvl="1"/>
            <a:r>
              <a:rPr lang="zh-CN" altLang="en-US" dirty="0"/>
              <a:t>前置条件：用户已成功登录系统且具有发布物品信息的权限。</a:t>
            </a:r>
            <a:endParaRPr lang="zh-CN" altLang="en-US" dirty="0"/>
          </a:p>
          <a:p>
            <a:pPr lvl="1"/>
            <a:r>
              <a:rPr lang="zh-CN" altLang="en-US" dirty="0"/>
              <a:t>基本交互动作：</a:t>
            </a:r>
            <a:endParaRPr lang="zh-CN" altLang="en-US" dirty="0"/>
          </a:p>
          <a:p>
            <a:pPr lvl="1"/>
            <a:r>
              <a:rPr lang="zh-CN" altLang="en-US" dirty="0"/>
              <a:t>  1. 用户填写并提交物品信息，包括物品名称、描述、照片、地点及时间等。</a:t>
            </a:r>
            <a:endParaRPr lang="zh-CN" altLang="en-US" dirty="0"/>
          </a:p>
          <a:p>
            <a:pPr lvl="1"/>
            <a:r>
              <a:rPr lang="zh-CN" altLang="en-US" dirty="0"/>
              <a:t>  2. 系统发布招领信息。</a:t>
            </a:r>
            <a:endParaRPr lang="zh-CN" altLang="en-US" dirty="0"/>
          </a:p>
          <a:p>
            <a:pPr lvl="1"/>
            <a:r>
              <a:rPr lang="zh-CN" altLang="en-US" dirty="0"/>
              <a:t>  3. 系统将物品信息存储在信息表中。</a:t>
            </a:r>
            <a:endParaRPr lang="zh-CN" altLang="en-US" dirty="0"/>
          </a:p>
          <a:p>
            <a:pPr lvl="1"/>
            <a:r>
              <a:rPr lang="zh-CN" altLang="en-US" dirty="0"/>
              <a:t>  4. 系统向用户返回 "操作成功" 或 "操作失败" 的消息，取决于操作的结果。</a:t>
            </a:r>
            <a:endParaRPr lang="zh-CN" altLang="en-US" dirty="0"/>
          </a:p>
          <a:p>
            <a:pPr lvl="1"/>
            <a:r>
              <a:rPr lang="zh-CN" altLang="en-US" dirty="0"/>
              <a:t>扩展交互动作：</a:t>
            </a:r>
            <a:endParaRPr lang="zh-CN" altLang="en-US" dirty="0"/>
          </a:p>
          <a:p>
            <a:pPr lvl="1"/>
            <a:r>
              <a:rPr lang="zh-CN" altLang="en-US" dirty="0"/>
              <a:t>  1a.如果用户填写的信息不完整或不符合规范，系统可能要求用户提供更多信息或修正错误。</a:t>
            </a:r>
            <a:endParaRPr lang="zh-CN" altLang="en-US" dirty="0"/>
          </a:p>
          <a:p>
            <a:pPr lvl="1"/>
            <a:r>
              <a:rPr lang="zh-CN" altLang="en-US" dirty="0"/>
              <a:t>  2a.如果数据库存储失败或其他技术问题发生，系统可能向用户返回发布失败消息，并建议用户稍后再试或与技术支持联系。</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物品搜索用例顺序图</a:t>
            </a:r>
            <a:endParaRPr lang="zh-CN" altLang="en-US" dirty="0"/>
          </a:p>
          <a:p>
            <a:pPr lvl="1"/>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1994319775"/>
          <p:cNvPicPr>
            <a:picLocks noChangeAspect="1"/>
          </p:cNvPicPr>
          <p:nvPr/>
        </p:nvPicPr>
        <p:blipFill>
          <a:blip r:embed="rId1"/>
          <a:stretch>
            <a:fillRect/>
          </a:stretch>
        </p:blipFill>
        <p:spPr>
          <a:xfrm>
            <a:off x="1118938" y="2366584"/>
            <a:ext cx="6906221" cy="3920719"/>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0000" lnSpcReduction="20000"/>
          </a:bodyPr>
          <a:lstStyle/>
          <a:p>
            <a:r>
              <a:rPr lang="zh-CN" altLang="en-US" dirty="0"/>
              <a:t>软件需求模型</a:t>
            </a:r>
            <a:endParaRPr lang="zh-CN" altLang="en-US" dirty="0"/>
          </a:p>
          <a:p>
            <a:pPr lvl="1"/>
            <a:r>
              <a:rPr lang="zh-CN" altLang="en-US" dirty="0"/>
              <a:t>图片匹配用例</a:t>
            </a:r>
            <a:r>
              <a:rPr lang="zh-CN" altLang="en-US" dirty="0"/>
              <a:t>描述</a:t>
            </a:r>
            <a:endParaRPr lang="zh-CN" altLang="en-US" dirty="0"/>
          </a:p>
          <a:p>
            <a:pPr lvl="1"/>
            <a:r>
              <a:rPr lang="zh-CN" altLang="en-US" dirty="0"/>
              <a:t>用例功能：捡到遗失物品的用户或者丢失物品的用户上传图片与已上传的信息中的图片进行匹配。</a:t>
            </a:r>
            <a:endParaRPr lang="zh-CN" altLang="en-US" dirty="0"/>
          </a:p>
          <a:p>
            <a:pPr lvl="1"/>
            <a:r>
              <a:rPr lang="zh-CN" altLang="en-US" dirty="0"/>
              <a:t>主动执行者：用户</a:t>
            </a:r>
            <a:endParaRPr lang="zh-CN" altLang="en-US" dirty="0"/>
          </a:p>
          <a:p>
            <a:pPr lvl="1"/>
            <a:r>
              <a:rPr lang="zh-CN" altLang="en-US" dirty="0"/>
              <a:t>前置条件：用户已登录校园失物招领平台</a:t>
            </a:r>
            <a:endParaRPr lang="zh-CN" altLang="en-US" dirty="0"/>
          </a:p>
          <a:p>
            <a:pPr lvl="1"/>
            <a:r>
              <a:rPr lang="zh-CN" altLang="en-US" dirty="0"/>
              <a:t>基本交互动作：</a:t>
            </a:r>
            <a:endParaRPr lang="zh-CN" altLang="en-US" dirty="0"/>
          </a:p>
          <a:p>
            <a:pPr lvl="1"/>
            <a:r>
              <a:rPr lang="zh-CN" altLang="en-US" dirty="0"/>
              <a:t>  1. 用户上传物品图片。</a:t>
            </a:r>
            <a:endParaRPr lang="zh-CN" altLang="en-US" dirty="0"/>
          </a:p>
          <a:p>
            <a:pPr lvl="1"/>
            <a:r>
              <a:rPr lang="zh-CN" altLang="en-US" dirty="0"/>
              <a:t>  2. 系统将上传后的图片与信息库中的图片进行比对。</a:t>
            </a:r>
            <a:endParaRPr lang="zh-CN" altLang="en-US" dirty="0"/>
          </a:p>
          <a:p>
            <a:pPr lvl="1"/>
            <a:r>
              <a:rPr lang="zh-CN" altLang="en-US" dirty="0"/>
              <a:t>  3. 如果匹配成功，系统返回该物品相应的信息；如果匹配失败，系统提示“匹配错误，未找到相应的物品”。</a:t>
            </a:r>
            <a:endParaRPr lang="zh-CN" altLang="en-US" dirty="0"/>
          </a:p>
          <a:p>
            <a:pPr lvl="1"/>
            <a:r>
              <a:rPr lang="zh-CN" altLang="en-US" dirty="0"/>
              <a:t>扩展交互动作：</a:t>
            </a:r>
            <a:endParaRPr lang="zh-CN" altLang="en-US" dirty="0"/>
          </a:p>
          <a:p>
            <a:pPr lvl="1"/>
            <a:r>
              <a:rPr lang="zh-CN" altLang="en-US" dirty="0"/>
              <a:t>  1a.如果用户上传的图片格式不符合要求系统会要求用户重新上传图片或返回匹配失败。</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图片匹配用例顺序图</a:t>
            </a:r>
            <a:endParaRPr lang="zh-CN" altLang="en-US" dirty="0"/>
          </a:p>
          <a:p>
            <a:pPr lvl="1"/>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1659845586"/>
          <p:cNvPicPr>
            <a:picLocks noChangeAspect="1"/>
          </p:cNvPicPr>
          <p:nvPr/>
        </p:nvPicPr>
        <p:blipFill>
          <a:blip r:embed="rId1"/>
          <a:stretch>
            <a:fillRect/>
          </a:stretch>
        </p:blipFill>
        <p:spPr>
          <a:xfrm>
            <a:off x="1467839" y="2450954"/>
            <a:ext cx="6208418" cy="3893196"/>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70000"/>
          </a:bodyPr>
          <a:lstStyle/>
          <a:p>
            <a:r>
              <a:rPr lang="zh-CN" altLang="en-US" dirty="0"/>
              <a:t>软件需求模型</a:t>
            </a:r>
            <a:endParaRPr lang="zh-CN" altLang="en-US" dirty="0"/>
          </a:p>
          <a:p>
            <a:pPr lvl="1"/>
            <a:r>
              <a:rPr lang="zh-CN" altLang="en-US" dirty="0"/>
              <a:t>用户管理用例</a:t>
            </a:r>
            <a:r>
              <a:rPr lang="zh-CN" altLang="en-US" dirty="0"/>
              <a:t>描述</a:t>
            </a:r>
            <a:endParaRPr lang="zh-CN" altLang="en-US" dirty="0"/>
          </a:p>
          <a:p>
            <a:pPr marL="393065" lvl="1" indent="0">
              <a:buNone/>
            </a:pPr>
            <a:r>
              <a:rPr lang="zh-CN" altLang="en-US" dirty="0"/>
              <a:t>用例名称： 用户管理</a:t>
            </a:r>
            <a:endParaRPr lang="zh-CN" altLang="en-US" dirty="0"/>
          </a:p>
          <a:p>
            <a:pPr marL="393065" lvl="1" indent="0">
              <a:buNone/>
            </a:pPr>
            <a:r>
              <a:rPr lang="zh-CN" altLang="en-US" dirty="0"/>
              <a:t>用例功能：允许管理员对校园失物招领平台的用户进行管理，包括编辑用户账户以及协助用户解决登录问题。</a:t>
            </a:r>
            <a:endParaRPr lang="zh-CN" altLang="en-US" dirty="0"/>
          </a:p>
          <a:p>
            <a:pPr marL="393065" lvl="1" indent="0">
              <a:buNone/>
            </a:pPr>
            <a:r>
              <a:rPr lang="zh-CN" altLang="en-US" dirty="0"/>
              <a:t>主动执行者：管理员</a:t>
            </a:r>
            <a:endParaRPr lang="zh-CN" altLang="en-US" dirty="0"/>
          </a:p>
          <a:p>
            <a:pPr marL="393065" lvl="1" indent="0">
              <a:buNone/>
            </a:pPr>
            <a:r>
              <a:rPr lang="zh-CN" altLang="en-US" dirty="0"/>
              <a:t>前置条件：管理员已经登录校园失物招领平台。</a:t>
            </a:r>
            <a:endParaRPr lang="zh-CN" altLang="en-US" dirty="0"/>
          </a:p>
          <a:p>
            <a:pPr marL="393065" lvl="1" indent="0">
              <a:buNone/>
            </a:pPr>
            <a:r>
              <a:rPr lang="zh-CN" altLang="en-US" dirty="0"/>
              <a:t>基本交互动作：</a:t>
            </a:r>
            <a:endParaRPr lang="zh-CN" altLang="en-US" dirty="0"/>
          </a:p>
          <a:p>
            <a:pPr marL="393065" lvl="1" indent="0">
              <a:buNone/>
            </a:pPr>
            <a:r>
              <a:rPr lang="zh-CN" altLang="en-US" dirty="0"/>
              <a:t>1.管理员登录系统并进入用户管理界面。</a:t>
            </a:r>
            <a:endParaRPr lang="zh-CN" altLang="en-US" dirty="0"/>
          </a:p>
          <a:p>
            <a:pPr marL="393065" lvl="1" indent="0">
              <a:buNone/>
            </a:pPr>
            <a:r>
              <a:rPr lang="zh-CN" altLang="en-US" dirty="0"/>
              <a:t>2.管理员查看用户信息。</a:t>
            </a:r>
            <a:endParaRPr lang="zh-CN" altLang="en-US" dirty="0"/>
          </a:p>
          <a:p>
            <a:pPr marL="393065" lvl="1" indent="0">
              <a:buNone/>
            </a:pPr>
            <a:r>
              <a:rPr lang="zh-CN" altLang="en-US" dirty="0"/>
              <a:t>3.管理员可以选择编辑现有用户的信息。</a:t>
            </a:r>
            <a:endParaRPr lang="zh-CN" altLang="en-US" dirty="0"/>
          </a:p>
          <a:p>
            <a:pPr marL="393065" lvl="1" indent="0">
              <a:buNone/>
            </a:pPr>
            <a:r>
              <a:rPr lang="zh-CN" altLang="en-US" dirty="0"/>
              <a:t>4.管理员选择一个现有用户，然后编辑其信息。</a:t>
            </a:r>
            <a:endParaRPr lang="zh-CN" altLang="en-US" dirty="0"/>
          </a:p>
          <a:p>
            <a:pPr marL="393065" lvl="1" indent="0">
              <a:buNone/>
            </a:pPr>
            <a:r>
              <a:rPr lang="zh-CN" altLang="en-US" dirty="0"/>
              <a:t>5.管理员确认更改。</a:t>
            </a:r>
            <a:endParaRPr lang="zh-CN" altLang="en-US" dirty="0"/>
          </a:p>
          <a:p>
            <a:pPr marL="393065" lvl="1" indent="0">
              <a:buNone/>
            </a:pPr>
            <a:r>
              <a:rPr lang="zh-CN" altLang="en-US" dirty="0"/>
              <a:t>扩展交互动作：</a:t>
            </a:r>
            <a:endParaRPr lang="zh-CN" altLang="en-US" dirty="0"/>
          </a:p>
          <a:p>
            <a:pPr marL="393065" lvl="1" indent="0">
              <a:buNone/>
            </a:pPr>
            <a:r>
              <a:rPr lang="zh-CN" altLang="en-US" dirty="0"/>
              <a:t>1a. 如果管理员需要协助用户解决登录问题，管理员可以重置用户密码</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用户管理用例顺序图</a:t>
            </a:r>
            <a:endParaRPr lang="zh-CN" altLang="en-US" dirty="0"/>
          </a:p>
          <a:p>
            <a:pPr marL="393065" lvl="1"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1443641881"/>
          <p:cNvPicPr>
            <a:picLocks noChangeAspect="1"/>
          </p:cNvPicPr>
          <p:nvPr/>
        </p:nvPicPr>
        <p:blipFill>
          <a:blip r:embed="rId1"/>
          <a:stretch>
            <a:fillRect/>
          </a:stretch>
        </p:blipFill>
        <p:spPr>
          <a:xfrm>
            <a:off x="1636274" y="2372780"/>
            <a:ext cx="5871548" cy="4324151"/>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分析类图</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3" descr="upload_post_object_v2_2387896387"/>
          <p:cNvPicPr>
            <a:picLocks noChangeAspect="1"/>
          </p:cNvPicPr>
          <p:nvPr/>
        </p:nvPicPr>
        <p:blipFill>
          <a:blip r:embed="rId1"/>
          <a:stretch>
            <a:fillRect/>
          </a:stretch>
        </p:blipFill>
        <p:spPr>
          <a:xfrm>
            <a:off x="724396" y="2416964"/>
            <a:ext cx="7035203" cy="4440972"/>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0000"/>
          </a:bodyPr>
          <a:lstStyle/>
          <a:p>
            <a:r>
              <a:rPr lang="zh-CN" altLang="en-US" dirty="0">
                <a:sym typeface="+mn-ea"/>
              </a:rPr>
              <a:t>软件的非功能需求</a:t>
            </a:r>
            <a:endParaRPr lang="zh-CN" altLang="en-US" sz="2300" dirty="0">
              <a:sym typeface="+mn-ea"/>
            </a:endParaRPr>
          </a:p>
          <a:p>
            <a:pPr lvl="1"/>
            <a:r>
              <a:rPr lang="zh-CN" altLang="en-US" dirty="0"/>
              <a:t>响应时间：平台应该在合理的时间内响应用户请求。通常，网页加载、搜索、发布信息和数据检索等常见操作应该在100ms完成，以确保用户体验良好。</a:t>
            </a:r>
            <a:endParaRPr lang="zh-CN" altLang="en-US" dirty="0"/>
          </a:p>
          <a:p>
            <a:pPr lvl="1"/>
            <a:r>
              <a:rPr lang="zh-CN" altLang="en-US" dirty="0"/>
              <a:t>数据库性能：失物招领平台通常需要存储大量的失物和招领信息。数据库应该能够高效地存储和检索这些数据。考虑合适的数据库设计、索引和缓存策略。</a:t>
            </a:r>
            <a:endParaRPr lang="zh-CN" altLang="en-US" dirty="0"/>
          </a:p>
          <a:p>
            <a:pPr lvl="1"/>
            <a:r>
              <a:rPr lang="zh-CN" altLang="en-US" dirty="0"/>
              <a:t>用户体验：优化用户界面和交互以提供良好的用户体验，包括快速的页面加载和响应。</a:t>
            </a:r>
            <a:endParaRPr lang="zh-CN" altLang="en-US" dirty="0"/>
          </a:p>
          <a:p>
            <a:pPr lvl="1"/>
            <a:r>
              <a:rPr lang="zh-CN" altLang="en-US" dirty="0"/>
              <a:t>数据一致性：确保平台上的数据保持一致性，避免数据丢失或错误。</a:t>
            </a:r>
            <a:endParaRPr lang="zh-CN" altLang="en-US" dirty="0"/>
          </a:p>
          <a:p>
            <a:pPr lvl="1"/>
            <a:r>
              <a:rPr lang="zh-CN" altLang="en-US" dirty="0"/>
              <a:t>搜索性能：平台提供搜索功能，确保搜索是快速和准确的。</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endParaRPr lang="zh-CN" altLang="en-US" dirty="0"/>
          </a:p>
          <a:p>
            <a:pPr lvl="1"/>
            <a:r>
              <a:rPr lang="zh-CN" altLang="en-US" dirty="0"/>
              <a:t>软件系统的需求构思及描述文档</a:t>
            </a:r>
            <a:endParaRPr lang="zh-CN" altLang="en-US" dirty="0"/>
          </a:p>
          <a:p>
            <a:pPr marL="393065" lvl="1"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36068945"/>
          <p:cNvPicPr>
            <a:picLocks noChangeAspect="1"/>
          </p:cNvPicPr>
          <p:nvPr/>
        </p:nvPicPr>
        <p:blipFill>
          <a:blip r:embed="rId1"/>
          <a:stretch>
            <a:fillRect/>
          </a:stretch>
        </p:blipFill>
        <p:spPr>
          <a:xfrm>
            <a:off x="457181" y="2400285"/>
            <a:ext cx="8229614" cy="2828930"/>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endParaRPr lang="zh-CN" altLang="en-US" dirty="0"/>
          </a:p>
          <a:p>
            <a:pPr lvl="1"/>
            <a:r>
              <a:rPr lang="zh-CN" altLang="en-US" dirty="0"/>
              <a:t>行业和领域调研分析报告</a:t>
            </a:r>
            <a:endParaRPr lang="zh-CN" altLang="en-US" dirty="0"/>
          </a:p>
          <a:p>
            <a:pPr marL="393065" lvl="1" indent="0">
              <a:buNone/>
            </a:pP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570872506"/>
          <p:cNvPicPr>
            <a:picLocks noChangeAspect="1"/>
          </p:cNvPicPr>
          <p:nvPr/>
        </p:nvPicPr>
        <p:blipFill>
          <a:blip r:embed="rId1"/>
          <a:stretch>
            <a:fillRect/>
          </a:stretch>
        </p:blipFill>
        <p:spPr>
          <a:xfrm>
            <a:off x="1508378" y="2387652"/>
            <a:ext cx="6127339" cy="4257224"/>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软件需求文档</a:t>
            </a:r>
            <a:endParaRPr lang="zh-CN" altLang="en-US" dirty="0"/>
          </a:p>
          <a:p>
            <a:pPr lvl="1"/>
            <a:r>
              <a:rPr lang="zh-CN" altLang="en-US" dirty="0"/>
              <a:t>软件需求规格说明书</a:t>
            </a:r>
            <a:endParaRPr lang="zh-CN" altLang="en-US" dirty="0"/>
          </a:p>
          <a:p>
            <a:pPr marL="393065" lvl="1" indent="0">
              <a:buNone/>
            </a:pP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descr="upload_post_object_v2_2480177180"/>
          <p:cNvPicPr>
            <a:picLocks noChangeAspect="1"/>
          </p:cNvPicPr>
          <p:nvPr/>
        </p:nvPicPr>
        <p:blipFill>
          <a:blip r:embed="rId1"/>
          <a:stretch>
            <a:fillRect/>
          </a:stretch>
        </p:blipFill>
        <p:spPr>
          <a:xfrm>
            <a:off x="457181" y="2378172"/>
            <a:ext cx="8229614" cy="3823342"/>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en-US" altLang="zh-CN"/>
              <a:t>vue.js</a:t>
            </a:r>
            <a:r>
              <a:rPr lang="zh-CN" altLang="en-US"/>
              <a:t>技术</a:t>
            </a:r>
            <a:endParaRPr lang="zh-CN" altLang="en-US"/>
          </a:p>
          <a:p>
            <a:pPr lvl="1"/>
            <a:r>
              <a:rPr lang="en-US" altLang="zh-CN"/>
              <a:t>spring</a:t>
            </a:r>
            <a:r>
              <a:rPr lang="zh-CN" altLang="en-US"/>
              <a:t> </a:t>
            </a:r>
            <a:r>
              <a:rPr lang="en-US" altLang="zh-CN"/>
              <a:t>boot</a:t>
            </a:r>
            <a:r>
              <a:rPr lang="zh-CN" altLang="en-US"/>
              <a:t>技术</a:t>
            </a:r>
            <a:endParaRPr lang="zh-CN" altLang="en-US"/>
          </a:p>
          <a:p>
            <a:pPr lvl="1"/>
            <a:r>
              <a:rPr lang="en-US" altLang="zh-CN"/>
              <a:t>web</a:t>
            </a:r>
            <a:r>
              <a:rPr lang="zh-CN" altLang="en-US"/>
              <a:t>编程技术</a:t>
            </a:r>
            <a:endParaRPr lang="zh-CN" altLang="en-US"/>
          </a:p>
          <a:p>
            <a:pPr lvl="1"/>
            <a:r>
              <a:rPr lang="en-US" altLang="zh-CN"/>
              <a:t>mysql</a:t>
            </a:r>
            <a:r>
              <a:rPr lang="zh-CN" altLang="en-US"/>
              <a:t>技术</a:t>
            </a:r>
            <a:endParaRPr lang="zh-CN" altLang="en-US"/>
          </a:p>
          <a:p>
            <a:pPr marL="393065" lvl="1" indent="0">
              <a:buNone/>
            </a:pPr>
            <a:endParaRPr lang="zh-CN" altLang="en-US"/>
          </a:p>
          <a:p>
            <a:pPr lvl="1"/>
            <a:endParaRPr lang="en-US" altLang="zh-CN"/>
          </a:p>
          <a:p>
            <a:pPr marL="109855" indent="0">
              <a:buNone/>
            </a:pPr>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编程语言</a:t>
            </a:r>
            <a:endParaRPr lang="en-US" altLang="zh-CN"/>
          </a:p>
          <a:p>
            <a:pPr lvl="1"/>
            <a:r>
              <a:rPr lang="en-US" altLang="zh-CN"/>
              <a:t>HTML</a:t>
            </a:r>
            <a:r>
              <a:rPr lang="zh-CN" altLang="en-US"/>
              <a:t>+</a:t>
            </a:r>
            <a:r>
              <a:rPr lang="en-US" altLang="zh-CN"/>
              <a:t>CSS</a:t>
            </a:r>
            <a:endParaRPr lang="en-US" altLang="zh-CN"/>
          </a:p>
          <a:p>
            <a:pPr lvl="1"/>
            <a:r>
              <a:rPr lang="zh-CN" altLang="en-US"/>
              <a:t>JavaScript</a:t>
            </a:r>
            <a:endParaRPr lang="zh-CN" altLang="en-US"/>
          </a:p>
          <a:p>
            <a:pPr lvl="1"/>
            <a:r>
              <a:rPr lang="en-US" altLang="zh-CN"/>
              <a:t>JAVA</a:t>
            </a:r>
            <a:endParaRPr lang="en-US" altLang="zh-CN"/>
          </a:p>
          <a:p>
            <a:pPr marL="109855" indent="0">
              <a:buNone/>
            </a:pPr>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软件工具</a:t>
            </a:r>
            <a:endParaRPr lang="en-US" altLang="zh-CN"/>
          </a:p>
          <a:p>
            <a:pPr lvl="1"/>
            <a:r>
              <a:rPr lang="en-US" altLang="zh-CN"/>
              <a:t>Visual Studio</a:t>
            </a:r>
            <a:r>
              <a:rPr lang="zh-CN" altLang="en-US"/>
              <a:t> </a:t>
            </a:r>
            <a:r>
              <a:rPr lang="en-US" altLang="zh-CN"/>
              <a:t>Code</a:t>
            </a:r>
            <a:endParaRPr lang="en-US" altLang="zh-CN"/>
          </a:p>
          <a:p>
            <a:pPr lvl="1"/>
            <a:r>
              <a:rPr lang="en-US" altLang="zh-CN"/>
              <a:t>Idea</a:t>
            </a:r>
            <a:endParaRPr lang="en-US" altLang="zh-CN"/>
          </a:p>
          <a:p>
            <a:pPr lvl="1"/>
            <a:r>
              <a:rPr lang="en-US" altLang="zh-CN"/>
              <a:t>HeidiSQL</a:t>
            </a:r>
            <a:endParaRPr lang="en-US" altLang="zh-CN"/>
          </a:p>
          <a:p>
            <a:pPr lvl="1"/>
            <a:r>
              <a:rPr lang="en-US" altLang="zh-CN"/>
              <a:t>SonarQube</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体系结构设计及其模型</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2169312720"/>
          <p:cNvPicPr>
            <a:picLocks noChangeAspect="1"/>
          </p:cNvPicPr>
          <p:nvPr/>
        </p:nvPicPr>
        <p:blipFill>
          <a:blip r:embed="rId1"/>
          <a:stretch>
            <a:fillRect/>
          </a:stretch>
        </p:blipFill>
        <p:spPr>
          <a:xfrm>
            <a:off x="611505" y="1844596"/>
            <a:ext cx="7048500" cy="4669631"/>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物品搜索</a:t>
            </a:r>
            <a:endParaRPr lang="zh-CN" altLang="en-US"/>
          </a:p>
          <a:p>
            <a:pPr marL="393065" lvl="1" indent="0">
              <a:buNone/>
            </a:pP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733455209"/>
          <p:cNvPicPr>
            <a:picLocks noChangeAspect="1"/>
          </p:cNvPicPr>
          <p:nvPr/>
        </p:nvPicPr>
        <p:blipFill>
          <a:blip r:embed="rId1"/>
          <a:stretch>
            <a:fillRect/>
          </a:stretch>
        </p:blipFill>
        <p:spPr>
          <a:xfrm>
            <a:off x="978243" y="2424949"/>
            <a:ext cx="6610865" cy="3422500"/>
          </a:xfrm>
          <a:prstGeom prst="rect">
            <a:avLst/>
          </a:prstGeom>
        </p:spPr>
      </p:pic>
      <p:pic>
        <p:nvPicPr>
          <p:cNvPr id="5" name="图片 4" descr="upload_post_object_v2_2313103100"/>
          <p:cNvPicPr>
            <a:picLocks noChangeAspect="1"/>
          </p:cNvPicPr>
          <p:nvPr/>
        </p:nvPicPr>
        <p:blipFill>
          <a:blip r:embed="rId2"/>
          <a:stretch>
            <a:fillRect/>
          </a:stretch>
        </p:blipFill>
        <p:spPr>
          <a:xfrm>
            <a:off x="883285" y="4329112"/>
            <a:ext cx="6800850" cy="1438275"/>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图片匹配</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3948542"/>
          <p:cNvPicPr>
            <a:picLocks noChangeAspect="1"/>
          </p:cNvPicPr>
          <p:nvPr/>
        </p:nvPicPr>
        <p:blipFill>
          <a:blip r:embed="rId1"/>
          <a:stretch>
            <a:fillRect/>
          </a:stretch>
        </p:blipFill>
        <p:spPr>
          <a:xfrm>
            <a:off x="1147371" y="2398982"/>
            <a:ext cx="4316123" cy="2690642"/>
          </a:xfrm>
          <a:prstGeom prst="rect">
            <a:avLst/>
          </a:prstGeom>
        </p:spPr>
      </p:pic>
      <p:pic>
        <p:nvPicPr>
          <p:cNvPr id="5" name="图片 4" descr="upload_post_object_v2_360076240"/>
          <p:cNvPicPr>
            <a:picLocks noChangeAspect="1"/>
          </p:cNvPicPr>
          <p:nvPr/>
        </p:nvPicPr>
        <p:blipFill>
          <a:blip r:embed="rId2"/>
          <a:stretch>
            <a:fillRect/>
          </a:stretch>
        </p:blipFill>
        <p:spPr>
          <a:xfrm>
            <a:off x="1293812" y="4813300"/>
            <a:ext cx="6048375" cy="1343025"/>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用户界面设计及其模型</a:t>
            </a:r>
            <a:endParaRPr lang="en-US" altLang="zh-CN"/>
          </a:p>
          <a:p>
            <a:pPr lvl="1"/>
            <a:r>
              <a:rPr lang="zh-CN" altLang="en-US"/>
              <a:t>用户管理</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1714505215"/>
          <p:cNvPicPr>
            <a:picLocks noChangeAspect="1"/>
          </p:cNvPicPr>
          <p:nvPr/>
        </p:nvPicPr>
        <p:blipFill>
          <a:blip r:embed="rId1"/>
          <a:stretch>
            <a:fillRect/>
          </a:stretch>
        </p:blipFill>
        <p:spPr>
          <a:xfrm>
            <a:off x="1070919" y="2417719"/>
            <a:ext cx="6724135" cy="3327046"/>
          </a:xfrm>
          <a:prstGeom prst="rect">
            <a:avLst/>
          </a:prstGeom>
        </p:spPr>
      </p:pic>
      <p:pic>
        <p:nvPicPr>
          <p:cNvPr id="5" name="图片 4" descr="upload_post_object_v2_3294958104"/>
          <p:cNvPicPr>
            <a:picLocks noChangeAspect="1"/>
          </p:cNvPicPr>
          <p:nvPr/>
        </p:nvPicPr>
        <p:blipFill>
          <a:blip r:embed="rId2"/>
          <a:stretch>
            <a:fillRect/>
          </a:stretch>
        </p:blipFill>
        <p:spPr>
          <a:xfrm>
            <a:off x="1551702" y="3858816"/>
            <a:ext cx="5762625" cy="1790700"/>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328"/>
            <a:ext cx="8229600" cy="4525963"/>
          </a:xfrm>
        </p:spPr>
        <p:txBody>
          <a:bodyPr>
            <a:normAutofit lnSpcReduction="20000"/>
          </a:bodyPr>
          <a:lstStyle/>
          <a:p>
            <a:r>
              <a:rPr lang="zh-CN" altLang="en-US"/>
              <a:t>用例设计及其模型</a:t>
            </a:r>
            <a:endParaRPr lang="zh-CN" altLang="en-US"/>
          </a:p>
          <a:p>
            <a:pPr lvl="1"/>
            <a:r>
              <a:rPr lang="zh-CN" altLang="en-US"/>
              <a:t>物品搜索</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2604768581"/>
          <p:cNvPicPr>
            <a:picLocks noChangeAspect="1"/>
          </p:cNvPicPr>
          <p:nvPr/>
        </p:nvPicPr>
        <p:blipFill>
          <a:blip r:embed="rId1"/>
          <a:stretch>
            <a:fillRect/>
          </a:stretch>
        </p:blipFill>
        <p:spPr>
          <a:xfrm>
            <a:off x="959064" y="2366899"/>
            <a:ext cx="5979898" cy="4316561"/>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图片匹配</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1091753811"/>
          <p:cNvPicPr>
            <a:picLocks noChangeAspect="1"/>
          </p:cNvPicPr>
          <p:nvPr/>
        </p:nvPicPr>
        <p:blipFill>
          <a:blip r:embed="rId1"/>
          <a:stretch>
            <a:fillRect/>
          </a:stretch>
        </p:blipFill>
        <p:spPr>
          <a:xfrm>
            <a:off x="917875" y="2376258"/>
            <a:ext cx="5485628" cy="3952331"/>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用户管理</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823722739"/>
          <p:cNvPicPr>
            <a:picLocks noChangeAspect="1"/>
          </p:cNvPicPr>
          <p:nvPr/>
        </p:nvPicPr>
        <p:blipFill>
          <a:blip r:embed="rId1"/>
          <a:stretch>
            <a:fillRect/>
          </a:stretch>
        </p:blipFill>
        <p:spPr>
          <a:xfrm>
            <a:off x="987253" y="2326844"/>
            <a:ext cx="6654628" cy="4071067"/>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类设计及其模型</a:t>
            </a:r>
            <a:endParaRPr lang="zh-CN" altLang="en-US"/>
          </a:p>
          <a:p>
            <a:pPr lvl="1"/>
            <a:r>
              <a:rPr lang="zh-CN" altLang="en-US"/>
              <a:t>描述类属性、方法和类间关系设计的类图</a:t>
            </a:r>
            <a:endParaRPr lang="zh-CN" altLang="en-US"/>
          </a:p>
          <a:p>
            <a:pPr lvl="1"/>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5" name="图片 4" descr="upload_post_object_v2_3814004203"/>
          <p:cNvPicPr>
            <a:picLocks noChangeAspect="1"/>
          </p:cNvPicPr>
          <p:nvPr/>
        </p:nvPicPr>
        <p:blipFill>
          <a:blip r:embed="rId1"/>
          <a:stretch>
            <a:fillRect/>
          </a:stretch>
        </p:blipFill>
        <p:spPr>
          <a:xfrm>
            <a:off x="1927656" y="2355560"/>
            <a:ext cx="5288635" cy="4278446"/>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描述数据设计的类图</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upload_post_object_v2_1328276976"/>
          <p:cNvPicPr>
            <a:picLocks noChangeAspect="1"/>
          </p:cNvPicPr>
          <p:nvPr/>
        </p:nvPicPr>
        <p:blipFill>
          <a:blip r:embed="rId1"/>
          <a:stretch>
            <a:fillRect/>
          </a:stretch>
        </p:blipFill>
        <p:spPr>
          <a:xfrm>
            <a:off x="918132" y="2477450"/>
            <a:ext cx="6669302" cy="3085922"/>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marL="109855" indent="0">
              <a:buNone/>
            </a:pPr>
            <a:r>
              <a:rPr lang="zh-CN" altLang="en-US"/>
              <a:t>代码组织结构</a:t>
            </a:r>
            <a:endParaRPr lang="zh-CN" altLang="en-US"/>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descr="upload_post_object_v2_51920420"/>
          <p:cNvPicPr>
            <a:picLocks noChangeAspect="1"/>
          </p:cNvPicPr>
          <p:nvPr/>
        </p:nvPicPr>
        <p:blipFill>
          <a:blip r:embed="rId1"/>
          <a:stretch>
            <a:fillRect/>
          </a:stretch>
        </p:blipFill>
        <p:spPr>
          <a:xfrm>
            <a:off x="3325445" y="274606"/>
            <a:ext cx="1122844" cy="5470071"/>
          </a:xfrm>
          <a:prstGeom prst="rect">
            <a:avLst/>
          </a:prstGeom>
        </p:spPr>
      </p:pic>
      <p:pic>
        <p:nvPicPr>
          <p:cNvPr id="5" name="图片 4" descr="upload_post_object_v2_3364223020"/>
          <p:cNvPicPr>
            <a:picLocks noChangeAspect="1"/>
          </p:cNvPicPr>
          <p:nvPr/>
        </p:nvPicPr>
        <p:blipFill>
          <a:blip r:embed="rId2"/>
          <a:stretch>
            <a:fillRect/>
          </a:stretch>
        </p:blipFill>
        <p:spPr>
          <a:xfrm>
            <a:off x="4905375" y="324993"/>
            <a:ext cx="896541" cy="6181725"/>
          </a:xfrm>
          <a:prstGeom prst="rect">
            <a:avLst/>
          </a:prstGeom>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程序代码量</a:t>
            </a:r>
            <a:endParaRPr lang="en-US" altLang="zh-CN"/>
          </a:p>
          <a:p>
            <a:pPr lvl="1"/>
            <a:r>
              <a:rPr lang="zh-CN" altLang="en-US"/>
              <a:t>前端</a:t>
            </a:r>
            <a:r>
              <a:rPr lang="en-US" altLang="zh-CN"/>
              <a:t>10k</a:t>
            </a:r>
            <a:r>
              <a:rPr lang="zh-CN" altLang="en-US"/>
              <a:t>+后端</a:t>
            </a:r>
            <a:r>
              <a:rPr lang="en-US" altLang="zh-CN"/>
              <a:t>7k</a:t>
            </a:r>
            <a:endParaRPr lang="en-US" altLang="zh-CN"/>
          </a:p>
          <a:p>
            <a:pPr marL="109855"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graphicFrame>
        <p:nvGraphicFramePr>
          <p:cNvPr id="5" name="图表 4"/>
          <p:cNvGraphicFramePr/>
          <p:nvPr/>
        </p:nvGraphicFramePr>
        <p:xfrm>
          <a:off x="1561038" y="2485844"/>
          <a:ext cx="5477985" cy="3866917"/>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3700" y="1491911"/>
            <a:ext cx="8229600" cy="4525963"/>
          </a:xfrm>
        </p:spPr>
        <p:txBody>
          <a:bodyPr/>
          <a:lstStyle/>
          <a:p>
            <a:r>
              <a:rPr lang="zh-CN" altLang="en-US"/>
              <a:t>开源代码利用情况</a:t>
            </a:r>
            <a:endParaRPr lang="en-US" altLang="zh-CN"/>
          </a:p>
          <a:p>
            <a:pPr lvl="1"/>
            <a:r>
              <a:rPr lang="zh-CN" altLang="en-US"/>
              <a:t>基于</a:t>
            </a:r>
            <a:r>
              <a:rPr lang="en-US" altLang="zh-CN"/>
              <a:t>springboot</a:t>
            </a:r>
            <a:r>
              <a:rPr lang="zh-CN" altLang="en-US"/>
              <a:t>和</a:t>
            </a:r>
            <a:r>
              <a:rPr lang="en-US" altLang="zh-CN"/>
              <a:t>vue</a:t>
            </a:r>
            <a:r>
              <a:rPr lang="zh-CN" altLang="en-US"/>
              <a:t>的前后端分离项目，对其源码进行修改。</a:t>
            </a:r>
            <a:endParaRPr lang="zh-CN" altLang="en-US"/>
          </a:p>
          <a:p>
            <a:pPr lvl="1"/>
            <a:r>
              <a:rPr lang="zh-CN" altLang="en-US"/>
              <a:t>调用了百度图片匹配接口</a:t>
            </a:r>
            <a:r>
              <a:rPr lang="en-US" altLang="zh-CN"/>
              <a:t>api</a:t>
            </a:r>
            <a:r>
              <a:rPr lang="zh-CN" altLang="en-US"/>
              <a:t>。</a:t>
            </a: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开展了哪些测试</a:t>
            </a:r>
            <a:endParaRPr lang="zh-CN" altLang="en-US" dirty="0"/>
          </a:p>
          <a:p>
            <a:pPr marL="109855" indent="0">
              <a:buNone/>
            </a:pPr>
            <a:r>
              <a:rPr lang="zh-CN" altLang="en-US" sz="2300" b="0" dirty="0"/>
              <a:t>   对管理员模块开展了单元测试</a:t>
            </a:r>
            <a:endParaRPr lang="zh-CN" altLang="en-US" sz="2300" b="0" dirty="0"/>
          </a:p>
          <a:p>
            <a:r>
              <a:rPr lang="zh-CN" altLang="en-US" dirty="0"/>
              <a:t>测试用例和测试结果</a:t>
            </a:r>
            <a:endParaRPr lang="zh-CN" altLang="en-US" dirty="0"/>
          </a:p>
          <a:p>
            <a:pPr marL="109855" indent="0" algn="just">
              <a:buNone/>
            </a:pPr>
            <a:r>
              <a:rPr lang="zh-CN" altLang="en-US" sz="2300" b="0" dirty="0"/>
              <a:t>    测试删除信息</a:t>
            </a:r>
            <a:endParaRPr lang="zh-CN" altLang="en-US" sz="2300" b="0" dirty="0"/>
          </a:p>
          <a:p>
            <a:r>
              <a:rPr lang="zh-CN" altLang="en-US" dirty="0"/>
              <a:t>软件测试过程</a:t>
            </a:r>
            <a:endParaRPr lang="en-US" altLang="zh-CN" dirty="0"/>
          </a:p>
          <a:p>
            <a:pPr marL="393065" lvl="1" indent="0">
              <a:buNone/>
            </a:pPr>
            <a:r>
              <a:rPr lang="zh-CN" altLang="en-US" dirty="0"/>
              <a:t> 在如下界面点击删除招领操作，观看浏览器中的响应。</a:t>
            </a:r>
            <a:endParaRPr lang="zh-CN" altLang="en-US" dirty="0"/>
          </a:p>
          <a:p>
            <a:pPr marL="393065" lvl="1" indent="0">
              <a:buNone/>
            </a:pP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5" name="图片 4" descr="upload_post_object_v2_2022008374"/>
          <p:cNvPicPr>
            <a:picLocks noChangeAspect="1"/>
          </p:cNvPicPr>
          <p:nvPr/>
        </p:nvPicPr>
        <p:blipFill>
          <a:blip r:embed="rId1"/>
          <a:stretch>
            <a:fillRect/>
          </a:stretch>
        </p:blipFill>
        <p:spPr>
          <a:xfrm>
            <a:off x="739852" y="4193693"/>
            <a:ext cx="7664343" cy="981994"/>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167" y="1417653"/>
            <a:ext cx="8229600" cy="4525963"/>
          </a:xfrm>
        </p:spPr>
        <p:txBody>
          <a:bodyPr/>
          <a:lstStyle/>
          <a:p>
            <a:r>
              <a:rPr lang="zh-CN" altLang="en-US" dirty="0"/>
              <a:t>软件测试过程</a:t>
            </a:r>
            <a:endParaRPr lang="en-US" altLang="zh-CN" dirty="0"/>
          </a:p>
          <a:p>
            <a:pPr lvl="1"/>
            <a:r>
              <a:rPr lang="zh-CN" altLang="en-US" dirty="0"/>
              <a:t>前端部分</a:t>
            </a:r>
            <a:endParaRPr lang="zh-CN" altLang="en-US" dirty="0"/>
          </a:p>
          <a:p>
            <a:pPr lvl="1"/>
            <a:endParaRPr lang="zh-CN" altLang="en-US" dirty="0"/>
          </a:p>
          <a:p>
            <a:pPr lvl="1"/>
            <a:endParaRPr lang="zh-CN" altLang="en-US" dirty="0"/>
          </a:p>
          <a:p>
            <a:pPr lvl="1"/>
            <a:endParaRPr lang="zh-CN" altLang="en-US" dirty="0"/>
          </a:p>
          <a:p>
            <a:pPr lvl="1"/>
            <a:endParaRPr lang="zh-CN" altLang="en-US" dirty="0"/>
          </a:p>
          <a:p>
            <a:pPr lvl="1"/>
            <a:r>
              <a:rPr lang="zh-CN" altLang="en-US" dirty="0"/>
              <a:t>后端部分</a:t>
            </a:r>
            <a:endParaRPr lang="zh-CN" altLang="en-US" dirty="0"/>
          </a:p>
          <a:p>
            <a:pPr lvl="1"/>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3" name="图片 2" descr="upload_post_object_v2_717187531"/>
          <p:cNvPicPr>
            <a:picLocks noChangeAspect="1"/>
          </p:cNvPicPr>
          <p:nvPr/>
        </p:nvPicPr>
        <p:blipFill>
          <a:blip r:embed="rId1"/>
          <a:stretch>
            <a:fillRect/>
          </a:stretch>
        </p:blipFill>
        <p:spPr>
          <a:xfrm>
            <a:off x="728085" y="4335638"/>
            <a:ext cx="5714953" cy="1976421"/>
          </a:xfrm>
          <a:prstGeom prst="rect">
            <a:avLst/>
          </a:prstGeom>
        </p:spPr>
      </p:pic>
      <p:pic>
        <p:nvPicPr>
          <p:cNvPr id="4" name="图片 3" descr="upload_post_object_v2_2504386924"/>
          <p:cNvPicPr>
            <a:picLocks noChangeAspect="1"/>
          </p:cNvPicPr>
          <p:nvPr/>
        </p:nvPicPr>
        <p:blipFill>
          <a:blip r:embed="rId2"/>
          <a:stretch>
            <a:fillRect/>
          </a:stretch>
        </p:blipFill>
        <p:spPr>
          <a:xfrm>
            <a:off x="728132" y="2556739"/>
            <a:ext cx="6501755" cy="1022672"/>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lstStyle/>
          <a:p>
            <a:r>
              <a:rPr lang="zh-CN" altLang="en-US" dirty="0"/>
              <a:t>测试演示</a:t>
            </a:r>
            <a:endParaRPr lang="en-US" altLang="zh-CN" dirty="0"/>
          </a:p>
          <a:p>
            <a:pPr lvl="1"/>
            <a:r>
              <a:rPr lang="zh-CN" altLang="en-US" dirty="0"/>
              <a:t>删除其中一个物品后，查看浏览器中的响应，查看返回的返回该物品的</a:t>
            </a:r>
            <a:r>
              <a:rPr lang="en-US" altLang="zh-CN" dirty="0"/>
              <a:t>id</a:t>
            </a:r>
            <a:r>
              <a:rPr lang="zh-CN" altLang="en-US" dirty="0"/>
              <a:t>，和</a:t>
            </a:r>
            <a:r>
              <a:rPr lang="en-US" altLang="zh-CN" dirty="0"/>
              <a:t>http</a:t>
            </a:r>
            <a:r>
              <a:rPr lang="zh-CN" altLang="en-US" dirty="0"/>
              <a:t>相应成功的状态码</a:t>
            </a:r>
            <a:r>
              <a:rPr lang="en-US" altLang="zh-CN" dirty="0"/>
              <a:t>200</a:t>
            </a:r>
            <a:r>
              <a:rPr lang="zh-CN" altLang="en-US" dirty="0"/>
              <a:t>表示服务器已成功处理了请求。</a:t>
            </a:r>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4" name="图片 3" descr="upload_post_object_v2_1306489138"/>
          <p:cNvPicPr>
            <a:picLocks noChangeAspect="1"/>
          </p:cNvPicPr>
          <p:nvPr/>
        </p:nvPicPr>
        <p:blipFill>
          <a:blip r:embed="rId1"/>
          <a:stretch>
            <a:fillRect/>
          </a:stretch>
        </p:blipFill>
        <p:spPr>
          <a:xfrm>
            <a:off x="668547" y="3528609"/>
            <a:ext cx="5627174" cy="2913235"/>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对部分用例进行单元测试</a:t>
            </a:r>
            <a:endParaRPr lang="zh-CN" altLang="en-US" dirty="0"/>
          </a:p>
          <a:p>
            <a:pPr lvl="1"/>
            <a:r>
              <a:rPr lang="zh-CN" altLang="en-US" dirty="0"/>
              <a:t>使用</a:t>
            </a:r>
            <a:r>
              <a:rPr lang="en-US" altLang="zh-CN" dirty="0"/>
              <a:t>SonarQube根据基于规则的质量模型自动化进行检验，并提供实时代码评估和监测，以帮助检测潜在的代码缺陷，并提供质量保证建议。</a:t>
            </a:r>
            <a:endParaRPr lang="en-US" altLang="zh-CN" dirty="0"/>
          </a:p>
          <a:p>
            <a:pPr lvl="1"/>
            <a:r>
              <a:rPr lang="en-US" altLang="zh-CN" dirty="0"/>
              <a:t>代码审查（Code Review）：定期进行代码审查，确保代码质量，遵循最佳实践和编码规范。</a:t>
            </a:r>
            <a:endParaRPr lang="en-US" altLang="zh-CN" dirty="0"/>
          </a:p>
          <a:p>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程序代码风格</a:t>
            </a:r>
            <a:endParaRPr lang="en-US" altLang="zh-CN" dirty="0"/>
          </a:p>
          <a:p>
            <a:pPr lvl="1"/>
            <a:r>
              <a:rPr lang="zh-CN" altLang="en-US" dirty="0"/>
              <a:t>张贴一部分代码以展示其风格</a:t>
            </a:r>
            <a:endParaRPr lang="zh-CN" altLang="en-US" dirty="0"/>
          </a:p>
          <a:p>
            <a:pPr marL="109855" indent="0">
              <a:buNone/>
            </a:pPr>
            <a:endParaRPr lang="zh-CN" altLang="en-US" dirty="0"/>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6" name="图片 5" descr="upload_post_object_v2_1658701030"/>
          <p:cNvPicPr>
            <a:picLocks noChangeAspect="1"/>
          </p:cNvPicPr>
          <p:nvPr/>
        </p:nvPicPr>
        <p:blipFill>
          <a:blip r:embed="rId1"/>
          <a:stretch>
            <a:fillRect/>
          </a:stretch>
        </p:blipFill>
        <p:spPr>
          <a:xfrm>
            <a:off x="836692" y="2452141"/>
            <a:ext cx="5245180" cy="395583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91625"/>
            <a:ext cx="8229600" cy="4525963"/>
          </a:xfrm>
        </p:spPr>
        <p:txBody>
          <a:bodyPr/>
          <a:lstStyle/>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endParaRPr lang="zh-CN" altLang="en-US" dirty="0"/>
          </a:p>
        </p:txBody>
      </p:sp>
      <p:sp>
        <p:nvSpPr>
          <p:cNvPr id="3" name="日期占位符 2"/>
          <p:cNvSpPr>
            <a:spLocks noGrp="1"/>
          </p:cNvSpPr>
          <p:nvPr>
            <p:ph type="dt" sz="half" idx="10"/>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6" name="图片 5" descr="upload_post_object_v2_2586171457"/>
          <p:cNvPicPr>
            <a:picLocks noChangeAspect="1"/>
          </p:cNvPicPr>
          <p:nvPr/>
        </p:nvPicPr>
        <p:blipFill>
          <a:blip r:embed="rId1"/>
          <a:stretch>
            <a:fillRect/>
          </a:stretch>
        </p:blipFill>
        <p:spPr>
          <a:xfrm>
            <a:off x="643876" y="2595960"/>
            <a:ext cx="7720532" cy="381201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91625"/>
            <a:ext cx="8229600" cy="4525963"/>
          </a:xfrm>
        </p:spPr>
        <p:txBody>
          <a:bodyPr/>
          <a:lstStyle/>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9" name="图片 8" descr="upload_post_object_v2_624547148"/>
          <p:cNvPicPr>
            <a:picLocks noChangeAspect="1"/>
          </p:cNvPicPr>
          <p:nvPr/>
        </p:nvPicPr>
        <p:blipFill>
          <a:blip r:embed="rId1"/>
          <a:stretch>
            <a:fillRect/>
          </a:stretch>
        </p:blipFill>
        <p:spPr>
          <a:xfrm>
            <a:off x="1139101" y="2792420"/>
            <a:ext cx="6396065" cy="313806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zh-CN" altLang="en-US" dirty="0"/>
          </a:p>
          <a:p>
            <a:endParaRPr lang="en-US" altLang="zh-CN" dirty="0"/>
          </a:p>
          <a:p>
            <a:pPr lvl="0"/>
            <a:endParaRPr lang="zh-CN" altLang="en-US" dirty="0"/>
          </a:p>
          <a:p>
            <a:pPr lvl="0"/>
            <a:endParaRPr lang="zh-CN" altLang="en-US" dirty="0"/>
          </a:p>
          <a:p>
            <a:pPr lvl="0"/>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4" name="图片 3" descr="upload_post_object_v2_2973522602"/>
          <p:cNvPicPr>
            <a:picLocks noChangeAspect="1"/>
          </p:cNvPicPr>
          <p:nvPr/>
        </p:nvPicPr>
        <p:blipFill>
          <a:blip r:embed="rId1"/>
          <a:stretch>
            <a:fillRect/>
          </a:stretch>
        </p:blipFill>
        <p:spPr>
          <a:xfrm>
            <a:off x="1195797" y="2202288"/>
            <a:ext cx="5947521" cy="4435115"/>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zh-CN" altLang="en-US" dirty="0"/>
          </a:p>
          <a:p>
            <a:endParaRPr lang="en-US" altLang="zh-CN" dirty="0"/>
          </a:p>
          <a:p>
            <a:pPr lvl="1"/>
            <a:r>
              <a:rPr lang="zh-CN" altLang="en-US" dirty="0"/>
              <a:t>“校园失物招领系统”采用分布式部署的方式，前端web服务器和后端均部署在Windows操作系统的电脑上，使用</a:t>
            </a:r>
            <a:r>
              <a:rPr lang="en-US" altLang="zh-CN" dirty="0"/>
              <a:t>Node.js</a:t>
            </a:r>
            <a:r>
              <a:rPr lang="zh-CN" altLang="en-US" dirty="0"/>
              <a:t>作为应用服务器，后端还部署了MySQL 数据库管理系统，以保存系统中的各项信息；以</a:t>
            </a:r>
            <a:r>
              <a:rPr lang="en-US" altLang="zh-CN" dirty="0"/>
              <a:t>Redis</a:t>
            </a:r>
            <a:r>
              <a:rPr lang="zh-CN" altLang="en-US" dirty="0"/>
              <a:t>作为缓存服务器来提高系统的读取性能和降低数据库负担。前后端通过HTTP协议、AJAX技术、接口设计进行连接，从而实现交互。</a:t>
            </a: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dirty="0"/>
              <a:t>演示软件系统的运行情况</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2" name="1f1f222ab92d647ec31cde15a2db1847">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971550" y="2132330"/>
            <a:ext cx="6096000" cy="3657600"/>
          </a:xfrm>
          <a:prstGeom prst="rect">
            <a:avLst/>
          </a:prstGeom>
        </p:spPr>
      </p:pic>
    </p:spTree>
  </p:cSld>
  <p:clrMapOvr>
    <a:masterClrMapping/>
  </p:clrMapOvr>
  <p:transition spd="slow"/>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endParaRPr lang="zh-CN" altLang="en-US"/>
          </a:p>
          <a:p>
            <a:pPr lvl="1"/>
            <a:r>
              <a:rPr lang="en-US" altLang="zh-CN"/>
              <a:t>CSDN</a:t>
            </a:r>
            <a:r>
              <a:rPr lang="zh-CN" altLang="en-US"/>
              <a:t>、</a:t>
            </a:r>
            <a:r>
              <a:rPr lang="en-US" altLang="zh-CN"/>
              <a:t>GitHub</a:t>
            </a:r>
            <a:endParaRPr lang="zh-CN" altLang="en-US"/>
          </a:p>
          <a:p>
            <a:r>
              <a:rPr lang="zh-CN" altLang="en-US"/>
              <a:t>介绍如何基于开源社区来促进软件项目开发，解决软件开发问题等</a:t>
            </a:r>
            <a:endParaRPr lang="zh-CN" altLang="en-US"/>
          </a:p>
          <a:p>
            <a:pPr marL="621665" lvl="1" indent="-228600" algn="l" rtl="0" eaLnBrk="1" latinLnBrk="0" hangingPunct="1">
              <a:spcBef>
                <a:spcPts val="325"/>
              </a:spcBef>
              <a:spcAft>
                <a:spcPct val="0"/>
              </a:spcAft>
              <a:buClr>
                <a:schemeClr val="accent1"/>
              </a:buClr>
              <a:buFont typeface="Verdana" panose="020B0604030504040204" charset="0"/>
              <a:buChar char="◦"/>
            </a:pPr>
            <a:r>
              <a:rPr lang="en-US" altLang="zh-CN" sz="2300">
                <a:solidFill>
                  <a:schemeClr val="tx1">
                    <a:lumMod val="95000"/>
                    <a:lumOff val="5000"/>
                  </a:schemeClr>
                </a:solidFill>
                <a:latin typeface="微软雅黑" panose="020B0503020204020204" pitchFamily="34" charset="-122"/>
                <a:ea typeface="微软雅黑" panose="020B0503020204020204" pitchFamily="34" charset="-122"/>
              </a:rPr>
              <a:t>在GitHub中寻找校园失物管理系统的开源代码作为参考</a:t>
            </a:r>
            <a:r>
              <a:rPr lang="zh-CN" altLang="en-US" sz="2300">
                <a:solidFill>
                  <a:schemeClr val="tx1">
                    <a:lumMod val="95000"/>
                    <a:lumOff val="5000"/>
                  </a:schemeClr>
                </a:solidFill>
                <a:latin typeface="微软雅黑" panose="020B0503020204020204" pitchFamily="34" charset="-122"/>
                <a:ea typeface="微软雅黑" panose="020B0503020204020204" pitchFamily="34" charset="-122"/>
              </a:rPr>
              <a:t>，在</a:t>
            </a:r>
            <a:r>
              <a:rPr lang="en-US" altLang="zh-CN" sz="2300">
                <a:solidFill>
                  <a:schemeClr val="tx1">
                    <a:lumMod val="95000"/>
                    <a:lumOff val="5000"/>
                  </a:schemeClr>
                </a:solidFill>
                <a:latin typeface="微软雅黑" panose="020B0503020204020204" pitchFamily="34" charset="-122"/>
                <a:ea typeface="微软雅黑" panose="020B0503020204020204" pitchFamily="34" charset="-122"/>
              </a:rPr>
              <a:t>CSDN</a:t>
            </a:r>
            <a:r>
              <a:rPr lang="zh-CN" altLang="en-US" sz="2300">
                <a:solidFill>
                  <a:schemeClr val="tx1">
                    <a:lumMod val="95000"/>
                    <a:lumOff val="5000"/>
                  </a:schemeClr>
                </a:solidFill>
                <a:latin typeface="微软雅黑" panose="020B0503020204020204" pitchFamily="34" charset="-122"/>
                <a:ea typeface="微软雅黑" panose="020B0503020204020204" pitchFamily="34" charset="-122"/>
              </a:rPr>
              <a:t>中搜索技术博客，来解决一些编码问题，以及</a:t>
            </a:r>
            <a:r>
              <a:rPr lang="en-US" altLang="zh-CN" sz="2300">
                <a:solidFill>
                  <a:schemeClr val="tx1">
                    <a:lumMod val="95000"/>
                    <a:lumOff val="5000"/>
                  </a:schemeClr>
                </a:solidFill>
                <a:latin typeface="微软雅黑" panose="020B0503020204020204" pitchFamily="34" charset="-122"/>
                <a:ea typeface="微软雅黑" panose="020B0503020204020204" pitchFamily="34" charset="-122"/>
              </a:rPr>
              <a:t>HTML</a:t>
            </a:r>
            <a:r>
              <a:rPr lang="zh-CN" altLang="en-US" sz="230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2300">
                <a:solidFill>
                  <a:schemeClr val="tx1">
                    <a:lumMod val="95000"/>
                    <a:lumOff val="5000"/>
                  </a:schemeClr>
                </a:solidFill>
                <a:latin typeface="微软雅黑" panose="020B0503020204020204" pitchFamily="34" charset="-122"/>
                <a:ea typeface="微软雅黑" panose="020B0503020204020204" pitchFamily="34" charset="-122"/>
              </a:rPr>
              <a:t>CSS</a:t>
            </a:r>
            <a:r>
              <a:rPr lang="zh-CN" altLang="en-US" sz="230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2300">
                <a:solidFill>
                  <a:schemeClr val="tx1">
                    <a:lumMod val="95000"/>
                    <a:lumOff val="5000"/>
                  </a:schemeClr>
                </a:solidFill>
                <a:latin typeface="微软雅黑" panose="020B0503020204020204" pitchFamily="34" charset="-122"/>
                <a:ea typeface="微软雅黑" panose="020B0503020204020204" pitchFamily="34" charset="-122"/>
              </a:rPr>
              <a:t>JavaScript</a:t>
            </a:r>
            <a:r>
              <a:rPr lang="zh-CN" altLang="en-US" sz="230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2300">
                <a:solidFill>
                  <a:schemeClr val="tx1">
                    <a:lumMod val="95000"/>
                    <a:lumOff val="5000"/>
                  </a:schemeClr>
                </a:solidFill>
                <a:latin typeface="微软雅黑" panose="020B0503020204020204" pitchFamily="34" charset="-122"/>
                <a:ea typeface="微软雅黑" panose="020B0503020204020204" pitchFamily="34" charset="-122"/>
              </a:rPr>
              <a:t>web</a:t>
            </a:r>
            <a:r>
              <a:rPr lang="zh-CN" altLang="en-US" sz="2300">
                <a:solidFill>
                  <a:schemeClr val="tx1">
                    <a:lumMod val="95000"/>
                    <a:lumOff val="5000"/>
                  </a:schemeClr>
                </a:solidFill>
                <a:latin typeface="微软雅黑" panose="020B0503020204020204" pitchFamily="34" charset="-122"/>
                <a:ea typeface="微软雅黑" panose="020B0503020204020204" pitchFamily="34" charset="-122"/>
              </a:rPr>
              <a:t>等相关知识的学习。</a:t>
            </a:r>
            <a:endParaRPr lang="en-US" altLang="zh-CN" sz="2300">
              <a:solidFill>
                <a:schemeClr val="tx1">
                  <a:lumMod val="95000"/>
                  <a:lumOff val="5000"/>
                </a:schemeClr>
              </a:solidFill>
              <a:latin typeface="微软雅黑" panose="020B0503020204020204" pitchFamily="34" charset="-122"/>
              <a:ea typeface="微软雅黑" panose="020B0503020204020204" pitchFamily="34" charset="-122"/>
            </a:endParaRPr>
          </a:p>
          <a:p>
            <a:pPr marL="567055" indent="-457200"/>
            <a:endParaRPr lang="en-US" altLang="zh-CN" sz="23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70000"/>
          </a:bodyPr>
          <a:lstStyle/>
          <a:p>
            <a:pPr marL="109855" indent="0">
              <a:buNone/>
            </a:pPr>
            <a:r>
              <a:rPr lang="zh-CN" altLang="en-US" sz="2300" dirty="0"/>
              <a:t>本次课程设计是一次很全面的学习和实践的体验。首先，在项目启动阶段我们需要进行需求分析和规划，但随着项目的推进，需求的变更和调整是不可避免的，这培养了我们灵活应对变化的能力。</a:t>
            </a:r>
            <a:endParaRPr lang="zh-CN" altLang="en-US" sz="2300" dirty="0"/>
          </a:p>
          <a:p>
            <a:pPr marL="109855" indent="0">
              <a:buNone/>
            </a:pPr>
            <a:endParaRPr lang="zh-CN" altLang="en-US" sz="2300" dirty="0"/>
          </a:p>
          <a:p>
            <a:pPr marL="109855" indent="0">
              <a:buNone/>
            </a:pPr>
            <a:r>
              <a:rPr lang="zh-CN" altLang="en-US" sz="2300" dirty="0"/>
              <a:t>在技术方面，我们学习了</a:t>
            </a:r>
            <a:r>
              <a:rPr lang="en-US" altLang="zh-CN" sz="2300" dirty="0"/>
              <a:t>Vue</a:t>
            </a:r>
            <a:r>
              <a:rPr lang="zh-CN" altLang="en-US" sz="2300" dirty="0"/>
              <a:t>、</a:t>
            </a:r>
            <a:r>
              <a:rPr lang="en-US" altLang="zh-CN" sz="2300" dirty="0"/>
              <a:t>SpringBoot</a:t>
            </a:r>
            <a:r>
              <a:rPr lang="zh-CN" altLang="en-US" sz="2300" dirty="0"/>
              <a:t>、</a:t>
            </a:r>
            <a:r>
              <a:rPr lang="en-US" altLang="zh-CN" sz="2300" dirty="0"/>
              <a:t>Web</a:t>
            </a:r>
            <a:r>
              <a:rPr lang="zh-CN" altLang="en-US" sz="2300" dirty="0"/>
              <a:t>开发和</a:t>
            </a:r>
            <a:r>
              <a:rPr lang="en-US" altLang="zh-CN" sz="2300" dirty="0"/>
              <a:t>MySQL</a:t>
            </a:r>
            <a:r>
              <a:rPr lang="zh-CN" altLang="en-US" sz="2300" dirty="0"/>
              <a:t>等技术，我们对前后端开发、数据库设计和接口交互有了更进一步的认识。但也难免也遇到了很多难题，例如前后端的对接和一些复杂功能的实现，这需要我们不断查阅资料不断学习来尝试解决。</a:t>
            </a:r>
            <a:endParaRPr lang="zh-CN" altLang="en-US" sz="2300" dirty="0"/>
          </a:p>
          <a:p>
            <a:pPr marL="109855" indent="0">
              <a:buNone/>
            </a:pPr>
            <a:endParaRPr lang="zh-CN" altLang="en-US" sz="2300" dirty="0"/>
          </a:p>
          <a:p>
            <a:pPr marL="109855" indent="0">
              <a:buNone/>
            </a:pPr>
            <a:r>
              <a:rPr lang="zh-CN" altLang="en-US" sz="2300" dirty="0"/>
              <a:t>并且我们也意识到了团队如何协调合作也是一个很重要的课题，在整个过程中，团队成员的技术水平也不同，需要有效地协调每个人的意见、合理分配任务来使系统的开发更加高效。</a:t>
            </a:r>
            <a:endParaRPr lang="zh-CN" altLang="en-US" sz="2300" dirty="0"/>
          </a:p>
          <a:p>
            <a:pPr marL="109855" indent="0">
              <a:buNone/>
            </a:pPr>
            <a:endParaRPr lang="zh-CN" altLang="en-US" sz="2300" dirty="0"/>
          </a:p>
          <a:p>
            <a:pPr marL="109855" indent="0">
              <a:buNone/>
            </a:pPr>
            <a:r>
              <a:rPr lang="zh-CN" altLang="en-US" sz="2300" dirty="0"/>
              <a:t>总之，这次实践过程让我们更加深入地理解了软件开发的全过程，包括需求分析、设计、开发、测试。同时也加强了我们团队合作、沟通和解决问题的能力，为我们未来的职业发展提供了宝贵的经验和技能积累。</a:t>
            </a:r>
            <a:endParaRPr lang="en-US" altLang="zh-CN" sz="2300"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MEDIACOVER_FLAG" val="1"/>
  <p:tag name="KSO_WM_UNIT_MEDIACOVER_BTN_STATE" val="1"/>
  <p:tag name="KSO_WM_UNIT_MEDIACOVER_BTNRECT" val="4685*2765*229*229"/>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3.xml><?xml version="1.0" encoding="utf-8"?>
<p:tagLst xmlns:p="http://schemas.openxmlformats.org/presentationml/2006/main">
  <p:tag name="commondata" val="eyJoZGlkIjoiZGY2ZmVjOTVhNDhmOWY2OGQyYWEwMDg3M2JhYTEwNDA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3355</Words>
  <Application>WPS 演示</Application>
  <PresentationFormat>全屏显示(4:3)</PresentationFormat>
  <Paragraphs>371</Paragraphs>
  <Slides>44</Slides>
  <Notes>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44</vt:i4>
      </vt:variant>
    </vt:vector>
  </HeadingPairs>
  <TitlesOfParts>
    <vt:vector size="57" baseType="lpstr">
      <vt:lpstr>Arial</vt:lpstr>
      <vt:lpstr>宋体</vt:lpstr>
      <vt:lpstr>Wingdings</vt:lpstr>
      <vt:lpstr>Times New Roman</vt:lpstr>
      <vt:lpstr>Wingdings 3</vt:lpstr>
      <vt:lpstr>Verdana</vt:lpstr>
      <vt:lpstr>Wingdings 2</vt:lpstr>
      <vt:lpstr>微软雅黑</vt:lpstr>
      <vt:lpstr>Lucida Sans Unicode</vt:lpstr>
      <vt:lpstr>Arial Unicode MS</vt:lpstr>
      <vt:lpstr>黑体</vt:lpstr>
      <vt:lpstr>Verdana</vt:lpstr>
      <vt:lpstr>聚合</vt:lpstr>
      <vt:lpstr>软件工程课程实践汇报 “项目名称”</vt:lpstr>
      <vt:lpstr>汇报内容</vt:lpstr>
      <vt:lpstr>软件需求与创意</vt:lpstr>
      <vt:lpstr>软件需求与创意</vt:lpstr>
      <vt:lpstr>软件需求与创意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开发技术与工具</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代码编写</vt:lpstr>
      <vt:lpstr>软件测试</vt:lpstr>
      <vt:lpstr>软件测试</vt:lpstr>
      <vt:lpstr>软件测试</vt:lpstr>
      <vt:lpstr>软件质量与保证</vt:lpstr>
      <vt:lpstr>软件质量与保证</vt:lpstr>
      <vt:lpstr>软件质量与保证</vt:lpstr>
      <vt:lpstr>软件质量与保证</vt:lpstr>
      <vt:lpstr>系统部署与运行</vt:lpstr>
      <vt:lpstr>系统部署与运行</vt:lpstr>
      <vt:lpstr>系统部署与运行</vt:lpstr>
      <vt:lpstr>开源社区的使用</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软件工程课程实践汇报 “项目名称”</dc:title>
  <dc:creator>tommy</dc:creator>
  <cp:lastModifiedBy>微信用户</cp:lastModifiedBy>
  <cp:revision>9</cp:revision>
  <dcterms:created xsi:type="dcterms:W3CDTF">2023-11-10T03:18:00Z</dcterms:created>
  <dcterms:modified xsi:type="dcterms:W3CDTF">2023-11-10T14:46:15Z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2052-12.1.0.15374</vt:lpwstr>
  </property>
  <property fmtid="{D5CDD505-2E9C-101B-9397-08002B2CF9AE}" pid="4" name="ICV">
    <vt:lpwstr/>
  </property>
</Properties>
</file>