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60"/>
  </p:handoutMasterIdLst>
  <p:sldIdLst>
    <p:sldId id="256" r:id="rId3"/>
    <p:sldId id="321" r:id="rId4"/>
    <p:sldId id="568" r:id="rId6"/>
    <p:sldId id="333" r:id="rId7"/>
    <p:sldId id="347" r:id="rId8"/>
    <p:sldId id="348" r:id="rId9"/>
    <p:sldId id="683" r:id="rId10"/>
    <p:sldId id="353" r:id="rId11"/>
    <p:sldId id="527" r:id="rId12"/>
    <p:sldId id="466" r:id="rId13"/>
    <p:sldId id="467" r:id="rId14"/>
    <p:sldId id="468" r:id="rId15"/>
    <p:sldId id="411" r:id="rId16"/>
    <p:sldId id="357" r:id="rId17"/>
    <p:sldId id="432" r:id="rId18"/>
    <p:sldId id="434" r:id="rId19"/>
    <p:sldId id="361" r:id="rId20"/>
    <p:sldId id="435" r:id="rId21"/>
    <p:sldId id="436" r:id="rId22"/>
    <p:sldId id="437" r:id="rId23"/>
    <p:sldId id="438" r:id="rId24"/>
    <p:sldId id="439" r:id="rId25"/>
    <p:sldId id="440" r:id="rId26"/>
    <p:sldId id="412" r:id="rId27"/>
    <p:sldId id="368" r:id="rId28"/>
    <p:sldId id="376" r:id="rId29"/>
    <p:sldId id="501" r:id="rId30"/>
    <p:sldId id="379" r:id="rId31"/>
    <p:sldId id="369" r:id="rId32"/>
    <p:sldId id="381" r:id="rId33"/>
    <p:sldId id="371" r:id="rId34"/>
    <p:sldId id="383" r:id="rId35"/>
    <p:sldId id="375" r:id="rId36"/>
    <p:sldId id="413" r:id="rId37"/>
    <p:sldId id="570" r:id="rId38"/>
    <p:sldId id="571" r:id="rId39"/>
    <p:sldId id="572" r:id="rId40"/>
    <p:sldId id="575" r:id="rId41"/>
    <p:sldId id="659" r:id="rId42"/>
    <p:sldId id="576" r:id="rId43"/>
    <p:sldId id="584" r:id="rId44"/>
    <p:sldId id="580" r:id="rId45"/>
    <p:sldId id="581" r:id="rId46"/>
    <p:sldId id="578" r:id="rId47"/>
    <p:sldId id="633" r:id="rId48"/>
    <p:sldId id="634" r:id="rId49"/>
    <p:sldId id="582" r:id="rId50"/>
    <p:sldId id="458" r:id="rId51"/>
    <p:sldId id="459" r:id="rId52"/>
    <p:sldId id="519" r:id="rId53"/>
    <p:sldId id="520" r:id="rId54"/>
    <p:sldId id="521" r:id="rId55"/>
    <p:sldId id="414" r:id="rId56"/>
    <p:sldId id="415" r:id="rId57"/>
    <p:sldId id="416" r:id="rId58"/>
    <p:sldId id="319" r:id="rId59"/>
  </p:sldIdLst>
  <p:sldSz cx="9144000" cy="6858000" type="screen4x3"/>
  <p:notesSz cx="7099300" cy="10234295"/>
  <p:custDataLst>
    <p:tags r:id="rId6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250790585@qq.com" initials="3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8080"/>
    <a:srgbClr val="008000"/>
    <a:srgbClr val="339933"/>
    <a:srgbClr val="006666"/>
    <a:srgbClr val="33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338" autoAdjust="0"/>
    <p:restoredTop sz="95494" autoAdjust="0"/>
  </p:normalViewPr>
  <p:slideViewPr>
    <p:cSldViewPr showGuides="1">
      <p:cViewPr varScale="1">
        <p:scale>
          <a:sx n="118" d="100"/>
          <a:sy n="118" d="100"/>
        </p:scale>
        <p:origin x="1819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87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5" Type="http://schemas.openxmlformats.org/officeDocument/2006/relationships/tags" Target="tags/tag23.xml"/><Relationship Id="rId64" Type="http://schemas.openxmlformats.org/officeDocument/2006/relationships/commentAuthors" Target="commentAuthors.xml"/><Relationship Id="rId63" Type="http://schemas.openxmlformats.org/officeDocument/2006/relationships/tableStyles" Target="tableStyles.xml"/><Relationship Id="rId62" Type="http://schemas.openxmlformats.org/officeDocument/2006/relationships/viewProps" Target="viewProps.xml"/><Relationship Id="rId61" Type="http://schemas.openxmlformats.org/officeDocument/2006/relationships/presProps" Target="presProps.xml"/><Relationship Id="rId60" Type="http://schemas.openxmlformats.org/officeDocument/2006/relationships/handoutMaster" Target="handoutMasters/handoutMaster1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6C94CD3F-BC40-49E1-B6B8-E1A76E047675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/>
          <a:lstStyle>
            <a:lvl1pPr algn="r" defTabSz="990600">
              <a:defRPr sz="1300"/>
            </a:lvl1pPr>
          </a:lstStyle>
          <a:p>
            <a:pPr>
              <a:defRPr/>
            </a:pPr>
            <a:fld id="{17148E70-F631-4132-BD22-94B9F5668B9A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F5B01-60C9-4A9E-A885-2AFCFEB64AF0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14538B-FAC6-4739-8E91-A2627A8E04AA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44208" y="6407944"/>
            <a:ext cx="192024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67944" y="6407944"/>
            <a:ext cx="2350681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388424" y="6407944"/>
            <a:ext cx="624608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B54E-638A-43B5-A513-198B0E677B9C}" type="slidenum">
              <a:rPr lang="zh-CN" altLang="en-US" smtClean="0"/>
            </a:fld>
            <a:endParaRPr lang="en-US" altLang="zh-CN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7A10-A01A-4A14-B7DD-5E6C1A8D811F}" type="slidenum">
              <a:rPr lang="zh-CN" altLang="en-US" smtClean="0"/>
            </a:fld>
            <a:endParaRPr lang="en-US" altLang="zh-CN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513BD-4EBF-4D21-8E12-87C82F04830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70980-5545-4AFA-8E96-1F6CCA885F37}" type="slidenum">
              <a:rPr lang="zh-CN" altLang="en-US" smtClean="0"/>
            </a:fld>
            <a:endParaRPr lang="en-US" altLang="zh-CN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6BB1B-2BFC-4917-A546-A4D7964A247C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B854B-7C2E-4EF4-AE6C-AF460FD40CAC}" type="slidenum">
              <a:rPr lang="zh-CN" altLang="en-US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70BB9A-EF78-4561-9906-351FC1ADE333}" type="slidenum">
              <a:rPr lang="zh-CN" altLang="en-US" smtClean="0"/>
            </a:fld>
            <a:endParaRPr lang="en-US" altLang="zh-CN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4C1B9-72EB-4D4B-9EFF-953D3E22A819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1342D-27E1-4DB2-A7A6-17CABCE8E066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  <a:p>
            <a:pPr lvl="1" eaLnBrk="1" latinLnBrk="0" hangingPunct="1"/>
            <a:r>
              <a:rPr kumimoji="0" lang="zh-CN" altLang="en-US"/>
              <a:t>第二级</a:t>
            </a:r>
            <a:endParaRPr kumimoji="0" lang="zh-CN" altLang="en-US"/>
          </a:p>
          <a:p>
            <a:pPr lvl="2" eaLnBrk="1" latinLnBrk="0" hangingPunct="1"/>
            <a:r>
              <a:rPr kumimoji="0" lang="zh-CN" altLang="en-US"/>
              <a:t>第三级</a:t>
            </a:r>
            <a:endParaRPr kumimoji="0" lang="zh-CN" altLang="en-US"/>
          </a:p>
          <a:p>
            <a:pPr lvl="3" eaLnBrk="1" latinLnBrk="0" hangingPunct="1"/>
            <a:r>
              <a:rPr kumimoji="0" lang="zh-CN" altLang="en-US"/>
              <a:t>第四级</a:t>
            </a:r>
            <a:endParaRPr kumimoji="0" lang="zh-CN" altLang="en-US"/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F0B0DD-52FB-4A53-B2C2-7CDC1F2E492C}" type="slidenum">
              <a:rPr lang="zh-CN" altLang="en-US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tags" Target="../tags/tag6.xml"/><Relationship Id="rId2" Type="http://schemas.openxmlformats.org/officeDocument/2006/relationships/image" Target="../media/image2.png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tags" Target="../tags/tag8.xml"/><Relationship Id="rId2" Type="http://schemas.openxmlformats.org/officeDocument/2006/relationships/image" Target="../media/image4.png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tags" Target="../tags/tag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tags" Target="../tags/tag12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tags" Target="../tags/tag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tags" Target="../tags/tag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tags" Target="../tags/tag16.xml"/><Relationship Id="rId2" Type="http://schemas.openxmlformats.org/officeDocument/2006/relationships/image" Target="../media/image17.png"/><Relationship Id="rId1" Type="http://schemas.openxmlformats.org/officeDocument/2006/relationships/tags" Target="../tags/tag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tags" Target="../tags/tag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openxmlformats.org/officeDocument/2006/relationships/tags" Target="../tags/tag19.xml"/><Relationship Id="rId2" Type="http://schemas.openxmlformats.org/officeDocument/2006/relationships/image" Target="../media/image24.png"/><Relationship Id="rId1" Type="http://schemas.openxmlformats.org/officeDocument/2006/relationships/tags" Target="../tags/tag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tags" Target="../tags/tag2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9.png"/><Relationship Id="rId7" Type="http://schemas.openxmlformats.org/officeDocument/2006/relationships/tags" Target="../tags/tag22.xml"/><Relationship Id="rId6" Type="http://schemas.microsoft.com/office/2007/relationships/media" Target="../media/media2.mp4"/><Relationship Id="rId5" Type="http://schemas.openxmlformats.org/officeDocument/2006/relationships/video" Target="../media/media2.mp4"/><Relationship Id="rId4" Type="http://schemas.openxmlformats.org/officeDocument/2006/relationships/image" Target="../media/image38.png"/><Relationship Id="rId3" Type="http://schemas.openxmlformats.org/officeDocument/2006/relationships/tags" Target="../tags/tag21.xml"/><Relationship Id="rId2" Type="http://schemas.microsoft.com/office/2007/relationships/media" Target="../media/media1.mp4"/><Relationship Id="rId10" Type="http://schemas.openxmlformats.org/officeDocument/2006/relationships/notesSlide" Target="../notesSlides/notesSlide22.xml"/><Relationship Id="rId1" Type="http://schemas.openxmlformats.org/officeDocument/2006/relationships/video" Target="../media/media1.mp4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340768"/>
            <a:ext cx="7772400" cy="172819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软件工程课程综合实践汇报</a:t>
            </a: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“阅读和维护开源软件”</a:t>
            </a:r>
            <a:endParaRPr lang="zh-CN" altLang="en-US" sz="4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泛读开源代码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分析代码质量</a:t>
            </a:r>
            <a:endParaRPr lang="en-US" altLang="zh-CN" dirty="0"/>
          </a:p>
          <a:p>
            <a:r>
              <a:rPr lang="zh-CN" altLang="en-US" dirty="0"/>
              <a:t>标注开源代码</a:t>
            </a:r>
            <a:endParaRPr lang="en-US" altLang="zh-CN" dirty="0"/>
          </a:p>
          <a:p>
            <a:r>
              <a:rPr lang="zh-CN" altLang="en-US" dirty="0"/>
              <a:t>维护开源软件</a:t>
            </a:r>
            <a:endParaRPr lang="zh-CN" altLang="en-US" dirty="0"/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“小米便签”开源软件概况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zh-CN" altLang="en-US" dirty="0"/>
              <a:t>共有</a:t>
            </a:r>
            <a:r>
              <a:rPr lang="en-US" altLang="zh-CN" b="1" dirty="0">
                <a:solidFill>
                  <a:srgbClr val="C00000"/>
                </a:solidFill>
              </a:rPr>
              <a:t>10334</a:t>
            </a:r>
            <a:r>
              <a:rPr lang="zh-CN" altLang="en-US" b="1" dirty="0">
                <a:solidFill>
                  <a:srgbClr val="C00000"/>
                </a:solidFill>
              </a:rPr>
              <a:t>行程序代码</a:t>
            </a:r>
            <a:r>
              <a:rPr lang="zh-CN" altLang="en-US" dirty="0"/>
              <a:t>，</a:t>
            </a:r>
            <a:r>
              <a:rPr dirty="0"/>
              <a:t>其中有效代码行占总代码量的75%，大约为7714行。</a:t>
            </a:r>
            <a:endParaRPr dirty="0"/>
          </a:p>
          <a:p>
            <a:pPr lvl="1">
              <a:lnSpc>
                <a:spcPct val="150000"/>
              </a:lnSpc>
            </a:pPr>
            <a:r>
              <a:rPr lang="zh-CN" altLang="en-US" dirty="0"/>
              <a:t>共有</a:t>
            </a:r>
            <a:r>
              <a:rPr lang="en-US" altLang="zh-CN" b="1" dirty="0">
                <a:solidFill>
                  <a:srgbClr val="C00000"/>
                </a:solidFill>
              </a:rPr>
              <a:t>6个程序包</a:t>
            </a:r>
            <a:r>
              <a:rPr lang="zh-CN" altLang="en-US" dirty="0"/>
              <a:t>，每个程序包内包含一组对象类和子包。总共有</a:t>
            </a:r>
            <a:r>
              <a:rPr lang="en-US" altLang="zh-CN" b="1" dirty="0">
                <a:solidFill>
                  <a:srgbClr val="C00000"/>
                </a:solidFill>
              </a:rPr>
              <a:t>41个类</a:t>
            </a:r>
            <a:r>
              <a:rPr lang="zh-CN" altLang="en-US" dirty="0"/>
              <a:t>，</a:t>
            </a:r>
            <a:r>
              <a:rPr lang="en-US" altLang="zh-CN" b="1" dirty="0">
                <a:solidFill>
                  <a:srgbClr val="C00000"/>
                </a:solidFill>
              </a:rPr>
              <a:t>170个文件</a:t>
            </a:r>
            <a:r>
              <a:rPr lang="zh-CN" altLang="en-US" dirty="0"/>
              <a:t>以及</a:t>
            </a:r>
            <a:r>
              <a:rPr lang="en-US" altLang="zh-CN" b="1" dirty="0">
                <a:solidFill>
                  <a:srgbClr val="C00000"/>
                </a:solidFill>
              </a:rPr>
              <a:t>471个类方法</a:t>
            </a:r>
            <a:r>
              <a:rPr lang="zh-CN" altLang="en-US" dirty="0"/>
              <a:t>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泛读开源代码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“小米便签”开源软件概况</a:t>
            </a:r>
            <a:endParaRPr lang="zh-CN" altLang="en-US" dirty="0"/>
          </a:p>
          <a:p>
            <a:r>
              <a:rPr lang="en-US" altLang="zh-CN" dirty="0"/>
              <a:t>1. </a:t>
            </a:r>
            <a:r>
              <a:rPr lang="zh-CN" altLang="en-US" dirty="0"/>
              <a:t>代码结构：小米便签将代码分为了多个模块，主要包括：笔记列表模块、笔记编辑模块、笔记备份和设置模块。</a:t>
            </a:r>
            <a:endParaRPr lang="en-US" altLang="zh-CN" dirty="0"/>
          </a:p>
          <a:p>
            <a:r>
              <a:rPr lang="en-US" altLang="zh-CN" dirty="0"/>
              <a:t>2. </a:t>
            </a:r>
            <a:r>
              <a:rPr lang="zh-CN" altLang="en-US" dirty="0"/>
              <a:t>软件功能：小米便签为用户提供了简洁、实用的笔记管理功能，包括新建、编辑、删除和保存笔记，支持为笔记设置提醒时间和标签。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泛读开源代码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3947"/>
            <a:ext cx="8094406" cy="4663344"/>
          </a:xfrm>
        </p:spPr>
        <p:txBody>
          <a:bodyPr>
            <a:normAutofit lnSpcReduction="20000"/>
          </a:bodyPr>
          <a:lstStyle/>
          <a:p>
            <a:pPr marL="109855" indent="0">
              <a:buNone/>
            </a:pPr>
            <a:r>
              <a:rPr lang="zh-CN" altLang="zh-CN" dirty="0"/>
              <a:t>          “小米便签”开源软件的代码组织结构</a:t>
            </a:r>
            <a:endParaRPr lang="zh-CN" altLang="zh-CN" dirty="0"/>
          </a:p>
          <a:p>
            <a:r>
              <a:rPr lang="zh-CN" altLang="en-US" sz="2400" dirty="0"/>
              <a:t>代码的主要组织结构分为五个方面</a:t>
            </a:r>
            <a:endParaRPr lang="en-US" altLang="zh-CN" sz="24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：</a:t>
            </a:r>
            <a:r>
              <a:rPr lang="en-US" altLang="zh-CN" sz="1800" dirty="0"/>
              <a:t>app/src/main/java/net.micode.notes:</a:t>
            </a:r>
            <a:r>
              <a:rPr lang="zh-CN" altLang="en-US" sz="1800" dirty="0"/>
              <a:t>该目录是整个应用程序的</a:t>
            </a:r>
            <a:r>
              <a:rPr lang="en-US" altLang="zh-CN" sz="1800" dirty="0"/>
              <a:t>Java</a:t>
            </a:r>
            <a:r>
              <a:rPr lang="zh-CN" altLang="en-US" sz="1800" dirty="0"/>
              <a:t>源代码目录，包含了小米便签全部的源代码，包括了</a:t>
            </a:r>
            <a:r>
              <a:rPr lang="en-US" altLang="zh-CN" sz="1800" dirty="0"/>
              <a:t>data,gtask,</a:t>
            </a:r>
            <a:endParaRPr lang="en-US" altLang="zh-CN" sz="1800" dirty="0"/>
          </a:p>
          <a:p>
            <a:r>
              <a:rPr lang="en-US" altLang="zh-CN" sz="1800" dirty="0"/>
              <a:t>model,tool,ui,widget</a:t>
            </a:r>
            <a:r>
              <a:rPr lang="zh-CN" altLang="en-US" sz="1800" dirty="0"/>
              <a:t>。</a:t>
            </a:r>
            <a:endParaRPr lang="en-US" altLang="zh-CN" sz="1800" dirty="0"/>
          </a:p>
          <a:p>
            <a:r>
              <a:rPr lang="en-US" altLang="zh-CN" sz="1800" dirty="0"/>
              <a:t>2</a:t>
            </a:r>
            <a:r>
              <a:rPr lang="zh-CN" altLang="en-US" sz="1800" dirty="0"/>
              <a:t>：</a:t>
            </a:r>
            <a:r>
              <a:rPr lang="en-US" altLang="zh-CN" sz="1800" dirty="0">
                <a:sym typeface="+mn-ea"/>
              </a:rPr>
              <a:t>app/src/main/res:</a:t>
            </a:r>
            <a:r>
              <a:rPr lang="zh-CN" altLang="en-US" sz="1800" dirty="0">
                <a:sym typeface="+mn-ea"/>
              </a:rPr>
              <a:t>该目录包括了应用的资源文件，包括布局问价，颜色，样式，图片，菜单等。</a:t>
            </a:r>
            <a:endParaRPr lang="zh-CN" altLang="en-US" sz="1800" dirty="0">
              <a:sym typeface="+mn-ea"/>
            </a:endParaRPr>
          </a:p>
          <a:p>
            <a:r>
              <a:rPr lang="en-US" altLang="zh-CN" sz="1800" dirty="0">
                <a:sym typeface="+mn-ea"/>
              </a:rPr>
              <a:t>3</a:t>
            </a:r>
            <a:r>
              <a:rPr lang="zh-CN" altLang="en-US" sz="1800" dirty="0">
                <a:sym typeface="+mn-ea"/>
              </a:rPr>
              <a:t>：</a:t>
            </a:r>
            <a:r>
              <a:rPr lang="en-US" altLang="zh-CN" sz="1800" dirty="0">
                <a:sym typeface="+mn-ea"/>
              </a:rPr>
              <a:t>app/build/intermediates:</a:t>
            </a:r>
            <a:r>
              <a:rPr lang="zh-CN" altLang="en-US" sz="1800" dirty="0">
                <a:sym typeface="+mn-ea"/>
              </a:rPr>
              <a:t>该目录存储了应用的静态资源文件，比如</a:t>
            </a:r>
            <a:r>
              <a:rPr lang="en-US" altLang="zh-CN" sz="1800" dirty="0">
                <a:sym typeface="+mn-ea"/>
              </a:rPr>
              <a:t>HTML</a:t>
            </a:r>
            <a:r>
              <a:rPr lang="zh-CN" altLang="en-US" sz="1800" dirty="0">
                <a:sym typeface="+mn-ea"/>
              </a:rPr>
              <a:t>文件，</a:t>
            </a:r>
            <a:r>
              <a:rPr lang="en-US" altLang="zh-CN" sz="1800" dirty="0">
                <a:sym typeface="+mn-ea"/>
              </a:rPr>
              <a:t>JS</a:t>
            </a:r>
            <a:r>
              <a:rPr lang="zh-CN" altLang="en-US" sz="1800" dirty="0">
                <a:sym typeface="+mn-ea"/>
              </a:rPr>
              <a:t>文件，</a:t>
            </a:r>
            <a:r>
              <a:rPr lang="en-US" altLang="zh-CN" sz="1800" dirty="0">
                <a:sym typeface="+mn-ea"/>
              </a:rPr>
              <a:t>CSS</a:t>
            </a:r>
            <a:r>
              <a:rPr lang="zh-CN" altLang="en-US" sz="1800" dirty="0">
                <a:sym typeface="+mn-ea"/>
              </a:rPr>
              <a:t>文件等。</a:t>
            </a:r>
            <a:endParaRPr lang="zh-CN" altLang="en-US" sz="1800" dirty="0">
              <a:sym typeface="+mn-ea"/>
            </a:endParaRPr>
          </a:p>
          <a:p>
            <a:r>
              <a:rPr lang="en-US" altLang="zh-CN" sz="1800" dirty="0">
                <a:sym typeface="+mn-ea"/>
              </a:rPr>
              <a:t>4</a:t>
            </a:r>
            <a:r>
              <a:rPr lang="zh-CN" altLang="en-US" sz="1800" dirty="0">
                <a:sym typeface="+mn-ea"/>
              </a:rPr>
              <a:t>：</a:t>
            </a:r>
            <a:r>
              <a:rPr lang="en-US" altLang="zh-CN" sz="1800" dirty="0">
                <a:sym typeface="+mn-ea"/>
              </a:rPr>
              <a:t>app/src/main/AndroidManifest.x</a:t>
            </a:r>
            <a:r>
              <a:rPr lang="en-US" altLang="zh-CN" sz="1800" dirty="0">
                <a:sym typeface="+mn-ea"/>
              </a:rPr>
              <a:t>ml:</a:t>
            </a:r>
            <a:r>
              <a:rPr lang="zh-CN" altLang="en-US" sz="1800" dirty="0">
                <a:sym typeface="+mn-ea"/>
              </a:rPr>
              <a:t>该文件是</a:t>
            </a:r>
            <a:r>
              <a:rPr lang="en-US" altLang="zh-CN" sz="1800" dirty="0">
                <a:sym typeface="+mn-ea"/>
              </a:rPr>
              <a:t>Android</a:t>
            </a:r>
            <a:r>
              <a:rPr lang="zh-CN" altLang="en-US" sz="1800" dirty="0">
                <a:sym typeface="+mn-ea"/>
              </a:rPr>
              <a:t>应用程序的清单文件，它包含了应用程序入口</a:t>
            </a:r>
            <a:r>
              <a:rPr lang="en-US" altLang="zh-CN" sz="1800" dirty="0">
                <a:sym typeface="+mn-ea"/>
              </a:rPr>
              <a:t>Activity</a:t>
            </a:r>
            <a:r>
              <a:rPr lang="zh-CN" altLang="en-US" sz="1800" dirty="0">
                <a:sym typeface="+mn-ea"/>
              </a:rPr>
              <a:t>、权限、设备硬件等要求。</a:t>
            </a:r>
            <a:endParaRPr lang="zh-CN" altLang="en-US" sz="1800" dirty="0">
              <a:sym typeface="+mn-ea"/>
            </a:endParaRPr>
          </a:p>
          <a:p>
            <a:r>
              <a:rPr lang="en-US" altLang="zh-CN" sz="1800" dirty="0">
                <a:sym typeface="+mn-ea"/>
              </a:rPr>
              <a:t>5</a:t>
            </a:r>
            <a:r>
              <a:rPr lang="zh-CN" altLang="en-US" sz="1800" dirty="0">
                <a:sym typeface="+mn-ea"/>
              </a:rPr>
              <a:t>：</a:t>
            </a:r>
            <a:r>
              <a:rPr lang="en-US" altLang="zh-CN" sz="1800" dirty="0">
                <a:sym typeface="+mn-ea"/>
              </a:rPr>
              <a:t>gradle</a:t>
            </a:r>
            <a:r>
              <a:rPr lang="zh-CN" altLang="en-US" sz="1800" dirty="0">
                <a:sym typeface="+mn-ea"/>
              </a:rPr>
              <a:t>文件：该目录包含了</a:t>
            </a:r>
            <a:r>
              <a:rPr lang="en-US" altLang="zh-CN" sz="1800" dirty="0">
                <a:sym typeface="+mn-ea"/>
              </a:rPr>
              <a:t>Andr Gradle</a:t>
            </a:r>
            <a:r>
              <a:rPr lang="zh-CN" altLang="en-US" sz="1800" dirty="0">
                <a:sym typeface="+mn-ea"/>
              </a:rPr>
              <a:t>构建系统的配置文件，这些文件用于小米便签应用程序。</a:t>
            </a:r>
            <a:endParaRPr lang="zh-CN" altLang="en-US" sz="1800" dirty="0">
              <a:sym typeface="+mn-ea"/>
            </a:endParaRPr>
          </a:p>
          <a:p>
            <a:pPr lvl="2"/>
            <a:endParaRPr lang="en-US" altLang="zh-CN" sz="1395" dirty="0">
              <a:sym typeface="+mn-ea"/>
            </a:endParaRPr>
          </a:p>
          <a:p>
            <a:pPr marL="109855" indent="0">
              <a:buNone/>
            </a:pPr>
            <a:endParaRPr lang="en-US" altLang="zh-CN" sz="1800" dirty="0"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457200" y="200896"/>
            <a:ext cx="8229600" cy="1143000"/>
          </a:xfrm>
        </p:spPr>
        <p:txBody>
          <a:bodyPr/>
          <a:lstStyle/>
          <a:p>
            <a:r>
              <a:rPr lang="zh-CN" altLang="en-US"/>
              <a:t>泛读开源代码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9895" y="1209040"/>
            <a:ext cx="7140575" cy="4931410"/>
          </a:xfrm>
        </p:spPr>
        <p:txBody>
          <a:bodyPr>
            <a:normAutofit fontScale="70000"/>
          </a:bodyPr>
          <a:lstStyle/>
          <a:p>
            <a:pPr marL="109855" indent="0">
              <a:buNone/>
            </a:pPr>
            <a:r>
              <a:rPr lang="zh-CN" altLang="zh-CN" dirty="0"/>
              <a:t>            “小米便签”开源软件的体系结构</a:t>
            </a:r>
            <a:endParaRPr lang="zh-CN" altLang="zh-CN" dirty="0"/>
          </a:p>
          <a:p>
            <a:pPr marL="109855" indent="0">
              <a:buNone/>
            </a:pPr>
            <a:r>
              <a:rPr lang="en-US" altLang="zh-CN" sz="2400" dirty="0"/>
              <a:t>   </a:t>
            </a:r>
            <a:r>
              <a:rPr lang="zh-CN" altLang="en-US" sz="2400" dirty="0"/>
              <a:t>小米便签的体系结构主要包括四个层次：数据存储层、业务逻辑层、模型层和界面层</a:t>
            </a:r>
            <a:endParaRPr lang="zh-CN" altLang="en-US" sz="2400" dirty="0"/>
          </a:p>
          <a:p>
            <a:pPr marL="109855" indent="0">
              <a:buNone/>
            </a:pPr>
            <a:r>
              <a:rPr lang="en-US" altLang="zh-CN" sz="2300" dirty="0"/>
              <a:t>    1</a:t>
            </a:r>
            <a:r>
              <a:rPr lang="zh-CN" altLang="en-US" sz="2300" dirty="0"/>
              <a:t>：数据存储层--该层主要使用</a:t>
            </a:r>
            <a:r>
              <a:rPr lang="en-US" altLang="zh-CN" sz="2300" dirty="0"/>
              <a:t>SQLite</a:t>
            </a:r>
            <a:r>
              <a:rPr lang="zh-CN" altLang="en-US" sz="2300" dirty="0"/>
              <a:t>数据库来存储用户的笔记数据和一些应用程序的配置信息，在该层中通过定义一些数据处理类</a:t>
            </a:r>
            <a:r>
              <a:rPr lang="en-US" altLang="zh-CN" sz="2300" dirty="0"/>
              <a:t>(</a:t>
            </a:r>
            <a:r>
              <a:rPr lang="zh-CN" altLang="en-US" sz="2300" dirty="0"/>
              <a:t>比如</a:t>
            </a:r>
            <a:r>
              <a:rPr lang="en-US" altLang="zh-CN" sz="2300" dirty="0"/>
              <a:t>Notes,Sql</a:t>
            </a:r>
            <a:r>
              <a:rPr lang="zh-CN" altLang="en-US" sz="2300" dirty="0"/>
              <a:t>-</a:t>
            </a:r>
            <a:r>
              <a:rPr lang="en-US" altLang="zh-CN" sz="2300" dirty="0"/>
              <a:t>  Node</a:t>
            </a:r>
            <a:r>
              <a:rPr lang="zh-CN" altLang="en-US" sz="2300" dirty="0"/>
              <a:t>等</a:t>
            </a:r>
            <a:r>
              <a:rPr lang="en-US" altLang="zh-CN" sz="2300" dirty="0"/>
              <a:t>)</a:t>
            </a:r>
            <a:r>
              <a:rPr lang="zh-CN" altLang="en-US" sz="2300" dirty="0"/>
              <a:t>来完成对数据库的增删改查操作。</a:t>
            </a:r>
            <a:endParaRPr lang="zh-CN" altLang="en-US" sz="2300" dirty="0"/>
          </a:p>
          <a:p>
            <a:pPr marL="109855" indent="0">
              <a:buNone/>
            </a:pPr>
            <a:r>
              <a:rPr lang="en-US" altLang="zh-CN" sz="2300" dirty="0"/>
              <a:t>    2</a:t>
            </a:r>
            <a:r>
              <a:rPr lang="zh-CN" altLang="en-US" sz="2300" dirty="0"/>
              <a:t>：业务逻辑层--该层定义了该应用的基本业务逻辑，也就是对笔记的</a:t>
            </a:r>
            <a:r>
              <a:rPr lang="en-US" altLang="zh-CN" sz="2300" dirty="0"/>
              <a:t>              </a:t>
            </a:r>
            <a:r>
              <a:rPr lang="zh-CN" altLang="en-US" sz="2300" dirty="0"/>
              <a:t>增、删、改、查。在这层定义了一些业务处理类</a:t>
            </a:r>
            <a:r>
              <a:rPr lang="en-US" altLang="zh-CN" sz="2300" dirty="0"/>
              <a:t>(</a:t>
            </a:r>
            <a:r>
              <a:rPr lang="zh-CN" altLang="en-US" sz="2300" dirty="0"/>
              <a:t>比如</a:t>
            </a:r>
            <a:r>
              <a:rPr lang="en-US" altLang="zh-CN" sz="2300" dirty="0"/>
              <a:t>NotesProvider</a:t>
            </a:r>
            <a:r>
              <a:rPr lang="zh-CN" altLang="en-US" sz="2300" dirty="0"/>
              <a:t>、</a:t>
            </a:r>
            <a:r>
              <a:rPr lang="en-US" altLang="zh-CN" sz="2300" dirty="0"/>
              <a:t>NoteDatabaseHelper</a:t>
            </a:r>
            <a:r>
              <a:rPr lang="zh-CN" altLang="en-US" sz="2300" dirty="0"/>
              <a:t>等</a:t>
            </a:r>
            <a:r>
              <a:rPr lang="en-US" altLang="zh-CN" sz="2300" dirty="0"/>
              <a:t>)</a:t>
            </a:r>
            <a:r>
              <a:rPr lang="zh-CN" altLang="en-US" sz="2300" dirty="0"/>
              <a:t>来完成对笔记数据的管理和对一些业务的处理。</a:t>
            </a:r>
            <a:endParaRPr lang="zh-CN" altLang="en-US" sz="2300" dirty="0"/>
          </a:p>
          <a:p>
            <a:pPr marL="109855" indent="0">
              <a:buNone/>
            </a:pPr>
            <a:r>
              <a:rPr lang="zh-CN" altLang="en-US" sz="2300" dirty="0"/>
              <a:t>    </a:t>
            </a:r>
            <a:r>
              <a:rPr lang="en-US" altLang="zh-CN" sz="2300" dirty="0"/>
              <a:t>3</a:t>
            </a:r>
            <a:r>
              <a:rPr lang="zh-CN" altLang="en-US" sz="2300" dirty="0"/>
              <a:t>：界面层--该层用于向用户展现数据和处理用户输入的交互界面。该层主要包括若干个</a:t>
            </a:r>
            <a:r>
              <a:rPr lang="en-US" altLang="zh-CN" sz="2300" dirty="0"/>
              <a:t>Activity</a:t>
            </a:r>
            <a:r>
              <a:rPr lang="zh-CN" altLang="en-US" sz="2300" dirty="0"/>
              <a:t>的类来定义一些事件处理方法和该界面的布局及展现方式并</a:t>
            </a:r>
            <a:r>
              <a:rPr lang="zh-CN" altLang="en-US" sz="2300" dirty="0">
                <a:sym typeface="+mn-ea"/>
              </a:rPr>
              <a:t>用于处理用户交互。</a:t>
            </a:r>
            <a:endParaRPr lang="zh-CN" altLang="en-US" sz="2300" dirty="0">
              <a:sym typeface="+mn-ea"/>
            </a:endParaRPr>
          </a:p>
          <a:p>
            <a:pPr marL="109855" indent="0">
              <a:buNone/>
            </a:pPr>
            <a:r>
              <a:rPr lang="zh-CN" altLang="en-US" sz="2300" dirty="0">
                <a:sym typeface="+mn-ea"/>
              </a:rPr>
              <a:t> </a:t>
            </a:r>
            <a:r>
              <a:rPr lang="en-US" altLang="zh-CN" sz="2300" dirty="0">
                <a:sym typeface="+mn-ea"/>
              </a:rPr>
              <a:t>   </a:t>
            </a:r>
            <a:r>
              <a:rPr lang="en-US" altLang="zh-CN" sz="2300" dirty="0"/>
              <a:t>4</a:t>
            </a:r>
            <a:r>
              <a:rPr lang="zh-CN" altLang="en-US" sz="2300" dirty="0"/>
              <a:t>：模型层--该层是负责处理数据、业务逻辑等核心功能，是整个应用的核心功</a:t>
            </a:r>
            <a:r>
              <a:rPr lang="en-US" altLang="zh-CN" sz="2300" dirty="0"/>
              <a:t> </a:t>
            </a:r>
            <a:r>
              <a:rPr lang="zh-CN" altLang="en-US" sz="2300" dirty="0"/>
              <a:t>能，主要通过</a:t>
            </a:r>
            <a:r>
              <a:rPr lang="en-US" altLang="zh-CN" sz="2300" dirty="0"/>
              <a:t>NoteItemData</a:t>
            </a:r>
            <a:r>
              <a:rPr lang="zh-CN" altLang="en-US" sz="2300" dirty="0"/>
              <a:t>、</a:t>
            </a:r>
            <a:r>
              <a:rPr lang="en-US" altLang="zh-CN" sz="2300" dirty="0"/>
              <a:t>DataUtils</a:t>
            </a:r>
            <a:r>
              <a:rPr lang="zh-CN" altLang="en-US" sz="2300" dirty="0"/>
              <a:t>和</a:t>
            </a:r>
            <a:r>
              <a:rPr lang="en-US" altLang="zh-CN" sz="2300" dirty="0"/>
              <a:t>BackupUtils</a:t>
            </a:r>
            <a:r>
              <a:rPr lang="zh-CN" altLang="en-US" sz="2300" dirty="0"/>
              <a:t>等部分构成，实现数据</a:t>
            </a:r>
            <a:r>
              <a:rPr lang="en-US" altLang="zh-CN" sz="2300" dirty="0"/>
              <a:t> </a:t>
            </a:r>
            <a:r>
              <a:rPr lang="zh-CN" altLang="en-US" sz="2300" dirty="0"/>
              <a:t>访问，提供笔记管理和备份恢复等功能，构成稳定模型。</a:t>
            </a:r>
            <a:endParaRPr lang="en-US" altLang="zh-CN" sz="230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泛读开源代码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lstStyle/>
          <a:p>
            <a:r>
              <a:rPr lang="zh-CN" altLang="zh-CN" dirty="0"/>
              <a:t>“小米便签”开源软件的功能</a:t>
            </a:r>
            <a:endParaRPr lang="en-US" altLang="zh-CN" dirty="0"/>
          </a:p>
          <a:p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、主界面功能：</a:t>
            </a:r>
            <a:endParaRPr lang="zh-CN" altLang="en-US" sz="3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）便签管理：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·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新建便签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·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删除便签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·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移动便签</a:t>
            </a:r>
            <a:endParaRPr lang="zh-CN" altLang="en-US" sz="3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）导出文本</a:t>
            </a:r>
            <a:endParaRPr lang="zh-CN" altLang="en-US" sz="3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）同步</a:t>
            </a:r>
            <a:endParaRPr lang="zh-CN" altLang="en-US" sz="3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）文件夹管理：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·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新建文件夹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·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删除文件夹</a:t>
            </a:r>
            <a:endParaRPr lang="zh-CN" altLang="en-US" sz="3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）检索便签</a:t>
            </a:r>
            <a:endParaRPr lang="zh-CN" altLang="en-US" sz="3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、便签编辑界面功能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3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）修改字体大小</a:t>
            </a:r>
            <a:endParaRPr lang="zh-CN" altLang="en-US" sz="3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）修改便签背景颜色</a:t>
            </a:r>
            <a:endParaRPr lang="zh-CN" altLang="en-US" sz="3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）进入清单模式</a:t>
            </a:r>
            <a:endParaRPr lang="zh-CN" altLang="en-US" sz="3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）分享</a:t>
            </a:r>
            <a:endParaRPr lang="zh-CN" altLang="en-US" sz="3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）添加</a:t>
            </a:r>
            <a:r>
              <a:rPr lang="en-US" altLang="zh-CN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删除提醒</a:t>
            </a:r>
            <a:endParaRPr lang="zh-CN" altLang="en-US" sz="3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sz="32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泛读开源代码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457200" y="176315"/>
            <a:ext cx="8229600" cy="725129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泛读开源代码</a:t>
            </a:r>
            <a:endParaRPr lang="zh-CN" altLang="en-US" dirty="0"/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457200" y="803173"/>
            <a:ext cx="8229600" cy="5140479"/>
          </a:xfrm>
        </p:spPr>
        <p:txBody>
          <a:bodyPr>
            <a:normAutofit/>
          </a:bodyPr>
          <a:lstStyle/>
          <a:p>
            <a:pPr marL="0" indent="0"/>
            <a:r>
              <a:rPr lang="zh-CN" altLang="zh-CN" sz="2400" dirty="0"/>
              <a:t>“小米便签”开源软件</a:t>
            </a:r>
            <a:r>
              <a:rPr lang="zh-CN" altLang="en-US" sz="2400" dirty="0"/>
              <a:t>功能与模块对应关系</a:t>
            </a:r>
            <a:endParaRPr lang="zh-CN" altLang="en-US" sz="2400" dirty="0"/>
          </a:p>
          <a:p>
            <a:pPr marL="0" indent="0" algn="l"/>
            <a:endParaRPr lang="en-US" altLang="zh-CN" sz="2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642303" y="1238885"/>
          <a:ext cx="8117840" cy="4758055"/>
        </p:xfrm>
        <a:graphic>
          <a:graphicData uri="http://schemas.openxmlformats.org/drawingml/2006/table">
            <a:tbl>
              <a:tblPr/>
              <a:tblGrid>
                <a:gridCol w="777240"/>
                <a:gridCol w="2026285"/>
                <a:gridCol w="2025650"/>
                <a:gridCol w="3288665"/>
              </a:tblGrid>
              <a:tr h="1765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600" b="1">
                          <a:ea typeface="宋体" panose="02010600030101010101" pitchFamily="2" charset="-122"/>
                        </a:rPr>
                        <a:t>序号</a:t>
                      </a:r>
                      <a:endParaRPr lang="zh-CN" altLang="en-US" sz="1600"/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600" b="1">
                          <a:ea typeface="宋体" panose="02010600030101010101" pitchFamily="2" charset="-122"/>
                        </a:rPr>
                        <a:t>功能名称</a:t>
                      </a:r>
                      <a:endParaRPr lang="zh-CN" altLang="en-US" sz="1600"/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600" b="1">
                          <a:ea typeface="宋体" panose="02010600030101010101" pitchFamily="2" charset="-122"/>
                        </a:rPr>
                        <a:t>实现模块</a:t>
                      </a:r>
                      <a:endParaRPr lang="zh-CN" altLang="en-US" sz="1600"/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267970">
                        <a:buNone/>
                      </a:pPr>
                      <a:r>
                        <a:rPr lang="zh-CN" sz="1600" b="1">
                          <a:ea typeface="宋体" panose="02010600030101010101" pitchFamily="2" charset="-122"/>
                        </a:rPr>
                        <a:t>实现方法</a:t>
                      </a:r>
                      <a:endParaRPr lang="zh-CN" altLang="en-US" sz="1600"/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新建便签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NoteEditActivity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createNewNote()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3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删除便签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NoteEditActivity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onOptionsItemSelected()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1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移动便签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DataUtils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moveNoteToFolder(),</a:t>
                      </a:r>
                      <a:endParaRPr 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batchMoveToFolder()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6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新建文件夹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NotesListActivity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showCreateOrModifyFolderDialog()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06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查看文件夹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NotesListActivity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openFolder()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6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删除文件夹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NotesListActivity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deleteFolder()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3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修改文件夹名称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NotesListActivity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showCreateOrModifyFolderDialog()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79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导出文本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NotesListActivity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exportNoteToText()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96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同步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GTaskSyncService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startSync()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搜索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NotesListActivity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onSearchRequest()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3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修改字体大小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NoteEditActivity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onOptionsItemSelected()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6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修改便签背景颜色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WorkingNote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setBgColorId()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进入清单模式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WorkingNote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setCheckListMode()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6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发送到桌面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NoteEditActivity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sendToDesktop()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3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添加提醒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NoteEditActivity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setReminder()</a:t>
                      </a:r>
                      <a:endParaRPr lang="zh-CN" altLang="en-US" sz="14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83458" y="114864"/>
            <a:ext cx="8229600" cy="823452"/>
          </a:xfrm>
        </p:spPr>
        <p:txBody>
          <a:bodyPr>
            <a:normAutofit/>
          </a:bodyPr>
          <a:lstStyle/>
          <a:p>
            <a:r>
              <a:rPr lang="zh-CN" altLang="en-US" dirty="0"/>
              <a:t>泛读开源代码</a:t>
            </a:r>
            <a:endParaRPr lang="zh-CN" altLang="en-US" dirty="0"/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457200" y="938530"/>
            <a:ext cx="7555865" cy="5319395"/>
          </a:xfrm>
        </p:spPr>
        <p:txBody>
          <a:bodyPr>
            <a:normAutofit/>
          </a:bodyPr>
          <a:lstStyle/>
          <a:p>
            <a:r>
              <a:rPr lang="zh-CN" altLang="zh-CN" dirty="0"/>
              <a:t>“小米便签”程序包的实现类图</a:t>
            </a:r>
            <a:endParaRPr lang="zh-CN" altLang="zh-CN" dirty="0"/>
          </a:p>
          <a:p>
            <a:r>
              <a:rPr lang="en-US" altLang="zh-CN" sz="1600" dirty="0"/>
              <a:t>data</a:t>
            </a:r>
            <a:r>
              <a:rPr lang="zh-CN" altLang="en-US" sz="1600" dirty="0"/>
              <a:t>包：</a:t>
            </a:r>
            <a:endParaRPr lang="zh-CN" altLang="en-US" sz="1600" dirty="0"/>
          </a:p>
          <a:p>
            <a:endParaRPr lang="zh-CN" altLang="en-US" sz="1600" dirty="0"/>
          </a:p>
          <a:p>
            <a:endParaRPr lang="zh-CN" altLang="en-US" sz="1600" dirty="0"/>
          </a:p>
          <a:p>
            <a:endParaRPr lang="zh-CN" altLang="en-US" sz="1600" dirty="0"/>
          </a:p>
          <a:p>
            <a:endParaRPr lang="zh-CN" altLang="en-US" sz="1600" dirty="0"/>
          </a:p>
          <a:p>
            <a:endParaRPr lang="zh-CN" altLang="en-US" sz="1600" dirty="0"/>
          </a:p>
          <a:p>
            <a:endParaRPr lang="zh-CN" altLang="en-US" sz="1600" dirty="0"/>
          </a:p>
          <a:p>
            <a:endParaRPr lang="zh-CN" altLang="en-US" sz="1600" dirty="0"/>
          </a:p>
          <a:p>
            <a:endParaRPr lang="zh-CN" altLang="en-US" sz="1600" dirty="0"/>
          </a:p>
          <a:p>
            <a:endParaRPr lang="zh-CN" altLang="en-US" sz="1600" dirty="0"/>
          </a:p>
          <a:p>
            <a:r>
              <a:rPr lang="en-US" altLang="zh-CN" sz="1600" dirty="0"/>
              <a:t>model</a:t>
            </a:r>
            <a:r>
              <a:rPr lang="zh-CN" altLang="en-US" sz="1600" dirty="0"/>
              <a:t>包：</a:t>
            </a:r>
            <a:endParaRPr lang="zh-CN" altLang="en-US" sz="1600" dirty="0"/>
          </a:p>
          <a:p>
            <a:endParaRPr lang="zh-CN" altLang="zh-CN" sz="1600" dirty="0"/>
          </a:p>
          <a:p>
            <a:endParaRPr lang="zh-CN" altLang="zh-CN" sz="1600" dirty="0"/>
          </a:p>
          <a:p>
            <a:endParaRPr lang="zh-CN" altLang="zh-CN" sz="1600" dirty="0"/>
          </a:p>
          <a:p>
            <a:endParaRPr lang="zh-CN" altLang="zh-CN" sz="1600" dirty="0"/>
          </a:p>
          <a:p>
            <a:endParaRPr lang="zh-CN" altLang="zh-CN" sz="1600" dirty="0"/>
          </a:p>
          <a:p>
            <a:endParaRPr lang="zh-CN" altLang="zh-CN" sz="1600" dirty="0"/>
          </a:p>
          <a:p>
            <a:endParaRPr lang="zh-CN" altLang="zh-CN" sz="1600" dirty="0"/>
          </a:p>
          <a:p>
            <a:endParaRPr lang="zh-CN" altLang="zh-CN" sz="1600" dirty="0"/>
          </a:p>
          <a:p>
            <a:endParaRPr lang="zh-CN" altLang="zh-CN" sz="1600" dirty="0"/>
          </a:p>
          <a:p>
            <a:endParaRPr lang="zh-CN" altLang="zh-CN" sz="1600" dirty="0"/>
          </a:p>
          <a:p>
            <a:pPr marL="109855" indent="0">
              <a:buNone/>
            </a:pPr>
            <a:endParaRPr lang="zh-CN" altLang="zh-CN" sz="1600" dirty="0"/>
          </a:p>
          <a:p>
            <a:endParaRPr lang="en-US" altLang="zh-CN" sz="2400" dirty="0"/>
          </a:p>
          <a:p>
            <a:pPr marL="109855" indent="0">
              <a:buNone/>
            </a:pPr>
            <a:endParaRPr lang="en-US" altLang="zh-CN" sz="2400" dirty="0"/>
          </a:p>
          <a:p>
            <a:pPr marL="109855" indent="0">
              <a:buNone/>
            </a:pPr>
            <a:endParaRPr lang="en-US" altLang="zh-CN" sz="2400" dirty="0"/>
          </a:p>
          <a:p>
            <a:pPr marL="109855" indent="0">
              <a:buNone/>
            </a:pPr>
            <a:endParaRPr lang="en-US" altLang="zh-CN" sz="2400" dirty="0"/>
          </a:p>
          <a:p>
            <a:pPr marL="109855" indent="0">
              <a:buNone/>
            </a:pPr>
            <a:endParaRPr lang="en-US" altLang="zh-CN" sz="2400" dirty="0"/>
          </a:p>
          <a:p>
            <a:pPr marL="109855" indent="0">
              <a:buNone/>
            </a:pPr>
            <a:endParaRPr lang="en-US" altLang="zh-CN" sz="2400" dirty="0"/>
          </a:p>
          <a:p>
            <a:pPr marL="109855" indent="0">
              <a:buNone/>
            </a:pPr>
            <a:endParaRPr lang="en-US" altLang="zh-CN" sz="2400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35785" y="1557020"/>
            <a:ext cx="5824855" cy="27863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83485" y="4581525"/>
            <a:ext cx="4385945" cy="204914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036689"/>
            <a:ext cx="8229600" cy="5484608"/>
          </a:xfrm>
        </p:spPr>
        <p:txBody>
          <a:bodyPr/>
          <a:p>
            <a:r>
              <a:rPr lang="zh-CN" altLang="zh-CN" dirty="0">
                <a:sym typeface="+mn-ea"/>
              </a:rPr>
              <a:t>“小米便签”程序包的实现类图</a:t>
            </a:r>
            <a:endParaRPr lang="zh-CN" altLang="zh-CN" dirty="0">
              <a:sym typeface="+mn-ea"/>
            </a:endParaRPr>
          </a:p>
          <a:p>
            <a:r>
              <a:rPr lang="en-US" altLang="zh-CN" sz="1600" dirty="0">
                <a:sym typeface="+mn-ea"/>
              </a:rPr>
              <a:t>gtask.data</a:t>
            </a:r>
            <a:endParaRPr lang="en-US" altLang="zh-CN" sz="1600" dirty="0">
              <a:sym typeface="+mn-ea"/>
            </a:endParaRPr>
          </a:p>
          <a:p>
            <a:endParaRPr lang="zh-CN" altLang="zh-CN" sz="1600" dirty="0">
              <a:sym typeface="+mn-ea"/>
            </a:endParaRPr>
          </a:p>
          <a:p>
            <a:endParaRPr lang="zh-CN" altLang="zh-CN" sz="1600" dirty="0">
              <a:sym typeface="+mn-ea"/>
            </a:endParaRPr>
          </a:p>
          <a:p>
            <a:endParaRPr lang="zh-CN" altLang="zh-CN" sz="1600" dirty="0">
              <a:sym typeface="+mn-ea"/>
            </a:endParaRPr>
          </a:p>
          <a:p>
            <a:endParaRPr lang="zh-CN" altLang="zh-CN" sz="1600" dirty="0">
              <a:sym typeface="+mn-ea"/>
            </a:endParaRPr>
          </a:p>
          <a:p>
            <a:endParaRPr lang="zh-CN" altLang="zh-CN" sz="1600" dirty="0">
              <a:sym typeface="+mn-ea"/>
            </a:endParaRPr>
          </a:p>
          <a:p>
            <a:endParaRPr lang="zh-CN" altLang="zh-CN" sz="1600" dirty="0">
              <a:sym typeface="+mn-ea"/>
            </a:endParaRPr>
          </a:p>
          <a:p>
            <a:endParaRPr lang="zh-CN" altLang="zh-CN" sz="1600" dirty="0">
              <a:sym typeface="+mn-ea"/>
            </a:endParaRPr>
          </a:p>
          <a:p>
            <a:endParaRPr lang="zh-CN" altLang="zh-CN" sz="1600" dirty="0">
              <a:sym typeface="+mn-ea"/>
            </a:endParaRPr>
          </a:p>
          <a:p>
            <a:endParaRPr lang="zh-CN" altLang="zh-CN" sz="1600" dirty="0">
              <a:sym typeface="+mn-ea"/>
            </a:endParaRPr>
          </a:p>
          <a:p>
            <a:endParaRPr lang="zh-CN" altLang="zh-CN" sz="1600" dirty="0">
              <a:sym typeface="+mn-ea"/>
            </a:endParaRPr>
          </a:p>
          <a:p>
            <a:r>
              <a:rPr lang="en-US" altLang="zh-CN" sz="1600" dirty="0">
                <a:sym typeface="+mn-ea"/>
              </a:rPr>
              <a:t>gtask.remote</a:t>
            </a:r>
            <a:endParaRPr lang="zh-CN" altLang="zh-CN" sz="1600" dirty="0"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225477"/>
            <a:ext cx="8229600" cy="811212"/>
          </a:xfrm>
        </p:spPr>
        <p:txBody>
          <a:bodyPr/>
          <a:p>
            <a:r>
              <a:rPr lang="zh-CN" altLang="en-US" dirty="0">
                <a:sym typeface="+mn-ea"/>
              </a:rPr>
              <a:t>泛读开源代码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59510" y="1909445"/>
            <a:ext cx="5681980" cy="27235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331595" y="5121910"/>
            <a:ext cx="4993640" cy="1651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029465"/>
            <a:ext cx="8229600" cy="5828482"/>
          </a:xfrm>
        </p:spPr>
        <p:txBody>
          <a:bodyPr/>
          <a:p>
            <a:r>
              <a:rPr lang="zh-CN" altLang="zh-CN" dirty="0">
                <a:sym typeface="+mn-ea"/>
              </a:rPr>
              <a:t>“小米便签”程序包的实现类图</a:t>
            </a:r>
            <a:endParaRPr lang="zh-CN" altLang="zh-CN" dirty="0">
              <a:sym typeface="+mn-ea"/>
            </a:endParaRPr>
          </a:p>
          <a:p>
            <a:r>
              <a:rPr lang="en-US" altLang="zh-CN" sz="1600" dirty="0">
                <a:sym typeface="+mn-ea"/>
              </a:rPr>
              <a:t>widget</a:t>
            </a:r>
            <a:r>
              <a:rPr lang="zh-CN" altLang="en-US" sz="1600" dirty="0">
                <a:sym typeface="+mn-ea"/>
              </a:rPr>
              <a:t>包：</a:t>
            </a:r>
            <a:endParaRPr lang="zh-CN" altLang="zh-CN" sz="1600" dirty="0"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7847"/>
          </a:xfrm>
        </p:spPr>
        <p:txBody>
          <a:bodyPr>
            <a:normAutofit fontScale="90000"/>
          </a:bodyPr>
          <a:p>
            <a:r>
              <a:rPr lang="zh-CN" altLang="en-US" dirty="0">
                <a:sym typeface="+mn-ea"/>
              </a:rPr>
              <a:t>泛读开源代码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9160" y="1988820"/>
            <a:ext cx="7048500" cy="35896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082610"/>
            <a:ext cx="8229600" cy="4924681"/>
          </a:xfrm>
        </p:spPr>
        <p:txBody>
          <a:bodyPr/>
          <a:p>
            <a:r>
              <a:rPr lang="zh-CN" altLang="zh-CN" dirty="0">
                <a:sym typeface="+mn-ea"/>
              </a:rPr>
              <a:t>“小米便签”程序包的实现类图</a:t>
            </a:r>
            <a:endParaRPr lang="zh-CN" altLang="zh-CN" dirty="0">
              <a:sym typeface="+mn-ea"/>
            </a:endParaRPr>
          </a:p>
          <a:p>
            <a:r>
              <a:rPr lang="en-US" altLang="zh-CN" sz="1600" dirty="0">
                <a:sym typeface="+mn-ea"/>
              </a:rPr>
              <a:t>ui</a:t>
            </a:r>
            <a:r>
              <a:rPr lang="zh-CN" altLang="en-US" sz="1600" dirty="0">
                <a:sym typeface="+mn-ea"/>
              </a:rPr>
              <a:t>包：</a:t>
            </a:r>
            <a:endParaRPr lang="zh-CN" altLang="zh-CN" sz="1600" dirty="0"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7988"/>
          </a:xfrm>
        </p:spPr>
        <p:txBody>
          <a:bodyPr/>
          <a:p>
            <a:r>
              <a:rPr lang="zh-CN" altLang="en-US" dirty="0">
                <a:sym typeface="+mn-ea"/>
              </a:rPr>
              <a:t>泛读开源代码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99870" y="1884045"/>
            <a:ext cx="6144895" cy="443928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泛读开源代码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分析代码质量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标注开源代码</a:t>
            </a:r>
            <a:endParaRPr lang="en-US" altLang="zh-CN" dirty="0"/>
          </a:p>
          <a:p>
            <a:r>
              <a:rPr lang="zh-CN" altLang="en-US" dirty="0"/>
              <a:t>维护开源软件</a:t>
            </a:r>
            <a:endParaRPr lang="zh-CN" altLang="en-US" dirty="0"/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zh-CN" altLang="zh-CN" dirty="0"/>
              <a:t>“小米便签”开源软件的</a:t>
            </a:r>
            <a:r>
              <a:rPr lang="zh-CN" altLang="en-US" dirty="0"/>
              <a:t>质量分析</a:t>
            </a:r>
            <a:endParaRPr lang="zh-CN" altLang="en-US" dirty="0"/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的代码质量整体上是较高的，它具有良好的维护性和规范的命名规则，采用了骆驼命名法和全英文命名，使得代码易于理解。代码结构清晰，易于阅读和修改。此外，开发者在代码中合理地使用了异常处理机制，提高了代码的健壮性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分析代码质量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254000" algn="l"/>
            <a:r>
              <a:rPr lang="zh-CN" altLang="en-US" dirty="0">
                <a:sym typeface="+mn-ea"/>
              </a:rPr>
              <a:t>人工分析</a:t>
            </a:r>
            <a:endParaRPr lang="zh-CN" altLang="en-US" dirty="0">
              <a:sym typeface="+mn-ea"/>
            </a:endParaRPr>
          </a:p>
          <a:p>
            <a:pPr marL="0" indent="254000" algn="l"/>
            <a:endParaRPr lang="zh-CN" altLang="en-US" dirty="0">
              <a:sym typeface="+mn-ea"/>
            </a:endParaRPr>
          </a:p>
          <a:p>
            <a:pPr marL="0" indent="254000" algn="l"/>
            <a:endParaRPr lang="zh-CN" altLang="en-US" dirty="0"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分析代码质量</a:t>
            </a:r>
            <a:endParaRPr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9205" y="2060575"/>
            <a:ext cx="6558915" cy="43014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 marL="0" indent="0" algn="l"/>
            <a:r>
              <a:rPr lang="zh-CN" altLang="en-US" dirty="0">
                <a:sym typeface="+mn-ea"/>
              </a:rPr>
              <a:t>人工分析</a:t>
            </a:r>
            <a:endParaRPr lang="zh-CN" altLang="en-US" dirty="0">
              <a:sym typeface="+mn-ea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方法名遵照骆驼法命名，动词，便于一看名字就知晓该方法作用</a:t>
            </a:r>
            <a:r>
              <a:rPr lang="zh-CN" altLang="en-US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，如：</a:t>
            </a:r>
            <a:endParaRPr lang="zh-CN" altLang="en-US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playRingtone 方法来播放铃声</a:t>
            </a:r>
            <a:endParaRPr lang="zh-CN" altLang="en-US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RingtoneManager.getRingtone 方法来获取铃声对象</a:t>
            </a:r>
            <a:endParaRPr lang="zh-CN" altLang="en-US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变量名也遵照骆驼法命名，便于知晓作用</a:t>
            </a:r>
            <a:r>
              <a:rPr lang="zh-CN" altLang="en-US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，如：</a:t>
            </a:r>
            <a:endParaRPr lang="zh-CN" altLang="en-US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selectedRingtoneUri</a:t>
            </a:r>
            <a:r>
              <a:rPr lang="zh-CN" altLang="en-US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：选择铃声的</a:t>
            </a: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URI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按作用进行适度隔行，便于阅读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09855" indent="0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None/>
            </a:pP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分析代码质量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zh-CN" altLang="en-US" dirty="0"/>
              <a:t>自动分析</a:t>
            </a:r>
            <a:endParaRPr lang="zh-CN" altLang="en-US" dirty="0"/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使用SonarQube对程序进行分析,在小米便签软件的源代码中，共审查出11个问题…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分析代码质量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15" y="2708910"/>
            <a:ext cx="8128000" cy="394144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266700" algn="l"/>
            <a:r>
              <a:rPr lang="zh-CN" altLang="en-US" dirty="0">
                <a:sym typeface="+mn-ea"/>
              </a:rPr>
              <a:t>自动分析</a:t>
            </a:r>
            <a:endParaRPr lang="zh-CN" altLang="en-US" dirty="0">
              <a:sym typeface="+mn-ea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现对代码存在的质量问题进行汇总统计，对严重程度为Blocker、Critical和Major的问题进行</a:t>
            </a:r>
            <a:r>
              <a:rPr lang="zh-CN" altLang="en-US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举例</a:t>
            </a: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分析：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、严重程度：</a:t>
            </a: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Blocker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分析代码质量</a:t>
            </a:r>
            <a:endParaRPr lang="zh-CN" altLang="en-US" dirty="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2996565"/>
            <a:ext cx="7510780" cy="36499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266700" algn="l"/>
            <a:r>
              <a:rPr lang="zh-CN" altLang="en-US" dirty="0">
                <a:sym typeface="+mn-ea"/>
              </a:rPr>
              <a:t>自动分析</a:t>
            </a:r>
            <a:endParaRPr lang="zh-CN" altLang="en-US" dirty="0">
              <a:sym typeface="+mn-ea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阻断错误分析</a:t>
            </a:r>
            <a:r>
              <a:rPr lang="zh-CN" altLang="en-US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使用try-with-resources或在“final”子句中关闭“FileOutputStream”。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分析代码质量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266700" algn="l"/>
            <a:r>
              <a:rPr lang="zh-CN" altLang="en-US" dirty="0">
                <a:sym typeface="+mn-ea"/>
              </a:rPr>
              <a:t>自动分析</a:t>
            </a:r>
            <a:endParaRPr lang="zh-CN" altLang="en-US" dirty="0">
              <a:sym typeface="+mn-ea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2、严重程度：</a:t>
            </a: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Major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分析代码质量</a:t>
            </a:r>
            <a:endParaRPr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2348865"/>
            <a:ext cx="8128000" cy="39243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266700" algn="l"/>
            <a:r>
              <a:rPr lang="zh-CN" altLang="en-US" dirty="0">
                <a:sym typeface="+mn-ea"/>
              </a:rPr>
              <a:t>自动分析</a:t>
            </a:r>
            <a:endParaRPr lang="zh-CN" altLang="en-US" dirty="0">
              <a:sym typeface="+mn-ea"/>
            </a:endParaRPr>
          </a:p>
          <a:p>
            <a:pPr algn="l"/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主要错误分析：可以抛出“空指针异常”;“js”在这里可为空。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分析代码质量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266700" algn="l"/>
            <a:r>
              <a:rPr lang="zh-CN" altLang="en-US" dirty="0">
                <a:sym typeface="+mn-ea"/>
              </a:rPr>
              <a:t>自动分析</a:t>
            </a:r>
            <a:endParaRPr lang="zh-CN" altLang="en-US" dirty="0">
              <a:sym typeface="+mn-ea"/>
            </a:endParaRPr>
          </a:p>
          <a:p>
            <a:pPr marL="0" indent="266700" algn="l"/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3、严重程度：</a:t>
            </a:r>
            <a:r>
              <a:rPr lang="zh-CN" altLang="en-US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次要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266700" algn="l"/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266700" algn="l"/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分析代码质量</a:t>
            </a:r>
            <a:endParaRPr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000" y="2564765"/>
            <a:ext cx="8128000" cy="395414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266700" algn="l"/>
            <a:r>
              <a:rPr lang="zh-CN" altLang="en-US" dirty="0">
                <a:sym typeface="+mn-ea"/>
              </a:rPr>
              <a:t>自动分析</a:t>
            </a:r>
            <a:endParaRPr lang="zh-CN" altLang="en-US" dirty="0">
              <a:sym typeface="+mn-ea"/>
            </a:endParaRPr>
          </a:p>
          <a:p>
            <a:pPr algn="l"/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次要错误分析：将此乘法运算的操作数之一转换为“long”，不引用空指针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分析代码质量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泛读开源代码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分析代码质量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标注开源代码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维护开源软件</a:t>
            </a:r>
            <a:endParaRPr lang="zh-CN" altLang="en-US" dirty="0"/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1328"/>
            <a:ext cx="7339165" cy="4911375"/>
          </a:xfrm>
        </p:spPr>
        <p:txBody>
          <a:bodyPr>
            <a:normAutofit/>
          </a:bodyPr>
          <a:lstStyle/>
          <a:p>
            <a:r>
              <a:rPr lang="zh-CN" altLang="en-US" dirty="0"/>
              <a:t>在类层面理解代码的语义</a:t>
            </a:r>
            <a:endParaRPr lang="zh-CN" altLang="en-US" dirty="0"/>
          </a:p>
          <a:p>
            <a:r>
              <a:rPr lang="zh-CN" altLang="en-US" sz="1800" dirty="0"/>
              <a:t>在小米便签的代码中，这些类整体发挥作用，配合实现了诸多功能。</a:t>
            </a:r>
            <a:endParaRPr lang="zh-CN" altLang="en-US" sz="1800" dirty="0"/>
          </a:p>
          <a:p>
            <a:r>
              <a:rPr lang="en-US" altLang="zh-CN" sz="1600" dirty="0"/>
              <a:t>1</a:t>
            </a:r>
            <a:r>
              <a:rPr lang="zh-CN" altLang="en-US" sz="1600" dirty="0"/>
              <a:t>：笔记列表展示和管理：</a:t>
            </a:r>
            <a:r>
              <a:rPr lang="en-US" altLang="zh-CN" sz="1600" dirty="0"/>
              <a:t>NoteListActivity </a:t>
            </a:r>
            <a:r>
              <a:rPr lang="zh-CN" altLang="en-US" sz="1600" dirty="0"/>
              <a:t>和 </a:t>
            </a:r>
            <a:r>
              <a:rPr lang="en-US" altLang="zh-CN" sz="1600" dirty="0"/>
              <a:t>NotePreferenceActivity </a:t>
            </a:r>
            <a:r>
              <a:rPr lang="zh-CN" altLang="en-US" sz="1600" dirty="0"/>
              <a:t>类协调工作</a:t>
            </a:r>
            <a:r>
              <a:rPr lang="en-US" altLang="zh-CN" sz="1600" dirty="0"/>
              <a:t>,NoteItemData </a:t>
            </a:r>
            <a:r>
              <a:rPr lang="zh-CN" altLang="en-US" sz="1600" dirty="0"/>
              <a:t>和 </a:t>
            </a:r>
            <a:r>
              <a:rPr lang="en-US" altLang="zh-CN" sz="1600" dirty="0"/>
              <a:t>NoteListAdapter </a:t>
            </a:r>
            <a:r>
              <a:rPr lang="zh-CN" altLang="en-US" sz="1600" dirty="0"/>
              <a:t>类提供笔记项的数据结构和视图适配</a:t>
            </a:r>
            <a:r>
              <a:rPr lang="en-US" altLang="zh-CN" sz="1600" dirty="0"/>
              <a:t>,Node</a:t>
            </a:r>
            <a:r>
              <a:rPr lang="zh-CN" altLang="en-US" sz="1600" dirty="0"/>
              <a:t>类提供笔记数据的增删查改功能，实现了笔记列表的展示和管理。</a:t>
            </a:r>
            <a:endParaRPr lang="zh-CN" altLang="en-US" sz="1600" dirty="0"/>
          </a:p>
          <a:p>
            <a:r>
              <a:rPr lang="en-US" altLang="zh-CN" sz="1600" dirty="0"/>
              <a:t>2:</a:t>
            </a:r>
            <a:r>
              <a:rPr lang="zh-CN" altLang="en-US" sz="1600" dirty="0"/>
              <a:t>笔记编辑和保存：</a:t>
            </a:r>
            <a:r>
              <a:rPr lang="en-US" altLang="zh-CN" sz="1600" dirty="0"/>
              <a:t>NoteEditActivity </a:t>
            </a:r>
            <a:r>
              <a:rPr lang="zh-CN" altLang="en-US" sz="1600" dirty="0"/>
              <a:t>和 </a:t>
            </a:r>
            <a:r>
              <a:rPr lang="en-US" altLang="zh-CN" sz="1600" dirty="0"/>
              <a:t>NoteEditText </a:t>
            </a:r>
            <a:r>
              <a:rPr lang="zh-CN" altLang="en-US" sz="1600" dirty="0"/>
              <a:t>类协调工作，实现了笔记编辑和保存的功能。</a:t>
            </a:r>
            <a:r>
              <a:rPr lang="en-US" altLang="zh-CN" sz="1600" dirty="0"/>
              <a:t>NoteItemData </a:t>
            </a:r>
            <a:r>
              <a:rPr lang="zh-CN" altLang="en-US" sz="1600" dirty="0"/>
              <a:t>类提供笔记数据的结构和封装，</a:t>
            </a:r>
            <a:r>
              <a:rPr lang="en-US" altLang="zh-CN" sz="1600" dirty="0"/>
              <a:t>Node</a:t>
            </a:r>
            <a:r>
              <a:rPr lang="zh-CN" altLang="en-US" sz="1600" dirty="0"/>
              <a:t>类提供了对笔记数据更新和保存的接口。</a:t>
            </a:r>
            <a:endParaRPr lang="zh-CN" altLang="en-US" sz="1600" dirty="0"/>
          </a:p>
          <a:p>
            <a:r>
              <a:rPr lang="en-US" altLang="zh-CN" sz="1600" dirty="0"/>
              <a:t>3:</a:t>
            </a:r>
            <a:r>
              <a:rPr lang="zh-CN" altLang="en-US" sz="1600" dirty="0"/>
              <a:t>挂件管理：</a:t>
            </a:r>
            <a:r>
              <a:rPr lang="en-US" altLang="zh-CN" sz="1600" dirty="0"/>
              <a:t>NoteWidgetProvider </a:t>
            </a:r>
            <a:r>
              <a:rPr lang="zh-CN" altLang="en-US" sz="1600" dirty="0"/>
              <a:t>类提供小部件的配置和参数设置界面，</a:t>
            </a:r>
            <a:r>
              <a:rPr lang="en-US" altLang="zh-CN" sz="1600" dirty="0">
                <a:sym typeface="+mn-ea"/>
              </a:rPr>
              <a:t>NotePreferenceActivity</a:t>
            </a:r>
            <a:r>
              <a:rPr lang="en-US" altLang="zh-CN" sz="1600" dirty="0"/>
              <a:t> </a:t>
            </a:r>
            <a:r>
              <a:rPr lang="zh-CN" altLang="en-US" sz="1600" dirty="0"/>
              <a:t>类提供小部件展示数据的逻辑处理，实现了小部件相关功能。</a:t>
            </a:r>
            <a:endParaRPr lang="zh-CN" altLang="en-US" sz="1600" dirty="0"/>
          </a:p>
          <a:p>
            <a:r>
              <a:rPr lang="zh-CN" altLang="en-US" sz="1600" dirty="0"/>
              <a:t>通过这些类之间的协调配合，小米便签实现了笔记管理、设置和挂件展示等功能。每个类都具有清晰明确的职责和功能，整体来看，小米便签的代码结构清晰、逻辑合理、易于维护和拓展。而后也将对以上涉及到的类进行详细的注释。</a:t>
            </a:r>
            <a:endParaRPr lang="zh-CN" altLang="en-US" sz="160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zh-CN" altLang="en-US" dirty="0"/>
              <a:t>对类进行标注</a:t>
            </a:r>
            <a:endParaRPr lang="en-US" altLang="zh-CN" dirty="0"/>
          </a:p>
          <a:p>
            <a:pPr algn="l"/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AlarmAlertActivity</a:t>
            </a:r>
            <a:r>
              <a:rPr lang="zh-CN" altLang="en-US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是</a:t>
            </a:r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activity</a:t>
            </a:r>
            <a:r>
              <a:rPr lang="zh-CN" altLang="en-US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类，继承自</a:t>
            </a:r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Activity</a:t>
            </a:r>
            <a:r>
              <a:rPr lang="zh-CN" altLang="en-US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父类，实现可视化界面，且实现了</a:t>
            </a:r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OnClickListener, OnDismissListener</a:t>
            </a:r>
            <a:r>
              <a:rPr lang="zh-CN" altLang="en-US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接口，可以监听用户点击，取消事件。定义了如下成员变量：</a:t>
            </a:r>
            <a:endParaRPr lang="zh-CN" altLang="en-US" sz="2200" b="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algn="l"/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mNoteId</a:t>
            </a:r>
            <a:r>
              <a:rPr lang="zh-CN" altLang="en-US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：便签 </a:t>
            </a:r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id </a:t>
            </a:r>
            <a:r>
              <a:rPr lang="zh-CN" altLang="en-US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变量。</a:t>
            </a:r>
            <a:endParaRPr lang="zh-CN" altLang="en-US" sz="2200" b="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algn="l"/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mSnippet</a:t>
            </a:r>
            <a:r>
              <a:rPr lang="zh-CN" altLang="en-US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：字符串变量，表示便签的摘要信息。</a:t>
            </a:r>
            <a:endParaRPr lang="zh-CN" altLang="en-US" sz="2200" b="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algn="l"/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SNIPPET_PREW_MAX_LEN</a:t>
            </a:r>
            <a:r>
              <a:rPr lang="zh-CN" altLang="en-US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：静态不可修改的整型变量，用于控制便签摘要信息的最大长度。</a:t>
            </a:r>
            <a:endParaRPr lang="zh-CN" altLang="en-US" sz="2200" b="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algn="l"/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mPlayer</a:t>
            </a:r>
            <a:r>
              <a:rPr lang="zh-CN" altLang="en-US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MediaPlayer </a:t>
            </a:r>
            <a:r>
              <a:rPr lang="zh-CN" altLang="en-US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对象，用于播放闹钟音乐。</a:t>
            </a:r>
            <a:endParaRPr lang="zh-CN" altLang="en-US" sz="2200" b="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109855" indent="0" algn="l">
              <a:buNone/>
            </a:pPr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zh-CN" altLang="en-US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以对</a:t>
            </a:r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AlarmAlertActivity</a:t>
            </a:r>
            <a:r>
              <a:rPr lang="zh-CN" altLang="en-US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类的代码标注为例</a:t>
            </a:r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)</a:t>
            </a:r>
            <a:endParaRPr lang="en-US" altLang="zh-CN" sz="2200" b="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标注开源代码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内容占位符 6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7360" y="1772285"/>
            <a:ext cx="7601585" cy="180403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4175" y="1481455"/>
            <a:ext cx="8642350" cy="5006975"/>
          </a:xfrm>
        </p:spPr>
        <p:txBody>
          <a:bodyPr>
            <a:normAutofit fontScale="50000"/>
          </a:bodyPr>
          <a:lstStyle/>
          <a:p>
            <a:r>
              <a:rPr lang="zh-CN" altLang="en-US" sz="2200" dirty="0">
                <a:sym typeface="+mn-ea"/>
              </a:rPr>
              <a:t>在方法层面理解代码的语义</a:t>
            </a:r>
            <a:endParaRPr lang="zh-CN" altLang="en-US" sz="2200" dirty="0">
              <a:sym typeface="+mn-ea"/>
            </a:endParaRPr>
          </a:p>
          <a:p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zh-CN" altLang="en-US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以</a:t>
            </a:r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NotesListActivity</a:t>
            </a:r>
            <a:r>
              <a:rPr lang="zh-CN" altLang="en-US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的方法为例</a:t>
            </a:r>
            <a:r>
              <a:rPr lang="en-US" altLang="zh-CN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)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onActivityResult(int requestCode, int resultCode, Intent data)</a:t>
            </a: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是一个受保护的方法</a:t>
            </a: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，以及一个辅助方法 playRingtone(Uri ringtoneUri)。下面是代码的详细解释：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super.onActivityResult(requestCode, resultCode, data); - 调用父类的 onActivityResult 方法，以确保正确处理活动返回结果。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if (requestCode == REQUEST_CODE_RINGTONE &amp;&amp; resultCode == RESULT_OK) - 这个条件语句检查返回结果的请求码是否与预期的请求码 REQUEST_CODE_RINGTONE 相匹配，并且结果是否成功返回（resultCode == RESULT_OK）。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selectedRingtoneUri = data.getParcelableExtra(RingtoneManager.EXTRA_RINGTONE_PICKED_URI); - 从返回的意图（data）中获取用户选择的铃声的 URI，并将其存储在 selectedRingtoneUri 变量中。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if (selectedRingtoneUri != null) - 这个条件语句检查是否成功获取到铃声的 URI。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playRingtone(selectedRingtoneUri); - 调用 playRingtone() 方法，将选择的铃声 URI 作为参数传递给它，以播放所选的铃声。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如果用户选择了静音（selectedRingtoneUri 为 null），则执行以下代码块来处理静音情况。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public static Uri selectedRingtoneUri; - 这是一个静态的 Uri 变量，用于在类中存储用户选择的铃声的 URI。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private void playRingtone(Uri ringtoneUri) - 这是一个辅助方法，用于播放铃声。它接收一个铃声的 URI 参数，并使用 Ringtone 类来播放该铃声。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Ringtone ringtone = RingtoneManager.getRingtone(this, ringtoneUri); - 使用 RingtoneManager 类的 getRingtone() 方法，通过传入的铃声 URI 获取 Ringtone 对象。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if (ringtone != null) - 这个条件语句检查是否成功获取到铃声对象。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ringtone.play(); - 调用 play() 方法来播放铃声。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65760" indent="-255905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0"/>
              <a:buChar char=""/>
            </a:pPr>
            <a:r>
              <a:rPr lang="en-US" altLang="zh-CN" sz="22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这段代码的作用是在活动返回结果时，处理用户选择的铃声。它获取铃声的 URI，然后根据铃声是否为空（静音情况）来执行相应的处理操作。如果铃声不为空，则调用辅助方法 playRingtone() 来播放所选的铃声。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zh-CN" altLang="en-US" sz="2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。。。</a:t>
            </a:r>
            <a:endParaRPr lang="en-US" altLang="zh-CN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endParaRPr lang="zh-CN" altLang="en-US" sz="2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dirty="0">
                <a:sym typeface="+mn-ea"/>
              </a:rPr>
              <a:t>对方法进行标注</a:t>
            </a:r>
            <a:endParaRPr lang="zh-CN" altLang="en-US" sz="2200" dirty="0"/>
          </a:p>
          <a:p>
            <a:r>
              <a:rPr lang="en-US" altLang="zh-CN" sz="2200" b="0" dirty="0"/>
              <a:t>(</a:t>
            </a:r>
            <a:r>
              <a:rPr lang="zh-CN" altLang="en-US" sz="2200" b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以</a:t>
            </a:r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AlarmAlertActivity</a:t>
            </a:r>
            <a:r>
              <a:rPr lang="zh-CN" altLang="en-US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类的</a:t>
            </a:r>
            <a:r>
              <a:rPr lang="zh-CN" altLang="en-US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某些方法为例</a:t>
            </a:r>
            <a:r>
              <a:rPr lang="en-US" altLang="zh-CN" sz="2200" b="0" dirty="0"/>
              <a:t>)</a:t>
            </a:r>
            <a:endParaRPr lang="zh-CN" altLang="en-US" sz="2200" b="0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9795" y="2348865"/>
            <a:ext cx="5554345" cy="441515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对代码块进行标注</a:t>
            </a:r>
            <a:endParaRPr lang="en-US" altLang="zh-CN" dirty="0"/>
          </a:p>
          <a:p>
            <a:pPr lvl="0">
              <a:buClr>
                <a:srgbClr val="2DA2BF"/>
              </a:buClr>
            </a:pPr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AlarmAlertActivity</a:t>
            </a:r>
            <a:r>
              <a:rPr lang="zh-CN" altLang="en-US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类中方法</a:t>
            </a:r>
            <a:r>
              <a:rPr lang="en-US" altLang="zh-CN" sz="22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onCreate( )</a:t>
            </a:r>
            <a:r>
              <a:rPr lang="zh-CN" altLang="en-US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中的重要语句块的注释</a:t>
            </a:r>
            <a:endParaRPr lang="zh-CN" altLang="en-US" sz="22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71550" y="2492375"/>
            <a:ext cx="6985635" cy="373697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lstStyle/>
          <a:p>
            <a:pPr marL="0" indent="0"/>
            <a:r>
              <a:rPr lang="zh-CN" altLang="en-US" dirty="0"/>
              <a:t>在代码块层面理解代码的语义</a:t>
            </a:r>
            <a:endParaRPr lang="zh-CN" altLang="en-US" dirty="0"/>
          </a:p>
          <a:p>
            <a:pPr marL="0" indent="0"/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在try语句块中，首先从Intent中获取便签ID并将其解析为长整型。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/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/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接着，使用获取到的便签ID，通过ContentResolver从数据库中获取便签的片段内容。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/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/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然后，检查便签片段的长度是否超过预览最大长度。如果超过，则对便签片段进行截取，并在末尾添加提示信息。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/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/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在catch语句块中，捕获IllegalArgumentException异常，并打印异常堆栈信息。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/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/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最后，通过return语句直接返回，结束方法的执行。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对语句进行标注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91865" y="1700530"/>
            <a:ext cx="5452745" cy="502475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83976"/>
          </a:xfrm>
        </p:spPr>
        <p:txBody>
          <a:bodyPr>
            <a:normAutofit fontScale="90000"/>
          </a:bodyPr>
          <a:lstStyle/>
          <a:p>
            <a:pPr marL="0" indent="0"/>
            <a:r>
              <a:rPr lang="zh-CN" altLang="en-US" dirty="0"/>
              <a:t>在语句层面理解代码的语义</a:t>
            </a:r>
            <a:endParaRPr lang="zh-CN" altLang="en-US" dirty="0"/>
          </a:p>
          <a:p>
            <a:pPr marL="0" indent="0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onDismiss()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方法的作用是在对话框被取消时执行一些操作。具体来说，它会调用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stopAlarmSound()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方法停止播放闹钟声音，然后调用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finish()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方法结束当前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Activity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stopAlarmSound()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方法的作用是停止播放闹钟声音，释放相关资源，将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MediaPlayer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对象置空。如果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MediaPlayer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对象不为空，则调用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stop()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方法停止播放，然后调用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release()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方法释放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MediaPlayer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对象占用的资源和内存，最后将该对象置为空，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/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综合来看，这段代码的作用是在对话框被取消时停止播放闹钟声音，并释放相关资源，以便结束该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Activity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时可以更好地清理内存和资源。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标注开源代码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泛读开源代码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分析代码质量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标注开源代码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维护开源软件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1：定时提醒功能需要优化：小米便签可以切换铃声功能，让其使用起来更有趣，使提醒更加人性</a:t>
            </a:r>
            <a:r>
              <a:rPr lang="zh-CN" altLang="en-US" sz="2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化。</a:t>
            </a:r>
            <a:endParaRPr lang="zh-CN" altLang="en-US" sz="2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2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：便签直接删除并不太好，可以增加一个回收站功能，使用户能够更加方便的恢复删除后便签。</a:t>
            </a:r>
            <a:endParaRPr lang="zh-CN" altLang="en-US" sz="2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2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以上就是我们组针对这</a:t>
            </a:r>
            <a:r>
              <a:rPr lang="zh-CN" altLang="en-US" sz="2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两个需要优化的地方进行添加的功能</a:t>
            </a:r>
            <a:endParaRPr lang="en-US" altLang="zh-CN" sz="2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598170"/>
            <a:ext cx="8229600" cy="5409565"/>
          </a:xfrm>
        </p:spPr>
        <p:txBody>
          <a:bodyPr/>
          <a:p>
            <a:r>
              <a:rPr lang="zh-CN" altLang="en-US" sz="2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开源软件新功能用例描述</a:t>
            </a:r>
            <a:endParaRPr lang="zh-CN" altLang="en-US" sz="2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endParaRPr lang="en-US" altLang="zh-CN" sz="2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51460" y="116205"/>
            <a:ext cx="8229600" cy="523240"/>
          </a:xfrm>
        </p:spPr>
        <p:txBody>
          <a:bodyPr>
            <a:normAutofit fontScale="90000"/>
          </a:bodyPr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89"/>
          <a:stretch>
            <a:fillRect/>
          </a:stretch>
        </p:blipFill>
        <p:spPr>
          <a:xfrm>
            <a:off x="467360" y="980440"/>
            <a:ext cx="3627120" cy="37039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499610" y="1163320"/>
            <a:ext cx="4112260" cy="333819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开源软件新功能用例图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1619250" y="1988820"/>
            <a:ext cx="5560695" cy="4295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开源软件需求分析顺序图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回收站用例：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27405" y="2276475"/>
            <a:ext cx="7280910" cy="394398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开源软件需求分析顺序图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切换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铃声用例：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0" y="2204720"/>
            <a:ext cx="6048375" cy="450469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开源软件需求分析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分析类图：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0230" y="2294255"/>
            <a:ext cx="8116570" cy="42100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5560" y="980440"/>
            <a:ext cx="8229600" cy="4839970"/>
          </a:xfrm>
        </p:spPr>
        <p:txBody>
          <a:bodyPr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开源软件体系结构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逻辑视图：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-36195" y="44133"/>
            <a:ext cx="8229600" cy="1143000"/>
          </a:xfrm>
        </p:spPr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0155" y="182245"/>
            <a:ext cx="4371340" cy="667575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开源软件界面设计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界面和界面类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</a:rPr>
              <a:t>--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回收站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356100" y="1484630"/>
            <a:ext cx="3492500" cy="35985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292090" y="5300980"/>
            <a:ext cx="1727200" cy="103314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958215"/>
            <a:ext cx="8229600" cy="5049520"/>
          </a:xfrm>
        </p:spPr>
        <p:txBody>
          <a:bodyPr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开源软件界面设计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sz="1600">
                <a:latin typeface="宋体" panose="02010600030101010101" pitchFamily="2" charset="-122"/>
                <a:ea typeface="宋体" panose="02010600030101010101" pitchFamily="2" charset="-122"/>
              </a:rPr>
              <a:t>新增功能界面流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03225" y="44133"/>
            <a:ext cx="8229600" cy="1143000"/>
          </a:xfrm>
        </p:spPr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1772285"/>
            <a:ext cx="7228840" cy="352488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408305"/>
            <a:ext cx="8229600" cy="5599430"/>
          </a:xfrm>
        </p:spPr>
        <p:txBody>
          <a:bodyPr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开源软件详细分析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状态图：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-27940"/>
            <a:ext cx="8229600" cy="560705"/>
          </a:xfrm>
        </p:spPr>
        <p:txBody>
          <a:bodyPr>
            <a:normAutofit fontScale="90000"/>
          </a:bodyPr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160" y="1196340"/>
            <a:ext cx="6201410" cy="18497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885" y="3212465"/>
            <a:ext cx="648081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221740"/>
            <a:ext cx="8229600" cy="4785995"/>
          </a:xfrm>
        </p:spPr>
        <p:txBody>
          <a:bodyPr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开源软件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详细分析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顺序图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</a:rPr>
              <a:t>--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切换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铃声用例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95" y="2132330"/>
            <a:ext cx="5732780" cy="397573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开源软件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详细分析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顺序图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</a:rPr>
              <a:t>--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回收站用例：修改原先类NoteListActivity中的restoreDeletedNodes方法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2276475"/>
            <a:ext cx="7566660" cy="432181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开源软件详细分析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</a:rPr>
              <a:t>设计类图：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200" y="1268730"/>
            <a:ext cx="4495800" cy="25019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60800"/>
            <a:ext cx="6141085" cy="235902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：切换</a:t>
            </a:r>
            <a:r>
              <a:rPr lang="zh-CN" altLang="en-US">
                <a:sym typeface="+mn-ea"/>
              </a:rPr>
              <a:t>铃声功能</a:t>
            </a:r>
            <a:endParaRPr lang="zh-CN" altLang="en-US">
              <a:sym typeface="+mn-ea"/>
            </a:endParaRPr>
          </a:p>
          <a:p>
            <a:r>
              <a:rPr lang="zh-CN" altLang="en-US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便签</a:t>
            </a:r>
            <a:r>
              <a:rPr lang="zh-CN" altLang="en-US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菜单界面点击</a:t>
            </a:r>
            <a:r>
              <a:rPr lang="zh-CN" altLang="en-US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切换铃声按钮</a:t>
            </a:r>
            <a:endParaRPr lang="zh-CN" altLang="en-US" sz="22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0425" y="1196340"/>
            <a:ext cx="2072640" cy="460565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：切换</a:t>
            </a:r>
            <a:r>
              <a:rPr lang="zh-CN" altLang="en-US">
                <a:sym typeface="+mn-ea"/>
              </a:rPr>
              <a:t>铃声功能</a:t>
            </a:r>
            <a:endParaRPr lang="zh-CN" altLang="en-US">
              <a:sym typeface="+mn-ea"/>
            </a:endParaRPr>
          </a:p>
          <a:p>
            <a:r>
              <a:rPr lang="zh-CN" altLang="en-US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音频界面选择选择某一</a:t>
            </a:r>
            <a:r>
              <a:rPr lang="zh-CN" altLang="en-US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音频</a:t>
            </a:r>
            <a:endParaRPr lang="zh-CN" altLang="en-US" sz="22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进行</a:t>
            </a:r>
            <a:r>
              <a:rPr lang="zh-CN" altLang="en-US" sz="22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切换</a:t>
            </a:r>
            <a:endParaRPr lang="zh-CN" altLang="en-US" sz="22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80380" y="542290"/>
            <a:ext cx="2638425" cy="586549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2</a:t>
            </a:r>
            <a:r>
              <a:rPr lang="zh-CN" altLang="en-US"/>
              <a:t>：回收站功能</a:t>
            </a:r>
            <a:endParaRPr lang="zh-CN" altLang="en-US"/>
          </a:p>
          <a:p>
            <a:r>
              <a:rPr lang="zh-CN" altLang="en-US" sz="2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回收站内界面</a:t>
            </a:r>
            <a:endParaRPr lang="zh-CN" altLang="en-US" sz="2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2135" y="332740"/>
            <a:ext cx="2623820" cy="583120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：回收站功能</a:t>
            </a:r>
            <a:endParaRPr lang="zh-CN" altLang="en-US">
              <a:sym typeface="+mn-ea"/>
            </a:endParaRPr>
          </a:p>
          <a:p>
            <a:r>
              <a:rPr lang="zh-CN" altLang="en-US" sz="2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恢复回收站内便签</a:t>
            </a:r>
            <a:endParaRPr lang="zh-CN" altLang="en-US" sz="2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2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至原便签界面内</a:t>
            </a:r>
            <a:endParaRPr lang="zh-CN" altLang="en-US" sz="2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0425" y="688975"/>
            <a:ext cx="2573020" cy="571881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>
                <a:sym typeface="+mn-ea"/>
              </a:rPr>
              <a:t>3</a:t>
            </a:r>
            <a:r>
              <a:rPr lang="zh-CN" altLang="en-US">
                <a:sym typeface="+mn-ea"/>
              </a:rPr>
              <a:t>：回收站功能</a:t>
            </a:r>
            <a:endParaRPr lang="zh-CN" altLang="en-US">
              <a:sym typeface="+mn-ea"/>
            </a:endParaRPr>
          </a:p>
          <a:p>
            <a:r>
              <a:rPr lang="zh-CN" altLang="en-US" sz="2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彻底删除回收站内便签</a:t>
            </a:r>
            <a:endParaRPr lang="zh-CN" altLang="en-US" sz="2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维护开源软件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2090" y="284480"/>
            <a:ext cx="2754630" cy="6123305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泛读开源代码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分析代码质量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标注开源代码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维护开源软件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zh-CN" dirty="0">
                <a:solidFill>
                  <a:srgbClr val="FF0000"/>
                </a:solidFill>
              </a:rPr>
              <a:t>系统演示效果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  <p:pic>
        <p:nvPicPr>
          <p:cNvPr id="2" name="5dee8ef9621ad76a11e22d7e2efaad8a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480435" y="908685"/>
            <a:ext cx="2478405" cy="5055235"/>
          </a:xfrm>
          <a:prstGeom prst="rect">
            <a:avLst/>
          </a:prstGeom>
        </p:spPr>
      </p:pic>
      <p:pic>
        <p:nvPicPr>
          <p:cNvPr id="3" name="3c330fc3133f1ec382fc19c08c3b218b">
            <a:hlinkClick r:id="" action="ppaction://media"/>
          </p:cNvPr>
          <p:cNvPicPr/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248400" y="764540"/>
            <a:ext cx="2438400" cy="516255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0">
              <p:cMediaNode>
                <p:cTn id="8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泛读开源代码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分析代码质量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标注开源代码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维护开源软件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zh-CN" dirty="0">
                <a:solidFill>
                  <a:schemeClr val="bg1">
                    <a:lumMod val="65000"/>
                  </a:schemeClr>
                </a:solidFill>
              </a:rPr>
              <a:t>系统演示效果</a:t>
            </a:r>
            <a:endParaRPr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实践心得体会</a:t>
            </a:r>
            <a:endParaRPr lang="zh-CN" altLang="en-US" dirty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汇报内容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实践心得体会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3982662"/>
          </a:xfrm>
        </p:spPr>
        <p:txBody>
          <a:bodyPr>
            <a:normAutofit fontScale="60000"/>
          </a:bodyPr>
          <a:lstStyle/>
          <a:p>
            <a:r>
              <a:rPr lang="zh-CN" altLang="en-US"/>
              <a:t>在我们的大学学习期间，我们小组参与了一个开源软件项目，即小米便签。这个项目为我们提供了许多宝贵的经验和体验。我们在学习过程中注意到小米便签的代码结构清晰、模块分明、架构明确。开发团队采用了良好的编码习惯，类名、方法名和变量名都非常具有表意性。此外，代码注释详尽，使得代码易于阅读和理解。</a:t>
            </a:r>
            <a:endParaRPr lang="zh-CN" altLang="en-US"/>
          </a:p>
          <a:p>
            <a:endParaRPr lang="zh-CN" altLang="en-US"/>
          </a:p>
          <a:p>
            <a:r>
              <a:t>我们通过实践参与小米便签项目，深入了解了安卓应用开发的各个方面。我们掌握了开发笔记显示和编辑、备份等相关功能的技巧，并学习了如何使用Gradle构建工具以及一些常用库的使用方法。这个项目为我们提供了宝贵的机会，使我们在安卓应用开发领域积累了丰富的经验。</a:t>
            </a:r>
          </a:p>
          <a:p/>
          <a:p>
            <a:r>
              <a:rPr lang="zh-CN" altLang="en-US"/>
              <a:t>通过学习和实践小米便签软件，我们深入认识和理解了应用软件开发的本质。通过亲自动手实践，我们获得了宝贵的经验，使我们能够更好地融入软件开发社区，并自信地应对日后的开发挑战。这个经历让我们更加深刻地认识到实践的重要性，以及不断学习和提升自己的必要性。我们期待将这些宝贵的经验应用于未来的软件开发项目中，并不断完善自己的技能。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353" y="3284984"/>
            <a:ext cx="3313112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11560" y="1844824"/>
            <a:ext cx="7772400" cy="864096"/>
          </a:xfrm>
          <a:prstGeom prst="rect">
            <a:avLst/>
          </a:prstGeom>
        </p:spPr>
        <p:txBody>
          <a:bodyPr vert="horz" anchor="b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b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软件工程课程综合实践汇报</a:t>
            </a:r>
            <a:endParaRPr lang="zh-CN" altLang="en-US" sz="3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  <p:tag name="KSO_WM_SLIDE_MODEL_TYPE" val="cover"/>
</p:tagLst>
</file>

<file path=ppt/tags/tag2.xml><?xml version="1.0" encoding="utf-8"?>
<p:tagLst xmlns:p="http://schemas.openxmlformats.org/presentationml/2006/main">
  <p:tag name="KSO_WM_SLIDE_MODEL_TYPE" val="numdgm"/>
</p:tagLst>
</file>

<file path=ppt/tags/tag3.xml><?xml version="1.0" encoding="utf-8"?>
<p:tagLst xmlns:p="http://schemas.openxmlformats.org/presentationml/2006/main">
  <p:tag name="KSO_WM_SLIDE_MODEL_TYPE" val="numdgm"/>
</p:tagLst>
</file>

<file path=ppt/tags/tag4.xml><?xml version="1.0" encoding="utf-8"?>
<p:tagLst xmlns:p="http://schemas.openxmlformats.org/presentationml/2006/main">
  <p:tag name="KSO_WM_UNIT_TABLE_BEAUTIFY" val="smartTable{46a8c63d-348f-4414-a825-5f77880514ac}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1795*3824*312*312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22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1763*3908*312*312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23.xml><?xml version="1.0" encoding="utf-8"?>
<p:tagLst xmlns:p="http://schemas.openxmlformats.org/presentationml/2006/main">
  <p:tag name="KSO_WPP_MARK_KEY" val="c26d4a7f-a52a-4338-a7ec-bc9de2599c35"/>
  <p:tag name="COMMONDATA" val="eyJoZGlkIjoiZGY2ZmVjOTVhNDhmOWY2OGQyYWEwMDg3M2JhYTEwNDA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7187</Words>
  <Application>WPS 演示</Application>
  <PresentationFormat>全屏显示(4:3)</PresentationFormat>
  <Paragraphs>652</Paragraphs>
  <Slides>56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69" baseType="lpstr">
      <vt:lpstr>Arial</vt:lpstr>
      <vt:lpstr>宋体</vt:lpstr>
      <vt:lpstr>Wingdings</vt:lpstr>
      <vt:lpstr>Times New Roman</vt:lpstr>
      <vt:lpstr>Wingdings 3</vt:lpstr>
      <vt:lpstr>Verdana</vt:lpstr>
      <vt:lpstr>Wingdings 2</vt:lpstr>
      <vt:lpstr>微软雅黑</vt:lpstr>
      <vt:lpstr>Lucida Sans Unicode</vt:lpstr>
      <vt:lpstr>Arial Unicode MS</vt:lpstr>
      <vt:lpstr>黑体</vt:lpstr>
      <vt:lpstr>Wingdings 3</vt:lpstr>
      <vt:lpstr>聚合</vt:lpstr>
      <vt:lpstr>软件工程课程综合实践汇报 “阅读和维护开源软件”</vt:lpstr>
      <vt:lpstr>汇报内容</vt:lpstr>
      <vt:lpstr>泛读开源代码</vt:lpstr>
      <vt:lpstr>泛读开源代码</vt:lpstr>
      <vt:lpstr>泛读开源代码</vt:lpstr>
      <vt:lpstr>泛读开源代码</vt:lpstr>
      <vt:lpstr>泛读开源代码</vt:lpstr>
      <vt:lpstr>泛读开源代码</vt:lpstr>
      <vt:lpstr>泛读开源代码</vt:lpstr>
      <vt:lpstr>泛读开源代码</vt:lpstr>
      <vt:lpstr>泛读开源代码</vt:lpstr>
      <vt:lpstr>泛读开源代码</vt:lpstr>
      <vt:lpstr>汇报内容</vt:lpstr>
      <vt:lpstr>分析代码质量</vt:lpstr>
      <vt:lpstr>分析代码质量</vt:lpstr>
      <vt:lpstr>分析代码质量</vt:lpstr>
      <vt:lpstr>分析代码质量</vt:lpstr>
      <vt:lpstr>分析代码质量</vt:lpstr>
      <vt:lpstr>分析代码质量</vt:lpstr>
      <vt:lpstr>分析代码质量</vt:lpstr>
      <vt:lpstr>分析代码质量</vt:lpstr>
      <vt:lpstr>分析代码质量</vt:lpstr>
      <vt:lpstr>分析代码质量</vt:lpstr>
      <vt:lpstr>汇报内容</vt:lpstr>
      <vt:lpstr>标注开源代码</vt:lpstr>
      <vt:lpstr>标注开源代码</vt:lpstr>
      <vt:lpstr>标注开源代码</vt:lpstr>
      <vt:lpstr>标注开源代码</vt:lpstr>
      <vt:lpstr>标注开源代码</vt:lpstr>
      <vt:lpstr>标注开源代码</vt:lpstr>
      <vt:lpstr>标注开源代码</vt:lpstr>
      <vt:lpstr>标注开源代码</vt:lpstr>
      <vt:lpstr>标注开源代码</vt:lpstr>
      <vt:lpstr>汇报内容</vt:lpstr>
      <vt:lpstr>维护开源软件</vt:lpstr>
      <vt:lpstr>维护开源软件</vt:lpstr>
      <vt:lpstr>维护开源软件</vt:lpstr>
      <vt:lpstr>维护开源软件</vt:lpstr>
      <vt:lpstr>维护开源软件</vt:lpstr>
      <vt:lpstr>维护开源软件</vt:lpstr>
      <vt:lpstr>维护开源软件</vt:lpstr>
      <vt:lpstr>维护开源软件</vt:lpstr>
      <vt:lpstr>维护开源软件</vt:lpstr>
      <vt:lpstr>维护开源软件</vt:lpstr>
      <vt:lpstr>维护开源软件</vt:lpstr>
      <vt:lpstr>维护开源软件</vt:lpstr>
      <vt:lpstr>维护开源软件</vt:lpstr>
      <vt:lpstr>维护开源软件</vt:lpstr>
      <vt:lpstr>维护开源软件</vt:lpstr>
      <vt:lpstr>维护开源软件</vt:lpstr>
      <vt:lpstr>维护开源软件</vt:lpstr>
      <vt:lpstr>维护开源软件</vt:lpstr>
      <vt:lpstr>汇报内容</vt:lpstr>
      <vt:lpstr>汇报内容</vt:lpstr>
      <vt:lpstr>实践心得体会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软件工程课程综合实践汇报 “阅读和维护开源软件”</dc:title>
  <dc:creator>tommy</dc:creator>
  <cp:lastModifiedBy>微信用户</cp:lastModifiedBy>
  <cp:revision>27</cp:revision>
  <dcterms:created xsi:type="dcterms:W3CDTF">2023-06-07T04:57:00Z</dcterms:created>
  <dcterms:modified xsi:type="dcterms:W3CDTF">2023-06-17T15:27:46Z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2052-11.1.0.14309</vt:lpwstr>
  </property>
  <property fmtid="{D5CDD505-2E9C-101B-9397-08002B2CF9AE}" pid="4" name="ICV">
    <vt:lpwstr/>
  </property>
</Properties>
</file>