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98" r:id="rId5"/>
    <p:sldId id="336" r:id="rId6"/>
    <p:sldId id="383" r:id="rId7"/>
    <p:sldId id="384" r:id="rId8"/>
    <p:sldId id="386" r:id="rId9"/>
    <p:sldId id="387" r:id="rId10"/>
    <p:sldId id="388" r:id="rId11"/>
    <p:sldId id="389" r:id="rId12"/>
    <p:sldId id="390" r:id="rId13"/>
    <p:sldId id="391" r:id="rId14"/>
    <p:sldId id="394" r:id="rId15"/>
    <p:sldId id="396" r:id="rId16"/>
    <p:sldId id="399" r:id="rId17"/>
    <p:sldId id="332" r:id="rId18"/>
  </p:sldIdLst>
  <p:sldSz cx="12192000" cy="6858000"/>
  <p:notesSz cx="7103745" cy="10234295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6" userDrawn="1">
          <p15:clr>
            <a:srgbClr val="A4A3A4"/>
          </p15:clr>
        </p15:guide>
        <p15:guide id="2" orient="horz" pos="2108" userDrawn="1">
          <p15:clr>
            <a:srgbClr val="A4A3A4"/>
          </p15:clr>
        </p15:guide>
        <p15:guide id="3" pos="555" userDrawn="1">
          <p15:clr>
            <a:srgbClr val="A4A3A4"/>
          </p15:clr>
        </p15:guide>
        <p15:guide id="4" pos="7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B7CFA"/>
    <a:srgbClr val="1E1EDC"/>
    <a:srgbClr val="001A38"/>
    <a:srgbClr val="4776F1"/>
    <a:srgbClr val="2B4DB6"/>
    <a:srgbClr val="122781"/>
    <a:srgbClr val="015F95"/>
    <a:srgbClr val="080423"/>
    <a:srgbClr val="095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6" autoAdjust="0"/>
    <p:restoredTop sz="95274" autoAdjust="0"/>
  </p:normalViewPr>
  <p:slideViewPr>
    <p:cSldViewPr snapToGrid="0" showGuides="1">
      <p:cViewPr varScale="1">
        <p:scale>
          <a:sx n="77" d="100"/>
          <a:sy n="77" d="100"/>
        </p:scale>
        <p:origin x="255" y="54"/>
      </p:cViewPr>
      <p:guideLst>
        <p:guide pos="3846"/>
        <p:guide orient="horz" pos="2108"/>
        <p:guide pos="555"/>
        <p:guide pos="7162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0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24DA5-B5DA-4A88-98AB-3DB33EF4D8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8A82B-23B5-468C-90E2-CBDE09F55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A82B-23B5-468C-90E2-CBDE09F559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A82B-23B5-468C-90E2-CBDE09F559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51PPT</a:t>
            </a:r>
            <a:r>
              <a:rPr lang="zh-CN" altLang="en-US" dirty="0"/>
              <a:t>模板网   </a:t>
            </a:r>
            <a:r>
              <a:rPr lang="en-US" altLang="zh-CN" dirty="0"/>
              <a:t>www.51pptmoban.com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A82B-23B5-468C-90E2-CBDE09F559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PPT模板网   www.51pptmoban.com">
    <p:bg>
      <p:bgPr>
        <a:solidFill>
          <a:srgbClr val="001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 userDrawn="1"/>
        </p:nvSpPr>
        <p:spPr>
          <a:xfrm>
            <a:off x="0" y="184535"/>
            <a:ext cx="3855102" cy="596777"/>
          </a:xfrm>
          <a:prstGeom prst="parallelogram">
            <a:avLst/>
          </a:prstGeom>
          <a:gradFill flip="none" rotWithShape="1">
            <a:gsLst>
              <a:gs pos="917">
                <a:srgbClr val="4B7CFA">
                  <a:alpha val="0"/>
                </a:srgbClr>
              </a:gs>
              <a:gs pos="55000">
                <a:srgbClr val="1E1EDC">
                  <a:alpha val="49000"/>
                </a:srgbClr>
              </a:gs>
              <a:gs pos="100000">
                <a:srgbClr val="4776F1">
                  <a:alpha val="4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800000" flipH="1">
            <a:off x="5926917" y="4445668"/>
            <a:ext cx="6265083" cy="24123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2241550"/>
            <a:ext cx="4965906" cy="4616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10800000">
            <a:off x="7712495" y="0"/>
            <a:ext cx="4479505" cy="4616450"/>
          </a:xfrm>
          <a:prstGeom prst="rect">
            <a:avLst/>
          </a:prstGeom>
        </p:spPr>
      </p:pic>
      <p:sp>
        <p:nvSpPr>
          <p:cNvPr id="6" name="弧形 5"/>
          <p:cNvSpPr/>
          <p:nvPr userDrawn="1"/>
        </p:nvSpPr>
        <p:spPr>
          <a:xfrm rot="18426368">
            <a:off x="657366" y="230622"/>
            <a:ext cx="914076" cy="522105"/>
          </a:xfrm>
          <a:prstGeom prst="arc">
            <a:avLst>
              <a:gd name="adj1" fmla="val 18680141"/>
              <a:gd name="adj2" fmla="val 11592349"/>
            </a:avLst>
          </a:prstGeom>
          <a:ln w="12700">
            <a:gradFill>
              <a:gsLst>
                <a:gs pos="0">
                  <a:srgbClr val="1E1EDC">
                    <a:alpha val="0"/>
                  </a:srgbClr>
                </a:gs>
                <a:gs pos="100000">
                  <a:srgbClr val="4B7CFA"/>
                </a:gs>
                <a:gs pos="26000">
                  <a:srgbClr val="1E1ED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72592" y="45953"/>
            <a:ext cx="541695" cy="713969"/>
            <a:chOff x="3152872" y="2743200"/>
            <a:chExt cx="477399" cy="629225"/>
          </a:xfrm>
          <a:gradFill>
            <a:gsLst>
              <a:gs pos="0">
                <a:srgbClr val="4B7CFA"/>
              </a:gs>
              <a:gs pos="100000">
                <a:srgbClr val="1E1EDC"/>
              </a:gs>
            </a:gsLst>
            <a:lin ang="5400000" scaled="1"/>
          </a:gradFill>
        </p:grpSpPr>
        <p:sp>
          <p:nvSpPr>
            <p:cNvPr id="8" name="任意多边形: 形状 7"/>
            <p:cNvSpPr/>
            <p:nvPr/>
          </p:nvSpPr>
          <p:spPr>
            <a:xfrm>
              <a:off x="3152872" y="2743200"/>
              <a:ext cx="477399" cy="477399"/>
            </a:xfrm>
            <a:custGeom>
              <a:avLst/>
              <a:gdLst>
                <a:gd name="connsiteX0" fmla="*/ 365760 w 731520"/>
                <a:gd name="connsiteY0" fmla="*/ 0 h 731520"/>
                <a:gd name="connsiteX1" fmla="*/ 731520 w 731520"/>
                <a:gd name="connsiteY1" fmla="*/ 365760 h 731520"/>
                <a:gd name="connsiteX2" fmla="*/ 365760 w 731520"/>
                <a:gd name="connsiteY2" fmla="*/ 731520 h 731520"/>
                <a:gd name="connsiteX3" fmla="*/ 0 w 731520"/>
                <a:gd name="connsiteY3" fmla="*/ 365760 h 731520"/>
                <a:gd name="connsiteX4" fmla="*/ 365760 w 731520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" h="731520">
                  <a:moveTo>
                    <a:pt x="365760" y="0"/>
                  </a:moveTo>
                  <a:cubicBezTo>
                    <a:pt x="365760" y="202004"/>
                    <a:pt x="529516" y="365760"/>
                    <a:pt x="731520" y="365760"/>
                  </a:cubicBezTo>
                  <a:cubicBezTo>
                    <a:pt x="529516" y="365760"/>
                    <a:pt x="365760" y="529516"/>
                    <a:pt x="365760" y="731520"/>
                  </a:cubicBezTo>
                  <a:cubicBezTo>
                    <a:pt x="365760" y="529516"/>
                    <a:pt x="202004" y="365760"/>
                    <a:pt x="0" y="365760"/>
                  </a:cubicBezTo>
                  <a:cubicBezTo>
                    <a:pt x="202004" y="365760"/>
                    <a:pt x="365760" y="202004"/>
                    <a:pt x="3657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3152873" y="3175477"/>
              <a:ext cx="196948" cy="196948"/>
            </a:xfrm>
            <a:custGeom>
              <a:avLst/>
              <a:gdLst>
                <a:gd name="connsiteX0" fmla="*/ 365760 w 731520"/>
                <a:gd name="connsiteY0" fmla="*/ 0 h 731520"/>
                <a:gd name="connsiteX1" fmla="*/ 731520 w 731520"/>
                <a:gd name="connsiteY1" fmla="*/ 365760 h 731520"/>
                <a:gd name="connsiteX2" fmla="*/ 365760 w 731520"/>
                <a:gd name="connsiteY2" fmla="*/ 731520 h 731520"/>
                <a:gd name="connsiteX3" fmla="*/ 0 w 731520"/>
                <a:gd name="connsiteY3" fmla="*/ 365760 h 731520"/>
                <a:gd name="connsiteX4" fmla="*/ 365760 w 731520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" h="731520">
                  <a:moveTo>
                    <a:pt x="365760" y="0"/>
                  </a:moveTo>
                  <a:cubicBezTo>
                    <a:pt x="365760" y="202004"/>
                    <a:pt x="529516" y="365760"/>
                    <a:pt x="731520" y="365760"/>
                  </a:cubicBezTo>
                  <a:cubicBezTo>
                    <a:pt x="529516" y="365760"/>
                    <a:pt x="365760" y="529516"/>
                    <a:pt x="365760" y="731520"/>
                  </a:cubicBezTo>
                  <a:cubicBezTo>
                    <a:pt x="365760" y="529516"/>
                    <a:pt x="202004" y="365760"/>
                    <a:pt x="0" y="365760"/>
                  </a:cubicBezTo>
                  <a:cubicBezTo>
                    <a:pt x="202004" y="365760"/>
                    <a:pt x="365760" y="202004"/>
                    <a:pt x="3657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平行四边形 9"/>
          <p:cNvSpPr/>
          <p:nvPr userDrawn="1"/>
        </p:nvSpPr>
        <p:spPr>
          <a:xfrm>
            <a:off x="7912520" y="6614902"/>
            <a:ext cx="4617407" cy="243098"/>
          </a:xfrm>
          <a:prstGeom prst="parallelogram">
            <a:avLst/>
          </a:prstGeom>
          <a:gradFill flip="none" rotWithShape="1">
            <a:gsLst>
              <a:gs pos="0">
                <a:srgbClr val="4B7CFA"/>
              </a:gs>
              <a:gs pos="100000">
                <a:srgbClr val="1E1EDC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001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 userDrawn="1"/>
        </p:nvSpPr>
        <p:spPr>
          <a:xfrm>
            <a:off x="0" y="184535"/>
            <a:ext cx="3855102" cy="596777"/>
          </a:xfrm>
          <a:prstGeom prst="parallelogram">
            <a:avLst/>
          </a:prstGeom>
          <a:gradFill flip="none" rotWithShape="1">
            <a:gsLst>
              <a:gs pos="917">
                <a:srgbClr val="4B7CFA">
                  <a:alpha val="0"/>
                </a:srgbClr>
              </a:gs>
              <a:gs pos="55000">
                <a:srgbClr val="1E1EDC">
                  <a:alpha val="49000"/>
                </a:srgbClr>
              </a:gs>
              <a:gs pos="100000">
                <a:srgbClr val="4776F1">
                  <a:alpha val="4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10800000">
            <a:off x="7712495" y="0"/>
            <a:ext cx="4479505" cy="4616450"/>
          </a:xfrm>
          <a:prstGeom prst="rect">
            <a:avLst/>
          </a:prstGeom>
        </p:spPr>
      </p:pic>
      <p:sp>
        <p:nvSpPr>
          <p:cNvPr id="6" name="弧形 5"/>
          <p:cNvSpPr/>
          <p:nvPr userDrawn="1"/>
        </p:nvSpPr>
        <p:spPr>
          <a:xfrm rot="18426368">
            <a:off x="657366" y="230622"/>
            <a:ext cx="914076" cy="522105"/>
          </a:xfrm>
          <a:prstGeom prst="arc">
            <a:avLst>
              <a:gd name="adj1" fmla="val 18680141"/>
              <a:gd name="adj2" fmla="val 11592349"/>
            </a:avLst>
          </a:prstGeom>
          <a:ln w="12700">
            <a:gradFill>
              <a:gsLst>
                <a:gs pos="0">
                  <a:srgbClr val="1E1EDC">
                    <a:alpha val="0"/>
                  </a:srgbClr>
                </a:gs>
                <a:gs pos="100000">
                  <a:srgbClr val="4B7CFA"/>
                </a:gs>
                <a:gs pos="26000">
                  <a:srgbClr val="1E1ED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72592" y="45953"/>
            <a:ext cx="541695" cy="713969"/>
            <a:chOff x="3152872" y="2743200"/>
            <a:chExt cx="477399" cy="629225"/>
          </a:xfrm>
          <a:gradFill>
            <a:gsLst>
              <a:gs pos="0">
                <a:srgbClr val="4B7CFA"/>
              </a:gs>
              <a:gs pos="100000">
                <a:srgbClr val="1E1EDC"/>
              </a:gs>
            </a:gsLst>
            <a:lin ang="5400000" scaled="1"/>
          </a:gradFill>
        </p:grpSpPr>
        <p:sp>
          <p:nvSpPr>
            <p:cNvPr id="8" name="任意多边形: 形状 7"/>
            <p:cNvSpPr/>
            <p:nvPr/>
          </p:nvSpPr>
          <p:spPr>
            <a:xfrm>
              <a:off x="3152872" y="2743200"/>
              <a:ext cx="477399" cy="477399"/>
            </a:xfrm>
            <a:custGeom>
              <a:avLst/>
              <a:gdLst>
                <a:gd name="connsiteX0" fmla="*/ 365760 w 731520"/>
                <a:gd name="connsiteY0" fmla="*/ 0 h 731520"/>
                <a:gd name="connsiteX1" fmla="*/ 731520 w 731520"/>
                <a:gd name="connsiteY1" fmla="*/ 365760 h 731520"/>
                <a:gd name="connsiteX2" fmla="*/ 365760 w 731520"/>
                <a:gd name="connsiteY2" fmla="*/ 731520 h 731520"/>
                <a:gd name="connsiteX3" fmla="*/ 0 w 731520"/>
                <a:gd name="connsiteY3" fmla="*/ 365760 h 731520"/>
                <a:gd name="connsiteX4" fmla="*/ 365760 w 731520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" h="731520">
                  <a:moveTo>
                    <a:pt x="365760" y="0"/>
                  </a:moveTo>
                  <a:cubicBezTo>
                    <a:pt x="365760" y="202004"/>
                    <a:pt x="529516" y="365760"/>
                    <a:pt x="731520" y="365760"/>
                  </a:cubicBezTo>
                  <a:cubicBezTo>
                    <a:pt x="529516" y="365760"/>
                    <a:pt x="365760" y="529516"/>
                    <a:pt x="365760" y="731520"/>
                  </a:cubicBezTo>
                  <a:cubicBezTo>
                    <a:pt x="365760" y="529516"/>
                    <a:pt x="202004" y="365760"/>
                    <a:pt x="0" y="365760"/>
                  </a:cubicBezTo>
                  <a:cubicBezTo>
                    <a:pt x="202004" y="365760"/>
                    <a:pt x="365760" y="202004"/>
                    <a:pt x="3657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3152873" y="3175477"/>
              <a:ext cx="196948" cy="196948"/>
            </a:xfrm>
            <a:custGeom>
              <a:avLst/>
              <a:gdLst>
                <a:gd name="connsiteX0" fmla="*/ 365760 w 731520"/>
                <a:gd name="connsiteY0" fmla="*/ 0 h 731520"/>
                <a:gd name="connsiteX1" fmla="*/ 731520 w 731520"/>
                <a:gd name="connsiteY1" fmla="*/ 365760 h 731520"/>
                <a:gd name="connsiteX2" fmla="*/ 365760 w 731520"/>
                <a:gd name="connsiteY2" fmla="*/ 731520 h 731520"/>
                <a:gd name="connsiteX3" fmla="*/ 0 w 731520"/>
                <a:gd name="connsiteY3" fmla="*/ 365760 h 731520"/>
                <a:gd name="connsiteX4" fmla="*/ 365760 w 731520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" h="731520">
                  <a:moveTo>
                    <a:pt x="365760" y="0"/>
                  </a:moveTo>
                  <a:cubicBezTo>
                    <a:pt x="365760" y="202004"/>
                    <a:pt x="529516" y="365760"/>
                    <a:pt x="731520" y="365760"/>
                  </a:cubicBezTo>
                  <a:cubicBezTo>
                    <a:pt x="529516" y="365760"/>
                    <a:pt x="365760" y="529516"/>
                    <a:pt x="365760" y="731520"/>
                  </a:cubicBezTo>
                  <a:cubicBezTo>
                    <a:pt x="365760" y="529516"/>
                    <a:pt x="202004" y="365760"/>
                    <a:pt x="0" y="365760"/>
                  </a:cubicBezTo>
                  <a:cubicBezTo>
                    <a:pt x="202004" y="365760"/>
                    <a:pt x="365760" y="202004"/>
                    <a:pt x="3657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001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800000" flipH="1">
            <a:off x="5926917" y="4445668"/>
            <a:ext cx="6265083" cy="24123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2241550"/>
            <a:ext cx="4965906" cy="4616450"/>
          </a:xfrm>
          <a:prstGeom prst="rect">
            <a:avLst/>
          </a:prstGeom>
        </p:spPr>
      </p:pic>
      <p:sp>
        <p:nvSpPr>
          <p:cNvPr id="10" name="平行四边形 9"/>
          <p:cNvSpPr/>
          <p:nvPr userDrawn="1"/>
        </p:nvSpPr>
        <p:spPr>
          <a:xfrm>
            <a:off x="7912520" y="6614902"/>
            <a:ext cx="4617407" cy="243098"/>
          </a:xfrm>
          <a:prstGeom prst="parallelogram">
            <a:avLst/>
          </a:prstGeom>
          <a:gradFill flip="none" rotWithShape="1">
            <a:gsLst>
              <a:gs pos="0">
                <a:srgbClr val="4B7CFA"/>
              </a:gs>
              <a:gs pos="100000">
                <a:srgbClr val="1E1EDC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microsoft.com/office/2007/relationships/hdphoto" Target="../media/image6.wdp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6.wdp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800000" flipH="1">
            <a:off x="1329437" y="4445668"/>
            <a:ext cx="10658882" cy="241233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2241550"/>
            <a:ext cx="4965906" cy="46164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screen"/>
          <a:srcRect/>
          <a:stretch>
            <a:fillRect/>
          </a:stretch>
        </p:blipFill>
        <p:spPr>
          <a:xfrm rot="10800000">
            <a:off x="7712495" y="0"/>
            <a:ext cx="4479505" cy="4616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-1"/>
            <a:ext cx="5001568" cy="3629968"/>
          </a:xfrm>
          <a:prstGeom prst="rect">
            <a:avLst/>
          </a:prstGeom>
        </p:spPr>
      </p:pic>
      <p:sp>
        <p:nvSpPr>
          <p:cNvPr id="48" name="平行四边形 47"/>
          <p:cNvSpPr/>
          <p:nvPr/>
        </p:nvSpPr>
        <p:spPr>
          <a:xfrm>
            <a:off x="4152900" y="3864281"/>
            <a:ext cx="2981325" cy="281609"/>
          </a:xfrm>
          <a:prstGeom prst="parallelogram">
            <a:avLst/>
          </a:prstGeom>
          <a:gradFill flip="none" rotWithShape="1">
            <a:gsLst>
              <a:gs pos="0">
                <a:srgbClr val="4B7CFA">
                  <a:alpha val="0"/>
                </a:srgbClr>
              </a:gs>
              <a:gs pos="100000">
                <a:srgbClr val="1E1EDC">
                  <a:alpha val="2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矩形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16877" y="6033269"/>
            <a:ext cx="2625878" cy="24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indent="457200" algn="l" defTabSz="12185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accent1"/>
                </a:solidFill>
                <a:latin typeface="DOUYUFont2.0" pitchFamily="2" charset="-128"/>
                <a:ea typeface="DOUYUFont2.0" pitchFamily="2" charset="-128"/>
                <a:cs typeface="+mn-ea"/>
                <a:sym typeface="+mn-lt"/>
              </a:rPr>
              <a:t>2022</a:t>
            </a:r>
            <a:r>
              <a:rPr lang="zh-CN" altLang="en-US" sz="1600" dirty="0">
                <a:solidFill>
                  <a:schemeClr val="accent1"/>
                </a:solidFill>
                <a:latin typeface="DOUYUFont2.0" pitchFamily="2" charset="-128"/>
                <a:ea typeface="DOUYUFont2.0" pitchFamily="2" charset="-128"/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accent1"/>
                </a:solidFill>
                <a:latin typeface="DOUYUFont2.0" pitchFamily="2" charset="-128"/>
                <a:ea typeface="DOUYUFont2.0" pitchFamily="2" charset="-128"/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accent1"/>
                </a:solidFill>
                <a:latin typeface="DOUYUFont2.0" pitchFamily="2" charset="-128"/>
                <a:ea typeface="DOUYUFont2.0" pitchFamily="2" charset="-128"/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accent1"/>
                </a:solidFill>
                <a:latin typeface="DOUYUFont2.0" pitchFamily="2" charset="-128"/>
                <a:ea typeface="DOUYUFont2.0" pitchFamily="2" charset="-128"/>
                <a:cs typeface="+mn-ea"/>
                <a:sym typeface="+mn-lt"/>
              </a:rPr>
              <a:t>22</a:t>
            </a:r>
            <a:r>
              <a:rPr lang="zh-CN" altLang="en-US" sz="1600" dirty="0">
                <a:solidFill>
                  <a:schemeClr val="accent1"/>
                </a:solidFill>
                <a:latin typeface="DOUYUFont2.0" pitchFamily="2" charset="-128"/>
                <a:ea typeface="DOUYUFont2.0" pitchFamily="2" charset="-128"/>
                <a:cs typeface="+mn-ea"/>
                <a:sym typeface="+mn-lt"/>
              </a:rPr>
              <a:t>日</a:t>
            </a:r>
            <a:endParaRPr lang="zh-CN" altLang="en-US" sz="1600" dirty="0">
              <a:solidFill>
                <a:schemeClr val="accent1"/>
              </a:solidFill>
              <a:latin typeface="DOUYUFont2.0" pitchFamily="2" charset="-128"/>
              <a:ea typeface="DOUYUFont2.0" pitchFamily="2" charset="-128"/>
              <a:cs typeface="+mn-ea"/>
              <a:sym typeface="+mn-lt"/>
            </a:endParaRPr>
          </a:p>
        </p:txBody>
      </p:sp>
      <p:sp>
        <p:nvSpPr>
          <p:cNvPr id="7" name="PA_矩形 2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11703" y="416320"/>
            <a:ext cx="8001002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ctr" defTabSz="1218565"/>
            <a:r>
              <a:rPr lang="en-US" altLang="zh-CN" sz="8800" b="1" dirty="0">
                <a:gradFill>
                  <a:gsLst>
                    <a:gs pos="0">
                      <a:srgbClr val="4B7CFA"/>
                    </a:gs>
                    <a:gs pos="100000">
                      <a:srgbClr val="1E1ED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RSA</a:t>
            </a:r>
            <a:r>
              <a:rPr lang="zh-CN" altLang="en-US" sz="8800" b="1" dirty="0">
                <a:gradFill>
                  <a:gsLst>
                    <a:gs pos="0">
                      <a:srgbClr val="4B7CFA"/>
                    </a:gs>
                    <a:gs pos="100000">
                      <a:srgbClr val="1E1ED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算法</a:t>
            </a:r>
            <a:endParaRPr lang="zh-CN" altLang="en-US" sz="8800" b="1" dirty="0">
              <a:gradFill>
                <a:gsLst>
                  <a:gs pos="0">
                    <a:srgbClr val="4B7CFA"/>
                  </a:gs>
                  <a:gs pos="100000">
                    <a:srgbClr val="1E1EDC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  <a:p>
            <a:pPr algn="ctr" defTabSz="1218565"/>
            <a:r>
              <a:rPr lang="zh-CN" altLang="en-US" sz="8800" b="1" dirty="0">
                <a:gradFill>
                  <a:gsLst>
                    <a:gs pos="0">
                      <a:srgbClr val="4B7CFA"/>
                    </a:gs>
                    <a:gs pos="100000">
                      <a:srgbClr val="1E1ED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安全性研究</a:t>
            </a:r>
            <a:endParaRPr lang="zh-CN" altLang="en-US" sz="8800" b="1" dirty="0">
              <a:gradFill>
                <a:gsLst>
                  <a:gs pos="0">
                    <a:srgbClr val="4B7CFA"/>
                  </a:gs>
                  <a:gs pos="100000">
                    <a:srgbClr val="1E1EDC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弧形 31"/>
          <p:cNvSpPr/>
          <p:nvPr/>
        </p:nvSpPr>
        <p:spPr>
          <a:xfrm rot="18426368">
            <a:off x="6759994" y="1861370"/>
            <a:ext cx="3354021" cy="1915762"/>
          </a:xfrm>
          <a:prstGeom prst="arc">
            <a:avLst>
              <a:gd name="adj1" fmla="val 18680141"/>
              <a:gd name="adj2" fmla="val 11592349"/>
            </a:avLst>
          </a:prstGeom>
          <a:ln w="12700">
            <a:gradFill>
              <a:gsLst>
                <a:gs pos="0">
                  <a:srgbClr val="4B7CFA">
                    <a:alpha val="0"/>
                  </a:srgbClr>
                </a:gs>
                <a:gs pos="100000">
                  <a:srgbClr val="1E1ED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7711324" y="1564349"/>
            <a:ext cx="477399" cy="629225"/>
            <a:chOff x="3152872" y="2743200"/>
            <a:chExt cx="477399" cy="629225"/>
          </a:xfrm>
          <a:gradFill>
            <a:gsLst>
              <a:gs pos="0">
                <a:srgbClr val="4B7CFA"/>
              </a:gs>
              <a:gs pos="100000">
                <a:srgbClr val="1E1EDC"/>
              </a:gs>
            </a:gsLst>
            <a:lin ang="5400000" scaled="1"/>
          </a:gradFill>
        </p:grpSpPr>
        <p:sp>
          <p:nvSpPr>
            <p:cNvPr id="34" name="任意多边形: 形状 33"/>
            <p:cNvSpPr/>
            <p:nvPr/>
          </p:nvSpPr>
          <p:spPr>
            <a:xfrm>
              <a:off x="3152872" y="2743200"/>
              <a:ext cx="477399" cy="477399"/>
            </a:xfrm>
            <a:custGeom>
              <a:avLst/>
              <a:gdLst>
                <a:gd name="connsiteX0" fmla="*/ 365760 w 731520"/>
                <a:gd name="connsiteY0" fmla="*/ 0 h 731520"/>
                <a:gd name="connsiteX1" fmla="*/ 731520 w 731520"/>
                <a:gd name="connsiteY1" fmla="*/ 365760 h 731520"/>
                <a:gd name="connsiteX2" fmla="*/ 365760 w 731520"/>
                <a:gd name="connsiteY2" fmla="*/ 731520 h 731520"/>
                <a:gd name="connsiteX3" fmla="*/ 0 w 731520"/>
                <a:gd name="connsiteY3" fmla="*/ 365760 h 731520"/>
                <a:gd name="connsiteX4" fmla="*/ 365760 w 731520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" h="731520">
                  <a:moveTo>
                    <a:pt x="365760" y="0"/>
                  </a:moveTo>
                  <a:cubicBezTo>
                    <a:pt x="365760" y="202004"/>
                    <a:pt x="529516" y="365760"/>
                    <a:pt x="731520" y="365760"/>
                  </a:cubicBezTo>
                  <a:cubicBezTo>
                    <a:pt x="529516" y="365760"/>
                    <a:pt x="365760" y="529516"/>
                    <a:pt x="365760" y="731520"/>
                  </a:cubicBezTo>
                  <a:cubicBezTo>
                    <a:pt x="365760" y="529516"/>
                    <a:pt x="202004" y="365760"/>
                    <a:pt x="0" y="365760"/>
                  </a:cubicBezTo>
                  <a:cubicBezTo>
                    <a:pt x="202004" y="365760"/>
                    <a:pt x="365760" y="202004"/>
                    <a:pt x="3657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3152873" y="3175477"/>
              <a:ext cx="196948" cy="196948"/>
            </a:xfrm>
            <a:custGeom>
              <a:avLst/>
              <a:gdLst>
                <a:gd name="connsiteX0" fmla="*/ 365760 w 731520"/>
                <a:gd name="connsiteY0" fmla="*/ 0 h 731520"/>
                <a:gd name="connsiteX1" fmla="*/ 731520 w 731520"/>
                <a:gd name="connsiteY1" fmla="*/ 365760 h 731520"/>
                <a:gd name="connsiteX2" fmla="*/ 365760 w 731520"/>
                <a:gd name="connsiteY2" fmla="*/ 731520 h 731520"/>
                <a:gd name="connsiteX3" fmla="*/ 0 w 731520"/>
                <a:gd name="connsiteY3" fmla="*/ 365760 h 731520"/>
                <a:gd name="connsiteX4" fmla="*/ 365760 w 731520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" h="731520">
                  <a:moveTo>
                    <a:pt x="365760" y="0"/>
                  </a:moveTo>
                  <a:cubicBezTo>
                    <a:pt x="365760" y="202004"/>
                    <a:pt x="529516" y="365760"/>
                    <a:pt x="731520" y="365760"/>
                  </a:cubicBezTo>
                  <a:cubicBezTo>
                    <a:pt x="529516" y="365760"/>
                    <a:pt x="365760" y="529516"/>
                    <a:pt x="365760" y="731520"/>
                  </a:cubicBezTo>
                  <a:cubicBezTo>
                    <a:pt x="365760" y="529516"/>
                    <a:pt x="202004" y="365760"/>
                    <a:pt x="0" y="365760"/>
                  </a:cubicBezTo>
                  <a:cubicBezTo>
                    <a:pt x="202004" y="365760"/>
                    <a:pt x="365760" y="202004"/>
                    <a:pt x="3657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892495" y="3224104"/>
            <a:ext cx="2241550" cy="405765"/>
            <a:chOff x="4243214" y="2336687"/>
            <a:chExt cx="2241550" cy="405765"/>
          </a:xfrm>
        </p:grpSpPr>
        <p:sp>
          <p:nvSpPr>
            <p:cNvPr id="37" name="矩形: 剪去对角 36"/>
            <p:cNvSpPr/>
            <p:nvPr/>
          </p:nvSpPr>
          <p:spPr>
            <a:xfrm>
              <a:off x="4306714" y="2336687"/>
              <a:ext cx="2178033" cy="330577"/>
            </a:xfrm>
            <a:prstGeom prst="snip2DiagRect">
              <a:avLst>
                <a:gd name="adj1" fmla="val 0"/>
                <a:gd name="adj2" fmla="val 42599"/>
              </a:avLst>
            </a:prstGeom>
            <a:gradFill flip="none" rotWithShape="1">
              <a:gsLst>
                <a:gs pos="0">
                  <a:srgbClr val="4B7CFA"/>
                </a:gs>
                <a:gs pos="100000">
                  <a:srgbClr val="1E1EDC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txBody>
            <a:bodyPr wrap="square" lIns="120000">
              <a:spAutoFit/>
            </a:bodyPr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243214" y="2343672"/>
              <a:ext cx="224155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指导老师：张瑞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霞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4247696" y="1744284"/>
            <a:ext cx="277632" cy="277632"/>
          </a:xfrm>
          <a:prstGeom prst="ellipse">
            <a:avLst/>
          </a:prstGeom>
          <a:gradFill>
            <a:gsLst>
              <a:gs pos="0">
                <a:srgbClr val="4B7CFA"/>
              </a:gs>
              <a:gs pos="78000">
                <a:srgbClr val="1E1EDC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8196733" y="3852878"/>
            <a:ext cx="480542" cy="480542"/>
          </a:xfrm>
          <a:prstGeom prst="ellipse">
            <a:avLst/>
          </a:prstGeom>
          <a:gradFill>
            <a:gsLst>
              <a:gs pos="48000">
                <a:srgbClr val="3349EA"/>
              </a:gs>
              <a:gs pos="0">
                <a:srgbClr val="4B7CFA"/>
              </a:gs>
              <a:gs pos="100000">
                <a:srgbClr val="1E1EDC">
                  <a:alpha val="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单圆角矩形 1"/>
          <p:cNvSpPr/>
          <p:nvPr/>
        </p:nvSpPr>
        <p:spPr>
          <a:xfrm>
            <a:off x="4819015" y="3124835"/>
            <a:ext cx="3781425" cy="236728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41190" y="3853180"/>
            <a:ext cx="3632835" cy="1763395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组长：</a:t>
            </a:r>
            <a:r>
              <a:rPr lang="en-US" altLang="zh-CN" dirty="0"/>
              <a:t>2000301536</a:t>
            </a:r>
            <a:r>
              <a:rPr lang="zh-CN" altLang="en-US" dirty="0"/>
              <a:t>张泰</a:t>
            </a:r>
            <a:r>
              <a:rPr lang="zh-CN" altLang="en-US" dirty="0"/>
              <a:t>铭</a:t>
            </a:r>
            <a:endParaRPr lang="zh-CN" altLang="en-US" dirty="0"/>
          </a:p>
          <a:p>
            <a:pPr algn="ctr"/>
            <a:r>
              <a:rPr lang="zh-CN" altLang="en-US" dirty="0"/>
              <a:t>组员：</a:t>
            </a:r>
            <a:r>
              <a:rPr dirty="0"/>
              <a:t>2000301717利泓林</a:t>
            </a:r>
            <a:endParaRPr dirty="0"/>
          </a:p>
          <a:p>
            <a:pPr algn="ctr"/>
            <a:r>
              <a:rPr lang="en-US" altLang="zh-CN" dirty="0"/>
              <a:t>        </a:t>
            </a:r>
            <a:r>
              <a:rPr dirty="0"/>
              <a:t>2000301720林远璐</a:t>
            </a:r>
            <a:r>
              <a:rPr lang="en-US" altLang="zh-CN" dirty="0"/>
              <a:t>          </a:t>
            </a:r>
            <a:endParaRPr lang="en-US" altLang="zh-CN" dirty="0"/>
          </a:p>
          <a:p>
            <a:pPr algn="ctr"/>
            <a:r>
              <a:rPr lang="en-US" altLang="zh-CN" dirty="0"/>
              <a:t>        </a:t>
            </a:r>
            <a:r>
              <a:rPr dirty="0"/>
              <a:t>2000301727蒙柠冰</a:t>
            </a:r>
            <a:endParaRPr dirty="0"/>
          </a:p>
          <a:p>
            <a:pPr algn="ctr"/>
            <a:r>
              <a:rPr lang="en-US" dirty="0"/>
              <a:t>     2000301814</a:t>
            </a:r>
            <a:r>
              <a:rPr lang="zh-CN" altLang="en-US" dirty="0"/>
              <a:t>孔浪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67450" y="1653540"/>
            <a:ext cx="3569970" cy="491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3045" y="210185"/>
            <a:ext cx="3540125" cy="58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en-US" altLang="zh-CN" sz="3200"/>
              <a:t>3. RSA</a:t>
            </a:r>
            <a:r>
              <a:rPr lang="zh-CN" altLang="en-US" sz="3200"/>
              <a:t>算法</a:t>
            </a:r>
            <a:r>
              <a:rPr lang="zh-CN" altLang="en-US" sz="3200"/>
              <a:t>攻击</a:t>
            </a:r>
            <a:endParaRPr lang="zh-CN" altLang="en-US" sz="3200"/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162050" y="1290320"/>
            <a:ext cx="9685655" cy="4823460"/>
          </a:xfrm>
          <a:prstGeom prst="rect">
            <a:avLst/>
          </a:prstGeom>
          <a:gradFill>
            <a:gsLst>
              <a:gs pos="0">
                <a:srgbClr val="4B7CFA">
                  <a:alpha val="0"/>
                </a:srgbClr>
              </a:gs>
              <a:gs pos="100000">
                <a:srgbClr val="1E1ED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>
                <a:sym typeface="+mn-ea"/>
              </a:rPr>
              <a:t>对</a:t>
            </a:r>
            <a:r>
              <a:rPr lang="en-US" altLang="zh-CN" sz="3200">
                <a:sym typeface="+mn-ea"/>
              </a:rPr>
              <a:t>RSA</a:t>
            </a:r>
            <a:r>
              <a:rPr lang="zh-CN" altLang="en-US" sz="3200">
                <a:sym typeface="+mn-ea"/>
              </a:rPr>
              <a:t>算法的攻击主要有以下几种：</a:t>
            </a:r>
            <a:endParaRPr lang="zh-CN" altLang="en-US" sz="3200"/>
          </a:p>
          <a:p>
            <a:pPr algn="l"/>
            <a:endParaRPr lang="zh-CN" altLang="en-US" sz="3200"/>
          </a:p>
          <a:p>
            <a:pPr algn="l"/>
            <a:r>
              <a:rPr lang="en-US" altLang="zh-CN" sz="3200">
                <a:sym typeface="+mn-ea"/>
              </a:rPr>
              <a:t>1. </a:t>
            </a:r>
            <a:r>
              <a:rPr lang="zh-CN" altLang="en-US" sz="3200">
                <a:sym typeface="+mn-ea"/>
              </a:rPr>
              <a:t>分解模数</a:t>
            </a:r>
            <a:r>
              <a:rPr lang="en-US" altLang="zh-CN" sz="3200">
                <a:sym typeface="+mn-ea"/>
              </a:rPr>
              <a:t>n</a:t>
            </a:r>
            <a:r>
              <a:rPr lang="zh-CN" altLang="en-US" sz="3200">
                <a:sym typeface="+mn-ea"/>
              </a:rPr>
              <a:t>攻击</a:t>
            </a:r>
            <a:endParaRPr lang="en-US" altLang="zh-CN" sz="3200"/>
          </a:p>
          <a:p>
            <a:pPr algn="l"/>
            <a:endParaRPr lang="zh-CN" altLang="en-US" sz="3200">
              <a:ea typeface="宋体" panose="02010600030101010101" pitchFamily="2" charset="-122"/>
            </a:endParaRPr>
          </a:p>
          <a:p>
            <a:pPr algn="l"/>
            <a:r>
              <a:rPr lang="en-US" altLang="zh-CN" sz="3200"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3200">
                <a:ea typeface="宋体" panose="02010600030101010101" pitchFamily="2" charset="-122"/>
                <a:sym typeface="+mn-ea"/>
              </a:rPr>
              <a:t>选择密文攻击</a:t>
            </a:r>
            <a:endParaRPr lang="en-US" altLang="zh-CN" sz="3200">
              <a:ea typeface="宋体" panose="02010600030101010101" pitchFamily="2" charset="-122"/>
            </a:endParaRPr>
          </a:p>
          <a:p>
            <a:pPr algn="l"/>
            <a:endParaRPr lang="zh-CN" altLang="en-US" sz="3200">
              <a:ea typeface="宋体" panose="02010600030101010101" pitchFamily="2" charset="-122"/>
            </a:endParaRPr>
          </a:p>
          <a:p>
            <a:pPr algn="l"/>
            <a:r>
              <a:rPr lang="en-US" altLang="zh-CN" sz="3200"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3200">
                <a:ea typeface="宋体" panose="02010600030101010101" pitchFamily="2" charset="-122"/>
                <a:sym typeface="+mn-ea"/>
              </a:rPr>
              <a:t>共模攻击</a:t>
            </a:r>
            <a:endParaRPr lang="zh-CN" altLang="en-US" sz="3200">
              <a:ea typeface="宋体" panose="02010600030101010101" pitchFamily="2" charset="-122"/>
            </a:endParaRPr>
          </a:p>
          <a:p>
            <a:pPr algn="l"/>
            <a:endParaRPr lang="zh-CN" altLang="en-US" sz="3200">
              <a:ea typeface="宋体" panose="02010600030101010101" pitchFamily="2" charset="-122"/>
            </a:endParaRPr>
          </a:p>
          <a:p>
            <a:pPr algn="l"/>
            <a:r>
              <a:rPr lang="en-US" altLang="zh-CN" sz="3200"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3200">
                <a:ea typeface="宋体" panose="02010600030101010101" pitchFamily="2" charset="-122"/>
                <a:sym typeface="+mn-ea"/>
              </a:rPr>
              <a:t>低指数攻击</a:t>
            </a:r>
            <a:endParaRPr lang="en-US" altLang="zh-CN" sz="320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67450" y="1653540"/>
            <a:ext cx="3569970" cy="491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2880" y="210185"/>
            <a:ext cx="3782695" cy="58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en-US" altLang="zh-CN" sz="3200"/>
              <a:t>3.1 </a:t>
            </a:r>
            <a:r>
              <a:rPr lang="zh-CN" altLang="en-US" sz="3200"/>
              <a:t>分解模数</a:t>
            </a:r>
            <a:r>
              <a:rPr lang="en-US" altLang="zh-CN" sz="3200"/>
              <a:t>n</a:t>
            </a:r>
            <a:r>
              <a:rPr lang="zh-CN" altLang="en-US" sz="3200"/>
              <a:t>攻击</a:t>
            </a:r>
            <a:endParaRPr lang="zh-CN" altLang="en-US" sz="3200"/>
          </a:p>
        </p:txBody>
      </p:sp>
      <p:sp>
        <p:nvSpPr>
          <p:cNvPr id="2" name="矩形 1"/>
          <p:cNvSpPr/>
          <p:nvPr/>
        </p:nvSpPr>
        <p:spPr>
          <a:xfrm>
            <a:off x="861060" y="973455"/>
            <a:ext cx="10873740" cy="5253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457200" algn="l"/>
            <a:endParaRPr lang="zh-CN" altLang="en-US" sz="2800"/>
          </a:p>
        </p:txBody>
      </p:sp>
      <p:sp>
        <p:nvSpPr>
          <p:cNvPr id="4" name="矩形 3"/>
          <p:cNvSpPr/>
          <p:nvPr/>
        </p:nvSpPr>
        <p:spPr>
          <a:xfrm>
            <a:off x="476250" y="1653540"/>
            <a:ext cx="11258550" cy="3245485"/>
          </a:xfrm>
          <a:prstGeom prst="rect">
            <a:avLst/>
          </a:prstGeom>
          <a:solidFill>
            <a:schemeClr val="accent1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457200" algn="l"/>
            <a:r>
              <a:rPr lang="en-US" altLang="zh-CN" sz="3200">
                <a:sym typeface="+mn-ea"/>
              </a:rPr>
              <a:t>  </a:t>
            </a:r>
            <a:r>
              <a:rPr lang="zh-CN" altLang="en-US" sz="3200">
                <a:sym typeface="+mn-ea"/>
              </a:rPr>
              <a:t>最直接、最显然的攻击目标是模数n,但也是最困难的。攻击者可以合法的获得公开密钥e和模数n;如果n=pq被因式分解，则攻击者通过p，q便可计算出φ (n) =(p-1) (q-1)，再由ed=1 (modφ (n) )得到解密密钥d，明文也就不再保密。</a:t>
            </a:r>
            <a:endParaRPr lang="zh-CN" altLang="en-US" sz="3200"/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67450" y="1653540"/>
            <a:ext cx="3569970" cy="491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10185"/>
            <a:ext cx="3671570" cy="58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en-US" altLang="zh-CN" sz="3200"/>
              <a:t>3.2 </a:t>
            </a:r>
            <a:r>
              <a:rPr lang="zh-CN" altLang="en-US" sz="3200"/>
              <a:t>选择密文</a:t>
            </a:r>
            <a:r>
              <a:rPr lang="zh-CN" altLang="en-US" sz="3200"/>
              <a:t>攻击</a:t>
            </a:r>
            <a:endParaRPr lang="zh-CN" altLang="en-US" sz="3200"/>
          </a:p>
        </p:txBody>
      </p:sp>
      <p:sp>
        <p:nvSpPr>
          <p:cNvPr id="2" name="矩形 1"/>
          <p:cNvSpPr/>
          <p:nvPr/>
        </p:nvSpPr>
        <p:spPr>
          <a:xfrm>
            <a:off x="208915" y="984885"/>
            <a:ext cx="11774170" cy="1106805"/>
          </a:xfrm>
          <a:prstGeom prst="rect">
            <a:avLst/>
          </a:prstGeom>
          <a:solidFill>
            <a:schemeClr val="accent1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457200" algn="l"/>
            <a:r>
              <a:rPr lang="zh-CN" altLang="en-US" sz="2400"/>
              <a:t>在使用RSA加密算法时，如果密钥使用不当的话也会有一定的危险，由于RSA既能作加密算法也能作数字签名算法，因此攻击者可以通过选择密文攻击的方式进行破解。</a:t>
            </a:r>
            <a:endParaRPr lang="zh-CN" altLang="en-US" sz="2400"/>
          </a:p>
        </p:txBody>
      </p:sp>
      <p:pic>
        <p:nvPicPr>
          <p:cNvPr id="4" name="图片 3" descr="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91910" y="2651125"/>
            <a:ext cx="5591175" cy="29241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222250" y="2284095"/>
                <a:ext cx="6045200" cy="4544060"/>
              </a:xfrm>
              <a:prstGeom prst="rect">
                <a:avLst/>
              </a:prstGeom>
              <a:solidFill>
                <a:schemeClr val="accent1">
                  <a:lumMod val="5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l"/>
                <a:r>
                  <a:rPr lang="zh-CN" altLang="en-US" sz="2000">
                    <a:sym typeface="+mn-ea"/>
                  </a:rPr>
                  <a:t>（</a:t>
                </a:r>
                <a:r>
                  <a:rPr lang="en-US" altLang="zh-CN" sz="2000">
                    <a:sym typeface="+mn-ea"/>
                  </a:rPr>
                  <a:t>1</a:t>
                </a:r>
                <a:r>
                  <a:rPr lang="zh-CN" altLang="en-US" sz="2000">
                    <a:ea typeface="宋体" panose="02010600030101010101" pitchFamily="2" charset="-122"/>
                    <a:sym typeface="+mn-ea"/>
                  </a:rPr>
                  <a:t>）</a:t>
                </a:r>
                <a:r>
                  <a:rPr lang="zh-CN" altLang="en-US" sz="2000">
                    <a:sym typeface="+mn-ea"/>
                  </a:rPr>
                  <a:t>攻击者C欲破解B发给A的密文c；</a:t>
                </a:r>
                <a:endParaRPr lang="zh-CN" altLang="en-US" sz="2000"/>
              </a:p>
              <a:p>
                <a:pPr algn="l"/>
                <a:endParaRPr lang="zh-CN" altLang="en-US" sz="2000"/>
              </a:p>
              <a:p>
                <a:pPr algn="l"/>
                <a:r>
                  <a:rPr lang="zh-CN" altLang="en-US" sz="2000">
                    <a:sym typeface="+mn-ea"/>
                  </a:rPr>
                  <a:t>（</a:t>
                </a:r>
                <a:r>
                  <a:rPr lang="en-US" altLang="zh-CN" sz="2000">
                    <a:sym typeface="+mn-ea"/>
                  </a:rPr>
                  <a:t>2</a:t>
                </a:r>
                <a:r>
                  <a:rPr lang="zh-CN" altLang="en-US" sz="2000">
                    <a:ea typeface="宋体" panose="02010600030101010101" pitchFamily="2" charset="-122"/>
                    <a:sym typeface="+mn-ea"/>
                  </a:rPr>
                  <a:t>）</a:t>
                </a:r>
                <a:r>
                  <a:rPr lang="zh-CN" altLang="en-US" sz="2000">
                    <a:sym typeface="+mn-ea"/>
                  </a:rPr>
                  <a:t>C选择 r &lt; n，计算 t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𝑟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CN" altLang="en-US" sz="2000">
                    <a:sym typeface="+mn-ea"/>
                  </a:rPr>
                  <a:t>mod n；</a:t>
                </a:r>
                <a:endParaRPr lang="zh-CN" altLang="en-US" sz="2000"/>
              </a:p>
              <a:p>
                <a:pPr algn="l"/>
                <a:endParaRPr lang="zh-CN" altLang="en-US" sz="2000"/>
              </a:p>
              <a:p>
                <a:pPr algn="l"/>
                <a:r>
                  <a:rPr lang="zh-CN" altLang="en-US" sz="2000">
                    <a:sym typeface="+mn-ea"/>
                  </a:rPr>
                  <a:t>（</a:t>
                </a:r>
                <a:r>
                  <a:rPr lang="en-US" altLang="zh-CN" sz="2000">
                    <a:sym typeface="+mn-ea"/>
                  </a:rPr>
                  <a:t>3</a:t>
                </a:r>
                <a:r>
                  <a:rPr lang="zh-CN" altLang="en-US" sz="2000">
                    <a:ea typeface="宋体" panose="02010600030101010101" pitchFamily="2" charset="-122"/>
                    <a:sym typeface="+mn-ea"/>
                  </a:rPr>
                  <a:t>）</a:t>
                </a:r>
                <a:r>
                  <a:rPr lang="zh-CN" altLang="en-US" sz="2000">
                    <a:sym typeface="+mn-ea"/>
                  </a:rPr>
                  <a:t>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𝑟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zh-CN" altLang="en-US" sz="2000">
                    <a:sym typeface="+mn-ea"/>
                  </a:rPr>
                  <a:t> mod n, y = xc mod n；</a:t>
                </a:r>
                <a:endParaRPr lang="zh-CN" altLang="en-US" sz="2000"/>
              </a:p>
              <a:p>
                <a:pPr algn="l"/>
                <a:endParaRPr lang="zh-CN" altLang="en-US" sz="2000"/>
              </a:p>
              <a:p>
                <a:pPr algn="l"/>
                <a:r>
                  <a:rPr lang="zh-CN" altLang="en-US" sz="2000">
                    <a:sym typeface="+mn-ea"/>
                  </a:rPr>
                  <a:t>（</a:t>
                </a:r>
                <a:r>
                  <a:rPr lang="en-US" altLang="zh-CN" sz="2000">
                    <a:sym typeface="+mn-ea"/>
                  </a:rPr>
                  <a:t>4</a:t>
                </a:r>
                <a:r>
                  <a:rPr lang="zh-CN" altLang="en-US" sz="2000">
                    <a:ea typeface="宋体" panose="02010600030101010101" pitchFamily="2" charset="-122"/>
                    <a:sym typeface="+mn-ea"/>
                  </a:rPr>
                  <a:t>）</a:t>
                </a:r>
                <a:r>
                  <a:rPr lang="zh-CN" altLang="en-US" sz="2000">
                    <a:sym typeface="+mn-ea"/>
                  </a:rPr>
                  <a:t>C把y发送给A，要求数字签名；</a:t>
                </a:r>
                <a:endParaRPr lang="zh-CN" altLang="en-US" sz="2000"/>
              </a:p>
              <a:p>
                <a:pPr algn="l"/>
                <a:endParaRPr lang="zh-CN" altLang="en-US" sz="2000"/>
              </a:p>
              <a:p>
                <a:pPr algn="l"/>
                <a:r>
                  <a:rPr lang="zh-CN" altLang="en-US" sz="2000">
                    <a:sym typeface="+mn-ea"/>
                  </a:rPr>
                  <a:t>（</a:t>
                </a:r>
                <a:r>
                  <a:rPr lang="en-US" altLang="zh-CN" sz="2000">
                    <a:sym typeface="+mn-ea"/>
                  </a:rPr>
                  <a:t>5</a:t>
                </a:r>
                <a:r>
                  <a:rPr lang="zh-CN" altLang="en-US" sz="2000">
                    <a:ea typeface="宋体" panose="02010600030101010101" pitchFamily="2" charset="-122"/>
                    <a:sym typeface="+mn-ea"/>
                  </a:rPr>
                  <a:t>）</a:t>
                </a:r>
                <a:r>
                  <a:rPr lang="zh-CN" altLang="en-US" sz="2000">
                    <a:sym typeface="+mn-ea"/>
                  </a:rPr>
                  <a:t>A对y进行数字签名 u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𝑦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zh-CN" altLang="en-US" sz="2000">
                    <a:sym typeface="+mn-ea"/>
                  </a:rPr>
                  <a:t> mod n；</a:t>
                </a:r>
                <a:endParaRPr lang="zh-CN" altLang="en-US" sz="2000"/>
              </a:p>
              <a:p>
                <a:pPr algn="l"/>
                <a:endParaRPr lang="zh-CN" altLang="en-US" sz="2000"/>
              </a:p>
              <a:p>
                <a:pPr algn="l"/>
                <a:r>
                  <a:rPr lang="zh-CN" altLang="en-US" sz="2000">
                    <a:sym typeface="+mn-ea"/>
                  </a:rPr>
                  <a:t>（</a:t>
                </a:r>
                <a:r>
                  <a:rPr lang="en-US" altLang="zh-CN" sz="2000">
                    <a:sym typeface="+mn-ea"/>
                  </a:rPr>
                  <a:t>6</a:t>
                </a:r>
                <a:r>
                  <a:rPr lang="zh-CN" altLang="en-US" sz="2000">
                    <a:ea typeface="宋体" panose="02010600030101010101" pitchFamily="2" charset="-122"/>
                    <a:sym typeface="+mn-ea"/>
                  </a:rPr>
                  <a:t>）</a:t>
                </a:r>
                <a:r>
                  <a:rPr lang="zh-CN" altLang="en-US" sz="2000">
                    <a:sym typeface="+mn-ea"/>
                  </a:rPr>
                  <a:t>计算 tu = r-1yd = r-1(x * c)d = r-1 r m = m mod n，得到m的值。</a:t>
                </a:r>
                <a:endParaRPr lang="zh-CN" altLang="en-US" sz="2000"/>
              </a:p>
              <a:p>
                <a:pPr algn="l"/>
                <a:endParaRPr lang="zh-CN" altLang="en-US" sz="200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50" y="2284095"/>
                <a:ext cx="6045200" cy="45440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67450" y="1653540"/>
            <a:ext cx="3569970" cy="491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82015" y="210185"/>
            <a:ext cx="2789555" cy="58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en-US" altLang="zh-CN" sz="3200"/>
              <a:t>3.3 </a:t>
            </a:r>
            <a:r>
              <a:rPr lang="zh-CN" altLang="en-US" sz="3200"/>
              <a:t>共模</a:t>
            </a:r>
            <a:r>
              <a:rPr lang="zh-CN" altLang="en-US" sz="3200"/>
              <a:t>攻击</a:t>
            </a:r>
            <a:endParaRPr lang="zh-CN" altLang="en-US" sz="3200"/>
          </a:p>
        </p:txBody>
      </p:sp>
      <p:sp>
        <p:nvSpPr>
          <p:cNvPr id="2" name="矩形 1"/>
          <p:cNvSpPr/>
          <p:nvPr/>
        </p:nvSpPr>
        <p:spPr>
          <a:xfrm>
            <a:off x="841375" y="1359535"/>
            <a:ext cx="10528300" cy="1927860"/>
          </a:xfrm>
          <a:prstGeom prst="rect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457200" algn="l"/>
            <a:r>
              <a:rPr lang="en-US" altLang="zh-CN" sz="2400"/>
              <a:t> </a:t>
            </a:r>
            <a:r>
              <a:rPr lang="zh-CN" altLang="en-US" sz="2400"/>
              <a:t>在使用RSA加密的时候，对于加密明文m，用于生成公钥e的模数n只能使用一次，即下一次加密m时若还要生成公钥e2，必须更换n的值，否则，如果用同一个n生成了两个公钥e1和e2，则攻击者可以通过共用模数攻击进行破解m的值。</a:t>
            </a:r>
            <a:endParaRPr lang="zh-CN" altLang="en-US" sz="2400"/>
          </a:p>
        </p:txBody>
      </p:sp>
      <p:sp>
        <p:nvSpPr>
          <p:cNvPr id="4" name="矩形 3"/>
          <p:cNvSpPr/>
          <p:nvPr/>
        </p:nvSpPr>
        <p:spPr>
          <a:xfrm>
            <a:off x="841375" y="3368040"/>
            <a:ext cx="10528300" cy="3204845"/>
          </a:xfrm>
          <a:prstGeom prst="rect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/>
              <a:t>大致过程如下：</a:t>
            </a:r>
            <a:endParaRPr lang="zh-CN" altLang="en-US" sz="2400"/>
          </a:p>
          <a:p>
            <a:pPr algn="l"/>
            <a:endParaRPr lang="zh-CN" altLang="en-US" sz="2400"/>
          </a:p>
          <a:p>
            <a:pPr algn="l"/>
            <a:r>
              <a:rPr lang="zh-CN" altLang="en-US" sz="2400"/>
              <a:t>（</a:t>
            </a:r>
            <a:r>
              <a:rPr lang="en-US" altLang="zh-CN" sz="2400"/>
              <a:t>1</a:t>
            </a:r>
            <a:r>
              <a:rPr lang="zh-CN" altLang="en-US" sz="2400">
                <a:ea typeface="宋体" panose="02010600030101010101" pitchFamily="2" charset="-122"/>
              </a:rPr>
              <a:t>）</a:t>
            </a:r>
            <a:r>
              <a:rPr lang="zh-CN" altLang="en-US" sz="2400"/>
              <a:t>已知n, e1 ,e2 ，c1 ，c1 的值,</a:t>
            </a:r>
            <a:endParaRPr lang="zh-CN" altLang="en-US" sz="2400"/>
          </a:p>
          <a:p>
            <a:pPr algn="l"/>
            <a:r>
              <a:rPr lang="en-US" altLang="zh-CN" sz="2400"/>
              <a:t>       </a:t>
            </a:r>
            <a:r>
              <a:rPr lang="zh-CN" altLang="en-US" sz="2400"/>
              <a:t>c1 = me1 mod n</a:t>
            </a:r>
            <a:endParaRPr lang="zh-CN" altLang="en-US" sz="2400"/>
          </a:p>
          <a:p>
            <a:pPr algn="l"/>
            <a:r>
              <a:rPr lang="zh-CN" altLang="en-US" sz="2400"/>
              <a:t> </a:t>
            </a:r>
            <a:r>
              <a:rPr lang="en-US" altLang="zh-CN" sz="2400"/>
              <a:t>      </a:t>
            </a:r>
            <a:r>
              <a:rPr lang="zh-CN" altLang="en-US" sz="2400"/>
              <a:t>c2 = me2 mod n</a:t>
            </a:r>
            <a:endParaRPr lang="zh-CN" altLang="en-US" sz="2400"/>
          </a:p>
          <a:p>
            <a:pPr algn="l"/>
            <a:endParaRPr lang="zh-CN" altLang="en-US" sz="2400"/>
          </a:p>
          <a:p>
            <a:pPr algn="l"/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>
                <a:ea typeface="宋体" panose="02010600030101010101" pitchFamily="2" charset="-122"/>
              </a:rPr>
              <a:t>）</a:t>
            </a:r>
            <a:r>
              <a:rPr lang="zh-CN" altLang="en-US" sz="2400"/>
              <a:t>若e1和e2互素，有贝祖等式re1 + se2 = 1，则</a:t>
            </a:r>
            <a:r>
              <a:rPr lang="zh-CN" altLang="en-US" sz="2400"/>
              <a:t>有：</a:t>
            </a:r>
            <a:endParaRPr lang="zh-CN" altLang="en-US" sz="2400"/>
          </a:p>
          <a:p>
            <a:pPr algn="l"/>
            <a:r>
              <a:rPr lang="en-US" altLang="zh-CN" sz="2400"/>
              <a:t>       </a:t>
            </a:r>
            <a:r>
              <a:rPr lang="zh-CN" altLang="en-US" sz="2400"/>
              <a:t>(c1)r * (c2)s = m(re1+se2) = m mod n得到明文m的值。</a:t>
            </a:r>
            <a:endParaRPr lang="zh-CN" altLang="en-US" sz="2400"/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67450" y="1653540"/>
            <a:ext cx="3569970" cy="491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5925" y="210185"/>
            <a:ext cx="3255645" cy="58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en-US" altLang="zh-CN" sz="3200"/>
              <a:t>3.4 </a:t>
            </a:r>
            <a:r>
              <a:rPr lang="zh-CN" altLang="en-US" sz="3200"/>
              <a:t>低指数</a:t>
            </a:r>
            <a:r>
              <a:rPr lang="zh-CN" altLang="en-US" sz="3200"/>
              <a:t>攻击</a:t>
            </a:r>
            <a:endParaRPr lang="zh-CN" altLang="en-US" sz="3200"/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41375" y="872490"/>
            <a:ext cx="10528300" cy="1927860"/>
          </a:xfrm>
          <a:prstGeom prst="rect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457200" algn="l"/>
            <a:r>
              <a:rPr lang="en-US" altLang="zh-CN" sz="2400"/>
              <a:t> </a:t>
            </a:r>
            <a:r>
              <a:rPr lang="zh-CN" altLang="en-US" sz="2400"/>
              <a:t>RSA算法中的公钥e也被称为加密指数，如果选取的加密指数较低，并且使用了相同的加密指数给一个接受者的群发送相同的信息，那么可以进行广播攻击得到明文m。</a:t>
            </a:r>
            <a:endParaRPr lang="zh-CN" alt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>
                <p:custDataLst>
                  <p:tags r:id="rId2"/>
                </p:custDataLst>
              </p:nvPr>
            </p:nvSpPr>
            <p:spPr>
              <a:xfrm>
                <a:off x="841375" y="2880360"/>
                <a:ext cx="10528300" cy="3863975"/>
              </a:xfrm>
              <a:prstGeom prst="rect">
                <a:avLst/>
              </a:prstGeom>
              <a:solidFill>
                <a:schemeClr val="accent1">
                  <a:lumMod val="5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l"/>
                <a:endParaRPr lang="en-US" altLang="zh-CN" sz="2400"/>
              </a:p>
              <a:p>
                <a:pPr algn="l"/>
                <a:r>
                  <a:rPr lang="zh-CN" altLang="en-US" sz="2400"/>
                  <a:t>基本步骤如下：</a:t>
                </a:r>
                <a:endParaRPr lang="zh-CN" altLang="en-US" sz="2400"/>
              </a:p>
              <a:p>
                <a:pPr algn="l"/>
                <a:endParaRPr lang="en-US" altLang="zh-CN" sz="2400"/>
              </a:p>
              <a:p>
                <a:pPr algn="l"/>
                <a:r>
                  <a:rPr lang="en-US" altLang="zh-CN" sz="2400"/>
                  <a:t>1. </a:t>
                </a:r>
                <a:r>
                  <a:rPr lang="zh-CN" altLang="en-US" sz="2400"/>
                  <a:t>设公钥e = 3，对相同的明文m进行了加密，</a:t>
                </a:r>
                <a:endParaRPr lang="zh-CN" altLang="en-US" sz="2400"/>
              </a:p>
              <a:p>
                <a:pPr algn="l"/>
                <a:r>
                  <a:rPr lang="en-US" altLang="zh-CN" sz="240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zh-CN" altLang="en-US" sz="2400"/>
                  <a:t> mod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2400"/>
              </a:p>
              <a:p>
                <a:pPr algn="l"/>
                <a:r>
                  <a:rPr lang="en-US" altLang="zh-CN" sz="2400"/>
                  <a:t>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charset="0"/>
                      </a:rPr>
                      <m:t> 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zh-CN" altLang="en-US" sz="2400"/>
                  <a:t> mod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sz="2400"/>
              </a:p>
              <a:p>
                <a:pPr algn="l"/>
                <a:r>
                  <a:rPr lang="en-US" altLang="zh-CN" sz="240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40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zh-CN" altLang="en-US" sz="2400"/>
                  <a:t> mod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endParaRPr lang="zh-CN" altLang="en-US" sz="2400"/>
              </a:p>
              <a:p>
                <a:pPr algn="l"/>
                <a:endParaRPr lang="zh-CN" altLang="en-US" sz="2400"/>
              </a:p>
              <a:p>
                <a:pPr algn="l"/>
                <a:r>
                  <a:rPr lang="en-US" altLang="zh-CN" sz="2400"/>
                  <a:t>2. </a:t>
                </a:r>
                <a:r>
                  <a:rPr lang="zh-CN" altLang="en-US" sz="2400"/>
                  <a:t>对式子，</a:t>
                </a:r>
                <a:r>
                  <a:rPr lang="zh-CN" altLang="en-US" sz="2400"/>
                  <a:t>由中国剩余定理：</a:t>
                </a:r>
                <a:endParaRPr lang="zh-CN" altLang="en-US" sz="2400"/>
              </a:p>
              <a:p>
                <a:pPr algn="l"/>
                <a:r>
                  <a:rPr lang="en-US" altLang="zh-CN" sz="240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sz="240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sz="2400"/>
                  <a:t> mod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400"/>
                  <a:t>，对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sz="2400"/>
                  <a:t>开三次方就可以求得明文m。</a:t>
                </a:r>
                <a:endParaRPr lang="zh-CN" altLang="en-US" sz="240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841375" y="2880360"/>
                <a:ext cx="10528300" cy="3863975"/>
              </a:xfrm>
              <a:prstGeom prst="rect">
                <a:avLst/>
              </a:prstGeom>
              <a:blipFill rotWithShape="1">
                <a:blip r:embed="rId4"/>
                <a:stretch>
                  <a:fillRect t="-789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800000" flipH="1">
            <a:off x="1329437" y="4445668"/>
            <a:ext cx="10658882" cy="241233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2241550"/>
            <a:ext cx="4965906" cy="46164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>
            <a:off x="7712495" y="0"/>
            <a:ext cx="4479505" cy="4616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-1"/>
            <a:ext cx="5001568" cy="3629968"/>
          </a:xfrm>
          <a:prstGeom prst="rect">
            <a:avLst/>
          </a:prstGeom>
        </p:spPr>
      </p:pic>
      <p:sp>
        <p:nvSpPr>
          <p:cNvPr id="48" name="平行四边形 47"/>
          <p:cNvSpPr/>
          <p:nvPr/>
        </p:nvSpPr>
        <p:spPr>
          <a:xfrm>
            <a:off x="4152900" y="3864281"/>
            <a:ext cx="2981325" cy="281609"/>
          </a:xfrm>
          <a:prstGeom prst="parallelogram">
            <a:avLst/>
          </a:prstGeom>
          <a:gradFill flip="none" rotWithShape="1">
            <a:gsLst>
              <a:gs pos="0">
                <a:srgbClr val="4B7CFA">
                  <a:alpha val="0"/>
                </a:srgbClr>
              </a:gs>
              <a:gs pos="100000">
                <a:srgbClr val="1E1EDC">
                  <a:alpha val="2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矩形 2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95498" y="2160030"/>
            <a:ext cx="8001002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ctr" defTabSz="1218565"/>
            <a:r>
              <a:rPr lang="en-US" altLang="zh-CN" sz="11500" b="1" dirty="0">
                <a:gradFill>
                  <a:gsLst>
                    <a:gs pos="0">
                      <a:srgbClr val="4B7CFA"/>
                    </a:gs>
                    <a:gs pos="100000">
                      <a:srgbClr val="1E1ED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THANKS</a:t>
            </a:r>
            <a:endParaRPr lang="zh-CN" altLang="en-US" sz="11500" b="1" dirty="0">
              <a:gradFill>
                <a:gsLst>
                  <a:gs pos="0">
                    <a:srgbClr val="4B7CFA"/>
                  </a:gs>
                  <a:gs pos="100000">
                    <a:srgbClr val="1E1EDC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弧形 31"/>
          <p:cNvSpPr/>
          <p:nvPr/>
        </p:nvSpPr>
        <p:spPr>
          <a:xfrm rot="18426368">
            <a:off x="6759994" y="1861370"/>
            <a:ext cx="3354021" cy="1915762"/>
          </a:xfrm>
          <a:prstGeom prst="arc">
            <a:avLst>
              <a:gd name="adj1" fmla="val 18680141"/>
              <a:gd name="adj2" fmla="val 11592349"/>
            </a:avLst>
          </a:prstGeom>
          <a:ln w="12700">
            <a:gradFill>
              <a:gsLst>
                <a:gs pos="0">
                  <a:srgbClr val="4B7CFA">
                    <a:alpha val="0"/>
                  </a:srgbClr>
                </a:gs>
                <a:gs pos="100000">
                  <a:srgbClr val="1E1ED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7711324" y="1564349"/>
            <a:ext cx="477399" cy="629225"/>
            <a:chOff x="3152872" y="2743200"/>
            <a:chExt cx="477399" cy="629225"/>
          </a:xfrm>
          <a:gradFill>
            <a:gsLst>
              <a:gs pos="0">
                <a:srgbClr val="4B7CFA"/>
              </a:gs>
              <a:gs pos="100000">
                <a:srgbClr val="1E1EDC"/>
              </a:gs>
            </a:gsLst>
            <a:lin ang="5400000" scaled="1"/>
          </a:gradFill>
        </p:grpSpPr>
        <p:sp>
          <p:nvSpPr>
            <p:cNvPr id="34" name="任意多边形: 形状 33"/>
            <p:cNvSpPr/>
            <p:nvPr/>
          </p:nvSpPr>
          <p:spPr>
            <a:xfrm>
              <a:off x="3152872" y="2743200"/>
              <a:ext cx="477399" cy="477399"/>
            </a:xfrm>
            <a:custGeom>
              <a:avLst/>
              <a:gdLst>
                <a:gd name="connsiteX0" fmla="*/ 365760 w 731520"/>
                <a:gd name="connsiteY0" fmla="*/ 0 h 731520"/>
                <a:gd name="connsiteX1" fmla="*/ 731520 w 731520"/>
                <a:gd name="connsiteY1" fmla="*/ 365760 h 731520"/>
                <a:gd name="connsiteX2" fmla="*/ 365760 w 731520"/>
                <a:gd name="connsiteY2" fmla="*/ 731520 h 731520"/>
                <a:gd name="connsiteX3" fmla="*/ 0 w 731520"/>
                <a:gd name="connsiteY3" fmla="*/ 365760 h 731520"/>
                <a:gd name="connsiteX4" fmla="*/ 365760 w 731520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" h="731520">
                  <a:moveTo>
                    <a:pt x="365760" y="0"/>
                  </a:moveTo>
                  <a:cubicBezTo>
                    <a:pt x="365760" y="202004"/>
                    <a:pt x="529516" y="365760"/>
                    <a:pt x="731520" y="365760"/>
                  </a:cubicBezTo>
                  <a:cubicBezTo>
                    <a:pt x="529516" y="365760"/>
                    <a:pt x="365760" y="529516"/>
                    <a:pt x="365760" y="731520"/>
                  </a:cubicBezTo>
                  <a:cubicBezTo>
                    <a:pt x="365760" y="529516"/>
                    <a:pt x="202004" y="365760"/>
                    <a:pt x="0" y="365760"/>
                  </a:cubicBezTo>
                  <a:cubicBezTo>
                    <a:pt x="202004" y="365760"/>
                    <a:pt x="365760" y="202004"/>
                    <a:pt x="3657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3152873" y="3175477"/>
              <a:ext cx="196948" cy="196948"/>
            </a:xfrm>
            <a:custGeom>
              <a:avLst/>
              <a:gdLst>
                <a:gd name="connsiteX0" fmla="*/ 365760 w 731520"/>
                <a:gd name="connsiteY0" fmla="*/ 0 h 731520"/>
                <a:gd name="connsiteX1" fmla="*/ 731520 w 731520"/>
                <a:gd name="connsiteY1" fmla="*/ 365760 h 731520"/>
                <a:gd name="connsiteX2" fmla="*/ 365760 w 731520"/>
                <a:gd name="connsiteY2" fmla="*/ 731520 h 731520"/>
                <a:gd name="connsiteX3" fmla="*/ 0 w 731520"/>
                <a:gd name="connsiteY3" fmla="*/ 365760 h 731520"/>
                <a:gd name="connsiteX4" fmla="*/ 365760 w 731520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" h="731520">
                  <a:moveTo>
                    <a:pt x="365760" y="0"/>
                  </a:moveTo>
                  <a:cubicBezTo>
                    <a:pt x="365760" y="202004"/>
                    <a:pt x="529516" y="365760"/>
                    <a:pt x="731520" y="365760"/>
                  </a:cubicBezTo>
                  <a:cubicBezTo>
                    <a:pt x="529516" y="365760"/>
                    <a:pt x="365760" y="529516"/>
                    <a:pt x="365760" y="731520"/>
                  </a:cubicBezTo>
                  <a:cubicBezTo>
                    <a:pt x="365760" y="529516"/>
                    <a:pt x="202004" y="365760"/>
                    <a:pt x="0" y="365760"/>
                  </a:cubicBezTo>
                  <a:cubicBezTo>
                    <a:pt x="202004" y="365760"/>
                    <a:pt x="365760" y="202004"/>
                    <a:pt x="3657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9" name="平行四边形 48"/>
          <p:cNvSpPr/>
          <p:nvPr/>
        </p:nvSpPr>
        <p:spPr>
          <a:xfrm>
            <a:off x="5340896" y="3842325"/>
            <a:ext cx="1750623" cy="45719"/>
          </a:xfrm>
          <a:prstGeom prst="parallelogram">
            <a:avLst/>
          </a:prstGeom>
          <a:gradFill flip="none" rotWithShape="1">
            <a:gsLst>
              <a:gs pos="0">
                <a:srgbClr val="4B7CFA">
                  <a:alpha val="0"/>
                </a:srgbClr>
              </a:gs>
              <a:gs pos="100000">
                <a:srgbClr val="1E1E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247696" y="1744284"/>
            <a:ext cx="277632" cy="277632"/>
          </a:xfrm>
          <a:prstGeom prst="ellipse">
            <a:avLst/>
          </a:prstGeom>
          <a:gradFill>
            <a:gsLst>
              <a:gs pos="0">
                <a:srgbClr val="4B7CFA"/>
              </a:gs>
              <a:gs pos="78000">
                <a:srgbClr val="1E1EDC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8196733" y="3852878"/>
            <a:ext cx="480542" cy="480542"/>
          </a:xfrm>
          <a:prstGeom prst="ellipse">
            <a:avLst/>
          </a:prstGeom>
          <a:gradFill>
            <a:gsLst>
              <a:gs pos="48000">
                <a:srgbClr val="3349EA"/>
              </a:gs>
              <a:gs pos="0">
                <a:srgbClr val="4B7CFA"/>
              </a:gs>
              <a:gs pos="100000">
                <a:srgbClr val="1E1EDC">
                  <a:alpha val="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800000" flipH="1">
            <a:off x="1329437" y="4445668"/>
            <a:ext cx="10658882" cy="241233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2241550"/>
            <a:ext cx="4965906" cy="46164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>
            <a:off x="7712495" y="0"/>
            <a:ext cx="4479505" cy="4616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-1"/>
            <a:ext cx="5001568" cy="3629968"/>
          </a:xfrm>
          <a:prstGeom prst="rect">
            <a:avLst/>
          </a:prstGeom>
        </p:spPr>
      </p:pic>
      <p:sp>
        <p:nvSpPr>
          <p:cNvPr id="7" name="PA_矩形 2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9262" y="408867"/>
            <a:ext cx="24003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ctr" defTabSz="1218565"/>
            <a:r>
              <a:rPr lang="zh-CN" altLang="en-US" sz="6600" b="1" dirty="0">
                <a:gradFill>
                  <a:gsLst>
                    <a:gs pos="0">
                      <a:srgbClr val="4B7CFA"/>
                    </a:gs>
                    <a:gs pos="100000">
                      <a:srgbClr val="1E1ED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6600" b="1" dirty="0">
              <a:gradFill>
                <a:gsLst>
                  <a:gs pos="0">
                    <a:srgbClr val="4B7CFA"/>
                  </a:gs>
                  <a:gs pos="100000">
                    <a:srgbClr val="1E1EDC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PA_矩形 2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41697" y="424836"/>
            <a:ext cx="55468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ctr" defTabSz="1218565"/>
            <a:r>
              <a:rPr lang="en-US" altLang="zh-CN" sz="6600" b="1" dirty="0">
                <a:gradFill>
                  <a:gsLst>
                    <a:gs pos="0">
                      <a:srgbClr val="4B7CFA">
                        <a:alpha val="40000"/>
                      </a:srgbClr>
                    </a:gs>
                    <a:gs pos="87000">
                      <a:srgbClr val="1E1EDC">
                        <a:alpha val="0"/>
                      </a:srgb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en-US" altLang="zh-CN" sz="6600" b="1" dirty="0">
              <a:gradFill>
                <a:gsLst>
                  <a:gs pos="0">
                    <a:srgbClr val="4B7CFA">
                      <a:alpha val="40000"/>
                    </a:srgbClr>
                  </a:gs>
                  <a:gs pos="87000">
                    <a:srgbClr val="1E1EDC">
                      <a:alpha val="0"/>
                    </a:srgb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294641" y="1293274"/>
            <a:ext cx="3532176" cy="1730509"/>
            <a:chOff x="1080101" y="2333665"/>
            <a:chExt cx="3532176" cy="1730509"/>
          </a:xfrm>
        </p:grpSpPr>
        <p:sp>
          <p:nvSpPr>
            <p:cNvPr id="48" name="平行四边形 47"/>
            <p:cNvSpPr/>
            <p:nvPr/>
          </p:nvSpPr>
          <p:spPr>
            <a:xfrm>
              <a:off x="1080101" y="3138306"/>
              <a:ext cx="3532176" cy="581387"/>
            </a:xfrm>
            <a:prstGeom prst="parallelogram">
              <a:avLst/>
            </a:prstGeom>
            <a:gradFill flip="none" rotWithShape="1">
              <a:gsLst>
                <a:gs pos="0">
                  <a:srgbClr val="4B7CFA"/>
                </a:gs>
                <a:gs pos="100000">
                  <a:srgbClr val="1E1EDC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弧形 31"/>
            <p:cNvSpPr/>
            <p:nvPr/>
          </p:nvSpPr>
          <p:spPr>
            <a:xfrm rot="18426368">
              <a:off x="3042830" y="2714034"/>
              <a:ext cx="1718628" cy="981652"/>
            </a:xfrm>
            <a:prstGeom prst="arc">
              <a:avLst>
                <a:gd name="adj1" fmla="val 18680141"/>
                <a:gd name="adj2" fmla="val 11592349"/>
              </a:avLst>
            </a:prstGeom>
            <a:ln w="12700">
              <a:gradFill>
                <a:gsLst>
                  <a:gs pos="0">
                    <a:srgbClr val="1E1EDC">
                      <a:alpha val="0"/>
                    </a:srgbClr>
                  </a:gs>
                  <a:gs pos="100000">
                    <a:srgbClr val="4B7CFA"/>
                  </a:gs>
                  <a:gs pos="26000">
                    <a:srgbClr val="1E1EDC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463613" y="2333665"/>
              <a:ext cx="477399" cy="629225"/>
              <a:chOff x="3152872" y="2743200"/>
              <a:chExt cx="477399" cy="629225"/>
            </a:xfrm>
            <a:gradFill>
              <a:gsLst>
                <a:gs pos="0">
                  <a:srgbClr val="4B7CFA"/>
                </a:gs>
                <a:gs pos="100000">
                  <a:srgbClr val="1E1EDC"/>
                </a:gs>
              </a:gsLst>
              <a:lin ang="5400000" scaled="1"/>
            </a:gradFill>
          </p:grpSpPr>
          <p:sp>
            <p:nvSpPr>
              <p:cNvPr id="34" name="任意多边形: 形状 33"/>
              <p:cNvSpPr/>
              <p:nvPr/>
            </p:nvSpPr>
            <p:spPr>
              <a:xfrm>
                <a:off x="3152872" y="2743200"/>
                <a:ext cx="477399" cy="477399"/>
              </a:xfrm>
              <a:custGeom>
                <a:avLst/>
                <a:gdLst>
                  <a:gd name="connsiteX0" fmla="*/ 365760 w 731520"/>
                  <a:gd name="connsiteY0" fmla="*/ 0 h 731520"/>
                  <a:gd name="connsiteX1" fmla="*/ 731520 w 731520"/>
                  <a:gd name="connsiteY1" fmla="*/ 365760 h 731520"/>
                  <a:gd name="connsiteX2" fmla="*/ 365760 w 731520"/>
                  <a:gd name="connsiteY2" fmla="*/ 731520 h 731520"/>
                  <a:gd name="connsiteX3" fmla="*/ 0 w 731520"/>
                  <a:gd name="connsiteY3" fmla="*/ 365760 h 731520"/>
                  <a:gd name="connsiteX4" fmla="*/ 365760 w 731520"/>
                  <a:gd name="connsiteY4" fmla="*/ 0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20" h="731520">
                    <a:moveTo>
                      <a:pt x="365760" y="0"/>
                    </a:moveTo>
                    <a:cubicBezTo>
                      <a:pt x="365760" y="202004"/>
                      <a:pt x="529516" y="365760"/>
                      <a:pt x="731520" y="365760"/>
                    </a:cubicBezTo>
                    <a:cubicBezTo>
                      <a:pt x="529516" y="365760"/>
                      <a:pt x="365760" y="529516"/>
                      <a:pt x="365760" y="731520"/>
                    </a:cubicBezTo>
                    <a:cubicBezTo>
                      <a:pt x="365760" y="529516"/>
                      <a:pt x="202004" y="365760"/>
                      <a:pt x="0" y="365760"/>
                    </a:cubicBezTo>
                    <a:cubicBezTo>
                      <a:pt x="202004" y="365760"/>
                      <a:pt x="365760" y="202004"/>
                      <a:pt x="3657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3152873" y="3175477"/>
                <a:ext cx="196948" cy="196948"/>
              </a:xfrm>
              <a:custGeom>
                <a:avLst/>
                <a:gdLst>
                  <a:gd name="connsiteX0" fmla="*/ 365760 w 731520"/>
                  <a:gd name="connsiteY0" fmla="*/ 0 h 731520"/>
                  <a:gd name="connsiteX1" fmla="*/ 731520 w 731520"/>
                  <a:gd name="connsiteY1" fmla="*/ 365760 h 731520"/>
                  <a:gd name="connsiteX2" fmla="*/ 365760 w 731520"/>
                  <a:gd name="connsiteY2" fmla="*/ 731520 h 731520"/>
                  <a:gd name="connsiteX3" fmla="*/ 0 w 731520"/>
                  <a:gd name="connsiteY3" fmla="*/ 365760 h 731520"/>
                  <a:gd name="connsiteX4" fmla="*/ 365760 w 731520"/>
                  <a:gd name="connsiteY4" fmla="*/ 0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20" h="731520">
                    <a:moveTo>
                      <a:pt x="365760" y="0"/>
                    </a:moveTo>
                    <a:cubicBezTo>
                      <a:pt x="365760" y="202004"/>
                      <a:pt x="529516" y="365760"/>
                      <a:pt x="731520" y="365760"/>
                    </a:cubicBezTo>
                    <a:cubicBezTo>
                      <a:pt x="529516" y="365760"/>
                      <a:pt x="365760" y="529516"/>
                      <a:pt x="365760" y="731520"/>
                    </a:cubicBezTo>
                    <a:cubicBezTo>
                      <a:pt x="365760" y="529516"/>
                      <a:pt x="202004" y="365760"/>
                      <a:pt x="0" y="365760"/>
                    </a:cubicBezTo>
                    <a:cubicBezTo>
                      <a:pt x="202004" y="365760"/>
                      <a:pt x="365760" y="202004"/>
                      <a:pt x="3657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平行四边形 48"/>
            <p:cNvSpPr/>
            <p:nvPr/>
          </p:nvSpPr>
          <p:spPr>
            <a:xfrm>
              <a:off x="1622478" y="3090765"/>
              <a:ext cx="2754469" cy="75996"/>
            </a:xfrm>
            <a:prstGeom prst="parallelogram">
              <a:avLst/>
            </a:prstGeom>
            <a:gradFill flip="none" rotWithShape="1">
              <a:gsLst>
                <a:gs pos="0">
                  <a:srgbClr val="4B7CFA">
                    <a:alpha val="0"/>
                  </a:srgbClr>
                </a:gs>
                <a:gs pos="100000">
                  <a:srgbClr val="1E1E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PA_矩形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10704" y="2546153"/>
              <a:ext cx="71883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algn="ctr" defTabSz="1218565"/>
              <a:r>
                <a:rPr lang="en-US" altLang="zh-CN" sz="3600" b="1" dirty="0">
                  <a:gradFill>
                    <a:gsLst>
                      <a:gs pos="0">
                        <a:srgbClr val="4B7CFA"/>
                      </a:gs>
                      <a:gs pos="100000">
                        <a:srgbClr val="1E1EDC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3600" b="1" dirty="0">
                <a:gradFill>
                  <a:gsLst>
                    <a:gs pos="0">
                      <a:srgbClr val="4B7CFA"/>
                    </a:gs>
                    <a:gs pos="100000">
                      <a:srgbClr val="1E1ED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872569" y="3208952"/>
              <a:ext cx="1562380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RSA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算法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295437" y="2722659"/>
            <a:ext cx="3532176" cy="1730509"/>
            <a:chOff x="1080101" y="2333665"/>
            <a:chExt cx="3532176" cy="1730509"/>
          </a:xfrm>
        </p:grpSpPr>
        <p:sp>
          <p:nvSpPr>
            <p:cNvPr id="55" name="平行四边形 54"/>
            <p:cNvSpPr/>
            <p:nvPr/>
          </p:nvSpPr>
          <p:spPr>
            <a:xfrm>
              <a:off x="1080101" y="3138306"/>
              <a:ext cx="3532176" cy="581387"/>
            </a:xfrm>
            <a:prstGeom prst="parallelogram">
              <a:avLst/>
            </a:prstGeom>
            <a:gradFill flip="none" rotWithShape="1">
              <a:gsLst>
                <a:gs pos="0">
                  <a:srgbClr val="4B7CFA"/>
                </a:gs>
                <a:gs pos="100000">
                  <a:srgbClr val="1E1EDC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6" name="弧形 55"/>
            <p:cNvSpPr/>
            <p:nvPr/>
          </p:nvSpPr>
          <p:spPr>
            <a:xfrm rot="18426368">
              <a:off x="3042830" y="2714034"/>
              <a:ext cx="1718628" cy="981652"/>
            </a:xfrm>
            <a:prstGeom prst="arc">
              <a:avLst>
                <a:gd name="adj1" fmla="val 18680141"/>
                <a:gd name="adj2" fmla="val 11592349"/>
              </a:avLst>
            </a:prstGeom>
            <a:ln w="12700">
              <a:gradFill>
                <a:gsLst>
                  <a:gs pos="0">
                    <a:srgbClr val="1E1EDC">
                      <a:alpha val="0"/>
                    </a:srgbClr>
                  </a:gs>
                  <a:gs pos="100000">
                    <a:srgbClr val="4B7CFA"/>
                  </a:gs>
                  <a:gs pos="26000">
                    <a:srgbClr val="1E1EDC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3463613" y="2333665"/>
              <a:ext cx="477399" cy="629225"/>
              <a:chOff x="3152872" y="2743200"/>
              <a:chExt cx="477399" cy="629225"/>
            </a:xfrm>
            <a:gradFill>
              <a:gsLst>
                <a:gs pos="0">
                  <a:srgbClr val="4B7CFA"/>
                </a:gs>
                <a:gs pos="100000">
                  <a:srgbClr val="1E1EDC"/>
                </a:gs>
              </a:gsLst>
              <a:lin ang="5400000" scaled="1"/>
            </a:gradFill>
          </p:grpSpPr>
          <p:sp>
            <p:nvSpPr>
              <p:cNvPr id="61" name="任意多边形: 形状 60"/>
              <p:cNvSpPr/>
              <p:nvPr/>
            </p:nvSpPr>
            <p:spPr>
              <a:xfrm>
                <a:off x="3152872" y="2743200"/>
                <a:ext cx="477399" cy="477399"/>
              </a:xfrm>
              <a:custGeom>
                <a:avLst/>
                <a:gdLst>
                  <a:gd name="connsiteX0" fmla="*/ 365760 w 731520"/>
                  <a:gd name="connsiteY0" fmla="*/ 0 h 731520"/>
                  <a:gd name="connsiteX1" fmla="*/ 731520 w 731520"/>
                  <a:gd name="connsiteY1" fmla="*/ 365760 h 731520"/>
                  <a:gd name="connsiteX2" fmla="*/ 365760 w 731520"/>
                  <a:gd name="connsiteY2" fmla="*/ 731520 h 731520"/>
                  <a:gd name="connsiteX3" fmla="*/ 0 w 731520"/>
                  <a:gd name="connsiteY3" fmla="*/ 365760 h 731520"/>
                  <a:gd name="connsiteX4" fmla="*/ 365760 w 731520"/>
                  <a:gd name="connsiteY4" fmla="*/ 0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20" h="731520">
                    <a:moveTo>
                      <a:pt x="365760" y="0"/>
                    </a:moveTo>
                    <a:cubicBezTo>
                      <a:pt x="365760" y="202004"/>
                      <a:pt x="529516" y="365760"/>
                      <a:pt x="731520" y="365760"/>
                    </a:cubicBezTo>
                    <a:cubicBezTo>
                      <a:pt x="529516" y="365760"/>
                      <a:pt x="365760" y="529516"/>
                      <a:pt x="365760" y="731520"/>
                    </a:cubicBezTo>
                    <a:cubicBezTo>
                      <a:pt x="365760" y="529516"/>
                      <a:pt x="202004" y="365760"/>
                      <a:pt x="0" y="365760"/>
                    </a:cubicBezTo>
                    <a:cubicBezTo>
                      <a:pt x="202004" y="365760"/>
                      <a:pt x="365760" y="202004"/>
                      <a:pt x="3657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任意多边形: 形状 61"/>
              <p:cNvSpPr/>
              <p:nvPr/>
            </p:nvSpPr>
            <p:spPr>
              <a:xfrm>
                <a:off x="3152873" y="3175477"/>
                <a:ext cx="196948" cy="196948"/>
              </a:xfrm>
              <a:custGeom>
                <a:avLst/>
                <a:gdLst>
                  <a:gd name="connsiteX0" fmla="*/ 365760 w 731520"/>
                  <a:gd name="connsiteY0" fmla="*/ 0 h 731520"/>
                  <a:gd name="connsiteX1" fmla="*/ 731520 w 731520"/>
                  <a:gd name="connsiteY1" fmla="*/ 365760 h 731520"/>
                  <a:gd name="connsiteX2" fmla="*/ 365760 w 731520"/>
                  <a:gd name="connsiteY2" fmla="*/ 731520 h 731520"/>
                  <a:gd name="connsiteX3" fmla="*/ 0 w 731520"/>
                  <a:gd name="connsiteY3" fmla="*/ 365760 h 731520"/>
                  <a:gd name="connsiteX4" fmla="*/ 365760 w 731520"/>
                  <a:gd name="connsiteY4" fmla="*/ 0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20" h="731520">
                    <a:moveTo>
                      <a:pt x="365760" y="0"/>
                    </a:moveTo>
                    <a:cubicBezTo>
                      <a:pt x="365760" y="202004"/>
                      <a:pt x="529516" y="365760"/>
                      <a:pt x="731520" y="365760"/>
                    </a:cubicBezTo>
                    <a:cubicBezTo>
                      <a:pt x="529516" y="365760"/>
                      <a:pt x="365760" y="529516"/>
                      <a:pt x="365760" y="731520"/>
                    </a:cubicBezTo>
                    <a:cubicBezTo>
                      <a:pt x="365760" y="529516"/>
                      <a:pt x="202004" y="365760"/>
                      <a:pt x="0" y="365760"/>
                    </a:cubicBezTo>
                    <a:cubicBezTo>
                      <a:pt x="202004" y="365760"/>
                      <a:pt x="365760" y="202004"/>
                      <a:pt x="3657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平行四边形 57"/>
            <p:cNvSpPr/>
            <p:nvPr/>
          </p:nvSpPr>
          <p:spPr>
            <a:xfrm>
              <a:off x="1622478" y="3090765"/>
              <a:ext cx="2754469" cy="75996"/>
            </a:xfrm>
            <a:prstGeom prst="parallelogram">
              <a:avLst/>
            </a:prstGeom>
            <a:gradFill flip="none" rotWithShape="1">
              <a:gsLst>
                <a:gs pos="0">
                  <a:srgbClr val="4B7CFA">
                    <a:alpha val="0"/>
                  </a:srgbClr>
                </a:gs>
                <a:gs pos="100000">
                  <a:srgbClr val="1E1E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PA_矩形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10704" y="2546153"/>
              <a:ext cx="71883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algn="ctr" defTabSz="1218565"/>
              <a:r>
                <a:rPr lang="en-US" altLang="zh-CN" sz="3600" b="1" dirty="0">
                  <a:gradFill>
                    <a:gsLst>
                      <a:gs pos="0">
                        <a:srgbClr val="4B7CFA"/>
                      </a:gs>
                      <a:gs pos="100000">
                        <a:srgbClr val="1E1EDC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3600" b="1" dirty="0">
                <a:gradFill>
                  <a:gsLst>
                    <a:gs pos="0">
                      <a:srgbClr val="4B7CFA"/>
                    </a:gs>
                    <a:gs pos="100000">
                      <a:srgbClr val="1E1ED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699861" y="3208695"/>
              <a:ext cx="1960245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RSA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参数选择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296546" y="4152197"/>
            <a:ext cx="3532176" cy="1730509"/>
            <a:chOff x="1080101" y="2333665"/>
            <a:chExt cx="3532176" cy="1730509"/>
          </a:xfrm>
        </p:grpSpPr>
        <p:sp>
          <p:nvSpPr>
            <p:cNvPr id="64" name="平行四边形 63"/>
            <p:cNvSpPr/>
            <p:nvPr/>
          </p:nvSpPr>
          <p:spPr>
            <a:xfrm>
              <a:off x="1080101" y="3138306"/>
              <a:ext cx="3532176" cy="581387"/>
            </a:xfrm>
            <a:prstGeom prst="parallelogram">
              <a:avLst/>
            </a:prstGeom>
            <a:gradFill flip="none" rotWithShape="1">
              <a:gsLst>
                <a:gs pos="0">
                  <a:srgbClr val="4B7CFA"/>
                </a:gs>
                <a:gs pos="100000">
                  <a:srgbClr val="1E1EDC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5" name="弧形 64"/>
            <p:cNvSpPr/>
            <p:nvPr/>
          </p:nvSpPr>
          <p:spPr>
            <a:xfrm rot="18426368">
              <a:off x="3042830" y="2714034"/>
              <a:ext cx="1718628" cy="981652"/>
            </a:xfrm>
            <a:prstGeom prst="arc">
              <a:avLst>
                <a:gd name="adj1" fmla="val 18680141"/>
                <a:gd name="adj2" fmla="val 11592349"/>
              </a:avLst>
            </a:prstGeom>
            <a:ln w="12700">
              <a:gradFill>
                <a:gsLst>
                  <a:gs pos="0">
                    <a:srgbClr val="1E1EDC">
                      <a:alpha val="0"/>
                    </a:srgbClr>
                  </a:gs>
                  <a:gs pos="100000">
                    <a:srgbClr val="4B7CFA"/>
                  </a:gs>
                  <a:gs pos="26000">
                    <a:srgbClr val="1E1EDC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3463613" y="2333665"/>
              <a:ext cx="477399" cy="629225"/>
              <a:chOff x="3152872" y="2743200"/>
              <a:chExt cx="477399" cy="629225"/>
            </a:xfrm>
            <a:gradFill>
              <a:gsLst>
                <a:gs pos="0">
                  <a:srgbClr val="4B7CFA"/>
                </a:gs>
                <a:gs pos="100000">
                  <a:srgbClr val="1E1EDC"/>
                </a:gs>
              </a:gsLst>
              <a:lin ang="5400000" scaled="1"/>
            </a:gradFill>
          </p:grpSpPr>
          <p:sp>
            <p:nvSpPr>
              <p:cNvPr id="70" name="任意多边形: 形状 69"/>
              <p:cNvSpPr/>
              <p:nvPr/>
            </p:nvSpPr>
            <p:spPr>
              <a:xfrm>
                <a:off x="3152872" y="2743200"/>
                <a:ext cx="477399" cy="477399"/>
              </a:xfrm>
              <a:custGeom>
                <a:avLst/>
                <a:gdLst>
                  <a:gd name="connsiteX0" fmla="*/ 365760 w 731520"/>
                  <a:gd name="connsiteY0" fmla="*/ 0 h 731520"/>
                  <a:gd name="connsiteX1" fmla="*/ 731520 w 731520"/>
                  <a:gd name="connsiteY1" fmla="*/ 365760 h 731520"/>
                  <a:gd name="connsiteX2" fmla="*/ 365760 w 731520"/>
                  <a:gd name="connsiteY2" fmla="*/ 731520 h 731520"/>
                  <a:gd name="connsiteX3" fmla="*/ 0 w 731520"/>
                  <a:gd name="connsiteY3" fmla="*/ 365760 h 731520"/>
                  <a:gd name="connsiteX4" fmla="*/ 365760 w 731520"/>
                  <a:gd name="connsiteY4" fmla="*/ 0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20" h="731520">
                    <a:moveTo>
                      <a:pt x="365760" y="0"/>
                    </a:moveTo>
                    <a:cubicBezTo>
                      <a:pt x="365760" y="202004"/>
                      <a:pt x="529516" y="365760"/>
                      <a:pt x="731520" y="365760"/>
                    </a:cubicBezTo>
                    <a:cubicBezTo>
                      <a:pt x="529516" y="365760"/>
                      <a:pt x="365760" y="529516"/>
                      <a:pt x="365760" y="731520"/>
                    </a:cubicBezTo>
                    <a:cubicBezTo>
                      <a:pt x="365760" y="529516"/>
                      <a:pt x="202004" y="365760"/>
                      <a:pt x="0" y="365760"/>
                    </a:cubicBezTo>
                    <a:cubicBezTo>
                      <a:pt x="202004" y="365760"/>
                      <a:pt x="365760" y="202004"/>
                      <a:pt x="3657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任意多边形: 形状 70"/>
              <p:cNvSpPr/>
              <p:nvPr/>
            </p:nvSpPr>
            <p:spPr>
              <a:xfrm>
                <a:off x="3152873" y="3175477"/>
                <a:ext cx="196948" cy="196948"/>
              </a:xfrm>
              <a:custGeom>
                <a:avLst/>
                <a:gdLst>
                  <a:gd name="connsiteX0" fmla="*/ 365760 w 731520"/>
                  <a:gd name="connsiteY0" fmla="*/ 0 h 731520"/>
                  <a:gd name="connsiteX1" fmla="*/ 731520 w 731520"/>
                  <a:gd name="connsiteY1" fmla="*/ 365760 h 731520"/>
                  <a:gd name="connsiteX2" fmla="*/ 365760 w 731520"/>
                  <a:gd name="connsiteY2" fmla="*/ 731520 h 731520"/>
                  <a:gd name="connsiteX3" fmla="*/ 0 w 731520"/>
                  <a:gd name="connsiteY3" fmla="*/ 365760 h 731520"/>
                  <a:gd name="connsiteX4" fmla="*/ 365760 w 731520"/>
                  <a:gd name="connsiteY4" fmla="*/ 0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20" h="731520">
                    <a:moveTo>
                      <a:pt x="365760" y="0"/>
                    </a:moveTo>
                    <a:cubicBezTo>
                      <a:pt x="365760" y="202004"/>
                      <a:pt x="529516" y="365760"/>
                      <a:pt x="731520" y="365760"/>
                    </a:cubicBezTo>
                    <a:cubicBezTo>
                      <a:pt x="529516" y="365760"/>
                      <a:pt x="365760" y="529516"/>
                      <a:pt x="365760" y="731520"/>
                    </a:cubicBezTo>
                    <a:cubicBezTo>
                      <a:pt x="365760" y="529516"/>
                      <a:pt x="202004" y="365760"/>
                      <a:pt x="0" y="365760"/>
                    </a:cubicBezTo>
                    <a:cubicBezTo>
                      <a:pt x="202004" y="365760"/>
                      <a:pt x="365760" y="202004"/>
                      <a:pt x="3657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平行四边形 66"/>
            <p:cNvSpPr/>
            <p:nvPr/>
          </p:nvSpPr>
          <p:spPr>
            <a:xfrm>
              <a:off x="1622478" y="3090765"/>
              <a:ext cx="2754469" cy="75996"/>
            </a:xfrm>
            <a:prstGeom prst="parallelogram">
              <a:avLst/>
            </a:prstGeom>
            <a:gradFill flip="none" rotWithShape="1">
              <a:gsLst>
                <a:gs pos="0">
                  <a:srgbClr val="4B7CFA">
                    <a:alpha val="0"/>
                  </a:srgbClr>
                </a:gs>
                <a:gs pos="100000">
                  <a:srgbClr val="1E1E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PA_矩形 2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10704" y="2546153"/>
              <a:ext cx="71883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algn="ctr" defTabSz="1218565"/>
              <a:r>
                <a:rPr lang="en-US" altLang="zh-CN" sz="3600" b="1" dirty="0">
                  <a:gradFill>
                    <a:gsLst>
                      <a:gs pos="0">
                        <a:srgbClr val="4B7CFA"/>
                      </a:gs>
                      <a:gs pos="100000">
                        <a:srgbClr val="1E1EDC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3600" b="1" dirty="0">
                <a:gradFill>
                  <a:gsLst>
                    <a:gs pos="0">
                      <a:srgbClr val="4B7CFA"/>
                    </a:gs>
                    <a:gs pos="100000">
                      <a:srgbClr val="1E1ED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186146" y="3208695"/>
              <a:ext cx="2474595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RSA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算法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攻击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67450" y="1653540"/>
            <a:ext cx="3569970" cy="491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1650" y="210185"/>
            <a:ext cx="2987040" cy="58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en-US" altLang="zh-CN" sz="3200"/>
              <a:t>1.1 Euler</a:t>
            </a:r>
            <a:r>
              <a:rPr lang="zh-CN" altLang="en-US" sz="3200"/>
              <a:t>函数</a:t>
            </a:r>
            <a:endParaRPr lang="zh-CN" altLang="en-US" sz="3200"/>
          </a:p>
        </p:txBody>
      </p:sp>
      <p:sp>
        <p:nvSpPr>
          <p:cNvPr id="8" name="矩形 7"/>
          <p:cNvSpPr/>
          <p:nvPr/>
        </p:nvSpPr>
        <p:spPr>
          <a:xfrm>
            <a:off x="415290" y="1248410"/>
            <a:ext cx="11751310" cy="4632960"/>
          </a:xfrm>
          <a:prstGeom prst="rect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800"/>
              <a:t>   </a:t>
            </a:r>
            <a:r>
              <a:rPr lang="zh-CN" altLang="en-US" sz="2800"/>
              <a:t>所有模m和r同余的整数组成剩余类[r]</a:t>
            </a:r>
            <a:endParaRPr lang="zh-CN" altLang="en-US" sz="2800"/>
          </a:p>
          <a:p>
            <a:pPr algn="l"/>
            <a:endParaRPr lang="zh-CN" altLang="en-US" sz="2800"/>
          </a:p>
          <a:p>
            <a:pPr algn="l"/>
            <a:r>
              <a:rPr lang="en-US" altLang="zh-CN" sz="2800"/>
              <a:t>   </a:t>
            </a:r>
            <a:r>
              <a:rPr lang="zh-CN" altLang="en-US" sz="2800"/>
              <a:t>剩余类[r]中的每一个数和m互素的充要条件是r和m互素</a:t>
            </a:r>
            <a:endParaRPr lang="zh-CN" altLang="en-US" sz="2800"/>
          </a:p>
          <a:p>
            <a:pPr algn="l"/>
            <a:r>
              <a:rPr lang="en-US" altLang="zh-CN" sz="2800"/>
              <a:t> </a:t>
            </a:r>
            <a:endParaRPr lang="zh-CN" altLang="en-US" sz="2800"/>
          </a:p>
          <a:p>
            <a:pPr algn="l"/>
            <a:r>
              <a:rPr lang="en-US" altLang="zh-CN" sz="2800"/>
              <a:t>   </a:t>
            </a:r>
            <a:r>
              <a:rPr lang="zh-CN" altLang="en-US" sz="2800"/>
              <a:t>和m互素的同余类数目用φ (m)表示，称</a:t>
            </a:r>
            <a:r>
              <a:rPr lang="zh-CN" altLang="en-US" sz="2800"/>
              <a:t>为m的Euler函数</a:t>
            </a:r>
            <a:r>
              <a:rPr lang="en-US" altLang="zh-CN" sz="2800"/>
              <a:t> </a:t>
            </a:r>
            <a:endParaRPr lang="zh-CN" altLang="en-US" sz="2800"/>
          </a:p>
          <a:p>
            <a:pPr algn="l"/>
            <a:endParaRPr lang="zh-CN" altLang="en-US" sz="2800"/>
          </a:p>
          <a:p>
            <a:pPr algn="l"/>
            <a:r>
              <a:rPr lang="en-US" altLang="zh-CN" sz="2800"/>
              <a:t>   </a:t>
            </a:r>
            <a:r>
              <a:rPr lang="zh-CN" altLang="en-US" sz="2800"/>
              <a:t>当m是素数时，小于m的所有整数均与m互素，因此φ (m)=m-1</a:t>
            </a:r>
            <a:endParaRPr lang="zh-CN" altLang="en-US" sz="2800"/>
          </a:p>
          <a:p>
            <a:pPr algn="l"/>
            <a:endParaRPr lang="zh-CN" altLang="en-US" sz="2800"/>
          </a:p>
          <a:p>
            <a:pPr algn="l"/>
            <a:r>
              <a:rPr lang="en-US" altLang="zh-CN" sz="2800"/>
              <a:t>   </a:t>
            </a:r>
            <a:r>
              <a:rPr lang="zh-CN" altLang="en-US" sz="2800"/>
              <a:t>对n=pq， p和q是素数，φ (n)=φ (p)</a:t>
            </a:r>
            <a:r>
              <a:rPr lang="en-US" altLang="zh-CN" sz="2800"/>
              <a:t>·</a:t>
            </a:r>
            <a:r>
              <a:rPr lang="zh-CN" altLang="en-US" sz="2800"/>
              <a:t> φ (q)=(p-1)</a:t>
            </a:r>
            <a:r>
              <a:rPr lang="en-US" altLang="zh-CN" sz="2800"/>
              <a:t>·</a:t>
            </a:r>
            <a:r>
              <a:rPr lang="zh-CN" altLang="en-US" sz="2800"/>
              <a:t> (q-1)</a:t>
            </a:r>
            <a:endParaRPr lang="zh-CN" altLang="en-US" sz="2800"/>
          </a:p>
        </p:txBody>
      </p:sp>
      <p:sp>
        <p:nvSpPr>
          <p:cNvPr id="9" name="矩形 8"/>
          <p:cNvSpPr/>
          <p:nvPr/>
        </p:nvSpPr>
        <p:spPr>
          <a:xfrm>
            <a:off x="501650" y="1644015"/>
            <a:ext cx="283845" cy="294005"/>
          </a:xfrm>
          <a:prstGeom prst="rect">
            <a:avLst/>
          </a:prstGeom>
          <a:solidFill>
            <a:schemeClr val="accent6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481330" y="2520950"/>
            <a:ext cx="283845" cy="294005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01650" y="3418840"/>
            <a:ext cx="283845" cy="294005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481330" y="4245610"/>
            <a:ext cx="283845" cy="294005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01650" y="5072380"/>
            <a:ext cx="283845" cy="294005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67450" y="1653540"/>
            <a:ext cx="3569970" cy="491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70510" y="210185"/>
            <a:ext cx="3543300" cy="58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en-US" sz="3200"/>
              <a:t>1.2 RSA</a:t>
            </a:r>
            <a:r>
              <a:rPr lang="zh-CN" altLang="en-US" sz="3200"/>
              <a:t>密钥</a:t>
            </a:r>
            <a:r>
              <a:rPr lang="zh-CN" altLang="en-US" sz="3200"/>
              <a:t>产生</a:t>
            </a:r>
            <a:endParaRPr lang="zh-CN" altLang="en-US" sz="3200"/>
          </a:p>
        </p:txBody>
      </p:sp>
      <p:sp>
        <p:nvSpPr>
          <p:cNvPr id="8" name="矩形 7"/>
          <p:cNvSpPr/>
          <p:nvPr/>
        </p:nvSpPr>
        <p:spPr>
          <a:xfrm>
            <a:off x="433070" y="1409700"/>
            <a:ext cx="11514455" cy="4714240"/>
          </a:xfrm>
          <a:prstGeom prst="rect">
            <a:avLst/>
          </a:prstGeom>
          <a:solidFill>
            <a:schemeClr val="accent1">
              <a:lumMod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sz="2800"/>
          </a:p>
          <a:p>
            <a:pPr algn="l"/>
            <a:r>
              <a:rPr lang="en-US" sz="2800"/>
              <a:t> </a:t>
            </a:r>
            <a:r>
              <a:rPr sz="2800"/>
              <a:t>(1)选择两个保密的大素数p和q。</a:t>
            </a:r>
            <a:endParaRPr sz="2800"/>
          </a:p>
          <a:p>
            <a:pPr algn="l"/>
            <a:r>
              <a:rPr lang="en-US" sz="2800"/>
              <a:t> </a:t>
            </a:r>
            <a:endParaRPr sz="2800"/>
          </a:p>
          <a:p>
            <a:pPr algn="l"/>
            <a:r>
              <a:rPr lang="en-US" sz="2800"/>
              <a:t> </a:t>
            </a:r>
            <a:r>
              <a:rPr sz="2800"/>
              <a:t>(2)计算n=pq，φ(n)=(p</a:t>
            </a:r>
            <a:r>
              <a:rPr lang="en-US" sz="2800"/>
              <a:t>-</a:t>
            </a:r>
            <a:r>
              <a:rPr sz="2800"/>
              <a:t>1) (q</a:t>
            </a:r>
            <a:r>
              <a:rPr lang="en-US" sz="2800"/>
              <a:t>-</a:t>
            </a:r>
            <a:r>
              <a:rPr sz="2800"/>
              <a:t>1)，其中φ(n)是n的欧拉函数值。</a:t>
            </a:r>
            <a:endParaRPr sz="2800"/>
          </a:p>
          <a:p>
            <a:pPr algn="l"/>
            <a:endParaRPr sz="2800"/>
          </a:p>
          <a:p>
            <a:pPr algn="l"/>
            <a:r>
              <a:rPr lang="en-US" sz="2800"/>
              <a:t> </a:t>
            </a:r>
            <a:r>
              <a:rPr sz="2800"/>
              <a:t>(3)选择一个整数e,满足1&lt;e&lt;</a:t>
            </a:r>
            <a:r>
              <a:rPr sz="2800">
                <a:sym typeface="+mn-ea"/>
              </a:rPr>
              <a:t>φ</a:t>
            </a:r>
            <a:r>
              <a:rPr sz="2800"/>
              <a:t>(n)，且gcd(φ(n)</a:t>
            </a:r>
            <a:r>
              <a:rPr lang="zh-CN" sz="2800">
                <a:ea typeface="宋体" panose="02010600030101010101" pitchFamily="2" charset="-122"/>
              </a:rPr>
              <a:t>，</a:t>
            </a:r>
            <a:r>
              <a:rPr sz="2800"/>
              <a:t>e)=1。 </a:t>
            </a:r>
            <a:endParaRPr sz="2800"/>
          </a:p>
          <a:p>
            <a:pPr algn="l"/>
            <a:endParaRPr sz="2800"/>
          </a:p>
          <a:p>
            <a:pPr algn="l"/>
            <a:r>
              <a:rPr lang="en-US" sz="2800"/>
              <a:t> </a:t>
            </a:r>
            <a:r>
              <a:rPr sz="2800"/>
              <a:t>(4)计算私钥d(解密密钥)，满足e</a:t>
            </a:r>
            <a:r>
              <a:rPr lang="en-US" sz="2800"/>
              <a:t>·</a:t>
            </a:r>
            <a:r>
              <a:rPr sz="2800"/>
              <a:t>d=1mod φ(n)， d是e在模φ(n) 下</a:t>
            </a:r>
            <a:r>
              <a:rPr lang="en-US" sz="2800"/>
              <a:t>            </a:t>
            </a:r>
            <a:r>
              <a:rPr lang="zh-CN" altLang="en-US" sz="2800"/>
              <a:t>的</a:t>
            </a:r>
            <a:r>
              <a:rPr sz="2800"/>
              <a:t>乘法逆元，因e与φ()互素，由模运算可知，它的乘法逆元一定存在; </a:t>
            </a:r>
            <a:endParaRPr sz="2800"/>
          </a:p>
          <a:p>
            <a:pPr algn="l"/>
            <a:endParaRPr sz="2800"/>
          </a:p>
          <a:p>
            <a:pPr algn="l"/>
            <a:r>
              <a:rPr lang="en-US" sz="2800"/>
              <a:t> </a:t>
            </a:r>
            <a:r>
              <a:rPr sz="2800"/>
              <a:t>(5)以{e,n}为公开钥，{d, n}为秘密钥。</a:t>
            </a:r>
            <a:endParaRPr sz="2800"/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67450" y="1653540"/>
            <a:ext cx="3569970" cy="491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4965" y="210185"/>
            <a:ext cx="3316605" cy="58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en-US" sz="3200"/>
              <a:t>1.3 RSA</a:t>
            </a:r>
            <a:r>
              <a:rPr lang="zh-CN" altLang="en-US" sz="3200"/>
              <a:t>加解密</a:t>
            </a:r>
            <a:endParaRPr lang="zh-CN" altLang="en-US" sz="3200"/>
          </a:p>
        </p:txBody>
      </p:sp>
      <p:sp>
        <p:nvSpPr>
          <p:cNvPr id="2" name="矩形 1"/>
          <p:cNvSpPr/>
          <p:nvPr/>
        </p:nvSpPr>
        <p:spPr>
          <a:xfrm>
            <a:off x="561975" y="1054735"/>
            <a:ext cx="1360805" cy="497840"/>
          </a:xfrm>
          <a:prstGeom prst="rect">
            <a:avLst/>
          </a:prstGeom>
          <a:gradFill>
            <a:gsLst>
              <a:gs pos="0">
                <a:srgbClr val="4B7CFA"/>
              </a:gs>
              <a:gs pos="100000">
                <a:srgbClr val="1E1ED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/>
              <a:t>加密</a:t>
            </a:r>
            <a:endParaRPr lang="zh-CN" altLang="en-US" sz="2400"/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561975" y="3863975"/>
            <a:ext cx="1360805" cy="497840"/>
          </a:xfrm>
          <a:prstGeom prst="rect">
            <a:avLst/>
          </a:prstGeom>
          <a:gradFill>
            <a:gsLst>
              <a:gs pos="0">
                <a:srgbClr val="4B7CFA"/>
              </a:gs>
              <a:gs pos="100000">
                <a:srgbClr val="1E1ED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/>
              <a:t>解密</a:t>
            </a:r>
            <a:endParaRPr lang="zh-CN" alt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1198880" y="2096135"/>
                <a:ext cx="10110470" cy="15119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l"/>
                <a:r>
                  <a:rPr lang="zh-CN" altLang="en-US" sz="2400"/>
                  <a:t>加密时</a:t>
                </a:r>
                <a:r>
                  <a:rPr lang="en-US" altLang="zh-CN" sz="2400"/>
                  <a:t>,</a:t>
                </a:r>
                <a:r>
                  <a:rPr lang="zh-CN" altLang="en-US" sz="2400"/>
                  <a:t>首先将明文比特串进行分组，使得每个分组对应的十进制数小于</a:t>
                </a:r>
                <a:r>
                  <a:rPr lang="en-US" altLang="zh-CN" sz="2400"/>
                  <a:t>n</a:t>
                </a:r>
                <a:r>
                  <a:rPr lang="zh-CN" altLang="en-US" sz="2400">
                    <a:ea typeface="宋体" panose="02010600030101010101" pitchFamily="2" charset="-122"/>
                  </a:rPr>
                  <a:t>，即分组的二进制长度小于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𝑙𝑜𝑔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n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。然后，对每个明文分组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m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做加密运算：</a:t>
                </a:r>
                <a:endParaRPr lang="zh-CN" altLang="en-US" sz="24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algn="ctr"/>
                <a:endParaRPr lang="en-US" altLang="zh-CN" sz="2400" i="1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                                                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𝑐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𝑒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𝑚𝑜𝑑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𝑛</m:t>
                      </m:r>
                    </m:oMath>
                  </m:oMathPara>
                </a14:m>
                <a:endParaRPr lang="zh-CN" altLang="en-US" sz="24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880" y="2096135"/>
                <a:ext cx="10110470" cy="1511935"/>
              </a:xfrm>
              <a:prstGeom prst="rect">
                <a:avLst/>
              </a:prstGeom>
              <a:blipFill rotWithShape="1">
                <a:blip r:embed="rId2"/>
                <a:stretch>
                  <a:fillRect t="-6594" r="-40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1198880" y="4911725"/>
                <a:ext cx="8114665" cy="12934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l"/>
                <a:r>
                  <a:rPr lang="zh-CN" altLang="en-US" sz="2400"/>
                  <a:t>对密文分组的解密运算为：</a:t>
                </a:r>
                <a:endParaRPr lang="zh-CN" altLang="en-US" sz="2400"/>
              </a:p>
              <a:p>
                <a:pPr algn="ctr"/>
                <a:endParaRPr lang="zh-CN" altLang="en-US" sz="2400"/>
              </a:p>
              <a:p>
                <a:pPr algn="ctr"/>
                <a:r>
                  <a:rPr lang="en-US" altLang="zh-CN" sz="2400"/>
                  <a:t>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≡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2400"/>
                  <a:t> mod n</a:t>
                </a:r>
                <a:endParaRPr lang="en-US" altLang="zh-CN" sz="240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880" y="4911725"/>
                <a:ext cx="8114665" cy="12934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67450" y="1653540"/>
            <a:ext cx="3569970" cy="491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10185"/>
            <a:ext cx="3934460" cy="58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en-US" altLang="zh-CN" sz="3200"/>
              <a:t>2. RSA</a:t>
            </a:r>
            <a:r>
              <a:rPr lang="zh-CN" altLang="en-US" sz="3200"/>
              <a:t>参数</a:t>
            </a:r>
            <a:r>
              <a:rPr lang="zh-CN" altLang="en-US" sz="3200"/>
              <a:t>选择</a:t>
            </a:r>
            <a:endParaRPr lang="zh-CN" altLang="en-US" sz="3200"/>
          </a:p>
        </p:txBody>
      </p:sp>
      <p:sp>
        <p:nvSpPr>
          <p:cNvPr id="2" name="矩形 1"/>
          <p:cNvSpPr/>
          <p:nvPr/>
        </p:nvSpPr>
        <p:spPr>
          <a:xfrm>
            <a:off x="1253490" y="1228090"/>
            <a:ext cx="9685655" cy="4401820"/>
          </a:xfrm>
          <a:prstGeom prst="rect">
            <a:avLst/>
          </a:prstGeom>
          <a:gradFill>
            <a:gsLst>
              <a:gs pos="0">
                <a:srgbClr val="4B7CFA">
                  <a:alpha val="0"/>
                </a:srgbClr>
              </a:gs>
              <a:gs pos="100000">
                <a:srgbClr val="1E1ED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/>
              <a:t>根据</a:t>
            </a:r>
            <a:r>
              <a:rPr lang="en-US" altLang="zh-CN" sz="3200"/>
              <a:t>RSA</a:t>
            </a:r>
            <a:r>
              <a:rPr lang="zh-CN" altLang="en-US" sz="3200"/>
              <a:t>算法的加解密过程，其主要的参数有三个：</a:t>
            </a:r>
            <a:endParaRPr lang="zh-CN" altLang="en-US" sz="3200"/>
          </a:p>
          <a:p>
            <a:pPr algn="l"/>
            <a:endParaRPr lang="zh-CN" altLang="en-US" sz="3200"/>
          </a:p>
          <a:p>
            <a:pPr algn="l"/>
            <a:r>
              <a:rPr lang="en-US" altLang="zh-CN" sz="3200"/>
              <a:t>1. </a:t>
            </a:r>
            <a:r>
              <a:rPr lang="zh-CN" altLang="en-US" sz="3200"/>
              <a:t>模数</a:t>
            </a:r>
            <a:r>
              <a:rPr lang="en-US" altLang="zh-CN" sz="3200"/>
              <a:t>n</a:t>
            </a:r>
            <a:endParaRPr lang="en-US" altLang="zh-CN" sz="3200"/>
          </a:p>
          <a:p>
            <a:pPr algn="l"/>
            <a:endParaRPr lang="zh-CN" altLang="en-US" sz="3200">
              <a:ea typeface="宋体" panose="02010600030101010101" pitchFamily="2" charset="-122"/>
            </a:endParaRPr>
          </a:p>
          <a:p>
            <a:pPr algn="l"/>
            <a:r>
              <a:rPr lang="en-US" altLang="zh-CN" sz="3200">
                <a:ea typeface="宋体" panose="02010600030101010101" pitchFamily="2" charset="-122"/>
              </a:rPr>
              <a:t>2. </a:t>
            </a:r>
            <a:r>
              <a:rPr lang="zh-CN" altLang="en-US" sz="3200">
                <a:ea typeface="宋体" panose="02010600030101010101" pitchFamily="2" charset="-122"/>
              </a:rPr>
              <a:t>加密密钥</a:t>
            </a:r>
            <a:r>
              <a:rPr lang="en-US" altLang="zh-CN" sz="3200">
                <a:ea typeface="宋体" panose="02010600030101010101" pitchFamily="2" charset="-122"/>
              </a:rPr>
              <a:t>e</a:t>
            </a:r>
            <a:endParaRPr lang="en-US" altLang="zh-CN" sz="3200">
              <a:ea typeface="宋体" panose="02010600030101010101" pitchFamily="2" charset="-122"/>
            </a:endParaRPr>
          </a:p>
          <a:p>
            <a:pPr algn="l"/>
            <a:endParaRPr lang="zh-CN" altLang="en-US" sz="3200">
              <a:ea typeface="宋体" panose="02010600030101010101" pitchFamily="2" charset="-122"/>
            </a:endParaRPr>
          </a:p>
          <a:p>
            <a:pPr algn="l"/>
            <a:r>
              <a:rPr lang="en-US" altLang="zh-CN" sz="3200">
                <a:ea typeface="宋体" panose="02010600030101010101" pitchFamily="2" charset="-122"/>
              </a:rPr>
              <a:t>3. </a:t>
            </a:r>
            <a:r>
              <a:rPr lang="zh-CN" altLang="en-US" sz="3200">
                <a:ea typeface="宋体" panose="02010600030101010101" pitchFamily="2" charset="-122"/>
              </a:rPr>
              <a:t>解密密钥</a:t>
            </a:r>
            <a:r>
              <a:rPr lang="en-US" altLang="zh-CN" sz="3200">
                <a:ea typeface="宋体" panose="02010600030101010101" pitchFamily="2" charset="-122"/>
              </a:rPr>
              <a:t>d</a:t>
            </a:r>
            <a:endParaRPr lang="zh-CN" altLang="en-US" sz="32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67450" y="1653540"/>
            <a:ext cx="3569970" cy="491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82015" y="210185"/>
            <a:ext cx="2789555" cy="58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en-US" altLang="zh-CN" sz="3200">
                <a:ea typeface="宋体" panose="02010600030101010101" pitchFamily="2" charset="-122"/>
              </a:rPr>
              <a:t>2.1 </a:t>
            </a:r>
            <a:r>
              <a:rPr lang="zh-CN" altLang="en-US" sz="3200">
                <a:ea typeface="宋体" panose="02010600030101010101" pitchFamily="2" charset="-122"/>
              </a:rPr>
              <a:t>模数</a:t>
            </a:r>
            <a:r>
              <a:rPr lang="en-US" altLang="zh-CN" sz="3200">
                <a:ea typeface="宋体" panose="02010600030101010101" pitchFamily="2" charset="-122"/>
              </a:rPr>
              <a:t>n</a:t>
            </a:r>
            <a:endParaRPr lang="en-US" altLang="zh-CN" sz="320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526415" y="2771775"/>
                <a:ext cx="10850880" cy="3863340"/>
              </a:xfrm>
              <a:prstGeom prst="rect">
                <a:avLst/>
              </a:prstGeom>
              <a:solidFill>
                <a:schemeClr val="accent1">
                  <a:lumMod val="5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l"/>
                <a:r>
                  <a:rPr lang="zh-CN" altLang="en-US" sz="2400"/>
                  <a:t>（</a:t>
                </a:r>
                <a:r>
                  <a:rPr lang="en-US" altLang="zh-CN" sz="2400"/>
                  <a:t>1</a:t>
                </a:r>
                <a:r>
                  <a:rPr lang="zh-CN" altLang="en-US" sz="2400">
                    <a:ea typeface="宋体" panose="02010600030101010101" pitchFamily="2" charset="-122"/>
                  </a:rPr>
                  <a:t>）</a:t>
                </a:r>
                <a:r>
                  <a:rPr lang="en-US" altLang="zh-CN" sz="2400">
                    <a:ea typeface="宋体" panose="02010600030101010101" pitchFamily="2" charset="-122"/>
                  </a:rPr>
                  <a:t>p</a:t>
                </a:r>
                <a:r>
                  <a:rPr lang="zh-CN" altLang="en-US" sz="2400">
                    <a:ea typeface="宋体" panose="02010600030101010101" pitchFamily="2" charset="-122"/>
                  </a:rPr>
                  <a:t>和</a:t>
                </a:r>
                <a:r>
                  <a:rPr lang="en-US" altLang="zh-CN" sz="2400">
                    <a:ea typeface="宋体" panose="02010600030101010101" pitchFamily="2" charset="-122"/>
                  </a:rPr>
                  <a:t>q</a:t>
                </a:r>
                <a:r>
                  <a:rPr lang="zh-CN" altLang="en-US" sz="2400">
                    <a:ea typeface="宋体" panose="02010600030101010101" pitchFamily="2" charset="-122"/>
                  </a:rPr>
                  <a:t>之差尽可能大。当</a:t>
                </a:r>
                <a:r>
                  <a:rPr lang="en-US" altLang="zh-CN" sz="2400">
                    <a:ea typeface="宋体" panose="02010600030101010101" pitchFamily="2" charset="-122"/>
                  </a:rPr>
                  <a:t>p</a:t>
                </a:r>
                <a:r>
                  <a:rPr lang="zh-CN" altLang="en-US" sz="2400">
                    <a:ea typeface="宋体" panose="02010600030101010101" pitchFamily="2" charset="-122"/>
                  </a:rPr>
                  <a:t>和</a:t>
                </a:r>
                <a:r>
                  <a:rPr lang="en-US" altLang="zh-CN" sz="2400">
                    <a:ea typeface="宋体" panose="02010600030101010101" pitchFamily="2" charset="-122"/>
                  </a:rPr>
                  <a:t>q</a:t>
                </a:r>
                <a:r>
                  <a:rPr lang="zh-CN" altLang="en-US" sz="2400">
                    <a:ea typeface="宋体" panose="02010600030101010101" pitchFamily="2" charset="-122"/>
                  </a:rPr>
                  <a:t>相差很小时，已知</a:t>
                </a:r>
                <a:r>
                  <a:rPr lang="en-US" altLang="zh-CN" sz="2400">
                    <a:ea typeface="宋体" panose="02010600030101010101" pitchFamily="2" charset="-122"/>
                  </a:rPr>
                  <a:t>n</a:t>
                </a:r>
                <a:r>
                  <a:rPr lang="zh-CN" altLang="en-US" sz="2400">
                    <a:ea typeface="宋体" panose="02010600030101010101" pitchFamily="2" charset="-122"/>
                  </a:rPr>
                  <a:t>的情况下，可假定二者的平均值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𝑝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𝑞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，然后利用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（</m:t>
                        </m:r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𝑝</m:t>
                            </m:r>
                            <m:r>
                              <a:rPr lang="en-US" altLang="zh-CN" sz="2400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+</m:t>
                            </m:r>
                            <m:r>
                              <a:rPr lang="en-US" altLang="zh-CN" sz="2400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）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-n=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（</m:t>
                        </m:r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𝑝</m:t>
                            </m:r>
                            <m:r>
                              <a:rPr lang="en-US" altLang="zh-CN" sz="2400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）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，若等式右方可开方，则得到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（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𝑝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𝑞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）和（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𝑝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𝑞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），即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n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被分解。</a:t>
                </a:r>
                <a:endParaRPr lang="zh-CN" altLang="en-US" sz="24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algn="l"/>
                <a:endParaRPr lang="zh-CN" altLang="en-US" sz="24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algn="l"/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（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2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）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p-1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和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q-1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的最大公因子应很小</a:t>
                </a:r>
                <a:endParaRPr lang="zh-CN" altLang="en-US" sz="24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algn="l"/>
                <a:endParaRPr lang="zh-CN" altLang="en-US" sz="24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algn="l"/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（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3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）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p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和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q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必须为强素数</a:t>
                </a:r>
                <a:endParaRPr lang="zh-CN" altLang="en-US" sz="24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algn="l"/>
                <a:endParaRPr lang="zh-CN" altLang="en-US" sz="24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algn="l"/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（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4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）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p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和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q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应大到使得因子分解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n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为计算上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不可能</a:t>
                </a:r>
                <a:endParaRPr lang="zh-CN" altLang="en-US" sz="24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15" y="2771775"/>
                <a:ext cx="10850880" cy="3863340"/>
              </a:xfrm>
              <a:prstGeom prst="rect">
                <a:avLst/>
              </a:prstGeom>
              <a:blipFill rotWithShape="1">
                <a:blip r:embed="rId1"/>
                <a:stretch>
                  <a:fillRect t="-36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753110" y="1044575"/>
            <a:ext cx="10254615" cy="1475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457200" algn="l"/>
            <a:r>
              <a:rPr lang="en-US" altLang="zh-CN" sz="2400">
                <a:sym typeface="+mn-ea"/>
              </a:rPr>
              <a:t>RSA</a:t>
            </a:r>
            <a:r>
              <a:rPr lang="zh-CN" altLang="en-US" sz="2400">
                <a:sym typeface="+mn-ea"/>
              </a:rPr>
              <a:t>算法中，</a:t>
            </a:r>
            <a:r>
              <a:rPr lang="en-US" altLang="zh-CN" sz="2400">
                <a:sym typeface="+mn-ea"/>
              </a:rPr>
              <a:t>n</a:t>
            </a:r>
            <a:r>
              <a:rPr lang="zh-CN" altLang="en-US" sz="2400">
                <a:sym typeface="+mn-ea"/>
              </a:rPr>
              <a:t>是由</a:t>
            </a:r>
            <a:r>
              <a:rPr lang="en-US" altLang="zh-CN" sz="2400">
                <a:sym typeface="+mn-ea"/>
              </a:rPr>
              <a:t>p</a:t>
            </a:r>
            <a:r>
              <a:rPr lang="zh-CN" altLang="en-US" sz="2400">
                <a:sym typeface="+mn-ea"/>
              </a:rPr>
              <a:t>和</a:t>
            </a:r>
            <a:r>
              <a:rPr lang="en-US" altLang="zh-CN" sz="2400">
                <a:sym typeface="+mn-ea"/>
              </a:rPr>
              <a:t>q</a:t>
            </a:r>
            <a:r>
              <a:rPr lang="zh-CN" altLang="en-US" sz="2400">
                <a:sym typeface="+mn-ea"/>
              </a:rPr>
              <a:t>两个大素数相乘得出的，之后再通过运算得到密钥对。那么，模数</a:t>
            </a:r>
            <a:r>
              <a:rPr lang="en-US" altLang="zh-CN" sz="2400">
                <a:sym typeface="+mn-ea"/>
              </a:rPr>
              <a:t>n</a:t>
            </a:r>
            <a:r>
              <a:rPr lang="zh-CN" altLang="en-US" sz="2400">
                <a:sym typeface="+mn-ea"/>
              </a:rPr>
              <a:t>的分解就是最直接、最显然的攻击方法。如果</a:t>
            </a:r>
            <a:r>
              <a:rPr lang="en-US" altLang="zh-CN" sz="2400">
                <a:sym typeface="+mn-ea"/>
              </a:rPr>
              <a:t>n</a:t>
            </a:r>
            <a:r>
              <a:rPr lang="zh-CN" altLang="en-US" sz="2400">
                <a:sym typeface="+mn-ea"/>
              </a:rPr>
              <a:t>被分解，信息的保密性就丢失。所以，选择一个合适的模数</a:t>
            </a:r>
            <a:r>
              <a:rPr lang="en-US" altLang="zh-CN" sz="2400">
                <a:sym typeface="+mn-ea"/>
              </a:rPr>
              <a:t>n</a:t>
            </a:r>
            <a:r>
              <a:rPr lang="zh-CN" altLang="en-US" sz="2400">
                <a:sym typeface="+mn-ea"/>
              </a:rPr>
              <a:t>尤为关键。模数</a:t>
            </a:r>
            <a:r>
              <a:rPr lang="en-US" altLang="zh-CN" sz="2400">
                <a:sym typeface="+mn-ea"/>
              </a:rPr>
              <a:t>n</a:t>
            </a:r>
            <a:r>
              <a:rPr lang="zh-CN" altLang="en-US" sz="2400">
                <a:sym typeface="+mn-ea"/>
              </a:rPr>
              <a:t>的选取一般有一下几条原则：</a:t>
            </a:r>
            <a:endParaRPr lang="zh-CN" altLang="en-US" sz="2400"/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67450" y="1653540"/>
            <a:ext cx="3569970" cy="491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82015" y="210185"/>
            <a:ext cx="2789555" cy="58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en-US" altLang="zh-CN" sz="3200"/>
              <a:t>2.2 </a:t>
            </a:r>
            <a:r>
              <a:rPr lang="zh-CN" altLang="en-US" sz="3200"/>
              <a:t>公钥</a:t>
            </a:r>
            <a:r>
              <a:rPr lang="en-US" altLang="zh-CN" sz="3200"/>
              <a:t>e</a:t>
            </a:r>
            <a:endParaRPr lang="zh-CN" altLang="en-US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882015" y="2806700"/>
                <a:ext cx="10963275" cy="3126740"/>
              </a:xfrm>
              <a:prstGeom prst="rect">
                <a:avLst/>
              </a:prstGeom>
              <a:solidFill>
                <a:schemeClr val="accent1">
                  <a:lumMod val="5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l"/>
                <a:endParaRPr lang="zh-CN" altLang="en-US" sz="24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algn="l"/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（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1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）e不能够太小。在RSA系统中，每人的公开密钥e只要满足gcd (e， φ (n) )=1即可，表明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e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可以任意选取。一般选择e为16位的素数，可以有效防止攻击，又有较快速度。</a:t>
                </a:r>
                <a:endParaRPr lang="zh-CN" altLang="en-US" sz="24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algn="l"/>
                <a:endParaRPr lang="zh-CN" altLang="en-US" sz="24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algn="l"/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（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2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）应使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e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在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mod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𝜑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（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）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ea typeface="MS Mincho" charset="0"/>
                    <a:cs typeface="Cambria Math" panose="02040503050406030204" charset="0"/>
                  </a:rPr>
                  <a:t>的阶为最大。即存在</a:t>
                </a:r>
                <a:r>
                  <a:rPr lang="en-US" altLang="zh-CN" sz="2400">
                    <a:latin typeface="Cambria Math" panose="02040503050406030204" charset="0"/>
                    <a:ea typeface="MS Mincho" charset="0"/>
                    <a:cs typeface="Cambria Math" panose="02040503050406030204" charset="0"/>
                  </a:rPr>
                  <a:t>i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，使得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𝑖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≡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（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𝑚𝑜𝑑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𝜑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（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）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），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≥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（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𝑝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）·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（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𝑞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）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，可以有效抗击攻击。</a:t>
                </a:r>
                <a:endParaRPr lang="zh-CN" altLang="en-US" sz="240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15" y="2806700"/>
                <a:ext cx="10963275" cy="312674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882015" y="1440180"/>
                <a:ext cx="10417175" cy="10147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indent="457200" algn="l"/>
                <a:r>
                  <a:rPr lang="zh-CN" altLang="en-US" sz="2400">
                    <a:sym typeface="+mn-ea"/>
                  </a:rPr>
                  <a:t>由于</a:t>
                </a:r>
                <a:r>
                  <a:rPr lang="en-US" altLang="zh-CN" sz="2400">
                    <a:sym typeface="+mn-ea"/>
                  </a:rPr>
                  <a:t>RSA</a:t>
                </a:r>
                <a:r>
                  <a:rPr lang="zh-CN" altLang="en-US" sz="2400">
                    <a:sym typeface="+mn-ea"/>
                  </a:rPr>
                  <a:t>算法可知，</a:t>
                </a:r>
                <a:r>
                  <a:rPr lang="en-US" altLang="zh-CN" sz="2400">
                    <a:sym typeface="+mn-ea"/>
                  </a:rPr>
                  <a:t>e</a:t>
                </a:r>
                <a:r>
                  <a:rPr lang="zh-CN" altLang="en-US" sz="2400">
                    <a:sym typeface="+mn-ea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𝜑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n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）互素的条件容易满足，若选取较小的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e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，则加快了加解密的运算速度，同时也易储存，但安全性不高。一般的，</a:t>
                </a:r>
                <a:r>
                  <a:rPr lang="en-US" altLang="zh-CN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e</a:t>
                </a:r>
                <a:r>
                  <a:rPr lang="zh-CN" altLang="en-US" sz="240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的选取遵循一下原则：</a:t>
                </a:r>
                <a:endParaRPr lang="zh-CN" altLang="en-US" sz="240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15" y="1440180"/>
                <a:ext cx="10417175" cy="1014730"/>
              </a:xfrm>
              <a:prstGeom prst="rect">
                <a:avLst/>
              </a:prstGeom>
              <a:blipFill rotWithShape="1">
                <a:blip r:embed="rId2"/>
                <a:stretch>
                  <a:fillRect t="-1633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67450" y="1653540"/>
            <a:ext cx="3569970" cy="491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82015" y="210185"/>
            <a:ext cx="2789555" cy="58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en-US" altLang="zh-CN" sz="3200"/>
              <a:t>2.3 </a:t>
            </a:r>
            <a:r>
              <a:rPr lang="zh-CN" altLang="en-US" sz="3200"/>
              <a:t>私钥</a:t>
            </a:r>
            <a:r>
              <a:rPr lang="en-US" altLang="zh-CN" sz="3200"/>
              <a:t>d</a:t>
            </a:r>
            <a:endParaRPr lang="en-US" altLang="zh-CN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1003300" y="903605"/>
                <a:ext cx="10528935" cy="50514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indent="457200" algn="l"/>
                <a:r>
                  <a:rPr lang="zh-CN" altLang="en-US" sz="2800"/>
                  <a:t>私密密钥d不能太小，一般要大于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deg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zh-CN" altLang="en-US" sz="2800"/>
                  <a:t>。这是因为:若d的长度太小，则可以利用已知明文m加密后得c=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zh-CN" altLang="en-US" sz="2800"/>
                  <a:t> mod n， 再直接猜测d，求出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zh-CN" altLang="en-US" sz="2800"/>
                  <a:t> mod</a:t>
                </a:r>
                <a:r>
                  <a:rPr lang="en-US" altLang="zh-CN" sz="2800"/>
                  <a:t> </a:t>
                </a:r>
                <a:r>
                  <a:rPr lang="zh-CN" altLang="en-US" sz="2800"/>
                  <a:t>n是否等于m。若是，则d就是解密密钥，否则继续猜测。若d的长度过小，则猜测的空间变小，猜中的可能性加大，已有证明当d&lt;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deg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zh-CN" altLang="en-US" sz="2800"/>
                  <a:t>时，可以由连分式算法在多项式时间内求出d值。因此其长度不能过小。</a:t>
                </a:r>
                <a:endParaRPr lang="zh-CN" altLang="en-US" sz="280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903605"/>
                <a:ext cx="10528935" cy="5051425"/>
              </a:xfrm>
              <a:prstGeom prst="rect">
                <a:avLst/>
              </a:prstGeom>
              <a:blipFill rotWithShape="1">
                <a:blip r:embed="rId1"/>
                <a:stretch>
                  <a:fillRect r="-104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</p:sld>
</file>

<file path=ppt/tags/tag1.xml><?xml version="1.0" encoding="utf-8"?>
<p:tagLst xmlns:p="http://schemas.openxmlformats.org/presentationml/2006/main">
  <p:tag name="KSO_WM_UNIT_PLACING_PICTURE_USER_VIEWPORT" val="{&quot;height&quot;:7270,&quot;width&quot;:7054.3385826771655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PLACING_PICTURE_USER_VIEWPORT" val="{&quot;height&quot;:4605,&quot;width&quot;:88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ISPRING_PRESENTATION_TITLE" val="线描简洁大气商务风2020工作总结述职报告动态PPT模板"/>
  <p:tag name="KSO_WPP_MARK_KEY" val="d4599c81-a5a8-4450-ac91-15cb7914a6ab"/>
  <p:tag name="COMMONDATA" val="eyJoZGlkIjoiNTZiZjBlYjk5ZmY2NTMyMWQ0MzJkYTk0N2M3ZDdmYjAifQ==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xud1zj4">
      <a:majorFont>
        <a:latin typeface="HarmonyOS Sans SC"/>
        <a:ea typeface="阿里巴巴普惠体 2.0 55 Regular"/>
        <a:cs typeface=""/>
      </a:majorFont>
      <a:minorFont>
        <a:latin typeface="HarmonyOS Sans SC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4B7CFA"/>
            </a:gs>
            <a:gs pos="100000">
              <a:srgbClr val="1E1EDC"/>
            </a:gs>
          </a:gsLst>
          <a:lin ang="27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2636</Words>
  <Application>WPS 演示</Application>
  <PresentationFormat>宽屏</PresentationFormat>
  <Paragraphs>163</Paragraphs>
  <Slides>15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DOUYUFont2.0</vt:lpstr>
      <vt:lpstr>Yu Gothic</vt:lpstr>
      <vt:lpstr>Cambria Math</vt:lpstr>
      <vt:lpstr>MS Mincho</vt:lpstr>
      <vt:lpstr>Segoe Print</vt:lpstr>
      <vt:lpstr>HarmonyOS Sans SC</vt:lpstr>
      <vt:lpstr>阿里巴巴普惠体 2.0 55 Regular</vt:lpstr>
      <vt:lpstr>微软雅黑</vt:lpstr>
      <vt:lpstr>Arial Unicode MS</vt:lpstr>
      <vt:lpstr>等线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  <Manager>51PPT模板网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渐变蓝科技风述职报告ppt模板</dc:title>
  <dc:creator>51PPT模板网</dc:creator>
  <cp:keywords>www.51pptmoban.com</cp:keywords>
  <dc:description>www.51pptmoban.com</dc:description>
  <cp:lastModifiedBy>丿记忆灬一抹夕阳</cp:lastModifiedBy>
  <cp:revision>21</cp:revision>
  <dcterms:created xsi:type="dcterms:W3CDTF">2019-12-27T01:58:00Z</dcterms:created>
  <dcterms:modified xsi:type="dcterms:W3CDTF">2022-12-23T15:35:11Z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3D19DED32F764D8DA269182C2A58A39D</vt:lpwstr>
  </property>
</Properties>
</file>