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media/image2.svg" ContentType="image/svg+xml"/>
  <Override PartName="/ppt/media/image5.svg" ContentType="image/svg+xml"/>
  <Override PartName="/ppt/media/image7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78" r:id="rId12"/>
    <p:sldId id="276" r:id="rId13"/>
    <p:sldId id="265" r:id="rId14"/>
    <p:sldId id="266" r:id="rId15"/>
    <p:sldId id="272" r:id="rId16"/>
    <p:sldId id="271" r:id="rId17"/>
    <p:sldId id="277" r:id="rId18"/>
    <p:sldId id="279" r:id="rId19"/>
    <p:sldId id="280" r:id="rId20"/>
    <p:sldId id="267" r:id="rId21"/>
    <p:sldId id="268" r:id="rId22"/>
  </p:sldIdLst>
  <p:sldSz cx="18288000" cy="10287000"/>
  <p:notesSz cx="6858000" cy="9144000"/>
  <p:embeddedFontLst>
    <p:embeddedFont>
      <p:font typeface="Montserrat Bold Italics" panose="00000600000000000000"/>
      <p:italic r:id="rId26"/>
    </p:embeddedFont>
    <p:embeddedFont>
      <p:font typeface="华文行楷" panose="02010800040101010101" charset="-122"/>
      <p:regular r:id="rId27"/>
    </p:embeddedFont>
    <p:embeddedFont>
      <p:font typeface="Montserrat Bold" panose="00000600000000000000"/>
      <p:regular r:id="rId28"/>
    </p:embeddedFont>
    <p:embeddedFont>
      <p:font typeface="Montserrat Italics" panose="00000500000000000000"/>
      <p:italic r:id="rId29"/>
    </p:embeddedFont>
    <p:embeddedFont>
      <p:font typeface="Calibri" panose="020F0502020204030204" charset="0"/>
      <p:regular r:id="rId30"/>
      <p:bold r:id="rId31"/>
      <p:italic r:id="rId32"/>
      <p:boldItalic r:id="rId33"/>
    </p:embeddedFont>
    <p:embeddedFont>
      <p:font typeface="Montserrat" panose="00000500000000000000"/>
      <p:regular r:id="rId34"/>
    </p:embeddedFont>
    <p:embeddedFont>
      <p:font typeface="Malgun Gothic" panose="020B0503020000020004" charset="-127"/>
      <p:regular r:id="rId35"/>
    </p:embeddedFont>
    <p:embeddedFont>
      <p:font typeface="Montserrat Italics" panose="00000500000000000000" charset="0"/>
      <p:italic r:id="rId36"/>
    </p:embeddedFont>
  </p:embeddedFontLst>
  <p:custDataLst>
    <p:tags r:id="rId3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9" userDrawn="1">
          <p15:clr>
            <a:srgbClr val="A4A3A4"/>
          </p15:clr>
        </p15:guide>
        <p15:guide id="2" pos="29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 showGuides="1">
      <p:cViewPr varScale="1">
        <p:scale>
          <a:sx n="74" d="100"/>
          <a:sy n="74" d="100"/>
        </p:scale>
        <p:origin x="-1092" y="-90"/>
      </p:cViewPr>
      <p:guideLst>
        <p:guide orient="horz" pos="2099"/>
        <p:guide pos="29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7" Type="http://schemas.openxmlformats.org/officeDocument/2006/relationships/tags" Target="tags/tag1.xml"/><Relationship Id="rId36" Type="http://schemas.openxmlformats.org/officeDocument/2006/relationships/font" Target="fonts/font11.fntdata"/><Relationship Id="rId35" Type="http://schemas.openxmlformats.org/officeDocument/2006/relationships/font" Target="fonts/font10.fntdata"/><Relationship Id="rId34" Type="http://schemas.openxmlformats.org/officeDocument/2006/relationships/font" Target="fonts/font9.fntdata"/><Relationship Id="rId33" Type="http://schemas.openxmlformats.org/officeDocument/2006/relationships/font" Target="fonts/font8.fntdata"/><Relationship Id="rId32" Type="http://schemas.openxmlformats.org/officeDocument/2006/relationships/font" Target="fonts/font7.fntdata"/><Relationship Id="rId31" Type="http://schemas.openxmlformats.org/officeDocument/2006/relationships/font" Target="fonts/font6.fntdata"/><Relationship Id="rId30" Type="http://schemas.openxmlformats.org/officeDocument/2006/relationships/font" Target="fonts/font5.fntdata"/><Relationship Id="rId3" Type="http://schemas.openxmlformats.org/officeDocument/2006/relationships/slide" Target="slides/slide1.xml"/><Relationship Id="rId29" Type="http://schemas.openxmlformats.org/officeDocument/2006/relationships/font" Target="fonts/font4.fntdata"/><Relationship Id="rId28" Type="http://schemas.openxmlformats.org/officeDocument/2006/relationships/font" Target="fonts/font3.fntdata"/><Relationship Id="rId27" Type="http://schemas.openxmlformats.org/officeDocument/2006/relationships/font" Target="fonts/font2.fntdata"/><Relationship Id="rId26" Type="http://schemas.openxmlformats.org/officeDocument/2006/relationships/font" Target="fonts/font1.fntdata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svg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B6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 rot="-9237351">
            <a:off x="-55245" y="2646045"/>
            <a:ext cx="9444990" cy="748538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76200" y="2095500"/>
            <a:ext cx="10849610" cy="15538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120"/>
              </a:lnSpc>
            </a:pPr>
            <a:r>
              <a:rPr lang="en-US" sz="10100">
                <a:solidFill>
                  <a:srgbClr val="242424"/>
                </a:solidFill>
                <a:latin typeface="Cooper Hewitt Heavy"/>
              </a:rPr>
              <a:t>HOW TO WRITE  </a:t>
            </a:r>
            <a:endParaRPr lang="en-US" sz="10100">
              <a:solidFill>
                <a:srgbClr val="242424"/>
              </a:solidFill>
              <a:latin typeface="Cooper Hewitt Heavy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l="1666" r="1666"/>
          <a:stretch>
            <a:fillRect/>
          </a:stretch>
        </p:blipFill>
        <p:spPr>
          <a:xfrm flipH="1">
            <a:off x="8305531" y="2095572"/>
            <a:ext cx="9566557" cy="7992759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426845" y="3695700"/>
            <a:ext cx="8147050" cy="342011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ts val="15120"/>
              </a:lnSpc>
            </a:pPr>
            <a:r>
              <a:rPr lang="en-US" sz="10000">
                <a:solidFill>
                  <a:srgbClr val="FEB626"/>
                </a:solidFill>
                <a:latin typeface="Cooper Hewitt Heavy"/>
              </a:rPr>
              <a:t>PYTHON </a:t>
            </a:r>
            <a:endParaRPr lang="en-US" sz="10000">
              <a:solidFill>
                <a:srgbClr val="FEB626"/>
              </a:solidFill>
              <a:latin typeface="Cooper Hewitt Heavy"/>
            </a:endParaRPr>
          </a:p>
          <a:p>
            <a:pPr algn="ctr">
              <a:lnSpc>
                <a:spcPts val="16660"/>
              </a:lnSpc>
              <a:spcBef>
                <a:spcPct val="0"/>
              </a:spcBef>
            </a:pPr>
            <a:r>
              <a:rPr lang="en-US" sz="10000">
                <a:solidFill>
                  <a:srgbClr val="FEB626"/>
                </a:solidFill>
                <a:latin typeface="Cooper Hewitt Heavy"/>
              </a:rPr>
              <a:t>CRAWLER</a:t>
            </a:r>
            <a:endParaRPr lang="en-US" sz="10000">
              <a:solidFill>
                <a:srgbClr val="FEB626"/>
              </a:solidFill>
              <a:latin typeface="Cooper Hewitt Heavy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582551" y="1178899"/>
            <a:ext cx="6054467" cy="572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0"/>
              </a:lnSpc>
              <a:spcBef>
                <a:spcPct val="0"/>
              </a:spcBef>
            </a:pPr>
            <a:r>
              <a:rPr lang="en-US" sz="3415">
                <a:solidFill>
                  <a:srgbClr val="000000"/>
                </a:solidFill>
                <a:latin typeface="Montserrat Bold Italics" panose="00000600000000000000"/>
              </a:rPr>
              <a:t>Python learning</a:t>
            </a:r>
            <a:endParaRPr lang="en-US" sz="3415">
              <a:solidFill>
                <a:srgbClr val="000000"/>
              </a:solidFill>
              <a:latin typeface="Montserrat Bold Italics" panose="00000600000000000000"/>
            </a:endParaR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5400000">
            <a:off x="15544800" y="190500"/>
            <a:ext cx="2550795" cy="255079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D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358048" y="720945"/>
            <a:ext cx="10590775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800"/>
              </a:lnSpc>
              <a:spcBef>
                <a:spcPct val="0"/>
              </a:spcBef>
            </a:pPr>
            <a:r>
              <a:rPr lang="en-US" sz="6500">
                <a:solidFill>
                  <a:srgbClr val="000000"/>
                </a:solidFill>
                <a:ea typeface="华文行楷" panose="02010800040101010101" charset="-122"/>
              </a:rPr>
              <a:t>什么是爬虫？</a:t>
            </a:r>
            <a:endParaRPr lang="en-US" sz="6500">
              <a:solidFill>
                <a:srgbClr val="000000"/>
              </a:solidFill>
              <a:ea typeface="华文行楷" panose="02010800040101010101" charset="-122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 rot="7215202">
            <a:off x="2257711" y="6210952"/>
            <a:ext cx="1763802" cy="1397813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 rot="-9237351">
            <a:off x="2024788" y="2973874"/>
            <a:ext cx="1763802" cy="1397813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 rot="0">
            <a:off x="2438991" y="2959147"/>
            <a:ext cx="1301010" cy="130101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020"/>
                </a:lnSpc>
              </a:pPr>
              <a:r>
                <a:rPr lang="en-US" sz="4300">
                  <a:solidFill>
                    <a:srgbClr val="F8EDEB"/>
                  </a:solidFill>
                  <a:latin typeface="Montserrat Bold" panose="00000600000000000000"/>
                </a:rPr>
                <a:t>1.</a:t>
              </a:r>
              <a:endParaRPr lang="en-US" sz="4300">
                <a:solidFill>
                  <a:srgbClr val="F8EDEB"/>
                </a:solidFill>
                <a:latin typeface="Montserrat Bold" panose="00000600000000000000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 rot="0">
            <a:off x="2489107" y="6259353"/>
            <a:ext cx="1301010" cy="1301010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020"/>
                </a:lnSpc>
              </a:pPr>
              <a:r>
                <a:rPr lang="en-US" sz="4300">
                  <a:solidFill>
                    <a:srgbClr val="F8EDEB"/>
                  </a:solidFill>
                  <a:latin typeface="Montserrat Bold" panose="00000600000000000000"/>
                </a:rPr>
                <a:t>2.</a:t>
              </a:r>
              <a:endParaRPr lang="en-US" sz="4300">
                <a:solidFill>
                  <a:srgbClr val="F8EDEB"/>
                </a:solidFill>
                <a:latin typeface="Montserrat Bold" panose="00000600000000000000"/>
              </a:endParaRP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4349440" y="3200975"/>
            <a:ext cx="11558961" cy="1019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242424"/>
                </a:solidFill>
                <a:ea typeface="Montserrat Italics" panose="00000500000000000000"/>
              </a:rPr>
              <a:t>爬虫(spider，又网络爬虫)，是指向网站/网络发起请求，获取资源后分析并提取有用数据的程序。</a:t>
            </a:r>
            <a:endParaRPr lang="en-US" sz="3000">
              <a:solidFill>
                <a:srgbClr val="242424"/>
              </a:solidFill>
              <a:ea typeface="Montserrat Italics" panose="0000050000000000000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349440" y="6211728"/>
            <a:ext cx="11558961" cy="1543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242424"/>
                </a:solidFill>
                <a:ea typeface="Montserrat Italics" panose="00000500000000000000"/>
              </a:rPr>
              <a:t>从技术层面来说就是通过程序模拟浏览器请求站点的行为，把站点返回的HTML代码/JSON数据/二进制数据（图片、视频） 爬到本地，进而提取自己需要的数据，存放起来使用。</a:t>
            </a:r>
            <a:endParaRPr lang="en-US" sz="3000">
              <a:solidFill>
                <a:srgbClr val="242424"/>
              </a:solidFill>
              <a:ea typeface="Montserrat Italics" panose="0000050000000000000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D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 noChangeAspect="1"/>
          </p:cNvGrpSpPr>
          <p:nvPr/>
        </p:nvGrpSpPr>
        <p:grpSpPr>
          <a:xfrm rot="952935">
            <a:off x="11169730" y="3156861"/>
            <a:ext cx="6148108" cy="6148084"/>
            <a:chOff x="0" y="0"/>
            <a:chExt cx="6350000" cy="634997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"/>
              <a:stretch>
                <a:fillRect l="-24999" r="-24999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1358048" y="742950"/>
            <a:ext cx="10590775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00"/>
              </a:lnSpc>
              <a:spcBef>
                <a:spcPct val="0"/>
              </a:spcBef>
            </a:pPr>
            <a:r>
              <a:rPr lang="en-US" sz="6000">
                <a:solidFill>
                  <a:srgbClr val="242424"/>
                </a:solidFill>
                <a:ea typeface="华文行楷" panose="02010800040101010101" charset="-122"/>
              </a:rPr>
              <a:t>我们为什么需要爬虫？</a:t>
            </a:r>
            <a:endParaRPr lang="en-US" sz="6000">
              <a:solidFill>
                <a:srgbClr val="242424"/>
              </a:solidFill>
              <a:ea typeface="华文行楷" panose="020108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358048" y="1944648"/>
            <a:ext cx="7253287" cy="7753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40"/>
              </a:lnSpc>
            </a:pPr>
            <a:r>
              <a:rPr lang="en-US" sz="2600">
                <a:solidFill>
                  <a:srgbClr val="242424"/>
                </a:solidFill>
                <a:ea typeface="Montserrat Italics" panose="00000500000000000000"/>
              </a:rPr>
              <a:t>爬虫是一种自动化程序，可以模拟人类用户在互联网上的行为并从网站上爬取数据。爬虫的出现是为了方便、快捷地获取互联网上的信息和数据，其具有以下几个优点：</a:t>
            </a:r>
            <a:endParaRPr lang="en-US" sz="2600">
              <a:solidFill>
                <a:srgbClr val="242424"/>
              </a:solidFill>
              <a:ea typeface="Montserrat Italics" panose="00000500000000000000"/>
            </a:endParaRPr>
          </a:p>
          <a:p>
            <a:pPr>
              <a:lnSpc>
                <a:spcPts val="3640"/>
              </a:lnSpc>
            </a:pPr>
            <a:r>
              <a:rPr lang="en-US" sz="2600">
                <a:solidFill>
                  <a:srgbClr val="242424"/>
                </a:solidFill>
                <a:latin typeface="Montserrat Italics" panose="00000500000000000000"/>
              </a:rPr>
              <a:t>1.获取信息的效率高：爬虫可以自动化地从网站上获取信息，无需人工操作，可以大大提高信息获取的效率。</a:t>
            </a:r>
            <a:endParaRPr lang="en-US" sz="2600">
              <a:solidFill>
                <a:srgbClr val="242424"/>
              </a:solidFill>
              <a:latin typeface="Montserrat Italics" panose="00000500000000000000"/>
            </a:endParaRPr>
          </a:p>
          <a:p>
            <a:pPr>
              <a:lnSpc>
                <a:spcPts val="3640"/>
              </a:lnSpc>
            </a:pPr>
            <a:r>
              <a:rPr lang="en-US" sz="2600">
                <a:solidFill>
                  <a:srgbClr val="242424"/>
                </a:solidFill>
                <a:latin typeface="Montserrat Italics" panose="00000500000000000000"/>
              </a:rPr>
              <a:t>2.信息获取的范围广：爬虫可以访问互联网上的各种网站，从中获取所需的信息，可以获取更广泛的信息覆盖面。</a:t>
            </a:r>
            <a:endParaRPr lang="en-US" sz="2600">
              <a:solidFill>
                <a:srgbClr val="242424"/>
              </a:solidFill>
              <a:latin typeface="Montserrat Italics" panose="00000500000000000000"/>
            </a:endParaRPr>
          </a:p>
          <a:p>
            <a:pPr>
              <a:lnSpc>
                <a:spcPts val="3640"/>
              </a:lnSpc>
            </a:pPr>
            <a:r>
              <a:rPr lang="en-US" sz="2600">
                <a:solidFill>
                  <a:srgbClr val="242424"/>
                </a:solidFill>
                <a:latin typeface="Montserrat Italics" panose="00000500000000000000"/>
              </a:rPr>
              <a:t>3.数据处理的灵活性高：爬虫可以对获取到的数据进行各种处理和分析，可以根据需要定制数据处理的方式。</a:t>
            </a:r>
            <a:endParaRPr lang="en-US" sz="2600">
              <a:solidFill>
                <a:srgbClr val="242424"/>
              </a:solidFill>
              <a:latin typeface="Montserrat Italics" panose="00000500000000000000"/>
            </a:endParaRPr>
          </a:p>
          <a:p>
            <a:pPr>
              <a:lnSpc>
                <a:spcPts val="3640"/>
              </a:lnSpc>
            </a:pPr>
            <a:r>
              <a:rPr lang="en-US" sz="2600">
                <a:solidFill>
                  <a:srgbClr val="242424"/>
                </a:solidFill>
                <a:latin typeface="Montserrat Italics" panose="00000500000000000000"/>
              </a:rPr>
              <a:t>4.信息的实时性好：爬虫可以定时访问网站，获取最新的信息，可以及时获取更新的信息。</a:t>
            </a:r>
            <a:endParaRPr lang="en-US" sz="2600">
              <a:solidFill>
                <a:srgbClr val="242424"/>
              </a:solidFill>
              <a:latin typeface="Montserrat Italics" panose="00000500000000000000"/>
            </a:endParaRPr>
          </a:p>
          <a:p>
            <a:pPr marL="0" lvl="0" indent="0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242424"/>
                </a:solidFill>
                <a:latin typeface="Montserrat Italics" panose="00000500000000000000"/>
              </a:rPr>
              <a:t>5.提高工作效率：爬虫可以帮助人们自动化地完成重复性工作，从而提高工作效率。</a:t>
            </a:r>
            <a:endParaRPr lang="en-US" sz="2600">
              <a:solidFill>
                <a:srgbClr val="242424"/>
              </a:solidFill>
              <a:latin typeface="Montserrat Italics" panose="0000050000000000000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B6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292271" y="3692187"/>
            <a:ext cx="3188951" cy="4906417"/>
            <a:chOff x="0" y="0"/>
            <a:chExt cx="1163338" cy="17898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63338" cy="1789874"/>
            </a:xfrm>
            <a:custGeom>
              <a:avLst/>
              <a:gdLst/>
              <a:ahLst/>
              <a:cxnLst/>
              <a:rect l="l" t="t" r="r" b="b"/>
              <a:pathLst>
                <a:path w="1163338" h="1789874">
                  <a:moveTo>
                    <a:pt x="1038878" y="1789874"/>
                  </a:moveTo>
                  <a:lnTo>
                    <a:pt x="124460" y="1789874"/>
                  </a:lnTo>
                  <a:cubicBezTo>
                    <a:pt x="55880" y="1789874"/>
                    <a:pt x="0" y="1733994"/>
                    <a:pt x="0" y="166541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38878" y="0"/>
                  </a:lnTo>
                  <a:cubicBezTo>
                    <a:pt x="1107458" y="0"/>
                    <a:pt x="1163338" y="55880"/>
                    <a:pt x="1163338" y="124460"/>
                  </a:cubicBezTo>
                  <a:lnTo>
                    <a:pt x="1163338" y="1665414"/>
                  </a:lnTo>
                  <a:cubicBezTo>
                    <a:pt x="1163338" y="1733994"/>
                    <a:pt x="1107458" y="1789874"/>
                    <a:pt x="1038878" y="1789874"/>
                  </a:cubicBezTo>
                  <a:close/>
                </a:path>
              </a:pathLst>
            </a:custGeom>
            <a:solidFill>
              <a:srgbClr val="F6A400"/>
            </a:solidFill>
          </p:spPr>
        </p:sp>
      </p:grpSp>
      <p:grpSp>
        <p:nvGrpSpPr>
          <p:cNvPr id="4" name="Group 4"/>
          <p:cNvGrpSpPr/>
          <p:nvPr/>
        </p:nvGrpSpPr>
        <p:grpSpPr>
          <a:xfrm rot="0">
            <a:off x="1292271" y="3692187"/>
            <a:ext cx="3153674" cy="4906417"/>
            <a:chOff x="0" y="0"/>
            <a:chExt cx="1150469" cy="178987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50469" cy="1789874"/>
            </a:xfrm>
            <a:custGeom>
              <a:avLst/>
              <a:gdLst/>
              <a:ahLst/>
              <a:cxnLst/>
              <a:rect l="l" t="t" r="r" b="b"/>
              <a:pathLst>
                <a:path w="1150469" h="1789874">
                  <a:moveTo>
                    <a:pt x="1026009" y="1789874"/>
                  </a:moveTo>
                  <a:lnTo>
                    <a:pt x="124460" y="1789874"/>
                  </a:lnTo>
                  <a:cubicBezTo>
                    <a:pt x="55880" y="1789874"/>
                    <a:pt x="0" y="1733994"/>
                    <a:pt x="0" y="166541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26009" y="0"/>
                  </a:lnTo>
                  <a:cubicBezTo>
                    <a:pt x="1094589" y="0"/>
                    <a:pt x="1150469" y="55880"/>
                    <a:pt x="1150469" y="124460"/>
                  </a:cubicBezTo>
                  <a:lnTo>
                    <a:pt x="1150469" y="1665414"/>
                  </a:lnTo>
                  <a:cubicBezTo>
                    <a:pt x="1150469" y="1733994"/>
                    <a:pt x="1094589" y="1789874"/>
                    <a:pt x="1026009" y="1789874"/>
                  </a:cubicBezTo>
                  <a:close/>
                </a:path>
              </a:pathLst>
            </a:custGeom>
            <a:solidFill>
              <a:srgbClr val="F8EDEB"/>
            </a:solidFill>
          </p:spPr>
        </p:sp>
      </p:grpSp>
      <p:grpSp>
        <p:nvGrpSpPr>
          <p:cNvPr id="6" name="Group 6"/>
          <p:cNvGrpSpPr/>
          <p:nvPr/>
        </p:nvGrpSpPr>
        <p:grpSpPr>
          <a:xfrm rot="0">
            <a:off x="1896490" y="3976085"/>
            <a:ext cx="2092326" cy="2277452"/>
            <a:chOff x="-53465" y="-162065"/>
            <a:chExt cx="1101043" cy="1198462"/>
          </a:xfrm>
        </p:grpSpPr>
        <p:sp>
          <p:nvSpPr>
            <p:cNvPr id="7" name="Freeform 7"/>
            <p:cNvSpPr/>
            <p:nvPr/>
          </p:nvSpPr>
          <p:spPr>
            <a:xfrm>
              <a:off x="-48249" y="0"/>
              <a:ext cx="1031772" cy="1036397"/>
            </a:xfrm>
            <a:custGeom>
              <a:avLst/>
              <a:gdLst/>
              <a:ahLst/>
              <a:cxnLst/>
              <a:rect l="l" t="t" r="r" b="b"/>
              <a:pathLst>
                <a:path w="1031772" h="1036397">
                  <a:moveTo>
                    <a:pt x="515886" y="0"/>
                  </a:moveTo>
                  <a:cubicBezTo>
                    <a:pt x="801174" y="1276"/>
                    <a:pt x="1031772" y="232907"/>
                    <a:pt x="1031772" y="518198"/>
                  </a:cubicBezTo>
                  <a:cubicBezTo>
                    <a:pt x="1031772" y="803490"/>
                    <a:pt x="801174" y="1035121"/>
                    <a:pt x="515886" y="1036397"/>
                  </a:cubicBezTo>
                  <a:cubicBezTo>
                    <a:pt x="230597" y="1035121"/>
                    <a:pt x="0" y="803490"/>
                    <a:pt x="0" y="518198"/>
                  </a:cubicBezTo>
                  <a:cubicBezTo>
                    <a:pt x="0" y="232907"/>
                    <a:pt x="230597" y="1276"/>
                    <a:pt x="515886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-53465" y="-162065"/>
              <a:ext cx="1101043" cy="8985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9600"/>
                </a:lnSpc>
                <a:spcBef>
                  <a:spcPct val="0"/>
                </a:spcBef>
              </a:pPr>
              <a:r>
                <a:rPr lang="en-US" sz="8000" u="none">
                  <a:solidFill>
                    <a:srgbClr val="242424"/>
                  </a:solidFill>
                  <a:latin typeface="Cooper Hewitt Heavy"/>
                </a:rPr>
                <a:t>01</a:t>
              </a:r>
              <a:endParaRPr lang="en-US" sz="8000" u="none">
                <a:solidFill>
                  <a:srgbClr val="242424"/>
                </a:solidFill>
                <a:latin typeface="Cooper Hewitt Heavy"/>
              </a:endParaRPr>
            </a:p>
          </p:txBody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5240000" y="342900"/>
            <a:ext cx="2533650" cy="272542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3710" y="6145395"/>
            <a:ext cx="3306074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3500">
                <a:solidFill>
                  <a:srgbClr val="242424"/>
                </a:solidFill>
                <a:ea typeface="Montserrat Bold" panose="00000600000000000000"/>
              </a:rPr>
              <a:t>发起请求</a:t>
            </a:r>
            <a:endParaRPr lang="en-US" sz="3500">
              <a:solidFill>
                <a:srgbClr val="242424"/>
              </a:solidFill>
              <a:ea typeface="Montserrat Bold" panose="0000060000000000000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216071" y="7053681"/>
            <a:ext cx="3306074" cy="1234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242424"/>
                </a:solidFill>
                <a:ea typeface="Montserrat Italics" panose="00000500000000000000"/>
              </a:rPr>
              <a:t>使用http库向目标站点发起请求，即发送一个Request</a:t>
            </a:r>
            <a:endParaRPr lang="en-US" sz="2400">
              <a:solidFill>
                <a:srgbClr val="242424"/>
              </a:solidFill>
              <a:ea typeface="Montserrat Italics" panose="0000050000000000000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150801" y="1272837"/>
            <a:ext cx="15986398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600"/>
              </a:lnSpc>
              <a:spcBef>
                <a:spcPct val="0"/>
              </a:spcBef>
            </a:pPr>
            <a:r>
              <a:rPr lang="en-US" sz="8000" spc="-336">
                <a:solidFill>
                  <a:srgbClr val="242424"/>
                </a:solidFill>
                <a:ea typeface="华文行楷" panose="02010800040101010101" charset="-122"/>
              </a:rPr>
              <a:t>爬虫基本步骤方法</a:t>
            </a:r>
            <a:endParaRPr lang="en-US" sz="8000" spc="-336">
              <a:solidFill>
                <a:srgbClr val="242424"/>
              </a:solidFill>
              <a:ea typeface="华文行楷" panose="02010800040101010101" charset="-122"/>
            </a:endParaR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28600" y="495300"/>
            <a:ext cx="2369185" cy="2547620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 rot="0">
            <a:off x="5436131" y="3692187"/>
            <a:ext cx="3188951" cy="4906417"/>
            <a:chOff x="0" y="0"/>
            <a:chExt cx="1163338" cy="178987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163338" cy="1789874"/>
            </a:xfrm>
            <a:custGeom>
              <a:avLst/>
              <a:gdLst/>
              <a:ahLst/>
              <a:cxnLst/>
              <a:rect l="l" t="t" r="r" b="b"/>
              <a:pathLst>
                <a:path w="1163338" h="1789874">
                  <a:moveTo>
                    <a:pt x="1038878" y="1789874"/>
                  </a:moveTo>
                  <a:lnTo>
                    <a:pt x="124460" y="1789874"/>
                  </a:lnTo>
                  <a:cubicBezTo>
                    <a:pt x="55880" y="1789874"/>
                    <a:pt x="0" y="1733994"/>
                    <a:pt x="0" y="166541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38878" y="0"/>
                  </a:lnTo>
                  <a:cubicBezTo>
                    <a:pt x="1107458" y="0"/>
                    <a:pt x="1163338" y="55880"/>
                    <a:pt x="1163338" y="124460"/>
                  </a:cubicBezTo>
                  <a:lnTo>
                    <a:pt x="1163338" y="1665414"/>
                  </a:lnTo>
                  <a:cubicBezTo>
                    <a:pt x="1163338" y="1733994"/>
                    <a:pt x="1107458" y="1789874"/>
                    <a:pt x="1038878" y="1789874"/>
                  </a:cubicBezTo>
                  <a:close/>
                </a:path>
              </a:pathLst>
            </a:custGeom>
            <a:solidFill>
              <a:srgbClr val="F6A400"/>
            </a:solidFill>
          </p:spPr>
        </p:sp>
      </p:grpSp>
      <p:grpSp>
        <p:nvGrpSpPr>
          <p:cNvPr id="16" name="Group 16"/>
          <p:cNvGrpSpPr/>
          <p:nvPr/>
        </p:nvGrpSpPr>
        <p:grpSpPr>
          <a:xfrm rot="0">
            <a:off x="5436131" y="3692187"/>
            <a:ext cx="3153674" cy="4906417"/>
            <a:chOff x="0" y="0"/>
            <a:chExt cx="1150469" cy="178987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150469" cy="1789874"/>
            </a:xfrm>
            <a:custGeom>
              <a:avLst/>
              <a:gdLst/>
              <a:ahLst/>
              <a:cxnLst/>
              <a:rect l="l" t="t" r="r" b="b"/>
              <a:pathLst>
                <a:path w="1150469" h="1789874">
                  <a:moveTo>
                    <a:pt x="1026009" y="1789874"/>
                  </a:moveTo>
                  <a:lnTo>
                    <a:pt x="124460" y="1789874"/>
                  </a:lnTo>
                  <a:cubicBezTo>
                    <a:pt x="55880" y="1789874"/>
                    <a:pt x="0" y="1733994"/>
                    <a:pt x="0" y="166541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26009" y="0"/>
                  </a:lnTo>
                  <a:cubicBezTo>
                    <a:pt x="1094589" y="0"/>
                    <a:pt x="1150469" y="55880"/>
                    <a:pt x="1150469" y="124460"/>
                  </a:cubicBezTo>
                  <a:lnTo>
                    <a:pt x="1150469" y="1665414"/>
                  </a:lnTo>
                  <a:cubicBezTo>
                    <a:pt x="1150469" y="1733994"/>
                    <a:pt x="1094589" y="1789874"/>
                    <a:pt x="1026009" y="1789874"/>
                  </a:cubicBezTo>
                  <a:close/>
                </a:path>
              </a:pathLst>
            </a:custGeom>
            <a:solidFill>
              <a:srgbClr val="F8EDEB"/>
            </a:solidFill>
          </p:spPr>
        </p:sp>
      </p:grpSp>
      <p:grpSp>
        <p:nvGrpSpPr>
          <p:cNvPr id="18" name="Group 18"/>
          <p:cNvGrpSpPr/>
          <p:nvPr/>
        </p:nvGrpSpPr>
        <p:grpSpPr>
          <a:xfrm rot="0">
            <a:off x="6034636" y="3976085"/>
            <a:ext cx="1976316" cy="2277452"/>
            <a:chOff x="-56472" y="-162065"/>
            <a:chExt cx="1039995" cy="1198462"/>
          </a:xfrm>
        </p:grpSpPr>
        <p:sp>
          <p:nvSpPr>
            <p:cNvPr id="19" name="Freeform 19"/>
            <p:cNvSpPr/>
            <p:nvPr/>
          </p:nvSpPr>
          <p:spPr>
            <a:xfrm>
              <a:off x="-48249" y="0"/>
              <a:ext cx="1031772" cy="1036397"/>
            </a:xfrm>
            <a:custGeom>
              <a:avLst/>
              <a:gdLst/>
              <a:ahLst/>
              <a:cxnLst/>
              <a:rect l="l" t="t" r="r" b="b"/>
              <a:pathLst>
                <a:path w="1031772" h="1036397">
                  <a:moveTo>
                    <a:pt x="515886" y="0"/>
                  </a:moveTo>
                  <a:cubicBezTo>
                    <a:pt x="801174" y="1276"/>
                    <a:pt x="1031772" y="232907"/>
                    <a:pt x="1031772" y="518198"/>
                  </a:cubicBezTo>
                  <a:cubicBezTo>
                    <a:pt x="1031772" y="803490"/>
                    <a:pt x="801174" y="1035121"/>
                    <a:pt x="515886" y="1036397"/>
                  </a:cubicBezTo>
                  <a:cubicBezTo>
                    <a:pt x="230597" y="1035121"/>
                    <a:pt x="0" y="803490"/>
                    <a:pt x="0" y="518198"/>
                  </a:cubicBezTo>
                  <a:cubicBezTo>
                    <a:pt x="0" y="232907"/>
                    <a:pt x="230597" y="1276"/>
                    <a:pt x="515886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-56472" y="-162065"/>
              <a:ext cx="963705" cy="8985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9600"/>
                </a:lnSpc>
                <a:spcBef>
                  <a:spcPct val="0"/>
                </a:spcBef>
              </a:pPr>
              <a:r>
                <a:rPr lang="en-US" sz="8000" u="none">
                  <a:solidFill>
                    <a:srgbClr val="242424"/>
                  </a:solidFill>
                  <a:latin typeface="Cooper Hewitt Heavy"/>
                </a:rPr>
                <a:t>02</a:t>
              </a:r>
              <a:endParaRPr lang="en-US" sz="8000" u="none">
                <a:solidFill>
                  <a:srgbClr val="242424"/>
                </a:solidFill>
                <a:latin typeface="Cooper Hewitt Heavy"/>
              </a:endParaRP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5377570" y="6145395"/>
            <a:ext cx="3306074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3500">
                <a:solidFill>
                  <a:srgbClr val="242424"/>
                </a:solidFill>
                <a:ea typeface="Montserrat Bold" panose="00000600000000000000"/>
              </a:rPr>
              <a:t>获取响应内容</a:t>
            </a:r>
            <a:endParaRPr lang="en-US" sz="3500">
              <a:solidFill>
                <a:srgbClr val="242424"/>
              </a:solidFill>
              <a:ea typeface="Montserrat Bold" panose="00000600000000000000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5377570" y="7053681"/>
            <a:ext cx="3306074" cy="1234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242424"/>
                </a:solidFill>
                <a:ea typeface="Montserrat Italics" panose="00000500000000000000"/>
              </a:rPr>
              <a:t>如果服务器能正常响应，则会得到一个Response</a:t>
            </a:r>
            <a:endParaRPr lang="en-US" sz="2400">
              <a:solidFill>
                <a:srgbClr val="242424"/>
              </a:solidFill>
              <a:ea typeface="Montserrat Italics" panose="00000500000000000000"/>
            </a:endParaRPr>
          </a:p>
        </p:txBody>
      </p:sp>
      <p:grpSp>
        <p:nvGrpSpPr>
          <p:cNvPr id="23" name="Group 23"/>
          <p:cNvGrpSpPr/>
          <p:nvPr/>
        </p:nvGrpSpPr>
        <p:grpSpPr>
          <a:xfrm rot="0">
            <a:off x="9521429" y="3692187"/>
            <a:ext cx="3188951" cy="4906417"/>
            <a:chOff x="0" y="0"/>
            <a:chExt cx="1163338" cy="178987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163338" cy="1789874"/>
            </a:xfrm>
            <a:custGeom>
              <a:avLst/>
              <a:gdLst/>
              <a:ahLst/>
              <a:cxnLst/>
              <a:rect l="l" t="t" r="r" b="b"/>
              <a:pathLst>
                <a:path w="1163338" h="1789874">
                  <a:moveTo>
                    <a:pt x="1038878" y="1789874"/>
                  </a:moveTo>
                  <a:lnTo>
                    <a:pt x="124460" y="1789874"/>
                  </a:lnTo>
                  <a:cubicBezTo>
                    <a:pt x="55880" y="1789874"/>
                    <a:pt x="0" y="1733994"/>
                    <a:pt x="0" y="166541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38878" y="0"/>
                  </a:lnTo>
                  <a:cubicBezTo>
                    <a:pt x="1107458" y="0"/>
                    <a:pt x="1163338" y="55880"/>
                    <a:pt x="1163338" y="124460"/>
                  </a:cubicBezTo>
                  <a:lnTo>
                    <a:pt x="1163338" y="1665414"/>
                  </a:lnTo>
                  <a:cubicBezTo>
                    <a:pt x="1163338" y="1733994"/>
                    <a:pt x="1107458" y="1789874"/>
                    <a:pt x="1038878" y="1789874"/>
                  </a:cubicBezTo>
                  <a:close/>
                </a:path>
              </a:pathLst>
            </a:custGeom>
            <a:solidFill>
              <a:srgbClr val="F6A400"/>
            </a:solidFill>
          </p:spPr>
        </p:sp>
      </p:grpSp>
      <p:grpSp>
        <p:nvGrpSpPr>
          <p:cNvPr id="25" name="Group 25"/>
          <p:cNvGrpSpPr/>
          <p:nvPr/>
        </p:nvGrpSpPr>
        <p:grpSpPr>
          <a:xfrm rot="0">
            <a:off x="9521429" y="3692187"/>
            <a:ext cx="3153674" cy="4906417"/>
            <a:chOff x="0" y="0"/>
            <a:chExt cx="1150469" cy="1789874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150469" cy="1789874"/>
            </a:xfrm>
            <a:custGeom>
              <a:avLst/>
              <a:gdLst/>
              <a:ahLst/>
              <a:cxnLst/>
              <a:rect l="l" t="t" r="r" b="b"/>
              <a:pathLst>
                <a:path w="1150469" h="1789874">
                  <a:moveTo>
                    <a:pt x="1026009" y="1789874"/>
                  </a:moveTo>
                  <a:lnTo>
                    <a:pt x="124460" y="1789874"/>
                  </a:lnTo>
                  <a:cubicBezTo>
                    <a:pt x="55880" y="1789874"/>
                    <a:pt x="0" y="1733994"/>
                    <a:pt x="0" y="166541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26009" y="0"/>
                  </a:lnTo>
                  <a:cubicBezTo>
                    <a:pt x="1094589" y="0"/>
                    <a:pt x="1150469" y="55880"/>
                    <a:pt x="1150469" y="124460"/>
                  </a:cubicBezTo>
                  <a:lnTo>
                    <a:pt x="1150469" y="1665414"/>
                  </a:lnTo>
                  <a:cubicBezTo>
                    <a:pt x="1150469" y="1733994"/>
                    <a:pt x="1094589" y="1789874"/>
                    <a:pt x="1026009" y="1789874"/>
                  </a:cubicBezTo>
                  <a:close/>
                </a:path>
              </a:pathLst>
            </a:custGeom>
            <a:solidFill>
              <a:srgbClr val="F8EDEB"/>
            </a:solidFill>
          </p:spPr>
        </p:sp>
      </p:grpSp>
      <p:grpSp>
        <p:nvGrpSpPr>
          <p:cNvPr id="27" name="Group 27"/>
          <p:cNvGrpSpPr/>
          <p:nvPr/>
        </p:nvGrpSpPr>
        <p:grpSpPr>
          <a:xfrm rot="0">
            <a:off x="10135561" y="3976085"/>
            <a:ext cx="2009142" cy="2277452"/>
            <a:chOff x="-48249" y="-162065"/>
            <a:chExt cx="1057269" cy="1198462"/>
          </a:xfrm>
        </p:grpSpPr>
        <p:sp>
          <p:nvSpPr>
            <p:cNvPr id="28" name="Freeform 28"/>
            <p:cNvSpPr/>
            <p:nvPr/>
          </p:nvSpPr>
          <p:spPr>
            <a:xfrm>
              <a:off x="-48249" y="0"/>
              <a:ext cx="1031772" cy="1036397"/>
            </a:xfrm>
            <a:custGeom>
              <a:avLst/>
              <a:gdLst/>
              <a:ahLst/>
              <a:cxnLst/>
              <a:rect l="l" t="t" r="r" b="b"/>
              <a:pathLst>
                <a:path w="1031772" h="1036397">
                  <a:moveTo>
                    <a:pt x="515886" y="0"/>
                  </a:moveTo>
                  <a:cubicBezTo>
                    <a:pt x="801174" y="1276"/>
                    <a:pt x="1031772" y="232907"/>
                    <a:pt x="1031772" y="518198"/>
                  </a:cubicBezTo>
                  <a:cubicBezTo>
                    <a:pt x="1031772" y="803490"/>
                    <a:pt x="801174" y="1035121"/>
                    <a:pt x="515886" y="1036397"/>
                  </a:cubicBezTo>
                  <a:cubicBezTo>
                    <a:pt x="230597" y="1035121"/>
                    <a:pt x="0" y="803490"/>
                    <a:pt x="0" y="518198"/>
                  </a:cubicBezTo>
                  <a:cubicBezTo>
                    <a:pt x="0" y="232907"/>
                    <a:pt x="230597" y="1276"/>
                    <a:pt x="515886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-16838" y="-162065"/>
              <a:ext cx="1025858" cy="8985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9600"/>
                </a:lnSpc>
                <a:spcBef>
                  <a:spcPct val="0"/>
                </a:spcBef>
              </a:pPr>
              <a:r>
                <a:rPr lang="en-US" sz="8000">
                  <a:solidFill>
                    <a:srgbClr val="242424"/>
                  </a:solidFill>
                  <a:latin typeface="Cooper Hewitt Heavy"/>
                </a:rPr>
                <a:t>03</a:t>
              </a:r>
              <a:endParaRPr lang="en-US" sz="8000">
                <a:solidFill>
                  <a:srgbClr val="242424"/>
                </a:solidFill>
                <a:latin typeface="Cooper Hewitt Heavy"/>
              </a:endParaRP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462868" y="6145395"/>
            <a:ext cx="3306074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3500">
                <a:solidFill>
                  <a:srgbClr val="242424"/>
                </a:solidFill>
                <a:ea typeface="Montserrat Bold" panose="00000600000000000000"/>
              </a:rPr>
              <a:t>解析内容</a:t>
            </a:r>
            <a:endParaRPr lang="en-US" sz="3500">
              <a:solidFill>
                <a:srgbClr val="242424"/>
              </a:solidFill>
              <a:ea typeface="Montserrat Bold" panose="00000600000000000000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9462868" y="7053681"/>
            <a:ext cx="3306074" cy="1234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242424"/>
                </a:solidFill>
                <a:ea typeface="Montserrat Italics" panose="00000500000000000000"/>
              </a:rPr>
              <a:t>解析html数据，json数据，二进制数据，以wb的方式写入文件</a:t>
            </a:r>
            <a:endParaRPr lang="en-US" sz="2400">
              <a:solidFill>
                <a:srgbClr val="242424"/>
              </a:solidFill>
              <a:ea typeface="Montserrat Italics" panose="00000500000000000000"/>
            </a:endParaRPr>
          </a:p>
        </p:txBody>
      </p:sp>
      <p:grpSp>
        <p:nvGrpSpPr>
          <p:cNvPr id="32" name="Group 32"/>
          <p:cNvGrpSpPr/>
          <p:nvPr/>
        </p:nvGrpSpPr>
        <p:grpSpPr>
          <a:xfrm rot="0">
            <a:off x="13741903" y="3692187"/>
            <a:ext cx="3188951" cy="4906417"/>
            <a:chOff x="0" y="0"/>
            <a:chExt cx="1163338" cy="1789874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163338" cy="1789874"/>
            </a:xfrm>
            <a:custGeom>
              <a:avLst/>
              <a:gdLst/>
              <a:ahLst/>
              <a:cxnLst/>
              <a:rect l="l" t="t" r="r" b="b"/>
              <a:pathLst>
                <a:path w="1163338" h="1789874">
                  <a:moveTo>
                    <a:pt x="1038878" y="1789874"/>
                  </a:moveTo>
                  <a:lnTo>
                    <a:pt x="124460" y="1789874"/>
                  </a:lnTo>
                  <a:cubicBezTo>
                    <a:pt x="55880" y="1789874"/>
                    <a:pt x="0" y="1733994"/>
                    <a:pt x="0" y="166541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38878" y="0"/>
                  </a:lnTo>
                  <a:cubicBezTo>
                    <a:pt x="1107458" y="0"/>
                    <a:pt x="1163338" y="55880"/>
                    <a:pt x="1163338" y="124460"/>
                  </a:cubicBezTo>
                  <a:lnTo>
                    <a:pt x="1163338" y="1665414"/>
                  </a:lnTo>
                  <a:cubicBezTo>
                    <a:pt x="1163338" y="1733994"/>
                    <a:pt x="1107458" y="1789874"/>
                    <a:pt x="1038878" y="1789874"/>
                  </a:cubicBezTo>
                  <a:close/>
                </a:path>
              </a:pathLst>
            </a:custGeom>
            <a:solidFill>
              <a:srgbClr val="F6A400"/>
            </a:solidFill>
          </p:spPr>
        </p:sp>
      </p:grpSp>
      <p:grpSp>
        <p:nvGrpSpPr>
          <p:cNvPr id="34" name="Group 34"/>
          <p:cNvGrpSpPr/>
          <p:nvPr/>
        </p:nvGrpSpPr>
        <p:grpSpPr>
          <a:xfrm rot="0">
            <a:off x="13777181" y="3692187"/>
            <a:ext cx="3153674" cy="4906417"/>
            <a:chOff x="0" y="0"/>
            <a:chExt cx="1150469" cy="1789874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150469" cy="1789874"/>
            </a:xfrm>
            <a:custGeom>
              <a:avLst/>
              <a:gdLst/>
              <a:ahLst/>
              <a:cxnLst/>
              <a:rect l="l" t="t" r="r" b="b"/>
              <a:pathLst>
                <a:path w="1150469" h="1789874">
                  <a:moveTo>
                    <a:pt x="1026009" y="1789874"/>
                  </a:moveTo>
                  <a:lnTo>
                    <a:pt x="124460" y="1789874"/>
                  </a:lnTo>
                  <a:cubicBezTo>
                    <a:pt x="55880" y="1789874"/>
                    <a:pt x="0" y="1733994"/>
                    <a:pt x="0" y="166541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26009" y="0"/>
                  </a:lnTo>
                  <a:cubicBezTo>
                    <a:pt x="1094589" y="0"/>
                    <a:pt x="1150469" y="55880"/>
                    <a:pt x="1150469" y="124460"/>
                  </a:cubicBezTo>
                  <a:lnTo>
                    <a:pt x="1150469" y="1665414"/>
                  </a:lnTo>
                  <a:cubicBezTo>
                    <a:pt x="1150469" y="1733994"/>
                    <a:pt x="1094589" y="1789874"/>
                    <a:pt x="1026009" y="1789874"/>
                  </a:cubicBezTo>
                  <a:close/>
                </a:path>
              </a:pathLst>
            </a:custGeom>
            <a:solidFill>
              <a:srgbClr val="F8EDEB"/>
            </a:solidFill>
          </p:spPr>
        </p:sp>
      </p:grpSp>
      <p:grpSp>
        <p:nvGrpSpPr>
          <p:cNvPr id="36" name="Group 36"/>
          <p:cNvGrpSpPr/>
          <p:nvPr/>
        </p:nvGrpSpPr>
        <p:grpSpPr>
          <a:xfrm rot="0">
            <a:off x="14356035" y="3976085"/>
            <a:ext cx="2155825" cy="2277452"/>
            <a:chOff x="-48249" y="-162065"/>
            <a:chExt cx="1134458" cy="1198462"/>
          </a:xfrm>
        </p:grpSpPr>
        <p:sp>
          <p:nvSpPr>
            <p:cNvPr id="37" name="Freeform 37"/>
            <p:cNvSpPr/>
            <p:nvPr/>
          </p:nvSpPr>
          <p:spPr>
            <a:xfrm>
              <a:off x="-48249" y="0"/>
              <a:ext cx="1031772" cy="1036397"/>
            </a:xfrm>
            <a:custGeom>
              <a:avLst/>
              <a:gdLst/>
              <a:ahLst/>
              <a:cxnLst/>
              <a:rect l="l" t="t" r="r" b="b"/>
              <a:pathLst>
                <a:path w="1031772" h="1036397">
                  <a:moveTo>
                    <a:pt x="515886" y="0"/>
                  </a:moveTo>
                  <a:cubicBezTo>
                    <a:pt x="801174" y="1276"/>
                    <a:pt x="1031772" y="232907"/>
                    <a:pt x="1031772" y="518198"/>
                  </a:cubicBezTo>
                  <a:cubicBezTo>
                    <a:pt x="1031772" y="803490"/>
                    <a:pt x="801174" y="1035121"/>
                    <a:pt x="515886" y="1036397"/>
                  </a:cubicBezTo>
                  <a:cubicBezTo>
                    <a:pt x="230597" y="1035121"/>
                    <a:pt x="0" y="803490"/>
                    <a:pt x="0" y="518198"/>
                  </a:cubicBezTo>
                  <a:cubicBezTo>
                    <a:pt x="0" y="232907"/>
                    <a:pt x="230597" y="1276"/>
                    <a:pt x="515886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872" y="-162065"/>
              <a:ext cx="1085337" cy="8985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9600"/>
                </a:lnSpc>
                <a:spcBef>
                  <a:spcPct val="0"/>
                </a:spcBef>
              </a:pPr>
              <a:r>
                <a:rPr lang="en-US" sz="8000">
                  <a:solidFill>
                    <a:srgbClr val="242424"/>
                  </a:solidFill>
                  <a:latin typeface="Cooper Hewitt Heavy"/>
                </a:rPr>
                <a:t>04</a:t>
              </a:r>
              <a:endParaRPr lang="en-US" sz="8000">
                <a:solidFill>
                  <a:srgbClr val="242424"/>
                </a:solidFill>
                <a:latin typeface="Cooper Hewitt Heavy"/>
              </a:endParaRPr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13721442" y="6145395"/>
            <a:ext cx="3306074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3500">
                <a:solidFill>
                  <a:srgbClr val="242424"/>
                </a:solidFill>
                <a:ea typeface="Montserrat Bold" panose="00000600000000000000"/>
              </a:rPr>
              <a:t>保存数据</a:t>
            </a:r>
            <a:endParaRPr lang="en-US" sz="3500">
              <a:solidFill>
                <a:srgbClr val="242424"/>
              </a:solidFill>
              <a:ea typeface="Montserrat Bold" panose="00000600000000000000"/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13683342" y="7053681"/>
            <a:ext cx="3306074" cy="1234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242424"/>
                </a:solidFill>
                <a:ea typeface="Montserrat Italics" panose="00000500000000000000"/>
              </a:rPr>
              <a:t>数据库（MySQL，Mongdb、Redis）或 文件的形式</a:t>
            </a:r>
            <a:endParaRPr lang="en-US" sz="2400">
              <a:solidFill>
                <a:srgbClr val="242424"/>
              </a:solidFill>
              <a:ea typeface="Montserrat Italics" panose="0000050000000000000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B6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2877800" y="190500"/>
            <a:ext cx="4735195" cy="1061275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4774" b="913"/>
          <a:stretch>
            <a:fillRect/>
          </a:stretch>
        </p:blipFill>
        <p:spPr>
          <a:xfrm>
            <a:off x="0" y="1487868"/>
            <a:ext cx="12965013" cy="8799132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 rot="0">
            <a:off x="482069" y="307161"/>
            <a:ext cx="4123268" cy="1795918"/>
            <a:chOff x="0" y="0"/>
            <a:chExt cx="5497690" cy="2394557"/>
          </a:xfrm>
        </p:grpSpPr>
        <p:sp>
          <p:nvSpPr>
            <p:cNvPr id="7" name="TextBox 7"/>
            <p:cNvSpPr txBox="1"/>
            <p:nvPr/>
          </p:nvSpPr>
          <p:spPr>
            <a:xfrm>
              <a:off x="0" y="-9525"/>
              <a:ext cx="5497690" cy="1330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7810"/>
                </a:lnSpc>
                <a:spcBef>
                  <a:spcPct val="0"/>
                </a:spcBef>
              </a:pPr>
              <a:r>
                <a:rPr lang="en-US" sz="6510">
                  <a:solidFill>
                    <a:srgbClr val="242424"/>
                  </a:solidFill>
                  <a:ea typeface="华文行楷" panose="02010800040101010101" charset="-122"/>
                </a:rPr>
                <a:t>一.流程图</a:t>
              </a:r>
              <a:endParaRPr lang="en-US" sz="6510">
                <a:solidFill>
                  <a:srgbClr val="242424"/>
                </a:solidFill>
                <a:ea typeface="华文行楷" panose="02010800040101010101" charset="-122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808347"/>
              <a:ext cx="5497690" cy="5862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3790"/>
                </a:lnSpc>
                <a:spcBef>
                  <a:spcPct val="0"/>
                </a:spcBef>
              </a:p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B6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330760" y="553653"/>
            <a:ext cx="16928540" cy="7908327"/>
            <a:chOff x="11203921" y="9292108"/>
            <a:chExt cx="22571387" cy="10544436"/>
          </a:xfrm>
        </p:grpSpPr>
        <p:sp>
          <p:nvSpPr>
            <p:cNvPr id="5" name="TextBox 5"/>
            <p:cNvSpPr txBox="1"/>
            <p:nvPr/>
          </p:nvSpPr>
          <p:spPr>
            <a:xfrm>
              <a:off x="11203921" y="9925504"/>
              <a:ext cx="9980678" cy="17145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0200"/>
                </a:lnSpc>
                <a:spcBef>
                  <a:spcPct val="0"/>
                </a:spcBef>
              </a:pPr>
              <a:r>
                <a:rPr lang="en-US" sz="8500">
                  <a:solidFill>
                    <a:srgbClr val="242424"/>
                  </a:solidFill>
                  <a:ea typeface="华文行楷" panose="02010800040101010101" charset="-122"/>
                </a:rPr>
                <a:t>二.设计与实现</a:t>
              </a:r>
              <a:endParaRPr lang="en-US" sz="8500">
                <a:solidFill>
                  <a:srgbClr val="242424"/>
                </a:solidFill>
                <a:ea typeface="华文行楷" panose="02010800040101010101" charset="-122"/>
              </a:endParaRPr>
            </a:p>
          </p:txBody>
        </p:sp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20622113" y="9292108"/>
              <a:ext cx="5833281" cy="2347896"/>
            </a:xfrm>
            <a:prstGeom prst="rect">
              <a:avLst/>
            </a:prstGeom>
          </p:spPr>
        </p:pic>
        <p:sp>
          <p:nvSpPr>
            <p:cNvPr id="7" name="TextBox 7"/>
            <p:cNvSpPr txBox="1"/>
            <p:nvPr/>
          </p:nvSpPr>
          <p:spPr>
            <a:xfrm>
              <a:off x="12134508" y="12483690"/>
              <a:ext cx="21640800" cy="73528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6995"/>
                </a:lnSpc>
              </a:pPr>
              <a:r>
                <a:rPr lang="en-US" sz="3995">
                  <a:solidFill>
                    <a:srgbClr val="242424"/>
                  </a:solidFill>
                  <a:latin typeface="Montserrat Italics" panose="00000500000000000000"/>
                </a:rPr>
                <a:t>1.文件描述：</a:t>
              </a:r>
              <a:endParaRPr lang="en-US" sz="3995">
                <a:solidFill>
                  <a:srgbClr val="242424"/>
                </a:solidFill>
                <a:latin typeface="Montserrat Italics" panose="00000500000000000000"/>
              </a:endParaRPr>
            </a:p>
            <a:p>
              <a:pPr marL="668655" lvl="1" indent="-334010">
                <a:lnSpc>
                  <a:spcPts val="5420"/>
                </a:lnSpc>
                <a:buFont typeface="Arial" panose="020B0604020202020204"/>
                <a:buChar char="•"/>
              </a:pPr>
              <a:r>
                <a:rPr lang="en-US" sz="3095">
                  <a:solidFill>
                    <a:srgbClr val="242424"/>
                  </a:solidFill>
                  <a:latin typeface="Montserrat Italics" panose="00000500000000000000"/>
                </a:rPr>
                <a:t> init.py：初始化文件</a:t>
              </a:r>
              <a:endParaRPr lang="en-US" sz="3095">
                <a:solidFill>
                  <a:srgbClr val="242424"/>
                </a:solidFill>
                <a:latin typeface="Montserrat Italics" panose="00000500000000000000"/>
              </a:endParaRPr>
            </a:p>
            <a:p>
              <a:pPr marL="668655" lvl="1" indent="-334010">
                <a:lnSpc>
                  <a:spcPts val="5420"/>
                </a:lnSpc>
                <a:buFont typeface="Arial" panose="020B0604020202020204"/>
                <a:buChar char="•"/>
              </a:pPr>
              <a:r>
                <a:rPr lang="en-US" sz="3095">
                  <a:solidFill>
                    <a:srgbClr val="242424"/>
                  </a:solidFill>
                  <a:latin typeface="Montserrat Italics" panose="00000500000000000000"/>
                </a:rPr>
                <a:t> items.py：实现编辑保存数据的容器文件，需要爬取的内容</a:t>
              </a:r>
              <a:endParaRPr lang="en-US" sz="3095">
                <a:solidFill>
                  <a:srgbClr val="242424"/>
                </a:solidFill>
                <a:latin typeface="Montserrat Italics" panose="00000500000000000000"/>
              </a:endParaRPr>
            </a:p>
            <a:p>
              <a:pPr marL="668655" lvl="1" indent="-334010">
                <a:lnSpc>
                  <a:spcPts val="5420"/>
                </a:lnSpc>
                <a:buFont typeface="Arial" panose="020B0604020202020204"/>
                <a:buChar char="•"/>
              </a:pPr>
              <a:r>
                <a:rPr lang="en-US" sz="3095">
                  <a:solidFill>
                    <a:srgbClr val="242424"/>
                  </a:solidFill>
                  <a:latin typeface="Montserrat Italics" panose="00000500000000000000"/>
                </a:rPr>
                <a:t> setting.py：爬虫的配置文件</a:t>
              </a:r>
              <a:endParaRPr lang="en-US" sz="3095">
                <a:solidFill>
                  <a:srgbClr val="242424"/>
                </a:solidFill>
                <a:latin typeface="Montserrat Italics" panose="00000500000000000000"/>
              </a:endParaRPr>
            </a:p>
            <a:p>
              <a:pPr marL="668655" lvl="1" indent="-334010">
                <a:lnSpc>
                  <a:spcPts val="5420"/>
                </a:lnSpc>
                <a:buFont typeface="Arial" panose="020B0604020202020204"/>
                <a:buChar char="•"/>
              </a:pPr>
              <a:r>
                <a:rPr lang="en-US" sz="3095">
                  <a:solidFill>
                    <a:srgbClr val="242424"/>
                  </a:solidFill>
                  <a:latin typeface="Montserrat Italics" panose="00000500000000000000"/>
                </a:rPr>
                <a:t> middlewares.py：框架的扩展插件</a:t>
              </a:r>
              <a:endParaRPr lang="en-US" sz="3095">
                <a:solidFill>
                  <a:srgbClr val="242424"/>
                </a:solidFill>
                <a:latin typeface="Montserrat Italics" panose="00000500000000000000"/>
              </a:endParaRPr>
            </a:p>
            <a:p>
              <a:pPr marL="668655" lvl="1" indent="-334010">
                <a:lnSpc>
                  <a:spcPts val="5420"/>
                </a:lnSpc>
                <a:buFont typeface="Arial" panose="020B0604020202020204"/>
                <a:buChar char="•"/>
              </a:pPr>
              <a:r>
                <a:rPr lang="en-US" sz="3095">
                  <a:solidFill>
                    <a:srgbClr val="242424"/>
                  </a:solidFill>
                  <a:latin typeface="Montserrat Italics" panose="00000500000000000000"/>
                </a:rPr>
                <a:t> pipelines.py：管道文件，用于读取或存储数据</a:t>
              </a:r>
              <a:endParaRPr lang="en-US" sz="3095">
                <a:solidFill>
                  <a:srgbClr val="242424"/>
                </a:solidFill>
                <a:latin typeface="Montserrat Italics" panose="00000500000000000000"/>
              </a:endParaRPr>
            </a:p>
            <a:p>
              <a:pPr marL="668655" lvl="1" indent="-334010">
                <a:lnSpc>
                  <a:spcPts val="5420"/>
                </a:lnSpc>
                <a:buFont typeface="Arial" panose="020B0604020202020204"/>
                <a:buChar char="•"/>
              </a:pPr>
              <a:r>
                <a:rPr lang="en-US" sz="3095">
                  <a:solidFill>
                    <a:srgbClr val="242424"/>
                  </a:solidFill>
                  <a:latin typeface="Montserrat Italics" panose="00000500000000000000"/>
                </a:rPr>
                <a:t> spider，cnnvd.py：主代码文件，即爬虫内容</a:t>
              </a:r>
              <a:endParaRPr lang="en-US" sz="3095">
                <a:solidFill>
                  <a:srgbClr val="242424"/>
                </a:solidFill>
                <a:latin typeface="Montserrat Italics" panose="00000500000000000000"/>
              </a:endParaRPr>
            </a:p>
            <a:p>
              <a:pPr marL="0" lvl="0" indent="0">
                <a:lnSpc>
                  <a:spcPts val="4335"/>
                </a:lnSpc>
                <a:spcBef>
                  <a:spcPct val="0"/>
                </a:spcBef>
              </a:p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B6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330760" y="553653"/>
            <a:ext cx="16928540" cy="9829715"/>
            <a:chOff x="11203921" y="9292108"/>
            <a:chExt cx="22571387" cy="13106286"/>
          </a:xfrm>
        </p:grpSpPr>
        <p:sp>
          <p:nvSpPr>
            <p:cNvPr id="5" name="TextBox 5"/>
            <p:cNvSpPr txBox="1"/>
            <p:nvPr/>
          </p:nvSpPr>
          <p:spPr>
            <a:xfrm>
              <a:off x="11203921" y="9925504"/>
              <a:ext cx="9980678" cy="17145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0200"/>
                </a:lnSpc>
                <a:spcBef>
                  <a:spcPct val="0"/>
                </a:spcBef>
              </a:pPr>
              <a:r>
                <a:rPr lang="en-US" sz="8500">
                  <a:solidFill>
                    <a:srgbClr val="242424"/>
                  </a:solidFill>
                  <a:ea typeface="华文行楷" panose="02010800040101010101" charset="-122"/>
                </a:rPr>
                <a:t>二.设计与实现</a:t>
              </a:r>
              <a:endParaRPr lang="en-US" sz="8500">
                <a:solidFill>
                  <a:srgbClr val="242424"/>
                </a:solidFill>
                <a:ea typeface="华文行楷" panose="02010800040101010101" charset="-122"/>
              </a:endParaRPr>
            </a:p>
          </p:txBody>
        </p:sp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20622113" y="9292108"/>
              <a:ext cx="5833281" cy="2347896"/>
            </a:xfrm>
            <a:prstGeom prst="rect">
              <a:avLst/>
            </a:prstGeom>
          </p:spPr>
        </p:pic>
        <p:sp>
          <p:nvSpPr>
            <p:cNvPr id="7" name="TextBox 7"/>
            <p:cNvSpPr txBox="1"/>
            <p:nvPr/>
          </p:nvSpPr>
          <p:spPr>
            <a:xfrm>
              <a:off x="12134508" y="11633422"/>
              <a:ext cx="21640800" cy="107649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7795"/>
                </a:lnSpc>
              </a:pPr>
              <a:r>
                <a:rPr lang="en-US" sz="3995">
                  <a:solidFill>
                    <a:srgbClr val="242424"/>
                  </a:solidFill>
                  <a:latin typeface="Montserrat Italics" panose="00000500000000000000"/>
                </a:rPr>
                <a:t>2.scrapy框架描述：</a:t>
              </a:r>
              <a:endParaRPr lang="en-US" sz="3995">
                <a:solidFill>
                  <a:srgbClr val="242424"/>
                </a:solidFill>
                <a:latin typeface="Montserrat Italics" panose="00000500000000000000"/>
              </a:endParaRPr>
            </a:p>
            <a:p>
              <a:pPr>
                <a:lnSpc>
                  <a:spcPts val="6040"/>
                </a:lnSpc>
              </a:pPr>
              <a:r>
                <a:rPr lang="en-US" sz="3095">
                  <a:solidFill>
                    <a:srgbClr val="242424"/>
                  </a:solidFill>
                  <a:latin typeface="Montserrat Bold Italics" panose="00000600000000000000"/>
                </a:rPr>
                <a:t>(1) </a:t>
              </a:r>
              <a:r>
                <a:rPr lang="en-US" sz="3095">
                  <a:solidFill>
                    <a:srgbClr val="242424"/>
                  </a:solidFill>
                  <a:ea typeface="Montserrat Bold Italics" panose="00000600000000000000"/>
                </a:rPr>
                <a:t>调度器（scheduler）：</a:t>
              </a:r>
              <a:endParaRPr lang="en-US" sz="3095">
                <a:solidFill>
                  <a:srgbClr val="242424"/>
                </a:solidFill>
                <a:ea typeface="Montserrat Bold Italics" panose="00000600000000000000"/>
              </a:endParaRPr>
            </a:p>
            <a:p>
              <a:pPr>
                <a:lnSpc>
                  <a:spcPts val="4645"/>
                </a:lnSpc>
              </a:pPr>
              <a:r>
                <a:rPr lang="en-US" sz="3095">
                  <a:solidFill>
                    <a:srgbClr val="242424"/>
                  </a:solidFill>
                  <a:ea typeface="Montserrat Italics" panose="00000500000000000000"/>
                </a:rPr>
                <a:t>把它假设成为一个URL的优先队列，由它来决定下一个要抓取的网址是什么，同时去除重复的网址。用户可以自己的需求定制调度器。</a:t>
              </a:r>
              <a:endParaRPr lang="en-US" sz="3095">
                <a:solidFill>
                  <a:srgbClr val="242424"/>
                </a:solidFill>
                <a:ea typeface="Montserrat Italics" panose="00000500000000000000"/>
              </a:endParaRPr>
            </a:p>
            <a:p>
              <a:pPr>
                <a:lnSpc>
                  <a:spcPts val="4645"/>
                </a:lnSpc>
              </a:pPr>
              <a:r>
                <a:rPr lang="en-US" sz="3095">
                  <a:solidFill>
                    <a:srgbClr val="242424"/>
                  </a:solidFill>
                  <a:latin typeface="Montserrat Bold Italics" panose="00000600000000000000"/>
                </a:rPr>
                <a:t>(2) </a:t>
              </a:r>
              <a:r>
                <a:rPr lang="en-US" sz="3095">
                  <a:solidFill>
                    <a:srgbClr val="242424"/>
                  </a:solidFill>
                  <a:ea typeface="Montserrat Bold Italics" panose="00000600000000000000"/>
                </a:rPr>
                <a:t>下载器（downloader）：</a:t>
              </a:r>
              <a:endParaRPr lang="en-US" sz="3095">
                <a:solidFill>
                  <a:srgbClr val="242424"/>
                </a:solidFill>
                <a:ea typeface="Montserrat Bold Italics" panose="00000600000000000000"/>
              </a:endParaRPr>
            </a:p>
            <a:p>
              <a:pPr>
                <a:lnSpc>
                  <a:spcPts val="4645"/>
                </a:lnSpc>
              </a:pPr>
              <a:r>
                <a:rPr lang="en-US" sz="3095">
                  <a:solidFill>
                    <a:srgbClr val="242424"/>
                  </a:solidFill>
                  <a:ea typeface="Montserrat Italics" panose="00000500000000000000"/>
                </a:rPr>
                <a:t>用于高速地下载网络上的资源。Scrapy的下载器效率高，主要的原因是Scrapy下载器是建立在twisted这个高效的异步模型上的。</a:t>
              </a:r>
              <a:endParaRPr lang="en-US" sz="3095">
                <a:solidFill>
                  <a:srgbClr val="242424"/>
                </a:solidFill>
                <a:ea typeface="Montserrat Italics" panose="00000500000000000000"/>
              </a:endParaRPr>
            </a:p>
            <a:p>
              <a:pPr>
                <a:lnSpc>
                  <a:spcPts val="4645"/>
                </a:lnSpc>
              </a:pPr>
              <a:r>
                <a:rPr lang="en-US" sz="3095">
                  <a:solidFill>
                    <a:srgbClr val="242424"/>
                  </a:solidFill>
                  <a:latin typeface="Montserrat Bold Italics" panose="00000600000000000000"/>
                </a:rPr>
                <a:t>(3) </a:t>
              </a:r>
              <a:r>
                <a:rPr lang="en-US" sz="3095">
                  <a:solidFill>
                    <a:srgbClr val="242424"/>
                  </a:solidFill>
                  <a:ea typeface="Montserrat Bold Italics" panose="00000600000000000000"/>
                </a:rPr>
                <a:t>爬虫（spider）：</a:t>
              </a:r>
              <a:endParaRPr lang="en-US" sz="3095">
                <a:solidFill>
                  <a:srgbClr val="242424"/>
                </a:solidFill>
                <a:ea typeface="Montserrat Bold Italics" panose="00000600000000000000"/>
              </a:endParaRPr>
            </a:p>
            <a:p>
              <a:pPr>
                <a:lnSpc>
                  <a:spcPts val="4645"/>
                </a:lnSpc>
              </a:pPr>
              <a:r>
                <a:rPr lang="en-US" sz="3095">
                  <a:solidFill>
                    <a:srgbClr val="242424"/>
                  </a:solidFill>
                  <a:ea typeface="Montserrat Italics" panose="00000500000000000000"/>
                </a:rPr>
                <a:t>用户定制自己的爬虫(通过定制正则表达式等语法)，用于从特定的网页中提取自己需要的信息。 用户也可以从中提取出链接,让Scrapy继续抓取下一个页面。</a:t>
              </a:r>
              <a:endParaRPr lang="en-US" sz="3095">
                <a:solidFill>
                  <a:srgbClr val="242424"/>
                </a:solidFill>
                <a:ea typeface="Montserrat Italics" panose="00000500000000000000"/>
              </a:endParaRPr>
            </a:p>
            <a:p>
              <a:pPr>
                <a:lnSpc>
                  <a:spcPts val="4645"/>
                </a:lnSpc>
              </a:pPr>
              <a:r>
                <a:rPr lang="en-US" sz="3095">
                  <a:solidFill>
                    <a:srgbClr val="242424"/>
                  </a:solidFill>
                  <a:latin typeface="Montserrat Bold Italics" panose="00000600000000000000"/>
                </a:rPr>
                <a:t>(4) </a:t>
              </a:r>
              <a:r>
                <a:rPr lang="en-US" sz="3095">
                  <a:solidFill>
                    <a:srgbClr val="242424"/>
                  </a:solidFill>
                  <a:latin typeface="Montserrat Bold Italics" panose="00000600000000000000"/>
                </a:rPr>
                <a:t>Scrapy引擎（scrapy engine）：</a:t>
              </a:r>
              <a:endParaRPr lang="en-US" sz="3095">
                <a:solidFill>
                  <a:srgbClr val="242424"/>
                </a:solidFill>
                <a:latin typeface="Montserrat Bold Italics" panose="00000600000000000000"/>
              </a:endParaRPr>
            </a:p>
            <a:p>
              <a:pPr>
                <a:lnSpc>
                  <a:spcPts val="4645"/>
                </a:lnSpc>
              </a:pPr>
              <a:r>
                <a:rPr lang="en-US" sz="3095">
                  <a:solidFill>
                    <a:srgbClr val="242424"/>
                  </a:solidFill>
                  <a:ea typeface="Montserrat Italics" panose="00000500000000000000"/>
                </a:rPr>
                <a:t>是整个框架的核心.它用来控制调试器、下载器、爬虫。</a:t>
              </a:r>
              <a:endParaRPr lang="en-US" sz="3095">
                <a:solidFill>
                  <a:srgbClr val="242424"/>
                </a:solidFill>
                <a:ea typeface="Montserrat Italics" panose="00000500000000000000"/>
              </a:endParaRPr>
            </a:p>
            <a:p>
              <a:pPr marL="0" lvl="0" indent="0">
                <a:lnSpc>
                  <a:spcPts val="4335"/>
                </a:lnSpc>
                <a:spcBef>
                  <a:spcPct val="0"/>
                </a:spcBef>
              </a:p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B6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406476" y="553653"/>
            <a:ext cx="16922627" cy="9038360"/>
            <a:chOff x="11203921" y="9292108"/>
            <a:chExt cx="22563503" cy="12051147"/>
          </a:xfrm>
        </p:grpSpPr>
        <p:sp>
          <p:nvSpPr>
            <p:cNvPr id="5" name="TextBox 5"/>
            <p:cNvSpPr txBox="1"/>
            <p:nvPr/>
          </p:nvSpPr>
          <p:spPr>
            <a:xfrm>
              <a:off x="11203921" y="9925504"/>
              <a:ext cx="9980678" cy="17145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0200"/>
                </a:lnSpc>
                <a:spcBef>
                  <a:spcPct val="0"/>
                </a:spcBef>
              </a:pPr>
              <a:r>
                <a:rPr lang="en-US" sz="8500">
                  <a:solidFill>
                    <a:srgbClr val="242424"/>
                  </a:solidFill>
                  <a:ea typeface="华文行楷" panose="02010800040101010101" charset="-122"/>
                </a:rPr>
                <a:t>二.设计与实现</a:t>
              </a:r>
              <a:endParaRPr lang="en-US" sz="8500">
                <a:solidFill>
                  <a:srgbClr val="242424"/>
                </a:solidFill>
                <a:ea typeface="华文行楷" panose="02010800040101010101" charset="-122"/>
              </a:endParaRPr>
            </a:p>
          </p:txBody>
        </p:sp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20622113" y="9292108"/>
              <a:ext cx="5833281" cy="2347896"/>
            </a:xfrm>
            <a:prstGeom prst="rect">
              <a:avLst/>
            </a:prstGeom>
          </p:spPr>
        </p:pic>
        <p:sp>
          <p:nvSpPr>
            <p:cNvPr id="7" name="TextBox 7"/>
            <p:cNvSpPr txBox="1"/>
            <p:nvPr/>
          </p:nvSpPr>
          <p:spPr>
            <a:xfrm>
              <a:off x="12126624" y="11887681"/>
              <a:ext cx="21640800" cy="94555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35"/>
                </a:lnSpc>
              </a:pPr>
              <a:r>
                <a:rPr lang="en-US" sz="3995">
                  <a:solidFill>
                    <a:srgbClr val="242424"/>
                  </a:solidFill>
                  <a:latin typeface="Montserrat Italics" panose="00000500000000000000"/>
                </a:rPr>
                <a:t>3. 结构介绍：</a:t>
              </a:r>
              <a:endParaRPr lang="en-US" sz="3995">
                <a:solidFill>
                  <a:srgbClr val="242424"/>
                </a:solidFill>
                <a:latin typeface="Montserrat Italics" panose="00000500000000000000"/>
              </a:endParaRPr>
            </a:p>
            <a:p>
              <a:pPr marL="668655" lvl="1" indent="-334010">
                <a:lnSpc>
                  <a:spcPts val="4770"/>
                </a:lnSpc>
                <a:buFont typeface="Arial" panose="020B0604020202020204"/>
                <a:buChar char="•"/>
              </a:pPr>
              <a:r>
                <a:rPr lang="en-US" sz="3095">
                  <a:solidFill>
                    <a:srgbClr val="242424"/>
                  </a:solidFill>
                  <a:latin typeface="Montserrat Italics" panose="00000500000000000000"/>
                </a:rPr>
                <a:t>captcha: 存放知乎登录页面英文验证码或倒立文字验证码图片</a:t>
              </a:r>
              <a:endParaRPr lang="en-US" sz="3095">
                <a:solidFill>
                  <a:srgbClr val="242424"/>
                </a:solidFill>
                <a:latin typeface="Montserrat Italics" panose="00000500000000000000"/>
              </a:endParaRPr>
            </a:p>
            <a:p>
              <a:pPr marL="668655" lvl="1" indent="-334010">
                <a:lnSpc>
                  <a:spcPts val="4770"/>
                </a:lnSpc>
                <a:buFont typeface="Arial" panose="020B0604020202020204"/>
                <a:buChar char="•"/>
              </a:pPr>
              <a:r>
                <a:rPr lang="en-US" sz="3095">
                  <a:solidFill>
                    <a:srgbClr val="242424"/>
                  </a:solidFill>
                  <a:latin typeface="Montserrat Italics" panose="00000500000000000000"/>
                </a:rPr>
                <a:t>cookies: 存放登录之后获取到的cookies</a:t>
              </a:r>
              <a:endParaRPr lang="en-US" sz="3095">
                <a:solidFill>
                  <a:srgbClr val="242424"/>
                </a:solidFill>
                <a:latin typeface="Montserrat Italics" panose="00000500000000000000"/>
              </a:endParaRPr>
            </a:p>
            <a:p>
              <a:pPr marL="668655" lvl="1" indent="-334010">
                <a:lnSpc>
                  <a:spcPts val="4770"/>
                </a:lnSpc>
                <a:buFont typeface="Arial" panose="020B0604020202020204"/>
                <a:buChar char="•"/>
              </a:pPr>
              <a:r>
                <a:rPr lang="en-US" sz="3095">
                  <a:solidFill>
                    <a:srgbClr val="242424"/>
                  </a:solidFill>
                  <a:latin typeface="Montserrat Italics" panose="00000500000000000000"/>
                </a:rPr>
                <a:t>failed_urls: 存放爬取失败的url信息</a:t>
              </a:r>
              <a:endParaRPr lang="en-US" sz="3095">
                <a:solidFill>
                  <a:srgbClr val="242424"/>
                </a:solidFill>
                <a:latin typeface="Montserrat Italics" panose="00000500000000000000"/>
              </a:endParaRPr>
            </a:p>
            <a:p>
              <a:pPr marL="668655" lvl="1" indent="-334010">
                <a:lnSpc>
                  <a:spcPts val="4770"/>
                </a:lnSpc>
                <a:buFont typeface="Arial" panose="020B0604020202020204"/>
                <a:buChar char="•"/>
              </a:pPr>
              <a:r>
                <a:rPr lang="en-US" sz="3095">
                  <a:solidFill>
                    <a:srgbClr val="242424"/>
                  </a:solidFill>
                  <a:latin typeface="Montserrat Italics" panose="00000500000000000000"/>
                </a:rPr>
                <a:t>libs：存放Scrapy编写过程中需要用到的函数</a:t>
              </a:r>
              <a:endParaRPr lang="en-US" sz="3095">
                <a:solidFill>
                  <a:srgbClr val="242424"/>
                </a:solidFill>
                <a:latin typeface="Montserrat Italics" panose="00000500000000000000"/>
              </a:endParaRPr>
            </a:p>
            <a:p>
              <a:pPr marL="668655" lvl="1" indent="-334010">
                <a:lnSpc>
                  <a:spcPts val="4770"/>
                </a:lnSpc>
                <a:buFont typeface="Arial" panose="020B0604020202020204"/>
                <a:buChar char="•"/>
              </a:pPr>
              <a:r>
                <a:rPr lang="en-US" sz="3095">
                  <a:solidFill>
                    <a:srgbClr val="242424"/>
                  </a:solidFill>
                  <a:latin typeface="Montserrat Italics" panose="00000500000000000000"/>
                </a:rPr>
                <a:t>libs.bloomfilter: 布隆过滤器，对url进行去重</a:t>
              </a:r>
              <a:endParaRPr lang="en-US" sz="3095">
                <a:solidFill>
                  <a:srgbClr val="242424"/>
                </a:solidFill>
                <a:latin typeface="Montserrat Italics" panose="00000500000000000000"/>
              </a:endParaRPr>
            </a:p>
            <a:p>
              <a:pPr marL="668655" lvl="1" indent="-334010">
                <a:lnSpc>
                  <a:spcPts val="4770"/>
                </a:lnSpc>
                <a:buFont typeface="Arial" panose="020B0604020202020204"/>
                <a:buChar char="•"/>
              </a:pPr>
              <a:r>
                <a:rPr lang="en-US" sz="3095">
                  <a:solidFill>
                    <a:srgbClr val="242424"/>
                  </a:solidFill>
                  <a:latin typeface="Montserrat Italics" panose="00000500000000000000"/>
                </a:rPr>
                <a:t>libs.chaojiying: 英文验证码识别</a:t>
              </a:r>
              <a:endParaRPr lang="en-US" sz="3095">
                <a:solidFill>
                  <a:srgbClr val="242424"/>
                </a:solidFill>
                <a:latin typeface="Montserrat Italics" panose="00000500000000000000"/>
              </a:endParaRPr>
            </a:p>
            <a:p>
              <a:pPr marL="668655" lvl="1" indent="-334010">
                <a:lnSpc>
                  <a:spcPts val="4770"/>
                </a:lnSpc>
                <a:buFont typeface="Arial" panose="020B0604020202020204"/>
                <a:buChar char="•"/>
              </a:pPr>
              <a:r>
                <a:rPr lang="en-US" sz="3095">
                  <a:solidFill>
                    <a:srgbClr val="242424"/>
                  </a:solidFill>
                  <a:latin typeface="Montserrat Italics" panose="00000500000000000000"/>
                </a:rPr>
                <a:t>libs.common: 其他函数</a:t>
              </a:r>
              <a:endParaRPr lang="en-US" sz="3095">
                <a:solidFill>
                  <a:srgbClr val="242424"/>
                </a:solidFill>
                <a:latin typeface="Montserrat Italics" panose="00000500000000000000"/>
              </a:endParaRPr>
            </a:p>
            <a:p>
              <a:pPr marL="668655" lvl="1" indent="-334010">
                <a:lnSpc>
                  <a:spcPts val="4770"/>
                </a:lnSpc>
                <a:buFont typeface="Arial" panose="020B0604020202020204"/>
                <a:buChar char="•"/>
              </a:pPr>
              <a:r>
                <a:rPr lang="en-US" sz="3095">
                  <a:solidFill>
                    <a:srgbClr val="242424"/>
                  </a:solidFill>
                  <a:latin typeface="Montserrat Italics" panose="00000500000000000000"/>
                </a:rPr>
                <a:t>libs.proxy: 获取西刺ip代理</a:t>
              </a:r>
              <a:endParaRPr lang="en-US" sz="3095">
                <a:solidFill>
                  <a:srgbClr val="242424"/>
                </a:solidFill>
                <a:latin typeface="Montserrat Italics" panose="00000500000000000000"/>
              </a:endParaRPr>
            </a:p>
            <a:p>
              <a:pPr marL="668655" lvl="1" indent="-334010">
                <a:lnSpc>
                  <a:spcPts val="4770"/>
                </a:lnSpc>
                <a:buFont typeface="Arial" panose="020B0604020202020204"/>
                <a:buChar char="•"/>
              </a:pPr>
              <a:r>
                <a:rPr lang="en-US" sz="3095">
                  <a:solidFill>
                    <a:srgbClr val="242424"/>
                  </a:solidFill>
                  <a:latin typeface="Montserrat Italics" panose="00000500000000000000"/>
                </a:rPr>
                <a:t>spiders: 项目文件0zheye: 倒立文字验证码识别相关文件</a:t>
              </a:r>
              <a:endParaRPr lang="en-US" sz="3095">
                <a:solidFill>
                  <a:srgbClr val="242424"/>
                </a:solidFill>
                <a:latin typeface="Montserrat Italics" panose="00000500000000000000"/>
              </a:endParaRPr>
            </a:p>
            <a:p>
              <a:pPr marL="0" lvl="0" indent="0">
                <a:lnSpc>
                  <a:spcPts val="4335"/>
                </a:lnSpc>
                <a:spcBef>
                  <a:spcPct val="0"/>
                </a:spcBef>
              </a:p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B6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330760" y="1028700"/>
            <a:ext cx="7485508" cy="1307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0200"/>
              </a:lnSpc>
              <a:spcBef>
                <a:spcPct val="0"/>
              </a:spcBef>
            </a:pPr>
            <a:r>
              <a:rPr lang="en-US" sz="8500">
                <a:solidFill>
                  <a:srgbClr val="242424"/>
                </a:solidFill>
                <a:ea typeface="华文行楷" panose="02010800040101010101" charset="-122"/>
              </a:rPr>
              <a:t>二.设计与实现</a:t>
            </a:r>
            <a:endParaRPr lang="en-US" sz="8500">
              <a:solidFill>
                <a:srgbClr val="242424"/>
              </a:solidFill>
              <a:ea typeface="华文行楷" panose="02010800040101010101" charset="-122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7394404" y="553653"/>
            <a:ext cx="4374961" cy="1760922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028700" y="2816665"/>
            <a:ext cx="16230600" cy="6365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635"/>
              </a:lnSpc>
            </a:pPr>
            <a:r>
              <a:rPr lang="en-US" sz="3995">
                <a:solidFill>
                  <a:srgbClr val="242424"/>
                </a:solidFill>
                <a:latin typeface="Montserrat Italics" panose="00000500000000000000"/>
              </a:rPr>
              <a:t>4. 方法介绍：</a:t>
            </a:r>
            <a:endParaRPr lang="en-US" sz="3995">
              <a:solidFill>
                <a:srgbClr val="242424"/>
              </a:solidFill>
              <a:latin typeface="Montserrat Italics" panose="00000500000000000000"/>
            </a:endParaRPr>
          </a:p>
          <a:p>
            <a:pPr marL="668655" lvl="1" indent="-334010">
              <a:lnSpc>
                <a:spcPts val="4645"/>
              </a:lnSpc>
              <a:buFont typeface="Arial" panose="020B0604020202020204"/>
              <a:buChar char="•"/>
            </a:pPr>
            <a:r>
              <a:rPr lang="en-US" sz="3095">
                <a:solidFill>
                  <a:srgbClr val="242424"/>
                </a:solidFill>
                <a:latin typeface="Montserrat Italics" panose="00000500000000000000"/>
              </a:rPr>
              <a:t>get_cookies：模拟登录知乎，将登录后的cookies写入文件中，并返回登录之后的cookies</a:t>
            </a:r>
            <a:endParaRPr lang="en-US" sz="3095">
              <a:solidFill>
                <a:srgbClr val="242424"/>
              </a:solidFill>
              <a:latin typeface="Montserrat Italics" panose="00000500000000000000"/>
            </a:endParaRPr>
          </a:p>
          <a:p>
            <a:pPr marL="668655" lvl="1" indent="-334010">
              <a:lnSpc>
                <a:spcPts val="4645"/>
              </a:lnSpc>
              <a:buFont typeface="Arial" panose="020B0604020202020204"/>
              <a:buChar char="•"/>
            </a:pPr>
            <a:r>
              <a:rPr lang="en-US" sz="3095">
                <a:solidFill>
                  <a:srgbClr val="242424"/>
                </a:solidFill>
                <a:latin typeface="Montserrat Italics" panose="00000500000000000000"/>
              </a:rPr>
              <a:t>deal_with_chinese_captcha: 倒立验证码的识别</a:t>
            </a:r>
            <a:endParaRPr lang="en-US" sz="3095">
              <a:solidFill>
                <a:srgbClr val="242424"/>
              </a:solidFill>
              <a:latin typeface="Montserrat Italics" panose="00000500000000000000"/>
            </a:endParaRPr>
          </a:p>
          <a:p>
            <a:pPr marL="668655" lvl="1" indent="-334010">
              <a:lnSpc>
                <a:spcPts val="4645"/>
              </a:lnSpc>
              <a:buFont typeface="Arial" panose="020B0604020202020204"/>
              <a:buChar char="•"/>
            </a:pPr>
            <a:r>
              <a:rPr lang="en-US" sz="3095">
                <a:solidFill>
                  <a:srgbClr val="242424"/>
                </a:solidFill>
                <a:latin typeface="Montserrat Italics" panose="00000500000000000000"/>
              </a:rPr>
              <a:t>deal_with_english_captcha: 英文验证码的识别</a:t>
            </a:r>
            <a:endParaRPr lang="en-US" sz="3095">
              <a:solidFill>
                <a:srgbClr val="242424"/>
              </a:solidFill>
              <a:latin typeface="Montserrat Italics" panose="00000500000000000000"/>
            </a:endParaRPr>
          </a:p>
          <a:p>
            <a:pPr marL="668655" lvl="1" indent="-334010">
              <a:lnSpc>
                <a:spcPts val="4645"/>
              </a:lnSpc>
              <a:buFont typeface="Arial" panose="020B0604020202020204"/>
              <a:buChar char="•"/>
            </a:pPr>
            <a:r>
              <a:rPr lang="en-US" sz="3095">
                <a:solidFill>
                  <a:srgbClr val="242424"/>
                </a:solidFill>
                <a:latin typeface="Montserrat Italics" panose="00000500000000000000"/>
              </a:rPr>
              <a:t>middlewares.RedirectDealDownloaderMiddleware.process_response: 因为scrapy-redis中的start_requests已经被重写过了，无法将登录后的cookies传入到Response中，所以在这里进行捕获登录页面，模拟登录，并将获取登录后的cookies并传入到Response中，同时处理302重定向到登录页面问题</a:t>
            </a:r>
            <a:endParaRPr lang="en-US" sz="3095">
              <a:solidFill>
                <a:srgbClr val="242424"/>
              </a:solidFill>
              <a:latin typeface="Montserrat Italics" panose="00000500000000000000"/>
            </a:endParaRPr>
          </a:p>
          <a:p>
            <a:pPr marL="0" lvl="0" indent="0">
              <a:lnSpc>
                <a:spcPts val="4335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B6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68985" y="490855"/>
            <a:ext cx="17027525" cy="92932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8500">
                <a:solidFill>
                  <a:srgbClr val="242424"/>
                </a:solidFill>
                <a:ea typeface="华文行楷" panose="02010800040101010101" charset="-122"/>
                <a:sym typeface="+mn-ea"/>
              </a:rPr>
              <a:t>三</a:t>
            </a:r>
            <a:r>
              <a:rPr lang="en-US" sz="8500">
                <a:solidFill>
                  <a:srgbClr val="242424"/>
                </a:solidFill>
                <a:ea typeface="华文行楷" panose="02010800040101010101" charset="-122"/>
                <a:sym typeface="+mn-ea"/>
              </a:rPr>
              <a:t>.Bloom and Redis</a:t>
            </a:r>
            <a:endParaRPr lang="en-US" sz="8500">
              <a:solidFill>
                <a:srgbClr val="242424"/>
              </a:solidFill>
              <a:ea typeface="华文行楷" panose="02010800040101010101" charset="-122"/>
              <a:sym typeface="+mn-ea"/>
            </a:endParaRPr>
          </a:p>
          <a:p>
            <a:endParaRPr lang="en-US" altLang="zh-CN" sz="6000" b="1"/>
          </a:p>
          <a:p>
            <a:r>
              <a:rPr lang="en-US" altLang="zh-CN" sz="6000" b="1"/>
              <a:t>(</a:t>
            </a:r>
            <a:r>
              <a:rPr lang="zh-CN" altLang="en-US" sz="6000" b="1"/>
              <a:t>一</a:t>
            </a:r>
            <a:r>
              <a:rPr lang="en-US" altLang="zh-CN" sz="6000" b="1"/>
              <a:t>).</a:t>
            </a:r>
            <a:r>
              <a:rPr lang="zh-CN" altLang="en-US" sz="6000" b="1"/>
              <a:t>Bloom Filter（布隆过滤器）</a:t>
            </a:r>
            <a:endParaRPr lang="zh-CN" altLang="en-US" sz="6000" b="1"/>
          </a:p>
          <a:p>
            <a:endParaRPr lang="zh-CN" altLang="en-US" sz="5400" b="1"/>
          </a:p>
          <a:p>
            <a:pPr indent="457200"/>
            <a:r>
              <a:rPr lang="zh-CN" altLang="en-US" sz="3100">
                <a:latin typeface="Montserrat Italics" panose="00000500000000000000" charset="0"/>
                <a:cs typeface="Montserrat Italics" panose="00000500000000000000" charset="0"/>
              </a:rPr>
              <a:t>布隆过滤器是一种多哈希函数映射的快速查找算法，通常应用在一些需要快速判断某个元素是否属于集合，但并不严格要求100%正确的场合。</a:t>
            </a:r>
            <a:endParaRPr lang="zh-CN" altLang="en-US" sz="3100">
              <a:latin typeface="Montserrat Italics" panose="00000500000000000000" charset="0"/>
              <a:cs typeface="Montserrat Italics" panose="00000500000000000000" charset="0"/>
            </a:endParaRPr>
          </a:p>
          <a:p>
            <a:pPr indent="457200"/>
            <a:r>
              <a:rPr lang="zh-CN" altLang="en-US" sz="3100">
                <a:latin typeface="Montserrat Italics" panose="00000500000000000000" charset="0"/>
                <a:cs typeface="Montserrat Italics" panose="00000500000000000000" charset="0"/>
              </a:rPr>
              <a:t>本质上是一种数据结构，比较巧妙的概率型数据结构。布隆过滤器可能会出现误判，但不会漏判。即，如果过滤器判断该元素不在集合中，则元素一定不在集合中，但如果过滤器判断该元素在集合中，有一定的概率判断错误（在合适的参数情况下，误判率可以降低到0.000级别甚至更低）。因此，Bloom Filter不适合那些“零错误”的应用场合。而在能容忍低错误率的应用场合下，Bloom Filter相比于其他常见的算法极大节省了空间。它的优点是空间效率和查询时间都远远超过一般的算法，缺点是存在误识别率和删除困难。</a:t>
            </a:r>
            <a:endParaRPr lang="zh-CN" altLang="en-US" sz="3100">
              <a:latin typeface="Montserrat Italics" panose="00000500000000000000" charset="0"/>
              <a:cs typeface="Montserrat Italics" panose="00000500000000000000" charset="0"/>
            </a:endParaRPr>
          </a:p>
          <a:p>
            <a:pPr indent="457200"/>
            <a:endParaRPr lang="zh-CN" altLang="en-US" sz="3100">
              <a:latin typeface="Montserrat Italics" panose="00000500000000000000" charset="0"/>
              <a:cs typeface="Montserrat Italics" panose="00000500000000000000" charset="0"/>
            </a:endParaRPr>
          </a:p>
          <a:p>
            <a:pPr indent="457200"/>
            <a:endParaRPr lang="zh-CN" altLang="en-US" sz="3100">
              <a:latin typeface="Montserrat Italics" panose="00000500000000000000" charset="0"/>
              <a:cs typeface="Montserrat Italics" panose="00000500000000000000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B6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618480" y="1706880"/>
            <a:ext cx="609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31825" y="586740"/>
            <a:ext cx="17145000" cy="92551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6000">
                <a:latin typeface="Montserrat Italics" panose="00000500000000000000" charset="0"/>
                <a:ea typeface="Malgun Gothic" panose="020B0503020000020004" charset="-127"/>
                <a:cs typeface="Montserrat Italics" panose="00000500000000000000" charset="0"/>
                <a:sym typeface="+mn-ea"/>
              </a:rPr>
              <a:t>(</a:t>
            </a:r>
            <a:r>
              <a:rPr lang="zh-CN" altLang="en-US" sz="6000">
                <a:latin typeface="Montserrat Italics" panose="00000500000000000000" charset="0"/>
                <a:ea typeface="Malgun Gothic" panose="020B0503020000020004" charset="-127"/>
                <a:cs typeface="Montserrat Italics" panose="00000500000000000000" charset="0"/>
                <a:sym typeface="+mn-ea"/>
              </a:rPr>
              <a:t>二</a:t>
            </a:r>
            <a:r>
              <a:rPr lang="en-US" altLang="zh-CN" sz="6000">
                <a:latin typeface="Montserrat Italics" panose="00000500000000000000" charset="0"/>
                <a:ea typeface="Malgun Gothic" panose="020B0503020000020004" charset="-127"/>
                <a:cs typeface="Montserrat Italics" panose="00000500000000000000" charset="0"/>
                <a:sym typeface="+mn-ea"/>
              </a:rPr>
              <a:t>).Redis</a:t>
            </a:r>
            <a:endParaRPr lang="en-US" altLang="zh-CN" sz="6000">
              <a:latin typeface="Montserrat Italics" panose="00000500000000000000" charset="0"/>
              <a:ea typeface="Malgun Gothic" panose="020B0503020000020004" charset="-127"/>
              <a:cs typeface="Montserrat Italics" panose="00000500000000000000" charset="0"/>
              <a:sym typeface="+mn-ea"/>
            </a:endParaRPr>
          </a:p>
          <a:p>
            <a:endParaRPr lang="zh-CN" altLang="en-US" sz="3100">
              <a:latin typeface="Montserrat Italics" panose="00000500000000000000" charset="0"/>
              <a:ea typeface="Malgun Gothic" panose="020B0503020000020004" charset="-127"/>
              <a:cs typeface="Montserrat Italics" panose="00000500000000000000" charset="0"/>
              <a:sym typeface="+mn-ea"/>
            </a:endParaRPr>
          </a:p>
          <a:p>
            <a:r>
              <a:rPr lang="zh-CN" altLang="en-US" sz="3100">
                <a:latin typeface="Montserrat Italics" panose="00000500000000000000" charset="0"/>
                <a:ea typeface="Malgun Gothic" panose="020B0503020000020004" charset="-127"/>
                <a:cs typeface="Montserrat Italics" panose="00000500000000000000" charset="0"/>
                <a:sym typeface="+mn-ea"/>
              </a:rPr>
              <a:t>scrapy-redis是一套基于redis数据库、运行在scrapy框架之上的组件，可以让scrapy支持分布式策略，Slaver端共享Master端redis数据库里的item队列、请求队列和请求指纹集合。</a:t>
            </a:r>
            <a:endParaRPr lang="en-US" altLang="zh-CN" sz="4000" b="1"/>
          </a:p>
          <a:p>
            <a:pPr>
              <a:lnSpc>
                <a:spcPct val="120000"/>
              </a:lnSpc>
            </a:pPr>
            <a:r>
              <a:rPr lang="en-US" altLang="zh-CN" sz="3100" b="1"/>
              <a:t>R</a:t>
            </a:r>
            <a:r>
              <a:rPr lang="zh-CN" altLang="en-US" sz="3100" b="1"/>
              <a:t>edis的优缺点</a:t>
            </a:r>
            <a:endParaRPr lang="zh-CN" altLang="en-US" sz="3100" b="1"/>
          </a:p>
          <a:p>
            <a:pPr>
              <a:lnSpc>
                <a:spcPct val="120000"/>
              </a:lnSpc>
            </a:pPr>
            <a:r>
              <a:rPr lang="zh-CN" altLang="en-US" sz="2800" b="1"/>
              <a:t>优点</a:t>
            </a:r>
            <a:r>
              <a:rPr lang="zh-CN" altLang="en-US" sz="2800"/>
              <a:t>：</a:t>
            </a:r>
            <a:endParaRPr lang="zh-CN" altLang="en-US"/>
          </a:p>
          <a:p>
            <a:r>
              <a:rPr lang="zh-CN" altLang="en-US" sz="3100">
                <a:latin typeface="Montserrat Italics" panose="00000500000000000000" charset="0"/>
                <a:cs typeface="Montserrat Italics" panose="00000500000000000000" charset="0"/>
              </a:rPr>
              <a:t>1</a:t>
            </a:r>
            <a:r>
              <a:rPr lang="en-US" altLang="zh-CN" sz="3100">
                <a:latin typeface="Montserrat Italics" panose="00000500000000000000" charset="0"/>
                <a:cs typeface="Montserrat Italics" panose="00000500000000000000" charset="0"/>
              </a:rPr>
              <a:t>.</a:t>
            </a:r>
            <a:r>
              <a:rPr lang="zh-CN" altLang="en-US" sz="3100">
                <a:latin typeface="Montserrat Italics" panose="00000500000000000000" charset="0"/>
                <a:cs typeface="Montserrat Italics" panose="00000500000000000000" charset="0"/>
              </a:rPr>
              <a:t>读写性能优异</a:t>
            </a:r>
            <a:endParaRPr lang="zh-CN" altLang="en-US" sz="3100">
              <a:latin typeface="Montserrat Italics" panose="00000500000000000000" charset="0"/>
              <a:cs typeface="Montserrat Italics" panose="00000500000000000000" charset="0"/>
            </a:endParaRPr>
          </a:p>
          <a:p>
            <a:r>
              <a:rPr lang="zh-CN" altLang="en-US" sz="3100">
                <a:latin typeface="Montserrat Italics" panose="00000500000000000000" charset="0"/>
                <a:cs typeface="Montserrat Italics" panose="00000500000000000000" charset="0"/>
              </a:rPr>
              <a:t>2</a:t>
            </a:r>
            <a:r>
              <a:rPr lang="en-US" altLang="zh-CN" sz="3100">
                <a:latin typeface="Montserrat Italics" panose="00000500000000000000" charset="0"/>
                <a:cs typeface="Montserrat Italics" panose="00000500000000000000" charset="0"/>
              </a:rPr>
              <a:t>.</a:t>
            </a:r>
            <a:r>
              <a:rPr lang="zh-CN" altLang="en-US" sz="3100">
                <a:latin typeface="Montserrat Italics" panose="00000500000000000000" charset="0"/>
                <a:cs typeface="Montserrat Italics" panose="00000500000000000000" charset="0"/>
              </a:rPr>
              <a:t>支持数据持久化，支持AOF和RDB两种持久化方式</a:t>
            </a:r>
            <a:endParaRPr lang="zh-CN" altLang="en-US" sz="3100">
              <a:latin typeface="Montserrat Italics" panose="00000500000000000000" charset="0"/>
              <a:cs typeface="Montserrat Italics" panose="00000500000000000000" charset="0"/>
            </a:endParaRPr>
          </a:p>
          <a:p>
            <a:r>
              <a:rPr lang="zh-CN" altLang="en-US" sz="3100">
                <a:latin typeface="Montserrat Italics" panose="00000500000000000000" charset="0"/>
                <a:cs typeface="Montserrat Italics" panose="00000500000000000000" charset="0"/>
              </a:rPr>
              <a:t>3</a:t>
            </a:r>
            <a:r>
              <a:rPr lang="en-US" altLang="zh-CN" sz="3100">
                <a:latin typeface="Montserrat Italics" panose="00000500000000000000" charset="0"/>
                <a:cs typeface="Montserrat Italics" panose="00000500000000000000" charset="0"/>
              </a:rPr>
              <a:t>.</a:t>
            </a:r>
            <a:r>
              <a:rPr lang="zh-CN" altLang="en-US" sz="3100">
                <a:latin typeface="Montserrat Italics" panose="00000500000000000000" charset="0"/>
                <a:cs typeface="Montserrat Italics" panose="00000500000000000000" charset="0"/>
              </a:rPr>
              <a:t>支持主从复制，主机会自动将数据同步到从机，可以进行读写分离。</a:t>
            </a:r>
            <a:endParaRPr lang="zh-CN" altLang="en-US" sz="3100">
              <a:latin typeface="Montserrat Italics" panose="00000500000000000000" charset="0"/>
              <a:cs typeface="Montserrat Italics" panose="00000500000000000000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3100">
                <a:latin typeface="Montserrat Italics" panose="00000500000000000000" charset="0"/>
                <a:cs typeface="Montserrat Italics" panose="00000500000000000000" charset="0"/>
              </a:rPr>
              <a:t>4</a:t>
            </a:r>
            <a:r>
              <a:rPr lang="en-US" altLang="zh-CN" sz="3100">
                <a:latin typeface="Montserrat Italics" panose="00000500000000000000" charset="0"/>
                <a:cs typeface="Montserrat Italics" panose="00000500000000000000" charset="0"/>
              </a:rPr>
              <a:t>.</a:t>
            </a:r>
            <a:r>
              <a:rPr lang="zh-CN" altLang="en-US" sz="3100">
                <a:latin typeface="Montserrat Italics" panose="00000500000000000000" charset="0"/>
                <a:cs typeface="Montserrat Italics" panose="00000500000000000000" charset="0"/>
              </a:rPr>
              <a:t>数据结构丰富：除了支持string类型的value外还支持string、hash、set、sortedset、list等数据结构。</a:t>
            </a:r>
            <a:endParaRPr lang="zh-CN" altLang="en-US"/>
          </a:p>
          <a:p>
            <a:pPr>
              <a:lnSpc>
                <a:spcPct val="120000"/>
              </a:lnSpc>
            </a:pPr>
            <a:r>
              <a:rPr lang="zh-CN" altLang="en-US" sz="2800" b="1"/>
              <a:t>缺点</a:t>
            </a:r>
            <a:r>
              <a:rPr lang="zh-CN" altLang="en-US" sz="2800"/>
              <a:t>：</a:t>
            </a:r>
            <a:endParaRPr lang="zh-CN" altLang="en-US"/>
          </a:p>
          <a:p>
            <a:r>
              <a:rPr lang="zh-CN" altLang="en-US" sz="3100">
                <a:latin typeface="Montserrat Italics" panose="00000500000000000000" charset="0"/>
                <a:cs typeface="Montserrat Italics" panose="00000500000000000000" charset="0"/>
              </a:rPr>
              <a:t>1</a:t>
            </a:r>
            <a:r>
              <a:rPr lang="en-US" altLang="zh-CN" sz="3100">
                <a:latin typeface="Montserrat Italics" panose="00000500000000000000" charset="0"/>
                <a:cs typeface="Montserrat Italics" panose="00000500000000000000" charset="0"/>
              </a:rPr>
              <a:t>.</a:t>
            </a:r>
            <a:r>
              <a:rPr lang="zh-CN" altLang="en-US" sz="3100">
                <a:latin typeface="Montserrat Italics" panose="00000500000000000000" charset="0"/>
                <a:cs typeface="Montserrat Italics" panose="00000500000000000000" charset="0"/>
              </a:rPr>
              <a:t>Redis不具备自动容错和恢复功能，主机从机的宕机都会导致前端部分读写请求失败，需要等待机器重启或者手动切换前端的IP才能恢复。</a:t>
            </a:r>
            <a:endParaRPr lang="zh-CN" altLang="en-US" sz="3100">
              <a:latin typeface="Montserrat Italics" panose="00000500000000000000" charset="0"/>
              <a:cs typeface="Montserrat Italics" panose="00000500000000000000" charset="0"/>
            </a:endParaRPr>
          </a:p>
          <a:p>
            <a:r>
              <a:rPr lang="zh-CN" altLang="en-US" sz="3100">
                <a:latin typeface="Montserrat Italics" panose="00000500000000000000" charset="0"/>
                <a:cs typeface="Montserrat Italics" panose="00000500000000000000" charset="0"/>
              </a:rPr>
              <a:t>2</a:t>
            </a:r>
            <a:r>
              <a:rPr lang="en-US" altLang="zh-CN" sz="3100">
                <a:latin typeface="Montserrat Italics" panose="00000500000000000000" charset="0"/>
                <a:cs typeface="Montserrat Italics" panose="00000500000000000000" charset="0"/>
              </a:rPr>
              <a:t>.</a:t>
            </a:r>
            <a:r>
              <a:rPr lang="zh-CN" altLang="en-US" sz="3100">
                <a:latin typeface="Montserrat Italics" panose="00000500000000000000" charset="0"/>
                <a:cs typeface="Montserrat Italics" panose="00000500000000000000" charset="0"/>
              </a:rPr>
              <a:t>主机宕机，宕机前有部分数据未能及时同步到从机，切换IP后还会引入数据不一致的问题，降低了系统的可用性。</a:t>
            </a:r>
            <a:endParaRPr lang="zh-CN" altLang="en-US" sz="3100">
              <a:latin typeface="Montserrat Italics" panose="00000500000000000000" charset="0"/>
              <a:cs typeface="Montserrat Italics" panose="00000500000000000000" charset="0"/>
            </a:endParaRPr>
          </a:p>
          <a:p>
            <a:r>
              <a:rPr lang="en-US" altLang="zh-CN" sz="3100">
                <a:latin typeface="Montserrat Italics" panose="00000500000000000000" charset="0"/>
                <a:cs typeface="Montserrat Italics" panose="00000500000000000000" charset="0"/>
              </a:rPr>
              <a:t>3.</a:t>
            </a:r>
            <a:r>
              <a:rPr lang="zh-CN" altLang="en-US" sz="3100">
                <a:latin typeface="Montserrat Italics" panose="00000500000000000000" charset="0"/>
                <a:cs typeface="Montserrat Italics" panose="00000500000000000000" charset="0"/>
              </a:rPr>
              <a:t>Redis较难支持在线扩容，在集群容量达到上限时在线扩容会变得很复杂。运维人员在系统上线时必须确保有足够的空间。</a:t>
            </a:r>
            <a:endParaRPr lang="zh-CN" altLang="en-US" sz="3100">
              <a:latin typeface="Montserrat Italics" panose="00000500000000000000" charset="0"/>
              <a:cs typeface="Montserrat Italics" panose="00000500000000000000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B6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1183245" y="2376770"/>
            <a:ext cx="6920433" cy="5359258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61070" y="2376770"/>
            <a:ext cx="9936478" cy="5359258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037247" y="8686800"/>
            <a:ext cx="4584125" cy="571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3840"/>
              </a:lnSpc>
              <a:spcBef>
                <a:spcPct val="0"/>
              </a:spcBef>
            </a:pPr>
            <a:r>
              <a:rPr lang="en-US" sz="3200">
                <a:solidFill>
                  <a:srgbClr val="242424"/>
                </a:solidFill>
                <a:ea typeface="Cooper Hewitt Heavy"/>
              </a:rPr>
              <a:t>词云优化前截图</a:t>
            </a:r>
            <a:endParaRPr lang="en-US" sz="3200">
              <a:solidFill>
                <a:srgbClr val="242424"/>
              </a:solidFill>
              <a:ea typeface="Cooper Hewitt Heavy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04520" y="576580"/>
            <a:ext cx="11733530" cy="1525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11900"/>
              </a:lnSpc>
              <a:spcBef>
                <a:spcPct val="0"/>
              </a:spcBef>
            </a:pPr>
            <a:r>
              <a:rPr lang="zh-CN" altLang="en-US" sz="8500">
                <a:solidFill>
                  <a:srgbClr val="242424"/>
                </a:solidFill>
                <a:ea typeface="华文行楷" panose="02010800040101010101" charset="-122"/>
              </a:rPr>
              <a:t>四</a:t>
            </a:r>
            <a:r>
              <a:rPr lang="en-US" sz="8500">
                <a:solidFill>
                  <a:srgbClr val="242424"/>
                </a:solidFill>
                <a:ea typeface="华文行楷" panose="02010800040101010101" charset="-122"/>
              </a:rPr>
              <a:t>.测试结果</a:t>
            </a:r>
            <a:r>
              <a:rPr lang="zh-CN" altLang="en-US" sz="8500">
                <a:solidFill>
                  <a:srgbClr val="242424"/>
                </a:solidFill>
                <a:ea typeface="华文行楷" panose="02010800040101010101" charset="-122"/>
              </a:rPr>
              <a:t>及</a:t>
            </a:r>
            <a:r>
              <a:rPr lang="zh-CN" altLang="en-US" sz="8500">
                <a:solidFill>
                  <a:srgbClr val="242424"/>
                </a:solidFill>
                <a:ea typeface="华文行楷" panose="02010800040101010101" charset="-122"/>
              </a:rPr>
              <a:t>主要代码</a:t>
            </a:r>
            <a:endParaRPr lang="zh-CN" altLang="en-US" sz="8500">
              <a:solidFill>
                <a:srgbClr val="242424"/>
              </a:solidFill>
              <a:ea typeface="华文行楷" panose="020108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351400" y="8686800"/>
            <a:ext cx="4584125" cy="571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3840"/>
              </a:lnSpc>
              <a:spcBef>
                <a:spcPct val="0"/>
              </a:spcBef>
            </a:pPr>
            <a:r>
              <a:rPr lang="en-US" sz="3200">
                <a:solidFill>
                  <a:srgbClr val="242424"/>
                </a:solidFill>
                <a:ea typeface="Cooper Hewitt Heavy"/>
              </a:rPr>
              <a:t>词云优化后截图</a:t>
            </a:r>
            <a:endParaRPr lang="en-US" sz="3200">
              <a:solidFill>
                <a:srgbClr val="242424"/>
              </a:solidFill>
              <a:ea typeface="Cooper Hewitt Heavy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B6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028700" y="2463871"/>
            <a:ext cx="9936478" cy="5359258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438708" y="2463871"/>
            <a:ext cx="5023254" cy="5359258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704877" y="8686800"/>
            <a:ext cx="4584125" cy="571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3840"/>
              </a:lnSpc>
              <a:spcBef>
                <a:spcPct val="0"/>
              </a:spcBef>
            </a:pPr>
            <a:r>
              <a:rPr lang="en-US" sz="3200">
                <a:solidFill>
                  <a:srgbClr val="242424"/>
                </a:solidFill>
                <a:ea typeface="Cooper Hewitt Heavy"/>
              </a:rPr>
              <a:t>词云优化前截图</a:t>
            </a:r>
            <a:endParaRPr lang="en-US" sz="3200">
              <a:solidFill>
                <a:srgbClr val="242424"/>
              </a:solidFill>
              <a:ea typeface="Cooper Hewitt Heavy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658273" y="8686800"/>
            <a:ext cx="4584125" cy="571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3840"/>
              </a:lnSpc>
              <a:spcBef>
                <a:spcPct val="0"/>
              </a:spcBef>
            </a:pPr>
            <a:r>
              <a:rPr lang="en-US" sz="3200">
                <a:solidFill>
                  <a:srgbClr val="242424"/>
                </a:solidFill>
                <a:ea typeface="Cooper Hewitt Heavy"/>
              </a:rPr>
              <a:t>词云优化后截图</a:t>
            </a:r>
            <a:endParaRPr lang="en-US" sz="3200">
              <a:solidFill>
                <a:srgbClr val="242424"/>
              </a:solidFill>
              <a:ea typeface="Cooper Hewitt Heavy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B6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876800" y="419100"/>
            <a:ext cx="6096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000" b="1">
                <a:latin typeface="+mj-ea"/>
                <a:ea typeface="+mj-ea"/>
              </a:rPr>
              <a:t>主要代码</a:t>
            </a:r>
            <a:endParaRPr lang="zh-CN" altLang="en-US" sz="4000" b="1">
              <a:latin typeface="+mj-ea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85800" y="1790700"/>
            <a:ext cx="6158865" cy="81191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from wordcloud import WordCloud, STOPWORDS</a:t>
            </a:r>
            <a:endParaRPr lang="zh-CN" altLang="en-US"/>
          </a:p>
          <a:p>
            <a:r>
              <a:rPr lang="zh-CN" altLang="en-US"/>
              <a:t>from PIL import Image</a:t>
            </a:r>
            <a:endParaRPr lang="zh-CN" altLang="en-US"/>
          </a:p>
          <a:p>
            <a:r>
              <a:rPr lang="zh-CN" altLang="en-US"/>
              <a:t>import numpy as np</a:t>
            </a:r>
            <a:endParaRPr lang="zh-CN" altLang="en-US"/>
          </a:p>
          <a:p>
            <a:r>
              <a:rPr lang="zh-CN" altLang="en-US"/>
              <a:t>import matplotlib.pyplot as plt</a:t>
            </a:r>
            <a:endParaRPr lang="zh-CN" altLang="en-US"/>
          </a:p>
          <a:p>
            <a:r>
              <a:rPr lang="zh-CN" altLang="en-US"/>
              <a:t>import jieba</a:t>
            </a:r>
            <a:endParaRPr lang="zh-CN" altLang="en-US"/>
          </a:p>
          <a:p>
            <a:r>
              <a:rPr lang="zh-CN" altLang="en-US"/>
              <a:t># 打开文件</a:t>
            </a:r>
            <a:endParaRPr lang="zh-CN" altLang="en-US"/>
          </a:p>
          <a:p>
            <a:r>
              <a:rPr lang="zh-CN" altLang="en-US"/>
              <a:t>text = open("zhihu.txt", encoding="utf-8").read()</a:t>
            </a:r>
            <a:endParaRPr lang="zh-CN" altLang="en-US"/>
          </a:p>
          <a:p>
            <a:r>
              <a:rPr lang="zh-CN" altLang="en-US"/>
              <a:t># 中文分词</a:t>
            </a:r>
            <a:endParaRPr lang="zh-CN" altLang="en-US"/>
          </a:p>
          <a:p>
            <a:r>
              <a:rPr lang="zh-CN" altLang="en-US"/>
              <a:t>text = ' '.join(jieba.cut(text))</a:t>
            </a:r>
            <a:endParaRPr lang="zh-CN" altLang="en-US"/>
          </a:p>
          <a:p>
            <a:r>
              <a:rPr lang="zh-CN" altLang="en-US"/>
              <a:t>print(text[:100])'</a:t>
            </a:r>
            <a:endParaRPr lang="zh-CN" altLang="en-US"/>
          </a:p>
          <a:p>
            <a:r>
              <a:rPr lang="zh-CN" altLang="en-US"/>
              <a:t># 停用词</a:t>
            </a:r>
            <a:endParaRPr lang="zh-CN" altLang="en-US"/>
          </a:p>
          <a:p>
            <a:r>
              <a:rPr lang="zh-CN" altLang="en-US"/>
              <a:t>stopwords = STOPWORDS</a:t>
            </a:r>
            <a:endParaRPr lang="zh-CN" altLang="en-US"/>
          </a:p>
          <a:p>
            <a:r>
              <a:rPr lang="zh-CN" altLang="en-US"/>
              <a:t>STOPWORDS.add("的")</a:t>
            </a:r>
            <a:endParaRPr lang="zh-CN" altLang="en-US"/>
          </a:p>
          <a:p>
            <a:r>
              <a:rPr lang="zh-CN" altLang="en-US"/>
              <a:t>STOPWORDS.add("是")</a:t>
            </a:r>
            <a:endParaRPr lang="zh-CN" altLang="en-US"/>
          </a:p>
          <a:p>
            <a:r>
              <a:rPr lang="zh-CN" altLang="en-US"/>
              <a:t>STOPWORDS.add("和")</a:t>
            </a:r>
            <a:endParaRPr lang="zh-CN" altLang="en-US"/>
          </a:p>
          <a:p>
            <a:r>
              <a:rPr lang="zh-CN" altLang="en-US"/>
              <a:t>STOPWORDS.add("对")</a:t>
            </a:r>
            <a:endParaRPr lang="zh-CN" altLang="en-US"/>
          </a:p>
          <a:p>
            <a:r>
              <a:rPr lang="zh-CN" altLang="en-US"/>
              <a:t>STOPWORDS.add("上")</a:t>
            </a:r>
            <a:endParaRPr lang="zh-CN" altLang="en-US"/>
          </a:p>
          <a:p>
            <a:r>
              <a:rPr lang="zh-CN" altLang="en-US"/>
              <a:t>STOPWORDS.add("人")</a:t>
            </a:r>
            <a:endParaRPr lang="zh-CN" altLang="en-US"/>
          </a:p>
          <a:p>
            <a:r>
              <a:rPr lang="zh-CN" altLang="en-US"/>
              <a:t>STOPWORDS.add("有")</a:t>
            </a:r>
            <a:endParaRPr lang="zh-CN" altLang="en-US"/>
          </a:p>
          <a:p>
            <a:r>
              <a:rPr lang="zh-CN" altLang="en-US"/>
              <a:t>STOPWORDS.add("就")</a:t>
            </a:r>
            <a:endParaRPr lang="zh-CN" altLang="en-US"/>
          </a:p>
          <a:p>
            <a:r>
              <a:rPr lang="zh-CN" altLang="en-US"/>
              <a:t>STOPWORDS.add("一")</a:t>
            </a:r>
            <a:endParaRPr lang="zh-CN" altLang="en-US"/>
          </a:p>
          <a:p>
            <a:r>
              <a:rPr lang="zh-CN" altLang="en-US"/>
              <a:t>STOPWORDS.add("不")</a:t>
            </a:r>
            <a:endParaRPr lang="zh-CN" altLang="en-US"/>
          </a:p>
          <a:p>
            <a:r>
              <a:rPr lang="zh-CN" altLang="en-US"/>
              <a:t>STOPWORDS.add("要")</a:t>
            </a:r>
            <a:endParaRPr lang="zh-CN" altLang="en-US"/>
          </a:p>
          <a:p>
            <a:r>
              <a:rPr lang="zh-CN" altLang="en-US"/>
              <a:t>STOPWORDS.add("等等")</a:t>
            </a:r>
            <a:endParaRPr lang="zh-CN" altLang="en-US"/>
          </a:p>
          <a:p>
            <a:r>
              <a:rPr lang="zh-CN" altLang="en-US"/>
              <a:t>STOPWORDS.add("在")</a:t>
            </a:r>
            <a:endParaRPr lang="zh-CN" altLang="en-US"/>
          </a:p>
          <a:p>
            <a:r>
              <a:rPr lang="zh-CN" altLang="en-US"/>
              <a:t>STOPWORDS.add("比如")</a:t>
            </a:r>
            <a:endParaRPr lang="zh-CN" altLang="en-US"/>
          </a:p>
          <a:p>
            <a:r>
              <a:rPr lang="zh-CN" altLang="en-US"/>
              <a:t>STOPWORDS.add("自己")</a:t>
            </a:r>
            <a:endParaRPr lang="zh-CN" altLang="en-US"/>
          </a:p>
          <a:p>
            <a:r>
              <a:rPr lang="zh-CN" altLang="en-US"/>
              <a:t>STOPWORDS.add("我们")</a:t>
            </a:r>
            <a:endParaRPr lang="zh-CN" altLang="en-US"/>
          </a:p>
          <a:p>
            <a:r>
              <a:rPr lang="zh-CN" altLang="en-US"/>
              <a:t>STOPWORDS.add("不能")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0864215" y="1570355"/>
            <a:ext cx="609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9067800" y="1163955"/>
            <a:ext cx="8314690" cy="85483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# 生成对象</a:t>
            </a:r>
            <a:endParaRPr lang="zh-CN" altLang="en-US"/>
          </a:p>
          <a:p>
            <a:r>
              <a:rPr lang="zh-CN" altLang="en-US"/>
              <a:t># 使用蒙版图片</a:t>
            </a:r>
            <a:endParaRPr lang="zh-CN" altLang="en-US"/>
          </a:p>
          <a:p>
            <a:r>
              <a:rPr lang="zh-CN" altLang="en-US"/>
              <a:t>mask = np.array(Image.open("bird.jpg"))  # 使用蒙版图片</a:t>
            </a:r>
            <a:endParaRPr lang="zh-CN" altLang="en-US"/>
          </a:p>
          <a:p>
            <a:r>
              <a:rPr lang="zh-CN" altLang="en-US"/>
              <a:t>wc = WordCloud(</a:t>
            </a:r>
            <a:endParaRPr lang="zh-CN" altLang="en-US"/>
          </a:p>
          <a:p>
            <a:r>
              <a:rPr lang="zh-CN" altLang="en-US"/>
              <a:t>               mask=mask,</a:t>
            </a:r>
            <a:endParaRPr lang="zh-CN" altLang="en-US"/>
          </a:p>
          <a:p>
            <a:r>
              <a:rPr lang="zh-CN" altLang="en-US"/>
              <a:t>               font_path="STKAITI.TTF",</a:t>
            </a:r>
            <a:endParaRPr lang="zh-CN" altLang="en-US"/>
          </a:p>
          <a:p>
            <a:r>
              <a:rPr lang="zh-CN" altLang="en-US"/>
              <a:t>               mode="RGBA",</a:t>
            </a:r>
            <a:endParaRPr lang="zh-CN" altLang="en-US"/>
          </a:p>
          <a:p>
            <a:r>
              <a:rPr lang="zh-CN" altLang="en-US"/>
              <a:t>               background_color=None,</a:t>
            </a:r>
            <a:endParaRPr lang="zh-CN" altLang="en-US"/>
          </a:p>
          <a:p>
            <a:r>
              <a:rPr lang="zh-CN" altLang="en-US"/>
              <a:t>               stopwords=STOPWORDS</a:t>
            </a:r>
            <a:endParaRPr lang="zh-CN" altLang="en-US"/>
          </a:p>
          <a:p>
            <a:r>
              <a:rPr lang="zh-CN" altLang="en-US"/>
              <a:t>).generate(text)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# 显示词云</a:t>
            </a:r>
            <a:endParaRPr lang="zh-CN" altLang="en-US"/>
          </a:p>
          <a:p>
            <a:r>
              <a:rPr lang="zh-CN" altLang="en-US"/>
              <a:t>plt.imshow(wc, interpolation="bilinear")</a:t>
            </a:r>
            <a:endParaRPr lang="zh-CN" altLang="en-US"/>
          </a:p>
          <a:p>
            <a:r>
              <a:rPr lang="zh-CN" altLang="en-US"/>
              <a:t>plt.axis("off")</a:t>
            </a:r>
            <a:endParaRPr lang="zh-CN" altLang="en-US"/>
          </a:p>
          <a:p>
            <a:r>
              <a:rPr lang="zh-CN" altLang="en-US"/>
              <a:t>plt.show()</a:t>
            </a:r>
            <a:endParaRPr lang="zh-CN" altLang="en-US"/>
          </a:p>
          <a:p>
            <a:r>
              <a:rPr lang="zh-CN" altLang="en-US" sz="3600"/>
              <a:t>（2）爬虫一存入文件</a:t>
            </a:r>
            <a:endParaRPr lang="zh-CN" altLang="en-US"/>
          </a:p>
          <a:p>
            <a:r>
              <a:rPr lang="zh-CN" altLang="en-US"/>
              <a:t># 保存文件</a:t>
            </a:r>
            <a:endParaRPr lang="zh-CN" altLang="en-US"/>
          </a:p>
          <a:p>
            <a:r>
              <a:rPr lang="zh-CN" altLang="en-US"/>
              <a:t># wc.to_file("zhihu_wordcloud.png")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r>
              <a:rPr lang="zh-CN" altLang="en-US"/>
              <a:t>url = 'https://www.zhihu.com/question/267125034'</a:t>
            </a:r>
            <a:endParaRPr lang="zh-CN" altLang="en-US"/>
          </a:p>
          <a:p>
            <a:r>
              <a:rPr lang="zh-CN" altLang="en-US"/>
              <a:t># 伪装为浏览器</a:t>
            </a:r>
            <a:endParaRPr lang="zh-CN" altLang="en-US"/>
          </a:p>
          <a:p>
            <a:r>
              <a:rPr lang="zh-CN" altLang="en-US"/>
              <a:t>headvalves = {</a:t>
            </a:r>
            <a:endParaRPr lang="zh-CN" altLang="en-US"/>
          </a:p>
          <a:p>
            <a:r>
              <a:rPr lang="zh-CN" altLang="en-US"/>
              <a:t>    'user-agent':'Mozilla/5.0 (Windows NT 10.0; Win64; x64) AppleWebKit/537.36 (KHTML, like Gecko) Chrome/110.0.0.0 Safari/537.36',</a:t>
            </a:r>
            <a:endParaRPr lang="zh-CN" altLang="en-US"/>
          </a:p>
          <a:p>
            <a:r>
              <a:rPr lang="zh-CN" altLang="en-US"/>
              <a:t>    'cookie':'__snaker__id=ShjacOmBomgAzzPW; SESSIONID=tJ45QDftauwLXBAw7aHYmK9bTQnWpOgxpGDNEWUe6le;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685800" y="1202055"/>
            <a:ext cx="6096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（</a:t>
            </a:r>
            <a:r>
              <a:rPr lang="en-US" altLang="zh-CN" sz="3600"/>
              <a:t>1</a:t>
            </a:r>
            <a:r>
              <a:rPr lang="zh-CN" altLang="en-US" sz="3600"/>
              <a:t>）词云优化</a:t>
            </a:r>
            <a:endParaRPr lang="zh-CN" altLang="en-US" sz="36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B6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19200" y="2095500"/>
            <a:ext cx="6628130" cy="71970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# 获取编码类型并修改</a:t>
            </a:r>
            <a:endParaRPr lang="zh-CN" altLang="en-US"/>
          </a:p>
          <a:p>
            <a:r>
              <a:rPr lang="zh-CN" altLang="en-US"/>
              <a:t>code_type = r.apparent_encoding</a:t>
            </a:r>
            <a:endParaRPr lang="zh-CN" altLang="en-US"/>
          </a:p>
          <a:p>
            <a:r>
              <a:rPr lang="zh-CN" altLang="en-US"/>
              <a:t>if code_type == 'GB2312':</a:t>
            </a:r>
            <a:endParaRPr lang="zh-CN" altLang="en-US"/>
          </a:p>
          <a:p>
            <a:r>
              <a:rPr lang="zh-CN" altLang="en-US"/>
              <a:t>    code_type = 'GBK'</a:t>
            </a:r>
            <a:endParaRPr lang="zh-CN" altLang="en-US"/>
          </a:p>
          <a:p>
            <a:r>
              <a:rPr lang="zh-CN" altLang="en-US"/>
              <a:t># 用etree进行内容的提取</a:t>
            </a:r>
            <a:endParaRPr lang="zh-CN" altLang="en-US"/>
          </a:p>
          <a:p>
            <a:r>
              <a:rPr lang="zh-CN" altLang="en-US"/>
              <a:t>html = etree.HTML(r.text)</a:t>
            </a:r>
            <a:endParaRPr lang="zh-CN" altLang="en-US"/>
          </a:p>
          <a:p>
            <a:r>
              <a:rPr lang="zh-CN" altLang="en-US"/>
              <a:t># 主体</a:t>
            </a:r>
            <a:endParaRPr lang="zh-CN" altLang="en-US"/>
          </a:p>
          <a:p>
            <a:r>
              <a:rPr lang="zh-CN" altLang="en-US"/>
              <a:t>contents = html.xpath('//p/text()')</a:t>
            </a:r>
            <a:endParaRPr lang="zh-CN" altLang="en-US"/>
          </a:p>
          <a:p>
            <a:r>
              <a:rPr lang="zh-CN" altLang="en-US"/>
              <a:t>print(contents)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# 将爬取到的代码写入文件</a:t>
            </a:r>
            <a:endParaRPr lang="zh-CN" altLang="en-US"/>
          </a:p>
          <a:p>
            <a:r>
              <a:rPr lang="zh-CN" altLang="en-US"/>
              <a:t>for i in contents:</a:t>
            </a:r>
            <a:endParaRPr lang="zh-CN" altLang="en-US"/>
          </a:p>
          <a:p>
            <a:r>
              <a:rPr lang="zh-CN" altLang="en-US"/>
              <a:t>    # f = open("zhihu.txt", "a", encoding="utf-8")</a:t>
            </a:r>
            <a:endParaRPr lang="zh-CN" altLang="en-US"/>
          </a:p>
          <a:p>
            <a:r>
              <a:rPr lang="zh-CN" altLang="en-US"/>
              <a:t>    content = i.strip()</a:t>
            </a:r>
            <a:endParaRPr lang="zh-CN" altLang="en-US"/>
          </a:p>
          <a:p>
            <a:r>
              <a:rPr lang="zh-CN" altLang="en-US"/>
              <a:t>    # f.write(content)</a:t>
            </a:r>
            <a:endParaRPr lang="zh-CN" altLang="en-US"/>
          </a:p>
          <a:p>
            <a:r>
              <a:rPr lang="zh-CN" altLang="en-US"/>
              <a:t>    print(content)</a:t>
            </a:r>
            <a:endParaRPr lang="zh-CN" altLang="en-US"/>
          </a:p>
          <a:p>
            <a:r>
              <a:rPr lang="zh-CN" altLang="en-US" sz="3600"/>
              <a:t>（3）Bloomfile去重</a:t>
            </a:r>
            <a:endParaRPr lang="zh-CN" altLang="en-US" sz="3600"/>
          </a:p>
          <a:p>
            <a:r>
              <a:rPr lang="zh-CN" altLang="en-US"/>
              <a:t>lass BloomFilter():</a:t>
            </a:r>
            <a:endParaRPr lang="zh-CN" altLang="en-US"/>
          </a:p>
          <a:p>
            <a:r>
              <a:rPr lang="zh-CN" altLang="en-US"/>
              <a:t>    # 内置100个随机种子</a:t>
            </a:r>
            <a:endParaRPr lang="zh-CN" altLang="en-US"/>
          </a:p>
          <a:p>
            <a:r>
              <a:rPr lang="zh-CN" altLang="en-US"/>
              <a:t>    SEEDS = [543, 460, 171, 876, 796, 607, 650, 81, 837, 545, 591, 946, 846, 521, 913, 636, 878, 735, 414, 372,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9829800" y="647700"/>
            <a:ext cx="7583805" cy="92716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# capacity是预先估计要去重的数量</a:t>
            </a:r>
            <a:endParaRPr lang="zh-CN" altLang="en-US"/>
          </a:p>
          <a:p>
            <a:r>
              <a:rPr lang="zh-CN" altLang="en-US"/>
              <a:t>    # error_rate表示错误率</a:t>
            </a:r>
            <a:endParaRPr lang="zh-CN" altLang="en-US"/>
          </a:p>
          <a:p>
            <a:r>
              <a:rPr lang="zh-CN" altLang="en-US"/>
              <a:t>    # conn表示redis的连接客户端</a:t>
            </a:r>
            <a:endParaRPr lang="zh-CN" altLang="en-US"/>
          </a:p>
          <a:p>
            <a:r>
              <a:rPr lang="zh-CN" altLang="en-US"/>
              <a:t>    # key表示在redis中的键的名字前缀</a:t>
            </a:r>
            <a:endParaRPr lang="zh-CN" altLang="en-US"/>
          </a:p>
          <a:p>
            <a:r>
              <a:rPr lang="zh-CN" altLang="en-US"/>
              <a:t>    def __init__(self, capacity=10000, error_rate=0.00000001, conn=None, key='BloomFilter'):</a:t>
            </a:r>
            <a:endParaRPr lang="zh-CN" altLang="en-US"/>
          </a:p>
          <a:p>
            <a:r>
              <a:rPr lang="zh-CN" altLang="en-US"/>
              <a:t>        self.m = math.ceil(capacity*math.log2(math.e)*math.log2(1/error_rate))      # 需要的总bit位数</a:t>
            </a:r>
            <a:endParaRPr lang="zh-CN" altLang="en-US"/>
          </a:p>
          <a:p>
            <a:r>
              <a:rPr lang="zh-CN" altLang="en-US"/>
              <a:t>        self.k = math.ceil(math.log1p(2)*self.m/capacity)                           # 需要最少的hash次数</a:t>
            </a:r>
            <a:endParaRPr lang="zh-CN" altLang="en-US"/>
          </a:p>
          <a:p>
            <a:r>
              <a:rPr lang="zh-CN" altLang="en-US"/>
              <a:t>        self.mem = math.ceil(self.m/8/1024/1024)                                    # 需要的多少M内存</a:t>
            </a:r>
            <a:endParaRPr lang="zh-CN" altLang="en-US"/>
          </a:p>
          <a:p>
            <a:r>
              <a:rPr lang="zh-CN" altLang="en-US"/>
              <a:t>        self.blocknum = math.ceil(self.mem/512)                                     # 需要多少个512M的内存块,value的第一个字符必须是ascii码，所有最多有256个内存块</a:t>
            </a:r>
            <a:endParaRPr lang="zh-CN" altLang="en-US"/>
          </a:p>
          <a:p>
            <a:r>
              <a:rPr lang="zh-CN" altLang="en-US"/>
              <a:t>        self.seeds = self.SEEDS[0:self.k]</a:t>
            </a:r>
            <a:endParaRPr lang="zh-CN" altLang="en-US"/>
          </a:p>
          <a:p>
            <a:r>
              <a:rPr lang="zh-CN" altLang="en-US"/>
              <a:t>        self.key = key</a:t>
            </a:r>
            <a:endParaRPr lang="zh-CN" altLang="en-US"/>
          </a:p>
          <a:p>
            <a:r>
              <a:rPr lang="zh-CN" altLang="en-US"/>
              <a:t>        self.N = 2**31-1</a:t>
            </a:r>
            <a:endParaRPr lang="zh-CN" altLang="en-US"/>
          </a:p>
          <a:p>
            <a:r>
              <a:rPr lang="zh-CN" altLang="en-US"/>
              <a:t>        self.redis = conn</a:t>
            </a:r>
            <a:endParaRPr lang="zh-CN" altLang="en-US"/>
          </a:p>
          <a:p>
            <a:r>
              <a:rPr lang="zh-CN" altLang="en-US"/>
              <a:t>        if not self.redis:</a:t>
            </a:r>
            <a:endParaRPr lang="zh-CN" altLang="en-US"/>
          </a:p>
          <a:p>
            <a:r>
              <a:rPr lang="zh-CN" altLang="en-US"/>
              <a:t>            # 默认如果没有redis连接，在内存中使用512M的内存块去重</a:t>
            </a:r>
            <a:endParaRPr lang="zh-CN" altLang="en-US"/>
          </a:p>
          <a:p>
            <a:r>
              <a:rPr lang="zh-CN" altLang="en-US"/>
              <a:t>            self.bitset = BitVector.BitVector(size=1&lt;&lt;32)</a:t>
            </a:r>
            <a:endParaRPr lang="zh-CN" altLang="en-US"/>
          </a:p>
          <a:p>
            <a:r>
              <a:rPr lang="zh-CN" altLang="en-US"/>
              <a:t>        # print(self.mem)</a:t>
            </a:r>
            <a:endParaRPr lang="zh-CN" altLang="en-US"/>
          </a:p>
          <a:p>
            <a:r>
              <a:rPr lang="zh-CN" altLang="en-US"/>
              <a:t>        # print(self.k)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    def add(self, value):</a:t>
            </a:r>
            <a:endParaRPr lang="zh-CN" altLang="en-US"/>
          </a:p>
          <a:p>
            <a:r>
              <a:rPr lang="zh-CN" altLang="en-US"/>
              <a:t>        name = self.key + "_" + str(ord(value[0])%self.blocknum)</a:t>
            </a:r>
            <a:endParaRPr lang="zh-CN" altLang="en-US"/>
          </a:p>
          <a:p>
            <a:r>
              <a:rPr lang="zh-CN" altLang="en-US"/>
              <a:t>        hashs = self.get_hashs(value)</a:t>
            </a:r>
            <a:endParaRPr lang="zh-CN" altLang="en-US"/>
          </a:p>
          <a:p>
            <a:r>
              <a:rPr lang="zh-CN" altLang="en-US"/>
              <a:t>        for hash in hashs:</a:t>
            </a:r>
            <a:endParaRPr lang="zh-CN" altLang="en-US"/>
          </a:p>
          <a:p>
            <a:r>
              <a:rPr lang="zh-CN" altLang="en-US"/>
              <a:t>            if self.redis:</a:t>
            </a:r>
            <a:endParaRPr lang="zh-CN" altLang="en-US"/>
          </a:p>
          <a:p>
            <a:r>
              <a:rPr lang="zh-CN" altLang="en-US"/>
              <a:t>                self.redis.setbit(name, hash, 1)</a:t>
            </a:r>
            <a:endParaRPr lang="zh-CN" altLang="en-US"/>
          </a:p>
          <a:p>
            <a:r>
              <a:rPr lang="zh-CN" altLang="en-US"/>
              <a:t>            else:</a:t>
            </a:r>
            <a:endParaRPr lang="zh-CN" altLang="en-US"/>
          </a:p>
          <a:p>
            <a:r>
              <a:rPr lang="zh-CN" altLang="en-US"/>
              <a:t>                self.bitset[hash] = 1</a:t>
            </a:r>
            <a:endParaRPr lang="zh-CN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B6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492885" y="941705"/>
            <a:ext cx="6096000" cy="70161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def is_exist(self, value):</a:t>
            </a:r>
            <a:endParaRPr lang="zh-CN" altLang="en-US"/>
          </a:p>
          <a:p>
            <a:r>
              <a:rPr lang="zh-CN" altLang="en-US"/>
              <a:t>        name = self.key + "_" + str(ord(value[0])%self.blocknum)</a:t>
            </a:r>
            <a:endParaRPr lang="zh-CN" altLang="en-US"/>
          </a:p>
          <a:p>
            <a:r>
              <a:rPr lang="zh-CN" altLang="en-US"/>
              <a:t>        hashs = self.get_hashs(value)</a:t>
            </a:r>
            <a:endParaRPr lang="zh-CN" altLang="en-US"/>
          </a:p>
          <a:p>
            <a:r>
              <a:rPr lang="zh-CN" altLang="en-US"/>
              <a:t>        exist = True</a:t>
            </a:r>
            <a:endParaRPr lang="zh-CN" altLang="en-US"/>
          </a:p>
          <a:p>
            <a:r>
              <a:rPr lang="zh-CN" altLang="en-US"/>
              <a:t>        for hash in hashs:</a:t>
            </a:r>
            <a:endParaRPr lang="zh-CN" altLang="en-US"/>
          </a:p>
          <a:p>
            <a:r>
              <a:rPr lang="zh-CN" altLang="en-US"/>
              <a:t>            if self.redis:</a:t>
            </a:r>
            <a:endParaRPr lang="zh-CN" altLang="en-US"/>
          </a:p>
          <a:p>
            <a:r>
              <a:rPr lang="zh-CN" altLang="en-US"/>
              <a:t>                exist = exist &amp; self.redis.getbit(name, hash)</a:t>
            </a:r>
            <a:endParaRPr lang="zh-CN" altLang="en-US"/>
          </a:p>
          <a:p>
            <a:r>
              <a:rPr lang="zh-CN" altLang="en-US"/>
              <a:t>            else:</a:t>
            </a:r>
            <a:endParaRPr lang="zh-CN" altLang="en-US"/>
          </a:p>
          <a:p>
            <a:r>
              <a:rPr lang="zh-CN" altLang="en-US"/>
              <a:t>                exist = exist &amp; self.bitset[hash]</a:t>
            </a:r>
            <a:endParaRPr lang="zh-CN" altLang="en-US"/>
          </a:p>
          <a:p>
            <a:r>
              <a:rPr lang="zh-CN" altLang="en-US"/>
              <a:t>        return exist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r>
              <a:rPr lang="zh-CN" altLang="en-US"/>
              <a:t> def get_hashs(self, value):</a:t>
            </a:r>
            <a:endParaRPr lang="zh-CN" altLang="en-US"/>
          </a:p>
          <a:p>
            <a:r>
              <a:rPr lang="zh-CN" altLang="en-US"/>
              <a:t>        hashs = list()</a:t>
            </a:r>
            <a:endParaRPr lang="zh-CN" altLang="en-US"/>
          </a:p>
          <a:p>
            <a:r>
              <a:rPr lang="zh-CN" altLang="en-US"/>
              <a:t>        for seed in self.seeds:</a:t>
            </a:r>
            <a:endParaRPr lang="zh-CN" altLang="en-US"/>
          </a:p>
          <a:p>
            <a:r>
              <a:rPr lang="zh-CN" altLang="en-US"/>
              <a:t>            hash = mmh3.hash(value, seed)</a:t>
            </a:r>
            <a:endParaRPr lang="zh-CN" altLang="en-US"/>
          </a:p>
          <a:p>
            <a:r>
              <a:rPr lang="zh-CN" altLang="en-US"/>
              <a:t>            if hash &gt;= 0:</a:t>
            </a:r>
            <a:endParaRPr lang="zh-CN" altLang="en-US"/>
          </a:p>
          <a:p>
            <a:r>
              <a:rPr lang="zh-CN" altLang="en-US"/>
              <a:t>                hashs.append(hash)</a:t>
            </a:r>
            <a:endParaRPr lang="zh-CN" altLang="en-US"/>
          </a:p>
          <a:p>
            <a:r>
              <a:rPr lang="zh-CN" altLang="en-US"/>
              <a:t>            else:</a:t>
            </a:r>
            <a:endParaRPr lang="zh-CN" altLang="en-US"/>
          </a:p>
          <a:p>
            <a:r>
              <a:rPr lang="zh-CN" altLang="en-US"/>
              <a:t>                hashs.append(self.N - hash)</a:t>
            </a:r>
            <a:endParaRPr lang="zh-CN" altLang="en-US"/>
          </a:p>
          <a:p>
            <a:r>
              <a:rPr lang="zh-CN" altLang="en-US"/>
              <a:t>        return hashs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r>
              <a:rPr lang="zh-CN" altLang="en-US"/>
              <a:t>pool = redis.ConnectionPool(host='127.0.0.1', port=6379, db=0)</a:t>
            </a:r>
            <a:endParaRPr lang="zh-CN" altLang="en-US"/>
          </a:p>
          <a:p>
            <a:r>
              <a:rPr lang="zh-CN" altLang="en-US"/>
              <a:t>conn = redis.StrictRedis(connection_pool=pool)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0896600" y="647700"/>
            <a:ext cx="6096000" cy="89554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（4）selenium板块</a:t>
            </a:r>
            <a:endParaRPr lang="zh-CN" altLang="en-US" sz="3600"/>
          </a:p>
          <a:p>
            <a:r>
              <a:rPr lang="zh-CN" altLang="en-US"/>
              <a:t># 2. login simulation</a:t>
            </a:r>
            <a:endParaRPr lang="zh-CN" altLang="en-US"/>
          </a:p>
          <a:p>
            <a:r>
              <a:rPr lang="zh-CN" altLang="en-US"/>
              <a:t>self.browser.get("https://www.zhihu.com/signin")</a:t>
            </a:r>
            <a:endParaRPr lang="zh-CN" altLang="en-US"/>
          </a:p>
          <a:p>
            <a:r>
              <a:rPr lang="zh-CN" altLang="en-US"/>
              <a:t>self.browser.find_element_by_css_selector(".SignFlow-accountInput.Input-wrapper input").send_keys(Keys.CONTROL + "a")</a:t>
            </a:r>
            <a:endParaRPr lang="zh-CN" altLang="en-US"/>
          </a:p>
          <a:p>
            <a:r>
              <a:rPr lang="zh-CN" altLang="en-US"/>
              <a:t>self.browser.find_element_by_css_selector(".SignFlow-accountInput.Input-wrapper input").send_keys(ZHIHU_ACCOUNT)</a:t>
            </a:r>
            <a:endParaRPr lang="zh-CN" altLang="en-US"/>
          </a:p>
          <a:p>
            <a:r>
              <a:rPr lang="zh-CN" altLang="en-US"/>
              <a:t>self.browser.find_element_by_css_selector(".SignFlow-password input").send_keys(Keys.CONTROL + "a")</a:t>
            </a:r>
            <a:endParaRPr lang="zh-CN" altLang="en-US"/>
          </a:p>
          <a:p>
            <a:r>
              <a:rPr lang="zh-CN" altLang="en-US"/>
              <a:t>self.browser.find_element_by_css_selector(".SignFlow-password input").send_keys(ZHIHU_PASSWORD)</a:t>
            </a:r>
            <a:endParaRPr lang="zh-CN" altLang="en-US"/>
          </a:p>
          <a:p>
            <a:r>
              <a:rPr lang="zh-CN" altLang="en-US"/>
              <a:t>self.browser.find_element_by_css_selector(".Button.SignFlow-submitButton").click()</a:t>
            </a:r>
            <a:endParaRPr lang="zh-CN" altLang="en-US"/>
          </a:p>
          <a:p>
            <a:r>
              <a:rPr lang="zh-CN" altLang="en-US"/>
              <a:t>time.sleep(5)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while not login_success:</a:t>
            </a:r>
            <a:endParaRPr lang="zh-CN" altLang="en-US"/>
          </a:p>
          <a:p>
            <a:r>
              <a:rPr lang="zh-CN" altLang="en-US"/>
              <a:t>    # if login failed, login again --&gt; captcha identification --&gt; english captcha and chinese captcha</a:t>
            </a:r>
            <a:endParaRPr lang="zh-CN" altLang="en-US"/>
          </a:p>
          <a:p>
            <a:r>
              <a:rPr lang="zh-CN" altLang="en-US"/>
              <a:t>    </a:t>
            </a:r>
            <a:endParaRPr lang="zh-CN" altLang="en-US"/>
          </a:p>
          <a:p>
            <a:r>
              <a:rPr lang="zh-CN" altLang="en-US"/>
              <a:t>    # if login success, can find element with the class_name GlobalWrite-navTitle</a:t>
            </a:r>
            <a:endParaRPr lang="zh-CN" altLang="en-US"/>
          </a:p>
          <a:p>
            <a:r>
              <a:rPr lang="zh-CN" altLang="en-US"/>
              <a:t>    try:</a:t>
            </a:r>
            <a:endParaRPr lang="zh-CN" altLang="en-US"/>
          </a:p>
          <a:p>
            <a:r>
              <a:rPr lang="zh-CN" altLang="en-US"/>
              <a:t>        notify_ele = self.browser.find_element_by_class_name("GlobalWrite-navTitle")</a:t>
            </a:r>
            <a:endParaRPr lang="zh-CN" altLang="en-US"/>
          </a:p>
          <a:p>
            <a:r>
              <a:rPr lang="zh-CN" altLang="en-US"/>
              <a:t>        login_success = True</a:t>
            </a:r>
            <a:endParaRPr lang="zh-CN" altLang="en-US"/>
          </a:p>
          <a:p>
            <a:r>
              <a:rPr lang="zh-CN" altLang="en-US"/>
              <a:t>        break</a:t>
            </a:r>
            <a:endParaRPr lang="zh-CN" altLang="en-US"/>
          </a:p>
          <a:p>
            <a:r>
              <a:rPr lang="zh-CN" altLang="en-US"/>
              <a:t>    except Exception:</a:t>
            </a:r>
            <a:endParaRPr lang="zh-CN" altLang="en-US"/>
          </a:p>
          <a:p>
            <a:r>
              <a:rPr lang="zh-CN" altLang="en-US"/>
              <a:t>        pass</a:t>
            </a:r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B6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609600" y="1181100"/>
            <a:ext cx="6096000" cy="78473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if login_success:</a:t>
            </a:r>
            <a:endParaRPr lang="zh-CN" altLang="en-US"/>
          </a:p>
          <a:p>
            <a:r>
              <a:rPr lang="zh-CN" altLang="en-US"/>
              <a:t>    # if login success, get cookies and write cookies to a file</a:t>
            </a:r>
            <a:endParaRPr lang="zh-CN" altLang="en-US"/>
          </a:p>
          <a:p>
            <a:r>
              <a:rPr lang="zh-CN" altLang="en-US"/>
              <a:t>    cookies = self.browser.get_cookies()</a:t>
            </a:r>
            <a:endParaRPr lang="zh-CN" altLang="en-US"/>
          </a:p>
          <a:p>
            <a:r>
              <a:rPr lang="zh-CN" altLang="en-US"/>
              <a:t>    pickle.dump(cookies, open(BASE_DIR+"/Zhihu/cookies/zhihu.cookies", 'wb'))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return cookies</a:t>
            </a:r>
            <a:endParaRPr lang="zh-CN" altLang="en-US"/>
          </a:p>
          <a:p>
            <a:endParaRPr lang="zh-CN" altLang="en-US"/>
          </a:p>
          <a:p>
            <a:endParaRPr lang="zh-CN" altLang="en-US" sz="3600"/>
          </a:p>
          <a:p>
            <a:r>
              <a:rPr lang="zh-CN" altLang="en-US" sz="3600"/>
              <a:t>（5）链接超级鹰</a:t>
            </a:r>
            <a:endParaRPr lang="zh-CN" altLang="en-US" sz="3600"/>
          </a:p>
          <a:p>
            <a:r>
              <a:rPr lang="zh-CN" altLang="en-US"/>
              <a:t>class Chaojiying_Client(object):</a:t>
            </a:r>
            <a:endParaRPr lang="zh-CN" altLang="en-US"/>
          </a:p>
          <a:p>
            <a:r>
              <a:rPr lang="zh-CN" altLang="en-US"/>
              <a:t>    def __init__(self, username, password, soft_id):</a:t>
            </a:r>
            <a:endParaRPr lang="zh-CN" altLang="en-US"/>
          </a:p>
          <a:p>
            <a:r>
              <a:rPr lang="zh-CN" altLang="en-US"/>
              <a:t>        self.username = username</a:t>
            </a:r>
            <a:endParaRPr lang="zh-CN" altLang="en-US"/>
          </a:p>
          <a:p>
            <a:r>
              <a:rPr lang="zh-CN" altLang="en-US"/>
              <a:t>        password = password.encode('utf8')</a:t>
            </a:r>
            <a:endParaRPr lang="zh-CN" altLang="en-US"/>
          </a:p>
          <a:p>
            <a:r>
              <a:rPr lang="zh-CN" altLang="en-US"/>
              <a:t>        self.password = md5(password).hexdigest()</a:t>
            </a:r>
            <a:endParaRPr lang="zh-CN" altLang="en-US"/>
          </a:p>
          <a:p>
            <a:r>
              <a:rPr lang="zh-CN" altLang="en-US"/>
              <a:t>        self.soft_id = soft_id</a:t>
            </a:r>
            <a:endParaRPr lang="zh-CN" altLang="en-US"/>
          </a:p>
          <a:p>
            <a:r>
              <a:rPr lang="zh-CN" altLang="en-US"/>
              <a:t>        self.base_params = {</a:t>
            </a:r>
            <a:endParaRPr lang="zh-CN" altLang="en-US"/>
          </a:p>
          <a:p>
            <a:r>
              <a:rPr lang="zh-CN" altLang="en-US"/>
              <a:t>            'user': self.username,</a:t>
            </a:r>
            <a:endParaRPr lang="zh-CN" altLang="en-US"/>
          </a:p>
          <a:p>
            <a:r>
              <a:rPr lang="zh-CN" altLang="en-US"/>
              <a:t>            'pass2': self.password,</a:t>
            </a:r>
            <a:endParaRPr lang="zh-CN" altLang="en-US"/>
          </a:p>
          <a:p>
            <a:r>
              <a:rPr lang="zh-CN" altLang="en-US"/>
              <a:t>            'softid': self.soft_id,</a:t>
            </a:r>
            <a:endParaRPr lang="zh-CN" altLang="en-US"/>
          </a:p>
          <a:p>
            <a:r>
              <a:rPr lang="zh-CN" altLang="en-US"/>
              <a:t>        }</a:t>
            </a:r>
            <a:endParaRPr lang="zh-CN" altLang="en-US"/>
          </a:p>
          <a:p>
            <a:r>
              <a:rPr lang="zh-CN" altLang="en-US"/>
              <a:t>        self.headers = {</a:t>
            </a:r>
            <a:endParaRPr lang="zh-CN" altLang="en-US"/>
          </a:p>
          <a:p>
            <a:r>
              <a:rPr lang="zh-CN" altLang="en-US"/>
              <a:t>            'Connection': 'Keep-Alive',</a:t>
            </a:r>
            <a:endParaRPr lang="zh-CN" altLang="en-US"/>
          </a:p>
          <a:p>
            <a:r>
              <a:rPr lang="zh-CN" altLang="en-US"/>
              <a:t>            'User-Agent': 'Mozilla/4.0 (compatible; MSIE 8.0; Windows NT 5.1; Trident/4.0)',</a:t>
            </a:r>
            <a:endParaRPr lang="zh-CN" altLang="en-US"/>
          </a:p>
          <a:p>
            <a:r>
              <a:rPr lang="zh-CN" altLang="en-US"/>
              <a:t>        }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9677400" y="1104900"/>
            <a:ext cx="6096000" cy="78473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def PostPic(self, im, codetype):</a:t>
            </a:r>
            <a:endParaRPr lang="zh-CN" altLang="en-US"/>
          </a:p>
          <a:p>
            <a:r>
              <a:rPr lang="zh-CN" altLang="en-US"/>
              <a:t>        """</a:t>
            </a:r>
            <a:endParaRPr lang="zh-CN" altLang="en-US"/>
          </a:p>
          <a:p>
            <a:r>
              <a:rPr lang="zh-CN" altLang="en-US"/>
              <a:t>        im: 图片字节</a:t>
            </a:r>
            <a:endParaRPr lang="zh-CN" altLang="en-US"/>
          </a:p>
          <a:p>
            <a:r>
              <a:rPr lang="zh-CN" altLang="en-US"/>
              <a:t>        codetype: 题目类型 参考 http://www.chaojiying.com/price.html</a:t>
            </a:r>
            <a:endParaRPr lang="zh-CN" altLang="en-US"/>
          </a:p>
          <a:p>
            <a:r>
              <a:rPr lang="zh-CN" altLang="en-US"/>
              <a:t>        """</a:t>
            </a:r>
            <a:endParaRPr lang="zh-CN" altLang="en-US"/>
          </a:p>
          <a:p>
            <a:r>
              <a:rPr lang="zh-CN" altLang="en-US"/>
              <a:t>        params = {</a:t>
            </a:r>
            <a:endParaRPr lang="zh-CN" altLang="en-US"/>
          </a:p>
          <a:p>
            <a:r>
              <a:rPr lang="zh-CN" altLang="en-US"/>
              <a:t>            'codetype': codetype,</a:t>
            </a:r>
            <a:endParaRPr lang="zh-CN" altLang="en-US"/>
          </a:p>
          <a:p>
            <a:r>
              <a:rPr lang="zh-CN" altLang="en-US"/>
              <a:t>        }</a:t>
            </a:r>
            <a:endParaRPr lang="zh-CN" altLang="en-US"/>
          </a:p>
          <a:p>
            <a:r>
              <a:rPr lang="zh-CN" altLang="en-US"/>
              <a:t>        params.update(self.base_params)</a:t>
            </a:r>
            <a:endParaRPr lang="zh-CN" altLang="en-US"/>
          </a:p>
          <a:p>
            <a:r>
              <a:rPr lang="zh-CN" altLang="en-US"/>
              <a:t>        files = {'userfile': ('ccc.jpg', im)}</a:t>
            </a:r>
            <a:endParaRPr lang="zh-CN" altLang="en-US"/>
          </a:p>
          <a:p>
            <a:r>
              <a:rPr lang="zh-CN" altLang="en-US"/>
              <a:t>        r = requests.post('http://upload.chaojiying.net/Upload/Processing.php', data=params, files=files, headers=self.headers)</a:t>
            </a:r>
            <a:endParaRPr lang="zh-CN" altLang="en-US"/>
          </a:p>
          <a:p>
            <a:r>
              <a:rPr lang="zh-CN" altLang="en-US"/>
              <a:t>        return r.json()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    def ReportError(self, im_id):</a:t>
            </a:r>
            <a:endParaRPr lang="zh-CN" altLang="en-US"/>
          </a:p>
          <a:p>
            <a:r>
              <a:rPr lang="zh-CN" altLang="en-US"/>
              <a:t>        """</a:t>
            </a:r>
            <a:endParaRPr lang="zh-CN" altLang="en-US"/>
          </a:p>
          <a:p>
            <a:r>
              <a:rPr lang="zh-CN" altLang="en-US"/>
              <a:t>        im_id:报错题目的图片ID</a:t>
            </a:r>
            <a:endParaRPr lang="zh-CN" altLang="en-US"/>
          </a:p>
          <a:p>
            <a:r>
              <a:rPr lang="zh-CN" altLang="en-US"/>
              <a:t>        """</a:t>
            </a:r>
            <a:endParaRPr lang="zh-CN" altLang="en-US"/>
          </a:p>
          <a:p>
            <a:r>
              <a:rPr lang="zh-CN" altLang="en-US"/>
              <a:t>        params = {</a:t>
            </a:r>
            <a:endParaRPr lang="zh-CN" altLang="en-US"/>
          </a:p>
          <a:p>
            <a:r>
              <a:rPr lang="zh-CN" altLang="en-US"/>
              <a:t>            'id': im_id,</a:t>
            </a:r>
            <a:endParaRPr lang="zh-CN" altLang="en-US"/>
          </a:p>
          <a:p>
            <a:r>
              <a:rPr lang="zh-CN" altLang="en-US"/>
              <a:t>        }</a:t>
            </a:r>
            <a:endParaRPr lang="zh-CN" altLang="en-US"/>
          </a:p>
          <a:p>
            <a:r>
              <a:rPr lang="zh-CN" altLang="en-US"/>
              <a:t>        params.update(self.base_params)</a:t>
            </a:r>
            <a:endParaRPr lang="zh-CN" altLang="en-US"/>
          </a:p>
          <a:p>
            <a:r>
              <a:rPr lang="zh-CN" altLang="en-US"/>
              <a:t>        r = requests.post('http://upload.chaojiying.net/Upload/ReportError.php', data=params, headers=self.headers)</a:t>
            </a:r>
            <a:endParaRPr lang="zh-CN" altLang="en-US"/>
          </a:p>
          <a:p>
            <a:r>
              <a:rPr lang="zh-CN" altLang="en-US"/>
              <a:t>        return r.json()</a:t>
            </a:r>
            <a:endParaRPr lang="zh-CN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B6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05510" y="832485"/>
            <a:ext cx="6096000" cy="92322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（6）数据入库操作</a:t>
            </a:r>
            <a:endParaRPr lang="zh-CN" altLang="en-US" sz="3600"/>
          </a:p>
          <a:p>
            <a:r>
              <a:rPr lang="zh-CN" altLang="en-US"/>
              <a:t>class MySQLTwistedPipeline(object):</a:t>
            </a:r>
            <a:endParaRPr lang="zh-CN" altLang="en-US"/>
          </a:p>
          <a:p>
            <a:r>
              <a:rPr lang="zh-CN" altLang="en-US"/>
              <a:t>    '''</a:t>
            </a:r>
            <a:endParaRPr lang="zh-CN" altLang="en-US"/>
          </a:p>
          <a:p>
            <a:r>
              <a:rPr lang="zh-CN" altLang="en-US"/>
              <a:t>        将MySQL插入操作变成异步化</a:t>
            </a:r>
            <a:endParaRPr lang="zh-CN" altLang="en-US"/>
          </a:p>
          <a:p>
            <a:r>
              <a:rPr lang="zh-CN" altLang="en-US"/>
              <a:t>    '''</a:t>
            </a:r>
            <a:endParaRPr lang="zh-CN" altLang="en-US"/>
          </a:p>
          <a:p>
            <a:r>
              <a:rPr lang="zh-CN" altLang="en-US"/>
              <a:t>    def __init__(self, db_pool):</a:t>
            </a:r>
            <a:endParaRPr lang="zh-CN" altLang="en-US"/>
          </a:p>
          <a:p>
            <a:r>
              <a:rPr lang="zh-CN" altLang="en-US"/>
              <a:t>        self.db_pool = db_pool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    @classmethod</a:t>
            </a:r>
            <a:endParaRPr lang="zh-CN" altLang="en-US"/>
          </a:p>
          <a:p>
            <a:r>
              <a:rPr lang="zh-CN" altLang="en-US"/>
              <a:t>    def from_settings(cls, settings):</a:t>
            </a:r>
            <a:endParaRPr lang="zh-CN" altLang="en-US"/>
          </a:p>
          <a:p>
            <a:r>
              <a:rPr lang="zh-CN" altLang="en-US"/>
              <a:t>        '''</a:t>
            </a:r>
            <a:endParaRPr lang="zh-CN" altLang="en-US"/>
          </a:p>
          <a:p>
            <a:r>
              <a:rPr lang="zh-CN" altLang="en-US"/>
              <a:t>            create db_pool</a:t>
            </a:r>
            <a:endParaRPr lang="zh-CN" altLang="en-US"/>
          </a:p>
          <a:p>
            <a:r>
              <a:rPr lang="zh-CN" altLang="en-US"/>
              <a:t>        '''</a:t>
            </a:r>
            <a:endParaRPr lang="zh-CN" altLang="en-US"/>
          </a:p>
          <a:p>
            <a:r>
              <a:rPr lang="zh-CN" altLang="en-US"/>
              <a:t>        db_parameters = dict(</a:t>
            </a:r>
            <a:endParaRPr lang="zh-CN" altLang="en-US"/>
          </a:p>
          <a:p>
            <a:r>
              <a:rPr lang="zh-CN" altLang="en-US"/>
              <a:t>            host=settings["MYSQL_HOST"],</a:t>
            </a:r>
            <a:endParaRPr lang="zh-CN" altLang="en-US"/>
          </a:p>
          <a:p>
            <a:r>
              <a:rPr lang="zh-CN" altLang="en-US"/>
              <a:t>            db=settings["MYSQL_DBNAME"],</a:t>
            </a:r>
            <a:endParaRPr lang="zh-CN" altLang="en-US"/>
          </a:p>
          <a:p>
            <a:r>
              <a:rPr lang="zh-CN" altLang="en-US"/>
              <a:t>            user=settings["MYSQL_USER"],</a:t>
            </a:r>
            <a:endParaRPr lang="zh-CN" altLang="en-US"/>
          </a:p>
          <a:p>
            <a:r>
              <a:rPr lang="zh-CN" altLang="en-US"/>
              <a:t>            passwd=settings["MYSQL_PASSWORD"],</a:t>
            </a:r>
            <a:endParaRPr lang="zh-CN" altLang="en-US"/>
          </a:p>
          <a:p>
            <a:r>
              <a:rPr lang="zh-CN" altLang="en-US"/>
              <a:t>            charset="utf8",</a:t>
            </a:r>
            <a:endParaRPr lang="zh-CN" altLang="en-US"/>
          </a:p>
          <a:p>
            <a:r>
              <a:rPr lang="zh-CN" altLang="en-US"/>
              <a:t>            cursorclass=DictCursor,</a:t>
            </a:r>
            <a:endParaRPr lang="zh-CN" altLang="en-US"/>
          </a:p>
          <a:p>
            <a:r>
              <a:rPr lang="zh-CN" altLang="en-US"/>
              <a:t>            use_unicode=True</a:t>
            </a:r>
            <a:endParaRPr lang="zh-CN" altLang="en-US"/>
          </a:p>
          <a:p>
            <a:r>
              <a:rPr lang="zh-CN" altLang="en-US"/>
              <a:t>        )</a:t>
            </a:r>
            <a:endParaRPr lang="zh-CN" altLang="en-US"/>
          </a:p>
          <a:p>
            <a:r>
              <a:rPr lang="zh-CN" altLang="en-US"/>
              <a:t>        db_pool = adbapi.ConnectionPool("pymysql", **db_parameters)</a:t>
            </a:r>
            <a:endParaRPr lang="zh-CN" altLang="en-US"/>
          </a:p>
          <a:p>
            <a:r>
              <a:rPr lang="zh-CN" altLang="en-US"/>
              <a:t>        return cls(db_pool)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    def process_item(self, item, spider):</a:t>
            </a:r>
            <a:endParaRPr lang="zh-CN" altLang="en-US"/>
          </a:p>
          <a:p>
            <a:r>
              <a:rPr lang="zh-CN" altLang="en-US"/>
              <a:t>        '''</a:t>
            </a:r>
            <a:endParaRPr lang="zh-CN" altLang="en-US"/>
          </a:p>
          <a:p>
            <a:r>
              <a:rPr lang="zh-CN" altLang="en-US"/>
              <a:t>            process item</a:t>
            </a:r>
            <a:endParaRPr lang="zh-CN" altLang="en-US"/>
          </a:p>
          <a:p>
            <a:r>
              <a:rPr lang="zh-CN" altLang="en-US"/>
              <a:t>        '''</a:t>
            </a:r>
            <a:endParaRPr lang="zh-CN" altLang="en-US"/>
          </a:p>
          <a:p>
            <a:r>
              <a:rPr lang="zh-CN" altLang="en-US"/>
              <a:t>        query = self.db_pool.runInteraction(self.do_insert, item)</a:t>
            </a:r>
            <a:endParaRPr lang="zh-CN" altLang="en-US"/>
          </a:p>
          <a:p>
            <a:r>
              <a:rPr lang="zh-CN" altLang="en-US"/>
              <a:t>        query.addErrback(self.handle_error, item, spider)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9443720" y="1023620"/>
            <a:ext cx="6096000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def handle_error(self, failure, item, spider):</a:t>
            </a:r>
            <a:endParaRPr lang="zh-CN" altLang="en-US"/>
          </a:p>
          <a:p>
            <a:r>
              <a:rPr lang="zh-CN" altLang="en-US"/>
              <a:t>        '''</a:t>
            </a:r>
            <a:endParaRPr lang="zh-CN" altLang="en-US"/>
          </a:p>
          <a:p>
            <a:r>
              <a:rPr lang="zh-CN" altLang="en-US"/>
              <a:t>            handle error of insert to mysql</a:t>
            </a:r>
            <a:endParaRPr lang="zh-CN" altLang="en-US"/>
          </a:p>
          <a:p>
            <a:r>
              <a:rPr lang="zh-CN" altLang="en-US"/>
              <a:t>        '''</a:t>
            </a:r>
            <a:endParaRPr lang="zh-CN" altLang="en-US"/>
          </a:p>
          <a:p>
            <a:r>
              <a:rPr lang="zh-CN" altLang="en-US"/>
              <a:t>        print(failure)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    def do_insert(self, cursor, item):</a:t>
            </a:r>
            <a:endParaRPr lang="zh-CN" altLang="en-US"/>
          </a:p>
          <a:p>
            <a:r>
              <a:rPr lang="zh-CN" altLang="en-US"/>
              <a:t>        '''</a:t>
            </a:r>
            <a:endParaRPr lang="zh-CN" altLang="en-US"/>
          </a:p>
          <a:p>
            <a:r>
              <a:rPr lang="zh-CN" altLang="en-US"/>
              <a:t>            insert data into the database</a:t>
            </a:r>
            <a:endParaRPr lang="zh-CN" altLang="en-US"/>
          </a:p>
          <a:p>
            <a:r>
              <a:rPr lang="zh-CN" altLang="en-US"/>
              <a:t>        '''</a:t>
            </a:r>
            <a:endParaRPr lang="zh-CN" altLang="en-US"/>
          </a:p>
          <a:p>
            <a:r>
              <a:rPr lang="zh-CN" altLang="en-US"/>
              <a:t>        insert_sql, parameters = item.get_insert_sql()</a:t>
            </a:r>
            <a:endParaRPr lang="zh-CN" altLang="en-US"/>
          </a:p>
          <a:p>
            <a:r>
              <a:rPr lang="zh-CN" altLang="en-US"/>
              <a:t>        cursor.execute(insert_sql, parameters)</a:t>
            </a:r>
            <a:endParaRPr lang="zh-CN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B6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8932114" y="2324130"/>
            <a:ext cx="8948882" cy="5756456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785739" y="524071"/>
            <a:ext cx="9427047" cy="1307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200"/>
              </a:lnSpc>
            </a:pPr>
            <a:r>
              <a:rPr lang="zh-CN" altLang="en-US" sz="8500">
                <a:solidFill>
                  <a:srgbClr val="000000"/>
                </a:solidFill>
                <a:ea typeface="华文行楷" panose="02010800040101010101" charset="-122"/>
              </a:rPr>
              <a:t>五</a:t>
            </a:r>
            <a:r>
              <a:rPr lang="en-US" sz="8500">
                <a:solidFill>
                  <a:srgbClr val="000000"/>
                </a:solidFill>
                <a:ea typeface="华文行楷" panose="02010800040101010101" charset="-122"/>
              </a:rPr>
              <a:t>.结论</a:t>
            </a:r>
            <a:endParaRPr lang="en-US" sz="8500">
              <a:solidFill>
                <a:srgbClr val="000000"/>
              </a:solidFill>
              <a:ea typeface="华文行楷" panose="02010800040101010101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785739" y="2295555"/>
            <a:ext cx="7899218" cy="6047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30"/>
              </a:lnSpc>
            </a:pPr>
            <a:r>
              <a:rPr lang="en-US" sz="3100">
                <a:solidFill>
                  <a:srgbClr val="242424"/>
                </a:solidFill>
                <a:latin typeface="Montserrat" panose="00000500000000000000"/>
              </a:rPr>
              <a:t>     </a:t>
            </a:r>
            <a:r>
              <a:rPr lang="en-US" sz="3100">
                <a:solidFill>
                  <a:srgbClr val="242424"/>
                </a:solidFill>
                <a:latin typeface="Montserrat Italics" panose="00000500000000000000"/>
              </a:rPr>
              <a:t>  在完成作业的过程中，我们遇到了一些挑战，如反爬机制、动态网页等问题。为了解决这些问题，我们不断学习和尝试新的技术和方法，如使用代理IP、模拟浏览器等。</a:t>
            </a:r>
            <a:endParaRPr lang="en-US" sz="3100">
              <a:solidFill>
                <a:srgbClr val="242424"/>
              </a:solidFill>
              <a:latin typeface="Montserrat Italics" panose="00000500000000000000"/>
            </a:endParaRPr>
          </a:p>
          <a:p>
            <a:pPr>
              <a:lnSpc>
                <a:spcPts val="4030"/>
              </a:lnSpc>
            </a:pPr>
            <a:r>
              <a:rPr lang="en-US" sz="3100">
                <a:solidFill>
                  <a:srgbClr val="242424"/>
                </a:solidFill>
                <a:ea typeface="Montserrat Italics" panose="00000500000000000000"/>
              </a:rPr>
              <a:t>总之，通过本次Python爬虫大作业，我们不仅学习了爬虫的基本原理和实现方法，还提高了数据分析和可视化的能力。同时，我们也意识到了爬虫开发中需要注意的法律和道德问题，如遵守网站规则、保护个人隐私等。在未来的学习和工作中，我们将继续探索和应用爬虫技术，为数据分析和决策提供更好的支持。</a:t>
            </a:r>
            <a:endParaRPr lang="en-US" sz="3100">
              <a:solidFill>
                <a:srgbClr val="242424"/>
              </a:solidFill>
              <a:ea typeface="Montserrat Italics" panose="00000500000000000000"/>
            </a:endParaRPr>
          </a:p>
          <a:p>
            <a:pPr>
              <a:lnSpc>
                <a:spcPts val="4030"/>
              </a:lnSpc>
            </a:p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A4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68075" y="742950"/>
            <a:ext cx="17351849" cy="180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000"/>
              </a:lnSpc>
            </a:pPr>
            <a:r>
              <a:rPr lang="en-US" sz="10000">
                <a:solidFill>
                  <a:srgbClr val="242424"/>
                </a:solidFill>
                <a:latin typeface="Cooper Hewitt Heavy"/>
              </a:rPr>
              <a:t>ADD A TEAM MEMBERS PAGE</a:t>
            </a:r>
            <a:endParaRPr lang="en-US" sz="10000">
              <a:solidFill>
                <a:srgbClr val="242424"/>
              </a:solidFill>
              <a:latin typeface="Cooper Hewitt Heavy"/>
            </a:endParaRPr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 rot="0">
            <a:off x="87804" y="3799145"/>
            <a:ext cx="3740940" cy="3740925"/>
            <a:chOff x="0" y="0"/>
            <a:chExt cx="6350000" cy="63499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solidFill>
              <a:srgbClr val="FEB626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 rot="0">
            <a:off x="655290" y="4366319"/>
            <a:ext cx="2606586" cy="2606576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</p:spPr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 rot="0">
            <a:off x="3680667" y="3799145"/>
            <a:ext cx="3740940" cy="3740925"/>
            <a:chOff x="0" y="0"/>
            <a:chExt cx="6350000" cy="634997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solidFill>
              <a:srgbClr val="FEB626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 rot="0">
            <a:off x="4247844" y="4366319"/>
            <a:ext cx="2606586" cy="2606576"/>
            <a:chOff x="0" y="0"/>
            <a:chExt cx="6350000" cy="6349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1089" r="-1089"/>
              </a:stretch>
            </a:blipFill>
          </p:spPr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 rot="0">
            <a:off x="7273530" y="3799145"/>
            <a:ext cx="3740940" cy="3740925"/>
            <a:chOff x="0" y="0"/>
            <a:chExt cx="6350000" cy="634997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solidFill>
              <a:srgbClr val="FEB626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0">
            <a:off x="7840707" y="4366319"/>
            <a:ext cx="2606586" cy="2606576"/>
            <a:chOff x="0" y="0"/>
            <a:chExt cx="6350000" cy="634997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 rot="0">
            <a:off x="10866393" y="3799145"/>
            <a:ext cx="3740940" cy="3740925"/>
            <a:chOff x="0" y="0"/>
            <a:chExt cx="6350000" cy="634997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solidFill>
              <a:srgbClr val="FEB626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17" name="Group 17"/>
          <p:cNvGrpSpPr>
            <a:grpSpLocks noChangeAspect="1"/>
          </p:cNvGrpSpPr>
          <p:nvPr/>
        </p:nvGrpSpPr>
        <p:grpSpPr>
          <a:xfrm rot="0">
            <a:off x="11433570" y="4366319"/>
            <a:ext cx="2606586" cy="2606576"/>
            <a:chOff x="0" y="0"/>
            <a:chExt cx="6350000" cy="634997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19" name="Group 19"/>
          <p:cNvGrpSpPr>
            <a:grpSpLocks noChangeAspect="1"/>
          </p:cNvGrpSpPr>
          <p:nvPr/>
        </p:nvGrpSpPr>
        <p:grpSpPr>
          <a:xfrm rot="0">
            <a:off x="14459256" y="3799145"/>
            <a:ext cx="3740940" cy="3740925"/>
            <a:chOff x="0" y="0"/>
            <a:chExt cx="6350000" cy="634997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solidFill>
              <a:srgbClr val="FEB626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21" name="Group 21"/>
          <p:cNvGrpSpPr>
            <a:grpSpLocks noChangeAspect="1"/>
          </p:cNvGrpSpPr>
          <p:nvPr/>
        </p:nvGrpSpPr>
        <p:grpSpPr>
          <a:xfrm rot="0">
            <a:off x="15026433" y="4366319"/>
            <a:ext cx="2606586" cy="2606576"/>
            <a:chOff x="0" y="0"/>
            <a:chExt cx="6350000" cy="634997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 rot="0">
            <a:off x="743410" y="7922872"/>
            <a:ext cx="16801179" cy="742950"/>
            <a:chOff x="0" y="0"/>
            <a:chExt cx="22401573" cy="990600"/>
          </a:xfrm>
        </p:grpSpPr>
        <p:sp>
          <p:nvSpPr>
            <p:cNvPr id="24" name="TextBox 24"/>
            <p:cNvSpPr txBox="1"/>
            <p:nvPr/>
          </p:nvSpPr>
          <p:spPr>
            <a:xfrm>
              <a:off x="0" y="0"/>
              <a:ext cx="3239636" cy="546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25"/>
                </a:lnSpc>
              </a:pPr>
              <a:r>
                <a:rPr lang="en-US" sz="2685" spc="134">
                  <a:solidFill>
                    <a:srgbClr val="191919"/>
                  </a:solidFill>
                  <a:latin typeface="Montserrat" panose="00000500000000000000"/>
                </a:rPr>
                <a:t> 2100720101</a:t>
              </a:r>
              <a:endParaRPr lang="en-US" sz="2685" spc="134">
                <a:solidFill>
                  <a:srgbClr val="191919"/>
                </a:solidFill>
                <a:latin typeface="Montserrat" panose="00000500000000000000"/>
              </a:endParaRP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444500"/>
              <a:ext cx="3239636" cy="546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25"/>
                </a:lnSpc>
              </a:pPr>
              <a:r>
                <a:rPr lang="en-US" sz="2685" spc="134">
                  <a:solidFill>
                    <a:srgbClr val="191919"/>
                  </a:solidFill>
                  <a:ea typeface="Montserrat" panose="00000500000000000000"/>
                </a:rPr>
                <a:t>陈璎</a:t>
              </a:r>
              <a:endParaRPr lang="en-US" sz="2685" spc="134">
                <a:solidFill>
                  <a:srgbClr val="191919"/>
                </a:solidFill>
                <a:ea typeface="Montserrat" panose="00000500000000000000"/>
              </a:endParaRP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4790484" y="0"/>
              <a:ext cx="3239636" cy="546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25"/>
                </a:lnSpc>
              </a:pPr>
              <a:r>
                <a:rPr lang="en-US" sz="2685" spc="134">
                  <a:solidFill>
                    <a:srgbClr val="191919"/>
                  </a:solidFill>
                  <a:latin typeface="Montserrat" panose="00000500000000000000"/>
                </a:rPr>
                <a:t> 2100300404</a:t>
              </a:r>
              <a:endParaRPr lang="en-US" sz="2685" spc="134">
                <a:solidFill>
                  <a:srgbClr val="191919"/>
                </a:solidFill>
                <a:latin typeface="Montserrat" panose="00000500000000000000"/>
              </a:endParaRP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4790484" y="444500"/>
              <a:ext cx="3239636" cy="546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25"/>
                </a:lnSpc>
              </a:pPr>
              <a:r>
                <a:rPr lang="en-US" sz="2685" spc="134">
                  <a:solidFill>
                    <a:srgbClr val="191919"/>
                  </a:solidFill>
                  <a:ea typeface="Montserrat" panose="00000500000000000000"/>
                </a:rPr>
                <a:t>黄欣彤</a:t>
              </a:r>
              <a:endParaRPr lang="en-US" sz="2685" spc="134">
                <a:solidFill>
                  <a:srgbClr val="191919"/>
                </a:solidFill>
                <a:ea typeface="Montserrat" panose="00000500000000000000"/>
              </a:endParaRP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9580968" y="0"/>
              <a:ext cx="3239636" cy="546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25"/>
                </a:lnSpc>
              </a:pPr>
              <a:r>
                <a:rPr lang="en-US" sz="2685" spc="134">
                  <a:solidFill>
                    <a:srgbClr val="191919"/>
                  </a:solidFill>
                  <a:latin typeface="Montserrat" panose="00000500000000000000"/>
                </a:rPr>
                <a:t>2100301624</a:t>
              </a:r>
              <a:endParaRPr lang="en-US" sz="2685" spc="134">
                <a:solidFill>
                  <a:srgbClr val="191919"/>
                </a:solidFill>
                <a:latin typeface="Montserrat" panose="00000500000000000000"/>
              </a:endParaRP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9580968" y="444500"/>
              <a:ext cx="3239636" cy="546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25"/>
                </a:lnSpc>
              </a:pPr>
              <a:r>
                <a:rPr lang="en-US" sz="2685" spc="134">
                  <a:solidFill>
                    <a:srgbClr val="191919"/>
                  </a:solidFill>
                  <a:ea typeface="Montserrat" panose="00000500000000000000"/>
                </a:rPr>
                <a:t>唐俊杰</a:t>
              </a:r>
              <a:endParaRPr lang="en-US" sz="2685" spc="134">
                <a:solidFill>
                  <a:srgbClr val="191919"/>
                </a:solidFill>
                <a:ea typeface="Montserrat" panose="00000500000000000000"/>
              </a:endParaRP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4371452" y="0"/>
              <a:ext cx="3239636" cy="546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25"/>
                </a:lnSpc>
              </a:pPr>
              <a:r>
                <a:rPr lang="en-US" sz="2685" spc="134">
                  <a:solidFill>
                    <a:srgbClr val="191919"/>
                  </a:solidFill>
                  <a:latin typeface="Montserrat" panose="00000500000000000000"/>
                </a:rPr>
                <a:t> 2100301636</a:t>
              </a:r>
              <a:endParaRPr lang="en-US" sz="2685" spc="134">
                <a:solidFill>
                  <a:srgbClr val="191919"/>
                </a:solidFill>
                <a:latin typeface="Montserrat" panose="00000500000000000000"/>
              </a:endParaRP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4371452" y="444500"/>
              <a:ext cx="3239636" cy="546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25"/>
                </a:lnSpc>
              </a:pPr>
              <a:r>
                <a:rPr lang="en-US" sz="2685" spc="134">
                  <a:solidFill>
                    <a:srgbClr val="191919"/>
                  </a:solidFill>
                  <a:ea typeface="Montserrat" panose="00000500000000000000"/>
                </a:rPr>
                <a:t>叶钊显</a:t>
              </a:r>
              <a:endParaRPr lang="en-US" sz="2685" spc="134">
                <a:solidFill>
                  <a:srgbClr val="191919"/>
                </a:solidFill>
                <a:ea typeface="Montserrat" panose="00000500000000000000"/>
              </a:endParaRP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9161936" y="0"/>
              <a:ext cx="3239636" cy="546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25"/>
                </a:lnSpc>
              </a:pPr>
              <a:r>
                <a:rPr lang="en-US" sz="2685" spc="134">
                  <a:solidFill>
                    <a:srgbClr val="191919"/>
                  </a:solidFill>
                  <a:latin typeface="Montserrat" panose="00000500000000000000"/>
                </a:rPr>
                <a:t> 2100301616</a:t>
              </a:r>
              <a:endParaRPr lang="en-US" sz="2685" spc="134">
                <a:solidFill>
                  <a:srgbClr val="191919"/>
                </a:solidFill>
                <a:latin typeface="Montserrat" panose="00000500000000000000"/>
              </a:endParaRP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9161936" y="444500"/>
              <a:ext cx="3239636" cy="546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25"/>
                </a:lnSpc>
              </a:pPr>
              <a:r>
                <a:rPr lang="en-US" sz="2685" spc="134">
                  <a:solidFill>
                    <a:srgbClr val="191919"/>
                  </a:solidFill>
                  <a:ea typeface="Montserrat" panose="00000500000000000000"/>
                </a:rPr>
                <a:t>刘光阳</a:t>
              </a:r>
              <a:endParaRPr lang="en-US" sz="2685" spc="134">
                <a:solidFill>
                  <a:srgbClr val="191919"/>
                </a:solidFill>
                <a:ea typeface="Montserrat" panose="00000500000000000000"/>
              </a:endParaRPr>
            </a:p>
          </p:txBody>
        </p:sp>
      </p:grpSp>
    </p:spTree>
  </p:cSld>
  <p:clrMapOvr>
    <a:masterClrMapping/>
  </p:clrMapOvr>
</p:sld>
</file>

<file path=ppt/tags/tag1.xml><?xml version="1.0" encoding="utf-8"?>
<p:tagLst xmlns:p="http://schemas.openxmlformats.org/presentationml/2006/main">
  <p:tag name="KSO_WPP_MARK_KEY" val="f156d1b5-875f-4809-985b-0e35b4e118ce"/>
  <p:tag name="COMMONDATA" val="eyJoZGlkIjoiZTI0ZTk2YWRkNWY2ZGM5YmFhNWFiZGY2ZDczMzk0Mjc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10136</Words>
  <Application>WPS 演示</Application>
  <PresentationFormat>On-screen Show (4:3)</PresentationFormat>
  <Paragraphs>412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41" baseType="lpstr">
      <vt:lpstr>Arial</vt:lpstr>
      <vt:lpstr>宋体</vt:lpstr>
      <vt:lpstr>Wingdings</vt:lpstr>
      <vt:lpstr>Cooper Hewitt Heavy</vt:lpstr>
      <vt:lpstr>Segoe Print</vt:lpstr>
      <vt:lpstr>Montserrat Bold Italics</vt:lpstr>
      <vt:lpstr>华文行楷</vt:lpstr>
      <vt:lpstr>Montserrat Bold</vt:lpstr>
      <vt:lpstr>Montserrat Italics</vt:lpstr>
      <vt:lpstr>Arial</vt:lpstr>
      <vt:lpstr>微软雅黑</vt:lpstr>
      <vt:lpstr>Arial Unicode MS</vt:lpstr>
      <vt:lpstr>Calibri</vt:lpstr>
      <vt:lpstr>Montserrat</vt:lpstr>
      <vt:lpstr>华文中宋</vt:lpstr>
      <vt:lpstr>华文琥珀</vt:lpstr>
      <vt:lpstr>新宋体</vt:lpstr>
      <vt:lpstr>等线</vt:lpstr>
      <vt:lpstr>Malgun Gothic</vt:lpstr>
      <vt:lpstr>Montserrat Italics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Yellow, Black and White 3D Illustrative How to Code Workshop Presentation 副本</dc:title>
  <dc:creator/>
  <cp:lastModifiedBy>一蓑烟雨任平生</cp:lastModifiedBy>
  <cp:revision>5</cp:revision>
  <dcterms:created xsi:type="dcterms:W3CDTF">2006-08-16T00:00:00Z</dcterms:created>
  <dcterms:modified xsi:type="dcterms:W3CDTF">2023-04-28T03:47:26Z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292278CFFB3E49DBA8580F77A9EBBAF0_12</vt:lpwstr>
  </property>
  <property fmtid="{D5CDD505-2E9C-101B-9397-08002B2CF9AE}" pid="3" name="KSOProductBuildVer">
    <vt:lpwstr>2052-11.1.0.14036</vt:lpwstr>
  </property>
</Properties>
</file>