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5"/>
  </p:notesMasterIdLst>
  <p:handoutMasterIdLst>
    <p:handoutMasterId r:id="rId43"/>
  </p:handoutMasterIdLst>
  <p:sldIdLst>
    <p:sldId id="256" r:id="rId3"/>
    <p:sldId id="321" r:id="rId4"/>
    <p:sldId id="353" r:id="rId6"/>
    <p:sldId id="322" r:id="rId7"/>
    <p:sldId id="414" r:id="rId8"/>
    <p:sldId id="340" r:id="rId9"/>
    <p:sldId id="367" r:id="rId10"/>
    <p:sldId id="368" r:id="rId11"/>
    <p:sldId id="369" r:id="rId12"/>
    <p:sldId id="370" r:id="rId13"/>
    <p:sldId id="383" r:id="rId14"/>
    <p:sldId id="413" r:id="rId15"/>
    <p:sldId id="371" r:id="rId16"/>
    <p:sldId id="372" r:id="rId17"/>
    <p:sldId id="331" r:id="rId18"/>
    <p:sldId id="389" r:id="rId19"/>
    <p:sldId id="388" r:id="rId20"/>
    <p:sldId id="387" r:id="rId21"/>
    <p:sldId id="386" r:id="rId22"/>
    <p:sldId id="391" r:id="rId23"/>
    <p:sldId id="390" r:id="rId24"/>
    <p:sldId id="392" r:id="rId25"/>
    <p:sldId id="393" r:id="rId26"/>
    <p:sldId id="394" r:id="rId27"/>
    <p:sldId id="395" r:id="rId28"/>
    <p:sldId id="396" r:id="rId29"/>
    <p:sldId id="399" r:id="rId30"/>
    <p:sldId id="397" r:id="rId31"/>
    <p:sldId id="398" r:id="rId32"/>
    <p:sldId id="384" r:id="rId33"/>
    <p:sldId id="385" r:id="rId34"/>
    <p:sldId id="324" r:id="rId35"/>
    <p:sldId id="400" r:id="rId36"/>
    <p:sldId id="349" r:id="rId37"/>
    <p:sldId id="351" r:id="rId38"/>
    <p:sldId id="332" r:id="rId39"/>
    <p:sldId id="326" r:id="rId40"/>
    <p:sldId id="329" r:id="rId41"/>
    <p:sldId id="328" r:id="rId42"/>
  </p:sldIdLst>
  <p:sldSz cx="9144000" cy="6858000" type="screen4x3"/>
  <p:notesSz cx="7099300" cy="10234295"/>
  <p:custDataLst>
    <p:tags r:id="rId4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8080"/>
    <a:srgbClr val="008000"/>
    <a:srgbClr val="339933"/>
    <a:srgbClr val="006666"/>
    <a:srgbClr val="3399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494" autoAdjust="0"/>
  </p:normalViewPr>
  <p:slideViewPr>
    <p:cSldViewPr showGuides="1">
      <p:cViewPr varScale="1">
        <p:scale>
          <a:sx n="118" d="100"/>
          <a:sy n="118" d="100"/>
        </p:scale>
        <p:origin x="1738" y="91"/>
      </p:cViewPr>
      <p:guideLst>
        <p:guide orient="horz" pos="2160"/>
        <p:guide pos="287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874" y="-102"/>
      </p:cViewPr>
      <p:guideLst>
        <p:guide orient="horz" pos="3223"/>
        <p:guide pos="223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7" Type="http://schemas.openxmlformats.org/officeDocument/2006/relationships/tags" Target="tags/tag31.xml"/><Relationship Id="rId46" Type="http://schemas.openxmlformats.org/officeDocument/2006/relationships/tableStyles" Target="tableStyles.xml"/><Relationship Id="rId45" Type="http://schemas.openxmlformats.org/officeDocument/2006/relationships/viewProps" Target="viewProps.xml"/><Relationship Id="rId44" Type="http://schemas.openxmlformats.org/officeDocument/2006/relationships/presProps" Target="presProps.xml"/><Relationship Id="rId43" Type="http://schemas.openxmlformats.org/officeDocument/2006/relationships/handoutMaster" Target="handoutMasters/handoutMaster1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80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fld id="{6C94CD3F-BC40-49E1-B6B8-E1A76E047675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fld id="{17148E70-F631-4132-BD22-94B9F5668B9A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A4B0BBF-4581-45CB-A938-7FDA5E90D48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A4B0BBF-4581-45CB-A938-7FDA5E90D48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44208" y="6407944"/>
            <a:ext cx="192024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67944" y="6407944"/>
            <a:ext cx="2350681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388424" y="6407944"/>
            <a:ext cx="624608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28B54E-638A-43B5-A513-198B0E677B9C}" type="slidenum">
              <a:rPr lang="zh-CN" altLang="en-US" smtClean="0"/>
            </a:fld>
            <a:endParaRPr lang="en-US" altLang="zh-CN"/>
          </a:p>
        </p:txBody>
      </p:sp>
      <p:sp>
        <p:nvSpPr>
          <p:cNvPr id="7" name="燕尾形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燕尾形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A47A10-A01A-4A14-B7DD-5E6C1A8D811F}" type="slidenum">
              <a:rPr lang="zh-CN" altLang="en-US" smtClean="0"/>
            </a:fld>
            <a:endParaRPr lang="en-US" altLang="zh-CN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5513BD-4EBF-4D21-8E12-87C82F04830C}" type="slidenum">
              <a:rPr lang="zh-CN" altLang="en-US" smtClean="0"/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B70980-5545-4AFA-8E96-1F6CCA885F37}" type="slidenum">
              <a:rPr lang="zh-CN" altLang="en-US" smtClean="0"/>
            </a:fld>
            <a:endParaRPr lang="en-US" altLang="zh-CN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FB854B-7C2E-4EF4-AE6C-AF460FD40CAC}" type="slidenum">
              <a:rPr lang="zh-CN" altLang="en-US" smtClean="0"/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415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/>
              <a:t>单击图标添加图片</a:t>
            </a:r>
            <a:endParaRPr kumimoji="0"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C70BB9A-EF78-4561-9906-351FC1ADE333}" type="slidenum">
              <a:rPr lang="zh-CN" altLang="en-US" smtClean="0"/>
            </a:fld>
            <a:endParaRPr lang="en-US" altLang="zh-CN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8" name="任意多边形 7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任意多边形 8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角三角形 9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燕尾形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燕尾形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04C1B9-72EB-4D4B-9EFF-953D3E22A819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1342D-27E1-4DB2-A7A6-17CABCE8E066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任意多边形 11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角三角形 13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标题占位符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0" name="文本占位符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  <a:p>
            <a:pPr lvl="1" eaLnBrk="1" latinLnBrk="0" hangingPunct="1"/>
            <a:r>
              <a:rPr kumimoji="0" lang="zh-CN" altLang="en-US"/>
              <a:t>第二级</a:t>
            </a:r>
            <a:endParaRPr kumimoji="0" lang="zh-CN" altLang="en-US"/>
          </a:p>
          <a:p>
            <a:pPr lvl="2" eaLnBrk="1" latinLnBrk="0" hangingPunct="1"/>
            <a:r>
              <a:rPr kumimoji="0" lang="zh-CN" altLang="en-US"/>
              <a:t>第三级</a:t>
            </a:r>
            <a:endParaRPr kumimoji="0" lang="zh-CN" altLang="en-US"/>
          </a:p>
          <a:p>
            <a:pPr lvl="3" eaLnBrk="1" latinLnBrk="0" hangingPunct="1"/>
            <a:r>
              <a:rPr kumimoji="0" lang="zh-CN" altLang="en-US"/>
              <a:t>第四级</a:t>
            </a:r>
            <a:endParaRPr kumimoji="0" lang="zh-CN" altLang="en-US"/>
          </a:p>
          <a:p>
            <a:pPr lvl="4" eaLnBrk="1" latinLnBrk="0" hangingPunct="1"/>
            <a:r>
              <a:rPr kumimoji="0" lang="zh-CN" altLang="en-US"/>
              <a:t>第五级</a:t>
            </a:r>
            <a:endParaRPr kumimoji="0"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5F0B0DD-52FB-4A53-B2C2-7CDC1F2E492C}" type="slidenum">
              <a:rPr lang="zh-CN" altLang="en-US" smtClean="0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5905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 panose="05040102010807070707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665" indent="-228600" algn="l" rtl="0" eaLnBrk="1" latinLnBrk="0" hangingPunct="1">
        <a:spcBef>
          <a:spcPts val="325"/>
        </a:spcBef>
        <a:buClr>
          <a:schemeClr val="accent1"/>
        </a:buClr>
        <a:buFont typeface="Verdana" panose="020B0604030504040204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790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 panose="05020102010507070707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tags" Target="../tags/tag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tags" Target="../tags/tag9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image" Target="../media/image13.png"/><Relationship Id="rId7" Type="http://schemas.openxmlformats.org/officeDocument/2006/relationships/tags" Target="../tags/tag13.xml"/><Relationship Id="rId6" Type="http://schemas.openxmlformats.org/officeDocument/2006/relationships/image" Target="../media/image12.png"/><Relationship Id="rId5" Type="http://schemas.openxmlformats.org/officeDocument/2006/relationships/tags" Target="../tags/tag12.xml"/><Relationship Id="rId4" Type="http://schemas.openxmlformats.org/officeDocument/2006/relationships/image" Target="../media/image11.png"/><Relationship Id="rId3" Type="http://schemas.openxmlformats.org/officeDocument/2006/relationships/tags" Target="../tags/tag11.xml"/><Relationship Id="rId2" Type="http://schemas.openxmlformats.org/officeDocument/2006/relationships/image" Target="../media/image10.png"/><Relationship Id="rId12" Type="http://schemas.openxmlformats.org/officeDocument/2006/relationships/notesSlide" Target="../notesSlides/notesSlide15.x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4.png"/><Relationship Id="rId1" Type="http://schemas.openxmlformats.org/officeDocument/2006/relationships/tags" Target="../tags/tag10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tags" Target="../tags/tag15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8.png"/><Relationship Id="rId3" Type="http://schemas.openxmlformats.org/officeDocument/2006/relationships/tags" Target="../tags/tag17.xml"/><Relationship Id="rId2" Type="http://schemas.openxmlformats.org/officeDocument/2006/relationships/image" Target="../media/image17.png"/><Relationship Id="rId1" Type="http://schemas.openxmlformats.org/officeDocument/2006/relationships/tags" Target="../tags/tag16.xml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0.png"/><Relationship Id="rId3" Type="http://schemas.openxmlformats.org/officeDocument/2006/relationships/tags" Target="../tags/tag19.xml"/><Relationship Id="rId2" Type="http://schemas.openxmlformats.org/officeDocument/2006/relationships/image" Target="../media/image19.png"/><Relationship Id="rId1" Type="http://schemas.openxmlformats.org/officeDocument/2006/relationships/tags" Target="../tags/tag18.xml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2.png"/><Relationship Id="rId3" Type="http://schemas.openxmlformats.org/officeDocument/2006/relationships/tags" Target="../tags/tag21.xml"/><Relationship Id="rId2" Type="http://schemas.openxmlformats.org/officeDocument/2006/relationships/image" Target="../media/image21.png"/><Relationship Id="rId1" Type="http://schemas.openxmlformats.org/officeDocument/2006/relationships/tags" Target="../tags/tag20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tags" Target="../tags/tag22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tags" Target="../tags/tag23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1" Type="http://schemas.openxmlformats.org/officeDocument/2006/relationships/tags" Target="../tags/tag24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1" Type="http://schemas.openxmlformats.org/officeDocument/2006/relationships/tags" Target="../tags/tag25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1" Type="http://schemas.openxmlformats.org/officeDocument/2006/relationships/tags" Target="../tags/tag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1" Type="http://schemas.openxmlformats.org/officeDocument/2006/relationships/tags" Target="../tags/tag27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1" Type="http://schemas.openxmlformats.org/officeDocument/2006/relationships/tags" Target="../tags/tag28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1" Type="http://schemas.openxmlformats.org/officeDocument/2006/relationships/tags" Target="../tags/tag2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1" Type="http://schemas.openxmlformats.org/officeDocument/2006/relationships/tags" Target="../tags/tag3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1340768"/>
            <a:ext cx="7772400" cy="1728192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软件工程课程实践汇报</a:t>
            </a:r>
            <a:br>
              <a:rPr lang="en-US" altLang="zh-CN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“文字类冒险游戏翻译软件”</a:t>
            </a:r>
            <a:endParaRPr lang="zh-CN" altLang="en-US" sz="4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84324" y="3429000"/>
            <a:ext cx="6121400" cy="1584176"/>
          </a:xfrm>
          <a:noFill/>
        </p:spPr>
        <p:txBody>
          <a:bodyPr>
            <a:norm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汇报人：高源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项目团队成员：陈鹤林、段逸群、郭德宁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软件创意及需求</a:t>
            </a:r>
            <a:endParaRPr lang="en-US" altLang="zh-CN" dirty="0"/>
          </a:p>
          <a:p>
            <a:r>
              <a:rPr lang="zh-CN" altLang="en-US" dirty="0"/>
              <a:t>需求模型与文档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开发技术与工具</a:t>
            </a:r>
            <a:endParaRPr lang="zh-CN" altLang="en-US" dirty="0"/>
          </a:p>
          <a:p>
            <a:r>
              <a:rPr lang="zh-CN" altLang="en-US" dirty="0"/>
              <a:t>软件设计与建模</a:t>
            </a:r>
            <a:endParaRPr lang="en-US" altLang="zh-CN" dirty="0"/>
          </a:p>
          <a:p>
            <a:r>
              <a:rPr lang="zh-CN" altLang="en-US" dirty="0"/>
              <a:t>代码编写与测试</a:t>
            </a:r>
            <a:endParaRPr lang="zh-CN" altLang="en-US" dirty="0"/>
          </a:p>
          <a:p>
            <a:r>
              <a:rPr lang="zh-CN" altLang="en-US" dirty="0"/>
              <a:t>软件质量与保证</a:t>
            </a:r>
            <a:endParaRPr lang="en-US" altLang="zh-CN" dirty="0"/>
          </a:p>
          <a:p>
            <a:r>
              <a:rPr lang="zh-CN" altLang="en-US" dirty="0"/>
              <a:t>系统部署与运行</a:t>
            </a:r>
            <a:endParaRPr lang="en-US" altLang="zh-CN" dirty="0"/>
          </a:p>
          <a:p>
            <a:r>
              <a:rPr lang="zh-CN" altLang="en-US" dirty="0"/>
              <a:t>开源社区的使用</a:t>
            </a:r>
            <a:endParaRPr lang="en-US" altLang="zh-CN" dirty="0"/>
          </a:p>
          <a:p>
            <a:r>
              <a:rPr lang="zh-CN" altLang="en-US" dirty="0"/>
              <a:t>实践收获与感受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汇报内容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现实问题</a:t>
            </a:r>
            <a:endParaRPr lang="zh-CN" altLang="en-US" dirty="0"/>
          </a:p>
          <a:p>
            <a:pPr marL="109855" indent="0">
              <a:buNone/>
            </a:pPr>
            <a:r>
              <a:rPr lang="en-US" altLang="zh-CN" sz="2000" b="0" dirty="0"/>
              <a:t>    </a:t>
            </a:r>
            <a:r>
              <a:rPr lang="zh-CN" altLang="en-US" sz="2000" b="0" dirty="0"/>
              <a:t>在日常生活的软件使用过程中，常常会遇见一些品质优良但是缺少中文翻译的优质软件项目。或是在课余生活的放松游玩过程中会碰见一些作画和剧情优良，但是因为人手不足、受众面积小、知名度较小等因素迟迟未能进行汉化的文字冒险游戏，给想要接触这款游戏但又没有日语基础的用户带来了很大的不便。</a:t>
            </a:r>
            <a:endParaRPr lang="zh-CN" altLang="en-US" sz="2000" b="0" dirty="0"/>
          </a:p>
          <a:p>
            <a:pPr marL="109855" indent="0">
              <a:buNone/>
            </a:pPr>
            <a:r>
              <a:rPr lang="en-US" altLang="zh-CN" sz="2000" b="0" dirty="0"/>
              <a:t>   </a:t>
            </a:r>
            <a:r>
              <a:rPr lang="zh-CN" altLang="en-US" sz="2000" b="0" dirty="0"/>
              <a:t>本软件为解决对此类游戏感兴趣但不掌握日语的玩家，或者希望通过“边玩边学”的方法掌握日语基础的玩家而设计。它可以通过划定游戏界面内的画面对规定内容进行中日语言翻译，并且选择性实现语言诵读，使玩家可以大大降低对与未汉化的游戏入手的门槛；同</a:t>
            </a:r>
            <a:r>
              <a:rPr lang="zh-CN" altLang="en-US" sz="2000" b="0" dirty="0"/>
              <a:t>时也可以通过对游戏内整个文本文件进行翻译输出，以达到减轻汉化的工作量。</a:t>
            </a:r>
            <a:endParaRPr lang="zh-CN" altLang="en-US" sz="2000" b="0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核心功能</a:t>
            </a:r>
            <a:endParaRPr lang="zh-CN" altLang="en-US" dirty="0"/>
          </a:p>
          <a:p>
            <a:pPr marL="109855" indent="0">
              <a:buNone/>
            </a:pP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  <a:endParaRPr lang="zh-CN" altLang="en-US" dirty="0"/>
          </a:p>
        </p:txBody>
      </p:sp>
      <p:graphicFrame>
        <p:nvGraphicFramePr>
          <p:cNvPr id="5" name="表格 4"/>
          <p:cNvGraphicFramePr/>
          <p:nvPr>
            <p:custDataLst>
              <p:tags r:id="rId1"/>
            </p:custDataLst>
          </p:nvPr>
        </p:nvGraphicFramePr>
        <p:xfrm>
          <a:off x="899160" y="2277110"/>
          <a:ext cx="7128510" cy="3144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4255"/>
                <a:gridCol w="3564255"/>
              </a:tblGrid>
              <a:tr h="53086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功能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描述</a:t>
                      </a:r>
                      <a:endParaRPr lang="zh-CN" altLang="en-US"/>
                    </a:p>
                  </a:txBody>
                  <a:tcPr/>
                </a:tc>
              </a:tr>
              <a:tr h="530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文本文件翻译</a:t>
                      </a:r>
                      <a:endParaRPr lang="en-US" altLang="en-US" sz="1800" b="1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68580" marR="68580" marT="0" marB="0" vert="horz" anchor="ctr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用户可以翻译指定的文本文件</a:t>
                      </a:r>
                      <a:endParaRPr lang="en-US" altLang="en-US" sz="1800" b="1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68580" marR="68580" marT="0" marB="0" vert="horz" anchor="ctr" anchorCtr="0"/>
                </a:tc>
              </a:tr>
              <a:tr h="4902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图像识别翻译</a:t>
                      </a:r>
                      <a:endParaRPr lang="en-US" altLang="en-US" sz="1800" b="1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68580" marR="68580" marT="0" marB="0" vert="horz" anchor="ctr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用户可以翻译屏幕内任意位置的文字</a:t>
                      </a:r>
                      <a:endParaRPr lang="en-US" altLang="en-US" sz="1800" b="1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68580" marR="68580" marT="0" marB="0" vert="horz" anchor="ctr" anchorCtr="0"/>
                </a:tc>
              </a:tr>
              <a:tr h="530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仿宋_GB2312" charset="0"/>
                          <a:cs typeface="仿宋_GB2312" charset="0"/>
                        </a:rPr>
                        <a:t>切换公有翻译源</a:t>
                      </a:r>
                      <a:endParaRPr lang="en-US" altLang="en-US" sz="1800" b="1">
                        <a:latin typeface="仿宋_GB2312" charset="0"/>
                        <a:ea typeface="仿宋_GB2312" charset="0"/>
                        <a:cs typeface="仿宋_GB2312" charset="0"/>
                      </a:endParaRPr>
                    </a:p>
                  </a:txBody>
                  <a:tcPr marL="68580" marR="68580" marT="0" marB="0" vert="horz" anchor="ctr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800" b="1">
                          <a:latin typeface="仿宋_GB2312" charset="0"/>
                          <a:cs typeface="仿宋_GB2312" charset="0"/>
                        </a:rPr>
                        <a:t>用户可以切换软件自带的几个翻译源</a:t>
                      </a:r>
                      <a:endParaRPr lang="en-US" altLang="en-US" sz="1800" b="1">
                        <a:latin typeface="仿宋_GB2312" charset="0"/>
                        <a:ea typeface="仿宋_GB2312" charset="0"/>
                        <a:cs typeface="仿宋_GB2312" charset="0"/>
                      </a:endParaRPr>
                    </a:p>
                  </a:txBody>
                  <a:tcPr marL="68580" marR="68580" marT="0" marB="0" vert="horz" anchor="ctr" anchorCtr="0"/>
                </a:tc>
              </a:tr>
              <a:tr h="530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仿宋_GB2312" charset="0"/>
                          <a:cs typeface="仿宋_GB2312" charset="0"/>
                        </a:rPr>
                        <a:t>切换私有翻译源</a:t>
                      </a:r>
                      <a:endParaRPr lang="en-US" altLang="en-US" sz="1800" b="1">
                        <a:latin typeface="仿宋_GB2312" charset="0"/>
                        <a:ea typeface="仿宋_GB2312" charset="0"/>
                        <a:cs typeface="仿宋_GB2312" charset="0"/>
                      </a:endParaRPr>
                    </a:p>
                  </a:txBody>
                  <a:tcPr marL="68580" marR="68580" marT="0" marB="0" vert="horz" anchor="ctr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800" b="1">
                          <a:latin typeface="仿宋_GB2312" charset="0"/>
                          <a:cs typeface="仿宋_GB2312" charset="0"/>
                        </a:rPr>
                        <a:t>用户可以填写使用自己的翻译源信息</a:t>
                      </a:r>
                      <a:endParaRPr lang="en-US" altLang="en-US" sz="1800" b="1">
                        <a:latin typeface="仿宋_GB2312" charset="0"/>
                        <a:ea typeface="仿宋_GB2312" charset="0"/>
                        <a:cs typeface="仿宋_GB2312" charset="0"/>
                      </a:endParaRPr>
                    </a:p>
                  </a:txBody>
                  <a:tcPr marL="68580" marR="68580" marT="0" marB="0" vert="horz" anchor="ctr" anchorCtr="0"/>
                </a:tc>
              </a:tr>
              <a:tr h="530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仿宋_GB2312" charset="0"/>
                          <a:cs typeface="仿宋_GB2312" charset="0"/>
                        </a:rPr>
                        <a:t>文字转语音播放</a:t>
                      </a:r>
                      <a:endParaRPr lang="en-US" altLang="en-US" sz="1800" b="1">
                        <a:latin typeface="仿宋_GB2312" charset="0"/>
                        <a:ea typeface="仿宋_GB2312" charset="0"/>
                        <a:cs typeface="仿宋_GB2312" charset="0"/>
                      </a:endParaRPr>
                    </a:p>
                  </a:txBody>
                  <a:tcPr marL="68580" marR="68580" marT="0" marB="0" vert="horz" anchor="ctr" anchorCtr="0"/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800" b="1">
                          <a:latin typeface="仿宋_GB2312" charset="0"/>
                          <a:cs typeface="仿宋_GB2312" charset="0"/>
                        </a:rPr>
                        <a:t>用户可以将图像识别翻译好的文字转成语音播放出来</a:t>
                      </a:r>
                      <a:endParaRPr lang="en-US" altLang="en-US" sz="1800" b="1">
                        <a:latin typeface="仿宋_GB2312" charset="0"/>
                        <a:ea typeface="仿宋_GB2312" charset="0"/>
                        <a:cs typeface="仿宋_GB2312" charset="0"/>
                      </a:endParaRPr>
                    </a:p>
                  </a:txBody>
                  <a:tcPr marL="68580" marR="68580" marT="0" marB="0" vert="horz" anchor="ctr" anchorCtr="0"/>
                </a:tc>
              </a:tr>
            </a:tbl>
          </a:graphicData>
        </a:graphic>
      </p:graphicFrame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需求创新</a:t>
            </a:r>
            <a:endParaRPr lang="zh-CN" altLang="en-US" dirty="0"/>
          </a:p>
          <a:p>
            <a:r>
              <a:rPr lang="zh-CN" altLang="en-US" b="0" dirty="0"/>
              <a:t>在实现图像识别翻译的基础上实现了将译文转换成语音播放的功能，这是在同类翻译软件中没有的</a:t>
            </a:r>
            <a:endParaRPr lang="zh-CN" altLang="en-US" b="0" dirty="0"/>
          </a:p>
          <a:p>
            <a:pPr marL="109855" indent="0">
              <a:buNone/>
            </a:pPr>
            <a:endParaRPr lang="zh-CN" altLang="en-US" b="0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用例模型</a:t>
            </a:r>
            <a:endParaRPr lang="zh-CN" altLang="en-US" dirty="0"/>
          </a:p>
          <a:p>
            <a:pPr marL="109855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611505" y="2780665"/>
            <a:ext cx="3464560" cy="14509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800"/>
              <a:t>右图为本软件的用例模型，模型中体现了本软件的</a:t>
            </a:r>
            <a:r>
              <a:rPr lang="en-US" altLang="zh-CN" sz="1800"/>
              <a:t>5</a:t>
            </a:r>
            <a:r>
              <a:rPr lang="zh-CN" altLang="en-US" sz="1800"/>
              <a:t>个主要功能，分别是文本文件翻译、图像识别翻译、语音播放、切换公共翻译源、切换私有翻译源</a:t>
            </a:r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860290" y="2053590"/>
            <a:ext cx="3247390" cy="338074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marL="393065" lvl="1" indent="0">
              <a:buNone/>
            </a:pPr>
            <a:r>
              <a:rPr lang="zh-CN" altLang="en-US" sz="1600" dirty="0"/>
              <a:t>文本文件翻译用例</a:t>
            </a:r>
            <a:r>
              <a:rPr lang="en-US" altLang="zh-CN" sz="1600" dirty="0"/>
              <a:t> </a:t>
            </a:r>
            <a:r>
              <a:rPr lang="zh-CN" altLang="en-US" sz="1600" dirty="0"/>
              <a:t>顺序图</a:t>
            </a:r>
            <a:r>
              <a:rPr lang="en-US" altLang="zh-CN" sz="1600" dirty="0"/>
              <a:t>:</a:t>
            </a:r>
            <a:endParaRPr lang="en-US" altLang="zh-CN" sz="1600" dirty="0"/>
          </a:p>
          <a:p>
            <a:pPr marL="0" lvl="1" indent="0" algn="l">
              <a:spcBef>
                <a:spcPts val="400"/>
              </a:spcBef>
              <a:spcAft>
                <a:spcPts val="0"/>
              </a:spcAft>
              <a:buSzPct val="68000"/>
              <a:buFont typeface="Wingdings 3" panose="05040102010807070707"/>
              <a:buNone/>
            </a:pPr>
            <a:endParaRPr lang="zh-CN" altLang="en-US" sz="1600" b="0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pic>
        <p:nvPicPr>
          <p:cNvPr id="4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505" y="2204720"/>
            <a:ext cx="3489325" cy="38779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4283710" y="2821305"/>
            <a:ext cx="4332605" cy="23583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lvl="1" indent="0" algn="l">
              <a:spcBef>
                <a:spcPts val="400"/>
              </a:spcBef>
              <a:spcAft>
                <a:spcPts val="0"/>
              </a:spcAft>
              <a:buSzPct val="68000"/>
              <a:buFont typeface="Wingdings 3" panose="05040102010807070707"/>
              <a:buNone/>
            </a:pPr>
            <a:r>
              <a:rPr lang="zh-CN" altLang="en-US" sz="1200" dirty="0">
                <a:sym typeface="+mn-ea"/>
              </a:rPr>
              <a:t>用例名：文本文件翻译</a:t>
            </a:r>
            <a:endParaRPr lang="zh-CN" altLang="en-US" sz="1200" dirty="0">
              <a:sym typeface="+mn-ea"/>
            </a:endParaRPr>
          </a:p>
          <a:p>
            <a:pPr marL="0" lvl="1" indent="0" algn="l">
              <a:spcBef>
                <a:spcPts val="400"/>
              </a:spcBef>
              <a:spcAft>
                <a:spcPts val="0"/>
              </a:spcAft>
              <a:buSzPct val="68000"/>
              <a:buFont typeface="Wingdings 3" panose="05040102010807070707"/>
              <a:buNone/>
            </a:pPr>
            <a:r>
              <a:rPr lang="zh-CN" altLang="en-US" sz="1200" dirty="0">
                <a:sym typeface="+mn-ea"/>
              </a:rPr>
              <a:t>业务目标：分段读取游戏文本文件，翻译后，重新写入文件中</a:t>
            </a:r>
            <a:endParaRPr lang="zh-CN" altLang="en-US" sz="1200" b="0" dirty="0"/>
          </a:p>
          <a:p>
            <a:pPr marL="0" indent="0" algn="l">
              <a:buNone/>
            </a:pPr>
            <a:r>
              <a:rPr lang="zh-CN" altLang="en-US" sz="1200" dirty="0">
                <a:sym typeface="+mn-ea"/>
              </a:rPr>
              <a:t>执行者：用户</a:t>
            </a:r>
            <a:endParaRPr lang="zh-CN" altLang="en-US" sz="1200" b="0" dirty="0"/>
          </a:p>
          <a:p>
            <a:pPr marL="0" indent="0" algn="l">
              <a:buNone/>
            </a:pPr>
            <a:r>
              <a:rPr lang="zh-CN" altLang="en-US" sz="1200" dirty="0">
                <a:sym typeface="+mn-ea"/>
              </a:rPr>
              <a:t>前置条件：待翻译文件路径已知</a:t>
            </a:r>
            <a:endParaRPr lang="zh-CN" altLang="en-US" sz="1200" b="0" dirty="0"/>
          </a:p>
          <a:p>
            <a:pPr marL="0" indent="0" algn="l">
              <a:buNone/>
            </a:pPr>
            <a:r>
              <a:rPr lang="zh-CN" altLang="en-US" sz="1200" dirty="0">
                <a:sym typeface="+mn-ea"/>
              </a:rPr>
              <a:t>触发条件：用户选择翻译</a:t>
            </a:r>
            <a:endParaRPr lang="zh-CN" altLang="en-US" sz="1200" b="0" dirty="0"/>
          </a:p>
          <a:p>
            <a:pPr marL="0" indent="0" algn="l">
              <a:buNone/>
            </a:pPr>
            <a:r>
              <a:rPr lang="zh-CN" altLang="en-US" sz="1200" dirty="0">
                <a:sym typeface="+mn-ea"/>
              </a:rPr>
              <a:t>基本交互动作：</a:t>
            </a:r>
            <a:endParaRPr lang="zh-CN" altLang="en-US" sz="1200" b="0" dirty="0"/>
          </a:p>
          <a:p>
            <a:pPr marL="0" indent="0" algn="l">
              <a:buNone/>
            </a:pPr>
            <a:r>
              <a:rPr lang="zh-CN" altLang="en-US" sz="1200" dirty="0">
                <a:sym typeface="+mn-ea"/>
              </a:rPr>
              <a:t>1.用户点击选择文件，系统返回文件列表</a:t>
            </a:r>
            <a:endParaRPr lang="zh-CN" altLang="en-US" sz="1200" b="0" dirty="0"/>
          </a:p>
          <a:p>
            <a:pPr marL="0" indent="0" algn="l">
              <a:buNone/>
            </a:pPr>
            <a:r>
              <a:rPr lang="zh-CN" altLang="en-US" sz="1200" dirty="0">
                <a:sym typeface="+mn-ea"/>
              </a:rPr>
              <a:t>2.用户选择需要翻译的文件，系统获得文件位置</a:t>
            </a:r>
            <a:endParaRPr lang="zh-CN" altLang="en-US" sz="1200" b="0" dirty="0"/>
          </a:p>
          <a:p>
            <a:pPr marL="0" indent="0" algn="l">
              <a:buNone/>
            </a:pPr>
            <a:r>
              <a:rPr lang="zh-CN" altLang="en-US" sz="1200" dirty="0">
                <a:sym typeface="+mn-ea"/>
              </a:rPr>
              <a:t>3.用户点击翻译，系统将用户选择的文件翻译好后显示</a:t>
            </a:r>
            <a:endParaRPr lang="zh-CN" altLang="en-US" sz="1200" b="0" dirty="0"/>
          </a:p>
          <a:p>
            <a:pPr marL="0" indent="0" algn="l">
              <a:buNone/>
            </a:pPr>
            <a:r>
              <a:rPr lang="zh-CN" altLang="en-US" sz="1200" dirty="0">
                <a:sym typeface="+mn-ea"/>
              </a:rPr>
              <a:t>扩展交互动作：</a:t>
            </a:r>
            <a:endParaRPr lang="zh-CN" altLang="en-US" sz="1200" b="0" dirty="0"/>
          </a:p>
          <a:p>
            <a:pPr marL="0" indent="0" algn="l">
              <a:buNone/>
            </a:pPr>
            <a:r>
              <a:rPr lang="zh-CN" altLang="en-US" sz="1200" dirty="0">
                <a:sym typeface="+mn-ea"/>
              </a:rPr>
              <a:t>3a 系统没有找到需要翻译的文件</a:t>
            </a:r>
            <a:endParaRPr lang="zh-CN" altLang="en-US" sz="1200" b="0" dirty="0"/>
          </a:p>
          <a:p>
            <a:pPr marL="0" indent="0" algn="l">
              <a:buNone/>
            </a:pPr>
            <a:r>
              <a:rPr lang="zh-CN" altLang="en-US" sz="1200" dirty="0">
                <a:sym typeface="+mn-ea"/>
              </a:rPr>
              <a:t>   3a1 系统在屏幕上显示未找到文件</a:t>
            </a:r>
            <a:endParaRPr lang="zh-CN" altLang="en-US" sz="1200"/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marL="393065" lvl="1" indent="0">
              <a:buNone/>
            </a:pPr>
            <a:r>
              <a:rPr lang="zh-CN" altLang="en-US" sz="1600" dirty="0"/>
              <a:t>图像识别翻译用例</a:t>
            </a:r>
            <a:r>
              <a:rPr lang="en-US" altLang="zh-CN" sz="1600" dirty="0"/>
              <a:t> </a:t>
            </a:r>
            <a:r>
              <a:rPr lang="zh-CN" altLang="en-US" sz="1600" dirty="0"/>
              <a:t>顺序图：</a:t>
            </a:r>
            <a:endParaRPr lang="zh-CN" altLang="en-US" sz="1600" dirty="0"/>
          </a:p>
          <a:p>
            <a:pPr marL="109855" indent="0">
              <a:buNone/>
            </a:pPr>
            <a:endParaRPr lang="zh-CN" altLang="en-US" sz="1600" b="0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4572000" y="2672080"/>
            <a:ext cx="374967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109855" indent="0">
              <a:buNone/>
            </a:pPr>
            <a:r>
              <a:rPr lang="zh-CN" altLang="en-US" sz="1200" dirty="0">
                <a:sym typeface="+mn-ea"/>
              </a:rPr>
              <a:t>用例名：图像识别翻译</a:t>
            </a:r>
            <a:endParaRPr lang="zh-CN" altLang="en-US" sz="1200" b="0" dirty="0"/>
          </a:p>
          <a:p>
            <a:pPr marL="109855" indent="0">
              <a:buNone/>
            </a:pPr>
            <a:r>
              <a:rPr lang="zh-CN" altLang="en-US" sz="1200" dirty="0">
                <a:sym typeface="+mn-ea"/>
              </a:rPr>
              <a:t>业务目标：识别游戏界面文字并翻译</a:t>
            </a:r>
            <a:endParaRPr lang="zh-CN" altLang="en-US" sz="1200" b="0" dirty="0"/>
          </a:p>
          <a:p>
            <a:pPr marL="109855" indent="0">
              <a:buNone/>
            </a:pPr>
            <a:r>
              <a:rPr lang="zh-CN" altLang="en-US" sz="1200" dirty="0">
                <a:sym typeface="+mn-ea"/>
              </a:rPr>
              <a:t>执行者：用户</a:t>
            </a:r>
            <a:endParaRPr lang="zh-CN" altLang="en-US" sz="1200" b="0" dirty="0"/>
          </a:p>
          <a:p>
            <a:pPr marL="109855" indent="0">
              <a:buNone/>
            </a:pPr>
            <a:r>
              <a:rPr lang="zh-CN" altLang="en-US" sz="1200" dirty="0">
                <a:sym typeface="+mn-ea"/>
              </a:rPr>
              <a:t>前置条件：已启动游戏</a:t>
            </a:r>
            <a:endParaRPr lang="zh-CN" altLang="en-US" sz="1200" b="0" dirty="0"/>
          </a:p>
          <a:p>
            <a:pPr marL="109855" indent="0">
              <a:buNone/>
            </a:pPr>
            <a:r>
              <a:rPr lang="zh-CN" altLang="en-US" sz="1200" dirty="0">
                <a:sym typeface="+mn-ea"/>
              </a:rPr>
              <a:t>触发条件：用户选择图像识别</a:t>
            </a:r>
            <a:endParaRPr lang="zh-CN" altLang="en-US" sz="1200" b="0" dirty="0"/>
          </a:p>
          <a:p>
            <a:pPr marL="109855" indent="0">
              <a:buNone/>
            </a:pPr>
            <a:r>
              <a:rPr lang="zh-CN" altLang="en-US" sz="1200" dirty="0">
                <a:sym typeface="+mn-ea"/>
              </a:rPr>
              <a:t>基本交互动作：</a:t>
            </a:r>
            <a:endParaRPr lang="zh-CN" altLang="en-US" sz="1200" b="0" dirty="0"/>
          </a:p>
          <a:p>
            <a:pPr marL="109855" indent="0">
              <a:buNone/>
            </a:pPr>
            <a:r>
              <a:rPr lang="zh-CN" altLang="en-US" sz="1200" dirty="0">
                <a:sym typeface="+mn-ea"/>
              </a:rPr>
              <a:t>1.用户选择图像识别翻译，系统弹出选择框</a:t>
            </a:r>
            <a:endParaRPr lang="zh-CN" altLang="en-US" sz="1200" b="0" dirty="0"/>
          </a:p>
          <a:p>
            <a:pPr marL="109855" indent="0">
              <a:buNone/>
            </a:pPr>
            <a:r>
              <a:rPr lang="zh-CN" altLang="en-US" sz="1200" dirty="0">
                <a:sym typeface="+mn-ea"/>
              </a:rPr>
              <a:t>2.用户选择需要翻译的文字区域</a:t>
            </a:r>
            <a:endParaRPr lang="zh-CN" altLang="en-US" sz="1200" b="0" dirty="0"/>
          </a:p>
          <a:p>
            <a:pPr marL="109855" indent="0">
              <a:buNone/>
            </a:pPr>
            <a:r>
              <a:rPr lang="zh-CN" altLang="en-US" sz="1200" dirty="0">
                <a:sym typeface="+mn-ea"/>
              </a:rPr>
              <a:t>3.系统识别文字并翻译，显示译文</a:t>
            </a:r>
            <a:endParaRPr lang="zh-CN" altLang="en-US" sz="1200" b="0" dirty="0"/>
          </a:p>
          <a:p>
            <a:pPr marL="109855" indent="0">
              <a:buNone/>
            </a:pPr>
            <a:r>
              <a:rPr lang="zh-CN" altLang="en-US" sz="1200" dirty="0">
                <a:sym typeface="+mn-ea"/>
              </a:rPr>
              <a:t>扩展交互动作：</a:t>
            </a:r>
            <a:endParaRPr lang="zh-CN" altLang="en-US" sz="1200" b="0" dirty="0"/>
          </a:p>
          <a:p>
            <a:pPr marL="109855" indent="0">
              <a:buNone/>
            </a:pPr>
            <a:r>
              <a:rPr lang="zh-CN" altLang="en-US" sz="1200" dirty="0">
                <a:sym typeface="+mn-ea"/>
              </a:rPr>
              <a:t>3a 系统未识别到文字</a:t>
            </a:r>
            <a:endParaRPr lang="zh-CN" altLang="en-US" sz="1200" b="0" dirty="0"/>
          </a:p>
          <a:p>
            <a:pPr marL="109855" indent="0">
              <a:buNone/>
            </a:pPr>
            <a:r>
              <a:rPr lang="zh-CN" altLang="en-US" sz="1200" dirty="0">
                <a:sym typeface="+mn-ea"/>
              </a:rPr>
              <a:t>   3a1 系统提示区域内没有文字扩展交互动作</a:t>
            </a:r>
            <a:endParaRPr lang="zh-CN" altLang="en-US" sz="1200"/>
          </a:p>
        </p:txBody>
      </p:sp>
      <p:pic>
        <p:nvPicPr>
          <p:cNvPr id="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83260" y="2420620"/>
            <a:ext cx="3661410" cy="36296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marL="393065" lvl="1" indent="0">
              <a:buNone/>
            </a:pPr>
            <a:r>
              <a:rPr lang="zh-CN" altLang="en-US" sz="1600" dirty="0"/>
              <a:t>切换公共翻译源用例</a:t>
            </a:r>
            <a:r>
              <a:rPr lang="en-US" altLang="zh-CN" sz="1600" dirty="0"/>
              <a:t> </a:t>
            </a:r>
            <a:r>
              <a:rPr lang="zh-CN" altLang="en-US" sz="1600" dirty="0"/>
              <a:t>顺序图：</a:t>
            </a:r>
            <a:endParaRPr lang="zh-CN" altLang="en-US" sz="1600" dirty="0"/>
          </a:p>
          <a:p>
            <a:endParaRPr lang="zh-CN" altLang="en-US" sz="1600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5147945" y="3068955"/>
            <a:ext cx="3120390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/>
              <a:t>用例名：</a:t>
            </a:r>
            <a:r>
              <a:rPr lang="zh-CN" altLang="en-US" sz="1200"/>
              <a:t>切换公共翻译源</a:t>
            </a:r>
            <a:endParaRPr lang="zh-CN" altLang="en-US" sz="1200"/>
          </a:p>
          <a:p>
            <a:r>
              <a:rPr lang="zh-CN" altLang="en-US" sz="1200"/>
              <a:t>业务目标：切换软件自带的翻译API</a:t>
            </a:r>
            <a:endParaRPr lang="zh-CN" altLang="en-US" sz="1200"/>
          </a:p>
          <a:p>
            <a:r>
              <a:rPr lang="zh-CN" altLang="en-US" sz="1200"/>
              <a:t>执行者：用户</a:t>
            </a:r>
            <a:endParaRPr lang="zh-CN" altLang="en-US" sz="1200"/>
          </a:p>
          <a:p>
            <a:r>
              <a:rPr lang="zh-CN" altLang="en-US" sz="1200"/>
              <a:t>前置条件：有多个公共翻译源</a:t>
            </a:r>
            <a:endParaRPr lang="zh-CN" altLang="en-US" sz="1200"/>
          </a:p>
          <a:p>
            <a:r>
              <a:rPr lang="zh-CN" altLang="en-US" sz="1200"/>
              <a:t>触发条件：切换翻译源页签被点击</a:t>
            </a:r>
            <a:endParaRPr lang="zh-CN" altLang="en-US" sz="1200"/>
          </a:p>
          <a:p>
            <a:r>
              <a:rPr lang="zh-CN" altLang="en-US" sz="1200"/>
              <a:t>基本交互动作：</a:t>
            </a:r>
            <a:endParaRPr lang="zh-CN" altLang="en-US" sz="1200"/>
          </a:p>
          <a:p>
            <a:r>
              <a:rPr lang="zh-CN" altLang="en-US" sz="1200"/>
              <a:t>1.用户选择要切换的翻译API</a:t>
            </a:r>
            <a:endParaRPr lang="zh-CN" altLang="en-US" sz="1200"/>
          </a:p>
          <a:p>
            <a:r>
              <a:rPr lang="zh-CN" altLang="en-US" sz="1200"/>
              <a:t>2.系统根据用户选择，切换翻译API</a:t>
            </a:r>
            <a:endParaRPr lang="zh-CN" altLang="en-US" sz="1200"/>
          </a:p>
          <a:p>
            <a:r>
              <a:rPr lang="zh-CN" altLang="en-US" sz="1200"/>
              <a:t>扩展交互动作：</a:t>
            </a:r>
            <a:endParaRPr lang="zh-CN" altLang="en-US" sz="1200"/>
          </a:p>
          <a:p>
            <a:r>
              <a:rPr lang="zh-CN" altLang="en-US" sz="1200"/>
              <a:t>2a 用户选择的API失效</a:t>
            </a:r>
            <a:endParaRPr lang="zh-CN" altLang="en-US" sz="1200"/>
          </a:p>
          <a:p>
            <a:r>
              <a:rPr lang="zh-CN" altLang="en-US" sz="1200"/>
              <a:t>   2a1 系统保持原来的API不切换</a:t>
            </a:r>
            <a:endParaRPr lang="zh-CN" altLang="en-US" sz="1200"/>
          </a:p>
        </p:txBody>
      </p:sp>
      <p:pic>
        <p:nvPicPr>
          <p:cNvPr id="4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99795" y="2493010"/>
            <a:ext cx="3965575" cy="3411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marL="393065" lvl="1" indent="0">
              <a:buNone/>
            </a:pPr>
            <a:r>
              <a:rPr lang="zh-CN" altLang="en-US" sz="1600" dirty="0"/>
              <a:t>切换私有翻译源用例</a:t>
            </a:r>
            <a:r>
              <a:rPr lang="en-US" altLang="zh-CN" sz="1600" dirty="0"/>
              <a:t> </a:t>
            </a:r>
            <a:r>
              <a:rPr lang="zh-CN" altLang="en-US" sz="1600" dirty="0"/>
              <a:t>顺序图</a:t>
            </a:r>
            <a:endParaRPr lang="zh-CN" altLang="en-US" sz="1600" dirty="0"/>
          </a:p>
          <a:p>
            <a:pPr marL="109855" indent="0">
              <a:buNone/>
            </a:pPr>
            <a:endParaRPr lang="zh-CN" altLang="en-US" sz="1600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4903470" y="2774950"/>
            <a:ext cx="3783330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/>
              <a:t>用例名：</a:t>
            </a:r>
            <a:r>
              <a:rPr lang="zh-CN" altLang="en-US" sz="1200" dirty="0">
                <a:sym typeface="+mn-ea"/>
              </a:rPr>
              <a:t>切换私有翻译源</a:t>
            </a:r>
            <a:endParaRPr lang="zh-CN" altLang="en-US" sz="1200"/>
          </a:p>
          <a:p>
            <a:r>
              <a:rPr lang="zh-CN" altLang="en-US" sz="1200"/>
              <a:t>业务目标：切换用户自己的翻译API</a:t>
            </a:r>
            <a:endParaRPr lang="zh-CN" altLang="en-US" sz="1200"/>
          </a:p>
          <a:p>
            <a:r>
              <a:rPr lang="zh-CN" altLang="en-US" sz="1200"/>
              <a:t>执行者：用户</a:t>
            </a:r>
            <a:endParaRPr lang="zh-CN" altLang="en-US" sz="1200"/>
          </a:p>
          <a:p>
            <a:r>
              <a:rPr lang="zh-CN" altLang="en-US" sz="1200"/>
              <a:t>前置条件：用户需要使用自己的API</a:t>
            </a:r>
            <a:endParaRPr lang="zh-CN" altLang="en-US" sz="1200"/>
          </a:p>
          <a:p>
            <a:r>
              <a:rPr lang="zh-CN" altLang="en-US" sz="1200"/>
              <a:t>触发条件：切换翻译源页签被点击</a:t>
            </a:r>
            <a:endParaRPr lang="zh-CN" altLang="en-US" sz="1200"/>
          </a:p>
          <a:p>
            <a:r>
              <a:rPr lang="zh-CN" altLang="en-US" sz="1200"/>
              <a:t>基本交互动作：</a:t>
            </a:r>
            <a:endParaRPr lang="zh-CN" altLang="en-US" sz="1200"/>
          </a:p>
          <a:p>
            <a:r>
              <a:rPr lang="zh-CN" altLang="en-US" sz="1200"/>
              <a:t>1.用户输入Id和key</a:t>
            </a:r>
            <a:endParaRPr lang="zh-CN" altLang="en-US" sz="1200"/>
          </a:p>
          <a:p>
            <a:r>
              <a:rPr lang="zh-CN" altLang="en-US" sz="1200"/>
              <a:t>2.系统将用户输入的Id和key替换原来的Id和key</a:t>
            </a:r>
            <a:endParaRPr lang="zh-CN" altLang="en-US" sz="1200"/>
          </a:p>
          <a:p>
            <a:r>
              <a:rPr lang="zh-CN" altLang="en-US" sz="1200"/>
              <a:t>扩展交互动作：</a:t>
            </a:r>
            <a:endParaRPr lang="zh-CN" altLang="en-US" sz="1200"/>
          </a:p>
          <a:p>
            <a:r>
              <a:rPr lang="zh-CN" altLang="en-US" sz="1200"/>
              <a:t>2a 用户输入的Id和key无效</a:t>
            </a:r>
            <a:endParaRPr lang="zh-CN" altLang="en-US" sz="1200"/>
          </a:p>
          <a:p>
            <a:r>
              <a:rPr lang="zh-CN" altLang="en-US" sz="1200"/>
              <a:t>   2a1 系统保持原来的Id和key不变</a:t>
            </a:r>
            <a:endParaRPr lang="zh-CN" altLang="en-US" sz="120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11505" y="2564765"/>
            <a:ext cx="4048125" cy="2776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marL="393065" lvl="1" indent="0">
              <a:buNone/>
            </a:pPr>
            <a:r>
              <a:rPr lang="zh-CN" altLang="en-US" sz="1600" dirty="0"/>
              <a:t>语音</a:t>
            </a:r>
            <a:r>
              <a:rPr lang="zh-CN" altLang="en-US" sz="1600" dirty="0"/>
              <a:t>播放用例</a:t>
            </a:r>
            <a:r>
              <a:rPr lang="en-US" altLang="zh-CN" sz="1600" dirty="0"/>
              <a:t> </a:t>
            </a:r>
            <a:r>
              <a:rPr lang="zh-CN" altLang="en-US" sz="1600" dirty="0"/>
              <a:t>顺序图</a:t>
            </a:r>
            <a:endParaRPr lang="zh-CN" altLang="en-US" sz="1600" dirty="0"/>
          </a:p>
          <a:p>
            <a:endParaRPr lang="zh-CN" altLang="en-US" sz="1600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pic>
        <p:nvPicPr>
          <p:cNvPr id="7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83260" y="2348865"/>
            <a:ext cx="3563620" cy="346265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4500245" y="2853055"/>
            <a:ext cx="383921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/>
              <a:t>用例名：语音播放</a:t>
            </a:r>
            <a:endParaRPr lang="zh-CN" altLang="en-US" sz="1200"/>
          </a:p>
          <a:p>
            <a:r>
              <a:rPr lang="zh-CN" altLang="en-US" sz="1200"/>
              <a:t>业务目标：将图像识别翻译好的文本转为语音播放</a:t>
            </a:r>
            <a:endParaRPr lang="zh-CN" altLang="en-US" sz="1200"/>
          </a:p>
          <a:p>
            <a:r>
              <a:rPr lang="zh-CN" altLang="en-US" sz="1200"/>
              <a:t>执行者：用户</a:t>
            </a:r>
            <a:endParaRPr lang="zh-CN" altLang="en-US" sz="1200"/>
          </a:p>
          <a:p>
            <a:r>
              <a:rPr lang="zh-CN" altLang="en-US" sz="1200"/>
              <a:t>前置条件：已启动游戏</a:t>
            </a:r>
            <a:endParaRPr lang="zh-CN" altLang="en-US" sz="1200"/>
          </a:p>
          <a:p>
            <a:r>
              <a:rPr lang="zh-CN" altLang="en-US" sz="1200"/>
              <a:t>触发条件：用户打开语音播放</a:t>
            </a:r>
            <a:endParaRPr lang="zh-CN" altLang="en-US" sz="1200"/>
          </a:p>
          <a:p>
            <a:r>
              <a:rPr lang="zh-CN" altLang="en-US" sz="1200"/>
              <a:t>基本交互动作：</a:t>
            </a:r>
            <a:endParaRPr lang="zh-CN" altLang="en-US" sz="1200"/>
          </a:p>
          <a:p>
            <a:r>
              <a:rPr lang="zh-CN" altLang="en-US" sz="1200"/>
              <a:t>1.用户打开语音播放</a:t>
            </a:r>
            <a:endParaRPr lang="zh-CN" altLang="en-US" sz="1200"/>
          </a:p>
          <a:p>
            <a:r>
              <a:rPr lang="zh-CN" altLang="en-US" sz="1200"/>
              <a:t>2.用户使用图像识别翻译功能</a:t>
            </a:r>
            <a:endParaRPr lang="zh-CN" altLang="en-US" sz="1200"/>
          </a:p>
          <a:p>
            <a:r>
              <a:rPr lang="zh-CN" altLang="en-US" sz="1200"/>
              <a:t>3.系统将翻译好的文字转换成语音，并播放</a:t>
            </a:r>
            <a:endParaRPr lang="zh-CN" altLang="en-US" sz="1200"/>
          </a:p>
          <a:p>
            <a:r>
              <a:rPr lang="zh-CN" altLang="en-US" sz="1200"/>
              <a:t>扩展交互动作：</a:t>
            </a:r>
            <a:endParaRPr lang="zh-CN" altLang="en-US" sz="1200"/>
          </a:p>
          <a:p>
            <a:r>
              <a:rPr lang="zh-CN" altLang="en-US" sz="1200"/>
              <a:t>3a 系统没有识别到文字</a:t>
            </a:r>
            <a:endParaRPr lang="zh-CN" altLang="en-US" sz="1200"/>
          </a:p>
          <a:p>
            <a:r>
              <a:rPr lang="zh-CN" altLang="en-US" sz="1200"/>
              <a:t>   3a1 系统不进行语音播放</a:t>
            </a:r>
            <a:endParaRPr lang="zh-CN" altLang="en-US" sz="1200"/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r>
              <a:rPr lang="zh-CN" sz="1600" dirty="0"/>
              <a:t>分析类图</a:t>
            </a:r>
            <a:endParaRPr lang="zh-CN" sz="1600" dirty="0"/>
          </a:p>
          <a:p>
            <a:endParaRPr lang="zh-CN" sz="1600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pic>
        <p:nvPicPr>
          <p:cNvPr id="6" name="图片 6" descr="4aaf361380f8a2a497f299190e686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187133" y="2708593"/>
            <a:ext cx="4645025" cy="308673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软件的非功能需求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软件方便用户快速学习和操作</a:t>
            </a:r>
            <a:endParaRPr lang="zh-CN" altLang="en-US" dirty="0"/>
          </a:p>
          <a:p>
            <a:pPr lvl="1"/>
            <a:r>
              <a:rPr lang="zh-CN" altLang="en-US" dirty="0"/>
              <a:t>软件各项功能能够正常运行</a:t>
            </a:r>
            <a:endParaRPr lang="zh-CN" altLang="en-US" dirty="0"/>
          </a:p>
          <a:p>
            <a:pPr marL="393065" lvl="1" indent="0">
              <a:buNone/>
            </a:pP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软件需求文档</a:t>
            </a:r>
            <a:endParaRPr lang="zh-CN" altLang="en-US" dirty="0"/>
          </a:p>
          <a:p>
            <a:pPr marL="0" lvl="1"/>
            <a:r>
              <a:rPr lang="zh-CN" altLang="en-US" dirty="0"/>
              <a:t>本项目有产生的软件需求文档有两个，分别是</a:t>
            </a:r>
            <a:r>
              <a:rPr lang="zh-CN" altLang="en-US" dirty="0">
                <a:sym typeface="+mn-ea"/>
              </a:rPr>
              <a:t>软件需求构思与创意文档、软件需求规格说明书。</a:t>
            </a:r>
            <a:endParaRPr lang="zh-CN" altLang="en-US" dirty="0">
              <a:sym typeface="+mn-ea"/>
            </a:endParaRPr>
          </a:p>
          <a:p>
            <a:pPr marL="0" lvl="1"/>
            <a:r>
              <a:rPr lang="zh-CN" altLang="en-US" dirty="0">
                <a:sym typeface="+mn-ea"/>
              </a:rPr>
              <a:t>软件需求构思与创意文档中阐述了本项目的背景以及与解决的问题，并根据这两点进行了需求构思，以及预期的系统组成。还分析了项目的可行性以及其中可能遇到的风险。</a:t>
            </a:r>
            <a:endParaRPr lang="zh-CN" altLang="en-US" dirty="0">
              <a:sym typeface="+mn-ea"/>
            </a:endParaRPr>
          </a:p>
          <a:p>
            <a:pPr marL="0" lvl="1"/>
            <a:r>
              <a:rPr lang="zh-CN" altLang="en-US" dirty="0">
                <a:sym typeface="+mn-ea"/>
              </a:rPr>
              <a:t>软件需求规格说明书中阐述了软件项目的意义、目标用户，以及要实现的功能，还从软件需求中分析了项目难点，对项目的需求进行了描述。</a:t>
            </a:r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软件开发技术</a:t>
            </a:r>
            <a:endParaRPr lang="en-US" altLang="zh-CN"/>
          </a:p>
          <a:p>
            <a:pPr lvl="1"/>
            <a:r>
              <a:rPr lang="zh-CN" altLang="en-US"/>
              <a:t>使用了</a:t>
            </a:r>
            <a:r>
              <a:rPr lang="en-US" altLang="zh-CN"/>
              <a:t>WPF</a:t>
            </a:r>
            <a:r>
              <a:rPr lang="zh-CN" altLang="en-US"/>
              <a:t>框架和</a:t>
            </a:r>
            <a:r>
              <a:rPr lang="en-US" altLang="zh-CN"/>
              <a:t>xaml</a:t>
            </a:r>
            <a:r>
              <a:rPr lang="zh-CN" altLang="en-US"/>
              <a:t>技术</a:t>
            </a:r>
            <a:endParaRPr lang="en-US" altLang="zh-CN"/>
          </a:p>
          <a:p>
            <a:r>
              <a:rPr lang="zh-CN" altLang="en-US"/>
              <a:t>编程语言</a:t>
            </a:r>
            <a:endParaRPr lang="en-US" altLang="zh-CN"/>
          </a:p>
          <a:p>
            <a:pPr lvl="1"/>
            <a:r>
              <a:rPr lang="zh-CN" altLang="en-US"/>
              <a:t>软件项目使用</a:t>
            </a:r>
            <a:r>
              <a:rPr lang="en-US" altLang="zh-CN"/>
              <a:t>C#</a:t>
            </a:r>
            <a:r>
              <a:rPr lang="zh-CN" altLang="en-US"/>
              <a:t>语言编写</a:t>
            </a:r>
            <a:endParaRPr lang="en-US" altLang="zh-CN"/>
          </a:p>
          <a:p>
            <a:r>
              <a:rPr lang="zh-CN" altLang="en-US"/>
              <a:t>软件工具</a:t>
            </a:r>
            <a:endParaRPr lang="en-US" altLang="zh-CN"/>
          </a:p>
          <a:p>
            <a:pPr lvl="1"/>
            <a:r>
              <a:rPr lang="zh-CN" altLang="en-US"/>
              <a:t>使用</a:t>
            </a:r>
            <a:r>
              <a:rPr lang="en-US" altLang="zh-CN"/>
              <a:t>Visual Studio</a:t>
            </a:r>
            <a:r>
              <a:rPr lang="zh-CN" altLang="en-US"/>
              <a:t>编写项目，并用其中自带的代码分析功能对代码进行分析</a:t>
            </a:r>
            <a:endParaRPr lang="en-US" altLang="zh-CN"/>
          </a:p>
          <a:p>
            <a:endParaRPr lang="en-US" altLang="zh-CN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/>
              <a:t>©Copyright Xinjun Mao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/>
              <a:t>*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开发技术与工具</a:t>
            </a:r>
            <a:endParaRPr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/>
              <a:t>体系结构设计及其模型</a:t>
            </a:r>
            <a:endParaRPr lang="en-US" altLang="zh-CN"/>
          </a:p>
          <a:p>
            <a:pPr lvl="1"/>
            <a:endParaRPr lang="zh-CN" altLang="en-US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2" name="图片 2" descr="170011254323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499610" y="1844675"/>
            <a:ext cx="3947160" cy="45974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31800" y="2045970"/>
            <a:ext cx="378015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/>
              <a:t>右图描述了“文字冒险类游戏翻译”系统的设计架构，包括了用户界面层、业务逻辑层及数据层。其中：</a:t>
            </a:r>
            <a:endParaRPr lang="zh-CN" altLang="en-US" sz="1400"/>
          </a:p>
          <a:p>
            <a:r>
              <a:rPr lang="zh-CN" altLang="en-US" sz="1400"/>
              <a:t>界面层负责显示用户界面，承担了边界类“翻译界面类”、“图像识别界面类”、“翻译源界面类”与用户交互有关的职责。 </a:t>
            </a:r>
            <a:endParaRPr lang="zh-CN" altLang="en-US" sz="1400"/>
          </a:p>
          <a:p>
            <a:r>
              <a:rPr lang="zh-CN" altLang="en-US" sz="1400"/>
              <a:t>业务逻辑层负责核心业务逻辑处理，它将承担“翻译引擎类”、“翻译源切换引擎类”、“图像翻译引擎”这些控制类的所有职责。</a:t>
            </a:r>
            <a:endParaRPr lang="zh-CN" altLang="en-US" sz="1400"/>
          </a:p>
          <a:p>
            <a:r>
              <a:rPr lang="zh-CN" altLang="en-US" sz="1400"/>
              <a:t>数据层负责系统的数据存储，它包括了 “文件类”、“共有翻译源存储类”和“私有翻译源存储类”的实体类。</a:t>
            </a:r>
            <a:endParaRPr lang="zh-CN" altLang="en-US" sz="1400"/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/>
              <a:t>用户界面设计及其模型</a:t>
            </a:r>
            <a:endParaRPr lang="en-US" altLang="zh-CN"/>
          </a:p>
          <a:p>
            <a:pPr lvl="1"/>
            <a:r>
              <a:rPr lang="zh-CN" altLang="en-US"/>
              <a:t>主界面</a:t>
            </a:r>
            <a:endParaRPr lang="zh-CN" altLang="en-US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11" name="图片 11" descr="33788c2ecdcbf51a0df59b586a68a5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413500" y="2162810"/>
            <a:ext cx="2273300" cy="1856740"/>
          </a:xfrm>
          <a:prstGeom prst="rect">
            <a:avLst/>
          </a:prstGeom>
        </p:spPr>
      </p:pic>
      <p:pic>
        <p:nvPicPr>
          <p:cNvPr id="12" name="图片 12" descr="728274ff088a2e3ce568bc437f3d72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715510" y="188595"/>
            <a:ext cx="2258060" cy="1844040"/>
          </a:xfrm>
          <a:prstGeom prst="rect">
            <a:avLst/>
          </a:prstGeom>
        </p:spPr>
      </p:pic>
      <p:pic>
        <p:nvPicPr>
          <p:cNvPr id="13" name="图片 13" descr="3fd258320842edc5d1f6a36c2fffe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923665" y="2204720"/>
            <a:ext cx="2319020" cy="1894205"/>
          </a:xfrm>
          <a:prstGeom prst="rect">
            <a:avLst/>
          </a:prstGeom>
        </p:spPr>
      </p:pic>
      <p:pic>
        <p:nvPicPr>
          <p:cNvPr id="14" name="图片 14" descr="71bcc0cee9d94e9156a7d94ca2533cd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87450" y="2564765"/>
            <a:ext cx="2444115" cy="1996440"/>
          </a:xfrm>
          <a:prstGeom prst="rect">
            <a:avLst/>
          </a:prstGeom>
        </p:spPr>
      </p:pic>
      <p:pic>
        <p:nvPicPr>
          <p:cNvPr id="3" name="图片 15" descr="9600fde3a27a4ae59f9618aceffd4ab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5003800" y="4149090"/>
            <a:ext cx="3874135" cy="213169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763395" y="5373370"/>
            <a:ext cx="30480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/>
              <a:t>以上四图是软件主界面每个下拉菜单的情况，右图为主界面的</a:t>
            </a:r>
            <a:r>
              <a:rPr lang="zh-CN" altLang="en-US" sz="1600"/>
              <a:t>类表示</a:t>
            </a:r>
            <a:endParaRPr lang="zh-CN" altLang="en-US" sz="1600"/>
          </a:p>
        </p:txBody>
      </p: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/>
              <a:t>用户界面设计及其模型</a:t>
            </a:r>
            <a:endParaRPr lang="en-US" altLang="zh-CN"/>
          </a:p>
          <a:p>
            <a:pPr lvl="1"/>
            <a:r>
              <a:rPr lang="zh-CN" altLang="en-US"/>
              <a:t>切换公共翻译源</a:t>
            </a:r>
            <a:r>
              <a:rPr lang="zh-CN" altLang="en-US"/>
              <a:t>界面</a:t>
            </a:r>
            <a:endParaRPr lang="zh-CN" altLang="en-US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3" name="图片 3" descr="7d92ea7b11c5e497edbf151cd34b71e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43305" y="2420303"/>
            <a:ext cx="1771650" cy="2790825"/>
          </a:xfrm>
          <a:prstGeom prst="rect">
            <a:avLst/>
          </a:prstGeom>
        </p:spPr>
      </p:pic>
      <p:pic>
        <p:nvPicPr>
          <p:cNvPr id="2" name="图片 4" descr="c0d93c83585e060effe170da65410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1820" y="2997200"/>
            <a:ext cx="4638675" cy="145732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/>
              <a:t>用户界面设计及其模型</a:t>
            </a:r>
            <a:endParaRPr lang="en-US" altLang="zh-CN"/>
          </a:p>
          <a:p>
            <a:pPr lvl="1" algn="l">
              <a:buSzTx/>
            </a:pPr>
            <a:r>
              <a:rPr lang="zh-CN" altLang="en-US"/>
              <a:t>私有翻译源接口选择界面</a:t>
            </a:r>
            <a:endParaRPr lang="zh-CN" altLang="en-US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5" name="图片 5" descr="56c19dfd8e1f8d320249c3724d0918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187450" y="2204720"/>
            <a:ext cx="2519045" cy="3696335"/>
          </a:xfrm>
          <a:prstGeom prst="rect">
            <a:avLst/>
          </a:prstGeom>
        </p:spPr>
      </p:pic>
      <p:pic>
        <p:nvPicPr>
          <p:cNvPr id="6" name="图片 6" descr="3dde2dd86caf4081b5b526d178053b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899853" y="3429000"/>
            <a:ext cx="4638675" cy="139065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/>
              <a:t>用户界面设计及其模型</a:t>
            </a:r>
            <a:endParaRPr lang="en-US" altLang="zh-CN"/>
          </a:p>
          <a:p>
            <a:pPr lvl="1" algn="l">
              <a:buSzTx/>
            </a:pPr>
            <a:r>
              <a:rPr lang="zh-CN" altLang="en-US"/>
              <a:t>私有翻译源接口写入界面</a:t>
            </a:r>
            <a:endParaRPr lang="zh-CN" altLang="en-US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7" name="图片 7" descr="fa97ac24681e46beb27dcbc6e34728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98843" y="2564765"/>
            <a:ext cx="3446145" cy="2616200"/>
          </a:xfrm>
          <a:prstGeom prst="rect">
            <a:avLst/>
          </a:prstGeom>
        </p:spPr>
      </p:pic>
      <p:pic>
        <p:nvPicPr>
          <p:cNvPr id="8" name="图片 8" descr="5f40679735f20cf2b776b5e040d454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500245" y="2924810"/>
            <a:ext cx="4434840" cy="186563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/>
              <a:t>用户界面设计及其模型</a:t>
            </a:r>
            <a:endParaRPr lang="en-US" altLang="zh-CN"/>
          </a:p>
          <a:p>
            <a:pPr lvl="1"/>
            <a:r>
              <a:rPr lang="zh-CN" altLang="en-US"/>
              <a:t>图像识别与语音播放界面</a:t>
            </a:r>
            <a:endParaRPr lang="zh-CN" altLang="en-US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9" name="图片 9" descr="f0ce6d61a6849f245b28b9e567a008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99160" y="2493010"/>
            <a:ext cx="3459480" cy="1729740"/>
          </a:xfrm>
          <a:prstGeom prst="rect">
            <a:avLst/>
          </a:prstGeom>
        </p:spPr>
      </p:pic>
      <p:pic>
        <p:nvPicPr>
          <p:cNvPr id="10" name="图片 10" descr="fdc31b31ddbc6e68de738d3de5c9d4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715510" y="2651125"/>
            <a:ext cx="4055110" cy="141351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/>
              <a:t>用户界面设计及其模型</a:t>
            </a:r>
            <a:endParaRPr lang="en-US" altLang="zh-CN"/>
          </a:p>
          <a:p>
            <a:pPr lvl="1"/>
            <a:r>
              <a:rPr lang="zh-CN" altLang="en-US"/>
              <a:t>界面流设计</a:t>
            </a:r>
            <a:endParaRPr lang="zh-CN" altLang="en-US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16" name="图片 16" descr="b0768cca82096bd2a7c4de0e2910a8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99160" y="2204720"/>
            <a:ext cx="4728845" cy="320802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920105" y="2317115"/>
            <a:ext cx="2540000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000"/>
              <a:t>-主界面“MainScreen”，其职责为其他界面的跳转入口，通过下拉操作完成整个系统的核心控制。</a:t>
            </a:r>
            <a:endParaRPr lang="zh-CN" altLang="en-US" sz="1000"/>
          </a:p>
          <a:p>
            <a:r>
              <a:rPr lang="zh-CN" altLang="en-US" sz="1000"/>
              <a:t>-切换公共翻译源“SwitchPublicAPIScreen”，其职责是帮助用户切换和匹配公共翻译源。</a:t>
            </a:r>
            <a:endParaRPr lang="zh-CN" altLang="en-US" sz="1000"/>
          </a:p>
          <a:p>
            <a:r>
              <a:rPr lang="zh-CN" altLang="en-US" sz="1000"/>
              <a:t>-私有翻译源输入界面“InputPrivateAPIScreen”，其职责帮助用户输入私有翻译源的ID与Key并匹配翻译源。</a:t>
            </a:r>
            <a:endParaRPr lang="zh-CN" altLang="en-US" sz="1000"/>
          </a:p>
          <a:p>
            <a:r>
              <a:rPr lang="zh-CN" altLang="en-US" sz="1000"/>
              <a:t>-选择私有翻译源界面“SelectPrivateAPIScreen”，其职责是帮助用户选择菜单下的私有翻译源接口。</a:t>
            </a:r>
            <a:endParaRPr lang="zh-CN" altLang="en-US" sz="1000"/>
          </a:p>
          <a:p>
            <a:r>
              <a:rPr lang="zh-CN" altLang="en-US" sz="1000"/>
              <a:t>-图像识别界面“imageRecognitionScreen”，其职责是对图像识别翻译功能的实现。</a:t>
            </a:r>
            <a:endParaRPr lang="zh-CN" altLang="en-US" sz="1000"/>
          </a:p>
        </p:txBody>
      </p:sp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/>
              <a:t>用例设计及其模型</a:t>
            </a:r>
            <a:endParaRPr lang="zh-CN" altLang="en-US"/>
          </a:p>
          <a:p>
            <a:pPr lvl="1"/>
            <a:r>
              <a:rPr lang="zh-CN" altLang="en-US"/>
              <a:t>文本文件翻译用例</a:t>
            </a:r>
            <a:r>
              <a:rPr lang="en-US" altLang="zh-CN"/>
              <a:t> </a:t>
            </a:r>
            <a:r>
              <a:rPr lang="zh-CN" altLang="en-US"/>
              <a:t>设计顺序图</a:t>
            </a:r>
            <a:endParaRPr lang="zh-CN" altLang="en-US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17" name="图片 17" descr="240d87252f1132e8e7d6fb583f4436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547495" y="2277110"/>
            <a:ext cx="3023870" cy="400558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219700" y="2708910"/>
            <a:ext cx="210121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/>
              <a:t>“文本翻译”功能的实现主要通过“TranslationText”对象提供的服务，收到相应命令后在实体类文件中查找文件进行翻译并输出。</a:t>
            </a:r>
            <a:endParaRPr lang="zh-CN" altLang="en-US" sz="1200"/>
          </a:p>
        </p:txBody>
      </p:sp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/>
              <a:t>用例设计及其模型</a:t>
            </a:r>
            <a:endParaRPr lang="zh-CN" altLang="en-US"/>
          </a:p>
          <a:p>
            <a:pPr lvl="1"/>
            <a:r>
              <a:rPr lang="zh-CN" altLang="en-US"/>
              <a:t>图像识别翻译用例</a:t>
            </a:r>
            <a:r>
              <a:rPr lang="en-US" altLang="zh-CN"/>
              <a:t> </a:t>
            </a:r>
            <a:r>
              <a:rPr lang="zh-CN" altLang="en-US"/>
              <a:t>设计顺序图</a:t>
            </a:r>
            <a:endParaRPr lang="zh-CN" altLang="en-US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18" name="图片 18" descr="763e244be243940c626314c172d83cc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43305" y="2204720"/>
            <a:ext cx="4773295" cy="3757930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5795645" y="2924810"/>
            <a:ext cx="3240405" cy="199644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marL="0" indent="127000"/>
            <a:r>
              <a:rPr lang="zh-CN" sz="1800" b="0">
                <a:ea typeface="仿宋" panose="02010609060101010101" charset="-122"/>
              </a:rPr>
              <a:t>“图像识别翻译”功能的实现主要通过“OcrProgram”对象提供的服务，对选定区域中的文字进行识别，再将识别文字发给“TranslationTest”进行翻译。</a:t>
            </a:r>
            <a:endParaRPr lang="zh-CN" altLang="en-US" sz="1800" b="0">
              <a:ea typeface="仿宋" panose="02010609060101010101" charset="-122"/>
            </a:endParaRPr>
          </a:p>
        </p:txBody>
      </p:sp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/>
              <a:t>用例设计及其模型</a:t>
            </a:r>
            <a:endParaRPr lang="zh-CN" altLang="en-US"/>
          </a:p>
          <a:p>
            <a:pPr lvl="1"/>
            <a:r>
              <a:rPr lang="zh-CN" altLang="en-US"/>
              <a:t>切换公共翻译源用例</a:t>
            </a:r>
            <a:r>
              <a:rPr lang="en-US" altLang="zh-CN"/>
              <a:t> </a:t>
            </a:r>
            <a:r>
              <a:rPr lang="zh-CN" altLang="en-US"/>
              <a:t>设计顺序图</a:t>
            </a:r>
            <a:endParaRPr lang="zh-CN" altLang="en-US"/>
          </a:p>
          <a:p>
            <a:pPr marL="393065" lvl="1" indent="0">
              <a:buNone/>
            </a:pPr>
            <a:endParaRPr lang="zh-CN" altLang="en-US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20" name="图片 20" descr="1f0d60c18ddbf08731e60c03053e15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43305" y="2564765"/>
            <a:ext cx="4264660" cy="309626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363845" y="3304540"/>
            <a:ext cx="316293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/>
              <a:t>“切换公共翻译源”功能的实现主要通过“TranslationSourceSelect”对象提供的服务，将公共翻译源进行切换。</a:t>
            </a:r>
            <a:endParaRPr lang="zh-CN" altLang="en-US" sz="1400"/>
          </a:p>
        </p:txBody>
      </p:sp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/>
              <a:t>用例设计及其模型</a:t>
            </a:r>
            <a:endParaRPr lang="zh-CN" altLang="en-US"/>
          </a:p>
          <a:p>
            <a:pPr lvl="1"/>
            <a:r>
              <a:rPr lang="zh-CN" altLang="en-US"/>
              <a:t>切换私有翻译源用例</a:t>
            </a:r>
            <a:r>
              <a:rPr lang="en-US" altLang="zh-CN"/>
              <a:t> </a:t>
            </a:r>
            <a:r>
              <a:rPr lang="zh-CN" altLang="en-US"/>
              <a:t>设计顺序图</a:t>
            </a:r>
            <a:endParaRPr lang="zh-CN" altLang="en-US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21" name="图片 21" descr="783059bfbcb8a62a6f6f94b91821cf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11505" y="2493010"/>
            <a:ext cx="5270500" cy="313182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816600" y="3268345"/>
            <a:ext cx="285940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/>
              <a:t>切换私有翻译源”功能的实现主要通过“TranslationSourceSelect”对象提供的服务，保存和替换Id、Key和Sercet。</a:t>
            </a:r>
            <a:endParaRPr lang="zh-CN" altLang="en-US" sz="1400"/>
          </a:p>
        </p:txBody>
      </p:sp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/>
              <a:t>用例设计及其模型</a:t>
            </a:r>
            <a:endParaRPr lang="zh-CN" altLang="en-US"/>
          </a:p>
          <a:p>
            <a:pPr lvl="1"/>
            <a:r>
              <a:rPr lang="zh-CN" altLang="en-US"/>
              <a:t>语音播放用例</a:t>
            </a:r>
            <a:r>
              <a:rPr lang="en-US" altLang="zh-CN"/>
              <a:t> </a:t>
            </a:r>
            <a:r>
              <a:rPr lang="zh-CN" altLang="en-US"/>
              <a:t>设计顺序图</a:t>
            </a:r>
            <a:endParaRPr lang="zh-CN" altLang="en-US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35785" y="2348865"/>
            <a:ext cx="4017010" cy="383032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lstStyle/>
          <a:p>
            <a:pPr marL="365760" lvl="1" indent="-255905" algn="l">
              <a:spcBef>
                <a:spcPts val="400"/>
              </a:spcBef>
              <a:spcAft>
                <a:spcPts val="0"/>
              </a:spcAft>
              <a:buSzPct val="68000"/>
              <a:buFont typeface="Wingdings 3" panose="05040102010807070707"/>
              <a:buChar char=""/>
            </a:pPr>
            <a:r>
              <a:rPr lang="zh-CN" altLang="en-US" sz="2700" b="1">
                <a:sym typeface="+mn-ea"/>
              </a:rPr>
              <a:t>类设计及其模型</a:t>
            </a:r>
            <a:endParaRPr lang="zh-CN" altLang="en-US" sz="2700" b="1"/>
          </a:p>
          <a:p>
            <a:pPr lvl="1"/>
            <a:r>
              <a:rPr lang="zh-CN" altLang="en-US"/>
              <a:t>设计类图</a:t>
            </a:r>
            <a:endParaRPr lang="zh-CN" altLang="en-US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43305" y="2277110"/>
            <a:ext cx="4169410" cy="373253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/>
              <a:t>数据设计及其模型</a:t>
            </a:r>
            <a:endParaRPr lang="en-US" altLang="zh-CN"/>
          </a:p>
          <a:p>
            <a:pPr lvl="1"/>
            <a:endParaRPr lang="zh-CN" altLang="en-US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23" name="图片 23" descr="f1b1c0320484e92ded59162b52162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55650" y="2175193"/>
            <a:ext cx="5267960" cy="250634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代码组织结构</a:t>
            </a:r>
            <a:endParaRPr lang="en-US" altLang="zh-CN"/>
          </a:p>
          <a:p>
            <a:endParaRPr lang="en-US" altLang="zh-CN"/>
          </a:p>
        </p:txBody>
      </p:sp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代码编写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27405" y="2132965"/>
            <a:ext cx="3237230" cy="30740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211955" y="3068955"/>
            <a:ext cx="302958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/>
              <a:t>OutputFile</a:t>
            </a:r>
            <a:r>
              <a:rPr lang="zh-CN" altLang="en-US" sz="1600"/>
              <a:t>：译文暂存文件</a:t>
            </a:r>
            <a:r>
              <a:rPr lang="zh-CN" altLang="en-US" sz="1600"/>
              <a:t>夹</a:t>
            </a:r>
            <a:endParaRPr lang="zh-CN" altLang="en-US" sz="1600"/>
          </a:p>
          <a:p>
            <a:r>
              <a:rPr lang="en-US" altLang="zh-CN" sz="1600"/>
              <a:t>SourceFile</a:t>
            </a:r>
            <a:r>
              <a:rPr lang="zh-CN" altLang="en-US" sz="1600"/>
              <a:t>：源文本暂存文件</a:t>
            </a:r>
            <a:r>
              <a:rPr lang="zh-CN" altLang="en-US" sz="1600"/>
              <a:t>夹</a:t>
            </a:r>
            <a:endParaRPr lang="zh-CN" altLang="en-US" sz="1600"/>
          </a:p>
          <a:p>
            <a:r>
              <a:rPr lang="en-US" altLang="zh-CN" sz="1600"/>
              <a:t>tools</a:t>
            </a:r>
            <a:r>
              <a:rPr lang="zh-CN" altLang="en-US" sz="1600"/>
              <a:t>：工具类以及核心类文件</a:t>
            </a:r>
            <a:r>
              <a:rPr lang="zh-CN" altLang="en-US" sz="1600"/>
              <a:t>夹</a:t>
            </a:r>
            <a:endParaRPr lang="zh-CN" altLang="en-US" sz="1600"/>
          </a:p>
          <a:p>
            <a:r>
              <a:rPr lang="en-US" altLang="zh-CN" sz="1600"/>
              <a:t>view</a:t>
            </a:r>
            <a:r>
              <a:rPr lang="zh-CN" altLang="en-US" sz="1600"/>
              <a:t>和</a:t>
            </a:r>
            <a:r>
              <a:rPr lang="en-US" altLang="zh-CN" sz="1600"/>
              <a:t>viewModel</a:t>
            </a:r>
            <a:r>
              <a:rPr lang="zh-CN" altLang="en-US" sz="1600"/>
              <a:t>：窗口</a:t>
            </a:r>
            <a:r>
              <a:rPr lang="zh-CN" altLang="en-US" sz="1600"/>
              <a:t>文件</a:t>
            </a:r>
            <a:endParaRPr lang="zh-CN" altLang="en-US" sz="1600"/>
          </a:p>
        </p:txBody>
      </p:sp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程序代码量</a:t>
            </a:r>
            <a:endParaRPr lang="en-US" altLang="zh-CN"/>
          </a:p>
          <a:p>
            <a:pPr lvl="1"/>
            <a:r>
              <a:rPr lang="zh-CN" altLang="en-US"/>
              <a:t>软件系统中总代码量约为</a:t>
            </a:r>
            <a:r>
              <a:rPr lang="en-US" altLang="zh-CN"/>
              <a:t>3200</a:t>
            </a:r>
            <a:r>
              <a:rPr lang="zh-CN" altLang="en-US"/>
              <a:t>行，重用代码量占总代码量约</a:t>
            </a:r>
            <a:r>
              <a:rPr lang="en-US" altLang="zh-CN"/>
              <a:t>10%</a:t>
            </a:r>
            <a:r>
              <a:rPr lang="zh-CN" altLang="en-US"/>
              <a:t>。</a:t>
            </a:r>
            <a:endParaRPr lang="en-US" altLang="zh-CN"/>
          </a:p>
          <a:p>
            <a:r>
              <a:rPr lang="zh-CN" altLang="en-US"/>
              <a:t>开源代码利用情况</a:t>
            </a:r>
            <a:endParaRPr lang="en-US" altLang="zh-CN"/>
          </a:p>
          <a:p>
            <a:pPr marL="0" lvl="1"/>
            <a:r>
              <a:rPr lang="zh-CN" altLang="en-US">
                <a:sym typeface="+mn-ea"/>
              </a:rPr>
              <a:t>调用百度翻译以及讯飞翻译的</a:t>
            </a:r>
            <a:r>
              <a:rPr lang="en-US" altLang="zh-CN">
                <a:sym typeface="+mn-ea"/>
              </a:rPr>
              <a:t>API</a:t>
            </a:r>
            <a:r>
              <a:rPr lang="zh-CN" altLang="en-US">
                <a:sym typeface="+mn-ea"/>
              </a:rPr>
              <a:t>实现了文本文件翻译</a:t>
            </a:r>
            <a:endParaRPr lang="zh-CN" altLang="en-US">
              <a:sym typeface="+mn-ea"/>
            </a:endParaRPr>
          </a:p>
          <a:p>
            <a:pPr marL="0" lvl="1"/>
            <a:r>
              <a:rPr lang="zh-CN" altLang="en-US">
                <a:sym typeface="+mn-ea"/>
              </a:rPr>
              <a:t>调用微软的</a:t>
            </a:r>
            <a:r>
              <a:rPr lang="en-US" altLang="zh-CN">
                <a:sym typeface="+mn-ea"/>
              </a:rPr>
              <a:t> OCR </a:t>
            </a:r>
            <a:r>
              <a:rPr lang="zh-CN" altLang="en-US">
                <a:sym typeface="+mn-ea"/>
              </a:rPr>
              <a:t>接口进行文字识别，然后对识别到的文字进行翻译实现了图像识别翻译功能</a:t>
            </a:r>
            <a:endParaRPr lang="zh-CN" altLang="en-US">
              <a:sym typeface="+mn-ea"/>
            </a:endParaRPr>
          </a:p>
          <a:p>
            <a:pPr marL="0" lvl="1"/>
            <a:r>
              <a:rPr lang="zh-CN" altLang="en-US">
                <a:sym typeface="+mn-ea"/>
              </a:rPr>
              <a:t>调用微软的语音合成</a:t>
            </a:r>
            <a:r>
              <a:rPr lang="zh-CN" altLang="en-US"/>
              <a:t>接口实现将译文转换成语音播放</a:t>
            </a:r>
            <a:endParaRPr lang="en-US" altLang="zh-CN"/>
          </a:p>
          <a:p>
            <a:endParaRPr lang="en-US" altLang="zh-CN"/>
          </a:p>
        </p:txBody>
      </p:sp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代码编写</a:t>
            </a:r>
            <a:endParaRPr lang="zh-CN" altLang="en-US"/>
          </a:p>
        </p:txBody>
      </p:sp>
    </p:spTree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开展了哪些测试</a:t>
            </a:r>
            <a:endParaRPr lang="en-US" altLang="zh-CN" dirty="0"/>
          </a:p>
          <a:p>
            <a:pPr lvl="1"/>
            <a:r>
              <a:rPr lang="zh-CN" altLang="en-US" dirty="0"/>
              <a:t>对文本文件翻译系统的测试：</a:t>
            </a:r>
            <a:endParaRPr lang="zh-CN" altLang="en-US" dirty="0"/>
          </a:p>
          <a:p>
            <a:pPr lvl="1"/>
            <a:r>
              <a:rPr lang="zh-CN" altLang="en-US" dirty="0"/>
              <a:t>使用软件系统选择不同内容的文本文件进行翻译测试，翻译结果都正常，原文与译文在界面中显示的时候达到一一对应效果。</a:t>
            </a:r>
            <a:endParaRPr lang="zh-CN" altLang="en-US" dirty="0"/>
          </a:p>
          <a:p>
            <a:pPr lvl="1"/>
            <a:endParaRPr lang="zh-CN" altLang="en-US" dirty="0"/>
          </a:p>
        </p:txBody>
      </p:sp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软件测试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开展了哪些测试</a:t>
            </a:r>
            <a:endParaRPr lang="en-US" altLang="zh-CN" dirty="0"/>
          </a:p>
          <a:p>
            <a:pPr lvl="1"/>
            <a:r>
              <a:rPr lang="zh-CN" altLang="en-US" dirty="0"/>
              <a:t>对图像识别翻译系统的测试：</a:t>
            </a:r>
            <a:br>
              <a:rPr lang="zh-CN" altLang="en-US" dirty="0"/>
            </a:br>
            <a:r>
              <a:rPr lang="zh-CN" altLang="en-US" dirty="0"/>
              <a:t>使用系统软件进行空识别和不同语言识别的测试，在识别为空时，程序未出现异常（如空异常，或者异常请求），在进行不同语言识别时，也并未出现识别乱码等错误。</a:t>
            </a:r>
            <a:endParaRPr lang="zh-CN" altLang="en-US" dirty="0"/>
          </a:p>
        </p:txBody>
      </p:sp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软件测试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700" dirty="0">
                <a:sym typeface="+mn-ea"/>
              </a:rPr>
              <a:t>采取了哪些质量保证手段</a:t>
            </a:r>
            <a:endParaRPr lang="en-US" altLang="zh-CN" sz="2700" dirty="0"/>
          </a:p>
          <a:p>
            <a:pPr lvl="1"/>
            <a:r>
              <a:rPr lang="zh-CN" altLang="en-US" dirty="0"/>
              <a:t>在代码编写过程不断对代码输入样例进行测试是否达到预期结果，去避免一些特殊情况的发生。</a:t>
            </a:r>
            <a:endParaRPr lang="zh-CN" altLang="en-US" dirty="0"/>
          </a:p>
        </p:txBody>
      </p:sp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软件质量与保证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700" dirty="0">
                <a:sym typeface="+mn-ea"/>
              </a:rPr>
              <a:t>程序代码风格</a:t>
            </a:r>
            <a:endParaRPr lang="en-US" altLang="zh-CN" sz="2700" dirty="0"/>
          </a:p>
          <a:p>
            <a:pPr marL="109855" indent="0">
              <a:buNone/>
            </a:pPr>
            <a:endParaRPr lang="en-US" altLang="zh-CN" dirty="0"/>
          </a:p>
        </p:txBody>
      </p:sp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软件质量与保证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411730" y="2204720"/>
            <a:ext cx="4415790" cy="385699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程序代码质量</a:t>
            </a:r>
            <a:endParaRPr lang="en-US" altLang="zh-CN" dirty="0"/>
          </a:p>
          <a:p>
            <a:pPr lvl="1"/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9640" y="2204720"/>
            <a:ext cx="7138035" cy="53213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640" y="2924810"/>
            <a:ext cx="7259955" cy="242316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/>
              <a:t>演示软件系统的运行情况</a:t>
            </a:r>
            <a:endParaRPr lang="zh-CN" altLang="en-US" dirty="0"/>
          </a:p>
          <a:p>
            <a:pPr lvl="1"/>
            <a:r>
              <a:rPr lang="zh-CN" altLang="en-US" dirty="0"/>
              <a:t>运行目标软件系统，操作和演示软件系统，或者播放实际运行的演示效果视频</a:t>
            </a:r>
            <a:endParaRPr lang="zh-CN" altLang="en-US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</p:txBody>
      </p:sp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zh-CN"/>
              <a:t>开发过程中加入了</a:t>
            </a:r>
            <a:r>
              <a:rPr lang="en-US" altLang="zh-CN"/>
              <a:t>Stack Overflow</a:t>
            </a:r>
            <a:r>
              <a:rPr lang="zh-CN" altLang="en-US"/>
              <a:t>、</a:t>
            </a:r>
            <a:r>
              <a:rPr lang="en-US" altLang="zh-CN"/>
              <a:t>CSDN</a:t>
            </a:r>
            <a:r>
              <a:rPr lang="zh-CN" altLang="en-US"/>
              <a:t>、掘金、博客园等开源社区，在其中寻找相关的问题解决方法。</a:t>
            </a:r>
            <a:endParaRPr lang="zh-CN" altLang="en-US"/>
          </a:p>
          <a:p>
            <a:pPr lvl="1"/>
            <a:endParaRPr lang="zh-CN" altLang="en-US"/>
          </a:p>
          <a:p>
            <a:pPr lvl="1"/>
            <a:r>
              <a:rPr lang="zh-CN" altLang="en-US"/>
              <a:t>使用到的参考：</a:t>
            </a:r>
            <a:br>
              <a:rPr lang="zh-CN" altLang="en-US"/>
            </a:br>
            <a:r>
              <a:rPr lang="zh-CN" altLang="en-US" sz="1400"/>
              <a:t>1、C# 参考 | Microsoft Learn https://learn.microsoft.com/zh-cn/dotnet/csharp/language-reference/</a:t>
            </a:r>
            <a:endParaRPr lang="zh-CN" altLang="en-US" sz="1400"/>
          </a:p>
          <a:p>
            <a:pPr lvl="1"/>
            <a:r>
              <a:rPr lang="zh-CN" altLang="en-US" sz="1400"/>
              <a:t>2、C# 程序的通用结构 | Microsoft Learn</a:t>
            </a:r>
            <a:endParaRPr lang="zh-CN" altLang="en-US" sz="1400"/>
          </a:p>
          <a:p>
            <a:pPr lvl="1"/>
            <a:r>
              <a:rPr lang="zh-CN" altLang="en-US" sz="1400"/>
              <a:t>https://learn.microsoft.com/zh-cn/dotnet/csharp/fundamentals/program-structure/</a:t>
            </a:r>
            <a:endParaRPr lang="zh-CN" altLang="en-US" sz="1400"/>
          </a:p>
          <a:p>
            <a:pPr lvl="1"/>
            <a:r>
              <a:rPr lang="zh-CN" altLang="en-US" sz="1400"/>
              <a:t>3、【深度学习】OCR文本识别_ocr 深度学习-CSDN博客</a:t>
            </a:r>
            <a:endParaRPr lang="zh-CN" altLang="en-US" sz="140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/>
              <a:t>©Copyright Xinjun Mao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/>
              <a:t>*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开源社区的使用</a:t>
            </a:r>
            <a:endParaRPr lang="zh-CN" alt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 dirty="0">
                <a:sym typeface="+mn-ea"/>
              </a:rPr>
              <a:t>实践的收获</a:t>
            </a:r>
            <a:endParaRPr lang="zh-CN" altLang="en-US" dirty="0">
              <a:sym typeface="+mn-ea"/>
            </a:endParaRPr>
          </a:p>
          <a:p>
            <a:r>
              <a:rPr lang="en-US" altLang="zh-CN" sz="1600" b="0" dirty="0"/>
              <a:t>通过这一次的实践，</a:t>
            </a:r>
            <a:r>
              <a:rPr lang="zh-CN" altLang="en-US" sz="1600" b="0" dirty="0"/>
              <a:t>我们</a:t>
            </a:r>
            <a:r>
              <a:rPr lang="en-US" altLang="zh-CN" sz="1600" b="0" dirty="0"/>
              <a:t>学习了C#语言的使用以及语言特性，了解了目前主流的程序设计方式、框架以及工具。在使用工具上，了解了对各个编译器如visual studio、rider等。在框架上，学习使用C#的特性，使用框架构建界面，使用C#语言与Windows系统的调动实现软件的部分功能。</a:t>
            </a:r>
            <a:endParaRPr lang="en-US" altLang="zh-CN" sz="1600" b="0" dirty="0"/>
          </a:p>
          <a:p>
            <a:r>
              <a:rPr lang="zh-CN" altLang="en-US" dirty="0"/>
              <a:t>心得和体会</a:t>
            </a:r>
            <a:endParaRPr lang="zh-CN" altLang="en-US" dirty="0"/>
          </a:p>
          <a:p>
            <a:r>
              <a:rPr lang="en-US" altLang="zh-CN" sz="1600" b="0" dirty="0"/>
              <a:t>了解了软件开发从设计到落地实现的难度，需要易于使用的框架来构建软件。根据实际开发情况，需要语言支持对于功能的库函数或者开源库的支持，否则就需要花费时间去造轮子。同时，查找的开源社区的质量的好坏也影响则实际编码情况，这也影响遇到问题时，解决问题的速度以及后续代码改进的方案。</a:t>
            </a:r>
            <a:endParaRPr lang="en-US" altLang="zh-CN" sz="1600" b="0" dirty="0"/>
          </a:p>
          <a:p>
            <a:r>
              <a:rPr lang="zh-CN" altLang="en-US" dirty="0"/>
              <a:t>困难和问题</a:t>
            </a:r>
            <a:endParaRPr lang="en-US" altLang="zh-CN" dirty="0"/>
          </a:p>
          <a:p>
            <a:r>
              <a:rPr lang="en-US" altLang="zh-CN" sz="1600" b="0" dirty="0"/>
              <a:t>项目初始阶段因为对语言还不太熟悉</a:t>
            </a:r>
            <a:r>
              <a:rPr lang="zh-CN" altLang="en-US" sz="1600" b="0" dirty="0"/>
              <a:t>，</a:t>
            </a:r>
            <a:r>
              <a:rPr lang="en-US" altLang="zh-CN" sz="1600" b="0" dirty="0"/>
              <a:t>在开发时遇到一些阻碍</a:t>
            </a:r>
            <a:r>
              <a:rPr lang="zh-CN" altLang="en-US" sz="1600" b="0" dirty="0"/>
              <a:t>还</a:t>
            </a:r>
            <a:r>
              <a:rPr lang="en-US" altLang="zh-CN" sz="1600" b="0" dirty="0"/>
              <a:t>很难用常规方法处理，需要语言特定的库函数来实现</a:t>
            </a:r>
            <a:r>
              <a:rPr lang="zh-CN" altLang="en-US" sz="1600" b="0" dirty="0"/>
              <a:t>，但是对一些库函数都不太连接，所以转了挺多的误区。在实现图像识别功能阶段，遇到了识别精度低，识别区域不匹配的问题，以致于最后需要更换另一种方法。</a:t>
            </a:r>
            <a:endParaRPr lang="en-US" altLang="zh-CN" sz="1600" b="0" dirty="0"/>
          </a:p>
        </p:txBody>
      </p:sp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实践收获与感受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2.xml><?xml version="1.0" encoding="utf-8"?>
<p:tagLst xmlns:p="http://schemas.openxmlformats.org/presentationml/2006/main">
  <p:tag name="TABLE_ENDDRAG_ORIGIN_RECT" val="561*250"/>
  <p:tag name="TABLE_ENDDRAG_RECT" val="108*180*561*250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commondata" val="eyJoZGlkIjoiNzFkZTVkNTdkOGFhOTI4NTBjYmE0M2U3YzNiOWJkZWIifQ==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聚合">
  <a:themeElements>
    <a:clrScheme name="聚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聚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聚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4403</Words>
  <Application>WPS 演示</Application>
  <PresentationFormat>全屏显示(4:3)</PresentationFormat>
  <Paragraphs>371</Paragraphs>
  <Slides>39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53" baseType="lpstr">
      <vt:lpstr>Arial</vt:lpstr>
      <vt:lpstr>宋体</vt:lpstr>
      <vt:lpstr>Wingdings</vt:lpstr>
      <vt:lpstr>Times New Roman</vt:lpstr>
      <vt:lpstr>Wingdings 3</vt:lpstr>
      <vt:lpstr>Verdana</vt:lpstr>
      <vt:lpstr>Wingdings 2</vt:lpstr>
      <vt:lpstr>微软雅黑</vt:lpstr>
      <vt:lpstr>仿宋</vt:lpstr>
      <vt:lpstr>仿宋_GB2312</vt:lpstr>
      <vt:lpstr>Lucida Sans Unicode</vt:lpstr>
      <vt:lpstr>Arial Unicode MS</vt:lpstr>
      <vt:lpstr>黑体</vt:lpstr>
      <vt:lpstr>聚合</vt:lpstr>
      <vt:lpstr>软件工程课程实践汇报 “文字类游戏翻译软件”</vt:lpstr>
      <vt:lpstr>汇报内容</vt:lpstr>
      <vt:lpstr>软件需求与创意</vt:lpstr>
      <vt:lpstr>软件需求与创意</vt:lpstr>
      <vt:lpstr>软件需求与创意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开发技术与工具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代码编写</vt:lpstr>
      <vt:lpstr>代码编写</vt:lpstr>
      <vt:lpstr>软件测试</vt:lpstr>
      <vt:lpstr>软件测试</vt:lpstr>
      <vt:lpstr>软件质量与保证</vt:lpstr>
      <vt:lpstr>软件质量与保证</vt:lpstr>
      <vt:lpstr>软件质量与保证</vt:lpstr>
      <vt:lpstr>系统部署与运行</vt:lpstr>
      <vt:lpstr>开源社区的使用</vt:lpstr>
      <vt:lpstr>实践收获与感受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tommy</dc:creator>
  <cp:lastModifiedBy>涂</cp:lastModifiedBy>
  <cp:revision>326</cp:revision>
  <dcterms:created xsi:type="dcterms:W3CDTF">2113-01-01T00:00:00Z</dcterms:created>
  <dcterms:modified xsi:type="dcterms:W3CDTF">2023-11-17T00:47:34Z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2052-12.1.0.15712</vt:lpwstr>
  </property>
  <property fmtid="{D5CDD505-2E9C-101B-9397-08002B2CF9AE}" pid="4" name="ICV">
    <vt:lpwstr>82E75B47B3F14D278028BFD9BD3F100A_13</vt:lpwstr>
  </property>
</Properties>
</file>