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
  </p:notesMasterIdLst>
  <p:handoutMasterIdLst>
    <p:handoutMasterId r:id="rId55"/>
  </p:handoutMasterIdLst>
  <p:sldIdLst>
    <p:sldId id="256" r:id="rId3"/>
    <p:sldId id="321" r:id="rId4"/>
    <p:sldId id="322" r:id="rId6"/>
    <p:sldId id="349" r:id="rId7"/>
    <p:sldId id="350" r:id="rId8"/>
    <p:sldId id="351" r:id="rId9"/>
    <p:sldId id="340" r:id="rId10"/>
    <p:sldId id="363" r:id="rId11"/>
    <p:sldId id="364" r:id="rId12"/>
    <p:sldId id="365" r:id="rId13"/>
    <p:sldId id="366" r:id="rId14"/>
    <p:sldId id="367" r:id="rId15"/>
    <p:sldId id="368" r:id="rId16"/>
    <p:sldId id="369" r:id="rId17"/>
    <p:sldId id="370" r:id="rId18"/>
    <p:sldId id="331" r:id="rId19"/>
    <p:sldId id="330" r:id="rId20"/>
    <p:sldId id="373" r:id="rId21"/>
    <p:sldId id="374" r:id="rId22"/>
    <p:sldId id="376" r:id="rId23"/>
    <p:sldId id="391" r:id="rId24"/>
    <p:sldId id="392" r:id="rId25"/>
    <p:sldId id="393" r:id="rId26"/>
    <p:sldId id="394" r:id="rId27"/>
    <p:sldId id="395" r:id="rId28"/>
    <p:sldId id="396" r:id="rId29"/>
    <p:sldId id="397" r:id="rId30"/>
    <p:sldId id="398" r:id="rId31"/>
    <p:sldId id="399" r:id="rId32"/>
    <p:sldId id="400" r:id="rId33"/>
    <p:sldId id="375" r:id="rId34"/>
    <p:sldId id="401" r:id="rId35"/>
    <p:sldId id="402" r:id="rId36"/>
    <p:sldId id="378" r:id="rId37"/>
    <p:sldId id="382" r:id="rId38"/>
    <p:sldId id="383" r:id="rId39"/>
    <p:sldId id="377" r:id="rId40"/>
    <p:sldId id="385" r:id="rId41"/>
    <p:sldId id="384" r:id="rId42"/>
    <p:sldId id="325" r:id="rId43"/>
    <p:sldId id="404" r:id="rId44"/>
    <p:sldId id="403" r:id="rId45"/>
    <p:sldId id="324" r:id="rId46"/>
    <p:sldId id="420" r:id="rId47"/>
    <p:sldId id="421" r:id="rId48"/>
    <p:sldId id="332" r:id="rId49"/>
    <p:sldId id="326" r:id="rId50"/>
    <p:sldId id="329" r:id="rId51"/>
    <p:sldId id="328" r:id="rId52"/>
    <p:sldId id="352" r:id="rId53"/>
    <p:sldId id="353" r:id="rId54"/>
  </p:sldIdLst>
  <p:sldSz cx="9144000" cy="6858000" type="screen4x3"/>
  <p:notesSz cx="7099300" cy="10234295"/>
  <p:custDataLst>
    <p:tags r:id="rId59"/>
  </p:custDataLst>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82"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8080"/>
    <a:srgbClr val="008000"/>
    <a:srgbClr val="339933"/>
    <a:srgbClr val="006666"/>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494" autoAdjust="0"/>
  </p:normalViewPr>
  <p:slideViewPr>
    <p:cSldViewPr showGuides="1">
      <p:cViewPr varScale="1">
        <p:scale>
          <a:sx n="118" d="100"/>
          <a:sy n="118" d="100"/>
        </p:scale>
        <p:origin x="1738" y="91"/>
      </p:cViewPr>
      <p:guideLst>
        <p:guide orient="horz" pos="2182"/>
        <p:guide pos="2880"/>
      </p:guideLst>
    </p:cSldViewPr>
  </p:slideViewPr>
  <p:notesTextViewPr>
    <p:cViewPr>
      <p:scale>
        <a:sx n="100" d="100"/>
        <a:sy n="100" d="100"/>
      </p:scale>
      <p:origin x="0" y="0"/>
    </p:cViewPr>
  </p:notesTextViewPr>
  <p:sorterViewPr>
    <p:cViewPr>
      <p:scale>
        <a:sx n="150" d="100"/>
        <a:sy n="150" d="100"/>
      </p:scale>
      <p:origin x="0" y="0"/>
    </p:cViewPr>
  </p:sorterViewPr>
  <p:notesViewPr>
    <p:cSldViewPr>
      <p:cViewPr varScale="1">
        <p:scale>
          <a:sx n="65" d="100"/>
          <a:sy n="65" d="100"/>
        </p:scale>
        <p:origin x="-2874" y="-102"/>
      </p:cViewPr>
      <p:guideLst>
        <p:guide orient="horz" pos="3257"/>
        <p:guide pos="223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9" Type="http://schemas.openxmlformats.org/officeDocument/2006/relationships/tags" Target="tags/tag38.xml"/><Relationship Id="rId58" Type="http://schemas.openxmlformats.org/officeDocument/2006/relationships/tableStyles" Target="tableStyles.xml"/><Relationship Id="rId57" Type="http://schemas.openxmlformats.org/officeDocument/2006/relationships/viewProps" Target="viewProps.xml"/><Relationship Id="rId56" Type="http://schemas.openxmlformats.org/officeDocument/2006/relationships/presProps" Target="presProps.xml"/><Relationship Id="rId55" Type="http://schemas.openxmlformats.org/officeDocument/2006/relationships/handoutMaster" Target="handoutMasters/handoutMaster1.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88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88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88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6C94CD3F-BC40-49E1-B6B8-E1A76E047675}"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defTabSz="990600">
              <a:defRPr sz="1300"/>
            </a:lvl1pPr>
          </a:lstStyle>
          <a:p>
            <a:pPr>
              <a:defRPr/>
            </a:pPr>
            <a:endParaRPr lang="zh-CN" altLang="en-US"/>
          </a:p>
        </p:txBody>
      </p:sp>
      <p:sp>
        <p:nvSpPr>
          <p:cNvPr id="614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defTabSz="990600">
              <a:defRPr sz="1300"/>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15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defTabSz="990600">
              <a:defRPr sz="1300"/>
            </a:lvl1pPr>
          </a:lstStyle>
          <a:p>
            <a:pPr>
              <a:defRPr/>
            </a:pPr>
            <a:endParaRPr lang="en-US" altLang="zh-CN"/>
          </a:p>
        </p:txBody>
      </p:sp>
      <p:sp>
        <p:nvSpPr>
          <p:cNvPr id="615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defTabSz="990600">
              <a:defRPr sz="1300"/>
            </a:lvl1pPr>
          </a:lstStyle>
          <a:p>
            <a:pPr>
              <a:defRPr/>
            </a:pPr>
            <a:fld id="{17148E70-F631-4132-BD22-94B9F5668B9A}"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992188" y="768350"/>
            <a:ext cx="5114925"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992188" y="768350"/>
            <a:ext cx="5114925"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992188" y="768350"/>
            <a:ext cx="5114925"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992188" y="768350"/>
            <a:ext cx="5114925"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992188" y="768350"/>
            <a:ext cx="5114925"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992188" y="768350"/>
            <a:ext cx="5114925" cy="3836988"/>
          </a:xfrm>
        </p:spPr>
      </p:sp>
      <p:sp>
        <p:nvSpPr>
          <p:cNvPr id="18435" name="备注占位符 2"/>
          <p:cNvSpPr>
            <a:spLocks noGrp="1"/>
          </p:cNvSpPr>
          <p:nvPr>
            <p:ph type="body" idx="1"/>
          </p:nvPr>
        </p:nvSpPr>
        <p:spPr>
          <a:noFill/>
        </p:spPr>
        <p:txBody>
          <a:bodyPr/>
          <a:lstStyle/>
          <a:p>
            <a:endParaRPr lang="zh-CN" altLang="en-US"/>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fld>
            <a:endParaRPr lang="en-US" altLang="zh-CN" sz="13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992188" y="768350"/>
            <a:ext cx="5114925"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6444208" y="6407944"/>
            <a:ext cx="192024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4067944" y="6407944"/>
            <a:ext cx="2350681" cy="365125"/>
          </a:xfrm>
        </p:spPr>
        <p:txBody>
          <a:bodyPr/>
          <a:lstStyle/>
          <a:p>
            <a:pPr>
              <a:defRPr/>
            </a:pPr>
            <a:endParaRPr lang="en-US" altLang="zh-CN"/>
          </a:p>
        </p:txBody>
      </p:sp>
      <p:sp>
        <p:nvSpPr>
          <p:cNvPr id="6" name="灯片编号占位符 5"/>
          <p:cNvSpPr>
            <a:spLocks noGrp="1"/>
          </p:cNvSpPr>
          <p:nvPr>
            <p:ph type="sldNum" sz="quarter" idx="12"/>
          </p:nvPr>
        </p:nvSpPr>
        <p:spPr>
          <a:xfrm>
            <a:off x="8388424" y="6407944"/>
            <a:ext cx="624608"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endParaRPr kumimoji="0" lang="zh-CN" alt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4628B54E-638A-43B5-A513-198B0E677B9C}" type="slidenum">
              <a:rPr lang="zh-CN" altLang="en-US" smtClean="0"/>
            </a:fld>
            <a:endParaRPr lang="en-US" altLang="zh-CN"/>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4CA47A10-A01A-4A14-B7DD-5E6C1A8D811F}" type="slidenum">
              <a:rPr lang="zh-CN" altLang="en-US" smtClean="0"/>
            </a:fld>
            <a:endParaRPr lang="en-US" altLang="zh-CN"/>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pPr>
              <a:defRPr/>
            </a:pPr>
            <a:r>
              <a:rPr lang="zh-CN" altLang="en-US"/>
              <a:t>©Copyright Xinjun Mao</a:t>
            </a: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B05513BD-4EBF-4D21-8E12-87C82F04830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62B70980-5545-4AFA-8E96-1F6CCA885F37}" type="slidenum">
              <a:rPr lang="zh-CN" altLang="en-US" smtClean="0"/>
            </a:fld>
            <a:endParaRPr lang="en-US" altLang="zh-CN"/>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t>©Copyright Xinjun Mao</a:t>
            </a: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0C66BB1B-2BFC-4917-A546-A4D7964A247C}" type="slidenum">
              <a:rPr lang="zh-CN" altLang="en-US" smtClean="0"/>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pPr>
              <a:defRPr/>
            </a:pPr>
            <a:r>
              <a:rPr lang="zh-CN" altLang="en-US"/>
              <a:t>©Copyright Xinjun Mao</a:t>
            </a: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88FB854B-7C2E-4EF4-AE6C-AF460FD40CAC}" type="slidenum">
              <a:rPr lang="zh-CN" altLang="en-US"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endParaRPr kumimoji="0" lang="zh-CN" altLang="en-US"/>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r>
              <a:rPr lang="zh-CN" altLang="en-US"/>
              <a:t>©Copyright Xinjun Mao</a:t>
            </a:r>
            <a:endParaRPr lang="en-US" altLang="zh-CN"/>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0C70BB9A-EF78-4561-9906-351FC1ADE333}" type="slidenum">
              <a:rPr lang="zh-CN" altLang="en-US" smtClean="0"/>
            </a:fld>
            <a:endParaRPr lang="en-US" altLang="zh-CN"/>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a:t>单击此处编辑母版标题样式</a:t>
            </a:r>
            <a:endParaRPr kumimoji="0" lang="en-US"/>
          </a:p>
        </p:txBody>
      </p:sp>
      <p:sp>
        <p:nvSpPr>
          <p:cNvPr id="8" name="任意多边形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3904C1B9-72EB-4D4B-9EFF-953D3E22A819}" type="slidenum">
              <a:rPr lang="zh-CN" altLang="en-US" smtClean="0"/>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pPr>
              <a:defRPr/>
            </a:pPr>
            <a:r>
              <a:rPr lang="zh-CN" altLang="en-US"/>
              <a:t>©Copyright Xinjun Mao</a:t>
            </a: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F91342D-27E1-4DB2-A7A6-17CABCE8E066}" type="slidenum">
              <a:rPr lang="zh-CN" altLang="en-US" smtClean="0"/>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6042" y="5791253"/>
            <a:ext cx="3402314" cy="1080868"/>
          </a:xfrm>
          <a:prstGeom prst="rtTriangle">
            <a:avLst/>
          </a:prstGeom>
          <a:blipFill>
            <a:blip r:embed="rId1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zh-CN" altLang="en-US"/>
              <a:t>©Copyright Xinjun Mao</a:t>
            </a:r>
            <a:endParaRPr lang="en-US" altLang="zh-CN"/>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65F0B0DD-52FB-4A53-B2C2-7CDC1F2E492C}" type="slidenum">
              <a:rPr lang="zh-CN" altLang="en-US" smtClean="0"/>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tags" Target="../tags/tag5.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tags" Target="../tags/tag6.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6.jpeg"/><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tags" Target="../tags/tag8.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tags" Target="../tags/tag9.xml"/></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image" Target="../media/image12.png"/><Relationship Id="rId3" Type="http://schemas.openxmlformats.org/officeDocument/2006/relationships/tags" Target="../tags/tag11.xml"/><Relationship Id="rId2" Type="http://schemas.openxmlformats.org/officeDocument/2006/relationships/image" Target="../media/image11.jpeg"/><Relationship Id="rId1" Type="http://schemas.openxmlformats.org/officeDocument/2006/relationships/tags" Target="../tags/tag10.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13.jpeg"/><Relationship Id="rId1" Type="http://schemas.openxmlformats.org/officeDocument/2006/relationships/tags" Target="../tags/tag12.xml"/></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image" Target="../media/image15.jpeg"/><Relationship Id="rId3" Type="http://schemas.openxmlformats.org/officeDocument/2006/relationships/tags" Target="../tags/tag14.xml"/><Relationship Id="rId2" Type="http://schemas.openxmlformats.org/officeDocument/2006/relationships/image" Target="../media/image14.png"/><Relationship Id="rId1" Type="http://schemas.openxmlformats.org/officeDocument/2006/relationships/tags" Target="../tags/tag13.xml"/></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image" Target="../media/image17.jpeg"/><Relationship Id="rId3" Type="http://schemas.openxmlformats.org/officeDocument/2006/relationships/tags" Target="../tags/tag16.xml"/><Relationship Id="rId2" Type="http://schemas.openxmlformats.org/officeDocument/2006/relationships/image" Target="../media/image16.png"/><Relationship Id="rId1" Type="http://schemas.openxmlformats.org/officeDocument/2006/relationships/tags" Target="../tags/tag15.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2.xml"/><Relationship Id="rId4" Type="http://schemas.openxmlformats.org/officeDocument/2006/relationships/image" Target="../media/image19.jpeg"/><Relationship Id="rId3" Type="http://schemas.openxmlformats.org/officeDocument/2006/relationships/tags" Target="../tags/tag18.xml"/><Relationship Id="rId2" Type="http://schemas.openxmlformats.org/officeDocument/2006/relationships/image" Target="../media/image18.png"/><Relationship Id="rId1" Type="http://schemas.openxmlformats.org/officeDocument/2006/relationships/tags" Target="../tags/tag17.xml"/></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2.xml"/><Relationship Id="rId4" Type="http://schemas.openxmlformats.org/officeDocument/2006/relationships/image" Target="../media/image21.jpeg"/><Relationship Id="rId3" Type="http://schemas.openxmlformats.org/officeDocument/2006/relationships/tags" Target="../tags/tag20.xml"/><Relationship Id="rId2" Type="http://schemas.openxmlformats.org/officeDocument/2006/relationships/image" Target="../media/image20.png"/><Relationship Id="rId1" Type="http://schemas.openxmlformats.org/officeDocument/2006/relationships/tags" Target="../tags/tag19.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tags" Target="../tags/tag23.xml"/><Relationship Id="rId4" Type="http://schemas.openxmlformats.org/officeDocument/2006/relationships/image" Target="../media/image23.jpeg"/><Relationship Id="rId3" Type="http://schemas.openxmlformats.org/officeDocument/2006/relationships/tags" Target="../tags/tag22.xml"/><Relationship Id="rId2" Type="http://schemas.openxmlformats.org/officeDocument/2006/relationships/image" Target="../media/image22.jpeg"/><Relationship Id="rId1" Type="http://schemas.openxmlformats.org/officeDocument/2006/relationships/tags" Target="../tags/tag21.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tags" Target="../tags/tag26.xml"/><Relationship Id="rId4" Type="http://schemas.openxmlformats.org/officeDocument/2006/relationships/image" Target="../media/image26.png"/><Relationship Id="rId3" Type="http://schemas.openxmlformats.org/officeDocument/2006/relationships/tags" Target="../tags/tag25.xml"/><Relationship Id="rId2" Type="http://schemas.openxmlformats.org/officeDocument/2006/relationships/image" Target="../media/image25.png"/><Relationship Id="rId1" Type="http://schemas.openxmlformats.org/officeDocument/2006/relationships/tags" Target="../tags/tag24.xml"/></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tags" Target="../tags/tag29.xml"/><Relationship Id="rId4" Type="http://schemas.openxmlformats.org/officeDocument/2006/relationships/image" Target="../media/image23.jpeg"/><Relationship Id="rId3" Type="http://schemas.openxmlformats.org/officeDocument/2006/relationships/tags" Target="../tags/tag28.xml"/><Relationship Id="rId2" Type="http://schemas.openxmlformats.org/officeDocument/2006/relationships/image" Target="../media/image22.jpeg"/><Relationship Id="rId1" Type="http://schemas.openxmlformats.org/officeDocument/2006/relationships/tags" Target="../tags/tag27.xm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image" Target="../media/image28.png"/><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xml"/><Relationship Id="rId2" Type="http://schemas.openxmlformats.org/officeDocument/2006/relationships/image" Target="../media/image29.png"/><Relationship Id="rId1" Type="http://schemas.openxmlformats.org/officeDocument/2006/relationships/tags" Target="../tags/tag31.xml"/></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2.xml"/><Relationship Id="rId2" Type="http://schemas.openxmlformats.org/officeDocument/2006/relationships/image" Target="../media/image30.png"/><Relationship Id="rId1" Type="http://schemas.openxmlformats.org/officeDocument/2006/relationships/tags" Target="../tags/tag32.xml"/></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2.xml"/><Relationship Id="rId2" Type="http://schemas.openxmlformats.org/officeDocument/2006/relationships/image" Target="../media/image31.png"/><Relationship Id="rId1" Type="http://schemas.openxmlformats.org/officeDocument/2006/relationships/tags" Target="../tags/tag33.xml"/></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2.xml"/><Relationship Id="rId2" Type="http://schemas.openxmlformats.org/officeDocument/2006/relationships/image" Target="../media/image32.jpeg"/><Relationship Id="rId1" Type="http://schemas.openxmlformats.org/officeDocument/2006/relationships/tags" Target="../tags/tag34.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2.xml"/><Relationship Id="rId2" Type="http://schemas.openxmlformats.org/officeDocument/2006/relationships/image" Target="../media/image35.jpeg"/><Relationship Id="rId1" Type="http://schemas.openxmlformats.org/officeDocument/2006/relationships/tags" Target="../tags/tag35.xml"/></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2.xml"/><Relationship Id="rId2" Type="http://schemas.openxmlformats.org/officeDocument/2006/relationships/image" Target="../media/image36.png"/><Relationship Id="rId1" Type="http://schemas.openxmlformats.org/officeDocument/2006/relationships/tags" Target="../tags/tag3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notesSlide" Target="../notesSlides/notesSlide35.xml"/><Relationship Id="rId7"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2.xml"/><Relationship Id="rId2" Type="http://schemas.openxmlformats.org/officeDocument/2006/relationships/image" Target="../media/image44.png"/><Relationship Id="rId1" Type="http://schemas.openxmlformats.org/officeDocument/2006/relationships/image" Target="../media/image43.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5" Type="http://schemas.openxmlformats.org/officeDocument/2006/relationships/notesSlide" Target="../notesSlides/notesSlide39.xml"/><Relationship Id="rId4" Type="http://schemas.openxmlformats.org/officeDocument/2006/relationships/slideLayout" Target="../slideLayouts/slideLayout2.xml"/><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image" Target="../media/image45.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image" Target="../media/image48.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9.png"/></Relationships>
</file>

<file path=ppt/slides/_rels/slide47.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tags" Target="../tags/tag3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1340768"/>
            <a:ext cx="7772400" cy="1728192"/>
          </a:xfrm>
        </p:spPr>
        <p:txBody>
          <a:bodyPr>
            <a:normAutofit fontScale="90000"/>
          </a:bodyPr>
          <a:lstStyle/>
          <a:p>
            <a:pPr algn="ctr">
              <a:lnSpc>
                <a:spcPct val="150000"/>
              </a:lnSpc>
              <a:defRPr/>
            </a:pPr>
            <a:r>
              <a:rPr lang="zh-CN" altLang="en-US" sz="3200" dirty="0">
                <a:solidFill>
                  <a:schemeClr val="tx1"/>
                </a:solidFill>
                <a:latin typeface="微软雅黑" panose="020B0503020204020204" pitchFamily="34" charset="-122"/>
                <a:ea typeface="微软雅黑" panose="020B0503020204020204" pitchFamily="34" charset="-122"/>
              </a:rPr>
              <a:t>软件工程课程实践汇报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C00000"/>
                </a:solidFill>
                <a:latin typeface="微软雅黑" panose="020B0503020204020204" pitchFamily="34" charset="-122"/>
                <a:ea typeface="微软雅黑" panose="020B0503020204020204" pitchFamily="34" charset="-122"/>
              </a:rPr>
              <a:t>“美妆匹配” 软件系统</a:t>
            </a:r>
            <a:endParaRPr lang="zh-CN" altLang="en-US" sz="4400" dirty="0">
              <a:solidFill>
                <a:srgbClr val="C00000"/>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1"/>
          </p:nvPr>
        </p:nvSpPr>
        <p:spPr>
          <a:xfrm>
            <a:off x="1584324" y="3429000"/>
            <a:ext cx="6121400" cy="1584176"/>
          </a:xfrm>
          <a:noFill/>
        </p:spPr>
        <p:txBody>
          <a:bodyPr>
            <a:normAutofit/>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汇报人： 郑培萱</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郑培萱</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左丹妮</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阮钰琳</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周施怡</a:t>
            </a:r>
            <a:r>
              <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李赫桐</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dirty="0"/>
              <a:t>软件创意及需求</a:t>
            </a:r>
            <a:endParaRPr lang="en-US" altLang="zh-CN" dirty="0"/>
          </a:p>
          <a:p>
            <a:r>
              <a:rPr lang="zh-CN" altLang="en-US" dirty="0"/>
              <a:t>需求模型与文档</a:t>
            </a:r>
            <a:endParaRPr lang="en-US" altLang="zh-CN" dirty="0"/>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endParaRPr lang="zh-CN" altLang="en-US" dirty="0"/>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endParaRPr lang="zh-CN" altLang="en-US" dirty="0"/>
          </a:p>
          <a:p>
            <a:endParaRPr lang="zh-CN" altLang="en-US" dirty="0"/>
          </a:p>
        </p:txBody>
      </p:sp>
      <p:sp>
        <p:nvSpPr>
          <p:cNvPr id="7170" name="标题 1"/>
          <p:cNvSpPr>
            <a:spLocks noGrp="1"/>
          </p:cNvSpPr>
          <p:nvPr>
            <p:ph type="title"/>
          </p:nvPr>
        </p:nvSpPr>
        <p:spPr/>
        <p:txBody>
          <a:bodyPr/>
          <a:lstStyle/>
          <a:p>
            <a:r>
              <a:rPr lang="zh-CN" altLang="en-US" dirty="0"/>
              <a:t>汇报内容</a:t>
            </a:r>
            <a:endParaRPr lang="zh-CN" altLang="en-US" dirty="0"/>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1455"/>
            <a:ext cx="8229600" cy="4851400"/>
          </a:xfrm>
        </p:spPr>
        <p:txBody>
          <a:bodyPr>
            <a:normAutofit fontScale="90000"/>
          </a:bodyPr>
          <a:lstStyle/>
          <a:p>
            <a:r>
              <a:rPr lang="zh-CN" altLang="en-US" dirty="0"/>
              <a:t>现实问题</a:t>
            </a:r>
            <a:endParaRPr lang="zh-CN" altLang="en-US" dirty="0"/>
          </a:p>
          <a:p>
            <a:pPr lvl="1"/>
            <a:r>
              <a:rPr lang="zh-CN" altLang="en-US" sz="1555" dirty="0"/>
              <a:t>背景：随着时尚潮流的不断变化，越来越多的用户希望了解如何通过化妆来配合自己的着装风格。然而，许多用户在选择妆容时往往感到困惑，因为他们不知道如何选择适合自己的妆造。</a:t>
            </a:r>
            <a:endParaRPr lang="zh-CN" altLang="en-US" sz="1555" dirty="0"/>
          </a:p>
          <a:p>
            <a:pPr lvl="1"/>
            <a:r>
              <a:rPr lang="zh-CN" altLang="en-US" sz="1555" dirty="0"/>
              <a:t>欲解决的问题：</a:t>
            </a:r>
            <a:endParaRPr lang="zh-CN" altLang="en-US" sz="1555" dirty="0"/>
          </a:p>
          <a:p>
            <a:pPr lvl="2"/>
            <a:r>
              <a:rPr lang="zh-CN" altLang="en-US" sz="1460" dirty="0"/>
              <a:t>问题一：用户花费大量的时间和精力去选</a:t>
            </a:r>
            <a:r>
              <a:rPr lang="zh-CN" altLang="en-US" sz="1460" dirty="0"/>
              <a:t>择不同的妆容。</a:t>
            </a:r>
            <a:endParaRPr lang="zh-CN" altLang="en-US" sz="1460" dirty="0"/>
          </a:p>
          <a:p>
            <a:pPr lvl="2"/>
            <a:r>
              <a:rPr lang="zh-CN" altLang="en-US" sz="1460" dirty="0"/>
              <a:t>问题二：用户难以找到适合自己服饰</a:t>
            </a:r>
            <a:r>
              <a:rPr lang="zh-CN" altLang="en-US" sz="1460" dirty="0"/>
              <a:t>的妆容。</a:t>
            </a:r>
            <a:endParaRPr lang="zh-CN" altLang="en-US" sz="1460" dirty="0"/>
          </a:p>
          <a:p>
            <a:pPr lvl="1"/>
            <a:r>
              <a:rPr lang="zh-CN" altLang="en-US" sz="1600" dirty="0"/>
              <a:t>实际意义和价值：为个人提供实用的妆容指导、节省时间和精力、提供个性化的</a:t>
            </a:r>
            <a:r>
              <a:rPr lang="zh-CN" altLang="en-US" sz="1600" dirty="0"/>
              <a:t>妆容建议，提升个人形象。</a:t>
            </a:r>
            <a:endParaRPr lang="zh-CN" altLang="en-US" sz="1600" dirty="0"/>
          </a:p>
          <a:p>
            <a:r>
              <a:rPr lang="zh-CN" altLang="en-US" dirty="0"/>
              <a:t>核心功能</a:t>
            </a:r>
            <a:endParaRPr lang="zh-CN" altLang="en-US" dirty="0"/>
          </a:p>
          <a:p>
            <a:pPr lvl="1"/>
            <a:r>
              <a:rPr lang="zh-CN" altLang="en-US" sz="1600" dirty="0"/>
              <a:t>接收用户提交的服装数据和场合信息，根据要求和检测，为用户提供合适的妆容</a:t>
            </a:r>
            <a:endParaRPr lang="zh-CN" altLang="en-US" sz="1600" dirty="0"/>
          </a:p>
          <a:p>
            <a:r>
              <a:rPr lang="zh-CN" altLang="en-US" dirty="0"/>
              <a:t>需求创意</a:t>
            </a:r>
            <a:endParaRPr lang="zh-CN" altLang="en-US" dirty="0"/>
          </a:p>
          <a:p>
            <a:pPr lvl="1"/>
            <a:r>
              <a:rPr lang="zh-CN" altLang="en-US" sz="1600" dirty="0"/>
              <a:t>1.丰富的搭配方案：提供多种不同风格和场合的搭配方案，满足用户的不同需求。</a:t>
            </a:r>
            <a:endParaRPr lang="zh-CN" altLang="en-US" sz="1600" dirty="0"/>
          </a:p>
          <a:p>
            <a:pPr lvl="1"/>
            <a:r>
              <a:rPr lang="en-US" altLang="zh-CN" sz="1600" dirty="0"/>
              <a:t>2.</a:t>
            </a:r>
            <a:r>
              <a:rPr lang="zh-CN" altLang="en-US" sz="1600" dirty="0"/>
              <a:t>个性化定制：根据用户的服装、</a:t>
            </a:r>
            <a:r>
              <a:rPr lang="zh-CN" altLang="en-US" sz="1600" dirty="0"/>
              <a:t>应用场合等特征，提供个性化的定制服务，帮助用户找到最适合自己的妆容。</a:t>
            </a:r>
            <a:endParaRPr lang="zh-CN" altLang="en-US" sz="1600" dirty="0"/>
          </a:p>
          <a:p>
            <a:pPr lvl="1"/>
            <a:r>
              <a:rPr lang="en-US" altLang="zh-CN" sz="1600" dirty="0"/>
              <a:t>3.</a:t>
            </a:r>
            <a:r>
              <a:rPr lang="zh-CN" altLang="en-US" sz="1600" dirty="0"/>
              <a:t>数据分析：通过收集用户数据和行为，对用户需求进行</a:t>
            </a:r>
            <a:r>
              <a:rPr lang="zh-CN" altLang="en-US" sz="1600" dirty="0"/>
              <a:t>归纳，提供更精准的推荐和服务。</a:t>
            </a:r>
            <a:endParaRPr lang="zh-CN" altLang="en-US" sz="1600" dirty="0"/>
          </a:p>
        </p:txBody>
      </p:sp>
      <p:sp>
        <p:nvSpPr>
          <p:cNvPr id="9218" name="标题 1"/>
          <p:cNvSpPr>
            <a:spLocks noGrp="1"/>
          </p:cNvSpPr>
          <p:nvPr>
            <p:ph type="title"/>
          </p:nvPr>
        </p:nvSpPr>
        <p:spPr/>
        <p:txBody>
          <a:bodyPr/>
          <a:lstStyle/>
          <a:p>
            <a:r>
              <a:rPr lang="zh-CN" altLang="en-US" dirty="0"/>
              <a:t>软件需求与创意</a:t>
            </a:r>
            <a:endParaRPr lang="zh-CN" altLang="en-US" dirty="0"/>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normAutofit fontScale="60000"/>
          </a:bodyPr>
          <a:p>
            <a:r>
              <a:rPr lang="zh-CN" altLang="en-US"/>
              <a:t>1.项目背景</a:t>
            </a:r>
            <a:endParaRPr lang="zh-CN" altLang="en-US"/>
          </a:p>
          <a:p>
            <a:r>
              <a:rPr lang="zh-CN" altLang="en-US"/>
              <a:t>穿搭与彩妆是时尚行业中重要的领域，人们常常需要根据不同场合和服装来选择不同的彩妆。然而，很多人缺乏专业知识和经验，往往无法达到理想效果。本软件系统旨在解决这一问题，为用户提供穿搭与彩妆的匹配建议。</a:t>
            </a:r>
            <a:endParaRPr lang="zh-CN" altLang="en-US"/>
          </a:p>
          <a:p>
            <a:r>
              <a:rPr lang="zh-CN" altLang="en-US"/>
              <a:t>2.欲解决问题</a:t>
            </a:r>
            <a:endParaRPr lang="zh-CN" altLang="en-US"/>
          </a:p>
          <a:p>
            <a:r>
              <a:rPr lang="zh-CN" altLang="en-US"/>
              <a:t>许多女性用户无法在出席某些场合结合具体情况做出合适的穿搭和妆容搭配，同时部分用户对穿搭和妆容的时尚度敏感度较低，本软件系统旨在提供穿搭与彩妆匹配建议，帮助用户实现理想的造型效果。</a:t>
            </a:r>
            <a:endParaRPr lang="zh-CN" altLang="en-US"/>
          </a:p>
          <a:p>
            <a:r>
              <a:rPr lang="zh-CN" altLang="en-US"/>
              <a:t>3.</a:t>
            </a:r>
            <a:r>
              <a:rPr lang="zh-CN" altLang="en-US" dirty="0">
                <a:sym typeface="+mn-ea"/>
              </a:rPr>
              <a:t>实际意义和价值</a:t>
            </a:r>
            <a:endParaRPr lang="zh-CN" altLang="en-US"/>
          </a:p>
          <a:p>
            <a:r>
              <a:rPr lang="zh-CN" altLang="en-US"/>
              <a:t>提升购物体验：此类软件能够根据用户上传的照片，识别出照片中人物的穿搭，然后根据这些信息，推荐适合这些穿搭的妆容，从而帮助用户更方便地选择适合自己的妆容。这无疑提升了用户的购物体验，尤其是在购买化妆品时，</a:t>
            </a:r>
            <a:r>
              <a:rPr lang="zh-CN" altLang="en-US" dirty="0">
                <a:sym typeface="+mn-ea"/>
              </a:rPr>
              <a:t>用户</a:t>
            </a:r>
            <a:r>
              <a:rPr lang="zh-CN" altLang="en-US" dirty="0">
                <a:sym typeface="+mn-ea"/>
              </a:rPr>
              <a:t>不需要花费大量的时间和精力去选择不同的妆容</a:t>
            </a:r>
            <a:r>
              <a:rPr lang="zh-CN" altLang="en-US"/>
              <a:t>。如果用户能够通过此类软件更方便地找到适合自己的妆容，那么无疑会改善他们的生活质量。例如，他们可以更少地花费时间去寻找适合自己的妆容</a:t>
            </a:r>
            <a:r>
              <a:rPr lang="zh-CN" altLang="en-US"/>
              <a:t>和产品，可以将更多的时间和精力投入到其他方面。</a:t>
            </a:r>
            <a:endParaRPr lang="zh-CN" altLang="en-US"/>
          </a:p>
        </p:txBody>
      </p:sp>
      <p:sp>
        <p:nvSpPr>
          <p:cNvPr id="3" name="标题 2"/>
          <p:cNvSpPr>
            <a:spLocks noGrp="1"/>
          </p:cNvSpPr>
          <p:nvPr>
            <p:ph type="title"/>
          </p:nvPr>
        </p:nvSpPr>
        <p:spPr/>
        <p:txBody>
          <a:bodyPr/>
          <a:p>
            <a:r>
              <a:rPr lang="zh-CN" altLang="en-US" dirty="0">
                <a:sym typeface="+mn-ea"/>
              </a:rPr>
              <a:t>现实问题</a:t>
            </a:r>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t>1.用户扫描穿搭，系统进行扫描分析向用户推送合适的妆容</a:t>
            </a:r>
            <a:endParaRPr lang="zh-CN" altLang="en-US"/>
          </a:p>
          <a:p>
            <a:r>
              <a:rPr lang="zh-CN" altLang="en-US"/>
              <a:t>2.用户通过日志界面登录查看历史记录</a:t>
            </a:r>
            <a:endParaRPr lang="zh-CN" altLang="en-US"/>
          </a:p>
          <a:p>
            <a:r>
              <a:rPr lang="zh-CN" altLang="en-US"/>
              <a:t>3.用户通过</a:t>
            </a:r>
            <a:r>
              <a:rPr lang="zh-CN" altLang="en-US"/>
              <a:t>教程页面获取时尚新潮的穿搭和妆容教程</a:t>
            </a:r>
            <a:endParaRPr lang="zh-CN" altLang="en-US"/>
          </a:p>
        </p:txBody>
      </p:sp>
      <p:sp>
        <p:nvSpPr>
          <p:cNvPr id="3" name="标题 2"/>
          <p:cNvSpPr>
            <a:spLocks noGrp="1"/>
          </p:cNvSpPr>
          <p:nvPr>
            <p:ph type="title"/>
          </p:nvPr>
        </p:nvSpPr>
        <p:spPr/>
        <p:txBody>
          <a:bodyPr/>
          <a:p>
            <a:r>
              <a:rPr lang="zh-CN" altLang="en-US" dirty="0">
                <a:sym typeface="+mn-ea"/>
              </a:rPr>
              <a:t>核心功能</a:t>
            </a:r>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t>本软件系统的创意和特色在于结合穿搭和彩妆，以用户提供的服装和场合作为基础，智能匹配合适的彩妆建议。同时，系统还会考虑用户的个人喜好和时尚趋势，提供个性化的建议，通过此系统为用户避免试错成本，用户不仅可以轻松找到最适合自己的穿搭和妆容，还能不断学习时尚新潮和美妆技巧</a:t>
            </a:r>
            <a:endParaRPr lang="zh-CN" altLang="en-US"/>
          </a:p>
        </p:txBody>
      </p:sp>
      <p:sp>
        <p:nvSpPr>
          <p:cNvPr id="3" name="标题 2"/>
          <p:cNvSpPr>
            <a:spLocks noGrp="1"/>
          </p:cNvSpPr>
          <p:nvPr>
            <p:ph type="title"/>
          </p:nvPr>
        </p:nvSpPr>
        <p:spPr/>
        <p:txBody>
          <a:bodyPr/>
          <a:p>
            <a:r>
              <a:rPr lang="zh-CN" altLang="en-US" dirty="0">
                <a:sym typeface="+mn-ea"/>
              </a:rPr>
              <a:t>需求创意</a:t>
            </a:r>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软件需求模型</a:t>
            </a:r>
            <a:endParaRPr lang="zh-CN" altLang="en-US" dirty="0"/>
          </a:p>
          <a:p>
            <a:pPr lvl="1"/>
            <a:r>
              <a:rPr lang="zh-CN" altLang="en-US" dirty="0"/>
              <a:t>描述软件系统的需求模型，包括用例模型、顺序图、分析类图</a:t>
            </a:r>
            <a:endParaRPr lang="zh-CN" altLang="en-US" dirty="0"/>
          </a:p>
          <a:p>
            <a:r>
              <a:rPr lang="zh-CN" altLang="en-US" dirty="0">
                <a:sym typeface="+mn-ea"/>
              </a:rPr>
              <a:t>软件的非功能需求</a:t>
            </a:r>
            <a:endParaRPr lang="zh-CN" altLang="en-US" dirty="0">
              <a:sym typeface="+mn-ea"/>
            </a:endParaRPr>
          </a:p>
          <a:p>
            <a:pPr lvl="1"/>
            <a:r>
              <a:rPr lang="zh-CN" altLang="en-US" sz="2300" dirty="0">
                <a:sym typeface="+mn-ea"/>
              </a:rPr>
              <a:t>描述软件系统的非功能需求</a:t>
            </a:r>
            <a:endParaRPr lang="zh-CN" altLang="en-US" dirty="0"/>
          </a:p>
          <a:p>
            <a:r>
              <a:rPr lang="zh-CN" altLang="en-US" dirty="0"/>
              <a:t>软件需求文档</a:t>
            </a:r>
            <a:endParaRPr lang="zh-CN" altLang="en-US" dirty="0"/>
          </a:p>
          <a:p>
            <a:pPr lvl="1"/>
            <a:r>
              <a:rPr lang="zh-CN" altLang="en-US" sz="2300" dirty="0"/>
              <a:t>介绍项目所产生的软件需求文档，包括软件需求构思与创意文档、软件需求规格说明书</a:t>
            </a:r>
            <a:endParaRPr lang="zh-CN" altLang="en-US"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sym typeface="+mn-ea"/>
              </a:rPr>
              <a:t>软件需求模型</a:t>
            </a:r>
            <a:endParaRPr lang="zh-CN" altLang="en-US" dirty="0"/>
          </a:p>
          <a:p>
            <a:pPr lvl="1"/>
            <a:r>
              <a:rPr lang="zh-CN" altLang="en-US" dirty="0"/>
              <a:t>用例模型</a:t>
            </a:r>
            <a:endParaRPr lang="zh-CN" altLang="en-US" dirty="0"/>
          </a:p>
          <a:p>
            <a:endParaRPr lang="zh-CN" altLang="en-US" dirty="0"/>
          </a:p>
          <a:p>
            <a:endParaRPr lang="zh-CN" altLang="en-US" dirty="0"/>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3" descr="用例模型"/>
          <p:cNvPicPr>
            <a:picLocks noChangeAspect="1"/>
          </p:cNvPicPr>
          <p:nvPr>
            <p:custDataLst>
              <p:tags r:id="rId1"/>
            </p:custDataLst>
          </p:nvPr>
        </p:nvPicPr>
        <p:blipFill>
          <a:blip r:embed="rId2"/>
          <a:stretch>
            <a:fillRect/>
          </a:stretch>
        </p:blipFill>
        <p:spPr>
          <a:xfrm>
            <a:off x="3131820" y="1628775"/>
            <a:ext cx="2685415" cy="3672840"/>
          </a:xfrm>
          <a:prstGeom prst="rect">
            <a:avLst/>
          </a:prstGeom>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sz="2700" dirty="0">
                <a:sym typeface="+mn-ea"/>
              </a:rPr>
              <a:t>软件需求模型</a:t>
            </a:r>
            <a:endParaRPr lang="zh-CN" altLang="en-US" sz="2700" dirty="0">
              <a:sym typeface="+mn-ea"/>
            </a:endParaRPr>
          </a:p>
          <a:p>
            <a:pPr lvl="1"/>
            <a:r>
              <a:rPr lang="zh-CN" altLang="en-US" sz="2700" dirty="0">
                <a:sym typeface="+mn-ea"/>
              </a:rPr>
              <a:t>顺序图</a:t>
            </a:r>
            <a:endParaRPr lang="zh-CN" altLang="en-US" sz="2700" dirty="0"/>
          </a:p>
          <a:p>
            <a:pPr lvl="2"/>
            <a:r>
              <a:rPr lang="zh-CN" altLang="en-US" sz="2465" dirty="0">
                <a:sym typeface="+mn-ea"/>
              </a:rPr>
              <a:t>妆容匹配用例顺序图</a:t>
            </a:r>
            <a:endParaRPr lang="zh-CN" altLang="en-US" sz="2465" dirty="0">
              <a:sym typeface="+mn-ea"/>
            </a:endParaRPr>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4" name="图片 1" descr="D:/桌面的文件/需求模型1.jpg需求模型1"/>
          <p:cNvPicPr>
            <a:picLocks noChangeAspect="1"/>
          </p:cNvPicPr>
          <p:nvPr>
            <p:custDataLst>
              <p:tags r:id="rId1"/>
            </p:custDataLst>
          </p:nvPr>
        </p:nvPicPr>
        <p:blipFill>
          <a:blip r:embed="rId2"/>
          <a:srcRect t="3484" b="3484"/>
          <a:stretch>
            <a:fillRect/>
          </a:stretch>
        </p:blipFill>
        <p:spPr>
          <a:xfrm>
            <a:off x="1619250" y="2924810"/>
            <a:ext cx="5843905" cy="3201035"/>
          </a:xfrm>
          <a:prstGeom prst="rect">
            <a:avLst/>
          </a:prstGeom>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sz="2700" dirty="0">
                <a:sym typeface="+mn-ea"/>
              </a:rPr>
              <a:t>软件需求模型</a:t>
            </a:r>
            <a:endParaRPr lang="zh-CN" altLang="en-US" sz="2700" dirty="0">
              <a:sym typeface="+mn-ea"/>
            </a:endParaRPr>
          </a:p>
          <a:p>
            <a:pPr lvl="1"/>
            <a:r>
              <a:rPr lang="zh-CN" altLang="en-US" sz="2700" dirty="0">
                <a:sym typeface="+mn-ea"/>
              </a:rPr>
              <a:t>顺序图</a:t>
            </a:r>
            <a:endParaRPr lang="zh-CN" altLang="en-US" sz="2700" dirty="0"/>
          </a:p>
          <a:p>
            <a:pPr lvl="2"/>
            <a:r>
              <a:rPr lang="zh-CN" altLang="en-US" sz="2465" dirty="0">
                <a:sym typeface="+mn-ea"/>
              </a:rPr>
              <a:t>查看历史记录用例顺序图</a:t>
            </a:r>
            <a:endParaRPr lang="zh-CN" altLang="en-US" sz="2465" dirty="0">
              <a:sym typeface="+mn-ea"/>
            </a:endParaRPr>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6" name="图片 6" descr="D:/桌面的文件/需求模型3.png需求模型3"/>
          <p:cNvPicPr>
            <a:picLocks noChangeAspect="1"/>
          </p:cNvPicPr>
          <p:nvPr>
            <p:custDataLst>
              <p:tags r:id="rId1"/>
            </p:custDataLst>
          </p:nvPr>
        </p:nvPicPr>
        <p:blipFill>
          <a:blip r:embed="rId2"/>
          <a:srcRect/>
          <a:stretch>
            <a:fillRect/>
          </a:stretch>
        </p:blipFill>
        <p:spPr>
          <a:xfrm>
            <a:off x="1547495" y="2924810"/>
            <a:ext cx="6236970" cy="2848610"/>
          </a:xfrm>
          <a:prstGeom prst="rect">
            <a:avLst/>
          </a:prstGeom>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sz="2700" dirty="0">
                <a:sym typeface="+mn-ea"/>
              </a:rPr>
              <a:t>软件需求模型</a:t>
            </a:r>
            <a:endParaRPr lang="zh-CN" altLang="en-US" sz="2700" dirty="0">
              <a:sym typeface="+mn-ea"/>
            </a:endParaRPr>
          </a:p>
          <a:p>
            <a:pPr lvl="1"/>
            <a:r>
              <a:rPr lang="zh-CN" altLang="en-US" sz="2700" dirty="0">
                <a:sym typeface="+mn-ea"/>
              </a:rPr>
              <a:t>顺序图</a:t>
            </a:r>
            <a:endParaRPr lang="zh-CN" altLang="en-US" sz="2700" dirty="0"/>
          </a:p>
          <a:p>
            <a:pPr lvl="2"/>
            <a:r>
              <a:rPr lang="zh-CN" altLang="en-US" sz="2465" dirty="0">
                <a:sym typeface="+mn-ea"/>
              </a:rPr>
              <a:t>妆容教程用例顺序图</a:t>
            </a:r>
            <a:endParaRPr lang="zh-CN" altLang="en-US" sz="2465" dirty="0">
              <a:sym typeface="+mn-ea"/>
            </a:endParaRPr>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4" name="图片 4" descr="28f10a91a9389f7914998bf3b19665a"/>
          <p:cNvPicPr>
            <a:picLocks noChangeAspect="1"/>
          </p:cNvPicPr>
          <p:nvPr>
            <p:custDataLst>
              <p:tags r:id="rId1"/>
            </p:custDataLst>
          </p:nvPr>
        </p:nvPicPr>
        <p:blipFill>
          <a:blip r:embed="rId2"/>
          <a:stretch>
            <a:fillRect/>
          </a:stretch>
        </p:blipFill>
        <p:spPr>
          <a:xfrm>
            <a:off x="1978978" y="2924810"/>
            <a:ext cx="5268595" cy="3190240"/>
          </a:xfrm>
          <a:prstGeom prst="rect">
            <a:avLst/>
          </a:prstGeom>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sz="2700" dirty="0">
                <a:sym typeface="+mn-ea"/>
              </a:rPr>
              <a:t>软件需求模型</a:t>
            </a:r>
            <a:endParaRPr lang="zh-CN" altLang="en-US" sz="2700" dirty="0">
              <a:sym typeface="+mn-ea"/>
            </a:endParaRPr>
          </a:p>
          <a:p>
            <a:pPr lvl="1"/>
            <a:r>
              <a:rPr lang="zh-CN" altLang="en-US" sz="2300" dirty="0">
                <a:sym typeface="+mn-ea"/>
              </a:rPr>
              <a:t>顺序图</a:t>
            </a:r>
            <a:endParaRPr lang="zh-CN" altLang="en-US" sz="2300" dirty="0"/>
          </a:p>
          <a:p>
            <a:pPr lvl="2"/>
            <a:r>
              <a:rPr lang="zh-CN" altLang="en-US" sz="2465" dirty="0">
                <a:sym typeface="+mn-ea"/>
              </a:rPr>
              <a:t>妆容教程用例顺序图</a:t>
            </a:r>
            <a:endParaRPr lang="zh-CN" altLang="en-US" sz="2465" dirty="0">
              <a:sym typeface="+mn-ea"/>
            </a:endParaRPr>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4" name="图片 4" descr="28f10a91a9389f7914998bf3b19665a"/>
          <p:cNvPicPr>
            <a:picLocks noChangeAspect="1"/>
          </p:cNvPicPr>
          <p:nvPr>
            <p:custDataLst>
              <p:tags r:id="rId1"/>
            </p:custDataLst>
          </p:nvPr>
        </p:nvPicPr>
        <p:blipFill>
          <a:blip r:embed="rId2"/>
          <a:stretch>
            <a:fillRect/>
          </a:stretch>
        </p:blipFill>
        <p:spPr>
          <a:xfrm>
            <a:off x="2195513" y="2924810"/>
            <a:ext cx="5268595" cy="3190240"/>
          </a:xfrm>
          <a:prstGeom prst="rect">
            <a:avLst/>
          </a:prstGeom>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sz="2700" dirty="0">
                <a:sym typeface="+mn-ea"/>
              </a:rPr>
              <a:t>软件需求模型</a:t>
            </a:r>
            <a:endParaRPr lang="zh-CN" altLang="en-US" sz="2700" dirty="0">
              <a:sym typeface="+mn-ea"/>
            </a:endParaRPr>
          </a:p>
          <a:p>
            <a:pPr lvl="1"/>
            <a:r>
              <a:rPr lang="zh-CN" altLang="en-US" sz="2300" dirty="0">
                <a:sym typeface="+mn-ea"/>
              </a:rPr>
              <a:t>分析类图</a:t>
            </a:r>
            <a:endParaRPr lang="zh-CN" altLang="en-US" sz="2300" dirty="0">
              <a:sym typeface="+mn-ea"/>
            </a:endParaRPr>
          </a:p>
        </p:txBody>
      </p:sp>
      <p:sp>
        <p:nvSpPr>
          <p:cNvPr id="9218" name="标题 1"/>
          <p:cNvSpPr>
            <a:spLocks noGrp="1"/>
          </p:cNvSpPr>
          <p:nvPr>
            <p:ph type="title"/>
          </p:nvPr>
        </p:nvSpPr>
        <p:spPr/>
        <p:txBody>
          <a:bodyPr/>
          <a:lstStyle/>
          <a:p>
            <a:r>
              <a:rPr lang="zh-CN" altLang="en-US" dirty="0"/>
              <a:t>需求模型与文档</a:t>
            </a:r>
            <a:endParaRPr lang="zh-CN" altLang="en-US" dirty="0"/>
          </a:p>
        </p:txBody>
      </p:sp>
      <p:pic>
        <p:nvPicPr>
          <p:cNvPr id="2" name="图片 2" descr="需求分析类图"/>
          <p:cNvPicPr>
            <a:picLocks noChangeAspect="1"/>
          </p:cNvPicPr>
          <p:nvPr>
            <p:custDataLst>
              <p:tags r:id="rId1"/>
            </p:custDataLst>
          </p:nvPr>
        </p:nvPicPr>
        <p:blipFill>
          <a:blip r:embed="rId2"/>
          <a:stretch>
            <a:fillRect/>
          </a:stretch>
        </p:blipFill>
        <p:spPr>
          <a:xfrm>
            <a:off x="3059430" y="1268730"/>
            <a:ext cx="5742940" cy="5001895"/>
          </a:xfrm>
          <a:prstGeom prst="rect">
            <a:avLst/>
          </a:prstGeom>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zh-CN" altLang="en-US" sz="2700" dirty="0">
                <a:sym typeface="+mn-ea"/>
              </a:rPr>
              <a:t>软件的非功能需求</a:t>
            </a:r>
            <a:endParaRPr lang="zh-CN" altLang="en-US" sz="2700" dirty="0">
              <a:sym typeface="+mn-ea"/>
            </a:endParaRPr>
          </a:p>
          <a:p>
            <a:pPr lvl="1"/>
            <a:r>
              <a:rPr lang="zh-CN" altLang="en-US" sz="2700" dirty="0">
                <a:sym typeface="+mn-ea"/>
              </a:rPr>
              <a:t>描述软件系统的非功能需求</a:t>
            </a:r>
            <a:endParaRPr lang="zh-CN" altLang="en-US" sz="2700" dirty="0">
              <a:sym typeface="+mn-ea"/>
            </a:endParaRPr>
          </a:p>
          <a:p>
            <a:pPr lvl="2"/>
            <a:r>
              <a:rPr lang="zh-CN" altLang="en-US" sz="2465" dirty="0">
                <a:sym typeface="+mn-ea"/>
              </a:rPr>
              <a:t>美妆</a:t>
            </a:r>
            <a:r>
              <a:rPr lang="zh-CN" altLang="en-US" sz="2465" dirty="0">
                <a:sym typeface="+mn-ea"/>
              </a:rPr>
              <a:t>接口：</a:t>
            </a:r>
            <a:endParaRPr lang="zh-CN" altLang="en-US" sz="2465" dirty="0">
              <a:sym typeface="+mn-ea"/>
            </a:endParaRPr>
          </a:p>
          <a:p>
            <a:pPr lvl="3"/>
            <a:r>
              <a:rPr lang="zh-CN" altLang="en-US" sz="1900" dirty="0">
                <a:sym typeface="+mn-ea"/>
              </a:rPr>
              <a:t>图片格式：JPG，PNG</a:t>
            </a:r>
            <a:endParaRPr lang="zh-CN" altLang="en-US" sz="1900" dirty="0">
              <a:sym typeface="+mn-ea"/>
            </a:endParaRPr>
          </a:p>
          <a:p>
            <a:pPr lvl="3"/>
            <a:r>
              <a:rPr lang="zh-CN" altLang="en-US" sz="1900" dirty="0">
                <a:sym typeface="+mn-ea"/>
              </a:rPr>
              <a:t>图片像素尺寸：最小48*48像素，最大2048×2048像素</a:t>
            </a:r>
            <a:endParaRPr lang="zh-CN" altLang="en-US" sz="1900" dirty="0">
              <a:sym typeface="+mn-ea"/>
            </a:endParaRPr>
          </a:p>
          <a:p>
            <a:pPr lvl="3"/>
            <a:r>
              <a:rPr lang="zh-CN" altLang="en-US" sz="1900" dirty="0">
                <a:sym typeface="+mn-ea"/>
              </a:rPr>
              <a:t>图片文件大小：10MB</a:t>
            </a:r>
            <a:endParaRPr lang="zh-CN" altLang="en-US" sz="1900" dirty="0">
              <a:sym typeface="+mn-ea"/>
            </a:endParaRPr>
          </a:p>
          <a:p>
            <a:pPr lvl="3"/>
            <a:r>
              <a:rPr lang="zh-CN" altLang="en-US" sz="1900" dirty="0">
                <a:sym typeface="+mn-ea"/>
              </a:rPr>
              <a:t>最小人脸像素尺寸： 系统能够检测到的人脸框为一个正方形，正方形边长的最小值为图像短边长度的48分之一，最小值不低于48像素。例如图片为 4096*3200 像素，则最小人脸像素尺寸为 66*66 像素</a:t>
            </a:r>
            <a:endParaRPr lang="zh-CN" altLang="en-US" sz="1900" dirty="0">
              <a:sym typeface="+mn-ea"/>
            </a:endParaRPr>
          </a:p>
          <a:p>
            <a:pPr lvl="3"/>
            <a:r>
              <a:rPr lang="zh-CN" altLang="en-US" sz="1900" dirty="0">
                <a:sym typeface="+mn-ea"/>
              </a:rPr>
              <a:t>其他要求：支持单人脸或多人脸图片，多人脸图片最多支持 5 人脸</a:t>
            </a:r>
            <a:endParaRPr lang="zh-CN" altLang="en-US" sz="1900" dirty="0">
              <a:sym typeface="+mn-ea"/>
            </a:endParaRPr>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sz="2700" dirty="0">
                <a:sym typeface="+mn-ea"/>
              </a:rPr>
              <a:t>软件需求文档</a:t>
            </a:r>
            <a:endParaRPr lang="zh-CN" altLang="en-US" sz="2700" dirty="0"/>
          </a:p>
          <a:p>
            <a:pPr lvl="2"/>
            <a:r>
              <a:rPr lang="zh-CN" altLang="en-US" sz="2465" dirty="0">
                <a:sym typeface="+mn-ea"/>
              </a:rPr>
              <a:t>介绍项目所产生的软件需求文档，包括软件需求构思与创意文档、软件需求规格说明书</a:t>
            </a:r>
            <a:endParaRPr lang="zh-CN" altLang="en-US" sz="2100" dirty="0">
              <a:sym typeface="+mn-ea"/>
            </a:endParaRPr>
          </a:p>
        </p:txBody>
      </p:sp>
      <p:sp>
        <p:nvSpPr>
          <p:cNvPr id="9218" name="标题 1"/>
          <p:cNvSpPr>
            <a:spLocks noGrp="1"/>
          </p:cNvSpPr>
          <p:nvPr>
            <p:ph type="title"/>
          </p:nvPr>
        </p:nvSpPr>
        <p:spPr/>
        <p:txBody>
          <a:bodyPr/>
          <a:lstStyle/>
          <a:p>
            <a:r>
              <a:rPr lang="zh-CN" altLang="en-US" dirty="0"/>
              <a:t>需求模型与文档</a:t>
            </a:r>
            <a:endParaRPr lang="zh-CN" altLang="en-US" dirty="0"/>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软件开发技术</a:t>
            </a:r>
            <a:endParaRPr lang="en-US" altLang="zh-CN"/>
          </a:p>
          <a:p>
            <a:pPr lvl="1"/>
            <a:r>
              <a:rPr lang="zh-CN" altLang="en-US"/>
              <a:t>采用人脸识别和人体结构化识别</a:t>
            </a:r>
            <a:r>
              <a:rPr lang="zh-CN" altLang="en-US"/>
              <a:t>技术</a:t>
            </a:r>
            <a:endParaRPr lang="zh-CN" altLang="en-US"/>
          </a:p>
          <a:p>
            <a:pPr marL="393065" lvl="1" indent="0">
              <a:buNone/>
            </a:pPr>
            <a:r>
              <a:rPr lang="zh-CN" altLang="en-US" sz="2700" b="1"/>
              <a:t>编程语言</a:t>
            </a:r>
            <a:endParaRPr lang="zh-CN" altLang="en-US" sz="2700" b="1"/>
          </a:p>
          <a:p>
            <a:pPr lvl="1"/>
            <a:r>
              <a:rPr lang="en-US" altLang="zh-CN"/>
              <a:t>JavaScript</a:t>
            </a:r>
            <a:endParaRPr lang="en-US" altLang="zh-CN"/>
          </a:p>
          <a:p>
            <a:r>
              <a:rPr lang="zh-CN" altLang="en-US"/>
              <a:t>软件工具</a:t>
            </a:r>
            <a:endParaRPr lang="en-US" altLang="zh-CN"/>
          </a:p>
          <a:p>
            <a:pPr lvl="1"/>
            <a:r>
              <a:rPr lang="zh-CN" altLang="en-US"/>
              <a:t>微信开发者</a:t>
            </a:r>
            <a:r>
              <a:rPr lang="zh-CN" altLang="en-US"/>
              <a:t>工具等</a:t>
            </a:r>
            <a:endParaRPr lang="en-US" altLang="zh-CN"/>
          </a:p>
          <a:p>
            <a:endParaRPr lang="en-US" altLang="zh-CN"/>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开发技术与工具</a:t>
            </a: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体系结构设计及其模型</a:t>
            </a:r>
            <a:endParaRPr lang="en-US" altLang="zh-CN"/>
          </a:p>
          <a:p>
            <a:pPr lvl="1"/>
            <a:r>
              <a:rPr lang="zh-CN" altLang="en-US"/>
              <a:t>包图</a:t>
            </a:r>
            <a:endParaRPr lang="en-US" altLang="zh-CN"/>
          </a:p>
          <a:p>
            <a:pPr marL="109855"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p:cNvPicPr>
            <a:picLocks noChangeAspect="1"/>
          </p:cNvPicPr>
          <p:nvPr/>
        </p:nvPicPr>
        <p:blipFill>
          <a:blip r:embed="rId1"/>
          <a:stretch>
            <a:fillRect/>
          </a:stretch>
        </p:blipFill>
        <p:spPr>
          <a:xfrm>
            <a:off x="4499610" y="194310"/>
            <a:ext cx="3808095" cy="6533515"/>
          </a:xfrm>
          <a:prstGeom prst="rect">
            <a:avLst/>
          </a:prstGeom>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体系结构设计及其模型</a:t>
            </a:r>
            <a:endParaRPr lang="en-US" altLang="zh-CN"/>
          </a:p>
          <a:p>
            <a:pPr lvl="1"/>
            <a:r>
              <a:rPr lang="zh-CN" altLang="en-US"/>
              <a:t>部署图</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5" name="图片 4"/>
          <p:cNvPicPr>
            <a:picLocks noChangeAspect="1"/>
          </p:cNvPicPr>
          <p:nvPr>
            <p:custDataLst>
              <p:tags r:id="rId1"/>
            </p:custDataLst>
          </p:nvPr>
        </p:nvPicPr>
        <p:blipFill>
          <a:blip r:embed="rId2"/>
          <a:stretch>
            <a:fillRect/>
          </a:stretch>
        </p:blipFill>
        <p:spPr>
          <a:xfrm>
            <a:off x="1331595" y="2204720"/>
            <a:ext cx="6764020" cy="3910330"/>
          </a:xfrm>
          <a:prstGeom prst="rect">
            <a:avLst/>
          </a:prstGeom>
        </p:spPr>
      </p:pic>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用户界面设计及其模型</a:t>
            </a:r>
            <a:endParaRPr lang="en-US" altLang="zh-CN"/>
          </a:p>
          <a:p>
            <a:pPr lvl="1"/>
            <a:r>
              <a:rPr lang="zh-CN" altLang="en-US"/>
              <a:t>软件界面原型&amp;界面设计类图</a:t>
            </a:r>
            <a:endParaRPr lang="zh-CN" altLang="en-US"/>
          </a:p>
          <a:p>
            <a:pPr lvl="2"/>
            <a:r>
              <a:rPr lang="zh-CN" altLang="en-US" sz="1915"/>
              <a:t>主界面</a:t>
            </a:r>
            <a:endParaRPr lang="en-US" altLang="zh-CN"/>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 name="图片 3" descr="模型1"/>
          <p:cNvPicPr>
            <a:picLocks noChangeAspect="1"/>
          </p:cNvPicPr>
          <p:nvPr>
            <p:custDataLst>
              <p:tags r:id="rId1"/>
            </p:custDataLst>
          </p:nvPr>
        </p:nvPicPr>
        <p:blipFill>
          <a:blip r:embed="rId2"/>
          <a:stretch>
            <a:fillRect/>
          </a:stretch>
        </p:blipFill>
        <p:spPr>
          <a:xfrm>
            <a:off x="5507673" y="1484313"/>
            <a:ext cx="2915285" cy="4138295"/>
          </a:xfrm>
          <a:prstGeom prst="rect">
            <a:avLst/>
          </a:prstGeom>
        </p:spPr>
      </p:pic>
      <p:pic>
        <p:nvPicPr>
          <p:cNvPr id="2" name="图片 1"/>
          <p:cNvPicPr>
            <a:picLocks noChangeAspect="1"/>
          </p:cNvPicPr>
          <p:nvPr/>
        </p:nvPicPr>
        <p:blipFill>
          <a:blip r:embed="rId3"/>
          <a:stretch>
            <a:fillRect/>
          </a:stretch>
        </p:blipFill>
        <p:spPr>
          <a:xfrm>
            <a:off x="395605" y="3140710"/>
            <a:ext cx="5031105" cy="1901190"/>
          </a:xfrm>
          <a:prstGeom prst="rect">
            <a:avLst/>
          </a:prstGeom>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用户界面设计及其模型</a:t>
            </a:r>
            <a:endParaRPr lang="en-US" altLang="zh-CN"/>
          </a:p>
          <a:p>
            <a:pPr lvl="1"/>
            <a:r>
              <a:rPr lang="zh-CN" altLang="en-US"/>
              <a:t>软件界面原型&amp;界面设计类图</a:t>
            </a:r>
            <a:endParaRPr lang="zh-CN" altLang="en-US"/>
          </a:p>
          <a:p>
            <a:pPr lvl="2"/>
            <a:r>
              <a:rPr lang="en-US" altLang="zh-CN"/>
              <a:t>妆容匹配界面</a:t>
            </a:r>
            <a:endParaRPr lang="en-US" altLang="zh-CN"/>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2" descr="模型2"/>
          <p:cNvPicPr>
            <a:picLocks noChangeAspect="1"/>
          </p:cNvPicPr>
          <p:nvPr>
            <p:custDataLst>
              <p:tags r:id="rId1"/>
            </p:custDataLst>
          </p:nvPr>
        </p:nvPicPr>
        <p:blipFill>
          <a:blip r:embed="rId2"/>
          <a:stretch>
            <a:fillRect/>
          </a:stretch>
        </p:blipFill>
        <p:spPr>
          <a:xfrm>
            <a:off x="3412490" y="2420620"/>
            <a:ext cx="5274310" cy="3837940"/>
          </a:xfrm>
          <a:prstGeom prst="rect">
            <a:avLst/>
          </a:prstGeom>
        </p:spPr>
      </p:pic>
      <p:pic>
        <p:nvPicPr>
          <p:cNvPr id="7" name="图片 7" descr="5ac719013432e1212444778b4ff6a4b"/>
          <p:cNvPicPr>
            <a:picLocks noChangeAspect="1"/>
          </p:cNvPicPr>
          <p:nvPr>
            <p:custDataLst>
              <p:tags r:id="rId3"/>
            </p:custDataLst>
          </p:nvPr>
        </p:nvPicPr>
        <p:blipFill>
          <a:blip r:embed="rId4"/>
          <a:stretch>
            <a:fillRect/>
          </a:stretch>
        </p:blipFill>
        <p:spPr>
          <a:xfrm>
            <a:off x="1043305" y="2924493"/>
            <a:ext cx="1830070" cy="3245485"/>
          </a:xfrm>
          <a:prstGeom prst="rect">
            <a:avLst/>
          </a:prstGeom>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用户界面设计及其模型</a:t>
            </a:r>
            <a:endParaRPr lang="en-US" altLang="zh-CN"/>
          </a:p>
          <a:p>
            <a:pPr lvl="1"/>
            <a:r>
              <a:rPr lang="zh-CN" altLang="en-US"/>
              <a:t>软件界面原型&amp;界面设计类图</a:t>
            </a:r>
            <a:endParaRPr lang="zh-CN" altLang="en-US"/>
          </a:p>
          <a:p>
            <a:pPr lvl="2"/>
            <a:r>
              <a:rPr lang="en-US" altLang="zh-CN"/>
              <a:t>妆容匹配界面</a:t>
            </a:r>
            <a:endParaRPr lang="en-US" altLang="zh-CN"/>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2" name="图片 22" descr="b54fce2772c549c11242499436d38ed"/>
          <p:cNvPicPr>
            <a:picLocks noChangeAspect="1"/>
          </p:cNvPicPr>
          <p:nvPr>
            <p:custDataLst>
              <p:tags r:id="rId1"/>
            </p:custDataLst>
          </p:nvPr>
        </p:nvPicPr>
        <p:blipFill>
          <a:blip r:embed="rId2"/>
          <a:stretch>
            <a:fillRect/>
          </a:stretch>
        </p:blipFill>
        <p:spPr>
          <a:xfrm>
            <a:off x="1763395" y="3213100"/>
            <a:ext cx="5264150" cy="1587500"/>
          </a:xfrm>
          <a:prstGeom prst="rect">
            <a:avLst/>
          </a:prstGeom>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用户界面设计及其模型</a:t>
            </a:r>
            <a:endParaRPr lang="en-US" altLang="zh-CN"/>
          </a:p>
          <a:p>
            <a:pPr lvl="1"/>
            <a:r>
              <a:rPr lang="zh-CN" altLang="en-US"/>
              <a:t>软件界面原型&amp;界面设计类图</a:t>
            </a:r>
            <a:endParaRPr lang="zh-CN" altLang="en-US"/>
          </a:p>
          <a:p>
            <a:pPr lvl="2"/>
            <a:r>
              <a:rPr lang="en-US" altLang="zh-CN"/>
              <a:t>妆容匹配界面</a:t>
            </a:r>
            <a:endParaRPr lang="en-US" altLang="zh-CN"/>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11" name="图片 11" descr="6cdf3df30354e64f3e0e1cbc6086c04"/>
          <p:cNvPicPr>
            <a:picLocks noChangeAspect="1"/>
          </p:cNvPicPr>
          <p:nvPr>
            <p:custDataLst>
              <p:tags r:id="rId1"/>
            </p:custDataLst>
          </p:nvPr>
        </p:nvPicPr>
        <p:blipFill>
          <a:blip r:embed="rId2"/>
          <a:stretch>
            <a:fillRect/>
          </a:stretch>
        </p:blipFill>
        <p:spPr>
          <a:xfrm>
            <a:off x="6083935" y="1916748"/>
            <a:ext cx="2341880" cy="3836035"/>
          </a:xfrm>
          <a:prstGeom prst="rect">
            <a:avLst/>
          </a:prstGeom>
        </p:spPr>
      </p:pic>
      <p:pic>
        <p:nvPicPr>
          <p:cNvPr id="23" name="图片 23" descr="65ddaeac59c43c0d41eadfaad9f6cd9"/>
          <p:cNvPicPr>
            <a:picLocks noChangeAspect="1"/>
          </p:cNvPicPr>
          <p:nvPr>
            <p:custDataLst>
              <p:tags r:id="rId3"/>
            </p:custDataLst>
          </p:nvPr>
        </p:nvPicPr>
        <p:blipFill>
          <a:blip r:embed="rId4"/>
          <a:stretch>
            <a:fillRect/>
          </a:stretch>
        </p:blipFill>
        <p:spPr>
          <a:xfrm>
            <a:off x="971550" y="3068955"/>
            <a:ext cx="5271770" cy="1529080"/>
          </a:xfrm>
          <a:prstGeom prst="rect">
            <a:avLst/>
          </a:prstGeom>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用户界面设计及其模型</a:t>
            </a:r>
            <a:endParaRPr lang="en-US" altLang="zh-CN"/>
          </a:p>
          <a:p>
            <a:pPr lvl="1"/>
            <a:r>
              <a:rPr lang="zh-CN" altLang="en-US"/>
              <a:t>软件界面原型&amp;界面设计类图</a:t>
            </a:r>
            <a:endParaRPr lang="zh-CN" altLang="en-US"/>
          </a:p>
          <a:p>
            <a:pPr lvl="2"/>
            <a:r>
              <a:rPr lang="en-US" altLang="zh-CN"/>
              <a:t>妆容匹配界面</a:t>
            </a:r>
            <a:endParaRPr lang="en-US" altLang="zh-CN"/>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15" name="图片 15" descr="e64f5c5d9f5013e5921b34980fa2918"/>
          <p:cNvPicPr>
            <a:picLocks noChangeAspect="1"/>
          </p:cNvPicPr>
          <p:nvPr>
            <p:custDataLst>
              <p:tags r:id="rId1"/>
            </p:custDataLst>
          </p:nvPr>
        </p:nvPicPr>
        <p:blipFill>
          <a:blip r:embed="rId2"/>
          <a:stretch>
            <a:fillRect/>
          </a:stretch>
        </p:blipFill>
        <p:spPr>
          <a:xfrm>
            <a:off x="6443980" y="1340485"/>
            <a:ext cx="2496820" cy="4362450"/>
          </a:xfrm>
          <a:prstGeom prst="rect">
            <a:avLst/>
          </a:prstGeom>
        </p:spPr>
      </p:pic>
      <p:pic>
        <p:nvPicPr>
          <p:cNvPr id="25" name="图片 25" descr="cf2ddd254a2be0b730ac92fb098020d"/>
          <p:cNvPicPr>
            <a:picLocks noChangeAspect="1"/>
          </p:cNvPicPr>
          <p:nvPr>
            <p:custDataLst>
              <p:tags r:id="rId3"/>
            </p:custDataLst>
          </p:nvPr>
        </p:nvPicPr>
        <p:blipFill>
          <a:blip r:embed="rId4"/>
          <a:stretch>
            <a:fillRect/>
          </a:stretch>
        </p:blipFill>
        <p:spPr>
          <a:xfrm>
            <a:off x="755650" y="3140710"/>
            <a:ext cx="5271770" cy="1529080"/>
          </a:xfrm>
          <a:prstGeom prst="rect">
            <a:avLst/>
          </a:prstGeom>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用户界面设计及其模型</a:t>
            </a:r>
            <a:endParaRPr lang="en-US" altLang="zh-CN"/>
          </a:p>
          <a:p>
            <a:pPr lvl="1"/>
            <a:r>
              <a:rPr lang="zh-CN" altLang="en-US"/>
              <a:t>软件界面原型&amp;界面设计类图</a:t>
            </a:r>
            <a:endParaRPr lang="zh-CN" altLang="en-US"/>
          </a:p>
          <a:p>
            <a:pPr lvl="2"/>
            <a:r>
              <a:rPr lang="en-US" altLang="zh-CN"/>
              <a:t>妆容匹配界面</a:t>
            </a:r>
            <a:endParaRPr lang="en-US" altLang="zh-CN"/>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17" name="图片 17" descr="7a161de2015bb6f0c86f6d9fec68a9a"/>
          <p:cNvPicPr>
            <a:picLocks noChangeAspect="1"/>
          </p:cNvPicPr>
          <p:nvPr>
            <p:custDataLst>
              <p:tags r:id="rId1"/>
            </p:custDataLst>
          </p:nvPr>
        </p:nvPicPr>
        <p:blipFill>
          <a:blip r:embed="rId2"/>
          <a:stretch>
            <a:fillRect/>
          </a:stretch>
        </p:blipFill>
        <p:spPr>
          <a:xfrm>
            <a:off x="6299835" y="1484630"/>
            <a:ext cx="2264410" cy="3931920"/>
          </a:xfrm>
          <a:prstGeom prst="rect">
            <a:avLst/>
          </a:prstGeom>
        </p:spPr>
      </p:pic>
      <p:pic>
        <p:nvPicPr>
          <p:cNvPr id="26" name="图片 26" descr="6d8b66658b9b477affaaed36bfdcc79"/>
          <p:cNvPicPr>
            <a:picLocks noChangeAspect="1"/>
          </p:cNvPicPr>
          <p:nvPr>
            <p:custDataLst>
              <p:tags r:id="rId3"/>
            </p:custDataLst>
          </p:nvPr>
        </p:nvPicPr>
        <p:blipFill>
          <a:blip r:embed="rId4"/>
          <a:stretch>
            <a:fillRect/>
          </a:stretch>
        </p:blipFill>
        <p:spPr>
          <a:xfrm>
            <a:off x="971550" y="2964180"/>
            <a:ext cx="5271770" cy="1560830"/>
          </a:xfrm>
          <a:prstGeom prst="rect">
            <a:avLst/>
          </a:prstGeom>
        </p:spPr>
      </p:pic>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用户界面设计及其模型</a:t>
            </a:r>
            <a:endParaRPr lang="en-US" altLang="zh-CN"/>
          </a:p>
          <a:p>
            <a:pPr lvl="1"/>
            <a:r>
              <a:rPr lang="zh-CN" altLang="en-US"/>
              <a:t>软件界面原型&amp;界面设计类图</a:t>
            </a:r>
            <a:endParaRPr lang="zh-CN" altLang="en-US"/>
          </a:p>
          <a:p>
            <a:pPr lvl="2"/>
            <a:r>
              <a:rPr lang="en-US" altLang="zh-CN"/>
              <a:t>妆容匹配界面</a:t>
            </a:r>
            <a:endParaRPr lang="en-US" altLang="zh-CN"/>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19" name="图片 19" descr="77ed6384acb01ce9e03282c7e06b4e6"/>
          <p:cNvPicPr>
            <a:picLocks noChangeAspect="1"/>
          </p:cNvPicPr>
          <p:nvPr>
            <p:custDataLst>
              <p:tags r:id="rId1"/>
            </p:custDataLst>
          </p:nvPr>
        </p:nvPicPr>
        <p:blipFill>
          <a:blip r:embed="rId2"/>
          <a:stretch>
            <a:fillRect/>
          </a:stretch>
        </p:blipFill>
        <p:spPr>
          <a:xfrm>
            <a:off x="6443663" y="1700530"/>
            <a:ext cx="2118995" cy="3928110"/>
          </a:xfrm>
          <a:prstGeom prst="rect">
            <a:avLst/>
          </a:prstGeom>
        </p:spPr>
      </p:pic>
      <p:pic>
        <p:nvPicPr>
          <p:cNvPr id="27" name="图片 27" descr="014a1d6e402bc7ea5d56fe505746494"/>
          <p:cNvPicPr>
            <a:picLocks noChangeAspect="1"/>
          </p:cNvPicPr>
          <p:nvPr>
            <p:custDataLst>
              <p:tags r:id="rId3"/>
            </p:custDataLst>
          </p:nvPr>
        </p:nvPicPr>
        <p:blipFill>
          <a:blip r:embed="rId4"/>
          <a:stretch>
            <a:fillRect/>
          </a:stretch>
        </p:blipFill>
        <p:spPr>
          <a:xfrm>
            <a:off x="1115695" y="3068955"/>
            <a:ext cx="5271770" cy="1529080"/>
          </a:xfrm>
          <a:prstGeom prst="rect">
            <a:avLst/>
          </a:prstGeom>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用户界面设计及其模型</a:t>
            </a:r>
            <a:endParaRPr lang="en-US" altLang="zh-CN"/>
          </a:p>
          <a:p>
            <a:pPr lvl="1"/>
            <a:r>
              <a:rPr lang="zh-CN" altLang="en-US"/>
              <a:t>软件界面原型&amp;界面设计类图</a:t>
            </a:r>
            <a:endParaRPr lang="zh-CN" altLang="en-US"/>
          </a:p>
          <a:p>
            <a:pPr lvl="2"/>
            <a:r>
              <a:rPr lang="zh-CN" altLang="en-US"/>
              <a:t>历史记录</a:t>
            </a:r>
            <a:r>
              <a:rPr lang="en-US" altLang="zh-CN"/>
              <a:t>界面</a:t>
            </a:r>
            <a:endParaRPr lang="en-US" altLang="zh-CN"/>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6" name="图片 6" descr="模型3"/>
          <p:cNvPicPr>
            <a:picLocks noChangeAspect="1"/>
          </p:cNvPicPr>
          <p:nvPr>
            <p:custDataLst>
              <p:tags r:id="rId1"/>
            </p:custDataLst>
          </p:nvPr>
        </p:nvPicPr>
        <p:blipFill>
          <a:blip r:embed="rId2"/>
          <a:stretch>
            <a:fillRect/>
          </a:stretch>
        </p:blipFill>
        <p:spPr>
          <a:xfrm>
            <a:off x="5436235" y="836930"/>
            <a:ext cx="3471545" cy="3015615"/>
          </a:xfrm>
          <a:prstGeom prst="rect">
            <a:avLst/>
          </a:prstGeom>
        </p:spPr>
      </p:pic>
      <p:pic>
        <p:nvPicPr>
          <p:cNvPr id="28" name="图片 28" descr="a1bc365677672ef9d2e6312aa8dd43f"/>
          <p:cNvPicPr>
            <a:picLocks noChangeAspect="1"/>
          </p:cNvPicPr>
          <p:nvPr>
            <p:custDataLst>
              <p:tags r:id="rId3"/>
            </p:custDataLst>
          </p:nvPr>
        </p:nvPicPr>
        <p:blipFill>
          <a:blip r:embed="rId4"/>
          <a:stretch>
            <a:fillRect/>
          </a:stretch>
        </p:blipFill>
        <p:spPr>
          <a:xfrm>
            <a:off x="179070" y="2780665"/>
            <a:ext cx="5264150" cy="1587500"/>
          </a:xfrm>
          <a:prstGeom prst="rect">
            <a:avLst/>
          </a:prstGeom>
        </p:spPr>
      </p:pic>
      <p:pic>
        <p:nvPicPr>
          <p:cNvPr id="20" name="图片 20" descr="未命名文件 (10)"/>
          <p:cNvPicPr>
            <a:picLocks noChangeAspect="1"/>
          </p:cNvPicPr>
          <p:nvPr>
            <p:custDataLst>
              <p:tags r:id="rId5"/>
            </p:custDataLst>
          </p:nvPr>
        </p:nvPicPr>
        <p:blipFill>
          <a:blip r:embed="rId6"/>
          <a:stretch>
            <a:fillRect/>
          </a:stretch>
        </p:blipFill>
        <p:spPr>
          <a:xfrm>
            <a:off x="1907223" y="4509135"/>
            <a:ext cx="5271135" cy="1532890"/>
          </a:xfrm>
          <a:prstGeom prst="rect">
            <a:avLst/>
          </a:prstGeom>
        </p:spPr>
      </p:pic>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用户界面设计及其模型</a:t>
            </a:r>
            <a:endParaRPr lang="en-US" altLang="zh-CN"/>
          </a:p>
          <a:p>
            <a:pPr lvl="1"/>
            <a:r>
              <a:rPr lang="zh-CN" altLang="en-US"/>
              <a:t>软件界面原型&amp;界面设计类图</a:t>
            </a:r>
            <a:endParaRPr lang="zh-CN" altLang="en-US"/>
          </a:p>
          <a:p>
            <a:pPr lvl="2"/>
            <a:r>
              <a:rPr lang="zh-CN" altLang="en-US"/>
              <a:t>妆容教程</a:t>
            </a:r>
            <a:r>
              <a:rPr lang="en-US" altLang="zh-CN"/>
              <a:t>界面</a:t>
            </a:r>
            <a:endParaRPr lang="en-US" altLang="zh-CN"/>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5" name="图片 1"/>
          <p:cNvPicPr>
            <a:picLocks noChangeAspect="1"/>
          </p:cNvPicPr>
          <p:nvPr>
            <p:custDataLst>
              <p:tags r:id="rId1"/>
            </p:custDataLst>
          </p:nvPr>
        </p:nvPicPr>
        <p:blipFill>
          <a:blip r:embed="rId2"/>
          <a:stretch>
            <a:fillRect/>
          </a:stretch>
        </p:blipFill>
        <p:spPr>
          <a:xfrm>
            <a:off x="4932045" y="2780665"/>
            <a:ext cx="4167505" cy="2863850"/>
          </a:xfrm>
          <a:prstGeom prst="rect">
            <a:avLst/>
          </a:prstGeom>
          <a:noFill/>
          <a:ln>
            <a:noFill/>
          </a:ln>
        </p:spPr>
      </p:pic>
      <p:pic>
        <p:nvPicPr>
          <p:cNvPr id="8" name="图片 8" descr="无标题"/>
          <p:cNvPicPr>
            <a:picLocks noChangeAspect="1"/>
          </p:cNvPicPr>
          <p:nvPr>
            <p:custDataLst>
              <p:tags r:id="rId3"/>
            </p:custDataLst>
          </p:nvPr>
        </p:nvPicPr>
        <p:blipFill>
          <a:blip r:embed="rId4"/>
          <a:stretch>
            <a:fillRect/>
          </a:stretch>
        </p:blipFill>
        <p:spPr>
          <a:xfrm>
            <a:off x="107950" y="2997200"/>
            <a:ext cx="4954905" cy="1597660"/>
          </a:xfrm>
          <a:prstGeom prst="rect">
            <a:avLst/>
          </a:prstGeom>
        </p:spPr>
      </p:pic>
      <p:pic>
        <p:nvPicPr>
          <p:cNvPr id="9" name="图片 2"/>
          <p:cNvPicPr>
            <a:picLocks noChangeAspect="1"/>
          </p:cNvPicPr>
          <p:nvPr>
            <p:custDataLst>
              <p:tags r:id="rId5"/>
            </p:custDataLst>
          </p:nvPr>
        </p:nvPicPr>
        <p:blipFill>
          <a:blip r:embed="rId6"/>
          <a:stretch>
            <a:fillRect/>
          </a:stretch>
        </p:blipFill>
        <p:spPr>
          <a:xfrm>
            <a:off x="178753" y="4509135"/>
            <a:ext cx="4726305" cy="1443990"/>
          </a:xfrm>
          <a:prstGeom prst="rect">
            <a:avLst/>
          </a:prstGeom>
          <a:noFill/>
          <a:ln>
            <a:noFill/>
          </a:ln>
        </p:spPr>
      </p:pic>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用户界面设计及其模型</a:t>
            </a:r>
            <a:endParaRPr lang="en-US" altLang="zh-CN"/>
          </a:p>
          <a:p>
            <a:pPr lvl="1"/>
            <a:r>
              <a:rPr lang="zh-CN" altLang="en-US"/>
              <a:t>软件界面原型&amp;界面设计类图</a:t>
            </a:r>
            <a:endParaRPr lang="zh-CN" altLang="en-US"/>
          </a:p>
          <a:p>
            <a:pPr lvl="2"/>
            <a:r>
              <a:rPr lang="zh-CN" altLang="en-US"/>
              <a:t>历史记录</a:t>
            </a:r>
            <a:r>
              <a:rPr lang="en-US" altLang="zh-CN"/>
              <a:t>界面</a:t>
            </a:r>
            <a:endParaRPr lang="en-US" altLang="zh-CN"/>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6" name="图片 6" descr="模型3"/>
          <p:cNvPicPr>
            <a:picLocks noChangeAspect="1"/>
          </p:cNvPicPr>
          <p:nvPr>
            <p:custDataLst>
              <p:tags r:id="rId1"/>
            </p:custDataLst>
          </p:nvPr>
        </p:nvPicPr>
        <p:blipFill>
          <a:blip r:embed="rId2"/>
          <a:stretch>
            <a:fillRect/>
          </a:stretch>
        </p:blipFill>
        <p:spPr>
          <a:xfrm>
            <a:off x="5436235" y="836930"/>
            <a:ext cx="3471545" cy="3015615"/>
          </a:xfrm>
          <a:prstGeom prst="rect">
            <a:avLst/>
          </a:prstGeom>
        </p:spPr>
      </p:pic>
      <p:pic>
        <p:nvPicPr>
          <p:cNvPr id="28" name="图片 28" descr="a1bc365677672ef9d2e6312aa8dd43f"/>
          <p:cNvPicPr>
            <a:picLocks noChangeAspect="1"/>
          </p:cNvPicPr>
          <p:nvPr>
            <p:custDataLst>
              <p:tags r:id="rId3"/>
            </p:custDataLst>
          </p:nvPr>
        </p:nvPicPr>
        <p:blipFill>
          <a:blip r:embed="rId4"/>
          <a:stretch>
            <a:fillRect/>
          </a:stretch>
        </p:blipFill>
        <p:spPr>
          <a:xfrm>
            <a:off x="179070" y="2780665"/>
            <a:ext cx="5264150" cy="1587500"/>
          </a:xfrm>
          <a:prstGeom prst="rect">
            <a:avLst/>
          </a:prstGeom>
        </p:spPr>
      </p:pic>
      <p:pic>
        <p:nvPicPr>
          <p:cNvPr id="20" name="图片 20" descr="未命名文件 (10)"/>
          <p:cNvPicPr>
            <a:picLocks noChangeAspect="1"/>
          </p:cNvPicPr>
          <p:nvPr>
            <p:custDataLst>
              <p:tags r:id="rId5"/>
            </p:custDataLst>
          </p:nvPr>
        </p:nvPicPr>
        <p:blipFill>
          <a:blip r:embed="rId6"/>
          <a:stretch>
            <a:fillRect/>
          </a:stretch>
        </p:blipFill>
        <p:spPr>
          <a:xfrm>
            <a:off x="1907223" y="4509135"/>
            <a:ext cx="5271135" cy="1532890"/>
          </a:xfrm>
          <a:prstGeom prst="rect">
            <a:avLst/>
          </a:prstGeom>
        </p:spPr>
      </p:pic>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用户界面设计及其模型</a:t>
            </a:r>
            <a:endParaRPr lang="en-US" altLang="zh-CN"/>
          </a:p>
          <a:p>
            <a:pPr lvl="1"/>
            <a:r>
              <a:rPr lang="zh-CN" altLang="en-US"/>
              <a:t>软件界面流的</a:t>
            </a:r>
            <a:r>
              <a:rPr lang="zh-CN" altLang="en-US"/>
              <a:t>顺序图</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10" name="图片 10" descr="547ef6a9754c434b0c9d79e9aff745b"/>
          <p:cNvPicPr>
            <a:picLocks noChangeAspect="1"/>
          </p:cNvPicPr>
          <p:nvPr>
            <p:custDataLst>
              <p:tags r:id="rId1"/>
            </p:custDataLst>
          </p:nvPr>
        </p:nvPicPr>
        <p:blipFill>
          <a:blip r:embed="rId2"/>
          <a:stretch>
            <a:fillRect/>
          </a:stretch>
        </p:blipFill>
        <p:spPr>
          <a:xfrm>
            <a:off x="251460" y="2637155"/>
            <a:ext cx="8275320" cy="3139440"/>
          </a:xfrm>
          <a:prstGeom prst="rect">
            <a:avLst/>
          </a:prstGeom>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7200" y="1481455"/>
            <a:ext cx="8229600" cy="4901565"/>
          </a:xfrm>
        </p:spPr>
        <p:txBody>
          <a:bodyPr>
            <a:noAutofit/>
          </a:bodyPr>
          <a:lstStyle/>
          <a:p>
            <a:r>
              <a:rPr lang="zh-CN" altLang="en-US" sz="2000"/>
              <a:t>用户界面设计及其模型</a:t>
            </a:r>
            <a:endParaRPr lang="en-US" altLang="zh-CN" sz="2000"/>
          </a:p>
          <a:p>
            <a:pPr lvl="1"/>
            <a:r>
              <a:rPr lang="zh-CN" altLang="en-US" sz="1800"/>
              <a:t>软件界面流设计</a:t>
            </a:r>
            <a:endParaRPr lang="zh-CN" altLang="en-US" sz="1800"/>
          </a:p>
          <a:p>
            <a:pPr marL="631190" lvl="2" indent="0">
              <a:buNone/>
            </a:pPr>
            <a:r>
              <a:rPr lang="zh-CN" altLang="en-US" sz="1600"/>
              <a:t>根据“妆容匹配系统”的用例描述以及每个用例的交互图，可以发现该软件系统在手机端的APP 需要有以下一组界面以支持用户的操作。</a:t>
            </a:r>
            <a:endParaRPr lang="zh-CN" altLang="en-US" sz="1600"/>
          </a:p>
          <a:p>
            <a:pPr marL="631190" lvl="2" indent="0">
              <a:buNone/>
            </a:pPr>
            <a:r>
              <a:rPr lang="zh-CN" altLang="en-US" sz="1600"/>
              <a:t>-“Main Screen”，用于跳转到妆容匹配界面。</a:t>
            </a:r>
            <a:endParaRPr lang="zh-CN" altLang="en-US" sz="1600"/>
          </a:p>
          <a:p>
            <a:pPr marL="631190" lvl="2" indent="0">
              <a:buNone/>
            </a:pPr>
            <a:r>
              <a:rPr lang="zh-CN" altLang="en-US" sz="1600"/>
              <a:t>-“Makeup Screen”，用于获取照片和场景</a:t>
            </a:r>
            <a:endParaRPr lang="zh-CN" altLang="en-US" sz="1600"/>
          </a:p>
          <a:p>
            <a:pPr marL="631190" lvl="2" indent="0">
              <a:buNone/>
            </a:pPr>
            <a:r>
              <a:rPr lang="zh-CN" altLang="en-US" sz="1600"/>
              <a:t>-“Photo Screen”,用于获取照片和场景</a:t>
            </a:r>
            <a:endParaRPr lang="zh-CN" altLang="en-US" sz="1600"/>
          </a:p>
          <a:p>
            <a:pPr marL="631190" lvl="2" indent="0">
              <a:buNone/>
            </a:pPr>
            <a:r>
              <a:rPr lang="zh-CN" altLang="en-US" sz="1600"/>
              <a:t>-“Scene Screen”,用于识别</a:t>
            </a:r>
            <a:endParaRPr lang="zh-CN" altLang="en-US" sz="1600"/>
          </a:p>
          <a:p>
            <a:pPr marL="631190" lvl="2" indent="0">
              <a:buNone/>
            </a:pPr>
            <a:r>
              <a:rPr lang="zh-CN" altLang="en-US" sz="1600"/>
              <a:t>-“Pic Screen”,用于识别</a:t>
            </a:r>
            <a:endParaRPr lang="zh-CN" altLang="en-US" sz="1600"/>
          </a:p>
          <a:p>
            <a:pPr marL="631190" lvl="2" indent="0">
              <a:buNone/>
            </a:pPr>
            <a:r>
              <a:rPr lang="zh-CN" altLang="en-US" sz="1600"/>
              <a:t>-“Result Screen”,用于识别结果并存入数据库或重新获取照片和场景，也可返回上一层或返回首页</a:t>
            </a:r>
            <a:endParaRPr lang="zh-CN" altLang="en-US" sz="1600"/>
          </a:p>
          <a:p>
            <a:pPr marL="631190" lvl="2" indent="0">
              <a:buNone/>
            </a:pPr>
            <a:r>
              <a:rPr lang="zh-CN" altLang="en-US" sz="1600"/>
              <a:t>-“Conservative Screen”,用于存放所接收到的结果</a:t>
            </a:r>
            <a:endParaRPr lang="zh-CN" altLang="en-US" sz="1600"/>
          </a:p>
          <a:p>
            <a:pPr marL="631190" lvl="2" indent="0">
              <a:buNone/>
            </a:pPr>
            <a:r>
              <a:rPr lang="zh-CN" altLang="en-US" sz="1600"/>
              <a:t>-“History Screen”,用于调取所选数据，也可返回首页</a:t>
            </a:r>
            <a:endParaRPr lang="zh-CN" altLang="en-US" sz="1600"/>
          </a:p>
          <a:p>
            <a:pPr marL="631190" lvl="2" indent="0">
              <a:buNone/>
            </a:pPr>
            <a:r>
              <a:rPr lang="zh-CN" altLang="en-US" sz="1600"/>
              <a:t>-“Data Screen”,用于显示调取结果并返回上一层</a:t>
            </a:r>
            <a:endParaRPr lang="zh-CN" altLang="en-US" sz="1600"/>
          </a:p>
          <a:p>
            <a:pPr marL="631190" lvl="2" indent="0">
              <a:buNone/>
            </a:pPr>
            <a:r>
              <a:rPr lang="zh-CN" altLang="en-US" sz="1600"/>
              <a:t>-“Recommend Screen”,用于显示动态推荐页面并调取所选内容，也可返回首页</a:t>
            </a:r>
            <a:endParaRPr lang="zh-CN" altLang="en-US" sz="1600"/>
          </a:p>
          <a:p>
            <a:pPr marL="631190" lvl="2" indent="0">
              <a:buNone/>
            </a:pPr>
            <a:r>
              <a:rPr lang="zh-CN" altLang="en-US" sz="1600"/>
              <a:t>-“Class Screen”,用于显示所选内容并返回上一层</a:t>
            </a:r>
            <a:endParaRPr lang="zh-CN" altLang="en-US" sz="1600"/>
          </a:p>
        </p:txBody>
      </p:sp>
      <p:sp>
        <p:nvSpPr>
          <p:cNvPr id="11266" name="标题 1"/>
          <p:cNvSpPr>
            <a:spLocks noGrp="1"/>
          </p:cNvSpPr>
          <p:nvPr>
            <p:ph type="title"/>
          </p:nvPr>
        </p:nvSpPr>
        <p:spPr/>
        <p:txBody>
          <a:bodyPr/>
          <a:lstStyle/>
          <a:p>
            <a:r>
              <a:rPr lang="zh-CN" altLang="en-US"/>
              <a:t>软件设计与建模</a:t>
            </a:r>
            <a:endParaRPr lang="zh-CN" altLang="en-US"/>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用例设计及其模型</a:t>
            </a:r>
            <a:endParaRPr lang="zh-CN" altLang="en-US"/>
          </a:p>
          <a:p>
            <a:pPr lvl="1"/>
            <a:r>
              <a:rPr lang="zh-CN" altLang="en-US">
                <a:sym typeface="+mn-ea"/>
              </a:rPr>
              <a:t>用例设计的顺序图</a:t>
            </a:r>
            <a:endParaRPr lang="zh-CN" altLang="en-US"/>
          </a:p>
          <a:p>
            <a:pPr lvl="2"/>
            <a:r>
              <a:rPr lang="zh-CN" altLang="en-US"/>
              <a:t>妆容匹配</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14" name="图片 2"/>
          <p:cNvPicPr>
            <a:picLocks noChangeAspect="1"/>
          </p:cNvPicPr>
          <p:nvPr>
            <p:custDataLst>
              <p:tags r:id="rId1"/>
            </p:custDataLst>
          </p:nvPr>
        </p:nvPicPr>
        <p:blipFill>
          <a:blip r:embed="rId2"/>
          <a:stretch>
            <a:fillRect/>
          </a:stretch>
        </p:blipFill>
        <p:spPr>
          <a:xfrm>
            <a:off x="683260" y="2780665"/>
            <a:ext cx="7915275" cy="2794000"/>
          </a:xfrm>
          <a:prstGeom prst="rect">
            <a:avLst/>
          </a:prstGeom>
          <a:noFill/>
          <a:ln>
            <a:noFill/>
          </a:ln>
        </p:spPr>
      </p:pic>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用例设计及其模型</a:t>
            </a:r>
            <a:endParaRPr lang="zh-CN" altLang="en-US"/>
          </a:p>
          <a:p>
            <a:pPr lvl="1"/>
            <a:r>
              <a:rPr lang="zh-CN" altLang="en-US">
                <a:sym typeface="+mn-ea"/>
              </a:rPr>
              <a:t>用例设计的顺序图</a:t>
            </a:r>
            <a:endParaRPr lang="zh-CN" altLang="en-US"/>
          </a:p>
          <a:p>
            <a:pPr lvl="2"/>
            <a:r>
              <a:rPr lang="zh-CN" altLang="en-US"/>
              <a:t>历史记录</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18" name="图片 4"/>
          <p:cNvPicPr>
            <a:picLocks noChangeAspect="1"/>
          </p:cNvPicPr>
          <p:nvPr>
            <p:custDataLst>
              <p:tags r:id="rId1"/>
            </p:custDataLst>
          </p:nvPr>
        </p:nvPicPr>
        <p:blipFill>
          <a:blip r:embed="rId2"/>
          <a:stretch>
            <a:fillRect/>
          </a:stretch>
        </p:blipFill>
        <p:spPr>
          <a:xfrm>
            <a:off x="1547495" y="2780665"/>
            <a:ext cx="6260465" cy="3199765"/>
          </a:xfrm>
          <a:prstGeom prst="rect">
            <a:avLst/>
          </a:prstGeom>
          <a:noFill/>
          <a:ln>
            <a:noFill/>
          </a:ln>
        </p:spPr>
      </p:pic>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r>
              <a:rPr lang="zh-CN" altLang="en-US"/>
              <a:t>用例设计及其模型</a:t>
            </a:r>
            <a:endParaRPr lang="zh-CN" altLang="en-US"/>
          </a:p>
          <a:p>
            <a:pPr lvl="1"/>
            <a:r>
              <a:rPr lang="zh-CN" altLang="en-US">
                <a:sym typeface="+mn-ea"/>
              </a:rPr>
              <a:t>用例设计的顺序图</a:t>
            </a:r>
            <a:endParaRPr lang="zh-CN" altLang="en-US"/>
          </a:p>
          <a:p>
            <a:pPr lvl="2"/>
            <a:r>
              <a:rPr lang="zh-CN" altLang="en-US"/>
              <a:t>妆容教程</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9" name="图片 5"/>
          <p:cNvPicPr>
            <a:picLocks noChangeAspect="1"/>
          </p:cNvPicPr>
          <p:nvPr>
            <p:custDataLst>
              <p:tags r:id="rId1"/>
            </p:custDataLst>
          </p:nvPr>
        </p:nvPicPr>
        <p:blipFill>
          <a:blip r:embed="rId2"/>
          <a:stretch>
            <a:fillRect/>
          </a:stretch>
        </p:blipFill>
        <p:spPr>
          <a:xfrm>
            <a:off x="1547495" y="2780665"/>
            <a:ext cx="6353810" cy="3026410"/>
          </a:xfrm>
          <a:prstGeom prst="rect">
            <a:avLst/>
          </a:prstGeom>
          <a:noFill/>
          <a:ln>
            <a:noFill/>
          </a:ln>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用例设计及其模型</a:t>
            </a:r>
            <a:endParaRPr lang="zh-CN" altLang="en-US"/>
          </a:p>
          <a:p>
            <a:pPr lvl="1"/>
            <a:r>
              <a:rPr lang="zh-CN" altLang="en-US"/>
              <a:t>设计类图</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descr="26c349bebfed6ea4cb8216cf27c24a6"/>
          <p:cNvPicPr>
            <a:picLocks noChangeAspect="1"/>
          </p:cNvPicPr>
          <p:nvPr>
            <p:custDataLst>
              <p:tags r:id="rId1"/>
            </p:custDataLst>
          </p:nvPr>
        </p:nvPicPr>
        <p:blipFill>
          <a:blip r:embed="rId2"/>
          <a:stretch>
            <a:fillRect/>
          </a:stretch>
        </p:blipFill>
        <p:spPr>
          <a:xfrm>
            <a:off x="1763395" y="2348865"/>
            <a:ext cx="5838190" cy="3924300"/>
          </a:xfrm>
          <a:prstGeom prst="rect">
            <a:avLst/>
          </a:prstGeom>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类设计及其模型</a:t>
            </a:r>
            <a:endParaRPr lang="zh-CN" altLang="en-US"/>
          </a:p>
          <a:p>
            <a:pPr lvl="1"/>
            <a:r>
              <a:rPr lang="zh-CN" altLang="en-US"/>
              <a:t>活动图</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p:cNvPicPr>
            <a:picLocks noChangeAspect="1"/>
          </p:cNvPicPr>
          <p:nvPr/>
        </p:nvPicPr>
        <p:blipFill>
          <a:blip r:embed="rId1"/>
          <a:stretch>
            <a:fillRect/>
          </a:stretch>
        </p:blipFill>
        <p:spPr>
          <a:xfrm>
            <a:off x="1979295" y="1916430"/>
            <a:ext cx="6886575" cy="4054475"/>
          </a:xfrm>
          <a:prstGeom prst="rect">
            <a:avLst/>
          </a:prstGeom>
        </p:spPr>
      </p:pic>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类设计及其模型</a:t>
            </a:r>
            <a:endParaRPr lang="zh-CN" altLang="en-US"/>
          </a:p>
          <a:p>
            <a:pPr lvl="1"/>
            <a:r>
              <a:rPr lang="zh-CN" altLang="en-US"/>
              <a:t>对象状态图</a:t>
            </a:r>
            <a:endParaRPr lang="zh-CN" altLang="en-US"/>
          </a:p>
          <a:p>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2" name="图片 1"/>
          <p:cNvPicPr>
            <a:picLocks noChangeAspect="1"/>
          </p:cNvPicPr>
          <p:nvPr/>
        </p:nvPicPr>
        <p:blipFill>
          <a:blip r:embed="rId1"/>
          <a:stretch>
            <a:fillRect/>
          </a:stretch>
        </p:blipFill>
        <p:spPr>
          <a:xfrm>
            <a:off x="4427855" y="764540"/>
            <a:ext cx="3930015" cy="5457190"/>
          </a:xfrm>
          <a:prstGeom prst="rect">
            <a:avLst/>
          </a:prstGeom>
        </p:spPr>
      </p:pic>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数据设计及其模型</a:t>
            </a:r>
            <a:endParaRPr lang="en-US" altLang="zh-CN"/>
          </a:p>
          <a:p>
            <a:pPr lvl="1"/>
            <a:r>
              <a:rPr lang="zh-CN" altLang="en-US"/>
              <a:t>描述数据设计的类图</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12" name="图片 12" descr="184d51cd761fb44ea7a4629cc2596f8"/>
          <p:cNvPicPr>
            <a:picLocks noChangeAspect="1"/>
          </p:cNvPicPr>
          <p:nvPr>
            <p:custDataLst>
              <p:tags r:id="rId1"/>
            </p:custDataLst>
          </p:nvPr>
        </p:nvPicPr>
        <p:blipFill>
          <a:blip r:embed="rId2"/>
          <a:stretch>
            <a:fillRect/>
          </a:stretch>
        </p:blipFill>
        <p:spPr>
          <a:xfrm>
            <a:off x="1763395" y="2204720"/>
            <a:ext cx="5475605" cy="4065905"/>
          </a:xfrm>
          <a:prstGeom prst="rect">
            <a:avLst/>
          </a:prstGeom>
        </p:spPr>
      </p:pic>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数据设计及其模型</a:t>
            </a:r>
            <a:endParaRPr lang="en-US" altLang="zh-CN"/>
          </a:p>
          <a:p>
            <a:pPr lvl="1"/>
            <a:r>
              <a:rPr lang="zh-CN" altLang="en-US"/>
              <a:t>数据操作的活动图</a:t>
            </a:r>
            <a:endParaRPr lang="zh-CN" altLang="en-US"/>
          </a:p>
          <a:p>
            <a:pPr marL="109855" indent="0">
              <a:buNone/>
            </a:pP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pic>
        <p:nvPicPr>
          <p:cNvPr id="3" name="图片 2"/>
          <p:cNvPicPr>
            <a:picLocks noChangeAspect="1"/>
          </p:cNvPicPr>
          <p:nvPr>
            <p:custDataLst>
              <p:tags r:id="rId1"/>
            </p:custDataLst>
          </p:nvPr>
        </p:nvPicPr>
        <p:blipFill>
          <a:blip r:embed="rId2"/>
          <a:stretch>
            <a:fillRect/>
          </a:stretch>
        </p:blipFill>
        <p:spPr>
          <a:xfrm>
            <a:off x="2411730" y="2204720"/>
            <a:ext cx="6076315" cy="4253230"/>
          </a:xfrm>
          <a:prstGeom prst="rect">
            <a:avLst/>
          </a:prstGeom>
        </p:spPr>
      </p:pic>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20000"/>
          </a:bodyPr>
          <a:lstStyle/>
          <a:p>
            <a:r>
              <a:rPr lang="zh-CN" altLang="en-US"/>
              <a:t>注意模型间的相关性和一致性</a:t>
            </a:r>
            <a:endParaRPr lang="zh-CN" altLang="en-US"/>
          </a:p>
        </p:txBody>
      </p:sp>
      <p:sp>
        <p:nvSpPr>
          <p:cNvPr id="11266" name="标题 1"/>
          <p:cNvSpPr>
            <a:spLocks noGrp="1"/>
          </p:cNvSpPr>
          <p:nvPr>
            <p:ph type="title"/>
          </p:nvPr>
        </p:nvSpPr>
        <p:spPr/>
        <p:txBody>
          <a:bodyPr/>
          <a:lstStyle/>
          <a:p>
            <a:r>
              <a:rPr lang="zh-CN" altLang="en-US"/>
              <a:t>软件设计与建模</a:t>
            </a:r>
            <a:endParaRPr lang="zh-CN" altLang="en-US"/>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a:t>代码组织结构</a:t>
            </a:r>
            <a:endParaRPr lang="en-US" altLang="zh-CN"/>
          </a:p>
          <a:p>
            <a:pPr lvl="1"/>
            <a:r>
              <a:rPr lang="zh-CN" altLang="en-US"/>
              <a:t>用一张图展示代码组织结构</a:t>
            </a:r>
            <a:endParaRPr lang="en-US" altLang="zh-CN"/>
          </a:p>
          <a:p>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pic>
        <p:nvPicPr>
          <p:cNvPr id="2" name="图片 1"/>
          <p:cNvPicPr>
            <a:picLocks noChangeAspect="1"/>
          </p:cNvPicPr>
          <p:nvPr/>
        </p:nvPicPr>
        <p:blipFill>
          <a:blip r:embed="rId1"/>
          <a:stretch>
            <a:fillRect/>
          </a:stretch>
        </p:blipFill>
        <p:spPr>
          <a:xfrm>
            <a:off x="6516370" y="1124585"/>
            <a:ext cx="1866900" cy="5016500"/>
          </a:xfrm>
          <a:prstGeom prst="rect">
            <a:avLst/>
          </a:prstGeom>
        </p:spPr>
      </p:pic>
      <p:pic>
        <p:nvPicPr>
          <p:cNvPr id="3" name="图片 2"/>
          <p:cNvPicPr>
            <a:picLocks noChangeAspect="1"/>
          </p:cNvPicPr>
          <p:nvPr/>
        </p:nvPicPr>
        <p:blipFill>
          <a:blip r:embed="rId2"/>
          <a:stretch>
            <a:fillRect/>
          </a:stretch>
        </p:blipFill>
        <p:spPr>
          <a:xfrm>
            <a:off x="611505" y="2564765"/>
            <a:ext cx="1752600" cy="1111250"/>
          </a:xfrm>
          <a:prstGeom prst="rect">
            <a:avLst/>
          </a:prstGeom>
        </p:spPr>
      </p:pic>
      <p:pic>
        <p:nvPicPr>
          <p:cNvPr id="5" name="图片 4"/>
          <p:cNvPicPr>
            <a:picLocks noChangeAspect="1"/>
          </p:cNvPicPr>
          <p:nvPr/>
        </p:nvPicPr>
        <p:blipFill>
          <a:blip r:embed="rId3"/>
          <a:stretch>
            <a:fillRect/>
          </a:stretch>
        </p:blipFill>
        <p:spPr>
          <a:xfrm>
            <a:off x="2700020" y="2636520"/>
            <a:ext cx="1758950" cy="1085850"/>
          </a:xfrm>
          <a:prstGeom prst="rect">
            <a:avLst/>
          </a:prstGeom>
        </p:spPr>
      </p:pic>
      <p:pic>
        <p:nvPicPr>
          <p:cNvPr id="6" name="图片 5"/>
          <p:cNvPicPr>
            <a:picLocks noChangeAspect="1"/>
          </p:cNvPicPr>
          <p:nvPr/>
        </p:nvPicPr>
        <p:blipFill>
          <a:blip r:embed="rId4"/>
          <a:stretch>
            <a:fillRect/>
          </a:stretch>
        </p:blipFill>
        <p:spPr>
          <a:xfrm>
            <a:off x="2700020" y="4004945"/>
            <a:ext cx="1752600" cy="2159000"/>
          </a:xfrm>
          <a:prstGeom prst="rect">
            <a:avLst/>
          </a:prstGeom>
        </p:spPr>
      </p:pic>
      <p:pic>
        <p:nvPicPr>
          <p:cNvPr id="7" name="图片 6"/>
          <p:cNvPicPr>
            <a:picLocks noChangeAspect="1"/>
          </p:cNvPicPr>
          <p:nvPr/>
        </p:nvPicPr>
        <p:blipFill>
          <a:blip r:embed="rId5"/>
          <a:stretch>
            <a:fillRect/>
          </a:stretch>
        </p:blipFill>
        <p:spPr>
          <a:xfrm>
            <a:off x="573405" y="3789045"/>
            <a:ext cx="1790700" cy="2768600"/>
          </a:xfrm>
          <a:prstGeom prst="rect">
            <a:avLst/>
          </a:prstGeom>
        </p:spPr>
      </p:pic>
      <p:pic>
        <p:nvPicPr>
          <p:cNvPr id="8" name="图片 7"/>
          <p:cNvPicPr>
            <a:picLocks noChangeAspect="1"/>
          </p:cNvPicPr>
          <p:nvPr/>
        </p:nvPicPr>
        <p:blipFill>
          <a:blip r:embed="rId6"/>
          <a:stretch>
            <a:fillRect/>
          </a:stretch>
        </p:blipFill>
        <p:spPr>
          <a:xfrm>
            <a:off x="4719320" y="1000760"/>
            <a:ext cx="1752600" cy="5264150"/>
          </a:xfrm>
          <a:prstGeom prst="rect">
            <a:avLst/>
          </a:prstGeom>
        </p:spPr>
      </p:pic>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r>
              <a:rPr lang="zh-CN" altLang="en-US"/>
              <a:t>程序代码量</a:t>
            </a:r>
            <a:endParaRPr lang="en-US" altLang="zh-CN"/>
          </a:p>
          <a:p>
            <a:pPr lvl="1"/>
            <a:r>
              <a:rPr lang="zh-CN" altLang="en-US"/>
              <a:t>包括重用开源代码量和独立编写代码量</a:t>
            </a:r>
            <a:endParaRPr lang="zh-CN" altLang="en-US"/>
          </a:p>
          <a:p>
            <a:pPr lvl="1"/>
            <a:r>
              <a:rPr lang="en-US" altLang="zh-CN"/>
              <a:t>重用开源代码量：6000行</a:t>
            </a:r>
            <a:endParaRPr lang="en-US" altLang="zh-CN"/>
          </a:p>
          <a:p>
            <a:pPr lvl="1"/>
            <a:endParaRPr lang="en-US" altLang="zh-CN"/>
          </a:p>
          <a:p>
            <a:pPr lvl="1"/>
            <a:endParaRPr lang="en-US" altLang="zh-CN"/>
          </a:p>
          <a:p>
            <a:pPr lvl="2"/>
            <a:endParaRPr lang="en-US" altLang="zh-CN"/>
          </a:p>
          <a:p>
            <a:pPr lvl="2"/>
            <a:endParaRPr lang="en-US" altLang="zh-CN"/>
          </a:p>
          <a:p>
            <a:pPr lvl="2"/>
            <a:endParaRPr lang="en-US" altLang="zh-CN"/>
          </a:p>
          <a:p>
            <a:pPr lvl="2"/>
            <a:endParaRPr lang="en-US" altLang="zh-CN"/>
          </a:p>
          <a:p>
            <a:pPr lvl="1"/>
            <a:r>
              <a:rPr lang="en-US" altLang="zh-CN"/>
              <a:t>独立编写代码量：3000行</a:t>
            </a:r>
            <a:endParaRPr lang="en-US" altLang="zh-CN"/>
          </a:p>
          <a:p>
            <a:pPr lvl="2"/>
            <a:r>
              <a:rPr lang="en-US" altLang="zh-CN"/>
              <a:t>前端代码</a:t>
            </a:r>
            <a:endParaRPr lang="en-US" altLang="zh-CN"/>
          </a:p>
          <a:p>
            <a:pPr lvl="2"/>
            <a:r>
              <a:rPr lang="en-US" altLang="zh-CN"/>
              <a:t>后端部分代码</a:t>
            </a:r>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pic>
        <p:nvPicPr>
          <p:cNvPr id="2" name="图片 1"/>
          <p:cNvPicPr>
            <a:picLocks noChangeAspect="1"/>
          </p:cNvPicPr>
          <p:nvPr/>
        </p:nvPicPr>
        <p:blipFill>
          <a:blip r:embed="rId1"/>
          <a:stretch>
            <a:fillRect/>
          </a:stretch>
        </p:blipFill>
        <p:spPr>
          <a:xfrm>
            <a:off x="6372225" y="1340485"/>
            <a:ext cx="2362835" cy="5031105"/>
          </a:xfrm>
          <a:prstGeom prst="rect">
            <a:avLst/>
          </a:prstGeom>
        </p:spPr>
      </p:pic>
      <p:pic>
        <p:nvPicPr>
          <p:cNvPr id="3" name="图片 2"/>
          <p:cNvPicPr>
            <a:picLocks noChangeAspect="1"/>
          </p:cNvPicPr>
          <p:nvPr/>
        </p:nvPicPr>
        <p:blipFill>
          <a:blip r:embed="rId2"/>
          <a:stretch>
            <a:fillRect/>
          </a:stretch>
        </p:blipFill>
        <p:spPr>
          <a:xfrm>
            <a:off x="1403985" y="2636520"/>
            <a:ext cx="2167255" cy="1772285"/>
          </a:xfrm>
          <a:prstGeom prst="rect">
            <a:avLst/>
          </a:prstGeom>
        </p:spPr>
      </p:pic>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en-US"/>
              <a:t>开源代码利用情况</a:t>
            </a:r>
            <a:endParaRPr lang="en-US" altLang="zh-CN"/>
          </a:p>
          <a:p>
            <a:pPr lvl="1"/>
            <a:r>
              <a:rPr lang="zh-CN" altLang="en-US"/>
              <a:t>利用了阿里云人脸人体的</a:t>
            </a:r>
            <a:r>
              <a:rPr lang="en-US" altLang="zh-CN"/>
              <a:t>API</a:t>
            </a:r>
            <a:r>
              <a:rPr lang="zh-CN" altLang="en-US"/>
              <a:t>接口来完成对服装，装饰和人体姿势的</a:t>
            </a:r>
            <a:r>
              <a:rPr lang="zh-CN" altLang="en-US"/>
              <a:t>识别</a:t>
            </a:r>
            <a:endParaRPr lang="zh-CN" altLang="en-US"/>
          </a:p>
          <a:p>
            <a:pPr lvl="1"/>
            <a:r>
              <a:rPr lang="zh-CN" altLang="en-US"/>
              <a:t>利用美图</a:t>
            </a:r>
            <a:r>
              <a:rPr lang="en-US" altLang="zh-CN"/>
              <a:t>AI</a:t>
            </a:r>
            <a:r>
              <a:rPr lang="zh-CN" altLang="en-US"/>
              <a:t>开放平台的美妆技术</a:t>
            </a:r>
            <a:r>
              <a:rPr lang="en-US" altLang="zh-CN"/>
              <a:t>API</a:t>
            </a:r>
            <a:r>
              <a:rPr lang="zh-CN" altLang="en-US"/>
              <a:t>接口完成对照片进行美颜化妆的</a:t>
            </a:r>
            <a:r>
              <a:rPr lang="zh-CN" altLang="en-US"/>
              <a:t>工作</a:t>
            </a:r>
            <a:endParaRPr lang="zh-CN" altLang="en-US"/>
          </a:p>
          <a:p>
            <a:endParaRPr lang="en-US" altLang="zh-CN"/>
          </a:p>
        </p:txBody>
      </p:sp>
      <p:sp>
        <p:nvSpPr>
          <p:cNvPr id="15362" name="标题 1"/>
          <p:cNvSpPr>
            <a:spLocks noGrp="1"/>
          </p:cNvSpPr>
          <p:nvPr>
            <p:ph type="title"/>
          </p:nvPr>
        </p:nvSpPr>
        <p:spPr/>
        <p:txBody>
          <a:bodyPr/>
          <a:lstStyle/>
          <a:p>
            <a:r>
              <a:rPr lang="zh-CN" altLang="en-US"/>
              <a:t>代码编写</a:t>
            </a:r>
            <a:endParaRPr lang="zh-CN" altLang="en-US"/>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normAutofit lnSpcReduction="20000"/>
          </a:bodyPr>
          <a:lstStyle/>
          <a:p>
            <a:r>
              <a:rPr lang="zh-CN" altLang="en-US" dirty="0"/>
              <a:t>开展了哪些测试</a:t>
            </a:r>
            <a:endParaRPr lang="en-US" altLang="zh-CN" dirty="0"/>
          </a:p>
          <a:p>
            <a:pPr lvl="1"/>
            <a:r>
              <a:rPr lang="zh-CN" altLang="en-US" dirty="0"/>
              <a:t>对美妆技术</a:t>
            </a:r>
            <a:r>
              <a:rPr lang="zh-CN" altLang="en-US" dirty="0"/>
              <a:t>模块开展了单元测试</a:t>
            </a:r>
            <a:endParaRPr lang="zh-CN" altLang="en-US" dirty="0"/>
          </a:p>
          <a:p>
            <a:pPr lvl="1"/>
            <a:r>
              <a:rPr lang="zh-CN" altLang="en-US" dirty="0"/>
              <a:t>对人体结构化识别技术模块开展了</a:t>
            </a:r>
            <a:r>
              <a:rPr lang="zh-CN" altLang="en-US" dirty="0"/>
              <a:t>模块测试</a:t>
            </a:r>
            <a:endParaRPr lang="en-US" altLang="zh-CN" dirty="0"/>
          </a:p>
          <a:p>
            <a:r>
              <a:rPr lang="zh-CN" altLang="en-US" dirty="0"/>
              <a:t>测试用例和测试结果</a:t>
            </a:r>
            <a:endParaRPr lang="en-US" altLang="zh-CN" dirty="0"/>
          </a:p>
          <a:p>
            <a:pPr lvl="1"/>
            <a:r>
              <a:rPr lang="zh-CN" altLang="en-US" dirty="0"/>
              <a:t>设计了哪些测试用例</a:t>
            </a:r>
            <a:endParaRPr lang="en-US" altLang="zh-CN" dirty="0"/>
          </a:p>
          <a:p>
            <a:r>
              <a:rPr lang="zh-CN" altLang="en-US" dirty="0"/>
              <a:t>软件测试过程</a:t>
            </a:r>
            <a:endParaRPr lang="en-US" altLang="zh-CN" dirty="0"/>
          </a:p>
          <a:p>
            <a:pPr lvl="1"/>
            <a:r>
              <a:rPr lang="zh-CN" altLang="en-US" dirty="0"/>
              <a:t>如何开展测试的</a:t>
            </a:r>
            <a:endParaRPr lang="en-US" altLang="zh-CN" dirty="0"/>
          </a:p>
          <a:p>
            <a:pPr lvl="1"/>
            <a:r>
              <a:rPr lang="zh-CN" altLang="en-US" dirty="0"/>
              <a:t>展示测试代码</a:t>
            </a:r>
            <a:endParaRPr lang="en-US" altLang="zh-CN" dirty="0"/>
          </a:p>
          <a:p>
            <a:r>
              <a:rPr lang="zh-CN" altLang="en-US" dirty="0"/>
              <a:t>测试演示</a:t>
            </a:r>
            <a:endParaRPr lang="en-US" altLang="zh-CN" dirty="0"/>
          </a:p>
          <a:p>
            <a:pPr lvl="1"/>
            <a:r>
              <a:rPr lang="zh-CN" altLang="en-US" dirty="0"/>
              <a:t>演示如何进行测试及其结果</a:t>
            </a:r>
            <a:endParaRPr lang="zh-CN" altLang="en-US" dirty="0"/>
          </a:p>
          <a:p>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normAutofit/>
          </a:bodyPr>
          <a:lstStyle/>
          <a:p>
            <a:r>
              <a:rPr lang="zh-CN" altLang="en-US" dirty="0"/>
              <a:t>测试用例和测试结果</a:t>
            </a:r>
            <a:endParaRPr lang="en-US" altLang="zh-CN" dirty="0"/>
          </a:p>
          <a:p>
            <a:pPr lvl="1"/>
            <a:r>
              <a:rPr lang="zh-CN" altLang="en-US" dirty="0"/>
              <a:t>人体结构化模型</a:t>
            </a:r>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pic>
        <p:nvPicPr>
          <p:cNvPr id="2" name="图片 1"/>
          <p:cNvPicPr>
            <a:picLocks noChangeAspect="1"/>
          </p:cNvPicPr>
          <p:nvPr/>
        </p:nvPicPr>
        <p:blipFill>
          <a:blip r:embed="rId1"/>
          <a:stretch>
            <a:fillRect/>
          </a:stretch>
        </p:blipFill>
        <p:spPr>
          <a:xfrm>
            <a:off x="5868035" y="1700530"/>
            <a:ext cx="2670810" cy="4729480"/>
          </a:xfrm>
          <a:prstGeom prst="rect">
            <a:avLst/>
          </a:prstGeom>
        </p:spPr>
      </p:pic>
      <p:pic>
        <p:nvPicPr>
          <p:cNvPr id="3" name="图片 2"/>
          <p:cNvPicPr>
            <a:picLocks noChangeAspect="1"/>
          </p:cNvPicPr>
          <p:nvPr/>
        </p:nvPicPr>
        <p:blipFill>
          <a:blip r:embed="rId2"/>
          <a:stretch>
            <a:fillRect/>
          </a:stretch>
        </p:blipFill>
        <p:spPr>
          <a:xfrm>
            <a:off x="395605" y="2420620"/>
            <a:ext cx="4886325" cy="1821815"/>
          </a:xfrm>
          <a:prstGeom prst="rect">
            <a:avLst/>
          </a:prstGeom>
        </p:spPr>
      </p:pic>
      <p:pic>
        <p:nvPicPr>
          <p:cNvPr id="4" name="图片 3"/>
          <p:cNvPicPr>
            <a:picLocks noChangeAspect="1"/>
          </p:cNvPicPr>
          <p:nvPr/>
        </p:nvPicPr>
        <p:blipFill>
          <a:blip r:embed="rId3"/>
          <a:stretch>
            <a:fillRect/>
          </a:stretch>
        </p:blipFill>
        <p:spPr>
          <a:xfrm>
            <a:off x="395605" y="4580890"/>
            <a:ext cx="4886325" cy="1884045"/>
          </a:xfrm>
          <a:prstGeom prst="rect">
            <a:avLst/>
          </a:prstGeom>
        </p:spPr>
      </p:pic>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normAutofit/>
          </a:bodyPr>
          <a:lstStyle/>
          <a:p>
            <a:r>
              <a:rPr lang="zh-CN" altLang="en-US" dirty="0"/>
              <a:t>测试用例和测试结果</a:t>
            </a:r>
            <a:endParaRPr lang="en-US" altLang="zh-CN" dirty="0"/>
          </a:p>
          <a:p>
            <a:pPr lvl="1"/>
            <a:r>
              <a:rPr lang="zh-CN" altLang="en-US" dirty="0"/>
              <a:t>美妆项目模型</a:t>
            </a:r>
            <a:endParaRPr lang="zh-CN" altLang="en-US" dirty="0"/>
          </a:p>
        </p:txBody>
      </p:sp>
      <p:sp>
        <p:nvSpPr>
          <p:cNvPr id="13314" name="标题 1"/>
          <p:cNvSpPr>
            <a:spLocks noGrp="1"/>
          </p:cNvSpPr>
          <p:nvPr>
            <p:ph type="title"/>
          </p:nvPr>
        </p:nvSpPr>
        <p:spPr/>
        <p:txBody>
          <a:bodyPr/>
          <a:lstStyle/>
          <a:p>
            <a:r>
              <a:rPr lang="zh-CN" altLang="en-US"/>
              <a:t>软件测试</a:t>
            </a:r>
            <a:endParaRPr lang="zh-CN" altLang="en-US" dirty="0"/>
          </a:p>
        </p:txBody>
      </p:sp>
      <p:pic>
        <p:nvPicPr>
          <p:cNvPr id="3" name="图片 2"/>
          <p:cNvPicPr>
            <a:picLocks noChangeAspect="1"/>
          </p:cNvPicPr>
          <p:nvPr/>
        </p:nvPicPr>
        <p:blipFill>
          <a:blip r:embed="rId1"/>
          <a:stretch>
            <a:fillRect/>
          </a:stretch>
        </p:blipFill>
        <p:spPr>
          <a:xfrm>
            <a:off x="4716145" y="1340485"/>
            <a:ext cx="2914015" cy="5039360"/>
          </a:xfrm>
          <a:prstGeom prst="rect">
            <a:avLst/>
          </a:prstGeom>
        </p:spPr>
      </p:pic>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采取了哪些质量保证手段</a:t>
            </a:r>
            <a:endParaRPr lang="en-US" altLang="zh-CN" dirty="0"/>
          </a:p>
          <a:p>
            <a:pPr lvl="1"/>
            <a:r>
              <a:rPr lang="zh-CN" altLang="en-US" dirty="0"/>
              <a:t>针对部分接口代码进行了测试，整体代码进行质量分析</a:t>
            </a:r>
            <a:endParaRPr lang="en-US" altLang="zh-CN" dirty="0"/>
          </a:p>
          <a:p>
            <a:r>
              <a:rPr lang="zh-CN" altLang="en-US" dirty="0"/>
              <a:t>程序代码风格</a:t>
            </a:r>
            <a:endParaRPr lang="en-US" altLang="zh-CN" dirty="0"/>
          </a:p>
          <a:p>
            <a:pPr lvl="1"/>
            <a:endParaRPr lang="zh-CN" altLang="en-US" dirty="0"/>
          </a:p>
          <a:p>
            <a:pPr lvl="1"/>
            <a:endParaRPr lang="zh-CN" altLang="en-US" dirty="0"/>
          </a:p>
        </p:txBody>
      </p:sp>
      <p:sp>
        <p:nvSpPr>
          <p:cNvPr id="3" name="日期占位符 2"/>
          <p:cNvSpPr>
            <a:spLocks noGrp="1"/>
          </p:cNvSpPr>
          <p:nvPr>
            <p:ph type="dt" sz="half" idx="10"/>
          </p:nvPr>
        </p:nvSpPr>
        <p:spPr/>
        <p:txBody>
          <a:bodyPr/>
          <a:lstStyle/>
          <a:p>
            <a:pPr>
              <a:defRPr/>
            </a:pPr>
            <a:r>
              <a:rPr lang="zh-CN" altLang="en-US"/>
              <a:t>©Copyright Xinjun Mao</a:t>
            </a:r>
            <a:endParaRPr lang="en-US" altLang="zh-CN"/>
          </a:p>
        </p:txBody>
      </p:sp>
      <p:sp>
        <p:nvSpPr>
          <p:cNvPr id="4" name="灯片编号占位符 3"/>
          <p:cNvSpPr>
            <a:spLocks noGrp="1"/>
          </p:cNvSpPr>
          <p:nvPr>
            <p:ph type="sldNum" sz="quarter" idx="12"/>
          </p:nvPr>
        </p:nvSpPr>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p:nvPr>
        </p:nvSpPr>
        <p:spPr/>
        <p:txBody>
          <a:bodyPr>
            <a:normAutofit/>
          </a:bodyPr>
          <a:lstStyle/>
          <a:p>
            <a:r>
              <a:rPr lang="zh-CN" altLang="en-US" dirty="0"/>
              <a:t>软件质量与保证</a:t>
            </a:r>
            <a:endParaRPr lang="zh-CN" altLang="en-US" dirty="0"/>
          </a:p>
        </p:txBody>
      </p:sp>
      <p:pic>
        <p:nvPicPr>
          <p:cNvPr id="7" name="图片 6"/>
          <p:cNvPicPr>
            <a:picLocks noChangeAspect="1"/>
          </p:cNvPicPr>
          <p:nvPr/>
        </p:nvPicPr>
        <p:blipFill>
          <a:blip r:embed="rId1"/>
          <a:stretch>
            <a:fillRect/>
          </a:stretch>
        </p:blipFill>
        <p:spPr>
          <a:xfrm>
            <a:off x="3192780" y="2420620"/>
            <a:ext cx="5671185" cy="354965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运行和部署环境</a:t>
            </a:r>
            <a:endParaRPr lang="zh-CN" altLang="en-US" dirty="0"/>
          </a:p>
          <a:p>
            <a:endParaRPr lang="zh-CN" altLang="en-US" dirty="0"/>
          </a:p>
          <a:p>
            <a:endParaRPr lang="zh-CN" altLang="en-US" dirty="0"/>
          </a:p>
          <a:p>
            <a:endParaRPr lang="zh-CN" altLang="en-US" dirty="0"/>
          </a:p>
          <a:p>
            <a:endParaRPr lang="zh-CN" altLang="en-US" dirty="0"/>
          </a:p>
          <a:p>
            <a:endParaRPr lang="zh-CN" altLang="en-US" dirty="0"/>
          </a:p>
          <a:p>
            <a:endParaRPr lang="en-US" altLang="zh-CN" dirty="0"/>
          </a:p>
          <a:p>
            <a:pPr lvl="0"/>
            <a:r>
              <a:rPr lang="zh-CN" altLang="en-US" dirty="0"/>
              <a:t>演示软件系统的运行情况</a:t>
            </a:r>
            <a:endParaRPr lang="zh-CN" altLang="en-US" dirty="0"/>
          </a:p>
          <a:p>
            <a:pPr lvl="1"/>
            <a:r>
              <a:rPr lang="zh-CN" altLang="en-US" dirty="0"/>
              <a:t>运行目标软件系统，操作和演示软件系统，或者播放实际运行的演示效果视频</a:t>
            </a:r>
            <a:endParaRPr lang="zh-CN" altLang="en-US" dirty="0"/>
          </a:p>
          <a:p>
            <a:pPr lvl="1"/>
            <a:endParaRPr lang="zh-CN" altLang="en-US" dirty="0"/>
          </a:p>
        </p:txBody>
      </p:sp>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pic>
        <p:nvPicPr>
          <p:cNvPr id="5" name="图片 4"/>
          <p:cNvPicPr>
            <a:picLocks noChangeAspect="1"/>
          </p:cNvPicPr>
          <p:nvPr>
            <p:custDataLst>
              <p:tags r:id="rId1"/>
            </p:custDataLst>
          </p:nvPr>
        </p:nvPicPr>
        <p:blipFill>
          <a:blip r:embed="rId2"/>
          <a:stretch>
            <a:fillRect/>
          </a:stretch>
        </p:blipFill>
        <p:spPr>
          <a:xfrm>
            <a:off x="3347720" y="1412875"/>
            <a:ext cx="5793740" cy="3349625"/>
          </a:xfrm>
          <a:prstGeom prst="rect">
            <a:avLst/>
          </a:prstGeom>
        </p:spPr>
      </p:pic>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a:t>介绍在开发过程中加入到哪些开源社区，如软件开发知识分享社区、软件项目托管社区等</a:t>
            </a:r>
            <a:endParaRPr lang="zh-CN" altLang="en-US"/>
          </a:p>
          <a:p>
            <a:pPr lvl="1"/>
            <a:r>
              <a:rPr lang="zh-CN" altLang="en-US"/>
              <a:t>如</a:t>
            </a:r>
            <a:r>
              <a:rPr lang="en-US" altLang="zh-CN"/>
              <a:t>CSDN</a:t>
            </a:r>
            <a:r>
              <a:rPr lang="zh-CN" altLang="en-US"/>
              <a:t>、</a:t>
            </a:r>
            <a:r>
              <a:rPr lang="en-US" altLang="zh-CN"/>
              <a:t>OSChina</a:t>
            </a:r>
            <a:r>
              <a:rPr lang="zh-CN" altLang="en-US"/>
              <a:t>等</a:t>
            </a:r>
            <a:endParaRPr lang="zh-CN" altLang="en-US"/>
          </a:p>
          <a:p>
            <a:r>
              <a:rPr lang="zh-CN" altLang="en-US"/>
              <a:t>介绍如何基于开源社区来促进软件项目开发，解决软件开发问题等</a:t>
            </a:r>
            <a:endParaRPr lang="zh-CN" altLang="en-US"/>
          </a:p>
          <a:p>
            <a:pPr lvl="1"/>
            <a:r>
              <a:rPr lang="zh-CN" altLang="en-US"/>
              <a:t>我们通过</a:t>
            </a:r>
            <a:r>
              <a:rPr lang="en-US" altLang="zh-CN"/>
              <a:t>csdn</a:t>
            </a:r>
            <a:r>
              <a:rPr lang="zh-CN" altLang="en-US"/>
              <a:t>查询了如何利用</a:t>
            </a:r>
            <a:r>
              <a:rPr lang="en-US" altLang="zh-CN"/>
              <a:t>JavaScript</a:t>
            </a:r>
            <a:r>
              <a:rPr lang="zh-CN" altLang="en-US"/>
              <a:t>进行对小程序的编写，如何调用</a:t>
            </a:r>
            <a:r>
              <a:rPr lang="zh-CN" altLang="en-US"/>
              <a:t>接口</a:t>
            </a:r>
            <a:endParaRPr lang="zh-CN" altLang="en-US"/>
          </a:p>
          <a:p>
            <a:pPr lvl="1"/>
            <a:r>
              <a:rPr lang="zh-CN" altLang="en-US"/>
              <a:t>通过阿里云和美图平台的接入文档学习如何正确调用一个小程序的接口，如何让接口正常输出</a:t>
            </a:r>
            <a:r>
              <a:rPr lang="zh-CN" altLang="en-US"/>
              <a:t>结果</a:t>
            </a:r>
            <a:endParaRPr lang="zh-CN" altLang="en-US"/>
          </a:p>
        </p:txBody>
      </p:sp>
      <p:sp>
        <p:nvSpPr>
          <p:cNvPr id="3" name="日期占位符 2"/>
          <p:cNvSpPr>
            <a:spLocks noGrp="1"/>
          </p:cNvSpPr>
          <p:nvPr>
            <p:ph type="dt" sz="half" idx="10"/>
          </p:nvPr>
        </p:nvSpPr>
        <p:spPr/>
        <p:txBody>
          <a:bodyPr/>
          <a:lstStyle/>
          <a:p>
            <a:r>
              <a:rPr lang="zh-CN" altLang="en-US"/>
              <a:t>©Copyright Xinjun Mao</a:t>
            </a:r>
            <a:endParaRPr lang="zh-CN" altLang="en-US"/>
          </a:p>
        </p:txBody>
      </p:sp>
      <p:sp>
        <p:nvSpPr>
          <p:cNvPr id="4" name="灯片编号占位符 3"/>
          <p:cNvSpPr>
            <a:spLocks noGrp="1"/>
          </p:cNvSpPr>
          <p:nvPr>
            <p:ph type="sldNum" sz="quarter" idx="12"/>
          </p:nvPr>
        </p:nvSpPr>
        <p:spPr/>
        <p:txBody>
          <a:bodyPr/>
          <a:lstStyle/>
          <a:p>
            <a:r>
              <a:rPr lang="zh-CN" altLang="en-US"/>
              <a:t>*</a:t>
            </a:r>
            <a:endParaRPr lang="zh-CN" altLang="en-US"/>
          </a:p>
        </p:txBody>
      </p:sp>
      <p:sp>
        <p:nvSpPr>
          <p:cNvPr id="5" name="标题 4"/>
          <p:cNvSpPr>
            <a:spLocks noGrp="1"/>
          </p:cNvSpPr>
          <p:nvPr>
            <p:ph type="title"/>
          </p:nvPr>
        </p:nvSpPr>
        <p:spPr/>
        <p:txBody>
          <a:bodyPr/>
          <a:lstStyle/>
          <a:p>
            <a:r>
              <a:rPr lang="zh-CN" altLang="en-US"/>
              <a:t>开源社区的使用</a:t>
            </a:r>
            <a:endParaRPr lang="zh-CN"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p:txBody>
          <a:bodyPr>
            <a:normAutofit fontScale="60000"/>
          </a:bodyPr>
          <a:lstStyle/>
          <a:p>
            <a:r>
              <a:rPr lang="zh-CN" altLang="en-US" dirty="0">
                <a:sym typeface="+mn-ea"/>
              </a:rPr>
              <a:t>实践的收获</a:t>
            </a:r>
            <a:endParaRPr lang="zh-CN" altLang="en-US" dirty="0">
              <a:sym typeface="+mn-ea"/>
            </a:endParaRPr>
          </a:p>
          <a:p>
            <a:r>
              <a:rPr lang="en-US" altLang="zh-CN" dirty="0"/>
              <a:t>综合技能提升:</a:t>
            </a:r>
            <a:endParaRPr lang="en-US" altLang="zh-CN" dirty="0"/>
          </a:p>
          <a:p>
            <a:r>
              <a:rPr lang="en-US" altLang="zh-CN" dirty="0"/>
              <a:t>开发这样的小程序需要综合运用计算机视觉、图像处理、机器学习等技术。在实践中，你可能会深入了解和应用这些领域的知识，提高技术水平。</a:t>
            </a:r>
            <a:endParaRPr lang="en-US" altLang="zh-CN" dirty="0"/>
          </a:p>
          <a:p>
            <a:endParaRPr lang="en-US" altLang="zh-CN" dirty="0"/>
          </a:p>
          <a:p>
            <a:r>
              <a:rPr lang="en-US" altLang="zh-CN" dirty="0"/>
              <a:t>用户体验优化:</a:t>
            </a:r>
            <a:endParaRPr lang="en-US" altLang="zh-CN" dirty="0"/>
          </a:p>
          <a:p>
            <a:r>
              <a:rPr lang="en-US" altLang="zh-CN" dirty="0"/>
              <a:t>通过用户反馈和测试，你会学到如何优化用户体验。了解用户的需求，对界面和功能进行调整，提高用户的使用满意度。</a:t>
            </a:r>
            <a:endParaRPr lang="en-US" altLang="zh-CN" dirty="0"/>
          </a:p>
          <a:p>
            <a:endParaRPr lang="en-US" altLang="zh-CN" dirty="0"/>
          </a:p>
          <a:p>
            <a:r>
              <a:rPr lang="en-US" altLang="zh-CN" dirty="0"/>
              <a:t>算法调优与性能优化:</a:t>
            </a:r>
            <a:endParaRPr lang="en-US" altLang="zh-CN" dirty="0"/>
          </a:p>
          <a:p>
            <a:r>
              <a:rPr lang="en-US" altLang="zh-CN" dirty="0"/>
              <a:t>在穿搭识别和妆容匹配的应用中，涉及到复杂的图像处理和匹配算法。实践中，你可能需要不断调优算法以提高准确性，并进行性能优化以确保程序在实际使用中能够高效运行</a:t>
            </a:r>
            <a:endParaRPr lang="en-US" altLang="zh-CN" dirty="0"/>
          </a:p>
          <a:p>
            <a:r>
              <a:rPr lang="zh-CN" altLang="en-US" dirty="0"/>
              <a:t>心得和体会</a:t>
            </a:r>
            <a:endParaRPr lang="en-US" altLang="zh-CN" dirty="0"/>
          </a:p>
          <a:p>
            <a:r>
              <a:rPr lang="zh-CN" altLang="en-US" dirty="0"/>
              <a:t>困难和问题</a:t>
            </a:r>
            <a:endParaRPr lang="en-US" altLang="zh-CN" dirty="0"/>
          </a:p>
          <a:p>
            <a:endParaRPr lang="en-US" altLang="zh-CN" dirty="0"/>
          </a:p>
        </p:txBody>
      </p:sp>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normAutofit fontScale="60000"/>
          </a:bodyPr>
          <a:p>
            <a:r>
              <a:rPr lang="zh-CN" altLang="en-US"/>
              <a:t>在开发过程中，理解用户需求的重要性。只有深入了解用户的需求，才能开发出真正有用、有吸引力的产品。在这个项目中，我与用户的交流让我明白了她们对于穿搭和妆容搭配的需求，这为我的开发提供了明确的方向。</a:t>
            </a:r>
            <a:endParaRPr lang="zh-CN" altLang="en-US"/>
          </a:p>
          <a:p>
            <a:endParaRPr lang="zh-CN" altLang="en-US"/>
          </a:p>
          <a:p>
            <a:r>
              <a:rPr lang="zh-CN" altLang="en-US"/>
              <a:t>其次，我意识到了数据驱动设计的重要性。通过收集和分析大量的时尚搭配和妆容数据，我能够使用机器学习算法训练模型，使程序能够根据穿搭推荐相应的妆容。这种方法使程序更加智能化，并且能够随着数据的增加而持续优化。</a:t>
            </a:r>
            <a:endParaRPr lang="zh-CN" altLang="en-US"/>
          </a:p>
          <a:p>
            <a:endParaRPr lang="zh-CN" altLang="en-US"/>
          </a:p>
          <a:p>
            <a:r>
              <a:rPr lang="zh-CN" altLang="en-US"/>
              <a:t>此外，我也理解到了简单易用的重要性。我致力于使这个小程序简单易用，确保用户无需复杂的操作即可获得建议。通过直观的界面设计和便捷的交互，使用户能够轻松地浏览和选择不同的妆容建议。</a:t>
            </a:r>
            <a:endParaRPr lang="zh-CN" altLang="en-US"/>
          </a:p>
          <a:p>
            <a:endParaRPr lang="zh-CN" altLang="en-US"/>
          </a:p>
          <a:p>
            <a:r>
              <a:rPr lang="zh-CN" altLang="en-US"/>
              <a:t>我还认识到了在开发过程中，解决技术难题的重要性。开发这样一个小程序涉及到许多技术难题，如图像识别、机器学习、自然语言处理等。为了解决这些问题，我不断学习和尝试新的技术，同时也寻求专业人士的帮助。</a:t>
            </a:r>
            <a:endParaRPr lang="zh-CN" altLang="en-US"/>
          </a:p>
        </p:txBody>
      </p:sp>
      <p:sp>
        <p:nvSpPr>
          <p:cNvPr id="3" name="标题 2"/>
          <p:cNvSpPr>
            <a:spLocks noGrp="1"/>
          </p:cNvSpPr>
          <p:nvPr>
            <p:ph type="title"/>
          </p:nvPr>
        </p:nvSpPr>
        <p:spPr/>
        <p:txBody>
          <a:bodyPr>
            <a:normAutofit/>
          </a:bodyPr>
          <a:p>
            <a:r>
              <a:rPr lang="zh-CN" altLang="en-US" dirty="0">
                <a:sym typeface="+mn-ea"/>
              </a:rPr>
              <a:t>心得和体会</a:t>
            </a:r>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t>算法的调试和优化:</a:t>
            </a:r>
            <a:endParaRPr lang="zh-CN" altLang="en-US"/>
          </a:p>
          <a:p>
            <a:r>
              <a:rPr lang="zh-CN" altLang="en-US"/>
              <a:t>开发图像处理和匹配算法时，可能会遇到调试困难的情况。理解算法的细节，逐步调试并优化是一个复杂的过程。</a:t>
            </a:r>
            <a:endParaRPr lang="zh-CN" altLang="en-US"/>
          </a:p>
          <a:p>
            <a:r>
              <a:rPr lang="zh-CN" altLang="en-US"/>
              <a:t>前端与后端的协调:</a:t>
            </a:r>
            <a:endParaRPr lang="zh-CN" altLang="en-US"/>
          </a:p>
          <a:p>
            <a:r>
              <a:rPr lang="zh-CN" altLang="en-US"/>
              <a:t>小程序的开发通常涉及前端和后端的协同工作。确保两者之间的顺畅沟通与协作是一个挑战。</a:t>
            </a:r>
            <a:endParaRPr lang="zh-CN" altLang="en-US"/>
          </a:p>
        </p:txBody>
      </p:sp>
      <p:sp>
        <p:nvSpPr>
          <p:cNvPr id="3" name="标题 2"/>
          <p:cNvSpPr>
            <a:spLocks noGrp="1"/>
          </p:cNvSpPr>
          <p:nvPr>
            <p:ph type="title"/>
          </p:nvPr>
        </p:nvSpPr>
        <p:spPr/>
        <p:txBody>
          <a:bodyPr/>
          <a:p>
            <a:r>
              <a:rPr lang="zh-CN" altLang="en-US"/>
              <a:t>困难和问题</a:t>
            </a:r>
            <a:endParaRPr lang="zh-CN" altLang="en-US"/>
          </a:p>
        </p:txBody>
      </p:sp>
      <p:sp>
        <p:nvSpPr>
          <p:cNvPr id="4" name="日期占位符 3"/>
          <p:cNvSpPr>
            <a:spLocks noGrp="1"/>
          </p:cNvSpPr>
          <p:nvPr>
            <p:ph type="dt" sz="half" idx="10"/>
          </p:nvPr>
        </p:nvSpPr>
        <p:spPr/>
        <p:txBody>
          <a:bodyPr/>
          <a:p>
            <a:pPr>
              <a:defRPr/>
            </a:pPr>
            <a:r>
              <a:rPr lang="zh-CN" altLang="en-US"/>
              <a:t>©Copyright Xinjun Mao</a:t>
            </a:r>
            <a:endParaRPr lang="en-US" altLang="zh-CN"/>
          </a:p>
        </p:txBody>
      </p:sp>
      <p:sp>
        <p:nvSpPr>
          <p:cNvPr id="5" name="灯片编号占位符 4"/>
          <p:cNvSpPr>
            <a:spLocks noGrp="1"/>
          </p:cNvSpPr>
          <p:nvPr>
            <p:ph type="sldNum" sz="quarter" idx="12"/>
          </p:nvPr>
        </p:nvSpPr>
        <p:spPr/>
        <p:txBody>
          <a:bodyPr/>
          <a:p>
            <a:pPr>
              <a:defRPr/>
            </a:pPr>
            <a:fld id="{77E88AF7-5153-4875-A5A7-0323E1DC4585}" type="slidenum">
              <a:rPr lang="zh-CN" altLang="en-US" smtClean="0"/>
            </a:fld>
            <a:endParaRPr lang="en-US" altLang="zh-CN"/>
          </a:p>
        </p:txBody>
      </p:sp>
    </p:spTree>
  </p:cSld>
  <p:clrMapOvr>
    <a:masterClrMapping/>
  </p:clrMapOvr>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commondata" val="eyJoZGlkIjoiOWNmNmQyMmI2NWNlMjgyZjE3YjgwY2Q4M2NhNjEzOTIif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0</TotalTime>
  <Words>4230</Words>
  <Application>WPS 演示</Application>
  <PresentationFormat>全屏显示(4:3)</PresentationFormat>
  <Paragraphs>423</Paragraphs>
  <Slides>51</Slides>
  <Notes>8</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51</vt:i4>
      </vt:variant>
    </vt:vector>
  </HeadingPairs>
  <TitlesOfParts>
    <vt:vector size="63" baseType="lpstr">
      <vt:lpstr>Arial</vt:lpstr>
      <vt:lpstr>宋体</vt:lpstr>
      <vt:lpstr>Wingdings</vt:lpstr>
      <vt:lpstr>Times New Roman</vt:lpstr>
      <vt:lpstr>Wingdings 3</vt:lpstr>
      <vt:lpstr>Verdana</vt:lpstr>
      <vt:lpstr>Wingdings 2</vt:lpstr>
      <vt:lpstr>微软雅黑</vt:lpstr>
      <vt:lpstr>Lucida Sans Unicode</vt:lpstr>
      <vt:lpstr>Arial Unicode MS</vt:lpstr>
      <vt:lpstr>黑体</vt:lpstr>
      <vt:lpstr>聚合</vt:lpstr>
      <vt:lpstr>软件工程课程实践汇报 “美妆匹配” 软件系统</vt:lpstr>
      <vt:lpstr>汇报内容</vt:lpstr>
      <vt:lpstr>软件需求与创意</vt:lpstr>
      <vt:lpstr>现实问题</vt:lpstr>
      <vt:lpstr>核心功能</vt:lpstr>
      <vt:lpstr>需求创意</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需求模型与文档</vt:lpstr>
      <vt:lpstr>开发技术与工具</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代码编写</vt:lpstr>
      <vt:lpstr>代码编写</vt:lpstr>
      <vt:lpstr>代码编写</vt:lpstr>
      <vt:lpstr>软件测试</vt:lpstr>
      <vt:lpstr>软件测试</vt:lpstr>
      <vt:lpstr>软件测试</vt:lpstr>
      <vt:lpstr>软件质量与保证</vt:lpstr>
      <vt:lpstr>系统部署与运行</vt:lpstr>
      <vt:lpstr>开源社区的使用</vt:lpstr>
      <vt:lpstr>实践收获与感受</vt:lpstr>
      <vt:lpstr>心得和体会</vt:lpstr>
      <vt:lpstr>困难和问题</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生活</cp:lastModifiedBy>
  <cp:revision>323</cp:revision>
  <dcterms:created xsi:type="dcterms:W3CDTF">2113-01-01T00:00:00Z</dcterms:created>
  <dcterms:modified xsi:type="dcterms:W3CDTF">2023-11-16T16:21:56Z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2052-12.1.0.15712</vt:lpwstr>
  </property>
  <property fmtid="{D5CDD505-2E9C-101B-9397-08002B2CF9AE}" pid="4" name="ICV">
    <vt:lpwstr>123461E879F3411690B763EA6F82E057_13</vt:lpwstr>
  </property>
</Properties>
</file>