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handoutMasterIdLst>
    <p:handoutMasterId r:id="rId86"/>
  </p:handoutMasterIdLst>
  <p:sldIdLst>
    <p:sldId id="390" r:id="rId3"/>
    <p:sldId id="257" r:id="rId4"/>
    <p:sldId id="258" r:id="rId5"/>
    <p:sldId id="425" r:id="rId6"/>
    <p:sldId id="453" r:id="rId7"/>
    <p:sldId id="454" r:id="rId8"/>
    <p:sldId id="391" r:id="rId9"/>
    <p:sldId id="340" r:id="rId10"/>
    <p:sldId id="341" r:id="rId12"/>
    <p:sldId id="541" r:id="rId13"/>
    <p:sldId id="542" r:id="rId14"/>
    <p:sldId id="546" r:id="rId15"/>
    <p:sldId id="543" r:id="rId16"/>
    <p:sldId id="547" r:id="rId17"/>
    <p:sldId id="544" r:id="rId18"/>
    <p:sldId id="548" r:id="rId19"/>
    <p:sldId id="545" r:id="rId20"/>
    <p:sldId id="549" r:id="rId21"/>
    <p:sldId id="550" r:id="rId22"/>
    <p:sldId id="551" r:id="rId23"/>
    <p:sldId id="553" r:id="rId24"/>
    <p:sldId id="554" r:id="rId25"/>
    <p:sldId id="559" r:id="rId26"/>
    <p:sldId id="561" r:id="rId27"/>
    <p:sldId id="562" r:id="rId28"/>
    <p:sldId id="563" r:id="rId29"/>
    <p:sldId id="564" r:id="rId30"/>
    <p:sldId id="565" r:id="rId31"/>
    <p:sldId id="342" r:id="rId32"/>
    <p:sldId id="392" r:id="rId33"/>
    <p:sldId id="330" r:id="rId34"/>
    <p:sldId id="343" r:id="rId35"/>
    <p:sldId id="576" r:id="rId36"/>
    <p:sldId id="577" r:id="rId37"/>
    <p:sldId id="578" r:id="rId38"/>
    <p:sldId id="579" r:id="rId39"/>
    <p:sldId id="580" r:id="rId40"/>
    <p:sldId id="581" r:id="rId41"/>
    <p:sldId id="344" r:id="rId42"/>
    <p:sldId id="575" r:id="rId43"/>
    <p:sldId id="568" r:id="rId44"/>
    <p:sldId id="569" r:id="rId45"/>
    <p:sldId id="570" r:id="rId46"/>
    <p:sldId id="571" r:id="rId47"/>
    <p:sldId id="572" r:id="rId48"/>
    <p:sldId id="573" r:id="rId49"/>
    <p:sldId id="574" r:id="rId50"/>
    <p:sldId id="345" r:id="rId51"/>
    <p:sldId id="346" r:id="rId52"/>
    <p:sldId id="347" r:id="rId53"/>
    <p:sldId id="394" r:id="rId54"/>
    <p:sldId id="618" r:id="rId55"/>
    <p:sldId id="619" r:id="rId56"/>
    <p:sldId id="620" r:id="rId57"/>
    <p:sldId id="621" r:id="rId58"/>
    <p:sldId id="622" r:id="rId59"/>
    <p:sldId id="623" r:id="rId60"/>
    <p:sldId id="624" r:id="rId61"/>
    <p:sldId id="625" r:id="rId62"/>
    <p:sldId id="626" r:id="rId63"/>
    <p:sldId id="627" r:id="rId64"/>
    <p:sldId id="628" r:id="rId65"/>
    <p:sldId id="629" r:id="rId66"/>
    <p:sldId id="395" r:id="rId67"/>
    <p:sldId id="552" r:id="rId68"/>
    <p:sldId id="556" r:id="rId69"/>
    <p:sldId id="557" r:id="rId70"/>
    <p:sldId id="558" r:id="rId71"/>
    <p:sldId id="582" r:id="rId72"/>
    <p:sldId id="590" r:id="rId73"/>
    <p:sldId id="583" r:id="rId74"/>
    <p:sldId id="584" r:id="rId75"/>
    <p:sldId id="396" r:id="rId76"/>
    <p:sldId id="331" r:id="rId77"/>
    <p:sldId id="485" r:id="rId78"/>
    <p:sldId id="650" r:id="rId79"/>
    <p:sldId id="329" r:id="rId80"/>
    <p:sldId id="397" r:id="rId81"/>
    <p:sldId id="455" r:id="rId82"/>
    <p:sldId id="456" r:id="rId83"/>
    <p:sldId id="457" r:id="rId84"/>
    <p:sldId id="263" r:id="rId85"/>
  </p:sldIdLst>
  <p:sldSz cx="12192000" cy="6858000"/>
  <p:notesSz cx="6858000" cy="9144000"/>
  <p:custDataLst>
    <p:tags r:id="rId9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15" userDrawn="1">
          <p15:clr>
            <a:srgbClr val="A4A3A4"/>
          </p15:clr>
        </p15:guide>
        <p15:guide id="2" pos="7129" userDrawn="1">
          <p15:clr>
            <a:srgbClr val="A4A3A4"/>
          </p15:clr>
        </p15:guide>
        <p15:guide id="3" orient="horz" pos="1162" userDrawn="1">
          <p15:clr>
            <a:srgbClr val="A4A3A4"/>
          </p15:clr>
        </p15:guide>
        <p15:guide id="5" orient="horz" pos="392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</p:showPr>
  <p:clrMru>
    <a:srgbClr val="1057CE"/>
    <a:srgbClr val="051C41"/>
    <a:srgbClr val="115BD8"/>
    <a:srgbClr val="FBBD06"/>
    <a:srgbClr val="4382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998" autoAdjust="0"/>
    <p:restoredTop sz="78954" autoAdjust="0"/>
  </p:normalViewPr>
  <p:slideViewPr>
    <p:cSldViewPr snapToGrid="0" showGuides="1">
      <p:cViewPr varScale="1">
        <p:scale>
          <a:sx n="85" d="100"/>
          <a:sy n="85" d="100"/>
        </p:scale>
        <p:origin x="780" y="78"/>
      </p:cViewPr>
      <p:guideLst>
        <p:guide pos="415"/>
        <p:guide pos="7129"/>
        <p:guide orient="horz" pos="1162"/>
        <p:guide orient="horz" pos="392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2131" y="8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0" Type="http://schemas.openxmlformats.org/officeDocument/2006/relationships/tags" Target="tags/tag2.xml"/><Relationship Id="rId9" Type="http://schemas.openxmlformats.org/officeDocument/2006/relationships/slide" Target="slides/slide7.xml"/><Relationship Id="rId89" Type="http://schemas.openxmlformats.org/officeDocument/2006/relationships/tableStyles" Target="tableStyles.xml"/><Relationship Id="rId88" Type="http://schemas.openxmlformats.org/officeDocument/2006/relationships/viewProps" Target="viewProps.xml"/><Relationship Id="rId87" Type="http://schemas.openxmlformats.org/officeDocument/2006/relationships/presProps" Target="presProps.xml"/><Relationship Id="rId86" Type="http://schemas.openxmlformats.org/officeDocument/2006/relationships/handoutMaster" Target="handoutMasters/handoutMaster1.xml"/><Relationship Id="rId85" Type="http://schemas.openxmlformats.org/officeDocument/2006/relationships/slide" Target="slides/slide82.xml"/><Relationship Id="rId84" Type="http://schemas.openxmlformats.org/officeDocument/2006/relationships/slide" Target="slides/slide81.xml"/><Relationship Id="rId83" Type="http://schemas.openxmlformats.org/officeDocument/2006/relationships/slide" Target="slides/slide80.xml"/><Relationship Id="rId82" Type="http://schemas.openxmlformats.org/officeDocument/2006/relationships/slide" Target="slides/slide79.xml"/><Relationship Id="rId81" Type="http://schemas.openxmlformats.org/officeDocument/2006/relationships/slide" Target="slides/slide78.xml"/><Relationship Id="rId80" Type="http://schemas.openxmlformats.org/officeDocument/2006/relationships/slide" Target="slides/slide77.xml"/><Relationship Id="rId8" Type="http://schemas.openxmlformats.org/officeDocument/2006/relationships/slide" Target="slides/slide6.xml"/><Relationship Id="rId79" Type="http://schemas.openxmlformats.org/officeDocument/2006/relationships/slide" Target="slides/slide76.xml"/><Relationship Id="rId78" Type="http://schemas.openxmlformats.org/officeDocument/2006/relationships/slide" Target="slides/slide75.xml"/><Relationship Id="rId77" Type="http://schemas.openxmlformats.org/officeDocument/2006/relationships/slide" Target="slides/slide74.xml"/><Relationship Id="rId76" Type="http://schemas.openxmlformats.org/officeDocument/2006/relationships/slide" Target="slides/slide73.xml"/><Relationship Id="rId75" Type="http://schemas.openxmlformats.org/officeDocument/2006/relationships/slide" Target="slides/slide72.xml"/><Relationship Id="rId74" Type="http://schemas.openxmlformats.org/officeDocument/2006/relationships/slide" Target="slides/slide71.xml"/><Relationship Id="rId73" Type="http://schemas.openxmlformats.org/officeDocument/2006/relationships/slide" Target="slides/slide70.xml"/><Relationship Id="rId72" Type="http://schemas.openxmlformats.org/officeDocument/2006/relationships/slide" Target="slides/slide69.xml"/><Relationship Id="rId71" Type="http://schemas.openxmlformats.org/officeDocument/2006/relationships/slide" Target="slides/slide68.xml"/><Relationship Id="rId70" Type="http://schemas.openxmlformats.org/officeDocument/2006/relationships/slide" Target="slides/slide67.xml"/><Relationship Id="rId7" Type="http://schemas.openxmlformats.org/officeDocument/2006/relationships/slide" Target="slides/slide5.xml"/><Relationship Id="rId69" Type="http://schemas.openxmlformats.org/officeDocument/2006/relationships/slide" Target="slides/slide66.xml"/><Relationship Id="rId68" Type="http://schemas.openxmlformats.org/officeDocument/2006/relationships/slide" Target="slides/slide65.xml"/><Relationship Id="rId67" Type="http://schemas.openxmlformats.org/officeDocument/2006/relationships/slide" Target="slides/slide64.xml"/><Relationship Id="rId66" Type="http://schemas.openxmlformats.org/officeDocument/2006/relationships/slide" Target="slides/slide63.xml"/><Relationship Id="rId65" Type="http://schemas.openxmlformats.org/officeDocument/2006/relationships/slide" Target="slides/slide62.xml"/><Relationship Id="rId64" Type="http://schemas.openxmlformats.org/officeDocument/2006/relationships/slide" Target="slides/slide61.xml"/><Relationship Id="rId63" Type="http://schemas.openxmlformats.org/officeDocument/2006/relationships/slide" Target="slides/slide60.xml"/><Relationship Id="rId62" Type="http://schemas.openxmlformats.org/officeDocument/2006/relationships/slide" Target="slides/slide59.xml"/><Relationship Id="rId61" Type="http://schemas.openxmlformats.org/officeDocument/2006/relationships/slide" Target="slides/slide58.xml"/><Relationship Id="rId60" Type="http://schemas.openxmlformats.org/officeDocument/2006/relationships/slide" Target="slides/slide57.xml"/><Relationship Id="rId6" Type="http://schemas.openxmlformats.org/officeDocument/2006/relationships/slide" Target="slides/slide4.xml"/><Relationship Id="rId59" Type="http://schemas.openxmlformats.org/officeDocument/2006/relationships/slide" Target="slides/slide56.xml"/><Relationship Id="rId58" Type="http://schemas.openxmlformats.org/officeDocument/2006/relationships/slide" Target="slides/slide55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3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C3195A-ED01-4EDB-AA7A-A28706909E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66CF6E-6D36-4AEF-82CC-2BC78FA5E45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2D67AE-BB6E-4E73-B371-3C214823FA5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751ED4-6AA8-42CC-B2A4-B42EC1B64CF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2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3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4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5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6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7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8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9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0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2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3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4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5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6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7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8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9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0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2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6387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6388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6A4B0BBF-4581-45CB-A938-7FDA5E90D48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5B44460-4F98-4F03-84E3-0982995B170D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5B44460-4F98-4F03-84E3-0982995B170D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5B44460-4F98-4F03-84E3-0982995B170D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dirty="0"/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5B44460-4F98-4F03-84E3-0982995B170D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dirty="0"/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5B44460-4F98-4F03-84E3-0982995B170D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dirty="0"/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5B44460-4F98-4F03-84E3-0982995B170D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dirty="0"/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5B44460-4F98-4F03-84E3-0982995B170D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dirty="0"/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5B44460-4F98-4F03-84E3-0982995B170D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dirty="0"/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5B44460-4F98-4F03-84E3-0982995B170D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dirty="0"/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5B44460-4F98-4F03-84E3-0982995B170D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dirty="0"/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5B44460-4F98-4F03-84E3-0982995B170D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image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6.png"/><Relationship Id="rId3" Type="http://schemas.microsoft.com/office/2007/relationships/hdphoto" Target="../media/image5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4" Type="http://schemas.openxmlformats.org/officeDocument/2006/relationships/image" Target="../media/image9.png"/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 userDrawn="1"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100000">
                <a:schemeClr val="accent1"/>
              </a:gs>
              <a:gs pos="0">
                <a:schemeClr val="accent1">
                  <a:lumMod val="75000"/>
                </a:schemeClr>
              </a:gs>
            </a:gsLst>
            <a:lin ang="0" scaled="1"/>
            <a:tileRect/>
          </a:gradFill>
          <a:ln w="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: 形状 7"/>
          <p:cNvSpPr/>
          <p:nvPr userDrawn="1"/>
        </p:nvSpPr>
        <p:spPr>
          <a:xfrm>
            <a:off x="0" y="2362200"/>
            <a:ext cx="12192000" cy="3017520"/>
          </a:xfrm>
          <a:custGeom>
            <a:avLst/>
            <a:gdLst>
              <a:gd name="connsiteX0" fmla="*/ 6096001 w 12192000"/>
              <a:gd name="connsiteY0" fmla="*/ 0 h 3017520"/>
              <a:gd name="connsiteX1" fmla="*/ 11912335 w 12192000"/>
              <a:gd name="connsiteY1" fmla="*/ 665198 h 3017520"/>
              <a:gd name="connsiteX2" fmla="*/ 12192000 w 12192000"/>
              <a:gd name="connsiteY2" fmla="*/ 764218 h 3017520"/>
              <a:gd name="connsiteX3" fmla="*/ 12192000 w 12192000"/>
              <a:gd name="connsiteY3" fmla="*/ 2253303 h 3017520"/>
              <a:gd name="connsiteX4" fmla="*/ 11912335 w 12192000"/>
              <a:gd name="connsiteY4" fmla="*/ 2352322 h 3017520"/>
              <a:gd name="connsiteX5" fmla="*/ 6096001 w 12192000"/>
              <a:gd name="connsiteY5" fmla="*/ 3017520 h 3017520"/>
              <a:gd name="connsiteX6" fmla="*/ 279667 w 12192000"/>
              <a:gd name="connsiteY6" fmla="*/ 2352322 h 3017520"/>
              <a:gd name="connsiteX7" fmla="*/ 0 w 12192000"/>
              <a:gd name="connsiteY7" fmla="*/ 2253302 h 3017520"/>
              <a:gd name="connsiteX8" fmla="*/ 0 w 12192000"/>
              <a:gd name="connsiteY8" fmla="*/ 764218 h 3017520"/>
              <a:gd name="connsiteX9" fmla="*/ 279667 w 12192000"/>
              <a:gd name="connsiteY9" fmla="*/ 665198 h 3017520"/>
              <a:gd name="connsiteX10" fmla="*/ 6096001 w 12192000"/>
              <a:gd name="connsiteY10" fmla="*/ 0 h 3017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017520">
                <a:moveTo>
                  <a:pt x="6096001" y="0"/>
                </a:moveTo>
                <a:cubicBezTo>
                  <a:pt x="8517168" y="0"/>
                  <a:pt x="10651822" y="263865"/>
                  <a:pt x="11912335" y="665198"/>
                </a:cubicBezTo>
                <a:lnTo>
                  <a:pt x="12192000" y="764218"/>
                </a:lnTo>
                <a:lnTo>
                  <a:pt x="12192000" y="2253303"/>
                </a:lnTo>
                <a:lnTo>
                  <a:pt x="11912335" y="2352322"/>
                </a:lnTo>
                <a:cubicBezTo>
                  <a:pt x="10651822" y="2753655"/>
                  <a:pt x="8517168" y="3017520"/>
                  <a:pt x="6096001" y="3017520"/>
                </a:cubicBezTo>
                <a:cubicBezTo>
                  <a:pt x="3674834" y="3017520"/>
                  <a:pt x="1540181" y="2753655"/>
                  <a:pt x="279667" y="2352322"/>
                </a:cubicBezTo>
                <a:lnTo>
                  <a:pt x="0" y="2253302"/>
                </a:lnTo>
                <a:lnTo>
                  <a:pt x="0" y="764218"/>
                </a:lnTo>
                <a:lnTo>
                  <a:pt x="279667" y="665198"/>
                </a:lnTo>
                <a:cubicBezTo>
                  <a:pt x="1540181" y="263865"/>
                  <a:pt x="3674834" y="0"/>
                  <a:pt x="609600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任意多边形: 形状 8"/>
          <p:cNvSpPr/>
          <p:nvPr userDrawn="1"/>
        </p:nvSpPr>
        <p:spPr>
          <a:xfrm>
            <a:off x="0" y="0"/>
            <a:ext cx="12192000" cy="5379720"/>
          </a:xfrm>
          <a:custGeom>
            <a:avLst/>
            <a:gdLst>
              <a:gd name="connsiteX0" fmla="*/ 0 w 12192000"/>
              <a:gd name="connsiteY0" fmla="*/ 0 h 5379720"/>
              <a:gd name="connsiteX1" fmla="*/ 12192000 w 12192000"/>
              <a:gd name="connsiteY1" fmla="*/ 0 h 5379720"/>
              <a:gd name="connsiteX2" fmla="*/ 12192000 w 12192000"/>
              <a:gd name="connsiteY2" fmla="*/ 1760780 h 5379720"/>
              <a:gd name="connsiteX3" fmla="*/ 12192000 w 12192000"/>
              <a:gd name="connsiteY3" fmla="*/ 4152341 h 5379720"/>
              <a:gd name="connsiteX4" fmla="*/ 11912335 w 12192000"/>
              <a:gd name="connsiteY4" fmla="*/ 4311372 h 5379720"/>
              <a:gd name="connsiteX5" fmla="*/ 6096001 w 12192000"/>
              <a:gd name="connsiteY5" fmla="*/ 5379720 h 5379720"/>
              <a:gd name="connsiteX6" fmla="*/ 279667 w 12192000"/>
              <a:gd name="connsiteY6" fmla="*/ 4311372 h 5379720"/>
              <a:gd name="connsiteX7" fmla="*/ 0 w 12192000"/>
              <a:gd name="connsiteY7" fmla="*/ 4152340 h 5379720"/>
              <a:gd name="connsiteX8" fmla="*/ 0 w 12192000"/>
              <a:gd name="connsiteY8" fmla="*/ 1760781 h 5379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5379720">
                <a:moveTo>
                  <a:pt x="0" y="0"/>
                </a:moveTo>
                <a:lnTo>
                  <a:pt x="12192000" y="0"/>
                </a:lnTo>
                <a:lnTo>
                  <a:pt x="12192000" y="1760780"/>
                </a:lnTo>
                <a:lnTo>
                  <a:pt x="12192000" y="4152341"/>
                </a:lnTo>
                <a:lnTo>
                  <a:pt x="11912335" y="4311372"/>
                </a:lnTo>
                <a:cubicBezTo>
                  <a:pt x="10651822" y="4955937"/>
                  <a:pt x="8517168" y="5379720"/>
                  <a:pt x="6096001" y="5379720"/>
                </a:cubicBezTo>
                <a:cubicBezTo>
                  <a:pt x="3674834" y="5379720"/>
                  <a:pt x="1540181" y="4955937"/>
                  <a:pt x="279667" y="4311372"/>
                </a:cubicBezTo>
                <a:lnTo>
                  <a:pt x="0" y="4152340"/>
                </a:lnTo>
                <a:lnTo>
                  <a:pt x="0" y="1760781"/>
                </a:lnTo>
                <a:close/>
              </a:path>
            </a:pathLst>
          </a:custGeom>
          <a:blipFill>
            <a:blip r:embed="rId2">
              <a:lum bright="70000" contrast="-70000"/>
            </a:blip>
            <a:srcRect/>
            <a:stretch>
              <a:fillRect l="-1282" r="-1282" b="-5495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建筑的设计&#10;&#10;低可信度描述已自动生成"/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486"/>
          <a:stretch>
            <a:fillRect/>
          </a:stretch>
        </p:blipFill>
        <p:spPr>
          <a:xfrm rot="5400000" flipH="1">
            <a:off x="2677105" y="-2672683"/>
            <a:ext cx="6858001" cy="12212208"/>
          </a:xfrm>
          <a:prstGeom prst="rect">
            <a:avLst/>
          </a:prstGeom>
        </p:spPr>
      </p:pic>
      <p:grpSp>
        <p:nvGrpSpPr>
          <p:cNvPr id="8" name="组合 7"/>
          <p:cNvGrpSpPr/>
          <p:nvPr userDrawn="1"/>
        </p:nvGrpSpPr>
        <p:grpSpPr>
          <a:xfrm>
            <a:off x="-1147290" y="-1078618"/>
            <a:ext cx="6926281" cy="8574702"/>
            <a:chOff x="-1147290" y="-1078618"/>
            <a:chExt cx="6926281" cy="8574702"/>
          </a:xfrm>
        </p:grpSpPr>
        <p:sp>
          <p:nvSpPr>
            <p:cNvPr id="9" name="任意多边形: 形状 8"/>
            <p:cNvSpPr/>
            <p:nvPr/>
          </p:nvSpPr>
          <p:spPr>
            <a:xfrm rot="1486949">
              <a:off x="-1130992" y="-1078618"/>
              <a:ext cx="6909983" cy="8574702"/>
            </a:xfrm>
            <a:custGeom>
              <a:avLst/>
              <a:gdLst>
                <a:gd name="connsiteX0" fmla="*/ 0 w 6909983"/>
                <a:gd name="connsiteY0" fmla="*/ 2348286 h 8574702"/>
                <a:gd name="connsiteX1" fmla="*/ 5086239 w 6909983"/>
                <a:gd name="connsiteY1" fmla="*/ 0 h 8574702"/>
                <a:gd name="connsiteX2" fmla="*/ 5218286 w 6909983"/>
                <a:gd name="connsiteY2" fmla="*/ 98136 h 8574702"/>
                <a:gd name="connsiteX3" fmla="*/ 6909983 w 6909983"/>
                <a:gd name="connsiteY3" fmla="*/ 3990408 h 8574702"/>
                <a:gd name="connsiteX4" fmla="*/ 5913200 w 6909983"/>
                <a:gd name="connsiteY4" fmla="*/ 7146493 h 8574702"/>
                <a:gd name="connsiteX5" fmla="*/ 5882337 w 6909983"/>
                <a:gd name="connsiteY5" fmla="*/ 7186094 h 8574702"/>
                <a:gd name="connsiteX6" fmla="*/ 2874699 w 6909983"/>
                <a:gd name="connsiteY6" fmla="*/ 8574702 h 8574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909983" h="8574702">
                  <a:moveTo>
                    <a:pt x="0" y="2348286"/>
                  </a:moveTo>
                  <a:lnTo>
                    <a:pt x="5086239" y="0"/>
                  </a:lnTo>
                  <a:lnTo>
                    <a:pt x="5218286" y="98136"/>
                  </a:lnTo>
                  <a:cubicBezTo>
                    <a:pt x="6238934" y="941668"/>
                    <a:pt x="6909983" y="2370171"/>
                    <a:pt x="6909983" y="3990408"/>
                  </a:cubicBezTo>
                  <a:cubicBezTo>
                    <a:pt x="6909983" y="5205586"/>
                    <a:pt x="6532519" y="6312914"/>
                    <a:pt x="5913200" y="7146493"/>
                  </a:cubicBezTo>
                  <a:lnTo>
                    <a:pt x="5882337" y="7186094"/>
                  </a:lnTo>
                  <a:lnTo>
                    <a:pt x="2874699" y="857470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: 形状 9"/>
            <p:cNvSpPr/>
            <p:nvPr/>
          </p:nvSpPr>
          <p:spPr>
            <a:xfrm rot="1486949">
              <a:off x="-1147290" y="-1004432"/>
              <a:ext cx="6803194" cy="8473474"/>
            </a:xfrm>
            <a:custGeom>
              <a:avLst/>
              <a:gdLst>
                <a:gd name="connsiteX0" fmla="*/ 0 w 6803194"/>
                <a:gd name="connsiteY0" fmla="*/ 2247057 h 8473474"/>
                <a:gd name="connsiteX1" fmla="*/ 4866985 w 6803194"/>
                <a:gd name="connsiteY1" fmla="*/ 0 h 8473474"/>
                <a:gd name="connsiteX2" fmla="*/ 5062929 w 6803194"/>
                <a:gd name="connsiteY2" fmla="*/ 141559 h 8473474"/>
                <a:gd name="connsiteX3" fmla="*/ 6803194 w 6803194"/>
                <a:gd name="connsiteY3" fmla="*/ 4033831 h 8473474"/>
                <a:gd name="connsiteX4" fmla="*/ 5901855 w 6803194"/>
                <a:gd name="connsiteY4" fmla="*/ 7019600 h 8473474"/>
                <a:gd name="connsiteX5" fmla="*/ 5840114 w 6803194"/>
                <a:gd name="connsiteY5" fmla="*/ 7104360 h 8473474"/>
                <a:gd name="connsiteX6" fmla="*/ 2874699 w 6803194"/>
                <a:gd name="connsiteY6" fmla="*/ 8473474 h 8473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03194" h="8473474">
                  <a:moveTo>
                    <a:pt x="0" y="2247057"/>
                  </a:moveTo>
                  <a:lnTo>
                    <a:pt x="4866985" y="0"/>
                  </a:lnTo>
                  <a:lnTo>
                    <a:pt x="5062929" y="141559"/>
                  </a:lnTo>
                  <a:cubicBezTo>
                    <a:pt x="6112880" y="985090"/>
                    <a:pt x="6803194" y="2413593"/>
                    <a:pt x="6803194" y="4033831"/>
                  </a:cubicBezTo>
                  <a:cubicBezTo>
                    <a:pt x="6803194" y="5167997"/>
                    <a:pt x="6464941" y="6208214"/>
                    <a:pt x="5901855" y="7019600"/>
                  </a:cubicBezTo>
                  <a:lnTo>
                    <a:pt x="5840114" y="7104360"/>
                  </a:lnTo>
                  <a:lnTo>
                    <a:pt x="2874699" y="8473474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accent1"/>
                </a:gs>
                <a:gs pos="0">
                  <a:schemeClr val="accent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1" name="文本框 10"/>
          <p:cNvSpPr txBox="1"/>
          <p:nvPr userDrawn="1"/>
        </p:nvSpPr>
        <p:spPr>
          <a:xfrm>
            <a:off x="7511970" y="-21991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过渡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531" y="-297"/>
            <a:ext cx="12193057" cy="6858594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666750" y="2625969"/>
            <a:ext cx="10858500" cy="3206433"/>
          </a:xfrm>
          <a:prstGeom prst="rect">
            <a:avLst/>
          </a:prstGeom>
          <a:gradFill>
            <a:gsLst>
              <a:gs pos="100000">
                <a:schemeClr val="accent1"/>
              </a:gs>
              <a:gs pos="0">
                <a:schemeClr val="accent1">
                  <a:lumMod val="7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8356243" y="1399036"/>
            <a:ext cx="2642842" cy="264284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11" name="矩形 10"/>
          <p:cNvSpPr/>
          <p:nvPr userDrawn="1"/>
        </p:nvSpPr>
        <p:spPr>
          <a:xfrm flipV="1">
            <a:off x="8267675" y="1304548"/>
            <a:ext cx="2642842" cy="2642842"/>
          </a:xfrm>
          <a:prstGeom prst="rect">
            <a:avLst/>
          </a:prstGeom>
          <a:blipFill>
            <a:blip r:embed="rId4"/>
            <a:srcRect/>
            <a:stretch>
              <a:fillRect l="-39021" r="-3902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 userDrawn="1"/>
        </p:nvSpPr>
        <p:spPr>
          <a:xfrm>
            <a:off x="408710" y="737173"/>
            <a:ext cx="7601376" cy="315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9900" dirty="0">
                <a:gradFill flip="none" rotWithShape="1">
                  <a:gsLst>
                    <a:gs pos="64000">
                      <a:schemeClr val="accent1">
                        <a:alpha val="0"/>
                      </a:schemeClr>
                    </a:gs>
                    <a:gs pos="0">
                      <a:schemeClr val="accent1">
                        <a:alpha val="17000"/>
                      </a:schemeClr>
                    </a:gs>
                    <a:gs pos="60000">
                      <a:schemeClr val="accent1">
                        <a:lumMod val="75000"/>
                        <a:alpha val="3000"/>
                      </a:schemeClr>
                    </a:gs>
                  </a:gsLst>
                  <a:lin ang="5400000" scaled="1"/>
                  <a:tileRect/>
                </a:gradFill>
                <a:latin typeface="+mj-lt"/>
              </a:rPr>
              <a:t>PART</a:t>
            </a:r>
            <a:endParaRPr lang="zh-CN" altLang="en-US" sz="19900" dirty="0">
              <a:gradFill flip="none" rotWithShape="1">
                <a:gsLst>
                  <a:gs pos="64000">
                    <a:schemeClr val="accent1">
                      <a:alpha val="0"/>
                    </a:schemeClr>
                  </a:gs>
                  <a:gs pos="0">
                    <a:schemeClr val="accent1">
                      <a:alpha val="17000"/>
                    </a:schemeClr>
                  </a:gs>
                  <a:gs pos="60000">
                    <a:schemeClr val="accent1">
                      <a:lumMod val="75000"/>
                      <a:alpha val="3000"/>
                    </a:schemeClr>
                  </a:gs>
                </a:gsLst>
                <a:lin ang="5400000" scaled="1"/>
                <a:tileRect/>
              </a:gradFill>
              <a:latin typeface="+mj-lt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背景图案&#10;&#10;描述已自动生成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9" name="组合 8"/>
          <p:cNvGrpSpPr/>
          <p:nvPr userDrawn="1"/>
        </p:nvGrpSpPr>
        <p:grpSpPr>
          <a:xfrm>
            <a:off x="987275" y="576421"/>
            <a:ext cx="1435049" cy="904558"/>
            <a:chOff x="660400" y="459740"/>
            <a:chExt cx="1435049" cy="904558"/>
          </a:xfrm>
        </p:grpSpPr>
        <p:sp>
          <p:nvSpPr>
            <p:cNvPr id="11" name="任意多边形: 形状 10"/>
            <p:cNvSpPr/>
            <p:nvPr/>
          </p:nvSpPr>
          <p:spPr>
            <a:xfrm>
              <a:off x="660400" y="459740"/>
              <a:ext cx="1007745" cy="904558"/>
            </a:xfrm>
            <a:custGeom>
              <a:avLst/>
              <a:gdLst>
                <a:gd name="connsiteX0" fmla="*/ 0 w 1007745"/>
                <a:gd name="connsiteY0" fmla="*/ 0 h 904558"/>
                <a:gd name="connsiteX1" fmla="*/ 1007745 w 1007745"/>
                <a:gd name="connsiteY1" fmla="*/ 0 h 904558"/>
                <a:gd name="connsiteX2" fmla="*/ 1007745 w 1007745"/>
                <a:gd name="connsiteY2" fmla="*/ 130810 h 904558"/>
                <a:gd name="connsiteX3" fmla="*/ 995135 w 1007745"/>
                <a:gd name="connsiteY3" fmla="*/ 130810 h 904558"/>
                <a:gd name="connsiteX4" fmla="*/ 995135 w 1007745"/>
                <a:gd name="connsiteY4" fmla="*/ 12610 h 904558"/>
                <a:gd name="connsiteX5" fmla="*/ 12610 w 1007745"/>
                <a:gd name="connsiteY5" fmla="*/ 12610 h 904558"/>
                <a:gd name="connsiteX6" fmla="*/ 12610 w 1007745"/>
                <a:gd name="connsiteY6" fmla="*/ 891948 h 904558"/>
                <a:gd name="connsiteX7" fmla="*/ 995135 w 1007745"/>
                <a:gd name="connsiteY7" fmla="*/ 891948 h 904558"/>
                <a:gd name="connsiteX8" fmla="*/ 995135 w 1007745"/>
                <a:gd name="connsiteY8" fmla="*/ 810895 h 904558"/>
                <a:gd name="connsiteX9" fmla="*/ 1007745 w 1007745"/>
                <a:gd name="connsiteY9" fmla="*/ 810895 h 904558"/>
                <a:gd name="connsiteX10" fmla="*/ 1007745 w 1007745"/>
                <a:gd name="connsiteY10" fmla="*/ 904558 h 904558"/>
                <a:gd name="connsiteX11" fmla="*/ 0 w 1007745"/>
                <a:gd name="connsiteY11" fmla="*/ 904558 h 904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07745" h="904558">
                  <a:moveTo>
                    <a:pt x="0" y="0"/>
                  </a:moveTo>
                  <a:lnTo>
                    <a:pt x="1007745" y="0"/>
                  </a:lnTo>
                  <a:lnTo>
                    <a:pt x="1007745" y="130810"/>
                  </a:lnTo>
                  <a:lnTo>
                    <a:pt x="995135" y="130810"/>
                  </a:lnTo>
                  <a:lnTo>
                    <a:pt x="995135" y="12610"/>
                  </a:lnTo>
                  <a:lnTo>
                    <a:pt x="12610" y="12610"/>
                  </a:lnTo>
                  <a:lnTo>
                    <a:pt x="12610" y="891948"/>
                  </a:lnTo>
                  <a:lnTo>
                    <a:pt x="995135" y="891948"/>
                  </a:lnTo>
                  <a:lnTo>
                    <a:pt x="995135" y="810895"/>
                  </a:lnTo>
                  <a:lnTo>
                    <a:pt x="1007745" y="810895"/>
                  </a:lnTo>
                  <a:lnTo>
                    <a:pt x="1007745" y="904558"/>
                  </a:lnTo>
                  <a:lnTo>
                    <a:pt x="0" y="904558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accent1"/>
                </a:gs>
                <a:gs pos="0">
                  <a:schemeClr val="accent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737064" y="542115"/>
              <a:ext cx="135838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latin typeface="+mj-lt"/>
                </a:rPr>
                <a:t>Work report</a:t>
              </a:r>
              <a:endParaRPr lang="zh-CN" altLang="en-US" sz="1400" dirty="0">
                <a:latin typeface="+mj-lt"/>
              </a:endParaRPr>
            </a:p>
          </p:txBody>
        </p:sp>
      </p:grpSp>
      <p:grpSp>
        <p:nvGrpSpPr>
          <p:cNvPr id="13" name="组合 12"/>
          <p:cNvGrpSpPr/>
          <p:nvPr userDrawn="1"/>
        </p:nvGrpSpPr>
        <p:grpSpPr>
          <a:xfrm>
            <a:off x="10922722" y="989433"/>
            <a:ext cx="428861" cy="428861"/>
            <a:chOff x="10913630" y="820437"/>
            <a:chExt cx="428861" cy="428861"/>
          </a:xfrm>
        </p:grpSpPr>
        <p:sp>
          <p:nvSpPr>
            <p:cNvPr id="14" name="椭圆 13"/>
            <p:cNvSpPr/>
            <p:nvPr/>
          </p:nvSpPr>
          <p:spPr>
            <a:xfrm>
              <a:off x="10913630" y="820437"/>
              <a:ext cx="428861" cy="428861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任意多边形: 形状 14"/>
            <p:cNvSpPr/>
            <p:nvPr/>
          </p:nvSpPr>
          <p:spPr>
            <a:xfrm rot="13500000">
              <a:off x="11070018" y="967670"/>
              <a:ext cx="120267" cy="106821"/>
            </a:xfrm>
            <a:custGeom>
              <a:avLst/>
              <a:gdLst>
                <a:gd name="connsiteX0" fmla="*/ 120267 w 120267"/>
                <a:gd name="connsiteY0" fmla="*/ 23593 h 106821"/>
                <a:gd name="connsiteX1" fmla="*/ 120265 w 120267"/>
                <a:gd name="connsiteY1" fmla="*/ 23593 h 106821"/>
                <a:gd name="connsiteX2" fmla="*/ 115056 w 120267"/>
                <a:gd name="connsiteY2" fmla="*/ 18384 h 106821"/>
                <a:gd name="connsiteX3" fmla="*/ 106821 w 120267"/>
                <a:gd name="connsiteY3" fmla="*/ 10149 h 106821"/>
                <a:gd name="connsiteX4" fmla="*/ 10147 w 120267"/>
                <a:gd name="connsiteY4" fmla="*/ 10149 h 106821"/>
                <a:gd name="connsiteX5" fmla="*/ 10147 w 120267"/>
                <a:gd name="connsiteY5" fmla="*/ 106821 h 106821"/>
                <a:gd name="connsiteX6" fmla="*/ 8235 w 120267"/>
                <a:gd name="connsiteY6" fmla="*/ 104909 h 106821"/>
                <a:gd name="connsiteX7" fmla="*/ 0 w 120267"/>
                <a:gd name="connsiteY7" fmla="*/ 96674 h 106821"/>
                <a:gd name="connsiteX8" fmla="*/ 0 w 120267"/>
                <a:gd name="connsiteY8" fmla="*/ 0 h 106821"/>
                <a:gd name="connsiteX9" fmla="*/ 96674 w 120267"/>
                <a:gd name="connsiteY9" fmla="*/ 0 h 106821"/>
                <a:gd name="connsiteX10" fmla="*/ 104909 w 120267"/>
                <a:gd name="connsiteY10" fmla="*/ 8235 h 106821"/>
                <a:gd name="connsiteX11" fmla="*/ 112032 w 120267"/>
                <a:gd name="connsiteY11" fmla="*/ 15358 h 106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0267" h="106821">
                  <a:moveTo>
                    <a:pt x="120267" y="23593"/>
                  </a:moveTo>
                  <a:lnTo>
                    <a:pt x="120265" y="23593"/>
                  </a:lnTo>
                  <a:lnTo>
                    <a:pt x="115056" y="18384"/>
                  </a:lnTo>
                  <a:lnTo>
                    <a:pt x="106821" y="10149"/>
                  </a:lnTo>
                  <a:lnTo>
                    <a:pt x="10147" y="10149"/>
                  </a:lnTo>
                  <a:lnTo>
                    <a:pt x="10147" y="106821"/>
                  </a:lnTo>
                  <a:lnTo>
                    <a:pt x="8235" y="104909"/>
                  </a:lnTo>
                  <a:lnTo>
                    <a:pt x="0" y="96674"/>
                  </a:lnTo>
                  <a:lnTo>
                    <a:pt x="0" y="0"/>
                  </a:lnTo>
                  <a:lnTo>
                    <a:pt x="96674" y="0"/>
                  </a:lnTo>
                  <a:lnTo>
                    <a:pt x="104909" y="8235"/>
                  </a:lnTo>
                  <a:lnTo>
                    <a:pt x="112032" y="15358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 userDrawn="1"/>
        </p:nvGrpSpPr>
        <p:grpSpPr>
          <a:xfrm>
            <a:off x="9713992" y="6252681"/>
            <a:ext cx="2020765" cy="342900"/>
            <a:chOff x="10001983" y="259373"/>
            <a:chExt cx="2020765" cy="342900"/>
          </a:xfrm>
        </p:grpSpPr>
        <p:pic>
          <p:nvPicPr>
            <p:cNvPr id="3" name="图片 2" descr="说明: 4"/>
            <p:cNvPicPr/>
            <p:nvPr userDrawn="1"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0403498" y="259373"/>
              <a:ext cx="1619250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" name="图片 3"/>
            <p:cNvPicPr/>
            <p:nvPr userDrawn="1"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0001983" y="268898"/>
              <a:ext cx="342900" cy="333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2" y="4664147"/>
            <a:ext cx="12201452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标题 8"/>
          <p:cNvSpPr>
            <a:spLocks noGrp="1"/>
          </p:cNvSpPr>
          <p:nvPr>
            <p:ph type="ctrTitle"/>
          </p:nvPr>
        </p:nvSpPr>
        <p:spPr>
          <a:xfrm>
            <a:off x="914400" y="1752602"/>
            <a:ext cx="103632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>
          <a:xfrm>
            <a:off x="914400" y="3611607"/>
            <a:ext cx="10363200" cy="480131"/>
          </a:xfrm>
        </p:spPr>
        <p:txBody>
          <a:bodyPr lIns="45720" rIns="45720"/>
          <a:lstStyle>
            <a:lvl1pPr marL="0" marR="64135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/>
              <a:t>单击此处编辑母版副标题样式</a:t>
            </a:r>
            <a:endParaRPr kumimoji="0" lang="en-US"/>
          </a:p>
        </p:txBody>
      </p:sp>
      <p:grpSp>
        <p:nvGrpSpPr>
          <p:cNvPr id="2" name="组合 1"/>
          <p:cNvGrpSpPr/>
          <p:nvPr/>
        </p:nvGrpSpPr>
        <p:grpSpPr>
          <a:xfrm>
            <a:off x="-5019" y="4953000"/>
            <a:ext cx="12197020" cy="1912088"/>
            <a:chOff x="-3765" y="4832896"/>
            <a:chExt cx="9147765" cy="2032192"/>
          </a:xfrm>
        </p:grpSpPr>
        <p:sp>
          <p:nvSpPr>
            <p:cNvPr id="7" name="任意多边形 6"/>
            <p:cNvSpPr/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  <p:sp>
          <p:nvSpPr>
            <p:cNvPr id="8" name="任意多边形 7"/>
            <p:cNvSpPr/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  <p:sp>
          <p:nvSpPr>
            <p:cNvPr id="11" name="任意多边形 10"/>
            <p:cNvSpPr/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 sz="1800"/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期占位符 29"/>
          <p:cNvSpPr>
            <a:spLocks noGrp="1"/>
          </p:cNvSpPr>
          <p:nvPr>
            <p:ph type="dt" sz="half" idx="10"/>
          </p:nvPr>
        </p:nvSpPr>
        <p:spPr>
          <a:xfrm>
            <a:off x="838200" y="6400413"/>
            <a:ext cx="2743200" cy="276999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19" name="页脚占位符 18"/>
          <p:cNvSpPr>
            <a:spLocks noGrp="1"/>
          </p:cNvSpPr>
          <p:nvPr>
            <p:ph type="ftr" sz="quarter" idx="11"/>
          </p:nvPr>
        </p:nvSpPr>
        <p:spPr>
          <a:xfrm>
            <a:off x="4038600" y="6400413"/>
            <a:ext cx="4114800" cy="276999"/>
          </a:xfrm>
        </p:spPr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7" name="灯片编号占位符 26"/>
          <p:cNvSpPr>
            <a:spLocks noGrp="1"/>
          </p:cNvSpPr>
          <p:nvPr>
            <p:ph type="sldNum" sz="quarter" idx="12"/>
          </p:nvPr>
        </p:nvSpPr>
        <p:spPr>
          <a:xfrm>
            <a:off x="8610600" y="6400413"/>
            <a:ext cx="2743200" cy="276999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86AB41F-CAC1-4232-8954-A49D2EE7F6D8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844608"/>
          </a:xfrm>
        </p:spPr>
        <p:txBody>
          <a:bodyPr/>
          <a:lstStyle>
            <a:lvl1pPr>
              <a:defRPr b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 eaLnBrk="1" latinLnBrk="0" hangingPunct="1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eaLnBrk="1" latinLnBrk="0" hangingPunct="1"/>
            <a:r>
              <a:rPr lang="zh-CN" altLang="en-US" dirty="0"/>
              <a:t>第二级</a:t>
            </a:r>
            <a:endParaRPr lang="zh-CN" altLang="en-US" dirty="0"/>
          </a:p>
          <a:p>
            <a:pPr lvl="2" eaLnBrk="1" latinLnBrk="0" hangingPunct="1"/>
            <a:r>
              <a:rPr lang="zh-CN" altLang="en-US" dirty="0"/>
              <a:t>第三级</a:t>
            </a:r>
            <a:endParaRPr lang="zh-CN" altLang="en-US" dirty="0"/>
          </a:p>
          <a:p>
            <a:pPr lvl="3" eaLnBrk="1" latinLnBrk="0" hangingPunct="1"/>
            <a:r>
              <a:rPr lang="zh-CN" altLang="en-US" dirty="0"/>
              <a:t>第四级</a:t>
            </a:r>
            <a:endParaRPr lang="zh-CN" altLang="en-US" dirty="0"/>
          </a:p>
          <a:p>
            <a:pPr lvl="4" eaLnBrk="1" latinLnBrk="0" hangingPunct="1"/>
            <a:r>
              <a:rPr lang="zh-CN" altLang="en-US" dirty="0"/>
              <a:t>第五级</a:t>
            </a:r>
            <a:endParaRPr kumimoji="0"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592277" y="6452324"/>
            <a:ext cx="2560320" cy="276999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5423926" y="6452008"/>
            <a:ext cx="3134241" cy="276999"/>
          </a:xfrm>
        </p:spPr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184565" y="6452008"/>
            <a:ext cx="832811" cy="276999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>
          <a:xfrm>
            <a:off x="838200" y="677041"/>
            <a:ext cx="10515600" cy="701731"/>
          </a:xfrm>
        </p:spPr>
        <p:txBody>
          <a:bodyPr rtlCol="0"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FBD9E-AB09-417E-A78E-EBA5D081661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62C5A-1C7E-4BE9-93D6-CA28F925142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8FBD9E-AB09-417E-A78E-EBA5D081661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762C5A-1C7E-4BE9-93D6-CA28F925142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1.jpeg"/><Relationship Id="rId2" Type="http://schemas.microsoft.com/office/2007/relationships/hdphoto" Target="../media/image3.wdp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2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3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32.png"/><Relationship Id="rId1" Type="http://schemas.openxmlformats.org/officeDocument/2006/relationships/image" Target="../media/image33.png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4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35.png"/><Relationship Id="rId1" Type="http://schemas.openxmlformats.org/officeDocument/2006/relationships/image" Target="../media/image34.png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5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37.png"/><Relationship Id="rId1" Type="http://schemas.openxmlformats.org/officeDocument/2006/relationships/image" Target="../media/image36.png"/></Relationships>
</file>

<file path=ppt/slides/_rels/slide3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6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39.png"/><Relationship Id="rId1" Type="http://schemas.openxmlformats.org/officeDocument/2006/relationships/image" Target="../media/image38.png"/></Relationships>
</file>

<file path=ppt/slides/_rels/slide3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7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41.png"/><Relationship Id="rId1" Type="http://schemas.openxmlformats.org/officeDocument/2006/relationships/image" Target="../media/image40.png"/></Relationships>
</file>

<file path=ppt/slides/_rels/slide3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8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43.png"/><Relationship Id="rId1" Type="http://schemas.openxmlformats.org/officeDocument/2006/relationships/image" Target="../media/image42.png"/></Relationships>
</file>

<file path=ppt/slides/_rels/slide3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9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45.png"/><Relationship Id="rId1" Type="http://schemas.openxmlformats.org/officeDocument/2006/relationships/image" Target="../media/image44.png"/></Relationships>
</file>

<file path=ppt/slides/_rels/slide3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0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47.png"/><Relationship Id="rId1" Type="http://schemas.openxmlformats.org/officeDocument/2006/relationships/image" Target="../media/image46.png"/></Relationships>
</file>

<file path=ppt/slides/_rels/slide3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1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48.png"/><Relationship Id="rId1" Type="http://schemas.openxmlformats.org/officeDocument/2006/relationships/image" Target="../media/image14.png"/></Relationships>
</file>

<file path=ppt/slides/_rels/slide4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2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6.png"/><Relationship Id="rId1" Type="http://schemas.openxmlformats.org/officeDocument/2006/relationships/image" Target="../media/image49.png"/></Relationships>
</file>

<file path=ppt/slides/_rels/slide4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3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8.png"/><Relationship Id="rId1" Type="http://schemas.openxmlformats.org/officeDocument/2006/relationships/image" Target="../media/image50.png"/></Relationships>
</file>

<file path=ppt/slides/_rels/slide4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4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4.png"/><Relationship Id="rId1" Type="http://schemas.openxmlformats.org/officeDocument/2006/relationships/image" Target="../media/image51.png"/></Relationships>
</file>

<file path=ppt/slides/_rels/slide4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5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52.png"/><Relationship Id="rId1" Type="http://schemas.openxmlformats.org/officeDocument/2006/relationships/image" Target="../media/image14.png"/></Relationships>
</file>

<file path=ppt/slides/_rels/slide4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6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2.png"/><Relationship Id="rId1" Type="http://schemas.openxmlformats.org/officeDocument/2006/relationships/image" Target="../media/image53.png"/></Relationships>
</file>

<file path=ppt/slides/_rels/slide4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7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54.png"/><Relationship Id="rId1" Type="http://schemas.openxmlformats.org/officeDocument/2006/relationships/image" Target="../media/image24.png"/></Relationships>
</file>

<file path=ppt/slides/_rels/slide4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8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55.png"/><Relationship Id="rId1" Type="http://schemas.openxmlformats.org/officeDocument/2006/relationships/image" Target="../media/image26.png"/></Relationships>
</file>

<file path=ppt/slides/_rels/slide4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9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56.png"/><Relationship Id="rId1" Type="http://schemas.openxmlformats.org/officeDocument/2006/relationships/image" Target="../media/image2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57.png"/></Relationships>
</file>

<file path=ppt/slides/_rels/slide4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1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59.png"/><Relationship Id="rId1" Type="http://schemas.openxmlformats.org/officeDocument/2006/relationships/image" Target="../media/image5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60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61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5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63.png"/><Relationship Id="rId1" Type="http://schemas.openxmlformats.org/officeDocument/2006/relationships/image" Target="../media/image62.png"/></Relationships>
</file>

<file path=ppt/slides/_rels/slide5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6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image" Target="../media/image64.png"/></Relationships>
</file>

<file path=ppt/slides/_rels/slide5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7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68.png"/><Relationship Id="rId1" Type="http://schemas.openxmlformats.org/officeDocument/2006/relationships/image" Target="../media/image67.png"/></Relationships>
</file>

<file path=ppt/slides/_rels/slide5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8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70.png"/><Relationship Id="rId1" Type="http://schemas.openxmlformats.org/officeDocument/2006/relationships/image" Target="../media/image69.png"/></Relationships>
</file>

<file path=ppt/slides/_rels/slide5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9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72.png"/><Relationship Id="rId1" Type="http://schemas.openxmlformats.org/officeDocument/2006/relationships/image" Target="../media/image71.png"/></Relationships>
</file>

<file path=ppt/slides/_rels/slide5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0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74.png"/><Relationship Id="rId1" Type="http://schemas.openxmlformats.org/officeDocument/2006/relationships/image" Target="../media/image73.png"/></Relationships>
</file>

<file path=ppt/slides/_rels/slide6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1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76.png"/><Relationship Id="rId1" Type="http://schemas.openxmlformats.org/officeDocument/2006/relationships/image" Target="../media/image75.png"/></Relationships>
</file>

<file path=ppt/slides/_rels/slide6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2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78.png"/><Relationship Id="rId1" Type="http://schemas.openxmlformats.org/officeDocument/2006/relationships/image" Target="../media/image77.png"/></Relationships>
</file>

<file path=ppt/slides/_rels/slide6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3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80.png"/><Relationship Id="rId1" Type="http://schemas.openxmlformats.org/officeDocument/2006/relationships/image" Target="../media/image79.png"/></Relationships>
</file>

<file path=ppt/slides/_rels/slide6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4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82.png"/><Relationship Id="rId1" Type="http://schemas.openxmlformats.org/officeDocument/2006/relationships/image" Target="../media/image81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83.pn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84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85.pn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86.pn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87.pn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88.pn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89.png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945922" y="735429"/>
            <a:ext cx="8300156" cy="1856509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6700" b="1" dirty="0">
                <a:solidFill>
                  <a:srgbClr val="1057CE"/>
                </a:solidFill>
                <a:latin typeface="+mj-ea"/>
              </a:rPr>
              <a:t>软件工程课程设计汇报</a:t>
            </a:r>
            <a:br>
              <a:rPr lang="en-US" altLang="zh-CN" sz="3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4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社团管理系统</a:t>
            </a:r>
            <a:r>
              <a:rPr lang="zh-CN" altLang="en-US" sz="4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endParaRPr lang="zh-CN" altLang="en-US" sz="4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2709038" y="3609991"/>
            <a:ext cx="6773797" cy="1584325"/>
          </a:xfrm>
          <a:noFill/>
        </p:spPr>
        <p:txBody>
          <a:bodyPr>
            <a:normAutofit lnSpcReduction="10000"/>
          </a:bodyPr>
          <a:lstStyle/>
          <a:p>
            <a:pPr algn="ctr" eaLnBrk="1" hangingPunct="1">
              <a:lnSpc>
                <a:spcPct val="120000"/>
              </a:lnSpc>
            </a:pP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组长：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李国栋</a:t>
            </a:r>
            <a:endParaRPr lang="en-US" altLang="zh-CN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algn="ctr" eaLnBrk="1" hangingPunct="1">
              <a:lnSpc>
                <a:spcPct val="120000"/>
              </a:lnSpc>
            </a:pP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项目团队成员：张炳坤 茹晗书 夏迅 谢继涛</a:t>
            </a:r>
            <a:endParaRPr lang="zh-CN" altLang="en-US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981217" y="5706549"/>
            <a:ext cx="2229439" cy="39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</a:rPr>
              <a:t>    2024-11-13</a:t>
            </a:r>
            <a:endParaRPr lang="en-US" altLang="zh-CN" sz="2000" dirty="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图片 46" descr="建筑的设计&#10;&#10;低可信度描述已自动生成"/>
          <p:cNvPicPr>
            <a:picLocks noChangeAspect="1"/>
          </p:cNvPicPr>
          <p:nvPr/>
        </p:nvPicPr>
        <p:blipFill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486"/>
          <a:stretch>
            <a:fillRect/>
          </a:stretch>
        </p:blipFill>
        <p:spPr>
          <a:xfrm rot="5400000" flipH="1">
            <a:off x="2677104" y="-2640788"/>
            <a:ext cx="6858001" cy="12212208"/>
          </a:xfrm>
          <a:prstGeom prst="rect">
            <a:avLst/>
          </a:prstGeom>
        </p:spPr>
      </p:pic>
      <p:sp>
        <p:nvSpPr>
          <p:cNvPr id="7" name="任意多边形: 形状 6"/>
          <p:cNvSpPr/>
          <p:nvPr/>
        </p:nvSpPr>
        <p:spPr>
          <a:xfrm rot="1486949">
            <a:off x="-1079365" y="-1074369"/>
            <a:ext cx="6909983" cy="8574702"/>
          </a:xfrm>
          <a:custGeom>
            <a:avLst/>
            <a:gdLst>
              <a:gd name="connsiteX0" fmla="*/ 0 w 6909983"/>
              <a:gd name="connsiteY0" fmla="*/ 2348286 h 8574702"/>
              <a:gd name="connsiteX1" fmla="*/ 5086239 w 6909983"/>
              <a:gd name="connsiteY1" fmla="*/ 0 h 8574702"/>
              <a:gd name="connsiteX2" fmla="*/ 5218286 w 6909983"/>
              <a:gd name="connsiteY2" fmla="*/ 98136 h 8574702"/>
              <a:gd name="connsiteX3" fmla="*/ 6909983 w 6909983"/>
              <a:gd name="connsiteY3" fmla="*/ 3990408 h 8574702"/>
              <a:gd name="connsiteX4" fmla="*/ 5913200 w 6909983"/>
              <a:gd name="connsiteY4" fmla="*/ 7146493 h 8574702"/>
              <a:gd name="connsiteX5" fmla="*/ 5882337 w 6909983"/>
              <a:gd name="connsiteY5" fmla="*/ 7186094 h 8574702"/>
              <a:gd name="connsiteX6" fmla="*/ 2874699 w 6909983"/>
              <a:gd name="connsiteY6" fmla="*/ 8574702 h 8574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909983" h="8574702">
                <a:moveTo>
                  <a:pt x="0" y="2348286"/>
                </a:moveTo>
                <a:lnTo>
                  <a:pt x="5086239" y="0"/>
                </a:lnTo>
                <a:lnTo>
                  <a:pt x="5218286" y="98136"/>
                </a:lnTo>
                <a:cubicBezTo>
                  <a:pt x="6238934" y="941668"/>
                  <a:pt x="6909983" y="2370171"/>
                  <a:pt x="6909983" y="3990408"/>
                </a:cubicBezTo>
                <a:cubicBezTo>
                  <a:pt x="6909983" y="5205586"/>
                  <a:pt x="6532519" y="6312914"/>
                  <a:pt x="5913200" y="7146493"/>
                </a:cubicBezTo>
                <a:lnTo>
                  <a:pt x="5882337" y="7186094"/>
                </a:lnTo>
                <a:lnTo>
                  <a:pt x="2874699" y="857470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7334510" y="523797"/>
            <a:ext cx="358041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+mj-ea"/>
                <a:ea typeface="+mj-ea"/>
              </a:rPr>
              <a:t>软件创意与需求</a:t>
            </a:r>
            <a:endParaRPr lang="zh-CN" altLang="en-US" sz="2800" b="1" dirty="0">
              <a:latin typeface="+mj-ea"/>
              <a:ea typeface="+mj-ea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6635937" y="573828"/>
            <a:ext cx="672990" cy="672988"/>
            <a:chOff x="7747111" y="1775611"/>
            <a:chExt cx="672990" cy="672988"/>
          </a:xfrm>
        </p:grpSpPr>
        <p:sp>
          <p:nvSpPr>
            <p:cNvPr id="2" name="椭圆 1"/>
            <p:cNvSpPr/>
            <p:nvPr/>
          </p:nvSpPr>
          <p:spPr>
            <a:xfrm>
              <a:off x="7747111" y="1775611"/>
              <a:ext cx="672990" cy="672988"/>
            </a:xfrm>
            <a:prstGeom prst="ellipse">
              <a:avLst/>
            </a:prstGeom>
            <a:solidFill>
              <a:schemeClr val="accent2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8" name="椭圆 27"/>
            <p:cNvSpPr/>
            <p:nvPr/>
          </p:nvSpPr>
          <p:spPr>
            <a:xfrm>
              <a:off x="7792457" y="1820957"/>
              <a:ext cx="582298" cy="582296"/>
            </a:xfrm>
            <a:prstGeom prst="ellipse">
              <a:avLst/>
            </a:prstGeom>
            <a:gradFill>
              <a:gsLst>
                <a:gs pos="100000">
                  <a:schemeClr val="accent1"/>
                </a:gs>
                <a:gs pos="0">
                  <a:schemeClr val="accent1">
                    <a:lumMod val="75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7867058" y="1927439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01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7334510" y="1265330"/>
            <a:ext cx="35715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latin typeface="+mj-ea"/>
                <a:ea typeface="+mj-ea"/>
              </a:defRPr>
            </a:lvl1pPr>
          </a:lstStyle>
          <a:p>
            <a:r>
              <a:rPr lang="zh-CN" altLang="en-US" sz="2800" dirty="0"/>
              <a:t>软件需求分析</a:t>
            </a:r>
            <a:endParaRPr lang="zh-CN" altLang="en-US" sz="2800" dirty="0"/>
          </a:p>
        </p:txBody>
      </p:sp>
      <p:grpSp>
        <p:nvGrpSpPr>
          <p:cNvPr id="31" name="组合 30"/>
          <p:cNvGrpSpPr/>
          <p:nvPr/>
        </p:nvGrpSpPr>
        <p:grpSpPr>
          <a:xfrm>
            <a:off x="6635937" y="1298546"/>
            <a:ext cx="672990" cy="672988"/>
            <a:chOff x="7747111" y="1775611"/>
            <a:chExt cx="672990" cy="672988"/>
          </a:xfrm>
        </p:grpSpPr>
        <p:sp>
          <p:nvSpPr>
            <p:cNvPr id="32" name="椭圆 31"/>
            <p:cNvSpPr/>
            <p:nvPr/>
          </p:nvSpPr>
          <p:spPr>
            <a:xfrm>
              <a:off x="7747111" y="1775611"/>
              <a:ext cx="672990" cy="672988"/>
            </a:xfrm>
            <a:prstGeom prst="ellipse">
              <a:avLst/>
            </a:prstGeom>
            <a:solidFill>
              <a:schemeClr val="accent2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3" name="椭圆 32"/>
            <p:cNvSpPr/>
            <p:nvPr/>
          </p:nvSpPr>
          <p:spPr>
            <a:xfrm>
              <a:off x="7792457" y="1820957"/>
              <a:ext cx="582298" cy="582296"/>
            </a:xfrm>
            <a:prstGeom prst="ellipse">
              <a:avLst/>
            </a:prstGeom>
            <a:gradFill>
              <a:gsLst>
                <a:gs pos="100000">
                  <a:schemeClr val="accent1"/>
                </a:gs>
                <a:gs pos="0">
                  <a:schemeClr val="accent1">
                    <a:lumMod val="75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7867058" y="1927439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02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7292600" y="2042098"/>
            <a:ext cx="381909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latin typeface="+mj-ea"/>
                <a:ea typeface="+mj-ea"/>
              </a:defRPr>
            </a:lvl1pPr>
          </a:lstStyle>
          <a:p>
            <a:r>
              <a:rPr lang="zh-CN" altLang="en-US" sz="2800" dirty="0"/>
              <a:t>软件设计与建模</a:t>
            </a:r>
            <a:endParaRPr lang="zh-CN" altLang="en-US" sz="2800" dirty="0"/>
          </a:p>
        </p:txBody>
      </p:sp>
      <p:grpSp>
        <p:nvGrpSpPr>
          <p:cNvPr id="35" name="组合 34"/>
          <p:cNvGrpSpPr/>
          <p:nvPr/>
        </p:nvGrpSpPr>
        <p:grpSpPr>
          <a:xfrm>
            <a:off x="6635937" y="2042098"/>
            <a:ext cx="672990" cy="672988"/>
            <a:chOff x="7747111" y="1775611"/>
            <a:chExt cx="672990" cy="672988"/>
          </a:xfrm>
        </p:grpSpPr>
        <p:sp>
          <p:nvSpPr>
            <p:cNvPr id="36" name="椭圆 35"/>
            <p:cNvSpPr/>
            <p:nvPr/>
          </p:nvSpPr>
          <p:spPr>
            <a:xfrm>
              <a:off x="7747111" y="1775611"/>
              <a:ext cx="672990" cy="672988"/>
            </a:xfrm>
            <a:prstGeom prst="ellipse">
              <a:avLst/>
            </a:prstGeom>
            <a:solidFill>
              <a:schemeClr val="accent2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椭圆 36"/>
            <p:cNvSpPr/>
            <p:nvPr/>
          </p:nvSpPr>
          <p:spPr>
            <a:xfrm>
              <a:off x="7792457" y="1820957"/>
              <a:ext cx="582298" cy="582296"/>
            </a:xfrm>
            <a:prstGeom prst="ellipse">
              <a:avLst/>
            </a:prstGeom>
            <a:gradFill>
              <a:gsLst>
                <a:gs pos="100000">
                  <a:schemeClr val="accent1"/>
                </a:gs>
                <a:gs pos="0">
                  <a:schemeClr val="accent1">
                    <a:lumMod val="75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7867058" y="1927439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03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7263580" y="2751983"/>
            <a:ext cx="47477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latin typeface="+mj-ea"/>
                <a:ea typeface="+mj-ea"/>
              </a:defRPr>
            </a:lvl1pPr>
          </a:lstStyle>
          <a:p>
            <a:r>
              <a:rPr lang="zh-CN" altLang="en-US" sz="2800" dirty="0"/>
              <a:t>代码编写与测试</a:t>
            </a:r>
            <a:endParaRPr lang="zh-CN" altLang="en-US" sz="2800" dirty="0"/>
          </a:p>
        </p:txBody>
      </p:sp>
      <p:grpSp>
        <p:nvGrpSpPr>
          <p:cNvPr id="39" name="组合 38"/>
          <p:cNvGrpSpPr/>
          <p:nvPr/>
        </p:nvGrpSpPr>
        <p:grpSpPr>
          <a:xfrm>
            <a:off x="6635937" y="2785141"/>
            <a:ext cx="672990" cy="672988"/>
            <a:chOff x="7747111" y="1775611"/>
            <a:chExt cx="672990" cy="672988"/>
          </a:xfrm>
        </p:grpSpPr>
        <p:sp>
          <p:nvSpPr>
            <p:cNvPr id="40" name="椭圆 39"/>
            <p:cNvSpPr/>
            <p:nvPr/>
          </p:nvSpPr>
          <p:spPr>
            <a:xfrm>
              <a:off x="7747111" y="1775611"/>
              <a:ext cx="672990" cy="672988"/>
            </a:xfrm>
            <a:prstGeom prst="ellipse">
              <a:avLst/>
            </a:prstGeom>
            <a:solidFill>
              <a:schemeClr val="accent2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7792457" y="1820957"/>
              <a:ext cx="582298" cy="582296"/>
            </a:xfrm>
            <a:prstGeom prst="ellipse">
              <a:avLst/>
            </a:prstGeom>
            <a:gradFill>
              <a:gsLst>
                <a:gs pos="100000">
                  <a:schemeClr val="accent1"/>
                </a:gs>
                <a:gs pos="0">
                  <a:schemeClr val="accent1">
                    <a:lumMod val="75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7867058" y="1927439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04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9" name="任意多边形: 形状 8"/>
          <p:cNvSpPr/>
          <p:nvPr/>
        </p:nvSpPr>
        <p:spPr>
          <a:xfrm rot="1486949">
            <a:off x="-1147290" y="-1004432"/>
            <a:ext cx="6803194" cy="8473474"/>
          </a:xfrm>
          <a:custGeom>
            <a:avLst/>
            <a:gdLst>
              <a:gd name="connsiteX0" fmla="*/ 0 w 6803194"/>
              <a:gd name="connsiteY0" fmla="*/ 2247057 h 8473474"/>
              <a:gd name="connsiteX1" fmla="*/ 4866985 w 6803194"/>
              <a:gd name="connsiteY1" fmla="*/ 0 h 8473474"/>
              <a:gd name="connsiteX2" fmla="*/ 5062929 w 6803194"/>
              <a:gd name="connsiteY2" fmla="*/ 141559 h 8473474"/>
              <a:gd name="connsiteX3" fmla="*/ 6803194 w 6803194"/>
              <a:gd name="connsiteY3" fmla="*/ 4033831 h 8473474"/>
              <a:gd name="connsiteX4" fmla="*/ 5901855 w 6803194"/>
              <a:gd name="connsiteY4" fmla="*/ 7019600 h 8473474"/>
              <a:gd name="connsiteX5" fmla="*/ 5840114 w 6803194"/>
              <a:gd name="connsiteY5" fmla="*/ 7104360 h 8473474"/>
              <a:gd name="connsiteX6" fmla="*/ 2874699 w 6803194"/>
              <a:gd name="connsiteY6" fmla="*/ 8473474 h 8473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03194" h="8473474">
                <a:moveTo>
                  <a:pt x="0" y="2247057"/>
                </a:moveTo>
                <a:lnTo>
                  <a:pt x="4866985" y="0"/>
                </a:lnTo>
                <a:lnTo>
                  <a:pt x="5062929" y="141559"/>
                </a:lnTo>
                <a:cubicBezTo>
                  <a:pt x="6112880" y="985090"/>
                  <a:pt x="6803194" y="2413593"/>
                  <a:pt x="6803194" y="4033831"/>
                </a:cubicBezTo>
                <a:cubicBezTo>
                  <a:pt x="6803194" y="5167997"/>
                  <a:pt x="6464941" y="6208214"/>
                  <a:pt x="5901855" y="7019600"/>
                </a:cubicBezTo>
                <a:lnTo>
                  <a:pt x="5840114" y="7104360"/>
                </a:lnTo>
                <a:lnTo>
                  <a:pt x="2874699" y="8473474"/>
                </a:lnTo>
                <a:close/>
              </a:path>
            </a:pathLst>
          </a:custGeom>
          <a:gradFill flip="none" rotWithShape="1">
            <a:gsLst>
              <a:gs pos="100000">
                <a:schemeClr val="accent1"/>
              </a:gs>
              <a:gs pos="0">
                <a:schemeClr val="accent1">
                  <a:lumMod val="7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endParaRPr lang="zh-CN" altLang="en-US"/>
          </a:p>
        </p:txBody>
      </p:sp>
      <p:pic>
        <p:nvPicPr>
          <p:cNvPr id="54" name="图片 53" descr="人在切蛋糕&#10;&#10;描述已自动生成"/>
          <p:cNvPicPr>
            <a:picLocks noChangeAspect="1"/>
          </p:cNvPicPr>
          <p:nvPr/>
        </p:nvPicPr>
        <p:blipFill>
          <a:blip r:embed="rId3">
            <a:alphaModFix am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9" r="44368" b="108"/>
          <a:stretch>
            <a:fillRect/>
          </a:stretch>
        </p:blipFill>
        <p:spPr>
          <a:xfrm>
            <a:off x="-27305" y="36316"/>
            <a:ext cx="5933063" cy="6850612"/>
          </a:xfrm>
          <a:custGeom>
            <a:avLst/>
            <a:gdLst>
              <a:gd name="connsiteX0" fmla="*/ 0 w 5933063"/>
              <a:gd name="connsiteY0" fmla="*/ 0 h 6850612"/>
              <a:gd name="connsiteX1" fmla="*/ 5364830 w 5933063"/>
              <a:gd name="connsiteY1" fmla="*/ 0 h 6850612"/>
              <a:gd name="connsiteX2" fmla="*/ 5479233 w 5933063"/>
              <a:gd name="connsiteY2" fmla="*/ 203270 h 6850612"/>
              <a:gd name="connsiteX3" fmla="*/ 5427688 w 5933063"/>
              <a:gd name="connsiteY3" fmla="*/ 4466560 h 6850612"/>
              <a:gd name="connsiteX4" fmla="*/ 3357799 w 5933063"/>
              <a:gd name="connsiteY4" fmla="*/ 6799539 h 6850612"/>
              <a:gd name="connsiteX5" fmla="*/ 3266215 w 5933063"/>
              <a:gd name="connsiteY5" fmla="*/ 6850612 h 6850612"/>
              <a:gd name="connsiteX6" fmla="*/ 0 w 5933063"/>
              <a:gd name="connsiteY6" fmla="*/ 6850612 h 6850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33063" h="6850612">
                <a:moveTo>
                  <a:pt x="0" y="0"/>
                </a:moveTo>
                <a:lnTo>
                  <a:pt x="5364830" y="0"/>
                </a:lnTo>
                <a:lnTo>
                  <a:pt x="5479233" y="203270"/>
                </a:lnTo>
                <a:cubicBezTo>
                  <a:pt x="6078903" y="1409229"/>
                  <a:pt x="6106851" y="2995537"/>
                  <a:pt x="5427688" y="4466560"/>
                </a:cubicBezTo>
                <a:cubicBezTo>
                  <a:pt x="4952275" y="5496276"/>
                  <a:pt x="4209141" y="6298908"/>
                  <a:pt x="3357799" y="6799539"/>
                </a:cubicBezTo>
                <a:lnTo>
                  <a:pt x="3266215" y="6850612"/>
                </a:lnTo>
                <a:lnTo>
                  <a:pt x="0" y="6850612"/>
                </a:lnTo>
                <a:close/>
              </a:path>
            </a:pathLst>
          </a:custGeom>
        </p:spPr>
      </p:pic>
      <p:sp>
        <p:nvSpPr>
          <p:cNvPr id="13" name="文本框 12"/>
          <p:cNvSpPr txBox="1"/>
          <p:nvPr/>
        </p:nvSpPr>
        <p:spPr>
          <a:xfrm>
            <a:off x="1169785" y="2204445"/>
            <a:ext cx="3134191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500" b="1" dirty="0">
                <a:solidFill>
                  <a:schemeClr val="bg1"/>
                </a:solidFill>
              </a:rPr>
              <a:t>目录</a:t>
            </a:r>
            <a:endParaRPr lang="zh-CN" altLang="en-US" sz="11500" b="1" dirty="0">
              <a:solidFill>
                <a:schemeClr val="bg1"/>
              </a:solidFill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1282156" y="3914039"/>
            <a:ext cx="29094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zh-CN" altLang="en-US" sz="2000" dirty="0">
                <a:solidFill>
                  <a:schemeClr val="bg1"/>
                </a:solidFill>
                <a:latin typeface="+mj-lt"/>
              </a:rPr>
              <a:t>Table of contents</a:t>
            </a:r>
            <a:endParaRPr lang="zh-CN" altLang="en-US" sz="200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635937" y="3482996"/>
            <a:ext cx="672990" cy="672988"/>
            <a:chOff x="7747111" y="1775611"/>
            <a:chExt cx="672990" cy="672988"/>
          </a:xfrm>
        </p:grpSpPr>
        <p:sp>
          <p:nvSpPr>
            <p:cNvPr id="4" name="椭圆 3"/>
            <p:cNvSpPr/>
            <p:nvPr/>
          </p:nvSpPr>
          <p:spPr>
            <a:xfrm>
              <a:off x="7747111" y="1775611"/>
              <a:ext cx="672990" cy="672988"/>
            </a:xfrm>
            <a:prstGeom prst="ellipse">
              <a:avLst/>
            </a:prstGeom>
            <a:solidFill>
              <a:schemeClr val="accent2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7792457" y="1820957"/>
              <a:ext cx="582298" cy="582296"/>
            </a:xfrm>
            <a:prstGeom prst="ellipse">
              <a:avLst/>
            </a:prstGeom>
            <a:gradFill>
              <a:gsLst>
                <a:gs pos="100000">
                  <a:schemeClr val="accent1"/>
                </a:gs>
                <a:gs pos="0">
                  <a:schemeClr val="accent1">
                    <a:lumMod val="75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7867058" y="1927439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05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7325608" y="3468170"/>
            <a:ext cx="358041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latin typeface="+mj-ea"/>
                <a:ea typeface="+mj-ea"/>
              </a:defRPr>
            </a:lvl1pPr>
          </a:lstStyle>
          <a:p>
            <a:r>
              <a:rPr lang="zh-CN" altLang="en-US" sz="2800" dirty="0"/>
              <a:t>软件质量与保证</a:t>
            </a:r>
            <a:endParaRPr lang="zh-CN" altLang="en-US" sz="2800" dirty="0"/>
          </a:p>
        </p:txBody>
      </p:sp>
      <p:grpSp>
        <p:nvGrpSpPr>
          <p:cNvPr id="10" name="组合 9"/>
          <p:cNvGrpSpPr/>
          <p:nvPr/>
        </p:nvGrpSpPr>
        <p:grpSpPr>
          <a:xfrm>
            <a:off x="6639366" y="4196934"/>
            <a:ext cx="672990" cy="672988"/>
            <a:chOff x="7747111" y="1775611"/>
            <a:chExt cx="672990" cy="672988"/>
          </a:xfrm>
        </p:grpSpPr>
        <p:sp>
          <p:nvSpPr>
            <p:cNvPr id="11" name="椭圆 10"/>
            <p:cNvSpPr/>
            <p:nvPr/>
          </p:nvSpPr>
          <p:spPr>
            <a:xfrm>
              <a:off x="7747111" y="1775611"/>
              <a:ext cx="672990" cy="672988"/>
            </a:xfrm>
            <a:prstGeom prst="ellipse">
              <a:avLst/>
            </a:prstGeom>
            <a:solidFill>
              <a:schemeClr val="accent2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7792457" y="1820957"/>
              <a:ext cx="582298" cy="582296"/>
            </a:xfrm>
            <a:prstGeom prst="ellipse">
              <a:avLst/>
            </a:prstGeom>
            <a:gradFill>
              <a:gsLst>
                <a:gs pos="100000">
                  <a:schemeClr val="accent1"/>
                </a:gs>
                <a:gs pos="0">
                  <a:schemeClr val="accent1">
                    <a:lumMod val="75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7867058" y="1927439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06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7329037" y="4182108"/>
            <a:ext cx="358041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latin typeface="+mj-ea"/>
                <a:ea typeface="+mj-ea"/>
              </a:defRPr>
            </a:lvl1pPr>
          </a:lstStyle>
          <a:p>
            <a:r>
              <a:rPr lang="zh-CN" altLang="en-US" sz="2800" dirty="0"/>
              <a:t>开发技术与工具</a:t>
            </a:r>
            <a:endParaRPr lang="zh-CN" altLang="en-US" sz="2800" dirty="0"/>
          </a:p>
        </p:txBody>
      </p:sp>
      <p:grpSp>
        <p:nvGrpSpPr>
          <p:cNvPr id="18" name="组合 17"/>
          <p:cNvGrpSpPr/>
          <p:nvPr/>
        </p:nvGrpSpPr>
        <p:grpSpPr>
          <a:xfrm>
            <a:off x="6622685" y="4922067"/>
            <a:ext cx="672990" cy="672988"/>
            <a:chOff x="7747111" y="1775611"/>
            <a:chExt cx="672990" cy="672988"/>
          </a:xfrm>
        </p:grpSpPr>
        <p:sp>
          <p:nvSpPr>
            <p:cNvPr id="21" name="椭圆 20"/>
            <p:cNvSpPr/>
            <p:nvPr/>
          </p:nvSpPr>
          <p:spPr>
            <a:xfrm>
              <a:off x="7747111" y="1775611"/>
              <a:ext cx="672990" cy="672988"/>
            </a:xfrm>
            <a:prstGeom prst="ellipse">
              <a:avLst/>
            </a:prstGeom>
            <a:solidFill>
              <a:schemeClr val="accent2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7792457" y="1820957"/>
              <a:ext cx="582298" cy="582296"/>
            </a:xfrm>
            <a:prstGeom prst="ellipse">
              <a:avLst/>
            </a:prstGeom>
            <a:gradFill>
              <a:gsLst>
                <a:gs pos="100000">
                  <a:schemeClr val="accent1"/>
                </a:gs>
                <a:gs pos="0">
                  <a:schemeClr val="accent1">
                    <a:lumMod val="75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7867058" y="1927439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07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7312356" y="4907241"/>
            <a:ext cx="358041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latin typeface="+mj-ea"/>
                <a:ea typeface="+mj-ea"/>
              </a:defRPr>
            </a:lvl1pPr>
          </a:lstStyle>
          <a:p>
            <a:r>
              <a:rPr lang="zh-CN" altLang="en-US" sz="2800" dirty="0"/>
              <a:t>开源社区的使用</a:t>
            </a:r>
            <a:endParaRPr lang="zh-CN" altLang="en-US" sz="2800" dirty="0"/>
          </a:p>
        </p:txBody>
      </p:sp>
      <p:grpSp>
        <p:nvGrpSpPr>
          <p:cNvPr id="25" name="组合 24"/>
          <p:cNvGrpSpPr/>
          <p:nvPr/>
        </p:nvGrpSpPr>
        <p:grpSpPr>
          <a:xfrm>
            <a:off x="6650845" y="5662026"/>
            <a:ext cx="672990" cy="672988"/>
            <a:chOff x="7747111" y="1775611"/>
            <a:chExt cx="672990" cy="672988"/>
          </a:xfrm>
        </p:grpSpPr>
        <p:sp>
          <p:nvSpPr>
            <p:cNvPr id="26" name="椭圆 25"/>
            <p:cNvSpPr/>
            <p:nvPr/>
          </p:nvSpPr>
          <p:spPr>
            <a:xfrm>
              <a:off x="7747111" y="1775611"/>
              <a:ext cx="672990" cy="672988"/>
            </a:xfrm>
            <a:prstGeom prst="ellipse">
              <a:avLst/>
            </a:prstGeom>
            <a:solidFill>
              <a:schemeClr val="accent2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7" name="椭圆 26"/>
            <p:cNvSpPr/>
            <p:nvPr/>
          </p:nvSpPr>
          <p:spPr>
            <a:xfrm>
              <a:off x="7792457" y="1820957"/>
              <a:ext cx="582298" cy="582296"/>
            </a:xfrm>
            <a:prstGeom prst="ellipse">
              <a:avLst/>
            </a:prstGeom>
            <a:gradFill>
              <a:gsLst>
                <a:gs pos="100000">
                  <a:schemeClr val="accent1"/>
                </a:gs>
                <a:gs pos="0">
                  <a:schemeClr val="accent1">
                    <a:lumMod val="75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7867058" y="1927439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08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44" name="文本框 43"/>
          <p:cNvSpPr txBox="1"/>
          <p:nvPr/>
        </p:nvSpPr>
        <p:spPr>
          <a:xfrm>
            <a:off x="7340516" y="5647200"/>
            <a:ext cx="358041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latin typeface="+mj-ea"/>
                <a:ea typeface="+mj-ea"/>
              </a:defRPr>
            </a:lvl1pPr>
          </a:lstStyle>
          <a:p>
            <a:r>
              <a:rPr lang="zh-CN" altLang="en-US" sz="2800" dirty="0"/>
              <a:t>实践收获与感受</a:t>
            </a:r>
            <a:endParaRPr lang="zh-CN" alt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286173" y="3733751"/>
            <a:ext cx="6559113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</a:rPr>
              <a:t>软件创意与需求</a:t>
            </a:r>
            <a:endParaRPr lang="zh-CN" altLang="en-US" sz="4400" b="1" dirty="0">
              <a:solidFill>
                <a:schemeClr val="bg1"/>
              </a:solidFill>
            </a:endParaRPr>
          </a:p>
          <a:p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779507" y="1939266"/>
            <a:ext cx="18572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dirty="0">
                <a:gradFill>
                  <a:gsLst>
                    <a:gs pos="100000">
                      <a:schemeClr val="accent1"/>
                    </a:gs>
                    <a:gs pos="0">
                      <a:schemeClr val="accent1">
                        <a:lumMod val="75000"/>
                      </a:schemeClr>
                    </a:gs>
                  </a:gsLst>
                  <a:lin ang="0" scaled="1"/>
                </a:gradFill>
                <a:latin typeface="+mj-lt"/>
              </a:rPr>
              <a:t>01</a:t>
            </a:r>
            <a:endParaRPr lang="zh-CN" altLang="en-US" sz="9600" dirty="0">
              <a:gradFill>
                <a:gsLst>
                  <a:gs pos="100000">
                    <a:schemeClr val="accent1"/>
                  </a:gs>
                  <a:gs pos="0">
                    <a:schemeClr val="accent1">
                      <a:lumMod val="75000"/>
                    </a:schemeClr>
                  </a:gs>
                </a:gsLst>
                <a:lin ang="0" scaled="1"/>
              </a:gradFill>
              <a:latin typeface="+mj-l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8" name="标题 1"/>
          <p:cNvSpPr>
            <a:spLocks noGrp="1"/>
          </p:cNvSpPr>
          <p:nvPr>
            <p:ph type="title" idx="4294967295"/>
          </p:nvPr>
        </p:nvSpPr>
        <p:spPr>
          <a:xfrm>
            <a:off x="1093304" y="939045"/>
            <a:ext cx="4532243" cy="535531"/>
          </a:xfrm>
        </p:spPr>
        <p:txBody>
          <a:bodyPr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软件创意与需求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2" name="文本框 1"/>
          <p:cNvSpPr txBox="1"/>
          <p:nvPr userDrawn="1"/>
        </p:nvSpPr>
        <p:spPr>
          <a:xfrm>
            <a:off x="796292" y="1703184"/>
            <a:ext cx="10679691" cy="4206565"/>
          </a:xfrm>
          <a:prstGeom prst="rect">
            <a:avLst/>
          </a:prstGeom>
        </p:spPr>
        <p:txBody>
          <a:bodyPr wrap="none" rtlCol="0">
            <a:noAutofit/>
          </a:bodyPr>
          <a:p>
            <a:pPr indent="0" algn="l">
              <a:buNone/>
            </a:pPr>
            <a:r>
              <a:rPr lang="zh-CN" altLang="en-US" sz="2800"/>
              <a:t>现实问题：</a:t>
            </a:r>
            <a:endParaRPr lang="zh-CN" altLang="en-US" sz="2800"/>
          </a:p>
          <a:p>
            <a:pPr indent="0" algn="l">
              <a:buNone/>
            </a:pPr>
            <a:r>
              <a:rPr lang="zh-CN" altLang="en-US" sz="2400"/>
              <a:t>在高校环境中，大学生社团蓬勃发展，种类繁多且成员众多，但传统的社团管</a:t>
            </a:r>
            <a:endParaRPr lang="zh-CN" altLang="en-US" sz="2400"/>
          </a:p>
          <a:p>
            <a:pPr indent="0" algn="l">
              <a:buNone/>
            </a:pPr>
            <a:r>
              <a:rPr lang="zh-CN" altLang="en-US" sz="2400"/>
              <a:t>理模式面临着诸多挑战，如信息传播效率低下、管理流程繁琐、数据管理混乱</a:t>
            </a:r>
            <a:endParaRPr lang="zh-CN" altLang="en-US" sz="2400"/>
          </a:p>
          <a:p>
            <a:pPr indent="0" algn="l">
              <a:buNone/>
            </a:pPr>
            <a:r>
              <a:rPr lang="zh-CN" altLang="en-US" sz="2400"/>
              <a:t>等问题。因此，使用计算机系统来管理社团管理系统的相关信息成为必然，以</a:t>
            </a:r>
            <a:endParaRPr lang="zh-CN" altLang="en-US" sz="2400"/>
          </a:p>
          <a:p>
            <a:pPr indent="0" algn="l">
              <a:buNone/>
            </a:pPr>
            <a:r>
              <a:rPr lang="zh-CN" altLang="en-US" sz="2400"/>
              <a:t>适应现代校园社团发展的需求。</a:t>
            </a:r>
            <a:endParaRPr lang="zh-CN" altLang="en-US" sz="2400"/>
          </a:p>
          <a:p>
            <a:pPr marL="0" indent="0" algn="l" defTabSz="0" rtl="0" eaLnBrk="1" latinLnBrk="0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2800">
                <a:solidFill>
                  <a:schemeClr val="tx1"/>
                </a:solidFill>
              </a:rPr>
              <a:t>软件价值：</a:t>
            </a:r>
            <a:endParaRPr lang="zh-CN" altLang="en-US" sz="2800">
              <a:solidFill>
                <a:schemeClr val="tx1"/>
              </a:solidFill>
            </a:endParaRPr>
          </a:p>
          <a:p>
            <a:pPr marL="0" indent="0" algn="l" defTabSz="0" rtl="0" eaLnBrk="1" latinLnBrk="0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2400">
                <a:solidFill>
                  <a:schemeClr val="tx1"/>
                </a:solidFill>
              </a:rPr>
              <a:t>提高管理效率：通过系统化管理，减少人为错误，提高社团管理的效率和准确</a:t>
            </a:r>
            <a:endParaRPr lang="zh-CN" altLang="en-US" sz="2400">
              <a:solidFill>
                <a:schemeClr val="tx1"/>
              </a:solidFill>
            </a:endParaRPr>
          </a:p>
          <a:p>
            <a:pPr marL="0" indent="0" algn="l" defTabSz="0" rtl="0" eaLnBrk="1" latinLnBrk="0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2400">
                <a:solidFill>
                  <a:schemeClr val="tx1"/>
                </a:solidFill>
              </a:rPr>
              <a:t>性。</a:t>
            </a:r>
            <a:endParaRPr lang="zh-CN" altLang="en-US" sz="2400">
              <a:solidFill>
                <a:schemeClr val="tx1"/>
              </a:solidFill>
            </a:endParaRPr>
          </a:p>
          <a:p>
            <a:pPr marL="0" indent="0" algn="l" defTabSz="0" rtl="0" eaLnBrk="1" latinLnBrk="0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2400">
                <a:solidFill>
                  <a:schemeClr val="tx1"/>
                </a:solidFill>
              </a:rPr>
              <a:t>促进社团发展：通过高效的管理，提供一个网络平台为社团的持续发展提供支</a:t>
            </a:r>
            <a:endParaRPr lang="zh-CN" altLang="en-US" sz="2400">
              <a:solidFill>
                <a:schemeClr val="tx1"/>
              </a:solidFill>
            </a:endParaRPr>
          </a:p>
          <a:p>
            <a:pPr marL="0" indent="0" algn="l" defTabSz="0" rtl="0" eaLnBrk="1" latinLnBrk="0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2400">
                <a:solidFill>
                  <a:schemeClr val="tx1"/>
                </a:solidFill>
              </a:rPr>
              <a:t>持，促进校园文化发展。</a:t>
            </a:r>
            <a:endParaRPr lang="zh-CN" altLang="en-US" sz="2400">
              <a:solidFill>
                <a:schemeClr val="tx1"/>
              </a:solidFill>
            </a:endParaRPr>
          </a:p>
          <a:p>
            <a:pPr marL="0" indent="0" algn="l" defTabSz="0" rtl="0" eaLnBrk="1" latinLnBrk="0" hangingPunct="1">
              <a:spcBef>
                <a:spcPct val="0"/>
              </a:spcBef>
              <a:spcAft>
                <a:spcPct val="0"/>
              </a:spcAft>
              <a:buNone/>
            </a:pPr>
            <a:endParaRPr lang="zh-CN" altLang="en-US" sz="24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8" name="标题 1"/>
          <p:cNvSpPr>
            <a:spLocks noGrp="1"/>
          </p:cNvSpPr>
          <p:nvPr>
            <p:ph type="title" idx="4294967295"/>
          </p:nvPr>
        </p:nvSpPr>
        <p:spPr>
          <a:xfrm>
            <a:off x="1093304" y="939045"/>
            <a:ext cx="4532243" cy="535531"/>
          </a:xfrm>
        </p:spPr>
        <p:txBody>
          <a:bodyPr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软件创意与需求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2" name="文本框 1"/>
          <p:cNvSpPr txBox="1"/>
          <p:nvPr userDrawn="1"/>
        </p:nvSpPr>
        <p:spPr>
          <a:xfrm>
            <a:off x="732054" y="1566944"/>
            <a:ext cx="10085483" cy="4832893"/>
          </a:xfrm>
          <a:prstGeom prst="rect">
            <a:avLst/>
          </a:prstGeom>
        </p:spPr>
        <p:txBody>
          <a:bodyPr wrap="none" rtlCol="0">
            <a:noAutofit/>
          </a:bodyPr>
          <a:p>
            <a:pPr algn="l"/>
            <a:r>
              <a:rPr lang="zh-CN" altLang="en-US" sz="2800">
                <a:solidFill>
                  <a:schemeClr val="tx1"/>
                </a:solidFill>
              </a:rPr>
              <a:t>核心功能：</a:t>
            </a:r>
            <a:endParaRPr lang="zh-CN" altLang="en-US"/>
          </a:p>
          <a:p>
            <a:pPr algn="l"/>
            <a:r>
              <a:rPr lang="zh-CN" altLang="en-US" sz="2000">
                <a:solidFill>
                  <a:schemeClr val="tx1"/>
                </a:solidFill>
              </a:rPr>
              <a:t>1.社团注册与管理：</a:t>
            </a:r>
            <a:endParaRPr lang="zh-CN" altLang="en-US" sz="2000">
              <a:solidFill>
                <a:schemeClr val="tx1"/>
              </a:solidFill>
            </a:endParaRPr>
          </a:p>
          <a:p>
            <a:pPr algn="l"/>
            <a:r>
              <a:rPr lang="zh-CN" altLang="en-US" sz="2000">
                <a:solidFill>
                  <a:schemeClr val="tx1"/>
                </a:solidFill>
              </a:rPr>
              <a:t>用户可以在系统中创建新的社团。</a:t>
            </a:r>
            <a:endParaRPr lang="zh-CN" altLang="en-US" sz="2000">
              <a:solidFill>
                <a:schemeClr val="tx1"/>
              </a:solidFill>
            </a:endParaRPr>
          </a:p>
          <a:p>
            <a:pPr algn="l"/>
            <a:r>
              <a:rPr lang="zh-CN" altLang="en-US" sz="2000">
                <a:solidFill>
                  <a:schemeClr val="tx1"/>
                </a:solidFill>
              </a:rPr>
              <a:t>社团管理员可以管理社团信息，包括社团的创建、信息编辑等。</a:t>
            </a:r>
            <a:endParaRPr lang="zh-CN" altLang="en-US" sz="2000">
              <a:solidFill>
                <a:schemeClr val="tx1"/>
              </a:solidFill>
            </a:endParaRPr>
          </a:p>
          <a:p>
            <a:pPr algn="l"/>
            <a:r>
              <a:rPr lang="zh-CN" altLang="en-US" sz="2000">
                <a:solidFill>
                  <a:schemeClr val="tx1"/>
                </a:solidFill>
              </a:rPr>
              <a:t>2.申请加入与审批：</a:t>
            </a:r>
            <a:endParaRPr lang="zh-CN" altLang="en-US" sz="2000">
              <a:solidFill>
                <a:schemeClr val="tx1"/>
              </a:solidFill>
            </a:endParaRPr>
          </a:p>
          <a:p>
            <a:pPr algn="l"/>
            <a:r>
              <a:rPr lang="zh-CN" altLang="en-US" sz="2000">
                <a:solidFill>
                  <a:schemeClr val="tx1"/>
                </a:solidFill>
              </a:rPr>
              <a:t>用户可以申请加入已存在的社团。</a:t>
            </a:r>
            <a:endParaRPr lang="zh-CN" altLang="en-US" sz="2000">
              <a:solidFill>
                <a:schemeClr val="tx1"/>
              </a:solidFill>
            </a:endParaRPr>
          </a:p>
          <a:p>
            <a:pPr algn="l"/>
            <a:r>
              <a:rPr lang="zh-CN" altLang="en-US" sz="2000">
                <a:solidFill>
                  <a:schemeClr val="tx1"/>
                </a:solidFill>
              </a:rPr>
              <a:t>社团管理员审批用户的加入申请，决定是否批准用户成为社团</a:t>
            </a:r>
            <a:endParaRPr lang="zh-CN" altLang="en-US" sz="2000">
              <a:solidFill>
                <a:schemeClr val="tx1"/>
              </a:solidFill>
            </a:endParaRPr>
          </a:p>
          <a:p>
            <a:pPr algn="l"/>
            <a:r>
              <a:rPr lang="zh-CN" altLang="en-US" sz="2000">
                <a:solidFill>
                  <a:schemeClr val="tx1"/>
                </a:solidFill>
              </a:rPr>
              <a:t>成员。</a:t>
            </a:r>
            <a:endParaRPr lang="zh-CN" altLang="en-US" sz="2000">
              <a:solidFill>
                <a:schemeClr val="tx1"/>
              </a:solidFill>
            </a:endParaRPr>
          </a:p>
          <a:p>
            <a:pPr algn="l"/>
            <a:r>
              <a:rPr lang="zh-CN" altLang="en-US" sz="2000">
                <a:solidFill>
                  <a:schemeClr val="tx1"/>
                </a:solidFill>
              </a:rPr>
              <a:t>3.成员管理：</a:t>
            </a:r>
            <a:endParaRPr lang="zh-CN" altLang="en-US" sz="2000">
              <a:solidFill>
                <a:schemeClr val="tx1"/>
              </a:solidFill>
            </a:endParaRPr>
          </a:p>
          <a:p>
            <a:pPr algn="l"/>
            <a:r>
              <a:rPr lang="zh-CN" altLang="en-US" sz="2000">
                <a:solidFill>
                  <a:schemeClr val="tx1"/>
                </a:solidFill>
              </a:rPr>
              <a:t>社团管理员可以查看和管理社团成员。</a:t>
            </a:r>
            <a:endParaRPr lang="zh-CN" altLang="en-US" sz="2000">
              <a:solidFill>
                <a:schemeClr val="tx1"/>
              </a:solidFill>
            </a:endParaRPr>
          </a:p>
          <a:p>
            <a:pPr algn="l"/>
            <a:r>
              <a:rPr lang="zh-CN" altLang="en-US" sz="2000">
                <a:solidFill>
                  <a:schemeClr val="tx1"/>
                </a:solidFill>
              </a:rPr>
              <a:t>社团管理员可以删除社团成员。</a:t>
            </a:r>
            <a:endParaRPr lang="zh-CN" altLang="en-US" sz="2000">
              <a:solidFill>
                <a:schemeClr val="tx1"/>
              </a:solidFill>
            </a:endParaRPr>
          </a:p>
          <a:p>
            <a:pPr algn="l"/>
            <a:r>
              <a:rPr lang="zh-CN" altLang="en-US" sz="2000">
                <a:solidFill>
                  <a:schemeClr val="tx1"/>
                </a:solidFill>
              </a:rPr>
              <a:t>4.公告栏：</a:t>
            </a:r>
            <a:endParaRPr lang="zh-CN" altLang="en-US" sz="2000">
              <a:solidFill>
                <a:schemeClr val="tx1"/>
              </a:solidFill>
            </a:endParaRPr>
          </a:p>
          <a:p>
            <a:pPr algn="l"/>
            <a:r>
              <a:rPr lang="zh-CN" altLang="en-US" sz="2000">
                <a:solidFill>
                  <a:schemeClr val="tx1"/>
                </a:solidFill>
              </a:rPr>
              <a:t>社团管理员可以发布和管理社团的公告和通知。</a:t>
            </a:r>
            <a:endParaRPr lang="zh-CN" altLang="en-US" sz="2000">
              <a:solidFill>
                <a:schemeClr val="tx1"/>
              </a:solidFill>
            </a:endParaRPr>
          </a:p>
          <a:p>
            <a:pPr algn="l"/>
            <a:r>
              <a:rPr lang="zh-CN" altLang="en-US" sz="2000">
                <a:solidFill>
                  <a:schemeClr val="tx1"/>
                </a:solidFill>
              </a:rPr>
              <a:t>所有用户都可以查看公告栏。</a:t>
            </a:r>
            <a:endParaRPr lang="zh-CN" altLang="en-US" sz="2000">
              <a:solidFill>
                <a:schemeClr val="tx1"/>
              </a:solidFill>
            </a:endParaRPr>
          </a:p>
          <a:p>
            <a:pPr algn="l"/>
            <a:r>
              <a:rPr lang="zh-CN" altLang="en-US" sz="2000">
                <a:solidFill>
                  <a:schemeClr val="tx1"/>
                </a:solidFill>
              </a:rPr>
              <a:t>5.查询社团信息：</a:t>
            </a:r>
            <a:endParaRPr lang="zh-CN" altLang="en-US" sz="2000">
              <a:solidFill>
                <a:schemeClr val="tx1"/>
              </a:solidFill>
            </a:endParaRPr>
          </a:p>
          <a:p>
            <a:pPr algn="l"/>
            <a:r>
              <a:rPr lang="zh-CN" altLang="en-US" sz="2000">
                <a:solidFill>
                  <a:schemeClr val="tx1"/>
                </a:solidFill>
              </a:rPr>
              <a:t>用户可以搜索和查看系统中所有社团的详细信息。</a:t>
            </a:r>
            <a:endParaRPr lang="zh-CN" altLang="en-US" sz="2000">
              <a:solidFill>
                <a:schemeClr val="tx1"/>
              </a:solidFill>
            </a:endParaRPr>
          </a:p>
        </p:txBody>
      </p:sp>
      <p:pic>
        <p:nvPicPr>
          <p:cNvPr id="3" name="图片 2" descr="upload_post_object_v2_384574153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4386" y="240895"/>
            <a:ext cx="4168574" cy="5894419"/>
          </a:xfrm>
          <a:prstGeom prst="rect">
            <a:avLst/>
          </a:prstGeom>
        </p:spPr>
      </p:pic>
      <p:sp>
        <p:nvSpPr>
          <p:cNvPr id="4" name="文本框 3"/>
          <p:cNvSpPr txBox="1"/>
          <p:nvPr userDrawn="1"/>
        </p:nvSpPr>
        <p:spPr>
          <a:xfrm>
            <a:off x="8440703" y="6135282"/>
            <a:ext cx="1075999" cy="368300"/>
          </a:xfrm>
          <a:prstGeom prst="rect">
            <a:avLst/>
          </a:prstGeom>
        </p:spPr>
        <p:txBody>
          <a:bodyPr wrap="none" rtlCol="0">
            <a:noAutofit/>
          </a:bodyPr>
          <a:p>
            <a:r>
              <a:rPr lang="zh-CN" altLang="en-US" sz="2000">
                <a:solidFill>
                  <a:schemeClr val="tx1"/>
                </a:solidFill>
              </a:rPr>
              <a:t>宣传彩页</a:t>
            </a:r>
            <a:endParaRPr lang="zh-CN" altLang="en-US" sz="20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8" name="标题 1"/>
          <p:cNvSpPr>
            <a:spLocks noGrp="1"/>
          </p:cNvSpPr>
          <p:nvPr>
            <p:ph type="title" idx="4294967295"/>
          </p:nvPr>
        </p:nvSpPr>
        <p:spPr>
          <a:xfrm>
            <a:off x="1093304" y="939045"/>
            <a:ext cx="4532243" cy="535531"/>
          </a:xfrm>
        </p:spPr>
        <p:txBody>
          <a:bodyPr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软件创意与需求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2" name="文本框 1"/>
          <p:cNvSpPr txBox="1"/>
          <p:nvPr userDrawn="1"/>
        </p:nvSpPr>
        <p:spPr>
          <a:xfrm>
            <a:off x="972949" y="1566944"/>
            <a:ext cx="10390617" cy="4848953"/>
          </a:xfrm>
          <a:prstGeom prst="rect">
            <a:avLst/>
          </a:prstGeom>
        </p:spPr>
        <p:txBody>
          <a:bodyPr wrap="none" rtlCol="0">
            <a:noAutofit/>
          </a:bodyPr>
          <a:p>
            <a:pPr algn="l"/>
            <a:r>
              <a:rPr lang="zh-CN" altLang="en-US" sz="2800">
                <a:solidFill>
                  <a:schemeClr val="tx1"/>
                </a:solidFill>
              </a:rPr>
              <a:t>需求创意</a:t>
            </a:r>
            <a:r>
              <a:rPr lang="en-US" altLang="zh-CN" sz="2800">
                <a:solidFill>
                  <a:schemeClr val="tx1"/>
                </a:solidFill>
              </a:rPr>
              <a:t>:</a:t>
            </a:r>
            <a:endParaRPr lang="zh-CN" altLang="en-US"/>
          </a:p>
          <a:p>
            <a:pPr algn="l"/>
            <a:r>
              <a:rPr lang="zh-CN" altLang="en-US" sz="2000">
                <a:solidFill>
                  <a:schemeClr val="tx1"/>
                </a:solidFill>
              </a:rPr>
              <a:t>一站式社团管理平台：</a:t>
            </a:r>
            <a:endParaRPr lang="zh-CN" altLang="en-US" sz="2000">
              <a:solidFill>
                <a:schemeClr val="tx1"/>
              </a:solidFill>
            </a:endParaRPr>
          </a:p>
          <a:p>
            <a:pPr algn="l"/>
            <a:r>
              <a:rPr lang="zh-CN" altLang="en-US" sz="2000">
                <a:solidFill>
                  <a:schemeClr val="tx1"/>
                </a:solidFill>
              </a:rPr>
              <a:t>该系统提供了一个集成的平台，用于管理社团的各个方面，包括成员管理、活动组织、沟通</a:t>
            </a:r>
            <a:endParaRPr lang="zh-CN" altLang="en-US" sz="2000">
              <a:solidFill>
                <a:schemeClr val="tx1"/>
              </a:solidFill>
            </a:endParaRPr>
          </a:p>
          <a:p>
            <a:pPr algn="l"/>
            <a:r>
              <a:rPr lang="zh-CN" altLang="en-US" sz="2000">
                <a:solidFill>
                  <a:schemeClr val="tx1"/>
                </a:solidFill>
              </a:rPr>
              <a:t>协作等，这在传统的社团管理中是分散的，缺乏统一性。</a:t>
            </a:r>
            <a:endParaRPr lang="zh-CN" altLang="en-US" sz="2000">
              <a:solidFill>
                <a:schemeClr val="tx1"/>
              </a:solidFill>
            </a:endParaRPr>
          </a:p>
          <a:p>
            <a:pPr algn="l"/>
            <a:r>
              <a:rPr lang="zh-CN" altLang="en-US" sz="2000">
                <a:solidFill>
                  <a:schemeClr val="tx1"/>
                </a:solidFill>
              </a:rPr>
              <a:t>用户角色细分：</a:t>
            </a:r>
            <a:endParaRPr lang="zh-CN" altLang="en-US" sz="2000">
              <a:solidFill>
                <a:schemeClr val="tx1"/>
              </a:solidFill>
            </a:endParaRPr>
          </a:p>
          <a:p>
            <a:pPr algn="l"/>
            <a:r>
              <a:rPr lang="zh-CN" altLang="en-US" sz="2000">
                <a:solidFill>
                  <a:schemeClr val="tx1"/>
                </a:solidFill>
              </a:rPr>
              <a:t>系统明确区分了不同用户角色（一般用户、社团管理员、系统管理员），并为每个角色提供</a:t>
            </a:r>
            <a:endParaRPr lang="zh-CN" altLang="en-US" sz="2000">
              <a:solidFill>
                <a:schemeClr val="tx1"/>
              </a:solidFill>
            </a:endParaRPr>
          </a:p>
          <a:p>
            <a:pPr algn="l"/>
            <a:r>
              <a:rPr lang="zh-CN" altLang="en-US" sz="2000">
                <a:solidFill>
                  <a:schemeClr val="tx1"/>
                </a:solidFill>
              </a:rPr>
              <a:t>了定制化的界面和功能，这有助于提高操作的针对性和效率。</a:t>
            </a:r>
            <a:endParaRPr lang="zh-CN" altLang="en-US" sz="2000">
              <a:solidFill>
                <a:schemeClr val="tx1"/>
              </a:solidFill>
            </a:endParaRPr>
          </a:p>
          <a:p>
            <a:pPr algn="l"/>
            <a:r>
              <a:rPr lang="zh-CN" altLang="en-US" sz="2000">
                <a:solidFill>
                  <a:schemeClr val="tx1"/>
                </a:solidFill>
              </a:rPr>
              <a:t>动态社团生命周期管理：</a:t>
            </a:r>
            <a:endParaRPr lang="zh-CN" altLang="en-US" sz="2000">
              <a:solidFill>
                <a:schemeClr val="tx1"/>
              </a:solidFill>
            </a:endParaRPr>
          </a:p>
          <a:p>
            <a:pPr algn="l"/>
            <a:r>
              <a:rPr lang="zh-CN" altLang="en-US" sz="2000">
                <a:solidFill>
                  <a:schemeClr val="tx1"/>
                </a:solidFill>
              </a:rPr>
              <a:t>从社团的注册、成员的加入与审批、到社团活动的公告发布，系统覆盖了社团的整个生命周</a:t>
            </a:r>
            <a:endParaRPr lang="zh-CN" altLang="en-US" sz="2000">
              <a:solidFill>
                <a:schemeClr val="tx1"/>
              </a:solidFill>
            </a:endParaRPr>
          </a:p>
          <a:p>
            <a:pPr algn="l"/>
            <a:r>
              <a:rPr lang="zh-CN" altLang="en-US" sz="2000">
                <a:solidFill>
                  <a:schemeClr val="tx1"/>
                </a:solidFill>
              </a:rPr>
              <a:t>期，使得社团管理更加动态和实时。</a:t>
            </a:r>
            <a:endParaRPr lang="zh-CN" altLang="en-US" sz="2000">
              <a:solidFill>
                <a:schemeClr val="tx1"/>
              </a:solidFill>
            </a:endParaRPr>
          </a:p>
          <a:p>
            <a:pPr algn="l"/>
            <a:r>
              <a:rPr lang="zh-CN" altLang="en-US" sz="2000">
                <a:solidFill>
                  <a:schemeClr val="tx1"/>
                </a:solidFill>
              </a:rPr>
              <a:t>信息透明度和沟通效率：</a:t>
            </a:r>
            <a:endParaRPr lang="zh-CN" altLang="en-US" sz="2000">
              <a:solidFill>
                <a:schemeClr val="tx1"/>
              </a:solidFill>
            </a:endParaRPr>
          </a:p>
          <a:p>
            <a:pPr algn="l"/>
            <a:r>
              <a:rPr lang="zh-CN" altLang="en-US" sz="2000">
                <a:solidFill>
                  <a:schemeClr val="tx1"/>
                </a:solidFill>
              </a:rPr>
              <a:t>通过公告栏和查询社团信息的功能，系统提高了信息的透明度，使得社团成员和管理者能够</a:t>
            </a:r>
            <a:endParaRPr lang="zh-CN" altLang="en-US" sz="2000">
              <a:solidFill>
                <a:schemeClr val="tx1"/>
              </a:solidFill>
            </a:endParaRPr>
          </a:p>
          <a:p>
            <a:pPr algn="l"/>
            <a:r>
              <a:rPr lang="zh-CN" altLang="en-US" sz="2000">
                <a:solidFill>
                  <a:schemeClr val="tx1"/>
                </a:solidFill>
              </a:rPr>
              <a:t>及时获取最新信息，增强了沟通效率。</a:t>
            </a:r>
            <a:endParaRPr lang="zh-CN" altLang="en-US" sz="2000">
              <a:solidFill>
                <a:schemeClr val="tx1"/>
              </a:solidFill>
            </a:endParaRPr>
          </a:p>
          <a:p>
            <a:pPr algn="l"/>
            <a:r>
              <a:rPr lang="zh-CN" altLang="en-US" sz="2000">
                <a:solidFill>
                  <a:schemeClr val="tx1"/>
                </a:solidFill>
              </a:rPr>
              <a:t>个性化用户体验：</a:t>
            </a:r>
            <a:endParaRPr lang="zh-CN" altLang="en-US" sz="2000">
              <a:solidFill>
                <a:schemeClr val="tx1"/>
              </a:solidFill>
            </a:endParaRPr>
          </a:p>
          <a:p>
            <a:pPr algn="l"/>
            <a:r>
              <a:rPr lang="zh-CN" altLang="en-US" sz="2000">
                <a:solidFill>
                  <a:schemeClr val="tx1"/>
                </a:solidFill>
              </a:rPr>
              <a:t>个人中心、心愿单、社团标签等创新功能，提供了个性化的用户体验。</a:t>
            </a:r>
            <a:endParaRPr lang="zh-CN" altLang="en-US" sz="20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286173" y="3733751"/>
            <a:ext cx="6559113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</a:rPr>
              <a:t>软件需求分析</a:t>
            </a:r>
            <a:endParaRPr lang="zh-CN" altLang="en-US" sz="4400" b="1" dirty="0">
              <a:solidFill>
                <a:schemeClr val="bg1"/>
              </a:solidFill>
            </a:endParaRPr>
          </a:p>
          <a:p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779507" y="1939266"/>
            <a:ext cx="18572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dirty="0">
                <a:gradFill>
                  <a:gsLst>
                    <a:gs pos="100000">
                      <a:schemeClr val="accent1"/>
                    </a:gs>
                    <a:gs pos="0">
                      <a:schemeClr val="accent1">
                        <a:lumMod val="75000"/>
                      </a:schemeClr>
                    </a:gs>
                  </a:gsLst>
                  <a:lin ang="0" scaled="1"/>
                </a:gradFill>
                <a:latin typeface="+mj-lt"/>
              </a:rPr>
              <a:t>02</a:t>
            </a:r>
            <a:endParaRPr lang="zh-CN" altLang="en-US" sz="9600" dirty="0">
              <a:gradFill>
                <a:gsLst>
                  <a:gs pos="100000">
                    <a:schemeClr val="accent1"/>
                  </a:gs>
                  <a:gs pos="0">
                    <a:schemeClr val="accent1">
                      <a:lumMod val="75000"/>
                    </a:schemeClr>
                  </a:gs>
                </a:gsLst>
                <a:lin ang="0" scaled="1"/>
              </a:gradFill>
              <a:latin typeface="+mj-l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1004711" y="1712736"/>
            <a:ext cx="8342489" cy="993775"/>
          </a:xfrm>
        </p:spPr>
        <p:txBody>
          <a:bodyPr/>
          <a:lstStyle/>
          <a:p>
            <a:r>
              <a:rPr lang="zh-CN" altLang="en-US" dirty="0"/>
              <a:t>软件用例模型（</a:t>
            </a:r>
            <a:r>
              <a:rPr lang="zh-CN" altLang="en-US" b="1" dirty="0">
                <a:solidFill>
                  <a:srgbClr val="FF0000"/>
                </a:solidFill>
              </a:rPr>
              <a:t>共有</a:t>
            </a:r>
            <a:r>
              <a:rPr lang="en-US" altLang="zh-CN" b="1" dirty="0">
                <a:solidFill>
                  <a:srgbClr val="FF0000"/>
                </a:solidFill>
              </a:rPr>
              <a:t>10</a:t>
            </a:r>
            <a:r>
              <a:rPr lang="zh-CN" altLang="en-US" b="1" dirty="0">
                <a:solidFill>
                  <a:srgbClr val="FF0000"/>
                </a:solidFill>
              </a:rPr>
              <a:t>个用例</a:t>
            </a:r>
            <a:r>
              <a:rPr lang="zh-CN" altLang="en-US" dirty="0"/>
              <a:t>）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 idx="4294967295"/>
          </p:nvPr>
        </p:nvSpPr>
        <p:spPr>
          <a:xfrm>
            <a:off x="1004711" y="906896"/>
            <a:ext cx="3759200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软件需求分析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45640" y="2261870"/>
            <a:ext cx="4873625" cy="439801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 idx="4294967295"/>
          </p:nvPr>
        </p:nvSpPr>
        <p:spPr>
          <a:xfrm>
            <a:off x="993423" y="918185"/>
            <a:ext cx="3781777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软件需求分析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919305" y="918209"/>
            <a:ext cx="5898886" cy="448528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 descr="upload_post_object_v2_101179294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9305" y="918209"/>
            <a:ext cx="5898884" cy="4485284"/>
          </a:xfrm>
          <a:prstGeom prst="rect">
            <a:avLst/>
          </a:prstGeom>
        </p:spPr>
      </p:pic>
      <p:sp>
        <p:nvSpPr>
          <p:cNvPr id="12" name="内容占位符 2"/>
          <p:cNvSpPr>
            <a:spLocks noGrp="1"/>
          </p:cNvSpPr>
          <p:nvPr/>
        </p:nvSpPr>
        <p:spPr>
          <a:xfrm>
            <a:off x="993423" y="1658775"/>
            <a:ext cx="9798755" cy="478155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1-</a:t>
            </a:r>
            <a:r>
              <a:rPr lang="zh-CN" altLang="en-US" dirty="0"/>
              <a:t>用户登录用例分析顺序图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993423" y="1658775"/>
            <a:ext cx="9798755" cy="478155"/>
          </a:xfrm>
        </p:spPr>
        <p:txBody>
          <a:bodyPr/>
          <a:lstStyle/>
          <a:p>
            <a:r>
              <a:rPr lang="en-US" altLang="zh-CN" dirty="0"/>
              <a:t>1-</a:t>
            </a:r>
            <a:r>
              <a:rPr lang="zh-CN" altLang="en-US" dirty="0"/>
              <a:t>用户登录用例用例描述</a:t>
            </a:r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 idx="4294967295"/>
          </p:nvPr>
        </p:nvSpPr>
        <p:spPr>
          <a:xfrm>
            <a:off x="993423" y="918185"/>
            <a:ext cx="3781777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软件需求分析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799452" y="316501"/>
            <a:ext cx="5601472" cy="590720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 descr="upload_post_object_v2_23126898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52" y="316501"/>
            <a:ext cx="5601515" cy="590717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 idx="4294967295"/>
          </p:nvPr>
        </p:nvSpPr>
        <p:spPr>
          <a:xfrm>
            <a:off x="993423" y="918185"/>
            <a:ext cx="3781777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软件需求分析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919305" y="918209"/>
            <a:ext cx="5898886" cy="448528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内容占位符 2"/>
          <p:cNvSpPr>
            <a:spLocks noGrp="1"/>
          </p:cNvSpPr>
          <p:nvPr/>
        </p:nvSpPr>
        <p:spPr>
          <a:xfrm>
            <a:off x="993423" y="1658775"/>
            <a:ext cx="9798755" cy="478155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>
                <a:solidFill>
                  <a:schemeClr val="tx1"/>
                </a:solidFill>
              </a:rPr>
              <a:t>2</a:t>
            </a:r>
            <a:r>
              <a:rPr lang="en-US" altLang="zh-CN" dirty="0"/>
              <a:t>-</a:t>
            </a:r>
            <a:r>
              <a:rPr lang="zh-CN" altLang="en-US" dirty="0"/>
              <a:t>用户</a:t>
            </a:r>
            <a:r>
              <a:rPr lang="zh-CN" altLang="en-US" dirty="0">
                <a:solidFill>
                  <a:schemeClr val="tx1"/>
                </a:solidFill>
              </a:rPr>
              <a:t>注册</a:t>
            </a:r>
            <a:r>
              <a:rPr lang="zh-CN" altLang="en-US" dirty="0"/>
              <a:t>用例分析顺序图</a:t>
            </a:r>
            <a:endParaRPr lang="zh-CN" altLang="en-US" dirty="0"/>
          </a:p>
        </p:txBody>
      </p:sp>
      <p:pic>
        <p:nvPicPr>
          <p:cNvPr id="2" name="图片 1" descr="upload_post_object_v2_327498490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9305" y="918209"/>
            <a:ext cx="5898886" cy="4485284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993423" y="1658775"/>
            <a:ext cx="9798755" cy="478155"/>
          </a:xfrm>
        </p:spPr>
        <p:txBody>
          <a:bodyPr/>
          <a:lstStyle/>
          <a:p>
            <a:r>
              <a:rPr lang="en-US" altLang="zh-CN" dirty="0">
                <a:solidFill>
                  <a:schemeClr val="tx1"/>
                </a:solidFill>
              </a:rPr>
              <a:t>2</a:t>
            </a:r>
            <a:r>
              <a:rPr lang="en-US" altLang="zh-CN" dirty="0"/>
              <a:t>-</a:t>
            </a:r>
            <a:r>
              <a:rPr lang="zh-CN" altLang="en-US" dirty="0"/>
              <a:t>用户</a:t>
            </a:r>
            <a:r>
              <a:rPr lang="zh-CN" altLang="en-US" dirty="0">
                <a:solidFill>
                  <a:schemeClr val="tx1"/>
                </a:solidFill>
              </a:rPr>
              <a:t>注册</a:t>
            </a:r>
            <a:r>
              <a:rPr lang="zh-CN" altLang="en-US" dirty="0"/>
              <a:t>用例用例描述</a:t>
            </a:r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 idx="4294967295"/>
          </p:nvPr>
        </p:nvSpPr>
        <p:spPr>
          <a:xfrm>
            <a:off x="993423" y="918185"/>
            <a:ext cx="3781777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软件需求分析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799452" y="316501"/>
            <a:ext cx="5601472" cy="590720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 descr="upload_post_object_v2_310965931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52" y="316501"/>
            <a:ext cx="5601472" cy="5907209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 idx="4294967295"/>
          </p:nvPr>
        </p:nvSpPr>
        <p:spPr>
          <a:xfrm>
            <a:off x="993423" y="918185"/>
            <a:ext cx="3781777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软件需求分析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919305" y="918209"/>
            <a:ext cx="5898886" cy="448528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内容占位符 2"/>
          <p:cNvSpPr>
            <a:spLocks noGrp="1"/>
          </p:cNvSpPr>
          <p:nvPr/>
        </p:nvSpPr>
        <p:spPr>
          <a:xfrm>
            <a:off x="993423" y="1658775"/>
            <a:ext cx="9798755" cy="478155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>
                <a:solidFill>
                  <a:schemeClr val="tx1"/>
                </a:solidFill>
              </a:rPr>
              <a:t>3</a:t>
            </a:r>
            <a:r>
              <a:rPr lang="en-US" altLang="zh-CN" dirty="0"/>
              <a:t>-</a:t>
            </a:r>
            <a:r>
              <a:rPr lang="zh-CN" altLang="en-US" dirty="0">
                <a:solidFill>
                  <a:schemeClr val="tx1"/>
                </a:solidFill>
              </a:rPr>
              <a:t>社团注册</a:t>
            </a:r>
            <a:r>
              <a:rPr lang="zh-CN" altLang="en-US" dirty="0"/>
              <a:t>用例分析顺序图</a:t>
            </a:r>
            <a:endParaRPr lang="zh-CN" altLang="en-US" dirty="0"/>
          </a:p>
        </p:txBody>
      </p:sp>
      <p:pic>
        <p:nvPicPr>
          <p:cNvPr id="2" name="图片 1" descr="upload_post_object_v2_137823163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9305" y="918209"/>
            <a:ext cx="5898886" cy="4485284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993423" y="1658775"/>
            <a:ext cx="9798755" cy="478155"/>
          </a:xfrm>
        </p:spPr>
        <p:txBody>
          <a:bodyPr/>
          <a:lstStyle/>
          <a:p>
            <a:r>
              <a:rPr lang="en-US" altLang="zh-CN" dirty="0">
                <a:solidFill>
                  <a:schemeClr val="tx1"/>
                </a:solidFill>
              </a:rPr>
              <a:t>3</a:t>
            </a:r>
            <a:r>
              <a:rPr lang="en-US" altLang="zh-CN" dirty="0"/>
              <a:t>-</a:t>
            </a:r>
            <a:r>
              <a:rPr lang="zh-CN" altLang="en-US" dirty="0">
                <a:solidFill>
                  <a:schemeClr val="tx1"/>
                </a:solidFill>
              </a:rPr>
              <a:t>社团注册</a:t>
            </a:r>
            <a:r>
              <a:rPr lang="zh-CN" altLang="en-US" dirty="0"/>
              <a:t>用例用例描述</a:t>
            </a:r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 idx="4294967295"/>
          </p:nvPr>
        </p:nvSpPr>
        <p:spPr>
          <a:xfrm>
            <a:off x="993423" y="918185"/>
            <a:ext cx="3781777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软件需求分析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799452" y="316501"/>
            <a:ext cx="5601472" cy="590720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 descr="upload_post_object_v2_2737796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52" y="316501"/>
            <a:ext cx="5601472" cy="5907209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 idx="4294967295"/>
          </p:nvPr>
        </p:nvSpPr>
        <p:spPr>
          <a:xfrm>
            <a:off x="993423" y="918185"/>
            <a:ext cx="3781777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软件需求分析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919305" y="918209"/>
            <a:ext cx="5898886" cy="448528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 descr="upload_post_object_v2_101179294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9305" y="918209"/>
            <a:ext cx="5898884" cy="4485284"/>
          </a:xfrm>
          <a:prstGeom prst="rect">
            <a:avLst/>
          </a:prstGeom>
        </p:spPr>
      </p:pic>
      <p:sp>
        <p:nvSpPr>
          <p:cNvPr id="12" name="内容占位符 2"/>
          <p:cNvSpPr>
            <a:spLocks noGrp="1"/>
          </p:cNvSpPr>
          <p:nvPr/>
        </p:nvSpPr>
        <p:spPr>
          <a:xfrm>
            <a:off x="482937" y="1669873"/>
            <a:ext cx="9798755" cy="478155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>
                <a:solidFill>
                  <a:schemeClr val="tx1"/>
                </a:solidFill>
              </a:rPr>
              <a:t>4</a:t>
            </a:r>
            <a:r>
              <a:rPr lang="en-US" altLang="zh-CN" dirty="0"/>
              <a:t>-</a:t>
            </a:r>
            <a:r>
              <a:rPr lang="zh-CN" altLang="en-US" dirty="0">
                <a:solidFill>
                  <a:schemeClr val="tx1"/>
                </a:solidFill>
              </a:rPr>
              <a:t>申请加入社团</a:t>
            </a:r>
            <a:r>
              <a:rPr lang="zh-CN" altLang="en-US" dirty="0"/>
              <a:t>用例分析顺序图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616107" y="1658775"/>
            <a:ext cx="9798755" cy="478155"/>
          </a:xfrm>
        </p:spPr>
        <p:txBody>
          <a:bodyPr/>
          <a:lstStyle/>
          <a:p>
            <a:r>
              <a:rPr lang="en-US" altLang="zh-CN" dirty="0">
                <a:solidFill>
                  <a:schemeClr val="tx1"/>
                </a:solidFill>
              </a:rPr>
              <a:t>4</a:t>
            </a:r>
            <a:r>
              <a:rPr lang="en-US" altLang="zh-CN" dirty="0"/>
              <a:t>-</a:t>
            </a:r>
            <a:r>
              <a:rPr lang="zh-CN" altLang="en-US" dirty="0">
                <a:solidFill>
                  <a:schemeClr val="tx1"/>
                </a:solidFill>
              </a:rPr>
              <a:t>申请加入社团</a:t>
            </a:r>
            <a:r>
              <a:rPr lang="zh-CN" altLang="en-US" dirty="0"/>
              <a:t>用例用例描述</a:t>
            </a:r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 idx="4294967295"/>
          </p:nvPr>
        </p:nvSpPr>
        <p:spPr>
          <a:xfrm>
            <a:off x="993423" y="918185"/>
            <a:ext cx="3781777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软件需求分析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799452" y="316501"/>
            <a:ext cx="5601472" cy="590720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 descr="upload_post_object_v2_104712159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52" y="316501"/>
            <a:ext cx="5601472" cy="5907209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 idx="4294967295"/>
          </p:nvPr>
        </p:nvSpPr>
        <p:spPr>
          <a:xfrm>
            <a:off x="993423" y="918185"/>
            <a:ext cx="3781777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软件需求分析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919305" y="918209"/>
            <a:ext cx="5898886" cy="448528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 descr="upload_post_object_v2_101179294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9305" y="918209"/>
            <a:ext cx="5898884" cy="4485284"/>
          </a:xfrm>
          <a:prstGeom prst="rect">
            <a:avLst/>
          </a:prstGeom>
        </p:spPr>
      </p:pic>
      <p:sp>
        <p:nvSpPr>
          <p:cNvPr id="12" name="内容占位符 2"/>
          <p:cNvSpPr>
            <a:spLocks noGrp="1"/>
          </p:cNvSpPr>
          <p:nvPr/>
        </p:nvSpPr>
        <p:spPr>
          <a:xfrm>
            <a:off x="549522" y="1680970"/>
            <a:ext cx="9798755" cy="478155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>
                <a:solidFill>
                  <a:schemeClr val="tx1"/>
                </a:solidFill>
              </a:rPr>
              <a:t>5</a:t>
            </a:r>
            <a:r>
              <a:rPr lang="en-US" altLang="zh-CN" dirty="0"/>
              <a:t>-</a:t>
            </a:r>
            <a:r>
              <a:rPr lang="zh-CN" altLang="en-US" dirty="0">
                <a:solidFill>
                  <a:schemeClr val="tx1"/>
                </a:solidFill>
              </a:rPr>
              <a:t>审批加入社团</a:t>
            </a:r>
            <a:r>
              <a:rPr lang="zh-CN" altLang="en-US" dirty="0"/>
              <a:t>用例分析顺序图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616107" y="1658775"/>
            <a:ext cx="9798755" cy="478155"/>
          </a:xfrm>
        </p:spPr>
        <p:txBody>
          <a:bodyPr/>
          <a:lstStyle/>
          <a:p>
            <a:r>
              <a:rPr lang="en-US" altLang="zh-CN" dirty="0">
                <a:solidFill>
                  <a:schemeClr val="tx1"/>
                </a:solidFill>
              </a:rPr>
              <a:t>5</a:t>
            </a:r>
            <a:r>
              <a:rPr lang="en-US" altLang="zh-CN" dirty="0"/>
              <a:t>-</a:t>
            </a:r>
            <a:r>
              <a:rPr lang="zh-CN" altLang="en-US" dirty="0">
                <a:solidFill>
                  <a:schemeClr val="tx1"/>
                </a:solidFill>
              </a:rPr>
              <a:t>审批加入社团</a:t>
            </a:r>
            <a:r>
              <a:rPr lang="zh-CN" altLang="en-US" dirty="0"/>
              <a:t>用例用例描述</a:t>
            </a:r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 idx="4294967295"/>
          </p:nvPr>
        </p:nvSpPr>
        <p:spPr>
          <a:xfrm>
            <a:off x="993423" y="918185"/>
            <a:ext cx="3781777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软件需求分析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799452" y="316501"/>
            <a:ext cx="5601472" cy="590720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 descr="upload_post_object_v2_191535753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52" y="316501"/>
            <a:ext cx="5601472" cy="5907209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 idx="4294967295"/>
          </p:nvPr>
        </p:nvSpPr>
        <p:spPr>
          <a:xfrm>
            <a:off x="993423" y="918185"/>
            <a:ext cx="3781777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软件需求分析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919305" y="918209"/>
            <a:ext cx="5898886" cy="448528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内容占位符 2"/>
          <p:cNvSpPr>
            <a:spLocks noGrp="1"/>
          </p:cNvSpPr>
          <p:nvPr/>
        </p:nvSpPr>
        <p:spPr>
          <a:xfrm>
            <a:off x="549522" y="1680970"/>
            <a:ext cx="9798755" cy="478155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>
                <a:solidFill>
                  <a:schemeClr val="tx1"/>
                </a:solidFill>
              </a:rPr>
              <a:t>6</a:t>
            </a:r>
            <a:r>
              <a:rPr lang="en-US" altLang="zh-CN" dirty="0"/>
              <a:t>-</a:t>
            </a:r>
            <a:r>
              <a:rPr lang="zh-CN" altLang="en-US" dirty="0"/>
              <a:t>删除社团成员用例分析顺序图</a:t>
            </a:r>
            <a:endParaRPr lang="zh-CN" altLang="en-US" dirty="0"/>
          </a:p>
        </p:txBody>
      </p:sp>
      <p:pic>
        <p:nvPicPr>
          <p:cNvPr id="2" name="图片 1" descr="upload_post_object_v2_82200334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9305" y="918209"/>
            <a:ext cx="5898886" cy="4485284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616107" y="1658775"/>
            <a:ext cx="9798755" cy="478155"/>
          </a:xfrm>
        </p:spPr>
        <p:txBody>
          <a:bodyPr/>
          <a:lstStyle/>
          <a:p>
            <a:r>
              <a:rPr lang="en-US" altLang="zh-CN" dirty="0">
                <a:solidFill>
                  <a:schemeClr val="tx1"/>
                </a:solidFill>
              </a:rPr>
              <a:t>6</a:t>
            </a:r>
            <a:r>
              <a:rPr lang="en-US" altLang="zh-CN" dirty="0"/>
              <a:t>-</a:t>
            </a:r>
            <a:r>
              <a:rPr lang="zh-CN" altLang="en-US" dirty="0"/>
              <a:t>删除社团成员用例用例描述</a:t>
            </a:r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 idx="4294967295"/>
          </p:nvPr>
        </p:nvSpPr>
        <p:spPr>
          <a:xfrm>
            <a:off x="993423" y="918185"/>
            <a:ext cx="3781777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软件需求分析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799452" y="316501"/>
            <a:ext cx="5601472" cy="590720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 descr="upload_post_object_v2_195553470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52" y="316501"/>
            <a:ext cx="5601472" cy="5909096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 idx="4294967295"/>
          </p:nvPr>
        </p:nvSpPr>
        <p:spPr>
          <a:xfrm>
            <a:off x="993423" y="918185"/>
            <a:ext cx="3781777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软件需求分析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919305" y="918209"/>
            <a:ext cx="5898886" cy="448528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内容占位符 2"/>
          <p:cNvSpPr>
            <a:spLocks noGrp="1"/>
          </p:cNvSpPr>
          <p:nvPr/>
        </p:nvSpPr>
        <p:spPr>
          <a:xfrm>
            <a:off x="549522" y="1680970"/>
            <a:ext cx="9798755" cy="478155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>
                <a:solidFill>
                  <a:schemeClr val="tx1"/>
                </a:solidFill>
              </a:rPr>
              <a:t>7</a:t>
            </a:r>
            <a:r>
              <a:rPr lang="en-US" altLang="zh-CN" dirty="0"/>
              <a:t>-</a:t>
            </a:r>
            <a:r>
              <a:rPr lang="zh-CN" altLang="en-US" dirty="0"/>
              <a:t>公告栏用例分析顺序图</a:t>
            </a:r>
            <a:endParaRPr lang="zh-CN" altLang="en-US" dirty="0"/>
          </a:p>
        </p:txBody>
      </p:sp>
      <p:pic>
        <p:nvPicPr>
          <p:cNvPr id="3" name="图片 2" descr="upload_post_object_v2_21875671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9305" y="918209"/>
            <a:ext cx="5898886" cy="4485284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616107" y="1658775"/>
            <a:ext cx="9798755" cy="478155"/>
          </a:xfrm>
        </p:spPr>
        <p:txBody>
          <a:bodyPr/>
          <a:lstStyle/>
          <a:p>
            <a:r>
              <a:rPr lang="en-US" altLang="zh-CN" dirty="0">
                <a:solidFill>
                  <a:schemeClr val="tx1"/>
                </a:solidFill>
              </a:rPr>
              <a:t>7</a:t>
            </a:r>
            <a:r>
              <a:rPr lang="en-US" altLang="zh-CN" dirty="0"/>
              <a:t>-</a:t>
            </a:r>
            <a:r>
              <a:rPr lang="zh-CN" altLang="en-US" dirty="0"/>
              <a:t>删除社团成员用例用例描述</a:t>
            </a:r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 idx="4294967295"/>
          </p:nvPr>
        </p:nvSpPr>
        <p:spPr>
          <a:xfrm>
            <a:off x="993423" y="918185"/>
            <a:ext cx="3781777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软件需求分析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799452" y="316501"/>
            <a:ext cx="5601472" cy="590720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 descr="upload_post_object_v2_147168229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52" y="316501"/>
            <a:ext cx="5601472" cy="5907209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 idx="4294967295"/>
          </p:nvPr>
        </p:nvSpPr>
        <p:spPr>
          <a:xfrm>
            <a:off x="993423" y="918185"/>
            <a:ext cx="3781777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软件需求分析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919305" y="918209"/>
            <a:ext cx="5898886" cy="448528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内容占位符 2"/>
          <p:cNvSpPr>
            <a:spLocks noGrp="1"/>
          </p:cNvSpPr>
          <p:nvPr/>
        </p:nvSpPr>
        <p:spPr>
          <a:xfrm>
            <a:off x="549522" y="1680970"/>
            <a:ext cx="9798755" cy="478155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>
                <a:solidFill>
                  <a:schemeClr val="tx1"/>
                </a:solidFill>
              </a:rPr>
              <a:t>8</a:t>
            </a:r>
            <a:r>
              <a:rPr lang="en-US" altLang="zh-CN" dirty="0"/>
              <a:t>-</a:t>
            </a:r>
            <a:r>
              <a:rPr lang="zh-CN" altLang="en-US" dirty="0">
                <a:solidFill>
                  <a:schemeClr val="tx1"/>
                </a:solidFill>
              </a:rPr>
              <a:t>查询社团信息</a:t>
            </a:r>
            <a:r>
              <a:rPr lang="zh-CN" altLang="en-US" dirty="0"/>
              <a:t>用例分析顺序图</a:t>
            </a:r>
            <a:endParaRPr lang="zh-CN" altLang="en-US" dirty="0"/>
          </a:p>
        </p:txBody>
      </p:sp>
      <p:pic>
        <p:nvPicPr>
          <p:cNvPr id="2" name="图片 1" descr="upload_post_object_v2_298041644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9305" y="918209"/>
            <a:ext cx="5898886" cy="4485284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616107" y="1658775"/>
            <a:ext cx="9798755" cy="478155"/>
          </a:xfrm>
        </p:spPr>
        <p:txBody>
          <a:bodyPr/>
          <a:lstStyle/>
          <a:p>
            <a:r>
              <a:rPr lang="en-US" altLang="zh-CN" dirty="0">
                <a:solidFill>
                  <a:schemeClr val="tx1"/>
                </a:solidFill>
              </a:rPr>
              <a:t>8</a:t>
            </a:r>
            <a:r>
              <a:rPr lang="en-US" altLang="zh-CN" dirty="0"/>
              <a:t>-</a:t>
            </a:r>
            <a:r>
              <a:rPr lang="zh-CN" altLang="en-US" dirty="0">
                <a:solidFill>
                  <a:schemeClr val="tx1"/>
                </a:solidFill>
              </a:rPr>
              <a:t>查询社团信息</a:t>
            </a:r>
            <a:r>
              <a:rPr lang="zh-CN" altLang="en-US" dirty="0"/>
              <a:t>用例用例描述</a:t>
            </a:r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 idx="4294967295"/>
          </p:nvPr>
        </p:nvSpPr>
        <p:spPr>
          <a:xfrm>
            <a:off x="993423" y="918185"/>
            <a:ext cx="3781777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软件需求分析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799452" y="316501"/>
            <a:ext cx="5601472" cy="590720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 descr="upload_post_object_v2_205506166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52" y="316501"/>
            <a:ext cx="5601472" cy="5907209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 idx="4294967295"/>
          </p:nvPr>
        </p:nvSpPr>
        <p:spPr>
          <a:xfrm>
            <a:off x="993423" y="918185"/>
            <a:ext cx="3781777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软件需求分析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919305" y="918209"/>
            <a:ext cx="5898886" cy="448528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内容占位符 2"/>
          <p:cNvSpPr>
            <a:spLocks noGrp="1"/>
          </p:cNvSpPr>
          <p:nvPr/>
        </p:nvSpPr>
        <p:spPr>
          <a:xfrm>
            <a:off x="549522" y="1680970"/>
            <a:ext cx="9798755" cy="478155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>
                <a:solidFill>
                  <a:schemeClr val="tx1"/>
                </a:solidFill>
              </a:rPr>
              <a:t>9</a:t>
            </a:r>
            <a:r>
              <a:rPr lang="en-US" altLang="zh-CN" dirty="0"/>
              <a:t>-</a:t>
            </a:r>
            <a:r>
              <a:rPr lang="zh-CN" altLang="en-US" dirty="0">
                <a:solidFill>
                  <a:schemeClr val="tx1"/>
                </a:solidFill>
              </a:rPr>
              <a:t>个人中心</a:t>
            </a:r>
            <a:r>
              <a:rPr lang="zh-CN" altLang="en-US" dirty="0"/>
              <a:t>用例分析顺序图</a:t>
            </a:r>
            <a:endParaRPr lang="zh-CN" altLang="en-US" dirty="0"/>
          </a:p>
        </p:txBody>
      </p:sp>
      <p:pic>
        <p:nvPicPr>
          <p:cNvPr id="3" name="图片 2" descr="upload_post_object_v2_67181226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9305" y="918209"/>
            <a:ext cx="5898886" cy="4485284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616107" y="1658775"/>
            <a:ext cx="9798755" cy="478155"/>
          </a:xfrm>
        </p:spPr>
        <p:txBody>
          <a:bodyPr/>
          <a:lstStyle/>
          <a:p>
            <a:r>
              <a:rPr lang="en-US" altLang="zh-CN" dirty="0">
                <a:solidFill>
                  <a:schemeClr val="tx1"/>
                </a:solidFill>
              </a:rPr>
              <a:t>9</a:t>
            </a:r>
            <a:r>
              <a:rPr lang="en-US" altLang="zh-CN" dirty="0"/>
              <a:t>-</a:t>
            </a:r>
            <a:r>
              <a:rPr lang="zh-CN" altLang="en-US" dirty="0">
                <a:solidFill>
                  <a:schemeClr val="tx1"/>
                </a:solidFill>
              </a:rPr>
              <a:t>个人中心</a:t>
            </a:r>
            <a:r>
              <a:rPr lang="zh-CN" altLang="en-US" dirty="0"/>
              <a:t>用例用例描述</a:t>
            </a:r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 idx="4294967295"/>
          </p:nvPr>
        </p:nvSpPr>
        <p:spPr>
          <a:xfrm>
            <a:off x="993423" y="918185"/>
            <a:ext cx="3781777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软件需求分析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799452" y="316501"/>
            <a:ext cx="5601472" cy="590720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 descr="upload_post_object_v2_9585314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52" y="316501"/>
            <a:ext cx="5601472" cy="5903547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 idx="4294967295"/>
          </p:nvPr>
        </p:nvSpPr>
        <p:spPr>
          <a:xfrm>
            <a:off x="993423" y="918185"/>
            <a:ext cx="3781777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软件需求分析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919305" y="918209"/>
            <a:ext cx="5898886" cy="448528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内容占位符 2"/>
          <p:cNvSpPr>
            <a:spLocks noGrp="1"/>
          </p:cNvSpPr>
          <p:nvPr/>
        </p:nvSpPr>
        <p:spPr>
          <a:xfrm>
            <a:off x="549522" y="1680970"/>
            <a:ext cx="9798755" cy="478155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>
                <a:solidFill>
                  <a:schemeClr val="tx1"/>
                </a:solidFill>
              </a:rPr>
              <a:t>10</a:t>
            </a:r>
            <a:r>
              <a:rPr lang="en-US" altLang="zh-CN" dirty="0"/>
              <a:t>-</a:t>
            </a:r>
            <a:r>
              <a:rPr lang="zh-CN" altLang="en-US" dirty="0"/>
              <a:t>系统管理用例分析顺序图</a:t>
            </a:r>
            <a:endParaRPr lang="zh-CN" altLang="en-US" dirty="0"/>
          </a:p>
        </p:txBody>
      </p:sp>
      <p:pic>
        <p:nvPicPr>
          <p:cNvPr id="2" name="图片 1" descr="upload_post_object_v2_399041352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9305" y="918209"/>
            <a:ext cx="5898886" cy="4485284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616107" y="1658775"/>
            <a:ext cx="9798755" cy="478155"/>
          </a:xfrm>
        </p:spPr>
        <p:txBody>
          <a:bodyPr/>
          <a:lstStyle/>
          <a:p>
            <a:r>
              <a:rPr lang="en-US" altLang="zh-CN" dirty="0">
                <a:solidFill>
                  <a:schemeClr val="tx1"/>
                </a:solidFill>
              </a:rPr>
              <a:t>10</a:t>
            </a:r>
            <a:r>
              <a:rPr lang="en-US" altLang="zh-CN" dirty="0"/>
              <a:t>-</a:t>
            </a:r>
            <a:r>
              <a:rPr lang="zh-CN" altLang="en-US" dirty="0">
                <a:solidFill>
                  <a:schemeClr val="tx1"/>
                </a:solidFill>
              </a:rPr>
              <a:t>系统管理</a:t>
            </a:r>
            <a:r>
              <a:rPr lang="zh-CN" altLang="en-US" dirty="0"/>
              <a:t>用例用例描述</a:t>
            </a:r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 idx="4294967295"/>
          </p:nvPr>
        </p:nvSpPr>
        <p:spPr>
          <a:xfrm>
            <a:off x="993423" y="918185"/>
            <a:ext cx="3781777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软件需求分析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799452" y="316501"/>
            <a:ext cx="5601472" cy="590720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 descr="upload_post_object_v2_275225496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52" y="316501"/>
            <a:ext cx="5601472" cy="5907209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936978" y="1701447"/>
            <a:ext cx="9121422" cy="996950"/>
          </a:xfrm>
        </p:spPr>
        <p:txBody>
          <a:bodyPr/>
          <a:lstStyle/>
          <a:p>
            <a:r>
              <a:rPr lang="zh-CN" altLang="en-US" dirty="0"/>
              <a:t>软件需求分析类图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 idx="4294967295"/>
          </p:nvPr>
        </p:nvSpPr>
        <p:spPr>
          <a:xfrm>
            <a:off x="982133" y="929474"/>
            <a:ext cx="3826933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软件需求分析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pic>
        <p:nvPicPr>
          <p:cNvPr id="2" name="图片 1" descr="upload_post_object_v2_31369104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7956" y="111016"/>
            <a:ext cx="7716723" cy="6484566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286173" y="3733751"/>
            <a:ext cx="6559113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</a:rPr>
              <a:t>软件设计与建模</a:t>
            </a:r>
            <a:endParaRPr lang="zh-CN" altLang="en-US" sz="4400" b="1" dirty="0">
              <a:solidFill>
                <a:schemeClr val="bg1"/>
              </a:solidFill>
            </a:endParaRPr>
          </a:p>
          <a:p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779507" y="1939266"/>
            <a:ext cx="18572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dirty="0">
                <a:gradFill>
                  <a:gsLst>
                    <a:gs pos="100000">
                      <a:schemeClr val="accent1"/>
                    </a:gs>
                    <a:gs pos="0">
                      <a:schemeClr val="accent1">
                        <a:lumMod val="75000"/>
                      </a:schemeClr>
                    </a:gs>
                  </a:gsLst>
                  <a:lin ang="0" scaled="1"/>
                </a:gradFill>
                <a:latin typeface="+mj-lt"/>
              </a:rPr>
              <a:t>03</a:t>
            </a:r>
            <a:endParaRPr lang="zh-CN" altLang="en-US" sz="9600" dirty="0">
              <a:gradFill>
                <a:gsLst>
                  <a:gs pos="100000">
                    <a:schemeClr val="accent1"/>
                  </a:gs>
                  <a:gs pos="0">
                    <a:schemeClr val="accent1">
                      <a:lumMod val="75000"/>
                    </a:schemeClr>
                  </a:gs>
                </a:gsLst>
                <a:lin ang="0" scaled="1"/>
              </a:gradFill>
              <a:latin typeface="+mj-lt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4294967295"/>
          </p:nvPr>
        </p:nvSpPr>
        <p:spPr>
          <a:xfrm>
            <a:off x="1027289" y="1690159"/>
            <a:ext cx="9708444" cy="601485"/>
          </a:xfrm>
        </p:spPr>
        <p:txBody>
          <a:bodyPr>
            <a:normAutofit/>
          </a:bodyPr>
          <a:lstStyle/>
          <a:p>
            <a:r>
              <a:rPr lang="zh-CN" altLang="en-US" dirty="0"/>
              <a:t>体系结构设计及其模型</a:t>
            </a:r>
            <a:endParaRPr lang="en-US" altLang="zh-CN" dirty="0"/>
          </a:p>
        </p:txBody>
      </p:sp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1027289" y="952052"/>
            <a:ext cx="4470400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219200" y="2393244"/>
            <a:ext cx="4481689" cy="322862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851378" y="5826926"/>
            <a:ext cx="2664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系统分析类图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6914444" y="2393244"/>
            <a:ext cx="4481689" cy="322862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7704666" y="5847645"/>
            <a:ext cx="2664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系统体系结构逻辑视图</a:t>
            </a:r>
            <a:endParaRPr lang="zh-CN" altLang="en-US" dirty="0"/>
          </a:p>
        </p:txBody>
      </p:sp>
      <p:pic>
        <p:nvPicPr>
          <p:cNvPr id="2" name="图片 1" descr="upload_post_object_v2_218810711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14420" y="2393291"/>
            <a:ext cx="4481733" cy="3228601"/>
          </a:xfrm>
          <a:prstGeom prst="rect">
            <a:avLst/>
          </a:prstGeom>
        </p:spPr>
      </p:pic>
      <p:pic>
        <p:nvPicPr>
          <p:cNvPr id="9" name="图片 8" descr="upload_post_object_v2_31369104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173" y="2393291"/>
            <a:ext cx="4481733" cy="3228601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4294967295"/>
          </p:nvPr>
        </p:nvSpPr>
        <p:spPr>
          <a:xfrm>
            <a:off x="1004711" y="1814336"/>
            <a:ext cx="9505245" cy="1844675"/>
          </a:xfrm>
        </p:spPr>
        <p:txBody>
          <a:bodyPr>
            <a:normAutofit/>
          </a:bodyPr>
          <a:lstStyle/>
          <a:p>
            <a:r>
              <a:rPr lang="zh-CN" altLang="en-US" dirty="0"/>
              <a:t>用户界面设计及其模型</a:t>
            </a:r>
            <a:endParaRPr lang="en-US" altLang="zh-CN" dirty="0"/>
          </a:p>
          <a:p>
            <a:pPr lvl="1"/>
            <a:r>
              <a:rPr lang="zh-CN" altLang="en-US" dirty="0">
                <a:solidFill>
                  <a:schemeClr val="tx1"/>
                </a:solidFill>
              </a:rPr>
              <a:t>注册界面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993422" y="952052"/>
            <a:ext cx="4436533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pic>
        <p:nvPicPr>
          <p:cNvPr id="6" name="图片 5" descr="upload_post_object_v2_335617574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0502" y="2802159"/>
            <a:ext cx="3859403" cy="3101454"/>
          </a:xfrm>
          <a:prstGeom prst="rect">
            <a:avLst/>
          </a:prstGeom>
        </p:spPr>
      </p:pic>
      <p:pic>
        <p:nvPicPr>
          <p:cNvPr id="8" name="图片 7" descr="upload_post_object_v2_220919699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5057" y="2802123"/>
            <a:ext cx="5702392" cy="1736741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4294967295"/>
          </p:nvPr>
        </p:nvSpPr>
        <p:spPr>
          <a:xfrm>
            <a:off x="1004711" y="1814336"/>
            <a:ext cx="9505245" cy="1844675"/>
          </a:xfrm>
        </p:spPr>
        <p:txBody>
          <a:bodyPr>
            <a:normAutofit/>
          </a:bodyPr>
          <a:lstStyle/>
          <a:p>
            <a:r>
              <a:rPr lang="zh-CN" altLang="en-US" dirty="0"/>
              <a:t>用户界面设计及其模型</a:t>
            </a:r>
            <a:endParaRPr lang="en-US" altLang="zh-CN" dirty="0"/>
          </a:p>
          <a:p>
            <a:pPr lvl="1"/>
            <a:r>
              <a:rPr lang="zh-CN" altLang="en-US" dirty="0">
                <a:solidFill>
                  <a:schemeClr val="tx1"/>
                </a:solidFill>
              </a:rPr>
              <a:t>登录界面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993422" y="952052"/>
            <a:ext cx="4436533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pic>
        <p:nvPicPr>
          <p:cNvPr id="2" name="图片 1" descr="upload_post_object_v2_17174788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1733" y="2790893"/>
            <a:ext cx="6273227" cy="2672324"/>
          </a:xfrm>
          <a:prstGeom prst="rect">
            <a:avLst/>
          </a:prstGeom>
        </p:spPr>
      </p:pic>
      <p:pic>
        <p:nvPicPr>
          <p:cNvPr id="3" name="图片 2" descr="upload_post_object_v2_574519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3067" y="3043551"/>
            <a:ext cx="4819742" cy="111998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4294967295"/>
          </p:nvPr>
        </p:nvSpPr>
        <p:spPr>
          <a:xfrm>
            <a:off x="1004711" y="1814336"/>
            <a:ext cx="9505245" cy="1844675"/>
          </a:xfrm>
        </p:spPr>
        <p:txBody>
          <a:bodyPr>
            <a:normAutofit/>
          </a:bodyPr>
          <a:lstStyle/>
          <a:p>
            <a:r>
              <a:rPr lang="zh-CN" altLang="en-US" dirty="0"/>
              <a:t>用户界面设计及其模型</a:t>
            </a:r>
            <a:endParaRPr lang="en-US" altLang="zh-CN" dirty="0"/>
          </a:p>
          <a:p>
            <a:pPr lvl="1"/>
            <a:r>
              <a:rPr lang="zh-CN" altLang="en-US" dirty="0">
                <a:solidFill>
                  <a:schemeClr val="tx1"/>
                </a:solidFill>
              </a:rPr>
              <a:t>社团群像</a:t>
            </a:r>
            <a:r>
              <a:rPr lang="zh-CN" altLang="en-US" dirty="0">
                <a:solidFill>
                  <a:schemeClr val="tx1"/>
                </a:solidFill>
              </a:rPr>
              <a:t>展示界面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993422" y="952052"/>
            <a:ext cx="4436533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pic>
        <p:nvPicPr>
          <p:cNvPr id="2" name="图片 1" descr="upload_post_object_v2_16924907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5735" y="2863027"/>
            <a:ext cx="5642153" cy="2918647"/>
          </a:xfrm>
          <a:prstGeom prst="rect">
            <a:avLst/>
          </a:prstGeom>
        </p:spPr>
      </p:pic>
      <p:pic>
        <p:nvPicPr>
          <p:cNvPr id="3" name="图片 2" descr="upload_post_object_v2_4529164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3184" y="2946280"/>
            <a:ext cx="4951340" cy="1365548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4294967295"/>
          </p:nvPr>
        </p:nvSpPr>
        <p:spPr>
          <a:xfrm>
            <a:off x="1004711" y="1814336"/>
            <a:ext cx="9505245" cy="1844675"/>
          </a:xfrm>
        </p:spPr>
        <p:txBody>
          <a:bodyPr>
            <a:normAutofit/>
          </a:bodyPr>
          <a:lstStyle/>
          <a:p>
            <a:r>
              <a:rPr lang="zh-CN" altLang="en-US" dirty="0"/>
              <a:t>用户界面设计及其模型</a:t>
            </a:r>
            <a:endParaRPr lang="en-US" altLang="zh-CN" dirty="0"/>
          </a:p>
          <a:p>
            <a:pPr lvl="1"/>
            <a:r>
              <a:rPr lang="zh-CN" altLang="en-US" dirty="0">
                <a:solidFill>
                  <a:schemeClr val="tx1"/>
                </a:solidFill>
              </a:rPr>
              <a:t>社团信息展示界面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993422" y="952052"/>
            <a:ext cx="4436533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pic>
        <p:nvPicPr>
          <p:cNvPr id="2" name="图片 1" descr="upload_post_object_v2_76741399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3450" y="2729856"/>
            <a:ext cx="5639584" cy="3484621"/>
          </a:xfrm>
          <a:prstGeom prst="rect">
            <a:avLst/>
          </a:prstGeom>
        </p:spPr>
      </p:pic>
      <p:pic>
        <p:nvPicPr>
          <p:cNvPr id="3" name="图片 2" descr="upload_post_object_v2_187944128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3311" y="2729879"/>
            <a:ext cx="4465969" cy="151524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4294967295"/>
          </p:nvPr>
        </p:nvSpPr>
        <p:spPr>
          <a:xfrm>
            <a:off x="1004711" y="1814336"/>
            <a:ext cx="9505245" cy="1844675"/>
          </a:xfrm>
        </p:spPr>
        <p:txBody>
          <a:bodyPr>
            <a:normAutofit/>
          </a:bodyPr>
          <a:lstStyle/>
          <a:p>
            <a:r>
              <a:rPr lang="zh-CN" altLang="en-US" dirty="0"/>
              <a:t>用户界面设计及其模型</a:t>
            </a:r>
            <a:endParaRPr lang="en-US" altLang="zh-CN" dirty="0"/>
          </a:p>
          <a:p>
            <a:pPr lvl="1"/>
            <a:r>
              <a:rPr lang="zh-CN" altLang="en-US" dirty="0">
                <a:solidFill>
                  <a:schemeClr val="tx1"/>
                </a:solidFill>
              </a:rPr>
              <a:t>社团信息</a:t>
            </a:r>
            <a:r>
              <a:rPr lang="zh-CN" altLang="en-US" dirty="0">
                <a:solidFill>
                  <a:schemeClr val="tx1"/>
                </a:solidFill>
              </a:rPr>
              <a:t>管理界面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993422" y="952052"/>
            <a:ext cx="4436533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pic>
        <p:nvPicPr>
          <p:cNvPr id="2" name="图片 1" descr="upload_post_object_v2_58061713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0141" y="2935167"/>
            <a:ext cx="5337906" cy="1332520"/>
          </a:xfrm>
          <a:prstGeom prst="rect">
            <a:avLst/>
          </a:prstGeom>
        </p:spPr>
      </p:pic>
      <p:pic>
        <p:nvPicPr>
          <p:cNvPr id="3" name="图片 2" descr="upload_post_object_v2_4357375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0961" y="2882159"/>
            <a:ext cx="4405636" cy="1385503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4294967295"/>
          </p:nvPr>
        </p:nvSpPr>
        <p:spPr>
          <a:xfrm>
            <a:off x="1004711" y="1814336"/>
            <a:ext cx="9505245" cy="1844675"/>
          </a:xfrm>
        </p:spPr>
        <p:txBody>
          <a:bodyPr>
            <a:normAutofit/>
          </a:bodyPr>
          <a:lstStyle/>
          <a:p>
            <a:r>
              <a:rPr lang="zh-CN" altLang="en-US" dirty="0"/>
              <a:t>用户界面设计及其模型</a:t>
            </a:r>
            <a:endParaRPr lang="en-US" altLang="zh-CN" dirty="0"/>
          </a:p>
          <a:p>
            <a:pPr lvl="1"/>
            <a:r>
              <a:rPr lang="zh-CN" altLang="en-US" dirty="0">
                <a:solidFill>
                  <a:schemeClr val="tx1"/>
                </a:solidFill>
              </a:rPr>
              <a:t>社团成员</a:t>
            </a:r>
            <a:r>
              <a:rPr lang="zh-CN" altLang="en-US" dirty="0">
                <a:solidFill>
                  <a:schemeClr val="tx1"/>
                </a:solidFill>
              </a:rPr>
              <a:t>管理界面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993422" y="952052"/>
            <a:ext cx="4436533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pic>
        <p:nvPicPr>
          <p:cNvPr id="2" name="图片 1" descr="upload_post_object_v2_130706755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397" y="2996197"/>
            <a:ext cx="6105551" cy="1883493"/>
          </a:xfrm>
          <a:prstGeom prst="rect">
            <a:avLst/>
          </a:prstGeom>
        </p:spPr>
      </p:pic>
      <p:pic>
        <p:nvPicPr>
          <p:cNvPr id="3" name="图片 2" descr="upload_post_object_v2_130938823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7004" y="3077937"/>
            <a:ext cx="4653725" cy="1421971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4294967295"/>
          </p:nvPr>
        </p:nvSpPr>
        <p:spPr>
          <a:xfrm>
            <a:off x="1004711" y="1814336"/>
            <a:ext cx="9505245" cy="1844675"/>
          </a:xfrm>
        </p:spPr>
        <p:txBody>
          <a:bodyPr>
            <a:normAutofit/>
          </a:bodyPr>
          <a:lstStyle/>
          <a:p>
            <a:r>
              <a:rPr lang="zh-CN" altLang="en-US" dirty="0"/>
              <a:t>用户界面设计及其模型</a:t>
            </a:r>
            <a:endParaRPr lang="en-US" altLang="zh-CN" dirty="0"/>
          </a:p>
          <a:p>
            <a:pPr lvl="1"/>
            <a:r>
              <a:rPr lang="zh-CN" altLang="en-US" dirty="0">
                <a:solidFill>
                  <a:schemeClr val="tx1"/>
                </a:solidFill>
              </a:rPr>
              <a:t>公告栏管理界面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993422" y="952052"/>
            <a:ext cx="4436533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pic>
        <p:nvPicPr>
          <p:cNvPr id="2" name="图片 1" descr="upload_post_object_v2_392215430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2230" y="3046136"/>
            <a:ext cx="5127053" cy="1052771"/>
          </a:xfrm>
          <a:prstGeom prst="rect">
            <a:avLst/>
          </a:prstGeom>
        </p:spPr>
      </p:pic>
      <p:pic>
        <p:nvPicPr>
          <p:cNvPr id="3" name="图片 2" descr="upload_post_object_v2_12132433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0849" y="2902109"/>
            <a:ext cx="4987212" cy="1340808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1004711" y="918185"/>
            <a:ext cx="4504267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03111" y="2711192"/>
            <a:ext cx="4481689" cy="322862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535289" y="6144874"/>
            <a:ext cx="2664178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tx1"/>
                </a:solidFill>
              </a:rPr>
              <a:t>用户注册</a:t>
            </a:r>
            <a:r>
              <a:rPr lang="zh-CN" altLang="en-US" dirty="0"/>
              <a:t>用例的分析顺序图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6259688" y="2711192"/>
            <a:ext cx="4481689" cy="322862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7016044" y="6126015"/>
            <a:ext cx="2664178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用户注册用例的设计顺序图</a:t>
            </a:r>
            <a:endParaRPr lang="zh-CN" altLang="en-US" dirty="0"/>
          </a:p>
        </p:txBody>
      </p:sp>
      <p:pic>
        <p:nvPicPr>
          <p:cNvPr id="8" name="图片 7" descr="upload_post_object_v2_101179294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3116" y="2711235"/>
            <a:ext cx="4481733" cy="3228601"/>
          </a:xfrm>
          <a:prstGeom prst="rect">
            <a:avLst/>
          </a:prstGeom>
        </p:spPr>
      </p:pic>
      <p:pic>
        <p:nvPicPr>
          <p:cNvPr id="9" name="图片 8" descr="upload_post_object_v2_22647195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9666" y="2711235"/>
            <a:ext cx="4474120" cy="3228601"/>
          </a:xfrm>
          <a:prstGeom prst="rect">
            <a:avLst/>
          </a:prstGeom>
        </p:spPr>
      </p:pic>
      <p:sp>
        <p:nvSpPr>
          <p:cNvPr id="11" name="内容占位符 3"/>
          <p:cNvSpPr>
            <a:spLocks noGrp="1"/>
          </p:cNvSpPr>
          <p:nvPr/>
        </p:nvSpPr>
        <p:spPr>
          <a:xfrm>
            <a:off x="999068" y="1639917"/>
            <a:ext cx="9866489" cy="88507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用例设计</a:t>
            </a:r>
            <a:endParaRPr lang="zh-CN" altLang="en-US" dirty="0"/>
          </a:p>
          <a:p>
            <a:pPr lvl="1"/>
            <a:r>
              <a:rPr lang="en-US" altLang="zh-CN" dirty="0">
                <a:solidFill>
                  <a:schemeClr val="tx1"/>
                </a:solidFill>
              </a:rPr>
              <a:t>1</a:t>
            </a:r>
            <a:r>
              <a:rPr lang="en-US" altLang="zh-CN" dirty="0"/>
              <a:t>-</a:t>
            </a:r>
            <a:r>
              <a:rPr lang="zh-CN" altLang="en-US" dirty="0">
                <a:solidFill>
                  <a:schemeClr val="tx1"/>
                </a:solidFill>
              </a:rPr>
              <a:t>用户注册</a:t>
            </a:r>
            <a:r>
              <a:rPr lang="zh-CN" altLang="en-US" dirty="0"/>
              <a:t>用例实现的设计方案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4294967295"/>
          </p:nvPr>
        </p:nvSpPr>
        <p:spPr>
          <a:xfrm>
            <a:off x="999068" y="1639917"/>
            <a:ext cx="9866489" cy="885076"/>
          </a:xfrm>
        </p:spPr>
        <p:txBody>
          <a:bodyPr>
            <a:normAutofit lnSpcReduction="20000"/>
          </a:bodyPr>
          <a:lstStyle/>
          <a:p>
            <a:r>
              <a:rPr lang="zh-CN" altLang="en-US" dirty="0"/>
              <a:t>用例设计</a:t>
            </a:r>
            <a:endParaRPr lang="zh-CN" altLang="en-US" dirty="0"/>
          </a:p>
          <a:p>
            <a:pPr lvl="1"/>
            <a:r>
              <a:rPr lang="en-US" altLang="zh-CN" dirty="0">
                <a:solidFill>
                  <a:schemeClr val="tx1"/>
                </a:solidFill>
              </a:rPr>
              <a:t>2</a:t>
            </a:r>
            <a:r>
              <a:rPr lang="en-US" altLang="zh-CN" dirty="0"/>
              <a:t>-</a:t>
            </a:r>
            <a:r>
              <a:rPr lang="zh-CN" altLang="en-US" dirty="0"/>
              <a:t>用户登录用例实现的设计方案</a:t>
            </a:r>
            <a:endParaRPr lang="zh-CN" altLang="en-US" dirty="0"/>
          </a:p>
        </p:txBody>
      </p:sp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1004711" y="918185"/>
            <a:ext cx="4504267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03111" y="2711192"/>
            <a:ext cx="4481689" cy="322862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535289" y="6144874"/>
            <a:ext cx="2664178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用户登录用例的分析顺序图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6259688" y="2711192"/>
            <a:ext cx="4481689" cy="322862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7016044" y="6126015"/>
            <a:ext cx="2664178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用户登录用例的设计顺序图</a:t>
            </a:r>
            <a:endParaRPr lang="zh-CN" altLang="en-US" dirty="0"/>
          </a:p>
        </p:txBody>
      </p:sp>
      <p:pic>
        <p:nvPicPr>
          <p:cNvPr id="7" name="图片 6" descr="upload_post_object_v2_28546657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59666" y="2713651"/>
            <a:ext cx="4468461" cy="3226185"/>
          </a:xfrm>
          <a:prstGeom prst="rect">
            <a:avLst/>
          </a:prstGeom>
        </p:spPr>
      </p:pic>
      <p:pic>
        <p:nvPicPr>
          <p:cNvPr id="8" name="图片 7" descr="upload_post_object_v2_327498490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116" y="2711235"/>
            <a:ext cx="4481733" cy="3228601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4294967295"/>
          </p:nvPr>
        </p:nvSpPr>
        <p:spPr>
          <a:xfrm>
            <a:off x="999068" y="1639917"/>
            <a:ext cx="9866489" cy="885076"/>
          </a:xfrm>
        </p:spPr>
        <p:txBody>
          <a:bodyPr>
            <a:normAutofit lnSpcReduction="20000"/>
          </a:bodyPr>
          <a:lstStyle/>
          <a:p>
            <a:r>
              <a:rPr lang="zh-CN" altLang="en-US" dirty="0"/>
              <a:t>用例设计</a:t>
            </a:r>
            <a:endParaRPr lang="zh-CN" altLang="en-US" dirty="0"/>
          </a:p>
          <a:p>
            <a:pPr lvl="1"/>
            <a:r>
              <a:rPr lang="en-US" altLang="zh-CN" dirty="0">
                <a:solidFill>
                  <a:schemeClr val="tx1"/>
                </a:solidFill>
              </a:rPr>
              <a:t>3</a:t>
            </a:r>
            <a:r>
              <a:rPr lang="en-US" altLang="zh-CN" dirty="0"/>
              <a:t>-</a:t>
            </a:r>
            <a:r>
              <a:rPr lang="zh-CN" altLang="en-US" dirty="0"/>
              <a:t>用户注册新社团用例实现的设计方案</a:t>
            </a:r>
            <a:endParaRPr lang="zh-CN" altLang="en-US" dirty="0"/>
          </a:p>
        </p:txBody>
      </p:sp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1004711" y="918185"/>
            <a:ext cx="4504267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03111" y="2711192"/>
            <a:ext cx="4481689" cy="322862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535289" y="6144874"/>
            <a:ext cx="2664178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tx1"/>
                </a:solidFill>
              </a:rPr>
              <a:t>用户注册新社团</a:t>
            </a:r>
            <a:r>
              <a:rPr lang="zh-CN" altLang="en-US" dirty="0"/>
              <a:t>用例的分析顺序图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6259688" y="2711192"/>
            <a:ext cx="4481689" cy="322862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7016044" y="6126015"/>
            <a:ext cx="2664178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用户注册新社团用例的设计顺序图</a:t>
            </a:r>
            <a:endParaRPr lang="zh-CN" altLang="en-US" dirty="0"/>
          </a:p>
        </p:txBody>
      </p:sp>
      <p:pic>
        <p:nvPicPr>
          <p:cNvPr id="7" name="图片 6" descr="upload_post_object_v2_38081909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59666" y="2711235"/>
            <a:ext cx="4468461" cy="3228601"/>
          </a:xfrm>
          <a:prstGeom prst="rect">
            <a:avLst/>
          </a:prstGeom>
        </p:spPr>
      </p:pic>
      <p:pic>
        <p:nvPicPr>
          <p:cNvPr id="8" name="图片 7" descr="upload_post_object_v2_137823163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116" y="2711235"/>
            <a:ext cx="4481733" cy="3228601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4294967295"/>
          </p:nvPr>
        </p:nvSpPr>
        <p:spPr>
          <a:xfrm>
            <a:off x="999068" y="1639917"/>
            <a:ext cx="9866489" cy="885076"/>
          </a:xfrm>
        </p:spPr>
        <p:txBody>
          <a:bodyPr>
            <a:normAutofit lnSpcReduction="20000"/>
          </a:bodyPr>
          <a:lstStyle/>
          <a:p>
            <a:r>
              <a:rPr lang="zh-CN" altLang="en-US" dirty="0"/>
              <a:t>用例设计</a:t>
            </a:r>
            <a:endParaRPr lang="zh-CN" altLang="en-US" dirty="0"/>
          </a:p>
          <a:p>
            <a:pPr lvl="1"/>
            <a:r>
              <a:rPr lang="en-US" altLang="zh-CN" dirty="0">
                <a:solidFill>
                  <a:schemeClr val="tx1"/>
                </a:solidFill>
              </a:rPr>
              <a:t>4</a:t>
            </a:r>
            <a:r>
              <a:rPr lang="en-US" altLang="zh-CN" dirty="0"/>
              <a:t>-</a:t>
            </a:r>
            <a:r>
              <a:rPr lang="zh-CN" altLang="en-US" dirty="0">
                <a:solidFill>
                  <a:schemeClr val="tx1"/>
                </a:solidFill>
              </a:rPr>
              <a:t>用户申请加入已有社团</a:t>
            </a:r>
            <a:r>
              <a:rPr lang="zh-CN" altLang="en-US" dirty="0"/>
              <a:t>用例实现的设计方案</a:t>
            </a:r>
            <a:endParaRPr lang="zh-CN" altLang="en-US" dirty="0"/>
          </a:p>
        </p:txBody>
      </p:sp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1004711" y="918185"/>
            <a:ext cx="4504267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03111" y="2711192"/>
            <a:ext cx="4481689" cy="322862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535289" y="6144874"/>
            <a:ext cx="2664178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用户申请加入已有社团用例的分析顺序图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6259688" y="2711192"/>
            <a:ext cx="4481689" cy="322862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7016044" y="6126015"/>
            <a:ext cx="2664178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tx1"/>
                </a:solidFill>
              </a:rPr>
              <a:t>用户申请加入已有社团</a:t>
            </a:r>
            <a:r>
              <a:rPr lang="zh-CN" altLang="en-US" dirty="0"/>
              <a:t>用例的设计顺序图</a:t>
            </a:r>
            <a:endParaRPr lang="zh-CN" altLang="en-US" dirty="0"/>
          </a:p>
        </p:txBody>
      </p:sp>
      <p:pic>
        <p:nvPicPr>
          <p:cNvPr id="7" name="图片 6" descr="upload_post_object_v2_8927522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59666" y="2711235"/>
            <a:ext cx="4463698" cy="3213337"/>
          </a:xfrm>
          <a:prstGeom prst="rect">
            <a:avLst/>
          </a:prstGeom>
        </p:spPr>
      </p:pic>
      <p:pic>
        <p:nvPicPr>
          <p:cNvPr id="8" name="图片 7" descr="upload_post_object_v2_10117929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116" y="2711235"/>
            <a:ext cx="4481733" cy="3228601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4294967295"/>
          </p:nvPr>
        </p:nvSpPr>
        <p:spPr>
          <a:xfrm>
            <a:off x="999068" y="1639917"/>
            <a:ext cx="9866489" cy="885076"/>
          </a:xfrm>
        </p:spPr>
        <p:txBody>
          <a:bodyPr>
            <a:normAutofit lnSpcReduction="20000"/>
          </a:bodyPr>
          <a:lstStyle/>
          <a:p>
            <a:r>
              <a:rPr lang="zh-CN" altLang="en-US" dirty="0"/>
              <a:t>用例设计</a:t>
            </a:r>
            <a:endParaRPr lang="zh-CN" altLang="en-US" dirty="0"/>
          </a:p>
          <a:p>
            <a:pPr lvl="1"/>
            <a:r>
              <a:rPr lang="en-US" altLang="zh-CN" dirty="0">
                <a:solidFill>
                  <a:schemeClr val="tx1"/>
                </a:solidFill>
              </a:rPr>
              <a:t>5</a:t>
            </a:r>
            <a:r>
              <a:rPr lang="en-US" altLang="zh-CN" dirty="0"/>
              <a:t>-</a:t>
            </a:r>
            <a:r>
              <a:rPr lang="zh-CN" altLang="en-US" dirty="0">
                <a:solidFill>
                  <a:schemeClr val="tx1"/>
                </a:solidFill>
              </a:rPr>
              <a:t>社团管理员审核用户加入社团</a:t>
            </a:r>
            <a:r>
              <a:rPr lang="zh-CN" altLang="en-US" dirty="0"/>
              <a:t>用例实现的设计方案</a:t>
            </a:r>
            <a:endParaRPr lang="zh-CN" altLang="en-US" dirty="0"/>
          </a:p>
        </p:txBody>
      </p:sp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1004711" y="918185"/>
            <a:ext cx="4504267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03111" y="2711192"/>
            <a:ext cx="4481689" cy="322862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612972" y="6126052"/>
            <a:ext cx="2664178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/>
                </a:solidFill>
              </a:rPr>
              <a:t>社团管理员审核用户加入社团</a:t>
            </a:r>
            <a:r>
              <a:rPr lang="zh-CN" altLang="en-US" sz="1600" dirty="0"/>
              <a:t>用例的分析顺序图</a:t>
            </a:r>
            <a:endParaRPr lang="zh-CN" altLang="en-US" sz="1600" dirty="0"/>
          </a:p>
        </p:txBody>
      </p:sp>
      <p:sp>
        <p:nvSpPr>
          <p:cNvPr id="5" name="矩形 4"/>
          <p:cNvSpPr/>
          <p:nvPr/>
        </p:nvSpPr>
        <p:spPr>
          <a:xfrm>
            <a:off x="6259688" y="2711192"/>
            <a:ext cx="4481689" cy="322862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7016044" y="6126015"/>
            <a:ext cx="2664178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/>
                </a:solidFill>
              </a:rPr>
              <a:t>社团管理员审核用户加入社团</a:t>
            </a:r>
            <a:r>
              <a:rPr lang="zh-CN" altLang="en-US" sz="1600" dirty="0"/>
              <a:t>用例的设计顺序图</a:t>
            </a:r>
            <a:endParaRPr lang="zh-CN" altLang="en-US" sz="1600" dirty="0"/>
          </a:p>
        </p:txBody>
      </p:sp>
      <p:pic>
        <p:nvPicPr>
          <p:cNvPr id="8" name="图片 7" descr="upload_post_object_v2_101179294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3116" y="2711235"/>
            <a:ext cx="4481733" cy="3228601"/>
          </a:xfrm>
          <a:prstGeom prst="rect">
            <a:avLst/>
          </a:prstGeom>
        </p:spPr>
      </p:pic>
      <p:pic>
        <p:nvPicPr>
          <p:cNvPr id="146" name="图片 1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3475" y="2704465"/>
            <a:ext cx="4652010" cy="321056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4294967295"/>
          </p:nvPr>
        </p:nvSpPr>
        <p:spPr>
          <a:xfrm>
            <a:off x="999068" y="1639917"/>
            <a:ext cx="9866489" cy="885076"/>
          </a:xfrm>
        </p:spPr>
        <p:txBody>
          <a:bodyPr>
            <a:normAutofit lnSpcReduction="20000"/>
          </a:bodyPr>
          <a:lstStyle/>
          <a:p>
            <a:r>
              <a:rPr lang="zh-CN" altLang="en-US" dirty="0"/>
              <a:t>用例设计</a:t>
            </a:r>
            <a:endParaRPr lang="zh-CN" altLang="en-US" dirty="0"/>
          </a:p>
          <a:p>
            <a:pPr lvl="1"/>
            <a:r>
              <a:rPr lang="en-US" altLang="zh-CN" dirty="0">
                <a:solidFill>
                  <a:schemeClr val="tx1"/>
                </a:solidFill>
              </a:rPr>
              <a:t>6</a:t>
            </a:r>
            <a:r>
              <a:rPr lang="en-US" altLang="zh-CN" dirty="0"/>
              <a:t>-</a:t>
            </a:r>
            <a:r>
              <a:rPr lang="zh-CN" altLang="en-US" dirty="0">
                <a:solidFill>
                  <a:schemeClr val="tx1"/>
                </a:solidFill>
              </a:rPr>
              <a:t>社团管理员删除社团成员</a:t>
            </a:r>
            <a:r>
              <a:rPr lang="zh-CN" altLang="en-US" dirty="0"/>
              <a:t>用例实现的设计方案</a:t>
            </a:r>
            <a:endParaRPr lang="zh-CN" altLang="en-US" dirty="0"/>
          </a:p>
        </p:txBody>
      </p:sp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1004711" y="918185"/>
            <a:ext cx="4504267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03111" y="2711192"/>
            <a:ext cx="4481689" cy="322862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535289" y="6144874"/>
            <a:ext cx="2664178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tx1"/>
                </a:solidFill>
              </a:rPr>
              <a:t>社团管理员删除社团成员</a:t>
            </a:r>
            <a:r>
              <a:rPr lang="zh-CN" altLang="en-US" dirty="0"/>
              <a:t>用例的分析顺序图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6259688" y="2711192"/>
            <a:ext cx="4481689" cy="322862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7016044" y="6126015"/>
            <a:ext cx="2664178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tx1"/>
                </a:solidFill>
              </a:rPr>
              <a:t>社团管理员删除社团成员</a:t>
            </a:r>
            <a:r>
              <a:rPr lang="zh-CN" altLang="en-US" dirty="0"/>
              <a:t>用例的设计顺序图</a:t>
            </a:r>
            <a:endParaRPr lang="zh-CN" altLang="en-US" dirty="0"/>
          </a:p>
        </p:txBody>
      </p:sp>
      <p:pic>
        <p:nvPicPr>
          <p:cNvPr id="7" name="图片 6" descr="upload_post_object_v2_114582588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59666" y="2711235"/>
            <a:ext cx="4473223" cy="3228601"/>
          </a:xfrm>
          <a:prstGeom prst="rect">
            <a:avLst/>
          </a:prstGeom>
        </p:spPr>
      </p:pic>
      <p:pic>
        <p:nvPicPr>
          <p:cNvPr id="8" name="图片 7" descr="upload_post_object_v2_82200334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116" y="2724748"/>
            <a:ext cx="4481733" cy="3215087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4294967295"/>
          </p:nvPr>
        </p:nvSpPr>
        <p:spPr>
          <a:xfrm>
            <a:off x="999068" y="1639917"/>
            <a:ext cx="9866489" cy="885076"/>
          </a:xfrm>
        </p:spPr>
        <p:txBody>
          <a:bodyPr>
            <a:normAutofit lnSpcReduction="20000"/>
          </a:bodyPr>
          <a:lstStyle/>
          <a:p>
            <a:r>
              <a:rPr lang="zh-CN" altLang="en-US" dirty="0"/>
              <a:t>用例设计</a:t>
            </a:r>
            <a:endParaRPr lang="zh-CN" altLang="en-US" dirty="0"/>
          </a:p>
          <a:p>
            <a:pPr lvl="1"/>
            <a:r>
              <a:rPr lang="en-US" altLang="zh-CN" dirty="0">
                <a:solidFill>
                  <a:schemeClr val="tx1"/>
                </a:solidFill>
              </a:rPr>
              <a:t>7</a:t>
            </a:r>
            <a:r>
              <a:rPr lang="en-US" altLang="zh-CN" dirty="0"/>
              <a:t>-</a:t>
            </a:r>
            <a:r>
              <a:rPr lang="zh-CN" altLang="en-US" dirty="0"/>
              <a:t>社团管理员发布社团的公告和通知用例实现的设计方案</a:t>
            </a:r>
            <a:endParaRPr lang="zh-CN" altLang="en-US" dirty="0"/>
          </a:p>
        </p:txBody>
      </p:sp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1004711" y="918185"/>
            <a:ext cx="4504267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03111" y="2711192"/>
            <a:ext cx="4481689" cy="322862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535289" y="6144874"/>
            <a:ext cx="2664178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/>
                </a:solidFill>
              </a:rPr>
              <a:t>社团管理员发布社团的公告和通知</a:t>
            </a:r>
            <a:r>
              <a:rPr lang="zh-CN" altLang="en-US" sz="1600" dirty="0"/>
              <a:t>用例的分析顺序图</a:t>
            </a:r>
            <a:endParaRPr lang="zh-CN" altLang="en-US" sz="1600" dirty="0"/>
          </a:p>
        </p:txBody>
      </p:sp>
      <p:sp>
        <p:nvSpPr>
          <p:cNvPr id="5" name="矩形 4"/>
          <p:cNvSpPr/>
          <p:nvPr/>
        </p:nvSpPr>
        <p:spPr>
          <a:xfrm>
            <a:off x="6259688" y="2711192"/>
            <a:ext cx="4481689" cy="322862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7016044" y="6126015"/>
            <a:ext cx="2664178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/>
                </a:solidFill>
              </a:rPr>
              <a:t>社团管理员发布社团的公告和通知</a:t>
            </a:r>
            <a:r>
              <a:rPr lang="zh-CN" altLang="en-US" sz="1600" dirty="0"/>
              <a:t>用例的设计顺序图</a:t>
            </a:r>
            <a:endParaRPr lang="zh-CN" altLang="en-US" sz="1600" dirty="0"/>
          </a:p>
        </p:txBody>
      </p:sp>
      <p:pic>
        <p:nvPicPr>
          <p:cNvPr id="8" name="图片 7" descr="upload_post_object_v2_21875671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3116" y="2711235"/>
            <a:ext cx="4605914" cy="3228601"/>
          </a:xfrm>
          <a:prstGeom prst="rect">
            <a:avLst/>
          </a:prstGeom>
        </p:spPr>
      </p:pic>
      <p:pic>
        <p:nvPicPr>
          <p:cNvPr id="165" name="图片 16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9830" y="2703830"/>
            <a:ext cx="4481830" cy="324294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4294967295"/>
          </p:nvPr>
        </p:nvSpPr>
        <p:spPr>
          <a:xfrm>
            <a:off x="999068" y="1639917"/>
            <a:ext cx="9866489" cy="885076"/>
          </a:xfrm>
        </p:spPr>
        <p:txBody>
          <a:bodyPr>
            <a:normAutofit lnSpcReduction="20000"/>
          </a:bodyPr>
          <a:lstStyle/>
          <a:p>
            <a:r>
              <a:rPr lang="zh-CN" altLang="en-US" dirty="0"/>
              <a:t>用例设计</a:t>
            </a:r>
            <a:endParaRPr lang="zh-CN" altLang="en-US" dirty="0"/>
          </a:p>
          <a:p>
            <a:pPr lvl="1"/>
            <a:r>
              <a:rPr lang="en-US" altLang="zh-CN" dirty="0">
                <a:solidFill>
                  <a:schemeClr val="tx1"/>
                </a:solidFill>
              </a:rPr>
              <a:t>8</a:t>
            </a:r>
            <a:r>
              <a:rPr lang="en-US" altLang="zh-CN" dirty="0"/>
              <a:t>-</a:t>
            </a:r>
            <a:r>
              <a:rPr lang="zh-CN" altLang="en-US" dirty="0">
                <a:solidFill>
                  <a:schemeClr val="tx1"/>
                </a:solidFill>
              </a:rPr>
              <a:t>用户查询社团信息</a:t>
            </a:r>
            <a:r>
              <a:rPr lang="zh-CN" altLang="en-US" dirty="0"/>
              <a:t>用例实现的设计方案</a:t>
            </a:r>
            <a:endParaRPr lang="zh-CN" altLang="en-US" dirty="0"/>
          </a:p>
        </p:txBody>
      </p:sp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1004711" y="918185"/>
            <a:ext cx="4504267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03111" y="2711192"/>
            <a:ext cx="4481689" cy="322862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535289" y="6144874"/>
            <a:ext cx="2664178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tx1"/>
                </a:solidFill>
              </a:rPr>
              <a:t>用户查询社团信息</a:t>
            </a:r>
            <a:r>
              <a:rPr lang="zh-CN" altLang="en-US" dirty="0"/>
              <a:t>用例的分析顺序图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6259688" y="2711192"/>
            <a:ext cx="4481689" cy="322862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7016044" y="6126015"/>
            <a:ext cx="2664178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tx1"/>
                </a:solidFill>
              </a:rPr>
              <a:t>用户查询社团信息</a:t>
            </a:r>
            <a:r>
              <a:rPr lang="zh-CN" altLang="en-US" dirty="0"/>
              <a:t>用例的设计顺序图</a:t>
            </a:r>
            <a:endParaRPr lang="zh-CN" altLang="en-US" dirty="0"/>
          </a:p>
        </p:txBody>
      </p:sp>
      <p:pic>
        <p:nvPicPr>
          <p:cNvPr id="8" name="图片 7" descr="upload_post_object_v2_298041644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3116" y="2724748"/>
            <a:ext cx="4481733" cy="3215087"/>
          </a:xfrm>
          <a:prstGeom prst="rect">
            <a:avLst/>
          </a:prstGeom>
        </p:spPr>
      </p:pic>
      <p:pic>
        <p:nvPicPr>
          <p:cNvPr id="167" name="图片 16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5700" y="2711450"/>
            <a:ext cx="4629785" cy="319024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4294967295"/>
          </p:nvPr>
        </p:nvSpPr>
        <p:spPr>
          <a:xfrm>
            <a:off x="999068" y="1639917"/>
            <a:ext cx="9866489" cy="885076"/>
          </a:xfrm>
        </p:spPr>
        <p:txBody>
          <a:bodyPr>
            <a:normAutofit lnSpcReduction="20000"/>
          </a:bodyPr>
          <a:lstStyle/>
          <a:p>
            <a:r>
              <a:rPr lang="zh-CN" altLang="en-US" dirty="0"/>
              <a:t>用例设计</a:t>
            </a:r>
            <a:endParaRPr lang="zh-CN" altLang="en-US" dirty="0"/>
          </a:p>
          <a:p>
            <a:pPr lvl="1"/>
            <a:r>
              <a:rPr lang="en-US" altLang="zh-CN" dirty="0">
                <a:solidFill>
                  <a:schemeClr val="tx1"/>
                </a:solidFill>
              </a:rPr>
              <a:t>9</a:t>
            </a:r>
            <a:r>
              <a:rPr lang="en-US" altLang="zh-CN" dirty="0"/>
              <a:t>-</a:t>
            </a:r>
            <a:r>
              <a:rPr lang="zh-CN" altLang="en-US" dirty="0">
                <a:solidFill>
                  <a:schemeClr val="tx1"/>
                </a:solidFill>
              </a:rPr>
              <a:t>用户个人中心</a:t>
            </a:r>
            <a:r>
              <a:rPr lang="zh-CN" altLang="en-US" dirty="0"/>
              <a:t>用例实现的设计方案</a:t>
            </a:r>
            <a:endParaRPr lang="zh-CN" altLang="en-US" dirty="0"/>
          </a:p>
        </p:txBody>
      </p:sp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1004711" y="918185"/>
            <a:ext cx="4504267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03111" y="2711192"/>
            <a:ext cx="4481689" cy="322862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535289" y="6144874"/>
            <a:ext cx="2664178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tx1"/>
                </a:solidFill>
              </a:rPr>
              <a:t>用户个人中心</a:t>
            </a:r>
            <a:r>
              <a:rPr lang="zh-CN" altLang="en-US" dirty="0"/>
              <a:t>用例的分析顺序图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6259688" y="2711192"/>
            <a:ext cx="4481689" cy="322862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7016044" y="6126015"/>
            <a:ext cx="2664178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用户个人中心用例的设计顺序图</a:t>
            </a:r>
            <a:endParaRPr lang="zh-CN" altLang="en-US" dirty="0"/>
          </a:p>
        </p:txBody>
      </p:sp>
      <p:pic>
        <p:nvPicPr>
          <p:cNvPr id="8" name="图片 7" descr="upload_post_object_v2_67181226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3116" y="2711235"/>
            <a:ext cx="4481733" cy="3228601"/>
          </a:xfrm>
          <a:prstGeom prst="rect">
            <a:avLst/>
          </a:prstGeom>
        </p:spPr>
      </p:pic>
      <p:pic>
        <p:nvPicPr>
          <p:cNvPr id="168" name="图片 16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1090" y="2711450"/>
            <a:ext cx="4684395" cy="330200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4294967295"/>
          </p:nvPr>
        </p:nvSpPr>
        <p:spPr>
          <a:xfrm>
            <a:off x="948267" y="1735314"/>
            <a:ext cx="9753600" cy="1844675"/>
          </a:xfrm>
        </p:spPr>
        <p:txBody>
          <a:bodyPr>
            <a:normAutofit/>
          </a:bodyPr>
          <a:lstStyle/>
          <a:p>
            <a:r>
              <a:rPr lang="zh-CN" altLang="en-US" dirty="0"/>
              <a:t>类设计</a:t>
            </a:r>
            <a:endParaRPr lang="zh-CN" altLang="en-US" dirty="0"/>
          </a:p>
          <a:p>
            <a:pPr lvl="1"/>
            <a:r>
              <a:rPr lang="zh-CN" altLang="en-US" dirty="0"/>
              <a:t>描述类属性、方法和类间关系设计的类图</a:t>
            </a:r>
            <a:endParaRPr lang="zh-CN" altLang="en-US" dirty="0"/>
          </a:p>
        </p:txBody>
      </p:sp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993423" y="929473"/>
            <a:ext cx="4560711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pic>
        <p:nvPicPr>
          <p:cNvPr id="3" name="图片 2" descr="upload_post_object_v2_29117153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45947" y="2757055"/>
            <a:ext cx="5158220" cy="3860472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4294967295"/>
          </p:nvPr>
        </p:nvSpPr>
        <p:spPr>
          <a:xfrm>
            <a:off x="1004711" y="1667580"/>
            <a:ext cx="9595556" cy="1844675"/>
          </a:xfrm>
        </p:spPr>
        <p:txBody>
          <a:bodyPr>
            <a:normAutofit/>
          </a:bodyPr>
          <a:lstStyle/>
          <a:p>
            <a:r>
              <a:rPr lang="zh-CN" altLang="en-US" dirty="0"/>
              <a:t>数据模型设计</a:t>
            </a:r>
            <a:endParaRPr lang="en-US" altLang="zh-CN" dirty="0"/>
          </a:p>
          <a:p>
            <a:pPr marL="393065" lvl="1" indent="0">
              <a:buNone/>
            </a:pPr>
            <a:endParaRPr lang="zh-CN" altLang="en-US" dirty="0"/>
          </a:p>
        </p:txBody>
      </p:sp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993422" y="929474"/>
            <a:ext cx="4470400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891823" y="2451547"/>
            <a:ext cx="4481689" cy="322862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524001" y="5885229"/>
            <a:ext cx="3804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系统设计类图（</a:t>
            </a:r>
            <a:r>
              <a:rPr lang="zh-CN" altLang="en-US" b="1" dirty="0">
                <a:solidFill>
                  <a:srgbClr val="FF0000"/>
                </a:solidFill>
              </a:rPr>
              <a:t>在图中标注实体类</a:t>
            </a:r>
            <a:r>
              <a:rPr lang="zh-CN" altLang="en-US" dirty="0"/>
              <a:t>）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6231466" y="2451547"/>
            <a:ext cx="4481689" cy="322862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6863644" y="5885229"/>
            <a:ext cx="2664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系统数据设计类图</a:t>
            </a:r>
            <a:endParaRPr lang="zh-CN" altLang="en-US" dirty="0"/>
          </a:p>
        </p:txBody>
      </p:sp>
      <p:pic>
        <p:nvPicPr>
          <p:cNvPr id="7" name="图片 6" descr="upload_post_object_v2_196928144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40434" y="2451562"/>
            <a:ext cx="4472680" cy="3228629"/>
          </a:xfrm>
          <a:prstGeom prst="rect">
            <a:avLst/>
          </a:prstGeom>
        </p:spPr>
      </p:pic>
      <p:pic>
        <p:nvPicPr>
          <p:cNvPr id="170" name="图片 17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1540" y="2451735"/>
            <a:ext cx="4572000" cy="322834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3216910" y="4234815"/>
            <a:ext cx="425450" cy="368300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txBody>
          <a:bodyPr wrap="square" rtlCol="0">
            <a:spAutoFit/>
          </a:bodyPr>
          <a:p>
            <a:endParaRPr lang="zh-CN" altLang="en-US"/>
          </a:p>
        </p:txBody>
      </p:sp>
    </p:spTree>
  </p:cSld>
  <p:clrMapOvr>
    <a:masterClrMapping/>
  </p:clrMapOvr>
  <p:transition spd="slow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4294967295"/>
          </p:nvPr>
        </p:nvSpPr>
        <p:spPr>
          <a:xfrm>
            <a:off x="993422" y="1724025"/>
            <a:ext cx="9787467" cy="1844675"/>
          </a:xfrm>
        </p:spPr>
        <p:txBody>
          <a:bodyPr>
            <a:normAutofit/>
          </a:bodyPr>
          <a:lstStyle/>
          <a:p>
            <a:r>
              <a:rPr lang="zh-CN" altLang="en-US" dirty="0"/>
              <a:t>部署设计</a:t>
            </a:r>
            <a:endParaRPr lang="en-US" altLang="zh-CN" dirty="0"/>
          </a:p>
          <a:p>
            <a:pPr marL="393065" lvl="1" indent="0">
              <a:buNone/>
            </a:pPr>
            <a:endParaRPr lang="zh-CN" altLang="en-US" dirty="0"/>
          </a:p>
        </p:txBody>
      </p:sp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993422" y="940763"/>
            <a:ext cx="4492978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软件设计与建模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pic>
        <p:nvPicPr>
          <p:cNvPr id="2" name="图片 1" descr="upload_post_object_v2_71473569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5452" y="1980767"/>
            <a:ext cx="5667464" cy="385762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286173" y="3733751"/>
            <a:ext cx="6559113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</a:rPr>
              <a:t>代码编写与测试</a:t>
            </a:r>
            <a:endParaRPr lang="zh-CN" altLang="en-US" sz="4400" b="1" dirty="0">
              <a:solidFill>
                <a:schemeClr val="bg1"/>
              </a:solidFill>
            </a:endParaRPr>
          </a:p>
          <a:p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779507" y="1939266"/>
            <a:ext cx="18572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dirty="0">
                <a:gradFill>
                  <a:gsLst>
                    <a:gs pos="100000">
                      <a:schemeClr val="accent1"/>
                    </a:gs>
                    <a:gs pos="0">
                      <a:schemeClr val="accent1">
                        <a:lumMod val="75000"/>
                      </a:schemeClr>
                    </a:gs>
                  </a:gsLst>
                  <a:lin ang="0" scaled="1"/>
                </a:gradFill>
                <a:latin typeface="+mj-lt"/>
              </a:rPr>
              <a:t>04</a:t>
            </a:r>
            <a:endParaRPr lang="zh-CN" altLang="en-US" sz="9600" dirty="0">
              <a:gradFill>
                <a:gsLst>
                  <a:gs pos="100000">
                    <a:schemeClr val="accent1"/>
                  </a:gs>
                  <a:gs pos="0">
                    <a:schemeClr val="accent1">
                      <a:lumMod val="75000"/>
                    </a:schemeClr>
                  </a:gs>
                </a:gsLst>
                <a:lin ang="0" scaled="1"/>
              </a:gradFill>
              <a:latin typeface="+mj-lt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4294967295"/>
          </p:nvPr>
        </p:nvSpPr>
        <p:spPr>
          <a:xfrm>
            <a:off x="982345" y="1667510"/>
            <a:ext cx="7418070" cy="4798695"/>
          </a:xfrm>
        </p:spPr>
        <p:txBody>
          <a:bodyPr wrap="square"/>
          <a:lstStyle/>
          <a:p>
            <a:r>
              <a:rPr lang="zh-CN" altLang="en-US" dirty="0"/>
              <a:t>代码组织结构</a:t>
            </a:r>
            <a:endParaRPr lang="en-US" altLang="zh-CN" dirty="0"/>
          </a:p>
          <a:p>
            <a:pPr marL="457200" lvl="1" indent="0">
              <a:buNone/>
            </a:pPr>
            <a:endParaRPr lang="en-US" altLang="zh-CN" dirty="0"/>
          </a:p>
          <a:p>
            <a:pPr marL="457200" lvl="1" indent="0">
              <a:buNone/>
            </a:pPr>
            <a:endParaRPr lang="en-US" altLang="zh-CN" dirty="0"/>
          </a:p>
          <a:p>
            <a:pPr marL="457200" lvl="1" indent="0">
              <a:buNone/>
            </a:pPr>
            <a:endParaRPr lang="en-US" altLang="zh-CN" dirty="0"/>
          </a:p>
          <a:p>
            <a:r>
              <a:rPr lang="zh-CN" altLang="en-US" dirty="0"/>
              <a:t>程序代码量（约</a:t>
            </a:r>
            <a:r>
              <a:rPr lang="en-US" altLang="zh-CN" dirty="0"/>
              <a:t>6</a:t>
            </a:r>
            <a:r>
              <a:rPr lang="en-US" altLang="zh-CN" dirty="0"/>
              <a:t>000</a:t>
            </a:r>
            <a:r>
              <a:rPr lang="zh-CN" altLang="en-US" dirty="0"/>
              <a:t>行）</a:t>
            </a:r>
            <a:endParaRPr lang="en-US" altLang="zh-CN" dirty="0"/>
          </a:p>
          <a:p>
            <a:pPr lvl="1"/>
            <a:r>
              <a:rPr lang="zh-CN" altLang="en-US" dirty="0"/>
              <a:t>重用开源代码</a:t>
            </a:r>
            <a:r>
              <a:rPr lang="en-US" altLang="zh-CN" dirty="0"/>
              <a:t>3500行</a:t>
            </a:r>
            <a:endParaRPr lang="en-US" altLang="zh-CN" dirty="0"/>
          </a:p>
          <a:p>
            <a:pPr lvl="1"/>
            <a:r>
              <a:rPr lang="zh-CN" altLang="en-US" dirty="0"/>
              <a:t>独立编写代码量</a:t>
            </a:r>
            <a:r>
              <a:rPr lang="en-US" altLang="zh-CN" dirty="0"/>
              <a:t>2500行</a:t>
            </a:r>
            <a:endParaRPr lang="en-US" altLang="zh-CN" dirty="0"/>
          </a:p>
          <a:p>
            <a:r>
              <a:rPr lang="zh-CN" altLang="en-US" dirty="0"/>
              <a:t>开源代码利用情况</a:t>
            </a:r>
            <a:endParaRPr lang="en-US" altLang="zh-CN" dirty="0"/>
          </a:p>
          <a:p>
            <a:pPr lvl="1"/>
            <a:r>
              <a:rPr lang="zh-CN" altLang="en-US" dirty="0"/>
              <a:t>利用了</a:t>
            </a:r>
            <a:r>
              <a:rPr lang="zh-CN" altLang="en-US" dirty="0" err="1"/>
              <a:t>网络上已有的</a:t>
            </a:r>
            <a:r>
              <a:rPr lang="zh-CN" altLang="en-US" dirty="0"/>
              <a:t>框架实现了前后端分离功能</a:t>
            </a:r>
            <a:endParaRPr lang="zh-CN" altLang="en-US" dirty="0"/>
          </a:p>
          <a:p>
            <a:pPr marL="457200" lvl="1" indent="0">
              <a:buNone/>
            </a:pPr>
            <a:r>
              <a:rPr lang="zh-CN" altLang="en-US" dirty="0"/>
              <a:t>以及简便的</a:t>
            </a:r>
            <a:r>
              <a:rPr lang="en-US" altLang="zh-CN" dirty="0"/>
              <a:t>UI</a:t>
            </a:r>
            <a:r>
              <a:rPr lang="zh-CN" altLang="en-US" dirty="0"/>
              <a:t>构建</a:t>
            </a:r>
            <a:endParaRPr lang="en-US" altLang="zh-CN" dirty="0"/>
          </a:p>
          <a:p>
            <a:endParaRPr lang="en-US" altLang="zh-CN" dirty="0"/>
          </a:p>
        </p:txBody>
      </p:sp>
      <p:sp>
        <p:nvSpPr>
          <p:cNvPr id="15362" name="标题 1"/>
          <p:cNvSpPr>
            <a:spLocks noGrp="1"/>
          </p:cNvSpPr>
          <p:nvPr>
            <p:ph type="title" idx="4294967295"/>
          </p:nvPr>
        </p:nvSpPr>
        <p:spPr>
          <a:xfrm>
            <a:off x="982133" y="929474"/>
            <a:ext cx="2788356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代码编写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60460" y="1123950"/>
            <a:ext cx="2118360" cy="510159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/>
          <p:cNvSpPr>
            <a:spLocks noGrp="1"/>
          </p:cNvSpPr>
          <p:nvPr>
            <p:ph idx="4294967295"/>
          </p:nvPr>
        </p:nvSpPr>
        <p:spPr>
          <a:xfrm>
            <a:off x="970845" y="1667581"/>
            <a:ext cx="9482666" cy="3511550"/>
          </a:xfrm>
        </p:spPr>
        <p:txBody>
          <a:bodyPr/>
          <a:lstStyle/>
          <a:p>
            <a:r>
              <a:rPr lang="zh-CN" altLang="en-US" dirty="0"/>
              <a:t>软件测试过程</a:t>
            </a:r>
            <a:endParaRPr lang="en-US" altLang="zh-CN" dirty="0"/>
          </a:p>
          <a:p>
            <a:pPr lvl="1"/>
            <a:r>
              <a:rPr lang="en-US" altLang="zh-CN" dirty="0"/>
              <a:t>在开始进行测试之前，首先需要分析软件的需求和功能规格。这些需求和规格文档提供了明确的测试目标和测试范围。设计测试用例</a:t>
            </a:r>
            <a:r>
              <a:rPr lang="zh-CN" altLang="en-US" dirty="0"/>
              <a:t>并准备测试环境，然后根据设计好的测试用例执行测试。在执行测试过程中，记录所有的测试步骤、测试数据、预期结果和实际结果。遇到问题时，及时报告并跟踪问题的修复情况。</a:t>
            </a:r>
            <a:endParaRPr lang="zh-CN" altLang="en-US" dirty="0"/>
          </a:p>
          <a:p>
            <a:r>
              <a:rPr lang="zh-CN" altLang="en-US" dirty="0"/>
              <a:t>开展了哪些测试</a:t>
            </a:r>
            <a:endParaRPr lang="en-US" altLang="zh-CN" dirty="0"/>
          </a:p>
          <a:p>
            <a:pPr lvl="1"/>
            <a:r>
              <a:rPr lang="zh-CN" altLang="en-US" dirty="0"/>
              <a:t>对登录、注册、</a:t>
            </a:r>
            <a:r>
              <a:rPr lang="zh-CN" altLang="en-US" dirty="0">
                <a:sym typeface="+mn-ea"/>
              </a:rPr>
              <a:t>账户编辑、社团编辑</a:t>
            </a:r>
            <a:r>
              <a:rPr lang="zh-CN" altLang="en-US" dirty="0"/>
              <a:t>等模块开展了单元测试</a:t>
            </a:r>
            <a:endParaRPr lang="en-US" altLang="zh-CN" dirty="0"/>
          </a:p>
          <a:p>
            <a:pPr lvl="1"/>
            <a:r>
              <a:rPr lang="zh-CN" altLang="en-US" dirty="0">
                <a:sym typeface="+mn-ea"/>
              </a:rPr>
              <a:t>对社团申请、社团修改、加入社团</a:t>
            </a:r>
            <a:r>
              <a:rPr lang="zh-CN" altLang="en-US" dirty="0"/>
              <a:t>等</a:t>
            </a:r>
            <a:r>
              <a:rPr lang="zh-CN" altLang="en-US" dirty="0"/>
              <a:t>功能开展了确认测试</a:t>
            </a:r>
            <a:endParaRPr lang="zh-CN" altLang="en-US" dirty="0"/>
          </a:p>
        </p:txBody>
      </p:sp>
      <p:sp>
        <p:nvSpPr>
          <p:cNvPr id="13314" name="标题 1"/>
          <p:cNvSpPr>
            <a:spLocks noGrp="1"/>
          </p:cNvSpPr>
          <p:nvPr>
            <p:ph type="title" idx="4294967295"/>
          </p:nvPr>
        </p:nvSpPr>
        <p:spPr>
          <a:xfrm>
            <a:off x="970845" y="929474"/>
            <a:ext cx="2912533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软件测试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ransition spd="slow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/>
          <p:cNvSpPr>
            <a:spLocks noGrp="1"/>
          </p:cNvSpPr>
          <p:nvPr>
            <p:ph idx="4294967295"/>
          </p:nvPr>
        </p:nvSpPr>
        <p:spPr>
          <a:xfrm>
            <a:off x="970845" y="1667581"/>
            <a:ext cx="9482666" cy="993775"/>
          </a:xfrm>
        </p:spPr>
        <p:txBody>
          <a:bodyPr/>
          <a:lstStyle/>
          <a:p>
            <a:r>
              <a:rPr lang="zh-CN" altLang="en-US" dirty="0"/>
              <a:t>测试用例和测试结果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13314" name="标题 1"/>
          <p:cNvSpPr>
            <a:spLocks noGrp="1"/>
          </p:cNvSpPr>
          <p:nvPr>
            <p:ph type="title" idx="4294967295"/>
          </p:nvPr>
        </p:nvSpPr>
        <p:spPr>
          <a:xfrm>
            <a:off x="970845" y="929474"/>
            <a:ext cx="2912533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软件测试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675404" y="1491746"/>
            <a:ext cx="3317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/>
              <a:t>注册功能测试</a:t>
            </a:r>
            <a:endParaRPr lang="zh-CN" altLang="en-US" sz="2000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0915" y="2863850"/>
            <a:ext cx="4189730" cy="312991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8105" y="2863850"/>
            <a:ext cx="3104515" cy="310451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/>
          <p:cNvSpPr>
            <a:spLocks noGrp="1"/>
          </p:cNvSpPr>
          <p:nvPr>
            <p:ph idx="4294967295"/>
          </p:nvPr>
        </p:nvSpPr>
        <p:spPr>
          <a:xfrm>
            <a:off x="970845" y="1667581"/>
            <a:ext cx="9482666" cy="993775"/>
          </a:xfrm>
        </p:spPr>
        <p:txBody>
          <a:bodyPr/>
          <a:lstStyle/>
          <a:p>
            <a:r>
              <a:rPr lang="zh-CN" altLang="en-US" dirty="0"/>
              <a:t>测试用例和测试结果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13314" name="标题 1"/>
          <p:cNvSpPr>
            <a:spLocks noGrp="1"/>
          </p:cNvSpPr>
          <p:nvPr>
            <p:ph type="title" idx="4294967295"/>
          </p:nvPr>
        </p:nvSpPr>
        <p:spPr>
          <a:xfrm>
            <a:off x="970845" y="929474"/>
            <a:ext cx="2912533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软件测试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675404" y="1491746"/>
            <a:ext cx="331724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/>
              <a:t>登录功能测试</a:t>
            </a:r>
            <a:endParaRPr lang="zh-CN" altLang="en-US" sz="200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97855" y="2863215"/>
            <a:ext cx="2201545" cy="312674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6280" y="3429000"/>
            <a:ext cx="3550285" cy="211010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075" y="3083560"/>
            <a:ext cx="4533900" cy="268605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/>
          <p:cNvSpPr>
            <a:spLocks noGrp="1"/>
          </p:cNvSpPr>
          <p:nvPr>
            <p:ph idx="4294967295"/>
          </p:nvPr>
        </p:nvSpPr>
        <p:spPr>
          <a:xfrm>
            <a:off x="970845" y="1667581"/>
            <a:ext cx="9482666" cy="993775"/>
          </a:xfrm>
        </p:spPr>
        <p:txBody>
          <a:bodyPr/>
          <a:lstStyle/>
          <a:p>
            <a:r>
              <a:rPr lang="zh-CN" altLang="en-US" dirty="0"/>
              <a:t>测试用例和测试结果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13314" name="标题 1"/>
          <p:cNvSpPr>
            <a:spLocks noGrp="1"/>
          </p:cNvSpPr>
          <p:nvPr>
            <p:ph type="title" idx="4294967295"/>
          </p:nvPr>
        </p:nvSpPr>
        <p:spPr>
          <a:xfrm>
            <a:off x="970845" y="929474"/>
            <a:ext cx="2912533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软件测试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675404" y="1491746"/>
            <a:ext cx="331724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/>
              <a:t>账户编辑功能测试</a:t>
            </a:r>
            <a:endParaRPr lang="zh-CN" altLang="en-US" sz="2000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3470" y="2406650"/>
            <a:ext cx="4317365" cy="38544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125" y="2385060"/>
            <a:ext cx="4230370" cy="384810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/>
          <p:cNvSpPr>
            <a:spLocks noGrp="1"/>
          </p:cNvSpPr>
          <p:nvPr>
            <p:ph idx="4294967295"/>
          </p:nvPr>
        </p:nvSpPr>
        <p:spPr>
          <a:xfrm>
            <a:off x="970845" y="1667581"/>
            <a:ext cx="9482666" cy="993775"/>
          </a:xfrm>
        </p:spPr>
        <p:txBody>
          <a:bodyPr/>
          <a:lstStyle/>
          <a:p>
            <a:r>
              <a:rPr lang="zh-CN" altLang="en-US" dirty="0"/>
              <a:t>测试用例和测试结果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13314" name="标题 1"/>
          <p:cNvSpPr>
            <a:spLocks noGrp="1"/>
          </p:cNvSpPr>
          <p:nvPr>
            <p:ph type="title" idx="4294967295"/>
          </p:nvPr>
        </p:nvSpPr>
        <p:spPr>
          <a:xfrm>
            <a:off x="970845" y="929474"/>
            <a:ext cx="2912533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软件测试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675404" y="1491746"/>
            <a:ext cx="331724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/>
              <a:t>社团编辑功能测试</a:t>
            </a:r>
            <a:endParaRPr lang="zh-CN" altLang="en-US" sz="20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0915" y="2406650"/>
            <a:ext cx="4208145" cy="376491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5120" y="2406650"/>
            <a:ext cx="4321175" cy="376428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/>
          <p:cNvSpPr>
            <a:spLocks noGrp="1"/>
          </p:cNvSpPr>
          <p:nvPr>
            <p:ph idx="4294967295"/>
          </p:nvPr>
        </p:nvSpPr>
        <p:spPr>
          <a:xfrm>
            <a:off x="970845" y="1667581"/>
            <a:ext cx="9482666" cy="993775"/>
          </a:xfrm>
        </p:spPr>
        <p:txBody>
          <a:bodyPr/>
          <a:lstStyle/>
          <a:p>
            <a:r>
              <a:rPr lang="zh-CN" altLang="en-US" dirty="0"/>
              <a:t>测试用例和测试结果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13314" name="标题 1"/>
          <p:cNvSpPr>
            <a:spLocks noGrp="1"/>
          </p:cNvSpPr>
          <p:nvPr>
            <p:ph type="title" idx="4294967295"/>
          </p:nvPr>
        </p:nvSpPr>
        <p:spPr>
          <a:xfrm>
            <a:off x="970845" y="929474"/>
            <a:ext cx="2912533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软件测试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675404" y="1491746"/>
            <a:ext cx="331724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/>
              <a:t>社团申请功能测试</a:t>
            </a:r>
            <a:endParaRPr lang="zh-CN" altLang="en-US" sz="2000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735" y="2404745"/>
            <a:ext cx="5823585" cy="279717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5120" y="2404745"/>
            <a:ext cx="3772535" cy="279781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/>
          <p:cNvSpPr>
            <a:spLocks noGrp="1"/>
          </p:cNvSpPr>
          <p:nvPr>
            <p:ph idx="4294967295"/>
          </p:nvPr>
        </p:nvSpPr>
        <p:spPr>
          <a:xfrm>
            <a:off x="970845" y="1667581"/>
            <a:ext cx="9482666" cy="993775"/>
          </a:xfrm>
        </p:spPr>
        <p:txBody>
          <a:bodyPr/>
          <a:lstStyle/>
          <a:p>
            <a:r>
              <a:rPr lang="zh-CN" altLang="en-US" dirty="0"/>
              <a:t>测试用例和测试结果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13314" name="标题 1"/>
          <p:cNvSpPr>
            <a:spLocks noGrp="1"/>
          </p:cNvSpPr>
          <p:nvPr>
            <p:ph type="title" idx="4294967295"/>
          </p:nvPr>
        </p:nvSpPr>
        <p:spPr>
          <a:xfrm>
            <a:off x="970845" y="929474"/>
            <a:ext cx="2912533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软件测试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675404" y="1491746"/>
            <a:ext cx="331724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/>
              <a:t>社团</a:t>
            </a:r>
            <a:r>
              <a:rPr lang="zh-CN" altLang="en-US" sz="2000" dirty="0"/>
              <a:t>审核功能测试</a:t>
            </a:r>
            <a:endParaRPr lang="zh-CN" altLang="en-US" sz="20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130" y="2374265"/>
            <a:ext cx="6076315" cy="282829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5120" y="2374265"/>
            <a:ext cx="3365500" cy="284416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/>
          <p:cNvSpPr>
            <a:spLocks noGrp="1"/>
          </p:cNvSpPr>
          <p:nvPr>
            <p:ph idx="4294967295"/>
          </p:nvPr>
        </p:nvSpPr>
        <p:spPr>
          <a:xfrm>
            <a:off x="970845" y="1667581"/>
            <a:ext cx="9482666" cy="993775"/>
          </a:xfrm>
        </p:spPr>
        <p:txBody>
          <a:bodyPr/>
          <a:lstStyle/>
          <a:p>
            <a:r>
              <a:rPr lang="zh-CN" altLang="en-US" dirty="0"/>
              <a:t>测试用例和测试结果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13314" name="标题 1"/>
          <p:cNvSpPr>
            <a:spLocks noGrp="1"/>
          </p:cNvSpPr>
          <p:nvPr>
            <p:ph type="title" idx="4294967295"/>
          </p:nvPr>
        </p:nvSpPr>
        <p:spPr>
          <a:xfrm>
            <a:off x="970845" y="929474"/>
            <a:ext cx="2912533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软件测试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675404" y="1491746"/>
            <a:ext cx="331724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/>
              <a:t>社团</a:t>
            </a:r>
            <a:r>
              <a:rPr lang="zh-CN" altLang="en-US" sz="2000" dirty="0"/>
              <a:t>审核功能测试</a:t>
            </a:r>
            <a:endParaRPr lang="zh-CN" altLang="en-US" sz="2000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9440" y="2320925"/>
            <a:ext cx="10559415" cy="14922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440" y="3952240"/>
            <a:ext cx="10559415" cy="189865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/>
          <p:cNvSpPr>
            <a:spLocks noGrp="1"/>
          </p:cNvSpPr>
          <p:nvPr>
            <p:ph idx="4294967295"/>
          </p:nvPr>
        </p:nvSpPr>
        <p:spPr>
          <a:xfrm>
            <a:off x="970845" y="1667581"/>
            <a:ext cx="9482666" cy="993775"/>
          </a:xfrm>
        </p:spPr>
        <p:txBody>
          <a:bodyPr/>
          <a:lstStyle/>
          <a:p>
            <a:r>
              <a:rPr lang="zh-CN" altLang="en-US" dirty="0"/>
              <a:t>测试用例和测试结果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13314" name="标题 1"/>
          <p:cNvSpPr>
            <a:spLocks noGrp="1"/>
          </p:cNvSpPr>
          <p:nvPr>
            <p:ph type="title" idx="4294967295"/>
          </p:nvPr>
        </p:nvSpPr>
        <p:spPr>
          <a:xfrm>
            <a:off x="970845" y="929474"/>
            <a:ext cx="2912533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软件测试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903915" y="780352"/>
            <a:ext cx="331724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/>
              <a:t>加入社团功能测试</a:t>
            </a:r>
            <a:endParaRPr lang="zh-CN" altLang="en-US" sz="20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0915" y="2464435"/>
            <a:ext cx="4421505" cy="265303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4355" y="2464435"/>
            <a:ext cx="4639945" cy="238569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/>
          <p:cNvSpPr>
            <a:spLocks noGrp="1"/>
          </p:cNvSpPr>
          <p:nvPr>
            <p:ph idx="4294967295"/>
          </p:nvPr>
        </p:nvSpPr>
        <p:spPr>
          <a:xfrm>
            <a:off x="970845" y="1667581"/>
            <a:ext cx="9482666" cy="993775"/>
          </a:xfrm>
        </p:spPr>
        <p:txBody>
          <a:bodyPr/>
          <a:lstStyle/>
          <a:p>
            <a:r>
              <a:rPr lang="zh-CN" altLang="en-US" dirty="0"/>
              <a:t>测试用例和测试结果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13314" name="标题 1"/>
          <p:cNvSpPr>
            <a:spLocks noGrp="1"/>
          </p:cNvSpPr>
          <p:nvPr>
            <p:ph type="title" idx="4294967295"/>
          </p:nvPr>
        </p:nvSpPr>
        <p:spPr>
          <a:xfrm>
            <a:off x="970845" y="929474"/>
            <a:ext cx="2912533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软件测试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903915" y="780352"/>
            <a:ext cx="331724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/>
              <a:t>加入社团功能测试</a:t>
            </a:r>
            <a:endParaRPr lang="zh-CN" altLang="en-US" sz="2000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2200" y="2351405"/>
            <a:ext cx="10290175" cy="11303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200" y="3481705"/>
            <a:ext cx="4771390" cy="281876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/>
          <p:cNvSpPr>
            <a:spLocks noGrp="1"/>
          </p:cNvSpPr>
          <p:nvPr>
            <p:ph idx="4294967295"/>
          </p:nvPr>
        </p:nvSpPr>
        <p:spPr>
          <a:xfrm>
            <a:off x="970845" y="1667581"/>
            <a:ext cx="9482666" cy="993775"/>
          </a:xfrm>
        </p:spPr>
        <p:txBody>
          <a:bodyPr/>
          <a:lstStyle/>
          <a:p>
            <a:r>
              <a:rPr lang="zh-CN" altLang="en-US" dirty="0"/>
              <a:t>测试用例和测试结果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13314" name="标题 1"/>
          <p:cNvSpPr>
            <a:spLocks noGrp="1"/>
          </p:cNvSpPr>
          <p:nvPr>
            <p:ph type="title" idx="4294967295"/>
          </p:nvPr>
        </p:nvSpPr>
        <p:spPr>
          <a:xfrm>
            <a:off x="970845" y="929474"/>
            <a:ext cx="2912533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软件测试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903915" y="780352"/>
            <a:ext cx="331724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/>
              <a:t>评论功能测试</a:t>
            </a:r>
            <a:endParaRPr lang="zh-CN" altLang="en-US" sz="20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7425" y="1667510"/>
            <a:ext cx="4668520" cy="151447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7425" y="3429000"/>
            <a:ext cx="4654550" cy="181610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286173" y="3733751"/>
            <a:ext cx="6559113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</a:rPr>
              <a:t>软件质量与保证</a:t>
            </a:r>
            <a:endParaRPr lang="zh-CN" altLang="en-US" sz="4400" b="1" dirty="0">
              <a:solidFill>
                <a:schemeClr val="bg1"/>
              </a:solidFill>
            </a:endParaRPr>
          </a:p>
          <a:p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779507" y="1939266"/>
            <a:ext cx="18572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dirty="0">
                <a:gradFill>
                  <a:gsLst>
                    <a:gs pos="100000">
                      <a:schemeClr val="accent1"/>
                    </a:gs>
                    <a:gs pos="0">
                      <a:schemeClr val="accent1">
                        <a:lumMod val="75000"/>
                      </a:schemeClr>
                    </a:gs>
                  </a:gsLst>
                  <a:lin ang="0" scaled="1"/>
                </a:gradFill>
                <a:latin typeface="+mj-lt"/>
              </a:rPr>
              <a:t>05</a:t>
            </a:r>
            <a:endParaRPr lang="zh-CN" altLang="en-US" sz="9600" dirty="0">
              <a:gradFill>
                <a:gsLst>
                  <a:gs pos="100000">
                    <a:schemeClr val="accent1"/>
                  </a:gs>
                  <a:gs pos="0">
                    <a:schemeClr val="accent1">
                      <a:lumMod val="75000"/>
                    </a:schemeClr>
                  </a:gs>
                </a:gsLst>
                <a:lin ang="0" scaled="1"/>
              </a:gradFill>
              <a:latin typeface="+mj-lt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 userDrawn="1"/>
        </p:nvSpPr>
        <p:spPr>
          <a:xfrm>
            <a:off x="1005445" y="872328"/>
            <a:ext cx="3917667" cy="725334"/>
          </a:xfrm>
          <a:prstGeom prst="rect">
            <a:avLst/>
          </a:prstGeom>
        </p:spPr>
        <p:txBody>
          <a:bodyPr wrap="square" rtlCol="0">
            <a:noAutofit/>
          </a:bodyPr>
          <a:p>
            <a:pPr algn="l"/>
            <a:r>
              <a:rPr lang="zh-CN" altLang="en-US" sz="3200" b="1">
                <a:solidFill>
                  <a:srgbClr val="1057CE"/>
                </a:solidFill>
              </a:rPr>
              <a:t>软件质量与保证</a:t>
            </a:r>
            <a:endParaRPr lang="zh-CN" altLang="en-US" sz="3200" b="1">
              <a:solidFill>
                <a:srgbClr val="1057CE"/>
              </a:solidFill>
            </a:endParaRPr>
          </a:p>
        </p:txBody>
      </p:sp>
      <p:sp>
        <p:nvSpPr>
          <p:cNvPr id="5" name="文本框 4"/>
          <p:cNvSpPr txBox="1"/>
          <p:nvPr userDrawn="1"/>
        </p:nvSpPr>
        <p:spPr>
          <a:xfrm>
            <a:off x="4593842" y="965006"/>
            <a:ext cx="2066199" cy="368300"/>
          </a:xfrm>
          <a:prstGeom prst="rect">
            <a:avLst/>
          </a:prstGeom>
        </p:spPr>
        <p:txBody>
          <a:bodyPr wrap="none" rtlCol="0">
            <a:noAutofit/>
          </a:bodyPr>
          <a:p>
            <a:r>
              <a:rPr lang="zh-CN" altLang="en-US"/>
              <a:t>质量保证手段</a:t>
            </a:r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068724" y="1941515"/>
            <a:ext cx="10396687" cy="2789289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/>
              <a:t>代码审查</a:t>
            </a:r>
            <a:endParaRPr lang="zh-CN" altLang="en-US"/>
          </a:p>
          <a:p>
            <a:r>
              <a:rPr lang="zh-CN" altLang="en-US"/>
              <a:t>本软件通过人工审查来检查代码是否出错。</a:t>
            </a:r>
            <a:endParaRPr lang="zh-CN" altLang="en-US"/>
          </a:p>
          <a:p>
            <a:r>
              <a:rPr lang="zh-CN" altLang="en-US"/>
              <a:t>目前，软件的所有功能均能正常运行，未发现潜在错误。</a:t>
            </a:r>
            <a:endParaRPr lang="zh-CN" altLang="en-US"/>
          </a:p>
          <a:p>
            <a:r>
              <a:rPr lang="zh-CN" altLang="en-US"/>
              <a:t>系统测试</a:t>
            </a:r>
            <a:endParaRPr lang="zh-CN" altLang="en-US"/>
          </a:p>
          <a:p>
            <a:r>
              <a:rPr lang="zh-CN" altLang="en-US"/>
              <a:t>目前，本软件可以在本地成功部署后端，并且可以通过浏览器访问前端。</a:t>
            </a:r>
            <a:endParaRPr lang="zh-CN" altLang="en-US"/>
          </a:p>
          <a:p>
            <a:r>
              <a:rPr lang="zh-CN" altLang="en-US"/>
              <a:t>经过测试，软件兼容了</a:t>
            </a:r>
            <a:r>
              <a:rPr lang="en-US" altLang="zh-CN"/>
              <a:t> Chrome</a:t>
            </a:r>
            <a:r>
              <a:rPr lang="zh-CN" altLang="en-US"/>
              <a:t>、</a:t>
            </a:r>
            <a:r>
              <a:rPr lang="en-US" altLang="zh-CN"/>
              <a:t>Edge </a:t>
            </a:r>
            <a:r>
              <a:rPr lang="zh-CN" altLang="en-US"/>
              <a:t>和</a:t>
            </a:r>
            <a:r>
              <a:rPr lang="en-US" altLang="zh-CN"/>
              <a:t> Firefox </a:t>
            </a:r>
            <a:r>
              <a:rPr lang="zh-CN" altLang="en-US"/>
              <a:t>等主流浏览器。</a:t>
            </a:r>
            <a:endParaRPr lang="zh-CN" altLang="en-US"/>
          </a:p>
          <a:p>
            <a:r>
              <a:rPr lang="zh-CN" altLang="en-US"/>
              <a:t>用户体验测试</a:t>
            </a:r>
            <a:endParaRPr lang="zh-CN" altLang="en-US"/>
          </a:p>
          <a:p>
            <a:r>
              <a:rPr lang="zh-CN" altLang="en-US"/>
              <a:t>经过多次体验，我们发现软件前端的运行速度无明显卡顿，不会出现崩溃或死锁等现象。</a:t>
            </a:r>
            <a:endParaRPr lang="zh-CN" altLang="en-US"/>
          </a:p>
          <a:p>
            <a:r>
              <a:rPr lang="en-US" altLang="zh-CN"/>
              <a:t>UI </a:t>
            </a:r>
            <a:r>
              <a:rPr lang="zh-CN" altLang="en-US"/>
              <a:t>界面美观，用户体验良好。</a:t>
            </a:r>
            <a:endParaRPr lang="zh-CN" altLang="en-US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 userDrawn="1"/>
        </p:nvSpPr>
        <p:spPr>
          <a:xfrm>
            <a:off x="1005445" y="872328"/>
            <a:ext cx="3917667" cy="725334"/>
          </a:xfrm>
          <a:prstGeom prst="rect">
            <a:avLst/>
          </a:prstGeom>
        </p:spPr>
        <p:txBody>
          <a:bodyPr wrap="square" rtlCol="0">
            <a:noAutofit/>
          </a:bodyPr>
          <a:p>
            <a:pPr algn="l"/>
            <a:r>
              <a:rPr lang="zh-CN" altLang="en-US" sz="3200" b="1">
                <a:solidFill>
                  <a:srgbClr val="1057CE"/>
                </a:solidFill>
              </a:rPr>
              <a:t>软件质量与保证</a:t>
            </a:r>
            <a:endParaRPr lang="zh-CN" altLang="en-US" sz="3200" b="1">
              <a:solidFill>
                <a:srgbClr val="1057CE"/>
              </a:solidFill>
            </a:endParaRPr>
          </a:p>
        </p:txBody>
      </p:sp>
      <p:sp>
        <p:nvSpPr>
          <p:cNvPr id="3" name="文本框 2"/>
          <p:cNvSpPr txBox="1"/>
          <p:nvPr userDrawn="1"/>
        </p:nvSpPr>
        <p:spPr>
          <a:xfrm>
            <a:off x="4558218" y="965006"/>
            <a:ext cx="2938990" cy="368300"/>
          </a:xfrm>
          <a:prstGeom prst="rect">
            <a:avLst/>
          </a:prstGeom>
        </p:spPr>
        <p:txBody>
          <a:bodyPr wrap="none" rtlCol="0">
            <a:noAutofit/>
          </a:bodyPr>
          <a:p>
            <a:r>
              <a:rPr lang="zh-CN" altLang="en-US"/>
              <a:t>程序代码风格</a:t>
            </a:r>
            <a:endParaRPr lang="zh-CN" altLang="en-US"/>
          </a:p>
        </p:txBody>
      </p:sp>
      <p:pic>
        <p:nvPicPr>
          <p:cNvPr id="5" name="图片 4" descr="upload_post_object_v2_150114948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96279" y="1472968"/>
            <a:ext cx="6495502" cy="4711770"/>
          </a:xfrm>
          <a:prstGeom prst="rect">
            <a:avLst/>
          </a:prstGeom>
        </p:spPr>
      </p:pic>
      <p:sp>
        <p:nvSpPr>
          <p:cNvPr id="7" name="文本框 6"/>
          <p:cNvSpPr txBox="1"/>
          <p:nvPr userDrawn="1"/>
        </p:nvSpPr>
        <p:spPr>
          <a:xfrm>
            <a:off x="114109" y="1472968"/>
            <a:ext cx="4978471" cy="5328959"/>
          </a:xfrm>
          <a:prstGeom prst="rect">
            <a:avLst/>
          </a:prstGeom>
        </p:spPr>
        <p:txBody>
          <a:bodyPr wrap="none" rtlCol="0">
            <a:noAutofit/>
          </a:bodyPr>
          <a:p>
            <a:pPr algn="l"/>
            <a:r>
              <a:rPr lang="zh-CN" altLang="en-US" sz="1200"/>
              <a:t>代码风格分析</a:t>
            </a:r>
            <a:endParaRPr lang="zh-CN" altLang="en-US" sz="1200"/>
          </a:p>
          <a:p>
            <a:pPr algn="l"/>
            <a:r>
              <a:rPr lang="en-US" altLang="zh-CN" sz="1200"/>
              <a:t>1. </a:t>
            </a:r>
            <a:r>
              <a:rPr lang="zh-CN" altLang="en-US" sz="1200"/>
              <a:t>函数命名和结构</a:t>
            </a:r>
            <a:endParaRPr lang="zh-CN" altLang="en-US" sz="1200"/>
          </a:p>
          <a:p>
            <a:pPr algn="l"/>
            <a:r>
              <a:rPr lang="en-US" altLang="zh-CN" sz="1200"/>
              <a:t>•</a:t>
            </a:r>
            <a:r>
              <a:rPr lang="zh-CN" altLang="en-US" sz="1200"/>
              <a:t>函数命名：</a:t>
            </a:r>
            <a:r>
              <a:rPr lang="en-US" altLang="zh-CN" sz="1200"/>
              <a:t>list_api </a:t>
            </a:r>
            <a:r>
              <a:rPr lang="zh-CN" altLang="en-US" sz="1200"/>
              <a:t>和</a:t>
            </a:r>
            <a:r>
              <a:rPr lang="en-US" altLang="zh-CN" sz="1200"/>
              <a:t> detail </a:t>
            </a:r>
            <a:r>
              <a:rPr lang="zh-CN" altLang="en-US" sz="1200"/>
              <a:t>函数名简洁明了，直接反映了函</a:t>
            </a:r>
            <a:endParaRPr lang="zh-CN" altLang="en-US" sz="1200"/>
          </a:p>
          <a:p>
            <a:pPr algn="l"/>
            <a:r>
              <a:rPr lang="zh-CN" altLang="en-US" sz="1200"/>
              <a:t>数的功能。</a:t>
            </a:r>
            <a:endParaRPr lang="zh-CN" altLang="en-US" sz="1200"/>
          </a:p>
          <a:p>
            <a:pPr algn="l"/>
            <a:r>
              <a:rPr lang="en-US" altLang="zh-CN" sz="1200"/>
              <a:t>•</a:t>
            </a:r>
            <a:r>
              <a:rPr lang="zh-CN" altLang="en-US" sz="1200"/>
              <a:t>函数结构：每个函数都有清晰的逻辑结构，通过条件分支处</a:t>
            </a:r>
            <a:endParaRPr lang="zh-CN" altLang="en-US" sz="1200"/>
          </a:p>
          <a:p>
            <a:pPr algn="l"/>
            <a:r>
              <a:rPr lang="zh-CN" altLang="en-US" sz="1200"/>
              <a:t>理不同的查询参数，逻辑层次分明。</a:t>
            </a:r>
            <a:endParaRPr lang="zh-CN" altLang="en-US" sz="1200"/>
          </a:p>
          <a:p>
            <a:pPr algn="l"/>
            <a:r>
              <a:rPr lang="en-US" altLang="zh-CN" sz="1200"/>
              <a:t>2. </a:t>
            </a:r>
            <a:r>
              <a:rPr lang="zh-CN" altLang="en-US" sz="1200"/>
              <a:t>参数处理</a:t>
            </a:r>
            <a:endParaRPr lang="zh-CN" altLang="en-US" sz="1200"/>
          </a:p>
          <a:p>
            <a:pPr algn="l"/>
            <a:r>
              <a:rPr lang="en-US" altLang="zh-CN" sz="1200"/>
              <a:t>•</a:t>
            </a:r>
            <a:r>
              <a:rPr lang="zh-CN" altLang="en-US" sz="1200"/>
              <a:t>参数获取：使用</a:t>
            </a:r>
            <a:r>
              <a:rPr lang="en-US" altLang="zh-CN" sz="1200"/>
              <a:t> request.GET.get </a:t>
            </a:r>
            <a:r>
              <a:rPr lang="zh-CN" altLang="en-US" sz="1200"/>
              <a:t>方法获取查询参数，处理</a:t>
            </a:r>
            <a:endParaRPr lang="zh-CN" altLang="en-US" sz="1200"/>
          </a:p>
          <a:p>
            <a:pPr algn="l"/>
            <a:r>
              <a:rPr lang="zh-CN" altLang="en-US" sz="1200"/>
              <a:t>默认值的方式合理。</a:t>
            </a:r>
            <a:endParaRPr lang="zh-CN" altLang="en-US" sz="1200"/>
          </a:p>
          <a:p>
            <a:pPr algn="l"/>
            <a:r>
              <a:rPr lang="en-US" altLang="zh-CN" sz="1200"/>
              <a:t>•</a:t>
            </a:r>
            <a:r>
              <a:rPr lang="zh-CN" altLang="en-US" sz="1200"/>
              <a:t>条件判断：通过</a:t>
            </a:r>
            <a:r>
              <a:rPr lang="en-US" altLang="zh-CN" sz="1200"/>
              <a:t> if-elif-else </a:t>
            </a:r>
            <a:r>
              <a:rPr lang="zh-CN" altLang="en-US" sz="1200"/>
              <a:t>结构处理不同查询条件，逻辑清</a:t>
            </a:r>
            <a:endParaRPr lang="zh-CN" altLang="en-US" sz="1200"/>
          </a:p>
          <a:p>
            <a:pPr algn="l"/>
            <a:r>
              <a:rPr lang="zh-CN" altLang="en-US" sz="1200"/>
              <a:t>晰且易于理解。</a:t>
            </a:r>
            <a:endParaRPr lang="zh-CN" altLang="en-US" sz="1200"/>
          </a:p>
          <a:p>
            <a:pPr algn="l"/>
            <a:r>
              <a:rPr lang="en-US" altLang="zh-CN" sz="1200"/>
              <a:t>3. </a:t>
            </a:r>
            <a:r>
              <a:rPr lang="zh-CN" altLang="en-US" sz="1200"/>
              <a:t>查询逻辑</a:t>
            </a:r>
            <a:endParaRPr lang="zh-CN" altLang="en-US" sz="1200"/>
          </a:p>
          <a:p>
            <a:pPr algn="l"/>
            <a:r>
              <a:rPr lang="en-US" altLang="zh-CN" sz="1200"/>
              <a:t>•</a:t>
            </a:r>
            <a:r>
              <a:rPr lang="zh-CN" altLang="en-US" sz="1200"/>
              <a:t>查询条件：根据不同参数</a:t>
            </a:r>
            <a:r>
              <a:rPr lang="en-US" altLang="zh-CN" sz="1200"/>
              <a:t>(keyword</a:t>
            </a:r>
            <a:r>
              <a:rPr lang="zh-CN" altLang="en-US" sz="1200"/>
              <a:t>、</a:t>
            </a:r>
            <a:r>
              <a:rPr lang="en-US" altLang="zh-CN" sz="1200"/>
              <a:t>c</a:t>
            </a:r>
            <a:r>
              <a:rPr lang="zh-CN" altLang="en-US" sz="1200"/>
              <a:t>、</a:t>
            </a:r>
            <a:r>
              <a:rPr lang="en-US" altLang="zh-CN" sz="1200"/>
              <a:t>tag)</a:t>
            </a:r>
            <a:r>
              <a:rPr lang="zh-CN" altLang="en-US" sz="1200"/>
              <a:t>构建查询条件，</a:t>
            </a:r>
            <a:endParaRPr lang="zh-CN" altLang="en-US" sz="1200"/>
          </a:p>
          <a:p>
            <a:pPr algn="l"/>
            <a:r>
              <a:rPr lang="zh-CN" altLang="en-US" sz="1200"/>
              <a:t>使用</a:t>
            </a:r>
            <a:r>
              <a:rPr lang="en-US" altLang="zh-CN" sz="1200"/>
              <a:t> Django ORM </a:t>
            </a:r>
            <a:r>
              <a:rPr lang="zh-CN" altLang="en-US" sz="1200"/>
              <a:t>进行数据库查询，代码简洁高效。</a:t>
            </a:r>
            <a:endParaRPr lang="zh-CN" altLang="en-US" sz="1200"/>
          </a:p>
          <a:p>
            <a:pPr algn="l"/>
            <a:r>
              <a:rPr lang="en-US" altLang="zh-CN" sz="1200"/>
              <a:t>•</a:t>
            </a:r>
            <a:r>
              <a:rPr lang="zh-CN" altLang="en-US" sz="1200"/>
              <a:t>异常处理：在</a:t>
            </a:r>
            <a:r>
              <a:rPr lang="en-US" altLang="zh-CN" sz="1200"/>
              <a:t> detail </a:t>
            </a:r>
            <a:r>
              <a:rPr lang="zh-CN" altLang="en-US" sz="1200"/>
              <a:t>函数中使用</a:t>
            </a:r>
            <a:r>
              <a:rPr lang="en-US" altLang="zh-CN" sz="1200"/>
              <a:t> try-except </a:t>
            </a:r>
            <a:r>
              <a:rPr lang="zh-CN" altLang="en-US" sz="1200"/>
              <a:t>块捕获</a:t>
            </a:r>
            <a:r>
              <a:rPr lang="en-US" altLang="zh-CN" sz="1200"/>
              <a:t> </a:t>
            </a:r>
            <a:endParaRPr lang="en-US" altLang="zh-CN" sz="1200"/>
          </a:p>
          <a:p>
            <a:pPr algn="l"/>
            <a:r>
              <a:rPr lang="en-US" altLang="zh-CN" sz="1200"/>
              <a:t>Thing.DoesNotExist </a:t>
            </a:r>
            <a:r>
              <a:rPr lang="zh-CN" altLang="en-US" sz="1200"/>
              <a:t>异常，处理对象不存在的情况，确保程序</a:t>
            </a:r>
            <a:endParaRPr lang="zh-CN" altLang="en-US" sz="1200"/>
          </a:p>
          <a:p>
            <a:pPr algn="l"/>
            <a:r>
              <a:rPr lang="zh-CN" altLang="en-US" sz="1200"/>
              <a:t>的健壮性。</a:t>
            </a:r>
            <a:endParaRPr lang="zh-CN" altLang="en-US" sz="1200"/>
          </a:p>
          <a:p>
            <a:pPr algn="l"/>
            <a:r>
              <a:rPr lang="en-US" altLang="zh-CN" sz="1200"/>
              <a:t>4. </a:t>
            </a:r>
            <a:r>
              <a:rPr lang="zh-CN" altLang="en-US" sz="1200"/>
              <a:t>序列化和响应</a:t>
            </a:r>
            <a:endParaRPr lang="zh-CN" altLang="en-US" sz="1200"/>
          </a:p>
          <a:p>
            <a:pPr algn="l"/>
            <a:r>
              <a:rPr lang="en-US" altLang="zh-CN" sz="1200"/>
              <a:t>•</a:t>
            </a:r>
            <a:r>
              <a:rPr lang="zh-CN" altLang="en-US" sz="1200"/>
              <a:t>序列化：使用</a:t>
            </a:r>
            <a:r>
              <a:rPr lang="en-US" altLang="zh-CN" sz="1200"/>
              <a:t> ThingSerializer </a:t>
            </a:r>
            <a:r>
              <a:rPr lang="zh-CN" altLang="en-US" sz="1200"/>
              <a:t>对查询结果进行序列化，确保返</a:t>
            </a:r>
            <a:endParaRPr lang="zh-CN" altLang="en-US" sz="1200"/>
          </a:p>
          <a:p>
            <a:pPr algn="l"/>
            <a:r>
              <a:rPr lang="zh-CN" altLang="en-US" sz="1200"/>
              <a:t>回的数据格式一致。</a:t>
            </a:r>
            <a:endParaRPr lang="zh-CN" altLang="en-US" sz="1200"/>
          </a:p>
          <a:p>
            <a:pPr algn="l"/>
            <a:r>
              <a:rPr lang="en-US" altLang="zh-CN" sz="1200"/>
              <a:t>•</a:t>
            </a:r>
            <a:r>
              <a:rPr lang="zh-CN" altLang="en-US" sz="1200"/>
              <a:t>响应构建：使用自定义的</a:t>
            </a:r>
            <a:r>
              <a:rPr lang="en-US" altLang="zh-CN" sz="1200"/>
              <a:t> APIResponse </a:t>
            </a:r>
            <a:r>
              <a:rPr lang="zh-CN" altLang="en-US" sz="1200"/>
              <a:t>构建响应，返回包含</a:t>
            </a:r>
            <a:r>
              <a:rPr lang="en-US" altLang="zh-CN" sz="1200"/>
              <a:t> </a:t>
            </a:r>
            <a:endParaRPr lang="en-US" altLang="zh-CN" sz="1200"/>
          </a:p>
          <a:p>
            <a:pPr algn="l"/>
            <a:r>
              <a:rPr lang="en-US" altLang="zh-CN" sz="1200"/>
              <a:t>code</a:t>
            </a:r>
            <a:r>
              <a:rPr lang="zh-CN" altLang="en-US" sz="1200"/>
              <a:t>、</a:t>
            </a:r>
            <a:r>
              <a:rPr lang="en-US" altLang="zh-CN" sz="1200"/>
              <a:t>msg </a:t>
            </a:r>
            <a:r>
              <a:rPr lang="zh-CN" altLang="en-US" sz="1200"/>
              <a:t>和</a:t>
            </a:r>
            <a:r>
              <a:rPr lang="en-US" altLang="zh-CN" sz="1200"/>
              <a:t> data </a:t>
            </a:r>
            <a:r>
              <a:rPr lang="zh-CN" altLang="en-US" sz="1200"/>
              <a:t>的</a:t>
            </a:r>
            <a:r>
              <a:rPr lang="en-US" altLang="zh-CN" sz="1200"/>
              <a:t> JSON </a:t>
            </a:r>
            <a:r>
              <a:rPr lang="zh-CN" altLang="en-US" sz="1200"/>
              <a:t>对象，响应格式统一且易于客户</a:t>
            </a:r>
            <a:endParaRPr lang="zh-CN" altLang="en-US" sz="1200"/>
          </a:p>
          <a:p>
            <a:pPr algn="l"/>
            <a:r>
              <a:rPr lang="zh-CN" altLang="en-US" sz="1200"/>
              <a:t>端解析。</a:t>
            </a:r>
            <a:endParaRPr lang="zh-CN" altLang="en-US" sz="1200"/>
          </a:p>
          <a:p>
            <a:pPr algn="l"/>
            <a:r>
              <a:rPr lang="en-US" altLang="zh-CN" sz="1200"/>
              <a:t>5. </a:t>
            </a:r>
            <a:r>
              <a:rPr lang="zh-CN" altLang="en-US" sz="1200"/>
              <a:t>代码可读性和可维护性</a:t>
            </a:r>
            <a:r>
              <a:rPr lang="en-US" altLang="zh-CN" sz="1200"/>
              <a:t>•</a:t>
            </a:r>
            <a:r>
              <a:rPr lang="zh-CN" altLang="en-US" sz="1200"/>
              <a:t>注释：虽然代码本身较为直观，但缺</a:t>
            </a:r>
            <a:endParaRPr lang="zh-CN" altLang="en-US" sz="1200"/>
          </a:p>
          <a:p>
            <a:pPr algn="l"/>
            <a:r>
              <a:rPr lang="zh-CN" altLang="en-US" sz="1200"/>
              <a:t>乏注释，可能会增加其他开发者理解代码的难度。</a:t>
            </a:r>
            <a:endParaRPr lang="zh-CN" altLang="en-US" sz="1200"/>
          </a:p>
          <a:p>
            <a:pPr algn="l"/>
            <a:r>
              <a:rPr lang="en-US" altLang="zh-CN" sz="1200"/>
              <a:t>•</a:t>
            </a:r>
            <a:r>
              <a:rPr lang="zh-CN" altLang="en-US" sz="1200"/>
              <a:t>代码复用：函数内部的逻辑相对独立，但可以通过提取公共逻</a:t>
            </a:r>
            <a:endParaRPr lang="zh-CN" altLang="en-US" sz="1200"/>
          </a:p>
          <a:p>
            <a:pPr algn="l"/>
            <a:r>
              <a:rPr lang="zh-CN" altLang="en-US" sz="1200"/>
              <a:t>辑进一步提高代码复用性。</a:t>
            </a:r>
            <a:endParaRPr lang="zh-CN" altLang="en-US" sz="1200"/>
          </a:p>
          <a:p>
            <a:pPr algn="l"/>
            <a:r>
              <a:rPr lang="zh-CN" altLang="en-US" sz="1200"/>
              <a:t>总体来说，代码风格清晰、逻辑明确，符合</a:t>
            </a:r>
            <a:r>
              <a:rPr lang="en-US" altLang="zh-CN" sz="1200"/>
              <a:t> Django </a:t>
            </a:r>
            <a:r>
              <a:rPr lang="zh-CN" altLang="en-US" sz="1200"/>
              <a:t>和</a:t>
            </a:r>
            <a:endParaRPr lang="zh-CN" altLang="en-US" sz="1200"/>
          </a:p>
          <a:p>
            <a:pPr algn="l"/>
            <a:r>
              <a:rPr lang="en-US" altLang="zh-CN" sz="1200"/>
              <a:t> Django REST framework </a:t>
            </a:r>
            <a:r>
              <a:rPr lang="zh-CN" altLang="en-US" sz="1200"/>
              <a:t>的常见实践。</a:t>
            </a:r>
            <a:endParaRPr lang="zh-CN" altLang="en-US" sz="120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 userDrawn="1"/>
        </p:nvSpPr>
        <p:spPr>
          <a:xfrm>
            <a:off x="1005445" y="872328"/>
            <a:ext cx="3917667" cy="725334"/>
          </a:xfrm>
          <a:prstGeom prst="rect">
            <a:avLst/>
          </a:prstGeom>
        </p:spPr>
        <p:txBody>
          <a:bodyPr wrap="square" rtlCol="0">
            <a:noAutofit/>
          </a:bodyPr>
          <a:p>
            <a:pPr algn="l"/>
            <a:r>
              <a:rPr lang="zh-CN" altLang="en-US" sz="3200" b="1">
                <a:solidFill>
                  <a:srgbClr val="1057CE"/>
                </a:solidFill>
              </a:rPr>
              <a:t>软件质量与保证</a:t>
            </a:r>
            <a:endParaRPr lang="zh-CN" altLang="en-US" sz="3200" b="1">
              <a:solidFill>
                <a:srgbClr val="1057CE"/>
              </a:solidFill>
            </a:endParaRPr>
          </a:p>
        </p:txBody>
      </p:sp>
      <p:sp>
        <p:nvSpPr>
          <p:cNvPr id="2" name="文本框 1"/>
          <p:cNvSpPr txBox="1"/>
          <p:nvPr userDrawn="1"/>
        </p:nvSpPr>
        <p:spPr>
          <a:xfrm>
            <a:off x="4853609" y="973912"/>
            <a:ext cx="2484783" cy="368300"/>
          </a:xfrm>
          <a:prstGeom prst="rect">
            <a:avLst/>
          </a:prstGeom>
        </p:spPr>
        <p:txBody>
          <a:bodyPr wrap="none" rtlCol="0">
            <a:noAutofit/>
          </a:bodyPr>
          <a:p>
            <a:r>
              <a:rPr lang="zh-CN" altLang="en-US"/>
              <a:t>程序代码质量</a:t>
            </a:r>
            <a:endParaRPr lang="zh-CN" altLang="en-US"/>
          </a:p>
        </p:txBody>
      </p:sp>
      <p:pic>
        <p:nvPicPr>
          <p:cNvPr id="3" name="图片 2" descr="upload_post_object_v2_416042848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0379" y="1529255"/>
            <a:ext cx="8424749" cy="4357365"/>
          </a:xfrm>
          <a:prstGeom prst="rect">
            <a:avLst/>
          </a:prstGeom>
        </p:spPr>
      </p:pic>
      <p:sp>
        <p:nvSpPr>
          <p:cNvPr id="5" name="文本框 4"/>
          <p:cNvSpPr txBox="1"/>
          <p:nvPr userDrawn="1"/>
        </p:nvSpPr>
        <p:spPr>
          <a:xfrm>
            <a:off x="0" y="1962481"/>
            <a:ext cx="3660379" cy="3049015"/>
          </a:xfrm>
          <a:prstGeom prst="rect">
            <a:avLst/>
          </a:prstGeom>
        </p:spPr>
        <p:txBody>
          <a:bodyPr wrap="none" rtlCol="0">
            <a:noAutofit/>
          </a:bodyPr>
          <a:p>
            <a:pPr algn="l"/>
            <a:r>
              <a:rPr lang="en-US" altLang="zh-CN" sz="1200"/>
              <a:t>1. Quality Gate Status:•</a:t>
            </a:r>
            <a:r>
              <a:rPr lang="zh-CN" altLang="en-US" sz="1200"/>
              <a:t>报告显示该项目的质量门</a:t>
            </a:r>
            <a:endParaRPr lang="zh-CN" altLang="en-US" sz="1200"/>
          </a:p>
          <a:p>
            <a:pPr algn="l"/>
            <a:r>
              <a:rPr lang="zh-CN" altLang="en-US" sz="1200"/>
              <a:t>状态为</a:t>
            </a:r>
            <a:r>
              <a:rPr lang="en-US" altLang="zh-CN" sz="1200"/>
              <a:t>“Passed”</a:t>
            </a:r>
            <a:r>
              <a:rPr lang="zh-CN" altLang="en-US" sz="1200"/>
              <a:t>，表示代码质量达到了设定的标准。</a:t>
            </a:r>
            <a:endParaRPr lang="zh-CN" altLang="en-US" sz="1200"/>
          </a:p>
          <a:p>
            <a:pPr algn="l"/>
            <a:r>
              <a:rPr lang="en-US" altLang="zh-CN" sz="1200"/>
              <a:t>2. Measures:</a:t>
            </a:r>
            <a:endParaRPr lang="en-US" altLang="zh-CN" sz="1200"/>
          </a:p>
          <a:p>
            <a:pPr algn="l"/>
            <a:r>
              <a:rPr lang="en-US" altLang="zh-CN" sz="1200"/>
              <a:t>•New Code Measures: </a:t>
            </a:r>
            <a:endParaRPr lang="en-US" altLang="zh-CN" sz="1200"/>
          </a:p>
          <a:p>
            <a:pPr algn="l"/>
            <a:r>
              <a:rPr lang="en-US" altLang="zh-CN" sz="1200"/>
              <a:t>•Security: </a:t>
            </a:r>
            <a:r>
              <a:rPr lang="zh-CN" altLang="en-US" sz="1200"/>
              <a:t>有一个高优先级的安全问题（</a:t>
            </a:r>
            <a:r>
              <a:rPr lang="en-US" altLang="zh-CN" sz="1200"/>
              <a:t>H</a:t>
            </a:r>
            <a:r>
              <a:rPr lang="zh-CN" altLang="en-US" sz="1200"/>
              <a:t>），</a:t>
            </a:r>
            <a:endParaRPr lang="zh-CN" altLang="en-US" sz="1200"/>
          </a:p>
          <a:p>
            <a:pPr algn="l"/>
            <a:r>
              <a:rPr lang="zh-CN" altLang="en-US" sz="1200"/>
              <a:t>没有中等（</a:t>
            </a:r>
            <a:r>
              <a:rPr lang="en-US" altLang="zh-CN" sz="1200"/>
              <a:t>M</a:t>
            </a:r>
            <a:r>
              <a:rPr lang="zh-CN" altLang="en-US" sz="1200"/>
              <a:t>）和低（</a:t>
            </a:r>
            <a:r>
              <a:rPr lang="en-US" altLang="zh-CN" sz="1200"/>
              <a:t>L</a:t>
            </a:r>
            <a:r>
              <a:rPr lang="zh-CN" altLang="en-US" sz="1200"/>
              <a:t>）优先级的问题。</a:t>
            </a:r>
            <a:endParaRPr lang="zh-CN" altLang="en-US" sz="1200"/>
          </a:p>
          <a:p>
            <a:pPr algn="l"/>
            <a:r>
              <a:rPr lang="en-US" altLang="zh-CN" sz="1200"/>
              <a:t>•Reliability: </a:t>
            </a:r>
            <a:r>
              <a:rPr lang="zh-CN" altLang="en-US" sz="1200"/>
              <a:t>没有任何可靠性问题。</a:t>
            </a:r>
            <a:endParaRPr lang="zh-CN" altLang="en-US" sz="1200"/>
          </a:p>
          <a:p>
            <a:pPr algn="l"/>
            <a:r>
              <a:rPr lang="en-US" altLang="zh-CN" sz="1200"/>
              <a:t>•Maintainability: </a:t>
            </a:r>
            <a:r>
              <a:rPr lang="zh-CN" altLang="en-US" sz="1200"/>
              <a:t>有</a:t>
            </a:r>
            <a:r>
              <a:rPr lang="en-US" altLang="zh-CN" sz="1200"/>
              <a:t>16</a:t>
            </a:r>
            <a:r>
              <a:rPr lang="zh-CN" altLang="en-US" sz="1200"/>
              <a:t>个高优先级的可维护性问题（</a:t>
            </a:r>
            <a:r>
              <a:rPr lang="en-US" altLang="zh-CN" sz="1200"/>
              <a:t>H</a:t>
            </a:r>
            <a:r>
              <a:rPr lang="zh-CN" altLang="en-US" sz="1200"/>
              <a:t>）</a:t>
            </a:r>
            <a:endParaRPr lang="zh-CN" altLang="en-US" sz="1200"/>
          </a:p>
          <a:p>
            <a:pPr algn="l"/>
            <a:r>
              <a:rPr lang="zh-CN" altLang="en-US" sz="1200"/>
              <a:t>，</a:t>
            </a:r>
            <a:r>
              <a:rPr lang="en-US" altLang="zh-CN" sz="1200"/>
              <a:t>71</a:t>
            </a:r>
            <a:r>
              <a:rPr lang="zh-CN" altLang="en-US" sz="1200"/>
              <a:t>个中等优先级的问题（</a:t>
            </a:r>
            <a:r>
              <a:rPr lang="en-US" altLang="zh-CN" sz="1200"/>
              <a:t>M</a:t>
            </a:r>
            <a:r>
              <a:rPr lang="zh-CN" altLang="en-US" sz="1200"/>
              <a:t>），以及</a:t>
            </a:r>
            <a:r>
              <a:rPr lang="en-US" altLang="zh-CN" sz="1200"/>
              <a:t>28</a:t>
            </a:r>
            <a:r>
              <a:rPr lang="zh-CN" altLang="en-US" sz="1200"/>
              <a:t>个低优先级</a:t>
            </a:r>
            <a:endParaRPr lang="zh-CN" altLang="en-US" sz="1200"/>
          </a:p>
          <a:p>
            <a:pPr algn="l"/>
            <a:r>
              <a:rPr lang="zh-CN" altLang="en-US" sz="1200"/>
              <a:t>的问题（</a:t>
            </a:r>
            <a:r>
              <a:rPr lang="en-US" altLang="zh-CN" sz="1200"/>
              <a:t>L</a:t>
            </a:r>
            <a:r>
              <a:rPr lang="zh-CN" altLang="en-US" sz="1200"/>
              <a:t>）。</a:t>
            </a:r>
            <a:endParaRPr lang="zh-CN" altLang="en-US" sz="1200"/>
          </a:p>
          <a:p>
            <a:pPr algn="l"/>
            <a:r>
              <a:rPr lang="en-US" altLang="zh-CN" sz="1200"/>
              <a:t>•Overall Code Measures: </a:t>
            </a:r>
            <a:endParaRPr lang="en-US" altLang="zh-CN" sz="1200"/>
          </a:p>
          <a:p>
            <a:pPr algn="l"/>
            <a:r>
              <a:rPr lang="en-US" altLang="zh-CN" sz="1200"/>
              <a:t>•Coverage: </a:t>
            </a:r>
            <a:r>
              <a:rPr lang="zh-CN" altLang="en-US" sz="1200"/>
              <a:t>测试覆盖率是</a:t>
            </a:r>
            <a:r>
              <a:rPr lang="en-US" altLang="zh-CN" sz="1200"/>
              <a:t>0%</a:t>
            </a:r>
            <a:r>
              <a:rPr lang="zh-CN" altLang="en-US" sz="1200"/>
              <a:t>，意味着没有任何代码被</a:t>
            </a:r>
            <a:endParaRPr lang="zh-CN" altLang="en-US" sz="1200"/>
          </a:p>
          <a:p>
            <a:pPr algn="l"/>
            <a:r>
              <a:rPr lang="zh-CN" altLang="en-US" sz="1200"/>
              <a:t>测试覆盖。</a:t>
            </a:r>
            <a:endParaRPr lang="zh-CN" altLang="en-US" sz="1200"/>
          </a:p>
          <a:p>
            <a:pPr algn="l"/>
            <a:r>
              <a:rPr lang="en-US" altLang="zh-CN" sz="1200"/>
              <a:t>•Accepted issues: </a:t>
            </a:r>
            <a:r>
              <a:rPr lang="zh-CN" altLang="en-US" sz="1200"/>
              <a:t>没有接受的问题。</a:t>
            </a:r>
            <a:endParaRPr lang="zh-CN" altLang="en-US" sz="1200"/>
          </a:p>
          <a:p>
            <a:pPr algn="l"/>
            <a:r>
              <a:rPr lang="en-US" altLang="zh-CN" sz="1200"/>
              <a:t>•Duplications: </a:t>
            </a:r>
            <a:r>
              <a:rPr lang="zh-CN" altLang="en-US" sz="1200"/>
              <a:t>重复代码占新代码的</a:t>
            </a:r>
            <a:r>
              <a:rPr lang="en-US" altLang="zh-CN" sz="1200"/>
              <a:t>19.4%</a:t>
            </a:r>
            <a:r>
              <a:rPr lang="zh-CN" altLang="en-US" sz="1200"/>
              <a:t>。</a:t>
            </a:r>
            <a:r>
              <a:rPr lang="en-US" altLang="zh-CN" sz="1200"/>
              <a:t>•</a:t>
            </a:r>
            <a:endParaRPr lang="en-US" altLang="zh-CN" sz="1200"/>
          </a:p>
          <a:p>
            <a:pPr algn="l"/>
            <a:r>
              <a:rPr lang="en-US" altLang="zh-CN" sz="1200"/>
              <a:t>Security Hotspots: </a:t>
            </a:r>
            <a:r>
              <a:rPr lang="zh-CN" altLang="en-US" sz="1200"/>
              <a:t>安全热点数量为</a:t>
            </a:r>
            <a:r>
              <a:rPr lang="en-US" altLang="zh-CN" sz="1200"/>
              <a:t>94</a:t>
            </a:r>
            <a:r>
              <a:rPr lang="zh-CN" altLang="en-US" sz="1200"/>
              <a:t>个。</a:t>
            </a:r>
            <a:endParaRPr lang="zh-CN" altLang="en-US" sz="120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 userDrawn="1"/>
        </p:nvSpPr>
        <p:spPr>
          <a:xfrm>
            <a:off x="1005445" y="872328"/>
            <a:ext cx="3917667" cy="725334"/>
          </a:xfrm>
          <a:prstGeom prst="rect">
            <a:avLst/>
          </a:prstGeom>
        </p:spPr>
        <p:txBody>
          <a:bodyPr wrap="square" rtlCol="0">
            <a:noAutofit/>
          </a:bodyPr>
          <a:p>
            <a:pPr algn="l"/>
            <a:r>
              <a:rPr lang="zh-CN" altLang="en-US" sz="3200" b="1">
                <a:solidFill>
                  <a:srgbClr val="1057CE"/>
                </a:solidFill>
              </a:rPr>
              <a:t>软件质量与保证</a:t>
            </a:r>
            <a:endParaRPr lang="zh-CN" altLang="en-US" sz="3200" b="1">
              <a:solidFill>
                <a:srgbClr val="1057CE"/>
              </a:solidFill>
            </a:endParaRPr>
          </a:p>
        </p:txBody>
      </p:sp>
      <p:pic>
        <p:nvPicPr>
          <p:cNvPr id="2" name="图片 1" descr="upload_post_object_v2_30442616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21669" y="1385663"/>
            <a:ext cx="8736460" cy="3122036"/>
          </a:xfrm>
          <a:prstGeom prst="rect">
            <a:avLst/>
          </a:prstGeom>
        </p:spPr>
      </p:pic>
      <p:sp>
        <p:nvSpPr>
          <p:cNvPr id="5" name="文本框 4"/>
          <p:cNvSpPr txBox="1"/>
          <p:nvPr userDrawn="1"/>
        </p:nvSpPr>
        <p:spPr>
          <a:xfrm>
            <a:off x="0" y="4759474"/>
            <a:ext cx="11987319" cy="2098526"/>
          </a:xfrm>
          <a:prstGeom prst="rect">
            <a:avLst/>
          </a:prstGeom>
        </p:spPr>
        <p:txBody>
          <a:bodyPr wrap="none" rtlCol="0">
            <a:noAutofit/>
          </a:bodyPr>
          <a:p>
            <a:pPr algn="l"/>
            <a:r>
              <a:rPr lang="zh-CN" altLang="en-US" sz="1200"/>
              <a:t>在大多数情况下，当密钥暴露在源代码存储库或不受控制的部署环境中时，会违反信任边界。</a:t>
            </a:r>
            <a:r>
              <a:rPr lang="en-US" altLang="zh-CN" sz="1200"/>
              <a:t> </a:t>
            </a:r>
            <a:r>
              <a:rPr lang="zh-CN" altLang="en-US" sz="1200"/>
              <a:t>不需要知道密钥的意外人员可能会访问它。然后，他们可能能够使用它来获得</a:t>
            </a:r>
            <a:endParaRPr lang="zh-CN" altLang="en-US" sz="1200"/>
          </a:p>
          <a:p>
            <a:pPr algn="l"/>
            <a:r>
              <a:rPr lang="zh-CN" altLang="en-US" sz="1200"/>
              <a:t>对关联</a:t>
            </a:r>
            <a:r>
              <a:rPr lang="en-US" altLang="zh-CN" sz="1200"/>
              <a:t> </a:t>
            </a:r>
            <a:r>
              <a:rPr lang="zh-CN" altLang="en-US" sz="1200"/>
              <a:t>服务或资源。</a:t>
            </a:r>
            <a:endParaRPr lang="en-US" altLang="zh-CN" sz="1200"/>
          </a:p>
          <a:p>
            <a:pPr algn="l"/>
            <a:r>
              <a:rPr lang="zh-CN" altLang="en-US" sz="1200"/>
              <a:t>信任问题可能或多或少严重，具体取决于人们的角色和权利。</a:t>
            </a:r>
            <a:endParaRPr lang="zh-CN" altLang="en-US" sz="1200"/>
          </a:p>
          <a:p>
            <a:pPr algn="l"/>
            <a:endParaRPr lang="en-US" altLang="zh-CN" sz="1200"/>
          </a:p>
          <a:p>
            <a:pPr algn="l"/>
            <a:r>
              <a:rPr lang="zh-CN" altLang="en-US" sz="1200"/>
              <a:t>潜在影响是什么？</a:t>
            </a:r>
            <a:endParaRPr lang="zh-CN" altLang="en-US" sz="1200"/>
          </a:p>
          <a:p>
            <a:pPr algn="l"/>
            <a:r>
              <a:rPr lang="zh-CN" altLang="en-US" sz="1200"/>
              <a:t>如果</a:t>
            </a:r>
            <a:r>
              <a:rPr lang="en-US" altLang="zh-CN" sz="1200"/>
              <a:t> Django </a:t>
            </a:r>
            <a:r>
              <a:rPr lang="zh-CN" altLang="en-US" sz="1200"/>
              <a:t>密钥泄露给非预期受众，则可能会对相应的应用程序产生严重的安全影响。密钥</a:t>
            </a:r>
            <a:r>
              <a:rPr lang="en-US" altLang="zh-CN" sz="1200"/>
              <a:t> </a:t>
            </a:r>
            <a:r>
              <a:rPr lang="zh-CN" altLang="en-US" sz="1200"/>
              <a:t>用于对</a:t>
            </a:r>
            <a:r>
              <a:rPr lang="en-US" altLang="zh-CN" sz="1200"/>
              <a:t> Cookie </a:t>
            </a:r>
            <a:r>
              <a:rPr lang="zh-CN" altLang="en-US" sz="1200"/>
              <a:t>和其他敏感数据进行签名，以便攻击者可能使用它来执行恶意操作。</a:t>
            </a:r>
            <a:endParaRPr lang="zh-CN" altLang="en-US" sz="1200"/>
          </a:p>
          <a:p>
            <a:pPr algn="l"/>
            <a:endParaRPr lang="en-US" altLang="zh-CN" sz="1200"/>
          </a:p>
          <a:p>
            <a:pPr algn="l"/>
            <a:r>
              <a:rPr lang="zh-CN" altLang="en-US" sz="1200"/>
              <a:t>例如，攻击者可以使用密钥创建自己的</a:t>
            </a:r>
            <a:r>
              <a:rPr lang="en-US" altLang="zh-CN" sz="1200"/>
              <a:t> Cookie</a:t>
            </a:r>
            <a:r>
              <a:rPr lang="zh-CN" altLang="en-US" sz="1200"/>
              <a:t>，这些</a:t>
            </a:r>
            <a:r>
              <a:rPr lang="en-US" altLang="zh-CN" sz="1200"/>
              <a:t> Cookie </a:t>
            </a:r>
            <a:r>
              <a:rPr lang="zh-CN" altLang="en-US" sz="1200"/>
              <a:t>看起来是合法的，从而允许他们绕过身份验证</a:t>
            </a:r>
            <a:r>
              <a:rPr lang="en-US" altLang="zh-CN" sz="1200"/>
              <a:t> </a:t>
            </a:r>
            <a:r>
              <a:rPr lang="zh-CN" altLang="en-US" sz="1200"/>
              <a:t>以及访问敏感数据或功能。</a:t>
            </a:r>
            <a:endParaRPr lang="zh-CN" altLang="en-US" sz="1200"/>
          </a:p>
          <a:p>
            <a:pPr algn="l"/>
            <a:endParaRPr lang="en-US" altLang="zh-CN" sz="1200"/>
          </a:p>
          <a:p>
            <a:pPr algn="l"/>
            <a:r>
              <a:rPr lang="zh-CN" altLang="en-US" sz="1200"/>
              <a:t>在最坏的情况下，攻击者可能能够在应用程序上执行任意代码并接管其托管服务器。</a:t>
            </a:r>
            <a:endParaRPr lang="zh-CN" altLang="en-US" sz="1200"/>
          </a:p>
        </p:txBody>
      </p:sp>
      <p:sp>
        <p:nvSpPr>
          <p:cNvPr id="7" name="文本框 6"/>
          <p:cNvSpPr txBox="1"/>
          <p:nvPr/>
        </p:nvSpPr>
        <p:spPr>
          <a:xfrm>
            <a:off x="4923076" y="1016119"/>
            <a:ext cx="73152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程序代码质量</a:t>
            </a:r>
            <a:endParaRPr lang="zh-CN" altLang="en-US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1006381" y="854979"/>
            <a:ext cx="73152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 b="1">
                <a:solidFill>
                  <a:srgbClr val="1057CE"/>
                </a:solidFill>
              </a:rPr>
              <a:t>软件质量与保证</a:t>
            </a:r>
            <a:endParaRPr lang="zh-CN" altLang="en-US" sz="3200" b="1">
              <a:solidFill>
                <a:srgbClr val="1057CE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76800" y="961956"/>
            <a:ext cx="73152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程序代码质量</a:t>
            </a:r>
            <a:endParaRPr lang="zh-CN" altLang="en-US"/>
          </a:p>
        </p:txBody>
      </p:sp>
      <p:sp>
        <p:nvSpPr>
          <p:cNvPr id="5" name="文本框 4"/>
          <p:cNvSpPr txBox="1"/>
          <p:nvPr userDrawn="1"/>
        </p:nvSpPr>
        <p:spPr>
          <a:xfrm>
            <a:off x="746437" y="1900139"/>
            <a:ext cx="11445563" cy="2683868"/>
          </a:xfrm>
          <a:prstGeom prst="rect">
            <a:avLst/>
          </a:prstGeom>
        </p:spPr>
        <p:txBody>
          <a:bodyPr wrap="none" rtlCol="0">
            <a:noAutofit/>
          </a:bodyPr>
          <a:p>
            <a:pPr algn="l"/>
            <a:r>
              <a:rPr lang="zh-CN" altLang="en-US" sz="1200"/>
              <a:t>撤销密钥</a:t>
            </a:r>
            <a:endParaRPr lang="zh-CN" altLang="en-US" sz="1200"/>
          </a:p>
          <a:p>
            <a:pPr algn="l"/>
            <a:endParaRPr lang="en-US" altLang="zh-CN" sz="1200"/>
          </a:p>
          <a:p>
            <a:pPr algn="l"/>
            <a:r>
              <a:rPr lang="zh-CN" altLang="en-US" sz="1200"/>
              <a:t>撤销任何泄露的密钥并将其从应用程序源代码中删除。</a:t>
            </a:r>
            <a:endParaRPr lang="zh-CN" altLang="en-US" sz="1200"/>
          </a:p>
          <a:p>
            <a:pPr algn="l"/>
            <a:endParaRPr lang="en-US" altLang="zh-CN" sz="1200"/>
          </a:p>
          <a:p>
            <a:pPr algn="l"/>
            <a:r>
              <a:rPr lang="zh-CN" altLang="en-US" sz="1200"/>
              <a:t>在撤销密钥之前，请确保没有其他应用程序或进程正在使用它。当</a:t>
            </a:r>
            <a:r>
              <a:rPr lang="en-US" altLang="zh-CN" sz="1200"/>
              <a:t> secret </a:t>
            </a:r>
            <a:r>
              <a:rPr lang="zh-CN" altLang="en-US" sz="1200"/>
              <a:t>被撤销。</a:t>
            </a:r>
            <a:endParaRPr lang="zh-CN" altLang="en-US" sz="1200"/>
          </a:p>
          <a:p>
            <a:pPr algn="l"/>
            <a:endParaRPr lang="en-US" altLang="zh-CN" sz="1200"/>
          </a:p>
          <a:p>
            <a:pPr algn="l"/>
            <a:r>
              <a:rPr lang="zh-CN" altLang="en-US" sz="1200"/>
              <a:t>在</a:t>
            </a:r>
            <a:r>
              <a:rPr lang="en-US" altLang="zh-CN" sz="1200"/>
              <a:t> Django </a:t>
            </a:r>
            <a:r>
              <a:rPr lang="zh-CN" altLang="en-US" sz="1200"/>
              <a:t>中，更改</a:t>
            </a:r>
            <a:r>
              <a:rPr lang="en-US" altLang="zh-CN" sz="1200"/>
              <a:t> secret </a:t>
            </a:r>
            <a:r>
              <a:rPr lang="zh-CN" altLang="en-US" sz="1200"/>
              <a:t>值足以使其保护的任何数据失效。不要将已撤销的密钥添加到列表中，这一点很重要。</a:t>
            </a:r>
            <a:endParaRPr lang="zh-CN" altLang="en-US" sz="1200"/>
          </a:p>
          <a:p>
            <a:pPr algn="l"/>
            <a:r>
              <a:rPr lang="zh-CN" altLang="en-US" sz="1200"/>
              <a:t>这样做不会阻止使用以前受保护的数据。</a:t>
            </a:r>
            <a:r>
              <a:rPr lang="en-US" altLang="zh-CN" sz="1200"/>
              <a:t>SECRET_KEY_FALLBACKS</a:t>
            </a:r>
            <a:endParaRPr lang="en-US" altLang="zh-CN" sz="1200"/>
          </a:p>
          <a:p>
            <a:pPr algn="l"/>
            <a:endParaRPr lang="en-US" altLang="zh-CN" sz="1200"/>
          </a:p>
          <a:p>
            <a:pPr algn="l"/>
            <a:r>
              <a:rPr lang="zh-CN" altLang="en-US" sz="1200"/>
              <a:t>使用秘密保险库</a:t>
            </a:r>
            <a:endParaRPr lang="zh-CN" altLang="en-US" sz="1200"/>
          </a:p>
          <a:p>
            <a:pPr algn="l"/>
            <a:endParaRPr lang="en-US" altLang="zh-CN" sz="1200"/>
          </a:p>
          <a:p>
            <a:pPr algn="l"/>
            <a:r>
              <a:rPr lang="zh-CN" altLang="en-US" sz="1200"/>
              <a:t>应使用密钥库来生成和存储新密钥。这将确保密钥的安全性并防止任何进一步的意外</a:t>
            </a:r>
            <a:r>
              <a:rPr lang="en-US" altLang="zh-CN" sz="1200"/>
              <a:t> </a:t>
            </a:r>
            <a:r>
              <a:rPr lang="zh-CN" altLang="en-US" sz="1200"/>
              <a:t>披露。</a:t>
            </a:r>
            <a:endParaRPr lang="zh-CN" altLang="en-US" sz="1200"/>
          </a:p>
          <a:p>
            <a:pPr algn="l"/>
            <a:endParaRPr lang="en-US" altLang="zh-CN" sz="1200"/>
          </a:p>
          <a:p>
            <a:pPr algn="l"/>
            <a:r>
              <a:rPr lang="zh-CN" altLang="en-US" sz="1200"/>
              <a:t>根据开发平台和泄露的密钥类型，目前有多种解决方案可供选择。</a:t>
            </a:r>
            <a:endParaRPr lang="zh-CN" altLang="en-US" sz="1200"/>
          </a:p>
        </p:txBody>
      </p:sp>
      <p:pic>
        <p:nvPicPr>
          <p:cNvPr id="6" name="图片 5" descr="upload_post_object_v2_424046233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5456" y="4584023"/>
            <a:ext cx="8976923" cy="2195118"/>
          </a:xfrm>
          <a:prstGeom prst="rect">
            <a:avLst/>
          </a:prstGeom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1006381" y="854979"/>
            <a:ext cx="73152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 b="1">
                <a:solidFill>
                  <a:srgbClr val="1057CE"/>
                </a:solidFill>
              </a:rPr>
              <a:t>软件质量与保证</a:t>
            </a:r>
            <a:endParaRPr lang="zh-CN" altLang="en-US" sz="3200" b="1">
              <a:solidFill>
                <a:srgbClr val="1057CE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76800" y="961956"/>
            <a:ext cx="73152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程序代码质量</a:t>
            </a:r>
            <a:endParaRPr lang="zh-CN" altLang="en-US"/>
          </a:p>
        </p:txBody>
      </p:sp>
      <p:pic>
        <p:nvPicPr>
          <p:cNvPr id="4" name="图片 3" descr="upload_post_object_v2_346938933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6393" y="1530504"/>
            <a:ext cx="10387892" cy="4602896"/>
          </a:xfrm>
          <a:prstGeom prst="rect">
            <a:avLst/>
          </a:prstGeom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1006381" y="854979"/>
            <a:ext cx="73152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 b="1">
                <a:solidFill>
                  <a:srgbClr val="1057CE"/>
                </a:solidFill>
              </a:rPr>
              <a:t>软件质量与保证</a:t>
            </a:r>
            <a:endParaRPr lang="zh-CN" altLang="en-US" sz="3200" b="1">
              <a:solidFill>
                <a:srgbClr val="1057CE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76800" y="961956"/>
            <a:ext cx="73152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程序代码质量</a:t>
            </a:r>
            <a:endParaRPr lang="zh-CN" altLang="en-US"/>
          </a:p>
        </p:txBody>
      </p:sp>
      <p:pic>
        <p:nvPicPr>
          <p:cNvPr id="4" name="图片 3" descr="upload_post_object_v2_290286820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48387" y="1438502"/>
            <a:ext cx="8807708" cy="3150989"/>
          </a:xfrm>
          <a:prstGeom prst="rect">
            <a:avLst/>
          </a:prstGeom>
        </p:spPr>
      </p:pic>
      <p:sp>
        <p:nvSpPr>
          <p:cNvPr id="6" name="文本框 5"/>
          <p:cNvSpPr txBox="1"/>
          <p:nvPr userDrawn="1"/>
        </p:nvSpPr>
        <p:spPr>
          <a:xfrm>
            <a:off x="1761678" y="5160030"/>
            <a:ext cx="9381187" cy="745522"/>
          </a:xfrm>
          <a:prstGeom prst="rect">
            <a:avLst/>
          </a:prstGeom>
        </p:spPr>
        <p:txBody>
          <a:bodyPr wrap="none" rtlCol="0">
            <a:noAutofit/>
          </a:bodyPr>
          <a:p>
            <a:pPr algn="l"/>
            <a:r>
              <a:rPr lang="zh-CN" altLang="en-US"/>
              <a:t>重复的字符串文字使重构过程复杂且容易出错，因为任何更改都需要传播到所有</a:t>
            </a:r>
            <a:r>
              <a:rPr lang="en-US" altLang="zh-CN"/>
              <a:t> </a:t>
            </a:r>
            <a:r>
              <a:rPr lang="zh-CN" altLang="en-US"/>
              <a:t>事件。</a:t>
            </a:r>
            <a:endParaRPr lang="zh-CN" altLang="en-US"/>
          </a:p>
          <a:p>
            <a:pPr algn="l"/>
            <a:r>
              <a:rPr lang="zh-CN" altLang="en-US"/>
              <a:t>相反，使用常量来替换重复的字符串文本。常量可以从许多地方引用，但只需要在</a:t>
            </a:r>
            <a:r>
              <a:rPr lang="en-US" altLang="zh-CN"/>
              <a:t> </a:t>
            </a:r>
            <a:r>
              <a:rPr lang="zh-CN" altLang="en-US"/>
              <a:t>单一地点。</a:t>
            </a:r>
            <a:endParaRPr lang="zh-CN" altLang="en-US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1006381" y="854979"/>
            <a:ext cx="73152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 b="1">
                <a:solidFill>
                  <a:srgbClr val="1057CE"/>
                </a:solidFill>
              </a:rPr>
              <a:t>软件质量与保证</a:t>
            </a:r>
            <a:endParaRPr lang="zh-CN" altLang="en-US" sz="3200" b="1">
              <a:solidFill>
                <a:srgbClr val="1057CE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76800" y="961956"/>
            <a:ext cx="73152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程序代码质量</a:t>
            </a:r>
            <a:endParaRPr lang="zh-CN" altLang="en-US"/>
          </a:p>
        </p:txBody>
      </p:sp>
      <p:pic>
        <p:nvPicPr>
          <p:cNvPr id="4" name="图片 3" descr="upload_post_object_v2_5491199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9337" y="1508398"/>
            <a:ext cx="10583241" cy="3059714"/>
          </a:xfrm>
          <a:prstGeom prst="rect">
            <a:avLst/>
          </a:prstGeom>
        </p:spPr>
      </p:pic>
      <p:sp>
        <p:nvSpPr>
          <p:cNvPr id="5" name="文本框 4"/>
          <p:cNvSpPr txBox="1"/>
          <p:nvPr userDrawn="1"/>
        </p:nvSpPr>
        <p:spPr>
          <a:xfrm>
            <a:off x="1641317" y="4972668"/>
            <a:ext cx="8560894" cy="1023295"/>
          </a:xfrm>
          <a:prstGeom prst="rect">
            <a:avLst/>
          </a:prstGeom>
        </p:spPr>
        <p:txBody>
          <a:bodyPr wrap="none" rtlCol="0">
            <a:noAutofit/>
          </a:bodyPr>
          <a:p>
            <a:pPr algn="l"/>
            <a:r>
              <a:rPr lang="zh-CN" altLang="en-US" sz="1200"/>
              <a:t>在基于字符串的字段上使用</a:t>
            </a:r>
            <a:r>
              <a:rPr lang="en-US" altLang="zh-CN" sz="1200"/>
              <a:t> “null=True” </a:t>
            </a:r>
            <a:r>
              <a:rPr lang="zh-CN" altLang="en-US" sz="1200"/>
              <a:t>可能会导致不一致和意外的行为。</a:t>
            </a:r>
            <a:endParaRPr lang="zh-CN" altLang="en-US" sz="1200"/>
          </a:p>
          <a:p>
            <a:pPr algn="l"/>
            <a:r>
              <a:rPr lang="zh-CN" altLang="en-US" sz="1200"/>
              <a:t>在</a:t>
            </a:r>
            <a:r>
              <a:rPr lang="en-US" altLang="zh-CN" sz="1200"/>
              <a:t> Django </a:t>
            </a:r>
            <a:r>
              <a:rPr lang="zh-CN" altLang="en-US" sz="1200"/>
              <a:t>中，</a:t>
            </a:r>
            <a:r>
              <a:rPr lang="en-US" altLang="zh-CN" sz="1200"/>
              <a:t>“null=True” </a:t>
            </a:r>
            <a:r>
              <a:rPr lang="zh-CN" altLang="en-US" sz="1200"/>
              <a:t>允许字段具有</a:t>
            </a:r>
            <a:r>
              <a:rPr lang="en-US" altLang="zh-CN" sz="1200"/>
              <a:t> NULL </a:t>
            </a:r>
            <a:r>
              <a:rPr lang="zh-CN" altLang="en-US" sz="1200"/>
              <a:t>值。</a:t>
            </a:r>
            <a:endParaRPr lang="zh-CN" altLang="en-US" sz="1200"/>
          </a:p>
          <a:p>
            <a:pPr algn="l"/>
            <a:r>
              <a:rPr lang="zh-CN" altLang="en-US" sz="1200"/>
              <a:t>但是，表示字符串缺少数据的</a:t>
            </a:r>
            <a:r>
              <a:rPr lang="en-US" altLang="zh-CN" sz="1200"/>
              <a:t> Django </a:t>
            </a:r>
            <a:r>
              <a:rPr lang="zh-CN" altLang="en-US" sz="1200"/>
              <a:t>约定是一个空字符串。</a:t>
            </a:r>
            <a:endParaRPr lang="zh-CN" altLang="en-US" sz="1200"/>
          </a:p>
          <a:p>
            <a:pPr algn="l"/>
            <a:r>
              <a:rPr lang="zh-CN" altLang="en-US" sz="1200"/>
              <a:t>有两种表示方式</a:t>
            </a:r>
            <a:r>
              <a:rPr lang="en-US" altLang="zh-CN" sz="1200"/>
              <a:t> </a:t>
            </a:r>
            <a:r>
              <a:rPr lang="zh-CN" altLang="en-US" sz="1200"/>
              <a:t>缺少数据可能会导致在对字段进行查询和筛选时出现问题。</a:t>
            </a:r>
            <a:endParaRPr lang="zh-CN" altLang="en-US" sz="1200"/>
          </a:p>
          <a:p>
            <a:pPr algn="l"/>
            <a:r>
              <a:rPr lang="zh-CN" altLang="en-US" sz="1200"/>
              <a:t>例如，如果具有</a:t>
            </a:r>
            <a:r>
              <a:rPr lang="en-US" altLang="zh-CN" sz="1200"/>
              <a:t> “null=True” </a:t>
            </a:r>
            <a:r>
              <a:rPr lang="zh-CN" altLang="en-US" sz="1200"/>
              <a:t>的</a:t>
            </a:r>
            <a:r>
              <a:rPr lang="en-US" altLang="zh-CN" sz="1200"/>
              <a:t> CharField </a:t>
            </a:r>
            <a:r>
              <a:rPr lang="zh-CN" altLang="en-US" sz="1200"/>
              <a:t>在</a:t>
            </a:r>
            <a:r>
              <a:rPr lang="en-US" altLang="zh-CN" sz="1200"/>
              <a:t> </a:t>
            </a:r>
            <a:r>
              <a:rPr lang="zh-CN" altLang="en-US" sz="1200"/>
              <a:t>查询空字符串的数据库不会返回该对象。</a:t>
            </a:r>
            <a:endParaRPr lang="zh-CN" altLang="en-US" sz="1200"/>
          </a:p>
        </p:txBody>
      </p:sp>
      <p:sp>
        <p:nvSpPr>
          <p:cNvPr id="6" name="文本框 5"/>
          <p:cNvSpPr txBox="1"/>
          <p:nvPr userDrawn="1"/>
        </p:nvSpPr>
        <p:spPr>
          <a:xfrm>
            <a:off x="1641279" y="6087308"/>
            <a:ext cx="7235825" cy="460375"/>
          </a:xfrm>
          <a:prstGeom prst="rect">
            <a:avLst/>
          </a:prstGeom>
        </p:spPr>
        <p:txBody>
          <a:bodyPr wrap="none" rtlCol="0">
            <a:spAutoFit/>
          </a:bodyPr>
          <a:p>
            <a:pPr algn="l"/>
            <a:r>
              <a:rPr lang="zh-CN" altLang="en-US" sz="1200"/>
              <a:t>不要使用</a:t>
            </a:r>
            <a:r>
              <a:rPr lang="en-US" altLang="zh-CN" sz="1200"/>
              <a:t> “null=True”</a:t>
            </a:r>
            <a:r>
              <a:rPr lang="zh-CN" altLang="en-US" sz="1200"/>
              <a:t>，而是对基于字符串的字段（如</a:t>
            </a:r>
            <a:r>
              <a:rPr lang="en-US" altLang="zh-CN" sz="1200"/>
              <a:t> CharField </a:t>
            </a:r>
            <a:r>
              <a:rPr lang="zh-CN" altLang="en-US" sz="1200"/>
              <a:t>和</a:t>
            </a:r>
            <a:r>
              <a:rPr lang="en-US" altLang="zh-CN" sz="1200"/>
              <a:t> TextField</a:t>
            </a:r>
            <a:r>
              <a:rPr lang="zh-CN" altLang="en-US" sz="1200"/>
              <a:t>）使用</a:t>
            </a:r>
            <a:r>
              <a:rPr lang="en-US" altLang="zh-CN" sz="1200"/>
              <a:t> “blank=True”</a:t>
            </a:r>
            <a:r>
              <a:rPr lang="zh-CN" altLang="en-US" sz="1200"/>
              <a:t>。</a:t>
            </a:r>
            <a:endParaRPr lang="zh-CN" altLang="en-US" sz="1200"/>
          </a:p>
          <a:p>
            <a:pPr algn="l"/>
            <a:r>
              <a:rPr lang="zh-CN" altLang="en-US" sz="1200"/>
              <a:t>这允许空字符串作为有效值</a:t>
            </a:r>
            <a:r>
              <a:rPr lang="en-US" altLang="zh-CN" sz="1200"/>
              <a:t> </a:t>
            </a:r>
            <a:r>
              <a:rPr lang="zh-CN" altLang="en-US" sz="1200"/>
              <a:t>同时仍保持对字段进行查询和筛选的能力。如果字段不应留空，请使用默认值</a:t>
            </a:r>
            <a:endParaRPr lang="zh-CN" altLang="en-US" sz="120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286173" y="3733751"/>
            <a:ext cx="6559113" cy="768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4400" b="1" dirty="0">
                <a:solidFill>
                  <a:schemeClr val="bg1"/>
                </a:solidFill>
              </a:rPr>
              <a:t>      </a:t>
            </a:r>
            <a:r>
              <a:rPr lang="zh-CN" altLang="en-US" sz="4400" b="1" dirty="0">
                <a:solidFill>
                  <a:schemeClr val="bg1"/>
                </a:solidFill>
              </a:rPr>
              <a:t>开发技术与</a:t>
            </a:r>
            <a:r>
              <a:rPr lang="zh-CN" altLang="en-US" sz="4400" b="1" dirty="0">
                <a:solidFill>
                  <a:schemeClr val="bg1"/>
                </a:solidFill>
              </a:rPr>
              <a:t>工具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779507" y="1939266"/>
            <a:ext cx="1857274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dirty="0">
                <a:gradFill>
                  <a:gsLst>
                    <a:gs pos="100000">
                      <a:schemeClr val="accent1"/>
                    </a:gs>
                    <a:gs pos="0">
                      <a:schemeClr val="accent1">
                        <a:lumMod val="75000"/>
                      </a:schemeClr>
                    </a:gs>
                  </a:gsLst>
                  <a:lin ang="0" scaled="1"/>
                </a:gradFill>
                <a:latin typeface="+mj-lt"/>
              </a:rPr>
              <a:t>06</a:t>
            </a:r>
            <a:endParaRPr lang="zh-CN" altLang="en-US" sz="9600" dirty="0">
              <a:gradFill>
                <a:gsLst>
                  <a:gs pos="100000">
                    <a:schemeClr val="accent1"/>
                  </a:gs>
                  <a:gs pos="0">
                    <a:schemeClr val="accent1">
                      <a:lumMod val="75000"/>
                    </a:schemeClr>
                  </a:gs>
                </a:gsLst>
                <a:lin ang="0" scaled="1"/>
              </a:gradFill>
              <a:latin typeface="+mj-lt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4294967295"/>
          </p:nvPr>
        </p:nvSpPr>
        <p:spPr>
          <a:xfrm>
            <a:off x="1027289" y="1791758"/>
            <a:ext cx="9516533" cy="2599690"/>
          </a:xfrm>
        </p:spPr>
        <p:txBody>
          <a:bodyPr/>
          <a:lstStyle/>
          <a:p>
            <a:r>
              <a:rPr lang="zh-CN" altLang="en-US" dirty="0"/>
              <a:t>软件开发技术</a:t>
            </a:r>
            <a:endParaRPr lang="en-US" altLang="zh-CN" dirty="0"/>
          </a:p>
          <a:p>
            <a:pPr lvl="1"/>
            <a:r>
              <a:rPr lang="zh-CN" altLang="en-US"/>
              <a:t>通过采用面向对象（</a:t>
            </a:r>
            <a:r>
              <a:rPr lang="en-US" altLang="zh-CN"/>
              <a:t>OO</a:t>
            </a:r>
            <a:r>
              <a:rPr lang="zh-CN" altLang="en-US"/>
              <a:t>）的分析方法，我们识别出软件设计过程中存在的若干问题，</a:t>
            </a:r>
            <a:r>
              <a:rPr lang="zh-CN" altLang="en-US">
                <a:solidFill>
                  <a:schemeClr val="tx1"/>
                </a:solidFill>
              </a:rPr>
              <a:t>例如</a:t>
            </a:r>
            <a:r>
              <a:rPr lang="zh-CN" altLang="en-US"/>
              <a:t>在实现</a:t>
            </a:r>
            <a:r>
              <a:rPr lang="en-US" altLang="zh-CN"/>
              <a:t>“</a:t>
            </a:r>
            <a:r>
              <a:rPr lang="zh-CN" altLang="en-US"/>
              <a:t>高内聚、低耦合</a:t>
            </a:r>
            <a:r>
              <a:rPr lang="en-US" altLang="zh-CN"/>
              <a:t>”</a:t>
            </a:r>
            <a:r>
              <a:rPr lang="zh-CN" altLang="en-US"/>
              <a:t>的设计目标上还有待进一步优化。</a:t>
            </a:r>
            <a:endParaRPr lang="zh-CN" altLang="en-US" dirty="0"/>
          </a:p>
          <a:p>
            <a:pPr lvl="1"/>
            <a:r>
              <a:rPr lang="zh-CN" altLang="en-US"/>
              <a:t>在绘制</a:t>
            </a:r>
            <a:r>
              <a:rPr lang="en-US" altLang="zh-CN"/>
              <a:t>UML</a:t>
            </a:r>
            <a:r>
              <a:rPr lang="zh-CN" altLang="en-US"/>
              <a:t>图的过程中，我参考了《软件工程》教科书以及上个学期的课程材料，在</a:t>
            </a:r>
            <a:r>
              <a:rPr lang="zh-CN" altLang="en-US">
                <a:solidFill>
                  <a:schemeClr val="tx1"/>
                </a:solidFill>
              </a:rPr>
              <a:t>老</a:t>
            </a:r>
            <a:r>
              <a:rPr lang="zh-CN" altLang="en-US"/>
              <a:t>师的指导下，确保了所使用的符号、图形和标注都符合标准化的要求。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294967295"/>
          </p:nvPr>
        </p:nvSpPr>
        <p:spPr>
          <a:xfrm>
            <a:off x="11358563" y="6451600"/>
            <a:ext cx="833437" cy="277813"/>
          </a:xfrm>
        </p:spPr>
        <p:txBody>
          <a:bodyPr/>
          <a:lstStyle/>
          <a:p>
            <a:r>
              <a:rPr lang="zh-CN" altLang="en-US"/>
              <a:t>*</a:t>
            </a:r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idx="4294967295"/>
          </p:nvPr>
        </p:nvSpPr>
        <p:spPr>
          <a:xfrm>
            <a:off x="1027289" y="916598"/>
            <a:ext cx="4730044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开发技术与工具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4294967295"/>
          </p:nvPr>
        </p:nvSpPr>
        <p:spPr>
          <a:xfrm>
            <a:off x="1027289" y="1791758"/>
            <a:ext cx="9516533" cy="3298825"/>
          </a:xfrm>
        </p:spPr>
        <p:txBody>
          <a:bodyPr/>
          <a:lstStyle/>
          <a:p>
            <a:r>
              <a:rPr lang="zh-CN" altLang="en-US" dirty="0"/>
              <a:t>编程语言</a:t>
            </a:r>
            <a:endParaRPr lang="en-US" altLang="zh-CN" dirty="0"/>
          </a:p>
          <a:p>
            <a:pPr lvl="1"/>
            <a:r>
              <a:rPr lang="zh-CN" altLang="en-US" dirty="0">
                <a:solidFill>
                  <a:schemeClr val="tx1"/>
                </a:solidFill>
              </a:rPr>
              <a:t>软件项目使用到了</a:t>
            </a:r>
            <a:r>
              <a:rPr lang="en-US" altLang="zh-CN" dirty="0">
                <a:solidFill>
                  <a:schemeClr val="tx1"/>
                </a:solidFill>
              </a:rPr>
              <a:t>JavaScript</a:t>
            </a:r>
            <a:r>
              <a:rPr lang="zh-CN" altLang="en-US" dirty="0">
                <a:solidFill>
                  <a:schemeClr val="tx1"/>
                </a:solidFill>
              </a:rPr>
              <a:t>、</a:t>
            </a:r>
            <a:r>
              <a:rPr lang="en-US" altLang="zh-CN" dirty="0">
                <a:solidFill>
                  <a:schemeClr val="tx1"/>
                </a:solidFill>
              </a:rPr>
              <a:t>python</a:t>
            </a:r>
            <a:r>
              <a:rPr lang="zh-CN" altLang="en-US" dirty="0">
                <a:solidFill>
                  <a:schemeClr val="tx1"/>
                </a:solidFill>
              </a:rPr>
              <a:t>语言，框架采用了</a:t>
            </a:r>
            <a:r>
              <a:rPr lang="en-US" altLang="zh-CN" dirty="0">
                <a:solidFill>
                  <a:schemeClr val="tx1"/>
                </a:solidFill>
              </a:rPr>
              <a:t>Django</a:t>
            </a:r>
            <a:r>
              <a:rPr lang="zh-CN" altLang="en-US" dirty="0">
                <a:solidFill>
                  <a:schemeClr val="tx1"/>
                </a:solidFill>
              </a:rPr>
              <a:t>框架，实现前后端分离，简化开发难度</a:t>
            </a:r>
            <a:endParaRPr lang="en-US" altLang="zh-CN" dirty="0"/>
          </a:p>
          <a:p>
            <a:r>
              <a:rPr lang="zh-CN" altLang="en-US" dirty="0"/>
              <a:t>软件工具</a:t>
            </a:r>
            <a:endParaRPr lang="en-US" altLang="zh-CN" dirty="0"/>
          </a:p>
          <a:p>
            <a:pPr lvl="1"/>
            <a:r>
              <a:rPr lang="zh-CN" altLang="en-US" dirty="0">
                <a:solidFill>
                  <a:schemeClr val="tx1"/>
                </a:solidFill>
              </a:rPr>
              <a:t>建模工具</a:t>
            </a:r>
            <a:r>
              <a:rPr lang="en-US" altLang="zh-CN" dirty="0">
                <a:solidFill>
                  <a:schemeClr val="tx1"/>
                </a:solidFill>
              </a:rPr>
              <a:t>visio</a:t>
            </a:r>
            <a:r>
              <a:rPr lang="zh-CN" altLang="en-US" dirty="0">
                <a:solidFill>
                  <a:schemeClr val="tx1"/>
                </a:solidFill>
              </a:rPr>
              <a:t>、</a:t>
            </a:r>
            <a:r>
              <a:rPr lang="en-US" altLang="zh-CN" dirty="0">
                <a:solidFill>
                  <a:schemeClr val="tx1"/>
                </a:solidFill>
              </a:rPr>
              <a:t>draw.io</a:t>
            </a:r>
            <a:r>
              <a:rPr lang="zh-CN" altLang="en-US" dirty="0">
                <a:solidFill>
                  <a:schemeClr val="tx1"/>
                </a:solidFill>
              </a:rPr>
              <a:t>（提供标准化图形） 、代码质量分析工具</a:t>
            </a:r>
            <a:r>
              <a:rPr lang="en-US" altLang="zh-CN" dirty="0">
                <a:solidFill>
                  <a:schemeClr val="tx1"/>
                </a:solidFill>
              </a:rPr>
              <a:t>SonarQube</a:t>
            </a:r>
            <a:r>
              <a:rPr lang="zh-CN" altLang="en-US" dirty="0">
                <a:solidFill>
                  <a:schemeClr val="tx1"/>
                </a:solidFill>
              </a:rPr>
              <a:t>（七个维度检查代码质量）、 </a:t>
            </a:r>
            <a:r>
              <a:rPr lang="en-US" altLang="zh-CN" dirty="0">
                <a:solidFill>
                  <a:schemeClr val="tx1"/>
                </a:solidFill>
              </a:rPr>
              <a:t>NPM</a:t>
            </a:r>
            <a:r>
              <a:rPr lang="zh-CN" altLang="en-US"/>
              <a:t>管理</a:t>
            </a:r>
            <a:r>
              <a:rPr lang="en-US" altLang="zh-CN"/>
              <a:t>JavaScript</a:t>
            </a:r>
            <a:r>
              <a:rPr lang="zh-CN" altLang="en-US"/>
              <a:t>项目中的依赖、</a:t>
            </a:r>
            <a:r>
              <a:rPr lang="en-US" altLang="zh-CN" dirty="0">
                <a:solidFill>
                  <a:schemeClr val="tx1"/>
                </a:solidFill>
              </a:rPr>
              <a:t>Mocha</a:t>
            </a:r>
            <a:r>
              <a:rPr lang="zh-CN" altLang="en-US" dirty="0">
                <a:solidFill>
                  <a:schemeClr val="tx1"/>
                </a:solidFill>
              </a:rPr>
              <a:t>测试界面</a:t>
            </a:r>
            <a:endParaRPr lang="en-US" altLang="zh-CN" dirty="0"/>
          </a:p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294967295"/>
          </p:nvPr>
        </p:nvSpPr>
        <p:spPr>
          <a:xfrm>
            <a:off x="11358563" y="6451600"/>
            <a:ext cx="833437" cy="277813"/>
          </a:xfrm>
        </p:spPr>
        <p:txBody>
          <a:bodyPr/>
          <a:lstStyle/>
          <a:p>
            <a:r>
              <a:rPr lang="zh-CN" altLang="en-US"/>
              <a:t>*</a:t>
            </a:r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idx="4294967295"/>
          </p:nvPr>
        </p:nvSpPr>
        <p:spPr>
          <a:xfrm>
            <a:off x="1027289" y="916598"/>
            <a:ext cx="4730044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开发技术与工具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286173" y="3733751"/>
            <a:ext cx="6559113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</a:rPr>
              <a:t>开源社区的使用</a:t>
            </a:r>
            <a:endParaRPr lang="zh-CN" altLang="en-US" sz="4400" b="1" dirty="0">
              <a:solidFill>
                <a:schemeClr val="bg1"/>
              </a:solidFill>
            </a:endParaRPr>
          </a:p>
          <a:p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779507" y="1939266"/>
            <a:ext cx="18572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dirty="0">
                <a:gradFill>
                  <a:gsLst>
                    <a:gs pos="100000">
                      <a:schemeClr val="accent1"/>
                    </a:gs>
                    <a:gs pos="0">
                      <a:schemeClr val="accent1">
                        <a:lumMod val="75000"/>
                      </a:schemeClr>
                    </a:gs>
                  </a:gsLst>
                  <a:lin ang="0" scaled="1"/>
                </a:gradFill>
                <a:latin typeface="+mj-lt"/>
              </a:rPr>
              <a:t>07</a:t>
            </a:r>
            <a:endParaRPr lang="zh-CN" altLang="en-US" sz="9600" dirty="0">
              <a:gradFill>
                <a:gsLst>
                  <a:gs pos="100000">
                    <a:schemeClr val="accent1"/>
                  </a:gs>
                  <a:gs pos="0">
                    <a:schemeClr val="accent1">
                      <a:lumMod val="75000"/>
                    </a:schemeClr>
                  </a:gs>
                </a:gsLst>
                <a:lin ang="0" scaled="1"/>
              </a:gradFill>
              <a:latin typeface="+mj-lt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4294967295"/>
          </p:nvPr>
        </p:nvSpPr>
        <p:spPr>
          <a:xfrm>
            <a:off x="993422" y="1780470"/>
            <a:ext cx="9821334" cy="4407535"/>
          </a:xfrm>
        </p:spPr>
        <p:txBody>
          <a:bodyPr/>
          <a:lstStyle/>
          <a:p>
            <a:pPr marL="457200" lvl="1" indent="0">
              <a:lnSpc>
                <a:spcPct val="130000"/>
              </a:lnSpc>
              <a:buNone/>
            </a:pPr>
            <a:r>
              <a:rPr lang="zh-CN" altLang="en-US" dirty="0">
                <a:solidFill>
                  <a:schemeClr val="tx1"/>
                </a:solidFill>
              </a:rPr>
              <a:t>在开发过程我们综合利用</a:t>
            </a:r>
            <a:r>
              <a:rPr lang="en-US" altLang="zh-CN" dirty="0">
                <a:solidFill>
                  <a:schemeClr val="tx1"/>
                </a:solidFill>
              </a:rPr>
              <a:t>CSDN</a:t>
            </a:r>
            <a:r>
              <a:rPr lang="zh-CN" altLang="en-US" dirty="0">
                <a:solidFill>
                  <a:schemeClr val="tx1"/>
                </a:solidFill>
              </a:rPr>
              <a:t>、</a:t>
            </a:r>
            <a:r>
              <a:rPr lang="en-US" altLang="zh-CN" dirty="0">
                <a:solidFill>
                  <a:schemeClr val="tx1"/>
                </a:solidFill>
              </a:rPr>
              <a:t>gitee</a:t>
            </a:r>
            <a:r>
              <a:rPr lang="zh-CN" altLang="en-US" dirty="0">
                <a:solidFill>
                  <a:schemeClr val="tx1"/>
                </a:solidFill>
              </a:rPr>
              <a:t>、</a:t>
            </a:r>
            <a:r>
              <a:rPr lang="en-US" altLang="zh-CN" dirty="0">
                <a:solidFill>
                  <a:schemeClr val="tx1"/>
                </a:solidFill>
              </a:rPr>
              <a:t>GitHub</a:t>
            </a:r>
            <a:r>
              <a:rPr lang="zh-CN" altLang="en-US" dirty="0">
                <a:solidFill>
                  <a:schemeClr val="tx1"/>
                </a:solidFill>
              </a:rPr>
              <a:t>、</a:t>
            </a:r>
            <a:r>
              <a:rPr lang="en-US" altLang="zh-CN" dirty="0">
                <a:solidFill>
                  <a:schemeClr val="tx1"/>
                </a:solidFill>
              </a:rPr>
              <a:t>Django</a:t>
            </a:r>
            <a:r>
              <a:rPr lang="zh-CN" altLang="en-US" dirty="0">
                <a:solidFill>
                  <a:schemeClr val="tx1"/>
                </a:solidFill>
              </a:rPr>
              <a:t>中文网以及开源中国（</a:t>
            </a:r>
            <a:r>
              <a:rPr lang="en-US" altLang="zh-CN" dirty="0">
                <a:solidFill>
                  <a:schemeClr val="tx1"/>
                </a:solidFill>
              </a:rPr>
              <a:t>oschina</a:t>
            </a:r>
            <a:r>
              <a:rPr lang="zh-CN" altLang="en-US" dirty="0">
                <a:solidFill>
                  <a:schemeClr val="tx1"/>
                </a:solidFill>
              </a:rPr>
              <a:t>）等社区并通过社区解决了许多问题。通过开源社区获取和共享代码库以及进行代码审查，及时发现潜在的</a:t>
            </a:r>
            <a:r>
              <a:rPr lang="en-US" altLang="zh-CN" dirty="0">
                <a:solidFill>
                  <a:schemeClr val="tx1"/>
                </a:solidFill>
              </a:rPr>
              <a:t>Bug</a:t>
            </a:r>
            <a:r>
              <a:rPr lang="zh-CN" altLang="en-US" dirty="0">
                <a:solidFill>
                  <a:schemeClr val="tx1"/>
                </a:solidFill>
              </a:rPr>
              <a:t>、性能瓶颈或设计缺陷，帮助提高代码质量。</a:t>
            </a:r>
            <a:r>
              <a:rPr lang="zh-CN" altLang="en-US"/>
              <a:t>使用开源社区学习</a:t>
            </a:r>
            <a:r>
              <a:rPr lang="en-US" altLang="zh-CN"/>
              <a:t>vue</a:t>
            </a:r>
            <a:r>
              <a:rPr lang="zh-CN" altLang="en-US"/>
              <a:t>以及</a:t>
            </a:r>
            <a:r>
              <a:rPr lang="en-US" altLang="zh-CN"/>
              <a:t>Django</a:t>
            </a:r>
            <a:r>
              <a:rPr lang="zh-CN" altLang="en-US"/>
              <a:t>框架的部署，并运用到项目中</a:t>
            </a:r>
            <a:r>
              <a:rPr lang="zh-CN" altLang="en-US" dirty="0">
                <a:solidFill>
                  <a:schemeClr val="tx1"/>
                </a:solidFill>
              </a:rPr>
              <a:t>。</a:t>
            </a:r>
            <a:r>
              <a:rPr lang="zh-CN" altLang="en-US"/>
              <a:t>通过这些开源社区，可以促进团队化合作编程，加强代码审查和协作，讨论和解决问题，以及利用在线社交平台进行更广泛的交流。这些社区不仅提供了技术交流的平台，还有可能为项目带来潜在的贡献者和用户，从而推动项目的持续发展和完善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294967295"/>
          </p:nvPr>
        </p:nvSpPr>
        <p:spPr>
          <a:xfrm>
            <a:off x="11358563" y="6451600"/>
            <a:ext cx="833437" cy="277813"/>
          </a:xfrm>
        </p:spPr>
        <p:txBody>
          <a:bodyPr/>
          <a:lstStyle/>
          <a:p>
            <a:r>
              <a:rPr lang="zh-CN" altLang="en-US"/>
              <a:t>*</a:t>
            </a:r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idx="4294967295"/>
          </p:nvPr>
        </p:nvSpPr>
        <p:spPr>
          <a:xfrm>
            <a:off x="993422" y="929474"/>
            <a:ext cx="4470400" cy="535531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</a:rPr>
              <a:t>开源社区的使用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286173" y="3733751"/>
            <a:ext cx="6559113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</a:rPr>
              <a:t>实践收获与感受</a:t>
            </a:r>
            <a:endParaRPr lang="zh-CN" altLang="en-US" sz="4400" b="1" dirty="0">
              <a:solidFill>
                <a:schemeClr val="bg1"/>
              </a:solidFill>
            </a:endParaRPr>
          </a:p>
          <a:p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779507" y="1939266"/>
            <a:ext cx="18572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dirty="0">
                <a:gradFill>
                  <a:gsLst>
                    <a:gs pos="100000">
                      <a:schemeClr val="accent1"/>
                    </a:gs>
                    <a:gs pos="0">
                      <a:schemeClr val="accent1">
                        <a:lumMod val="75000"/>
                      </a:schemeClr>
                    </a:gs>
                  </a:gsLst>
                  <a:lin ang="0" scaled="1"/>
                </a:gradFill>
                <a:latin typeface="+mj-lt"/>
              </a:rPr>
              <a:t>08</a:t>
            </a:r>
            <a:endParaRPr lang="zh-CN" altLang="en-US" sz="9600" dirty="0">
              <a:gradFill>
                <a:gsLst>
                  <a:gs pos="100000">
                    <a:schemeClr val="accent1"/>
                  </a:gs>
                  <a:gs pos="0">
                    <a:schemeClr val="accent1">
                      <a:lumMod val="75000"/>
                    </a:schemeClr>
                  </a:gs>
                </a:gsLst>
                <a:lin ang="0" scaled="1"/>
              </a:gradFill>
              <a:latin typeface="+mj-lt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6" name="标题 1"/>
          <p:cNvSpPr>
            <a:spLocks noGrp="1"/>
          </p:cNvSpPr>
          <p:nvPr>
            <p:ph type="title" idx="4294967295"/>
          </p:nvPr>
        </p:nvSpPr>
        <p:spPr>
          <a:xfrm>
            <a:off x="982134" y="929475"/>
            <a:ext cx="4357510" cy="535531"/>
          </a:xfrm>
        </p:spPr>
        <p:txBody>
          <a:bodyPr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  <a:sym typeface="+mn-ea"/>
              </a:rPr>
              <a:t>实践收获与感受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3" name="文本框 2"/>
          <p:cNvSpPr txBox="1"/>
          <p:nvPr userDrawn="1"/>
        </p:nvSpPr>
        <p:spPr>
          <a:xfrm>
            <a:off x="362628" y="1557308"/>
            <a:ext cx="11466616" cy="4126267"/>
          </a:xfrm>
          <a:prstGeom prst="rect">
            <a:avLst/>
          </a:prstGeom>
        </p:spPr>
        <p:txBody>
          <a:bodyPr wrap="none" rtlCol="0">
            <a:noAutofit/>
          </a:bodyPr>
          <a:p>
            <a:pPr algn="l"/>
            <a:r>
              <a:rPr lang="zh-CN" altLang="en-US" sz="2800"/>
              <a:t>实践的收获：</a:t>
            </a:r>
            <a:endParaRPr lang="zh-CN" altLang="en-US" sz="2800"/>
          </a:p>
          <a:p>
            <a:pPr algn="l"/>
            <a:r>
              <a:rPr lang="zh-CN" altLang="en-US" sz="2000"/>
              <a:t>需求分析能力提升：</a:t>
            </a:r>
            <a:endParaRPr lang="en-US" altLang="zh-CN" sz="2000"/>
          </a:p>
          <a:p>
            <a:pPr algn="l"/>
            <a:r>
              <a:rPr lang="zh-CN" altLang="en-US" sz="2000"/>
              <a:t>通过实践，加深了对如何从用户需求中提炼出软件功能需求的理解，学会了如何撰写清晰、详细的需</a:t>
            </a:r>
            <a:endParaRPr lang="zh-CN" altLang="en-US" sz="2000"/>
          </a:p>
          <a:p>
            <a:pPr algn="l"/>
            <a:r>
              <a:rPr lang="zh-CN" altLang="en-US" sz="2000"/>
              <a:t>求规格说明书。</a:t>
            </a:r>
            <a:endParaRPr lang="zh-CN" altLang="en-US" sz="2000"/>
          </a:p>
          <a:p>
            <a:pPr algn="l"/>
            <a:r>
              <a:rPr lang="zh-CN" altLang="en-US" sz="2000"/>
              <a:t>系统设计技能增强：</a:t>
            </a:r>
            <a:endParaRPr lang="en-US" altLang="zh-CN" sz="2000"/>
          </a:p>
          <a:p>
            <a:pPr algn="l"/>
            <a:r>
              <a:rPr lang="zh-CN" altLang="en-US" sz="2000"/>
              <a:t>实践过程中，对软件体系结构设计、用户界面设计和详细设计有了更深入的认识，掌握了如何将需求</a:t>
            </a:r>
            <a:endParaRPr lang="zh-CN" altLang="en-US" sz="2000"/>
          </a:p>
          <a:p>
            <a:pPr algn="l"/>
            <a:r>
              <a:rPr lang="zh-CN" altLang="en-US" sz="2000"/>
              <a:t>转化为具体的设计文档，尤其是对于各种模型图示的绘制有了巨大的进步。</a:t>
            </a:r>
            <a:endParaRPr lang="zh-CN" altLang="en-US" sz="2000"/>
          </a:p>
          <a:p>
            <a:pPr algn="l"/>
            <a:r>
              <a:rPr lang="zh-CN" altLang="en-US" sz="2000"/>
              <a:t>团队协作经验：</a:t>
            </a:r>
            <a:endParaRPr lang="en-US" altLang="zh-CN" sz="2000"/>
          </a:p>
          <a:p>
            <a:pPr algn="l"/>
            <a:r>
              <a:rPr lang="zh-CN" altLang="en-US" sz="2000"/>
              <a:t>在项目中与团队成员协作，分配任务，共同解决问题，增强了团队合作和沟通协调的能力。</a:t>
            </a:r>
            <a:endParaRPr lang="zh-CN" altLang="en-US" sz="2000"/>
          </a:p>
          <a:p>
            <a:pPr algn="l"/>
            <a:r>
              <a:rPr lang="zh-CN" altLang="en-US" sz="2000"/>
              <a:t>技术栈应用：</a:t>
            </a:r>
            <a:endParaRPr lang="en-US" altLang="zh-CN" sz="2000"/>
          </a:p>
          <a:p>
            <a:pPr algn="l"/>
            <a:r>
              <a:rPr lang="zh-CN" altLang="en-US" sz="2000"/>
              <a:t>通过实际应用</a:t>
            </a:r>
            <a:r>
              <a:rPr lang="en-US" altLang="zh-CN" sz="2000"/>
              <a:t>Java</a:t>
            </a:r>
            <a:r>
              <a:rPr lang="zh-CN" altLang="en-US" sz="2000"/>
              <a:t>、</a:t>
            </a:r>
            <a:r>
              <a:rPr lang="en-US" altLang="zh-CN" sz="2000"/>
              <a:t>Python</a:t>
            </a:r>
            <a:r>
              <a:rPr lang="zh-CN" altLang="en-US" sz="2000"/>
              <a:t>、</a:t>
            </a:r>
            <a:r>
              <a:rPr lang="en-US" altLang="zh-CN" sz="2000"/>
              <a:t>MySQL</a:t>
            </a:r>
            <a:r>
              <a:rPr lang="zh-CN" altLang="en-US" sz="2000"/>
              <a:t>等技术栈，加深了对这些技术的理解，并提高了实际开发能力。</a:t>
            </a:r>
            <a:endParaRPr lang="zh-CN" altLang="en-US" sz="2000"/>
          </a:p>
          <a:p>
            <a:pPr algn="l"/>
            <a:r>
              <a:rPr lang="zh-CN" altLang="en-US" sz="2000"/>
              <a:t>问题解决策略：</a:t>
            </a:r>
            <a:endParaRPr lang="en-US" altLang="zh-CN" sz="2000"/>
          </a:p>
          <a:p>
            <a:pPr algn="l"/>
            <a:r>
              <a:rPr lang="zh-CN" altLang="en-US" sz="2000"/>
              <a:t>在遇到设计和实现难题时，学会了如何分析问题并寻找解决方案，能灵活运用已有的开源代码来实现</a:t>
            </a:r>
            <a:endParaRPr lang="zh-CN" altLang="en-US" sz="2000"/>
          </a:p>
          <a:p>
            <a:pPr algn="l"/>
            <a:r>
              <a:rPr lang="zh-CN" altLang="en-US" sz="2000"/>
              <a:t>自己需求的功能，提升了解决复杂问题的能力。</a:t>
            </a:r>
            <a:endParaRPr lang="zh-CN" altLang="en-US" sz="2000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6" name="标题 1"/>
          <p:cNvSpPr>
            <a:spLocks noGrp="1"/>
          </p:cNvSpPr>
          <p:nvPr>
            <p:ph type="title" idx="4294967295"/>
          </p:nvPr>
        </p:nvSpPr>
        <p:spPr>
          <a:xfrm>
            <a:off x="982134" y="929475"/>
            <a:ext cx="4357510" cy="535531"/>
          </a:xfrm>
        </p:spPr>
        <p:txBody>
          <a:bodyPr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  <a:sym typeface="+mn-ea"/>
              </a:rPr>
              <a:t>实践收获与感受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2" name="文本框 1"/>
          <p:cNvSpPr txBox="1"/>
          <p:nvPr userDrawn="1"/>
        </p:nvSpPr>
        <p:spPr>
          <a:xfrm>
            <a:off x="442979" y="1557308"/>
            <a:ext cx="11482676" cy="4608057"/>
          </a:xfrm>
          <a:prstGeom prst="rect">
            <a:avLst/>
          </a:prstGeom>
        </p:spPr>
        <p:txBody>
          <a:bodyPr wrap="none" rtlCol="0">
            <a:noAutofit/>
          </a:bodyPr>
          <a:p>
            <a:pPr algn="l"/>
            <a:r>
              <a:rPr lang="zh-CN" altLang="en-US" sz="2800"/>
              <a:t>心得与体会：</a:t>
            </a:r>
            <a:endParaRPr lang="zh-CN" altLang="en-US" sz="2800"/>
          </a:p>
          <a:p>
            <a:pPr algn="l"/>
            <a:r>
              <a:rPr lang="zh-CN" altLang="en-US" sz="2000"/>
              <a:t>需求与设计的一致性：</a:t>
            </a:r>
            <a:endParaRPr lang="en-US" altLang="zh-CN" sz="2000"/>
          </a:p>
          <a:p>
            <a:pPr algn="l"/>
            <a:r>
              <a:rPr lang="zh-CN" altLang="en-US" sz="2000"/>
              <a:t>体会到需求分析和系统设计之间的紧密联系，需求分析的准确性直接影响到设计的有效性。</a:t>
            </a:r>
            <a:endParaRPr lang="zh-CN" altLang="en-US" sz="2000"/>
          </a:p>
          <a:p>
            <a:pPr algn="l"/>
            <a:r>
              <a:rPr lang="zh-CN" altLang="en-US" sz="2000"/>
              <a:t>用户中心设计：</a:t>
            </a:r>
            <a:endParaRPr lang="en-US" altLang="zh-CN" sz="2000"/>
          </a:p>
          <a:p>
            <a:pPr algn="l"/>
            <a:r>
              <a:rPr lang="zh-CN" altLang="en-US" sz="2000"/>
              <a:t>认识到以用户为中心的设计的重要性，所有设计决策都应以满足用户需求为出发点，不能脱离实际使</a:t>
            </a:r>
            <a:endParaRPr lang="zh-CN" altLang="en-US" sz="2000"/>
          </a:p>
          <a:p>
            <a:pPr algn="l"/>
            <a:r>
              <a:rPr lang="zh-CN" altLang="en-US" sz="2000"/>
              <a:t>用。</a:t>
            </a:r>
            <a:endParaRPr lang="zh-CN" altLang="en-US" sz="2000"/>
          </a:p>
          <a:p>
            <a:pPr algn="l"/>
            <a:r>
              <a:rPr lang="zh-CN" altLang="en-US" sz="2000"/>
              <a:t>迭代开发的价值：</a:t>
            </a:r>
            <a:endParaRPr lang="en-US" altLang="zh-CN" sz="2000"/>
          </a:p>
          <a:p>
            <a:pPr algn="l"/>
            <a:r>
              <a:rPr lang="zh-CN" altLang="en-US" sz="2000"/>
              <a:t>体会到迭代开发的优势，通过不断的反馈和改进，可以逐步优化系统设计和实现。</a:t>
            </a:r>
            <a:endParaRPr lang="zh-CN" altLang="en-US" sz="2000"/>
          </a:p>
          <a:p>
            <a:pPr algn="l"/>
            <a:r>
              <a:rPr lang="zh-CN" altLang="en-US" sz="2000"/>
              <a:t>细节的重要性：</a:t>
            </a:r>
            <a:endParaRPr lang="en-US" altLang="zh-CN" sz="2000"/>
          </a:p>
          <a:p>
            <a:pPr algn="l"/>
            <a:r>
              <a:rPr lang="zh-CN" altLang="en-US" sz="2000"/>
              <a:t>在设计和实现过程中，对细节的关注是至关重要的，无论是文档还是程序，都要注重细节和规范。</a:t>
            </a:r>
            <a:endParaRPr lang="zh-CN" altLang="en-US" sz="2000"/>
          </a:p>
          <a:p>
            <a:pPr algn="l"/>
            <a:r>
              <a:rPr lang="zh-CN" altLang="en-US" sz="2000"/>
              <a:t>技术选型：</a:t>
            </a:r>
            <a:endParaRPr lang="zh-CN" altLang="en-US" sz="2000"/>
          </a:p>
          <a:p>
            <a:pPr algn="l"/>
            <a:r>
              <a:rPr lang="zh-CN" altLang="en-US" sz="2000"/>
              <a:t>体会到技术选型对于项目成功的影响，选择</a:t>
            </a:r>
            <a:r>
              <a:rPr lang="zh-CN" altLang="en-US" sz="2000">
                <a:solidFill>
                  <a:schemeClr val="tx1"/>
                </a:solidFill>
              </a:rPr>
              <a:t>自己擅长</a:t>
            </a:r>
            <a:r>
              <a:rPr lang="zh-CN" altLang="en-US" sz="2000"/>
              <a:t>的技术栈对于项目进度和质量有直接影响。</a:t>
            </a:r>
            <a:endParaRPr lang="zh-CN" altLang="en-US" sz="2000"/>
          </a:p>
          <a:p>
            <a:pPr algn="l"/>
            <a:r>
              <a:rPr lang="zh-CN" altLang="en-US" sz="2000"/>
              <a:t>团队合作的重要性：</a:t>
            </a:r>
            <a:endParaRPr lang="zh-CN" altLang="en-US" sz="2000"/>
          </a:p>
          <a:p>
            <a:pPr algn="l"/>
            <a:r>
              <a:rPr lang="zh-CN" altLang="en-US" sz="2000"/>
              <a:t>一两个人的努力很难在有限的时间里完成任务，我们在合作的过程中各司其职，发挥各自的长处，是</a:t>
            </a:r>
            <a:endParaRPr lang="zh-CN" altLang="en-US" sz="2000"/>
          </a:p>
          <a:p>
            <a:pPr algn="l"/>
            <a:r>
              <a:rPr lang="zh-CN" altLang="en-US" sz="2000"/>
              <a:t>我们项目完成的关键</a:t>
            </a:r>
            <a:endParaRPr lang="zh-CN" altLang="en-US" sz="2000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6" name="标题 1"/>
          <p:cNvSpPr>
            <a:spLocks noGrp="1"/>
          </p:cNvSpPr>
          <p:nvPr>
            <p:ph type="title" idx="4294967295"/>
          </p:nvPr>
        </p:nvSpPr>
        <p:spPr>
          <a:xfrm>
            <a:off x="982134" y="929475"/>
            <a:ext cx="4357510" cy="535531"/>
          </a:xfrm>
        </p:spPr>
        <p:txBody>
          <a:bodyPr/>
          <a:p>
            <a:r>
              <a:rPr lang="zh-CN" altLang="en-US" sz="3200" b="1" dirty="0">
                <a:solidFill>
                  <a:srgbClr val="1057CE"/>
                </a:solidFill>
                <a:latin typeface="+mn-ea"/>
                <a:ea typeface="+mn-ea"/>
                <a:sym typeface="+mn-ea"/>
              </a:rPr>
              <a:t>实践收获与感受</a:t>
            </a:r>
            <a:endParaRPr lang="zh-CN" altLang="en-US" sz="3200" b="1" dirty="0">
              <a:solidFill>
                <a:srgbClr val="1057CE"/>
              </a:solidFill>
              <a:latin typeface="+mn-ea"/>
              <a:ea typeface="+mn-ea"/>
            </a:endParaRPr>
          </a:p>
        </p:txBody>
      </p:sp>
      <p:sp>
        <p:nvSpPr>
          <p:cNvPr id="2" name="文本框 1"/>
          <p:cNvSpPr txBox="1"/>
          <p:nvPr userDrawn="1"/>
        </p:nvSpPr>
        <p:spPr>
          <a:xfrm>
            <a:off x="458986" y="1557308"/>
            <a:ext cx="11402377" cy="4640177"/>
          </a:xfrm>
          <a:prstGeom prst="rect">
            <a:avLst/>
          </a:prstGeom>
        </p:spPr>
        <p:txBody>
          <a:bodyPr wrap="none" rtlCol="0">
            <a:noAutofit/>
          </a:bodyPr>
          <a:p>
            <a:pPr algn="l"/>
            <a:r>
              <a:rPr lang="zh-CN" altLang="en-US" sz="2800"/>
              <a:t>困难和问题：</a:t>
            </a:r>
            <a:endParaRPr lang="zh-CN" altLang="en-US" sz="2800"/>
          </a:p>
          <a:p>
            <a:pPr algn="l"/>
            <a:r>
              <a:rPr lang="zh-CN" altLang="en-US" sz="2000"/>
              <a:t>技术实现难度：</a:t>
            </a:r>
            <a:endParaRPr lang="en-US" altLang="zh-CN" sz="2000"/>
          </a:p>
          <a:p>
            <a:pPr algn="l"/>
            <a:r>
              <a:rPr lang="zh-CN" altLang="en-US" sz="2000">
                <a:solidFill>
                  <a:schemeClr val="tx1"/>
                </a:solidFill>
              </a:rPr>
              <a:t>有些</a:t>
            </a:r>
            <a:r>
              <a:rPr lang="zh-CN" altLang="en-US" sz="2000"/>
              <a:t>设计在技术实现上遇到了难题，如</a:t>
            </a:r>
            <a:r>
              <a:rPr lang="zh-CN" altLang="en-US" sz="2000">
                <a:solidFill>
                  <a:schemeClr val="tx1"/>
                </a:solidFill>
              </a:rPr>
              <a:t>前后端的连接、网页开发、项目部署等</a:t>
            </a:r>
            <a:r>
              <a:rPr lang="zh-CN" altLang="en-US" sz="2000"/>
              <a:t>，需要深入研究和尝试</a:t>
            </a:r>
            <a:endParaRPr lang="zh-CN" altLang="en-US" sz="2000"/>
          </a:p>
          <a:p>
            <a:pPr algn="l"/>
            <a:r>
              <a:rPr lang="zh-CN" altLang="en-US" sz="2000"/>
              <a:t>不同的解决方案，或者向老师和同学寻求帮助。</a:t>
            </a:r>
            <a:endParaRPr lang="zh-CN" altLang="en-US" sz="2000"/>
          </a:p>
          <a:p>
            <a:pPr algn="l"/>
            <a:r>
              <a:rPr lang="zh-CN" altLang="en-US" sz="2000"/>
              <a:t>团队沟通障碍：</a:t>
            </a:r>
            <a:endParaRPr lang="en-US" altLang="zh-CN" sz="2000"/>
          </a:p>
          <a:p>
            <a:pPr algn="l"/>
            <a:r>
              <a:rPr lang="zh-CN" altLang="en-US" sz="2000"/>
              <a:t>在团队协作中，由于成员</a:t>
            </a:r>
            <a:r>
              <a:rPr lang="zh-CN" altLang="en-US" sz="2000">
                <a:solidFill>
                  <a:schemeClr val="tx1"/>
                </a:solidFill>
              </a:rPr>
              <a:t>之间</a:t>
            </a:r>
            <a:r>
              <a:rPr lang="zh-CN" altLang="en-US" sz="2000"/>
              <a:t>理解的差异，沟通并不总是顺畅，有时会导致误解和返工。</a:t>
            </a:r>
            <a:endParaRPr lang="zh-CN" altLang="en-US" sz="2000"/>
          </a:p>
          <a:p>
            <a:pPr algn="l"/>
            <a:r>
              <a:rPr lang="zh-CN" altLang="en-US" sz="2000"/>
              <a:t>时间管理问题：</a:t>
            </a:r>
            <a:endParaRPr lang="en-US" altLang="zh-CN" sz="2000"/>
          </a:p>
          <a:p>
            <a:pPr algn="l"/>
            <a:r>
              <a:rPr lang="zh-CN" altLang="en-US" sz="2000"/>
              <a:t>项目进度控制是一个挑战，尤其是在面临多个任务和截止日期时，大家的时间分配并不一致如何有效</a:t>
            </a:r>
            <a:endParaRPr lang="zh-CN" altLang="en-US" sz="2000"/>
          </a:p>
          <a:p>
            <a:pPr algn="l"/>
            <a:r>
              <a:rPr lang="zh-CN" altLang="en-US" sz="2000"/>
              <a:t>管理时间并确保项目按时完成是一个难题。</a:t>
            </a:r>
            <a:endParaRPr lang="zh-CN" altLang="en-US" sz="2000"/>
          </a:p>
          <a:p>
            <a:pPr algn="l"/>
            <a:r>
              <a:rPr lang="zh-CN" altLang="en-US" sz="2000">
                <a:solidFill>
                  <a:schemeClr val="tx1"/>
                </a:solidFill>
              </a:rPr>
              <a:t>程序设计经验</a:t>
            </a:r>
            <a:r>
              <a:rPr lang="zh-CN" altLang="en-US" sz="2000"/>
              <a:t>不足：</a:t>
            </a:r>
            <a:endParaRPr lang="en-US" altLang="zh-CN" sz="2000"/>
          </a:p>
          <a:p>
            <a:pPr algn="l"/>
            <a:r>
              <a:rPr lang="zh-CN" altLang="en-US" sz="2000"/>
              <a:t>在项目开发过程中，由于代码编写经验不足，早期有很多报错和</a:t>
            </a:r>
            <a:r>
              <a:rPr lang="en-US" altLang="zh-CN" sz="2000"/>
              <a:t>bug</a:t>
            </a:r>
            <a:r>
              <a:rPr lang="zh-CN" altLang="en-US" sz="2000"/>
              <a:t>，也经历了软件突然打不开的情</a:t>
            </a:r>
            <a:endParaRPr lang="zh-CN" altLang="en-US" sz="2000"/>
          </a:p>
          <a:p>
            <a:pPr algn="l"/>
            <a:r>
              <a:rPr lang="zh-CN" altLang="en-US" sz="2000"/>
              <a:t>况，对于第一次开发一个相对完整的软件项目的我们也是不小的挑战。</a:t>
            </a:r>
            <a:endParaRPr lang="zh-CN" altLang="en-US" sz="2000"/>
          </a:p>
          <a:p>
            <a:pPr algn="l"/>
            <a:r>
              <a:rPr lang="zh-CN" altLang="en-US" sz="2000"/>
              <a:t>用户参与度低：</a:t>
            </a:r>
            <a:endParaRPr lang="en-US" altLang="zh-CN" sz="2000"/>
          </a:p>
          <a:p>
            <a:pPr algn="l"/>
            <a:r>
              <a:rPr lang="zh-CN" altLang="en-US" sz="2000"/>
              <a:t>在需求</a:t>
            </a:r>
            <a:r>
              <a:rPr lang="zh-CN" altLang="en-US" sz="2000">
                <a:solidFill>
                  <a:schemeClr val="tx1"/>
                </a:solidFill>
              </a:rPr>
              <a:t>分析</a:t>
            </a:r>
            <a:r>
              <a:rPr lang="zh-CN" altLang="en-US" sz="2000"/>
              <a:t>和用户测试阶段，用户的参与度不够，导致一些</a:t>
            </a:r>
            <a:r>
              <a:rPr lang="zh-CN" altLang="en-US" sz="2000">
                <a:solidFill>
                  <a:schemeClr val="tx1"/>
                </a:solidFill>
              </a:rPr>
              <a:t>设计</a:t>
            </a:r>
            <a:r>
              <a:rPr lang="zh-CN" altLang="en-US" sz="2000"/>
              <a:t>可能并不符合用户的实际操作习惯。</a:t>
            </a:r>
            <a:endParaRPr lang="zh-CN" altLang="en-US" sz="2000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369650" y="727583"/>
            <a:ext cx="7263527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800" b="1" dirty="0">
                <a:gradFill flip="none" rotWithShape="1">
                  <a:gsLst>
                    <a:gs pos="100000">
                      <a:schemeClr val="accent1"/>
                    </a:gs>
                    <a:gs pos="18000">
                      <a:schemeClr val="accent1">
                        <a:lumMod val="75000"/>
                      </a:schemeClr>
                    </a:gs>
                  </a:gsLst>
                  <a:lin ang="5400000" scaled="1"/>
                  <a:tileRect/>
                </a:gradFill>
                <a:latin typeface="+mj-ea"/>
                <a:ea typeface="+mj-ea"/>
              </a:rPr>
              <a:t>汇报完毕</a:t>
            </a:r>
            <a:endParaRPr lang="zh-CN" altLang="en-US" sz="13800" b="1" dirty="0">
              <a:gradFill flip="none" rotWithShape="1">
                <a:gsLst>
                  <a:gs pos="100000">
                    <a:schemeClr val="accent1"/>
                  </a:gs>
                  <a:gs pos="18000">
                    <a:schemeClr val="accent1">
                      <a:lumMod val="75000"/>
                    </a:schemeClr>
                  </a:gs>
                </a:gsLst>
                <a:lin ang="5400000" scaled="1"/>
                <a:tileRect/>
              </a:gradFill>
              <a:latin typeface="+mj-ea"/>
              <a:ea typeface="+mj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085223" y="5798439"/>
            <a:ext cx="43057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</a:rPr>
              <a:t>中国民航大学计算机科学与技术学院</a:t>
            </a:r>
            <a:endParaRPr lang="en-US" altLang="zh-CN" sz="2000" dirty="0">
              <a:solidFill>
                <a:schemeClr val="bg1"/>
              </a:solidFill>
            </a:endParaRPr>
          </a:p>
          <a:p>
            <a:pPr algn="ctr"/>
            <a:endParaRPr lang="zh-CN" altLang="en-US" sz="2000" dirty="0">
              <a:solidFill>
                <a:schemeClr val="bg1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558823" y="2943574"/>
            <a:ext cx="6591029" cy="148132"/>
            <a:chOff x="2804971" y="4029492"/>
            <a:chExt cx="6591029" cy="148132"/>
          </a:xfrm>
        </p:grpSpPr>
        <p:sp>
          <p:nvSpPr>
            <p:cNvPr id="7" name="矩形 6"/>
            <p:cNvSpPr/>
            <p:nvPr/>
          </p:nvSpPr>
          <p:spPr>
            <a:xfrm rot="2700000">
              <a:off x="6032094" y="4029492"/>
              <a:ext cx="148132" cy="148132"/>
            </a:xfrm>
            <a:prstGeom prst="rect">
              <a:avLst/>
            </a:prstGeom>
            <a:gradFill flip="none" rotWithShape="1">
              <a:gsLst>
                <a:gs pos="100000">
                  <a:schemeClr val="accent1"/>
                </a:gs>
                <a:gs pos="0">
                  <a:schemeClr val="accent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/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6343200" y="4103558"/>
              <a:ext cx="30528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2804971" y="4103558"/>
              <a:ext cx="30528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2558790" y="3578844"/>
            <a:ext cx="6466668" cy="1584325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组长：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李国栋</a:t>
            </a:r>
            <a:endParaRPr lang="zh-CN" altLang="en-US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项目团队成员：张炳坤</a:t>
            </a: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 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茹晗书</a:t>
            </a: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 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夏迅</a:t>
            </a: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 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谢继涛</a:t>
            </a:r>
            <a:endParaRPr lang="zh-CN" altLang="en-US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ags/tag2.xml><?xml version="1.0" encoding="utf-8"?>
<p:tagLst xmlns:p="http://schemas.openxmlformats.org/presentationml/2006/main">
  <p:tag name="commondata" val="eyJoZGlkIjoiMGYwMmMzMTg4ZThiMGExOTU4ZjkyYjEzMTM1ODMzZjcifQ=="/>
</p:tagLst>
</file>

<file path=ppt/theme/theme1.xml><?xml version="1.0" encoding="utf-8"?>
<a:theme xmlns:a="http://schemas.openxmlformats.org/drawingml/2006/main" name="Office 主题​​">
  <a:themeElements>
    <a:clrScheme name="自定义 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15BD8"/>
      </a:accent1>
      <a:accent2>
        <a:srgbClr val="FBBD06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100000">
              <a:schemeClr val="accent1"/>
            </a:gs>
            <a:gs pos="0">
              <a:schemeClr val="accent1">
                <a:lumMod val="75000"/>
              </a:schemeClr>
            </a:gs>
          </a:gsLst>
          <a:lin ang="0" scaled="1"/>
          <a:tileRect/>
        </a:gra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6640</Words>
  <Application>WPS 演示</Application>
  <PresentationFormat>宽屏</PresentationFormat>
  <Paragraphs>671</Paragraphs>
  <Slides>82</Slides>
  <Notes>17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82</vt:i4>
      </vt:variant>
    </vt:vector>
  </HeadingPairs>
  <TitlesOfParts>
    <vt:vector size="91" baseType="lpstr">
      <vt:lpstr>Arial</vt:lpstr>
      <vt:lpstr>宋体</vt:lpstr>
      <vt:lpstr>Wingdings</vt:lpstr>
      <vt:lpstr>微软雅黑</vt:lpstr>
      <vt:lpstr>Times New Roman</vt:lpstr>
      <vt:lpstr>Arial Unicode MS</vt:lpstr>
      <vt:lpstr>Arial Black</vt:lpstr>
      <vt:lpstr>等线</vt:lpstr>
      <vt:lpstr>Office 主题​​</vt:lpstr>
      <vt:lpstr>软件工程课程设计汇报 “社团管理系统”</vt:lpstr>
      <vt:lpstr>PowerPoint 演示文稿</vt:lpstr>
      <vt:lpstr>PowerPoint 演示文稿</vt:lpstr>
      <vt:lpstr>软件创意与需求</vt:lpstr>
      <vt:lpstr>软件创意与需求</vt:lpstr>
      <vt:lpstr>软件创意与需求</vt:lpstr>
      <vt:lpstr>PowerPoint 演示文稿</vt:lpstr>
      <vt:lpstr>软件需求分析</vt:lpstr>
      <vt:lpstr>软件需求分析</vt:lpstr>
      <vt:lpstr>软件需求分析</vt:lpstr>
      <vt:lpstr>软件需求分析</vt:lpstr>
      <vt:lpstr>软件需求分析</vt:lpstr>
      <vt:lpstr>软件需求分析</vt:lpstr>
      <vt:lpstr>软件需求分析</vt:lpstr>
      <vt:lpstr>软件需求分析</vt:lpstr>
      <vt:lpstr>软件需求分析</vt:lpstr>
      <vt:lpstr>软件需求分析</vt:lpstr>
      <vt:lpstr>软件需求分析</vt:lpstr>
      <vt:lpstr>软件需求分析</vt:lpstr>
      <vt:lpstr>软件需求分析</vt:lpstr>
      <vt:lpstr>软件需求分析</vt:lpstr>
      <vt:lpstr>软件需求分析</vt:lpstr>
      <vt:lpstr>软件需求分析</vt:lpstr>
      <vt:lpstr>软件需求分析</vt:lpstr>
      <vt:lpstr>软件需求分析</vt:lpstr>
      <vt:lpstr>软件需求分析</vt:lpstr>
      <vt:lpstr>软件需求分析</vt:lpstr>
      <vt:lpstr>软件需求分析</vt:lpstr>
      <vt:lpstr>软件需求分析</vt:lpstr>
      <vt:lpstr>PowerPoint 演示文稿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PowerPoint 演示文稿</vt:lpstr>
      <vt:lpstr>代码编写</vt:lpstr>
      <vt:lpstr>软件测试</vt:lpstr>
      <vt:lpstr>软件测试</vt:lpstr>
      <vt:lpstr>软件测试</vt:lpstr>
      <vt:lpstr>软件测试</vt:lpstr>
      <vt:lpstr>软件测试</vt:lpstr>
      <vt:lpstr>软件测试</vt:lpstr>
      <vt:lpstr>软件测试</vt:lpstr>
      <vt:lpstr>软件测试</vt:lpstr>
      <vt:lpstr>软件测试</vt:lpstr>
      <vt:lpstr>软件测试</vt:lpstr>
      <vt:lpstr>软件测试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开发技术与工具</vt:lpstr>
      <vt:lpstr>开发技术与工具</vt:lpstr>
      <vt:lpstr>PowerPoint 演示文稿</vt:lpstr>
      <vt:lpstr>开源社区的使用</vt:lpstr>
      <vt:lpstr>PowerPoint 演示文稿</vt:lpstr>
      <vt:lpstr>实践收获与感受</vt:lpstr>
      <vt:lpstr>实践收获与感受</vt:lpstr>
      <vt:lpstr>实践收获与感受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软件工程课程设计汇报 “社团管理系统”</dc:title>
  <dc:creator>刘 达鑫</dc:creator>
  <cp:lastModifiedBy>／2</cp:lastModifiedBy>
  <cp:revision>5</cp:revision>
  <dcterms:created xsi:type="dcterms:W3CDTF">2024-11-19T10:55:00Z</dcterms:created>
  <dcterms:modified xsi:type="dcterms:W3CDTF">2024-11-23T14:05:02Z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1E307114DF094EC1830F56C50BC3FD3C_12</vt:lpwstr>
  </property>
  <property fmtid="{D5CDD505-2E9C-101B-9397-08002B2CF9AE}" pid="3" name="KSOProductBuildVer">
    <vt:lpwstr>2052-12.1.0.18912</vt:lpwstr>
  </property>
</Properties>
</file>