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26"/>
  </p:handoutMasterIdLst>
  <p:sldIdLst>
    <p:sldId id="2891" r:id="rId3"/>
    <p:sldId id="321" r:id="rId4"/>
    <p:sldId id="2946" r:id="rId6"/>
    <p:sldId id="2916" r:id="rId7"/>
    <p:sldId id="2947" r:id="rId8"/>
    <p:sldId id="2932" r:id="rId9"/>
    <p:sldId id="2892" r:id="rId10"/>
    <p:sldId id="2893" r:id="rId11"/>
    <p:sldId id="2894" r:id="rId12"/>
    <p:sldId id="2895" r:id="rId13"/>
    <p:sldId id="2896" r:id="rId14"/>
    <p:sldId id="2897" r:id="rId15"/>
    <p:sldId id="2904" r:id="rId16"/>
    <p:sldId id="2898" r:id="rId17"/>
    <p:sldId id="2900" r:id="rId18"/>
    <p:sldId id="2899" r:id="rId19"/>
    <p:sldId id="2963" r:id="rId20"/>
    <p:sldId id="2965" r:id="rId21"/>
    <p:sldId id="2964" r:id="rId22"/>
    <p:sldId id="2901" r:id="rId23"/>
    <p:sldId id="2902" r:id="rId24"/>
    <p:sldId id="2948" r:id="rId25"/>
  </p:sldIdLst>
  <p:sldSz cx="12190095" cy="6858000"/>
  <p:notesSz cx="7099300" cy="10234295"/>
  <p:custDataLst>
    <p:tags r:id="rId3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7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 showGuides="1">
      <p:cViewPr varScale="1">
        <p:scale>
          <a:sx n="97" d="100"/>
          <a:sy n="97" d="100"/>
        </p:scale>
        <p:origin x="572" y="76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1" Type="http://schemas.openxmlformats.org/officeDocument/2006/relationships/tags" Target="tags/tag11.xml"/><Relationship Id="rId30" Type="http://schemas.openxmlformats.org/officeDocument/2006/relationships/commentAuthors" Target="commentAuthors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1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tags" Target="../tags/tag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tags" Target="../tags/tag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tags" Target="../tags/tag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tags" Target="../tags/tag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阅读、分析和维护开源软件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团队成员：秦薪淇、黄泽楷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汇报日期：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2024.1.14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精读了哪些包中的哪些类，总共精读了多少行代码</a:t>
            </a:r>
            <a:endParaRPr lang="en-US" altLang="zh-CN" dirty="0"/>
          </a:p>
          <a:p>
            <a:pPr marL="0" indent="0" algn="l">
              <a:buClrTx/>
              <a:buSzTx/>
              <a:buNone/>
            </a:pPr>
            <a:r>
              <a:rPr lang="en-US" altLang="zh-CN" dirty="0"/>
              <a:t>   </a:t>
            </a:r>
            <a:r>
              <a:rPr lang="zh-CN" altLang="en-US" dirty="0"/>
              <a:t>精读</a:t>
            </a:r>
            <a:r>
              <a:rPr lang="en-US" altLang="zh-CN" dirty="0">
                <a:sym typeface="+mn-ea"/>
              </a:rPr>
              <a:t>ui</a:t>
            </a:r>
            <a:r>
              <a:rPr lang="zh-CN" altLang="en-US" dirty="0">
                <a:sym typeface="+mn-ea"/>
              </a:rPr>
              <a:t>包中的</a:t>
            </a:r>
            <a:r>
              <a:rPr lang="en-US" altLang="zh-CN" dirty="0">
                <a:sym typeface="+mn-ea"/>
              </a:rPr>
              <a:t>NoteEditActivity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NoteListActivity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NoteItemData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NoteEditText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NoteListItem</a:t>
            </a:r>
            <a:r>
              <a:rPr lang="zh-CN" altLang="en-US" dirty="0">
                <a:sym typeface="+mn-ea"/>
              </a:rPr>
              <a:t>类；</a:t>
            </a:r>
            <a:endParaRPr lang="zh-CN" altLang="en-US" dirty="0"/>
          </a:p>
          <a:p>
            <a:pPr marL="0" indent="0" algn="l">
              <a:buClrTx/>
              <a:buSzTx/>
              <a:buNone/>
            </a:pPr>
            <a:r>
              <a:rPr lang="en-US" altLang="zh-CN" dirty="0">
                <a:sym typeface="+mn-ea"/>
              </a:rPr>
              <a:t>data</a:t>
            </a:r>
            <a:r>
              <a:rPr lang="zh-CN" altLang="en-US" dirty="0">
                <a:sym typeface="+mn-ea"/>
              </a:rPr>
              <a:t>包中的</a:t>
            </a:r>
            <a:r>
              <a:rPr lang="en-US" altLang="zh-CN" dirty="0">
                <a:sym typeface="+mn-ea"/>
              </a:rPr>
              <a:t>Notes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Contact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NoteProvider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NotesProvider</a:t>
            </a:r>
            <a:r>
              <a:rPr lang="zh-CN" altLang="en-US" dirty="0">
                <a:sym typeface="+mn-ea"/>
              </a:rPr>
              <a:t>类，</a:t>
            </a:r>
            <a:r>
              <a:rPr lang="en-US" altLang="zh-CN" dirty="0">
                <a:sym typeface="+mn-ea"/>
              </a:rPr>
              <a:t>NotesDatabaseHelper</a:t>
            </a:r>
            <a:r>
              <a:rPr lang="zh-CN" altLang="en-US" dirty="0">
                <a:sym typeface="+mn-ea"/>
              </a:rPr>
              <a:t>类；</a:t>
            </a:r>
            <a:endParaRPr lang="zh-CN" altLang="en-US" dirty="0"/>
          </a:p>
          <a:p>
            <a:pPr marL="0" indent="0" algn="l">
              <a:buClrTx/>
              <a:buSzTx/>
              <a:buNone/>
            </a:pPr>
            <a:r>
              <a:rPr lang="en-US" altLang="zh-CN" dirty="0">
                <a:sym typeface="+mn-ea"/>
              </a:rPr>
              <a:t>model</a:t>
            </a:r>
            <a:r>
              <a:rPr lang="zh-CN" altLang="en-US" dirty="0">
                <a:sym typeface="+mn-ea"/>
              </a:rPr>
              <a:t>包中</a:t>
            </a:r>
            <a:r>
              <a:rPr lang="en-US" altLang="zh-CN" dirty="0">
                <a:sym typeface="+mn-ea"/>
              </a:rPr>
              <a:t>Note</a:t>
            </a:r>
            <a:r>
              <a:rPr lang="zh-CN" altLang="en-US" dirty="0">
                <a:sym typeface="+mn-ea"/>
              </a:rPr>
              <a:t>类和</a:t>
            </a:r>
            <a:r>
              <a:rPr lang="en-US" altLang="zh-CN" dirty="0">
                <a:sym typeface="+mn-ea"/>
              </a:rPr>
              <a:t>WorkingNote</a:t>
            </a:r>
            <a:r>
              <a:rPr lang="zh-CN" altLang="en-US" dirty="0">
                <a:sym typeface="+mn-ea"/>
              </a:rPr>
              <a:t>类。</a:t>
            </a:r>
            <a:endParaRPr lang="zh-CN" altLang="en-US" dirty="0"/>
          </a:p>
          <a:p>
            <a:pPr marL="0" indent="0" algn="l">
              <a:buClrTx/>
              <a:buSzTx/>
              <a:buNone/>
            </a:pPr>
            <a:r>
              <a:rPr lang="zh-CN" altLang="en-US" dirty="0">
                <a:sym typeface="+mn-ea"/>
              </a:rPr>
              <a:t>以及</a:t>
            </a:r>
            <a:r>
              <a:rPr lang="en-US" altLang="zh-CN" dirty="0">
                <a:sym typeface="+mn-ea"/>
              </a:rPr>
              <a:t>tool</a:t>
            </a:r>
            <a:r>
              <a:rPr lang="zh-CN" altLang="en-US" dirty="0">
                <a:sym typeface="+mn-ea"/>
              </a:rPr>
              <a:t>包，</a:t>
            </a:r>
            <a:r>
              <a:rPr lang="en-US" altLang="zh-CN" dirty="0">
                <a:sym typeface="+mn-ea"/>
              </a:rPr>
              <a:t>widget</a:t>
            </a:r>
            <a:r>
              <a:rPr lang="zh-CN" altLang="en-US" dirty="0">
                <a:sym typeface="+mn-ea"/>
              </a:rPr>
              <a:t>包，</a:t>
            </a:r>
            <a:r>
              <a:rPr lang="en-US" altLang="zh-CN" dirty="0">
                <a:sym typeface="+mn-ea"/>
              </a:rPr>
              <a:t>gtask</a:t>
            </a:r>
            <a:r>
              <a:rPr lang="zh-CN" altLang="en-US" dirty="0">
                <a:sym typeface="+mn-ea"/>
              </a:rPr>
              <a:t>包中的类。</a:t>
            </a:r>
            <a:endParaRPr lang="zh-CN" altLang="en-US" dirty="0"/>
          </a:p>
          <a:p>
            <a:pPr marL="0" indent="0" algn="l">
              <a:buClrTx/>
              <a:buSzTx/>
              <a:buNone/>
            </a:pPr>
            <a:r>
              <a:rPr lang="zh-CN" altLang="en-US" dirty="0">
                <a:sym typeface="+mn-ea"/>
              </a:rPr>
              <a:t>总共精读了</a:t>
            </a:r>
            <a:r>
              <a:rPr lang="en-US" altLang="zh-CN" dirty="0">
                <a:sym typeface="+mn-ea"/>
              </a:rPr>
              <a:t>7456</a:t>
            </a:r>
            <a:r>
              <a:rPr lang="zh-CN" altLang="en-US" dirty="0">
                <a:sym typeface="+mn-ea"/>
              </a:rPr>
              <a:t>行代码。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>
                <a:sym typeface="+mn-ea"/>
              </a:rPr>
              <a:t>在精读和泛读的基础上，小组标注了小米便签代码的的所有类和部分资源文件。总共</a:t>
            </a:r>
            <a:r>
              <a:rPr lang="en-US" altLang="zh-CN" dirty="0">
                <a:sym typeface="+mn-ea"/>
              </a:rPr>
              <a:t>7</a:t>
            </a:r>
            <a:r>
              <a:rPr lang="zh-CN" altLang="en-US" dirty="0">
                <a:sym typeface="+mn-ea"/>
              </a:rPr>
              <a:t>个包，</a:t>
            </a:r>
            <a:r>
              <a:rPr lang="en-US" altLang="zh-CN" dirty="0">
                <a:sym typeface="+mn-ea"/>
              </a:rPr>
              <a:t>39</a:t>
            </a:r>
            <a:r>
              <a:rPr lang="zh-CN" altLang="en-US" dirty="0">
                <a:sym typeface="+mn-ea"/>
              </a:rPr>
              <a:t>个类，</a:t>
            </a:r>
            <a:r>
              <a:rPr lang="en-US" altLang="zh-CN" dirty="0">
                <a:sym typeface="+mn-ea"/>
              </a:rPr>
              <a:t>3924</a:t>
            </a:r>
            <a:r>
              <a:rPr lang="zh-CN" altLang="en-US" dirty="0">
                <a:sym typeface="+mn-ea"/>
              </a:rPr>
              <a:t>行代码</a:t>
            </a:r>
            <a:r>
              <a:rPr lang="en-US" altLang="zh-CN" dirty="0">
                <a:sym typeface="+mn-ea"/>
              </a:rPr>
              <a:t>(</a:t>
            </a:r>
            <a:r>
              <a:rPr lang="zh-CN" altLang="en-US" dirty="0">
                <a:sym typeface="+mn-ea"/>
              </a:rPr>
              <a:t>部分标注情况如下图所示</a:t>
            </a:r>
            <a:r>
              <a:rPr lang="en-US" altLang="zh-CN" dirty="0">
                <a:sym typeface="+mn-ea"/>
              </a:rPr>
              <a:t>)</a:t>
            </a:r>
            <a:endParaRPr lang="en-US" altLang="zh-CN" dirty="0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350" y="2781300"/>
            <a:ext cx="3113405" cy="31813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635" y="2781300"/>
            <a:ext cx="2642235" cy="31540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870" y="2781300"/>
            <a:ext cx="2395855" cy="31540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1725" y="2817495"/>
            <a:ext cx="3576955" cy="173863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3950"/>
            <a:ext cx="5975350" cy="5041900"/>
          </a:xfrm>
        </p:spPr>
        <p:txBody>
          <a:bodyPr>
            <a:normAutofit fontScale="57500" lnSpcReduction="10000"/>
          </a:bodyPr>
          <a:lstStyle/>
          <a:p>
            <a:r>
              <a:rPr lang="zh-CN" altLang="en-US" dirty="0"/>
              <a:t>新增了哪些功能，新增了哪些类，新增了多少行代码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设置界面背景，且可以进行背景切换操作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2.</a:t>
            </a:r>
            <a:r>
              <a:rPr lang="zh-CN" altLang="en-US" dirty="0"/>
              <a:t>新增登录欢迎界面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3.</a:t>
            </a:r>
            <a:r>
              <a:rPr lang="zh-CN" altLang="en-US" dirty="0"/>
              <a:t>新增登录密码，支持新建、删除和替换密码操作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4.</a:t>
            </a:r>
            <a:r>
              <a:rPr lang="zh-CN" altLang="en-US" dirty="0"/>
              <a:t>新增翻译功能，支持中译英、英译中和还原原本文本操作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5.</a:t>
            </a:r>
            <a:r>
              <a:rPr lang="zh-CN" altLang="en-US" dirty="0"/>
              <a:t>新增插入图片功能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6.</a:t>
            </a:r>
            <a:r>
              <a:rPr lang="zh-CN" altLang="en-US" dirty="0"/>
              <a:t>新增修改字体操作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7.</a:t>
            </a:r>
            <a:r>
              <a:rPr lang="zh-CN" altLang="en-US" dirty="0"/>
              <a:t>新增统计字符数操作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8.</a:t>
            </a:r>
            <a:r>
              <a:rPr lang="zh-CN" altLang="en-US" dirty="0"/>
              <a:t>新增撤销操作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9.</a:t>
            </a:r>
            <a:r>
              <a:rPr lang="zh-CN" altLang="en-US" dirty="0"/>
              <a:t>新增朗读操作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10.</a:t>
            </a:r>
            <a:r>
              <a:rPr lang="zh-CN" altLang="en-US" dirty="0"/>
              <a:t>新增私密模式功能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11.</a:t>
            </a:r>
            <a:r>
              <a:rPr lang="zh-CN" altLang="en-US" dirty="0"/>
              <a:t>新增语音合成功能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12.</a:t>
            </a:r>
            <a:r>
              <a:rPr lang="zh-CN" altLang="en-US" dirty="0"/>
              <a:t>新增语音听写功能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13.</a:t>
            </a:r>
            <a:r>
              <a:rPr lang="zh-CN" altLang="en-US" dirty="0"/>
              <a:t>新增获取地理位置功能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14.</a:t>
            </a:r>
            <a:r>
              <a:rPr lang="zh-CN" altLang="en-US" dirty="0"/>
              <a:t>新增笔记编辑内搜索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15.</a:t>
            </a:r>
            <a:r>
              <a:rPr lang="zh-CN" altLang="en-US" dirty="0"/>
              <a:t>新增富文本功能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16.</a:t>
            </a:r>
            <a:r>
              <a:rPr lang="zh-CN" altLang="en-US" dirty="0"/>
              <a:t>新增模板便签功能</a:t>
            </a:r>
            <a:endParaRPr lang="zh-CN" altLang="en-US" dirty="0"/>
          </a:p>
        </p:txBody>
      </p:sp>
      <p:pic>
        <p:nvPicPr>
          <p:cNvPr id="2" name="图片 1" descr="Data bar Chart -jav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18580" y="800735"/>
            <a:ext cx="4889500" cy="2422525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527165" y="3429000"/>
            <a:ext cx="4665345" cy="22821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399145" y="3213100"/>
            <a:ext cx="1072515" cy="1847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1000" b="0">
                <a:solidFill>
                  <a:schemeClr val="tx1"/>
                </a:solidFill>
              </a:rPr>
              <a:t>java</a:t>
            </a:r>
            <a:r>
              <a:rPr lang="zh-CN" altLang="en-US" sz="1000" b="0">
                <a:solidFill>
                  <a:schemeClr val="tx1"/>
                </a:solidFill>
              </a:rPr>
              <a:t>源码对比</a:t>
            </a:r>
            <a:endParaRPr lang="zh-CN" altLang="en-US" sz="1000" b="0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87665" y="5661660"/>
            <a:ext cx="189547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0">
                <a:solidFill>
                  <a:schemeClr val="tx1"/>
                </a:solidFill>
                <a:sym typeface="+mn-ea"/>
              </a:rPr>
              <a:t>xml</a:t>
            </a:r>
            <a:r>
              <a:rPr lang="zh-CN" altLang="en-US" sz="1000" b="0">
                <a:solidFill>
                  <a:schemeClr val="tx1"/>
                </a:solidFill>
                <a:sym typeface="+mn-ea"/>
              </a:rPr>
              <a:t>源码对比</a:t>
            </a:r>
            <a:endParaRPr lang="zh-CN" altLang="en-US" sz="1000"/>
          </a:p>
        </p:txBody>
      </p:sp>
      <p:sp>
        <p:nvSpPr>
          <p:cNvPr id="9" name="文本框 8"/>
          <p:cNvSpPr txBox="1"/>
          <p:nvPr/>
        </p:nvSpPr>
        <p:spPr>
          <a:xfrm>
            <a:off x="6842760" y="5944235"/>
            <a:ext cx="473773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0">
                <a:solidFill>
                  <a:schemeClr val="tx1"/>
                </a:solidFill>
              </a:rPr>
              <a:t>新增</a:t>
            </a:r>
            <a:r>
              <a:rPr lang="en-US" altLang="zh-CN" sz="1000" b="0">
                <a:solidFill>
                  <a:schemeClr val="tx1"/>
                </a:solidFill>
              </a:rPr>
              <a:t>2992</a:t>
            </a:r>
            <a:r>
              <a:rPr lang="zh-CN" altLang="en-US" sz="1000" b="0">
                <a:solidFill>
                  <a:schemeClr val="tx1"/>
                </a:solidFill>
              </a:rPr>
              <a:t>行</a:t>
            </a:r>
            <a:r>
              <a:rPr lang="en-US" altLang="zh-CN" sz="1000" b="0">
                <a:solidFill>
                  <a:schemeClr val="tx1"/>
                </a:solidFill>
              </a:rPr>
              <a:t>xml</a:t>
            </a:r>
            <a:r>
              <a:rPr lang="zh-CN" altLang="en-US" sz="1000" b="0">
                <a:solidFill>
                  <a:schemeClr val="tx1"/>
                </a:solidFill>
              </a:rPr>
              <a:t>源码，</a:t>
            </a:r>
            <a:r>
              <a:rPr lang="en-US" altLang="zh-CN" sz="1000" b="0">
                <a:solidFill>
                  <a:schemeClr val="tx1"/>
                </a:solidFill>
              </a:rPr>
              <a:t>4429</a:t>
            </a:r>
            <a:r>
              <a:rPr lang="zh-CN" altLang="en-US" sz="1000" b="0">
                <a:solidFill>
                  <a:schemeClr val="tx1"/>
                </a:solidFill>
              </a:rPr>
              <a:t>行</a:t>
            </a:r>
            <a:r>
              <a:rPr lang="en-US" altLang="zh-CN" sz="1000" b="0">
                <a:solidFill>
                  <a:schemeClr val="tx1"/>
                </a:solidFill>
              </a:rPr>
              <a:t>java</a:t>
            </a:r>
            <a:r>
              <a:rPr lang="zh-CN" altLang="en-US" sz="1000" b="0">
                <a:solidFill>
                  <a:schemeClr val="tx1"/>
                </a:solidFill>
              </a:rPr>
              <a:t>源码</a:t>
            </a:r>
            <a:endParaRPr lang="zh-CN" altLang="en-US" sz="1000" b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3950"/>
            <a:ext cx="5975350" cy="5041900"/>
          </a:xfrm>
        </p:spPr>
        <p:txBody>
          <a:bodyPr>
            <a:normAutofit fontScale="77500" lnSpcReduction="10000"/>
          </a:bodyPr>
          <a:lstStyle/>
          <a:p>
            <a:r>
              <a:rPr lang="zh-CN" altLang="en-US" dirty="0"/>
              <a:t>新增了哪些功能，新增了哪些类，新增了多少行代码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在不统计</a:t>
            </a:r>
            <a:r>
              <a:rPr lang="en-US" altLang="zh-CN" dirty="0"/>
              <a:t>MSC</a:t>
            </a:r>
            <a:r>
              <a:rPr lang="zh-CN" altLang="en-US" dirty="0"/>
              <a:t>与</a:t>
            </a:r>
            <a:r>
              <a:rPr lang="en-US" altLang="zh-CN" dirty="0"/>
              <a:t>AAR</a:t>
            </a:r>
            <a:r>
              <a:rPr lang="zh-CN" altLang="en-US" dirty="0"/>
              <a:t>文件下类的前提下，主要新增了</a:t>
            </a:r>
            <a:r>
              <a:rPr lang="en-US" altLang="zh-CN" dirty="0"/>
              <a:t>IflytekActivity</a:t>
            </a:r>
            <a:r>
              <a:rPr lang="zh-CN" altLang="en-US" dirty="0"/>
              <a:t>、</a:t>
            </a:r>
            <a:r>
              <a:rPr lang="en-US" altLang="zh-CN" dirty="0"/>
              <a:t>translate_demo</a:t>
            </a:r>
            <a:r>
              <a:rPr lang="zh-CN" altLang="en-US" dirty="0"/>
              <a:t>、</a:t>
            </a:r>
            <a:r>
              <a:rPr lang="en-US" altLang="zh-CN" dirty="0"/>
              <a:t>IATActivity</a:t>
            </a:r>
            <a:r>
              <a:rPr lang="zh-CN" altLang="en-US" dirty="0"/>
              <a:t>、</a:t>
            </a:r>
            <a:r>
              <a:rPr lang="en-US" altLang="zh-CN" dirty="0"/>
              <a:t>IatDemo</a:t>
            </a:r>
            <a:r>
              <a:rPr lang="zh-CN" altLang="en-US" dirty="0"/>
              <a:t>、</a:t>
            </a:r>
            <a:r>
              <a:rPr lang="en-US" altLang="zh-CN" dirty="0"/>
              <a:t>TtsDemo</a:t>
            </a:r>
            <a:r>
              <a:rPr lang="zh-CN" altLang="en-US" dirty="0"/>
              <a:t>、</a:t>
            </a:r>
            <a:r>
              <a:rPr lang="en-US" altLang="zh-CN" dirty="0"/>
              <a:t>IatSettings</a:t>
            </a:r>
            <a:r>
              <a:rPr lang="zh-CN" altLang="en-US" dirty="0"/>
              <a:t>、</a:t>
            </a:r>
            <a:r>
              <a:rPr lang="en-US" altLang="zh-CN" dirty="0"/>
              <a:t>TtsSettings</a:t>
            </a:r>
            <a:r>
              <a:rPr lang="zh-CN" altLang="en-US" dirty="0"/>
              <a:t>、</a:t>
            </a:r>
            <a:r>
              <a:rPr lang="en-US" altLang="zh-CN" dirty="0"/>
              <a:t>JsonParser</a:t>
            </a:r>
            <a:r>
              <a:rPr lang="zh-CN" altLang="en-US" dirty="0"/>
              <a:t>、</a:t>
            </a:r>
            <a:r>
              <a:rPr lang="en-US" altLang="zh-CN" dirty="0"/>
              <a:t>LoginActivity</a:t>
            </a:r>
            <a:r>
              <a:rPr lang="zh-CN" altLang="en-US" dirty="0"/>
              <a:t>、</a:t>
            </a:r>
            <a:r>
              <a:rPr lang="en-US" altLang="zh-CN" dirty="0"/>
              <a:t>DeletePassword</a:t>
            </a:r>
            <a:r>
              <a:rPr lang="zh-CN" altLang="en-US" dirty="0"/>
              <a:t>、</a:t>
            </a:r>
            <a:r>
              <a:rPr lang="en-US" altLang="zh-CN" dirty="0"/>
              <a:t>SetPassword</a:t>
            </a:r>
            <a:r>
              <a:rPr lang="zh-CN" altLang="en-US" dirty="0"/>
              <a:t>、</a:t>
            </a:r>
            <a:r>
              <a:rPr lang="en-US" altLang="zh-CN" dirty="0"/>
              <a:t>ChangePassword</a:t>
            </a:r>
            <a:r>
              <a:rPr lang="zh-CN" altLang="en-US" dirty="0"/>
              <a:t>、</a:t>
            </a:r>
            <a:r>
              <a:rPr lang="en-US" altLang="zh-CN" dirty="0"/>
              <a:t>SplashActivity</a:t>
            </a:r>
            <a:r>
              <a:rPr lang="zh-CN" altLang="en-US" dirty="0"/>
              <a:t>、</a:t>
            </a:r>
            <a:r>
              <a:rPr lang="en-US" altLang="zh-CN" dirty="0"/>
              <a:t>Fucutil</a:t>
            </a:r>
            <a:r>
              <a:rPr lang="zh-CN" altLang="en-US" dirty="0"/>
              <a:t>、</a:t>
            </a:r>
            <a:r>
              <a:rPr lang="en-US" altLang="zh-CN" dirty="0"/>
              <a:t>SpeechApp</a:t>
            </a:r>
            <a:r>
              <a:rPr lang="zh-CN" altLang="en-US" dirty="0"/>
              <a:t>等</a:t>
            </a:r>
            <a:r>
              <a:rPr lang="en-US" altLang="zh-CN" dirty="0"/>
              <a:t>15</a:t>
            </a:r>
            <a:r>
              <a:rPr lang="zh-CN" altLang="en-US" dirty="0"/>
              <a:t>个类，可以看到维护之后，注释比例增大一倍、空白比例更少，代码比例更少更精简。</a:t>
            </a:r>
            <a:endParaRPr lang="zh-CN" altLang="en-US" dirty="0"/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6455246" y="1340768"/>
            <a:ext cx="5791949" cy="334504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 lnSpcReduction="10000"/>
          </a:bodyPr>
          <a:lstStyle/>
          <a:p>
            <a:r>
              <a:rPr lang="zh-CN" altLang="en-US" dirty="0">
                <a:sym typeface="+mn-ea"/>
              </a:rPr>
              <a:t>开源软件泛读、标注和维护报告文档：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>
                <a:sym typeface="+mn-ea"/>
              </a:rPr>
              <a:t>该文档共</a:t>
            </a:r>
            <a:r>
              <a:rPr lang="en-US" altLang="zh-CN" dirty="0">
                <a:sym typeface="+mn-ea"/>
              </a:rPr>
              <a:t>70</a:t>
            </a:r>
            <a:r>
              <a:rPr lang="zh-CN" altLang="en-US" dirty="0">
                <a:sym typeface="+mn-ea"/>
              </a:rPr>
              <a:t>页，</a:t>
            </a:r>
            <a:r>
              <a:rPr lang="en-US" altLang="zh-CN" dirty="0">
                <a:sym typeface="+mn-ea"/>
              </a:rPr>
              <a:t>64</a:t>
            </a:r>
            <a:r>
              <a:rPr lang="zh-CN" altLang="en-US" dirty="0">
                <a:sym typeface="+mn-ea"/>
              </a:rPr>
              <a:t>张图（另含</a:t>
            </a:r>
            <a:r>
              <a:rPr lang="en-US" altLang="zh-CN" dirty="0">
                <a:sym typeface="+mn-ea"/>
              </a:rPr>
              <a:t>5</a:t>
            </a:r>
            <a:r>
              <a:rPr lang="zh-CN" altLang="en-US" dirty="0">
                <a:sym typeface="+mn-ea"/>
              </a:rPr>
              <a:t>张表）。</a:t>
            </a:r>
            <a:endParaRPr lang="zh-CN" altLang="en-US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>
                <a:sym typeface="+mn-ea"/>
              </a:rPr>
              <a:t>开源软件的质量分析报告文档：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>
                <a:sym typeface="+mn-ea"/>
              </a:rPr>
              <a:t>该文档共</a:t>
            </a:r>
            <a:r>
              <a:rPr lang="en-US" altLang="zh-CN" dirty="0">
                <a:sym typeface="+mn-ea"/>
              </a:rPr>
              <a:t>27</a:t>
            </a:r>
            <a:r>
              <a:rPr lang="zh-CN" altLang="en-US" dirty="0">
                <a:sym typeface="+mn-ea"/>
              </a:rPr>
              <a:t>页，</a:t>
            </a:r>
            <a:r>
              <a:rPr lang="en-US" altLang="zh-CN" dirty="0">
                <a:sym typeface="+mn-ea"/>
              </a:rPr>
              <a:t>31</a:t>
            </a:r>
            <a:r>
              <a:rPr lang="zh-CN" altLang="en-US" dirty="0">
                <a:sym typeface="+mn-ea"/>
              </a:rPr>
              <a:t>张图。</a:t>
            </a:r>
            <a:endParaRPr lang="zh-CN" altLang="en-US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>
                <a:sym typeface="+mn-ea"/>
              </a:rPr>
              <a:t>小组中每个同学的贡献度分别是多少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dirty="0">
                <a:sym typeface="+mn-ea"/>
              </a:rPr>
              <a:t>秦薪淇，贡献度：</a:t>
            </a:r>
            <a:r>
              <a:rPr lang="en-US" altLang="zh-CN" dirty="0">
                <a:sym typeface="+mn-ea"/>
              </a:rPr>
              <a:t>1  </a:t>
            </a:r>
            <a:r>
              <a:rPr lang="zh-CN" altLang="en-US" dirty="0">
                <a:sym typeface="+mn-ea"/>
              </a:rPr>
              <a:t>黄泽楷，贡献度：</a:t>
            </a:r>
            <a:r>
              <a:rPr lang="en-US" altLang="zh-CN" dirty="0">
                <a:sym typeface="+mn-ea"/>
              </a:rPr>
              <a:t>1  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小米便签软件的用例图</a:t>
            </a:r>
            <a:endParaRPr lang="zh-CN" altLang="en-US" dirty="0"/>
          </a:p>
        </p:txBody>
      </p:sp>
      <p:pic>
        <p:nvPicPr>
          <p:cNvPr id="5" name="图片 4" descr="图示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500" y="944724"/>
            <a:ext cx="3870591" cy="529258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  <a:endParaRPr lang="zh-CN" altLang="en-US" dirty="0"/>
          </a:p>
        </p:txBody>
      </p:sp>
      <p:pic>
        <p:nvPicPr>
          <p:cNvPr id="4" name="图片 3" descr="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" y="836930"/>
            <a:ext cx="6050280" cy="5486400"/>
          </a:xfrm>
          <a:prstGeom prst="rect">
            <a:avLst/>
          </a:prstGeom>
        </p:spPr>
      </p:pic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483225" y="944245"/>
            <a:ext cx="6468745" cy="5544185"/>
          </a:xfrm>
        </p:spPr>
        <p:txBody>
          <a:bodyPr/>
          <a:lstStyle/>
          <a:p>
            <a:r>
              <a:rPr lang="zh-CN" altLang="en-US" sz="2000"/>
              <a:t>该开源软件的类组织成7个子系统(6个源代码包，1个资源文件包)，这些子系统之间的关系如图2所示。</a:t>
            </a:r>
            <a:endParaRPr lang="zh-CN" altLang="en-US" sz="2000"/>
          </a:p>
          <a:p>
            <a:r>
              <a:rPr lang="zh-CN" altLang="en-US" sz="2000"/>
              <a:t>虚线表示包与包之间存在依赖关系。</a:t>
            </a:r>
            <a:endParaRPr lang="zh-CN" altLang="en-US" sz="2000"/>
          </a:p>
          <a:p>
            <a:r>
              <a:rPr lang="zh-CN" altLang="en-US" sz="2000"/>
              <a:t>Res包用于存放应用程序的资源文件。</a:t>
            </a:r>
            <a:endParaRPr lang="zh-CN" altLang="en-US" sz="2000"/>
          </a:p>
          <a:p>
            <a:r>
              <a:rPr lang="zh-CN" altLang="en-US" sz="2000"/>
              <a:t>Data包用于存储和处理备忘录应用程序的数据。</a:t>
            </a:r>
            <a:endParaRPr lang="zh-CN" altLang="en-US" sz="2000"/>
          </a:p>
          <a:p>
            <a:r>
              <a:rPr lang="zh-CN" altLang="en-US" sz="2000"/>
              <a:t>Model包用于存放数据模型相关的类，它主要负责定义应用程序中所需的数据结构、业务逻辑和数据操作的接口。</a:t>
            </a:r>
            <a:endParaRPr lang="zh-CN" altLang="en-US" sz="2000"/>
          </a:p>
          <a:p>
            <a:r>
              <a:rPr lang="zh-CN" altLang="en-US" sz="2000"/>
              <a:t>Widget包用于存放与应用程序桌面小部件（Widget）相关的类和方法。</a:t>
            </a:r>
            <a:endParaRPr lang="zh-CN" altLang="en-US" sz="2000"/>
          </a:p>
          <a:p>
            <a:r>
              <a:rPr lang="zh-CN" altLang="en-US" sz="2000"/>
              <a:t>Tool包用于存放与工具类和辅助功能相关的类和方法。</a:t>
            </a:r>
            <a:endParaRPr lang="zh-CN" altLang="en-US" sz="2000"/>
          </a:p>
          <a:p>
            <a:r>
              <a:rPr lang="zh-CN" altLang="en-US" sz="2000"/>
              <a:t>Ui包用于存放与用户界面相关的类、布局和资源文件，比如闹钟提醒。</a:t>
            </a:r>
            <a:endParaRPr lang="zh-CN" altLang="en-US" sz="2000"/>
          </a:p>
          <a:p>
            <a:r>
              <a:rPr lang="zh-CN" altLang="en-US" sz="2000"/>
              <a:t>Gtask包用于存放与数据更新，同步，检测异常相关的类和方法。</a:t>
            </a:r>
            <a:endParaRPr lang="zh-CN" altLang="en-US" sz="200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34010" y="728980"/>
            <a:ext cx="7233920" cy="3630295"/>
          </a:xfrm>
          <a:prstGeom prst="rect">
            <a:avLst/>
          </a:prstGeom>
        </p:spPr>
      </p:pic>
      <p:sp>
        <p:nvSpPr>
          <p:cNvPr id="6" name="内容占位符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539750" y="4569460"/>
            <a:ext cx="9617075" cy="1596390"/>
          </a:xfrm>
          <a:prstGeom prst="rect">
            <a:avLst/>
          </a:prstGeom>
        </p:spPr>
        <p:txBody>
          <a:bodyPr>
            <a:normAutofit fontScale="57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对</a:t>
            </a:r>
            <a:r>
              <a:rPr lang="en-US" altLang="zh-CN" dirty="0"/>
              <a:t>ui</a:t>
            </a:r>
            <a:r>
              <a:rPr lang="zh-CN" altLang="en-US" dirty="0"/>
              <a:t>包中的</a:t>
            </a:r>
            <a:r>
              <a:rPr lang="en-US" altLang="zh-CN" dirty="0"/>
              <a:t>NoteEditText</a:t>
            </a:r>
            <a:r>
              <a:rPr lang="zh-CN" altLang="en-US" dirty="0"/>
              <a:t>类（维护后）进行了标注，分析了该类的作用：</a:t>
            </a:r>
            <a:r>
              <a:rPr lang="en-US" altLang="zh-CN" dirty="0"/>
              <a:t> </a:t>
            </a:r>
            <a:r>
              <a:rPr lang="zh-CN" altLang="en-US" dirty="0"/>
              <a:t>处理屏幕被按下的事件，并根据坐标更新光标位置</a:t>
            </a:r>
            <a:r>
              <a:rPr lang="en-US" altLang="zh-CN" dirty="0"/>
              <a:t>;</a:t>
            </a:r>
            <a:r>
              <a:rPr lang="zh-CN" altLang="en-US" dirty="0"/>
              <a:t>处理用户按下一个键盘按键时会触发的删除事件，并记录光标位置处</a:t>
            </a:r>
            <a:r>
              <a:rPr lang="en-US" altLang="zh-CN" dirty="0"/>
              <a:t>;</a:t>
            </a:r>
            <a:r>
              <a:rPr lang="zh-CN" altLang="en-US" dirty="0"/>
              <a:t>理用户松开一个键盘按键时会触发的删除和添加新文本事件，并利用</a:t>
            </a:r>
            <a:r>
              <a:rPr lang="en-US" altLang="zh-CN" dirty="0"/>
              <a:t>OnTextViewChangeListener</a:t>
            </a:r>
            <a:r>
              <a:rPr lang="zh-CN" altLang="en-US" dirty="0"/>
              <a:t>对文本修改进行监听</a:t>
            </a:r>
            <a:r>
              <a:rPr lang="en-US" altLang="zh-CN" dirty="0"/>
              <a:t>;</a:t>
            </a:r>
            <a:r>
              <a:rPr lang="zh-CN" altLang="en-US" dirty="0"/>
              <a:t>处理焦点变化的事件，并利用</a:t>
            </a:r>
            <a:r>
              <a:rPr lang="en-US" altLang="zh-CN" dirty="0"/>
              <a:t>OnTextViewChangeListener</a:t>
            </a:r>
            <a:r>
              <a:rPr lang="zh-CN" altLang="en-US" dirty="0"/>
              <a:t>对文本修改进行监听</a:t>
            </a:r>
            <a:r>
              <a:rPr lang="en-US" altLang="zh-CN" dirty="0"/>
              <a:t>;</a:t>
            </a:r>
            <a:r>
              <a:rPr lang="zh-CN" altLang="en-US" dirty="0"/>
              <a:t>生成上下文菜单，根据文本中的</a:t>
            </a:r>
            <a:r>
              <a:rPr lang="en-US" altLang="zh-CN" dirty="0"/>
              <a:t>URLSpan</a:t>
            </a:r>
            <a:r>
              <a:rPr lang="zh-CN" altLang="en-US" dirty="0"/>
              <a:t>创建菜单项并跳转到相应链接。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小米便签代码标注示例（方法标注）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55" y="944880"/>
            <a:ext cx="7520940" cy="5276850"/>
          </a:xfrm>
          <a:prstGeom prst="rect">
            <a:avLst/>
          </a:prstGeom>
        </p:spPr>
      </p:pic>
      <p:sp>
        <p:nvSpPr>
          <p:cNvPr id="6" name="内容占位符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7781290" y="1772285"/>
            <a:ext cx="4317365" cy="3556000"/>
          </a:xfrm>
          <a:prstGeom prst="rect">
            <a:avLst/>
          </a:prstGeom>
        </p:spPr>
        <p:txBody>
          <a:bodyPr>
            <a:normAutofit fontScale="6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对</a:t>
            </a:r>
            <a:r>
              <a:rPr lang="en-US" altLang="zh-CN" dirty="0"/>
              <a:t>onTouchEvent</a:t>
            </a:r>
            <a:r>
              <a:rPr lang="zh-CN" altLang="en-US" dirty="0"/>
              <a:t>方法进行标注，</a:t>
            </a:r>
            <a:endParaRPr lang="zh-CN" altLang="en-US" dirty="0"/>
          </a:p>
          <a:p>
            <a:r>
              <a:rPr lang="zh-CN" altLang="en-US" dirty="0"/>
              <a:t>分析了该方法的功能：在用户触摸屏幕时被调用，实现了根据用户点击的位置更新光标的位置，让用户更加方便地编辑文本。</a:t>
            </a:r>
            <a:endParaRPr lang="zh-CN" altLang="en-US" dirty="0"/>
          </a:p>
          <a:p>
            <a:r>
              <a:rPr lang="zh-CN" altLang="en-US" dirty="0"/>
              <a:t>分析了该方法的参数：屏幕触摸对象</a:t>
            </a:r>
            <a:r>
              <a:rPr lang="en-US" altLang="zh-CN" dirty="0"/>
              <a:t>event</a:t>
            </a:r>
            <a:endParaRPr lang="zh-CN" altLang="en-US" dirty="0"/>
          </a:p>
          <a:p>
            <a:r>
              <a:rPr lang="zh-CN" altLang="en-US" dirty="0"/>
              <a:t>分析了该方法的返回值：需要返回</a:t>
            </a:r>
            <a:r>
              <a:rPr lang="en-US" altLang="zh-CN" dirty="0"/>
              <a:t>super.onTouchEvent(event)</a:t>
            </a:r>
            <a:r>
              <a:rPr lang="zh-CN" altLang="en-US" dirty="0"/>
              <a:t>来处理其他的按键事件。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小米便签代码标注示例（语句块标注）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62255" y="1016635"/>
            <a:ext cx="6760845" cy="5039995"/>
          </a:xfrm>
          <a:prstGeom prst="rect">
            <a:avLst/>
          </a:prstGeom>
        </p:spPr>
      </p:pic>
      <p:sp>
        <p:nvSpPr>
          <p:cNvPr id="6" name="内容占位符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7137400" y="1628775"/>
            <a:ext cx="4322445" cy="3689985"/>
          </a:xfrm>
          <a:prstGeom prst="rect">
            <a:avLst/>
          </a:prstGeom>
        </p:spPr>
        <p:txBody>
          <a:bodyPr>
            <a:normAutofit fontScale="6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对</a:t>
            </a:r>
            <a:r>
              <a:rPr lang="en-US" dirty="0"/>
              <a:t>initNoteScreen</a:t>
            </a:r>
            <a:r>
              <a:rPr lang="zh-CN" altLang="en-US" dirty="0"/>
              <a:t>方法中的</a:t>
            </a:r>
            <a:r>
              <a:rPr lang="en-US" altLang="zh-CN" dirty="0"/>
              <a:t>if-else</a:t>
            </a:r>
            <a:r>
              <a:rPr lang="zh-CN" altLang="en-US" dirty="0"/>
              <a:t>语句块进行标注。</a:t>
            </a:r>
            <a:endParaRPr lang="zh-CN" altLang="en-US" dirty="0"/>
          </a:p>
          <a:p>
            <a:r>
              <a:rPr lang="zh-CN" altLang="en-US" dirty="0"/>
              <a:t>分析结果：如果当前便签是</a:t>
            </a:r>
            <a:r>
              <a:rPr lang="en-US" altLang="zh-CN" dirty="0"/>
              <a:t>“</a:t>
            </a:r>
            <a:r>
              <a:rPr lang="zh-CN" altLang="en-US" dirty="0"/>
              <a:t>清单</a:t>
            </a:r>
            <a:r>
              <a:rPr lang="en-US" altLang="zh-CN" dirty="0"/>
              <a:t>”</a:t>
            </a:r>
            <a:r>
              <a:rPr lang="zh-CN" altLang="en-US" dirty="0"/>
              <a:t>模式，则调用</a:t>
            </a:r>
            <a:r>
              <a:rPr lang="en-US" altLang="zh-CN" dirty="0"/>
              <a:t>switchToListMode</a:t>
            </a:r>
            <a:r>
              <a:rPr lang="zh-CN" altLang="en-US" dirty="0"/>
              <a:t>方法将编辑区域切换到</a:t>
            </a:r>
            <a:r>
              <a:rPr lang="en-US" altLang="zh-CN" dirty="0"/>
              <a:t>“</a:t>
            </a:r>
            <a:r>
              <a:rPr lang="zh-CN" altLang="en-US" dirty="0"/>
              <a:t>清单</a:t>
            </a:r>
            <a:r>
              <a:rPr lang="en-US" altLang="zh-CN" dirty="0"/>
              <a:t>”</a:t>
            </a:r>
            <a:r>
              <a:rPr lang="zh-CN" altLang="en-US" dirty="0"/>
              <a:t>模式，并将</a:t>
            </a:r>
            <a:r>
              <a:rPr lang="en-US" altLang="zh-CN" dirty="0"/>
              <a:t>mWorkingNote</a:t>
            </a:r>
            <a:r>
              <a:rPr lang="zh-CN" altLang="en-US" dirty="0"/>
              <a:t>中的内容填充到编辑区域。如果当前便签不是</a:t>
            </a:r>
            <a:r>
              <a:rPr lang="en-US" altLang="zh-CN" dirty="0"/>
              <a:t>“</a:t>
            </a:r>
            <a:r>
              <a:rPr lang="zh-CN" altLang="en-US" dirty="0"/>
              <a:t>清单</a:t>
            </a:r>
            <a:r>
              <a:rPr lang="en-US" altLang="zh-CN" dirty="0"/>
              <a:t>”</a:t>
            </a:r>
            <a:r>
              <a:rPr lang="zh-CN" altLang="en-US" dirty="0"/>
              <a:t>模式，则将</a:t>
            </a:r>
            <a:r>
              <a:rPr lang="en-US" altLang="zh-CN" dirty="0"/>
              <a:t>mWorkingNote</a:t>
            </a:r>
            <a:r>
              <a:rPr lang="zh-CN" altLang="en-US" dirty="0"/>
              <a:t>中的内容填充到编辑区域，并调用</a:t>
            </a:r>
            <a:r>
              <a:rPr lang="en-US" altLang="zh-CN" dirty="0"/>
              <a:t>getHighlightQueryResult</a:t>
            </a:r>
            <a:r>
              <a:rPr lang="zh-CN" altLang="en-US" dirty="0"/>
              <a:t>方法将搜索关键字高亮显示。维护之后增加的代码也进行了标注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小米便签代码标注示例（语句标注）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02005" y="981075"/>
            <a:ext cx="9366250" cy="3132455"/>
          </a:xfrm>
          <a:prstGeom prst="rect">
            <a:avLst/>
          </a:prstGeom>
        </p:spPr>
      </p:pic>
      <p:sp>
        <p:nvSpPr>
          <p:cNvPr id="13" name="内容占位符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405765" y="4112895"/>
            <a:ext cx="11642090" cy="159639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/>
              <a:t>对</a:t>
            </a:r>
            <a:r>
              <a:rPr lang="en-US" altLang="zh-CN" sz="1800" dirty="0"/>
              <a:t>sendTo</a:t>
            </a:r>
            <a:r>
              <a:rPr lang="zh-CN" altLang="en-US" sz="1800" dirty="0"/>
              <a:t>中的方法进行标注。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对里面的语句进行逐句标注：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在方法内部，首先创建了一个新的</a:t>
            </a:r>
            <a:r>
              <a:rPr lang="en-US" altLang="zh-CN" sz="1800" dirty="0"/>
              <a:t>Intent</a:t>
            </a:r>
            <a:r>
              <a:rPr lang="zh-CN" altLang="en-US" sz="1800" dirty="0"/>
              <a:t>对象，并将其动作设置为</a:t>
            </a:r>
            <a:r>
              <a:rPr lang="en-US" altLang="zh-CN" sz="1800" dirty="0"/>
              <a:t>Intent.ACTION_SEND</a:t>
            </a:r>
            <a:r>
              <a:rPr lang="zh-CN" altLang="en-US" sz="1800" dirty="0"/>
              <a:t>，表示发送内容，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接着，通过</a:t>
            </a:r>
            <a:r>
              <a:rPr lang="en-US" altLang="zh-CN" sz="1800" dirty="0"/>
              <a:t>putExtra</a:t>
            </a:r>
            <a:r>
              <a:rPr lang="zh-CN" altLang="en-US" sz="1800" dirty="0"/>
              <a:t>方法将要分享的文本信息</a:t>
            </a:r>
            <a:r>
              <a:rPr lang="en-US" altLang="zh-CN" sz="1800" dirty="0"/>
              <a:t>info</a:t>
            </a:r>
            <a:r>
              <a:rPr lang="zh-CN" altLang="en-US" sz="1800" dirty="0"/>
              <a:t>放入</a:t>
            </a:r>
            <a:r>
              <a:rPr lang="en-US" altLang="zh-CN" sz="1800" dirty="0"/>
              <a:t>Intent</a:t>
            </a:r>
            <a:r>
              <a:rPr lang="zh-CN" altLang="en-US" sz="1800" dirty="0"/>
              <a:t>中，使用</a:t>
            </a:r>
            <a:r>
              <a:rPr lang="en-US" altLang="zh-CN" sz="1800" dirty="0"/>
              <a:t>Intent.EXTRA_TEXT</a:t>
            </a:r>
            <a:r>
              <a:rPr lang="zh-CN" altLang="en-US" sz="1800" dirty="0"/>
              <a:t>作为键。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然后，使用</a:t>
            </a:r>
            <a:r>
              <a:rPr lang="en-US" altLang="zh-CN" sz="1800" dirty="0"/>
              <a:t>setType</a:t>
            </a:r>
            <a:r>
              <a:rPr lang="zh-CN" altLang="en-US" sz="1800" dirty="0"/>
              <a:t>方法将要分享的内容的</a:t>
            </a:r>
            <a:r>
              <a:rPr lang="en-US" altLang="zh-CN" sz="1800" dirty="0"/>
              <a:t>MINE</a:t>
            </a:r>
            <a:r>
              <a:rPr lang="zh-CN" altLang="en-US" sz="1800" dirty="0"/>
              <a:t>类型设置为</a:t>
            </a:r>
            <a:r>
              <a:rPr lang="en-US" altLang="zh-CN" sz="1800" dirty="0"/>
              <a:t>“text/plain”,</a:t>
            </a:r>
            <a:r>
              <a:rPr lang="zh-CN" altLang="en-US" sz="1800" dirty="0"/>
              <a:t>表示纯文本类型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最后，通过</a:t>
            </a:r>
            <a:r>
              <a:rPr lang="en-US" altLang="zh-CN" sz="1800" dirty="0"/>
              <a:t>context.startActivity(intent)</a:t>
            </a:r>
            <a:r>
              <a:rPr lang="zh-CN" altLang="en-US" sz="1800" dirty="0"/>
              <a:t>启动该</a:t>
            </a:r>
            <a:r>
              <a:rPr lang="en-US" altLang="zh-CN" sz="1800" dirty="0"/>
              <a:t>Intent</a:t>
            </a:r>
            <a:r>
              <a:rPr lang="zh-CN" altLang="en-US" sz="1800" dirty="0"/>
              <a:t>，将文本信息发给其他应用程序进行处理。</a:t>
            </a:r>
            <a:endParaRPr lang="zh-CN" altLang="en-US" sz="1800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质量好在哪里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代码风格良好，命名和缩进规范。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2.</a:t>
            </a:r>
            <a:r>
              <a:rPr lang="zh-CN" altLang="en-US" dirty="0"/>
              <a:t>有良好的分层结构。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3.</a:t>
            </a:r>
            <a:r>
              <a:rPr lang="zh-CN" altLang="en-US" dirty="0"/>
              <a:t>代码模块化和可重用性高。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4.</a:t>
            </a:r>
            <a:r>
              <a:rPr lang="zh-CN" altLang="en-US" dirty="0"/>
              <a:t>代码体现高内聚度和低耦合度。</a:t>
            </a:r>
            <a:endParaRPr lang="en-US" altLang="zh-CN" dirty="0"/>
          </a:p>
          <a:p>
            <a:r>
              <a:rPr lang="zh-CN" altLang="en-US" dirty="0"/>
              <a:t>存在哪些质量问题。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存在注释较少，不方便阅读理解。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2.</a:t>
            </a:r>
            <a:r>
              <a:rPr lang="zh-CN" altLang="en-US" dirty="0"/>
              <a:t>部分方法的实现过长，显得冗余。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小米便签软件新增功能后的用例图</a:t>
            </a:r>
            <a:endParaRPr lang="zh-CN" altLang="en-US" dirty="0"/>
          </a:p>
        </p:txBody>
      </p:sp>
      <p:graphicFrame>
        <p:nvGraphicFramePr>
          <p:cNvPr id="12" name="内容占位符 11">
            <a:hlinkClick r:id="" action="ppaction://ole?verb="/>
          </p:cNvPr>
          <p:cNvGraphicFramePr>
            <a:graphicFrameLocks noChangeAspect="1"/>
          </p:cNvGraphicFramePr>
          <p:nvPr>
            <p:ph idx="1"/>
          </p:nvPr>
        </p:nvGraphicFramePr>
        <p:xfrm>
          <a:off x="1486535" y="1016635"/>
          <a:ext cx="3354705" cy="5039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5287010" imgH="7942580" progId="Visio.Drawing.15">
                  <p:embed/>
                </p:oleObj>
              </mc:Choice>
              <mc:Fallback>
                <p:oleObj name="" r:id="rId1" imgW="5287010" imgH="7942580" progId="Visio.Drawing.15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86535" y="1016635"/>
                        <a:ext cx="3354705" cy="50399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内容占位符 5"/>
          <p:cNvSpPr>
            <a:spLocks noGrp="1"/>
          </p:cNvSpPr>
          <p:nvPr/>
        </p:nvSpPr>
        <p:spPr>
          <a:xfrm>
            <a:off x="5071110" y="1125855"/>
            <a:ext cx="6388735" cy="503999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新增</a:t>
            </a:r>
            <a:r>
              <a:rPr lang="en-US" altLang="zh-CN" dirty="0"/>
              <a:t>16</a:t>
            </a:r>
            <a:r>
              <a:rPr lang="zh-CN" altLang="en-US" dirty="0"/>
              <a:t>个功能，部分依赖于小米便签原功能，部分为</a:t>
            </a:r>
            <a:r>
              <a:rPr lang="zh-CN" altLang="en-US" dirty="0"/>
              <a:t>全新开发。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小米便签软件新增功能后的软件架构图</a:t>
            </a:r>
            <a:endParaRPr lang="zh-CN" altLang="en-US" dirty="0"/>
          </a:p>
        </p:txBody>
      </p:sp>
      <p:pic>
        <p:nvPicPr>
          <p:cNvPr id="4" name="图片 3" descr="Structure Packag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350" y="800735"/>
            <a:ext cx="3931285" cy="5767705"/>
          </a:xfrm>
          <a:prstGeom prst="rect">
            <a:avLst/>
          </a:prstGeom>
        </p:spPr>
      </p:pic>
      <p:pic>
        <p:nvPicPr>
          <p:cNvPr id="5" name="图片 4" descr="packe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2205" y="981075"/>
            <a:ext cx="7033260" cy="542925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545070" y="1449070"/>
            <a:ext cx="4564380" cy="36899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/>
              <a:t>新增</a:t>
            </a:r>
            <a:r>
              <a:rPr lang="en-US" altLang="zh-CN" sz="2400" dirty="0"/>
              <a:t>ChangePassword</a:t>
            </a:r>
            <a:r>
              <a:rPr lang="zh-CN" altLang="en-US" sz="2400" dirty="0"/>
              <a:t>类，与</a:t>
            </a:r>
            <a:r>
              <a:rPr lang="en-US" altLang="zh-CN" sz="2400" dirty="0"/>
              <a:t>LoginActivity</a:t>
            </a:r>
            <a:r>
              <a:rPr lang="zh-CN" altLang="en-US" sz="2400" dirty="0"/>
              <a:t>、</a:t>
            </a:r>
            <a:r>
              <a:rPr lang="en-US" altLang="zh-CN" sz="2400" dirty="0"/>
              <a:t>Set Password</a:t>
            </a:r>
            <a:r>
              <a:rPr lang="zh-CN" altLang="en-US" sz="2400" dirty="0"/>
              <a:t>、</a:t>
            </a:r>
            <a:r>
              <a:rPr lang="en-US" altLang="zh-CN" sz="2400" dirty="0"/>
              <a:t>DeletePassword</a:t>
            </a:r>
            <a:r>
              <a:rPr lang="zh-CN" altLang="en-US" sz="2400" dirty="0"/>
              <a:t>等类一起用来实现设置登录密码功能。</a:t>
            </a:r>
            <a:endParaRPr lang="zh-CN" altLang="en-US" sz="2400" dirty="0"/>
          </a:p>
          <a:p>
            <a:pPr marL="0" indent="0">
              <a:buNone/>
            </a:pPr>
            <a:endParaRPr lang="zh-CN" altLang="en-US" sz="24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790" y="1016635"/>
            <a:ext cx="7983855" cy="505968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642860" y="1449070"/>
            <a:ext cx="4564380" cy="36899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/>
              <a:t>新增</a:t>
            </a:r>
            <a:r>
              <a:rPr lang="en-US" altLang="zh-CN" sz="2400" dirty="0"/>
              <a:t>IflytekActivity</a:t>
            </a:r>
            <a:r>
              <a:rPr lang="zh-CN" altLang="en-US" sz="2400" dirty="0"/>
              <a:t>类，用来实现与讯飞星对话式大模型的交互。</a:t>
            </a:r>
            <a:endParaRPr lang="zh-CN" altLang="en-US" sz="2400" dirty="0"/>
          </a:p>
          <a:p>
            <a:pPr marL="0" indent="0">
              <a:buNone/>
            </a:pPr>
            <a:endParaRPr lang="zh-CN" altLang="en-US" sz="2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" y="836930"/>
            <a:ext cx="7448550" cy="567436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642860" y="1449070"/>
            <a:ext cx="4564380" cy="36899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/>
              <a:t>新增</a:t>
            </a:r>
            <a:r>
              <a:rPr lang="en-US" altLang="zh-CN" sz="2400" dirty="0"/>
              <a:t>IflytekActivity</a:t>
            </a:r>
            <a:r>
              <a:rPr lang="zh-CN" altLang="en-US" sz="2400" dirty="0"/>
              <a:t>类，用来实现与讯飞星对话式大模型的交互。这里展示了其时序图，更多功能和顺序图详见</a:t>
            </a:r>
            <a:r>
              <a:rPr lang="zh-CN" altLang="en-US" sz="2400" dirty="0"/>
              <a:t>文档。</a:t>
            </a:r>
            <a:endParaRPr lang="zh-CN" altLang="en-US" sz="2400" dirty="0"/>
          </a:p>
          <a:p>
            <a:pPr marL="0" indent="0">
              <a:buNone/>
            </a:pPr>
            <a:endParaRPr lang="zh-CN" altLang="en-US" sz="2400" dirty="0"/>
          </a:p>
        </p:txBody>
      </p:sp>
      <p:pic>
        <p:nvPicPr>
          <p:cNvPr id="4" name="图片 3" descr="seq14_chatLL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0" y="728345"/>
            <a:ext cx="5208905" cy="582549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642860" y="1449070"/>
            <a:ext cx="4564380" cy="36899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/>
              <a:t>新增</a:t>
            </a:r>
            <a:r>
              <a:rPr lang="en-US" altLang="zh-CN" sz="2400" dirty="0"/>
              <a:t>IatDemo</a:t>
            </a:r>
            <a:r>
              <a:rPr lang="zh-CN" altLang="en-US" sz="2400" dirty="0"/>
              <a:t>类，用来实现语音输入的转写</a:t>
            </a:r>
            <a:r>
              <a:rPr lang="zh-CN" altLang="en-US" sz="2400" dirty="0"/>
              <a:t>功能。</a:t>
            </a:r>
            <a:endParaRPr lang="zh-CN" altLang="en-US" sz="2400" dirty="0"/>
          </a:p>
          <a:p>
            <a:pPr marL="0" indent="0">
              <a:buNone/>
            </a:pPr>
            <a:endParaRPr lang="zh-CN" altLang="en-US" sz="2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910" y="944880"/>
            <a:ext cx="6607175" cy="55352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  <a:endParaRPr lang="zh-CN" altLang="en-US" dirty="0"/>
          </a:p>
        </p:txBody>
      </p:sp>
      <p:pic>
        <p:nvPicPr>
          <p:cNvPr id="4" name="图片 3" descr="55aea884055c735f122baa8eeffc31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415" y="1124585"/>
            <a:ext cx="7099935" cy="4760595"/>
          </a:xfrm>
          <a:prstGeom prst="rect">
            <a:avLst/>
          </a:prstGeom>
        </p:spPr>
      </p:pic>
      <p:sp>
        <p:nvSpPr>
          <p:cNvPr id="7" name="内容占位符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7499350" y="1592580"/>
            <a:ext cx="4322445" cy="3689985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新增</a:t>
            </a:r>
            <a:r>
              <a:rPr lang="en-US" altLang="zh-CN" dirty="0"/>
              <a:t>change_password</a:t>
            </a:r>
            <a:r>
              <a:rPr lang="zh-CN" altLang="en-US" dirty="0"/>
              <a:t>方法，用来修改登录密码。</a:t>
            </a:r>
            <a:endParaRPr lang="zh-CN" altLang="en-US" dirty="0"/>
          </a:p>
          <a:p>
            <a:r>
              <a:rPr lang="zh-CN" altLang="en-US" dirty="0"/>
              <a:t>新增</a:t>
            </a:r>
            <a:r>
              <a:rPr lang="en-US" altLang="zh-CN" dirty="0"/>
              <a:t>delete_password</a:t>
            </a:r>
            <a:r>
              <a:rPr lang="zh-CN" altLang="en-US" dirty="0"/>
              <a:t>方法，用来删除登录密码。</a:t>
            </a:r>
            <a:endParaRPr lang="zh-CN" altLang="en-US" dirty="0"/>
          </a:p>
          <a:p>
            <a:r>
              <a:rPr lang="zh-CN" altLang="en-US" dirty="0"/>
              <a:t>新增</a:t>
            </a:r>
            <a:r>
              <a:rPr lang="en-US" altLang="zh-CN" dirty="0"/>
              <a:t>set_login_password</a:t>
            </a:r>
            <a:r>
              <a:rPr lang="zh-CN" altLang="en-US" dirty="0"/>
              <a:t>方法，用来修改登录密码。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小米便签软件新增代码示例（方法）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9865" y="1021080"/>
            <a:ext cx="7358380" cy="4552315"/>
          </a:xfrm>
          <a:prstGeom prst="rect">
            <a:avLst/>
          </a:prstGeom>
        </p:spPr>
      </p:pic>
      <p:sp>
        <p:nvSpPr>
          <p:cNvPr id="7" name="内容占位符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7499350" y="1592580"/>
            <a:ext cx="4322445" cy="36899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在</a:t>
            </a:r>
            <a:r>
              <a:rPr lang="en-US" altLang="zh-CN" sz="2800" dirty="0"/>
              <a:t>NoteEditActivity</a:t>
            </a:r>
            <a:r>
              <a:rPr lang="zh-CN" altLang="en-US" sz="2800" dirty="0"/>
              <a:t>类中新增</a:t>
            </a:r>
            <a:r>
              <a:rPr lang="en-US" altLang="zh-CN" sz="2800" dirty="0"/>
              <a:t>count</a:t>
            </a:r>
            <a:r>
              <a:rPr lang="zh-CN" altLang="en-US" sz="2800" dirty="0"/>
              <a:t>方法，用来实时统计便签中的字符数目。</a:t>
            </a:r>
            <a:endParaRPr lang="zh-CN" altLang="en-US" sz="2800" dirty="0"/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457200">
              <a:buNone/>
            </a:pPr>
            <a:r>
              <a:rPr lang="en-US" altLang="zh-CN"/>
              <a:t>                </a:t>
            </a:r>
            <a:r>
              <a:rPr lang="en-US" altLang="zh-CN" sz="4000"/>
              <a:t> </a:t>
            </a:r>
            <a:r>
              <a:rPr lang="zh-CN" altLang="en-US" sz="4000"/>
              <a:t>详情功能请看接下来演示</a:t>
            </a:r>
            <a:endParaRPr lang="zh-CN" altLang="en-US" sz="4000"/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DOC_GUID" val="{cb355037-087a-4cdd-a4de-972ce56b965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2930</Words>
  <Application>WPS 演示</Application>
  <PresentationFormat>自定义</PresentationFormat>
  <Paragraphs>155</Paragraphs>
  <Slides>22</Slides>
  <Notes>5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Verdana</vt:lpstr>
      <vt:lpstr>自定义设计方案</vt:lpstr>
      <vt:lpstr>Visio.Drawing.15</vt:lpstr>
      <vt:lpstr>PowerPoint 演示文稿</vt:lpstr>
      <vt:lpstr>实践整体情况（1/2）</vt:lpstr>
      <vt:lpstr>实践整体情况（1/2）</vt:lpstr>
      <vt:lpstr>实践整体情况（1/2）</vt:lpstr>
      <vt:lpstr>实践整体情况（1/2）</vt:lpstr>
      <vt:lpstr>实践整体情况（1/2）</vt:lpstr>
      <vt:lpstr>小米便签软件的用例图</vt:lpstr>
      <vt:lpstr>小米便签软件的架构图</vt:lpstr>
      <vt:lpstr>小米便签代码标注示例（类标注）</vt:lpstr>
      <vt:lpstr>小米便签代码标注示例（方法标注）</vt:lpstr>
      <vt:lpstr>小米便签代码标注示例（语句块标注）</vt:lpstr>
      <vt:lpstr>小米便签代码标注示例（语句标注）</vt:lpstr>
      <vt:lpstr>小米便签软件的质量分析</vt:lpstr>
      <vt:lpstr>小米便签软件新增功能后的用例图</vt:lpstr>
      <vt:lpstr>小米便签软件新增功能后的软件架构图</vt:lpstr>
      <vt:lpstr>小米便签软件新增代码示例（类）</vt:lpstr>
      <vt:lpstr>小米便签软件新增代码示例（类）</vt:lpstr>
      <vt:lpstr>小米便签软件新增代码示例（类）</vt:lpstr>
      <vt:lpstr>小米便签软件新增代码示例（类）</vt:lpstr>
      <vt:lpstr>小米便签软件新增代码示例（方法）</vt:lpstr>
      <vt:lpstr>小米便签软件新增代码示例（方法）</vt:lpstr>
      <vt:lpstr>运行和演示小米便签的功能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。</cp:lastModifiedBy>
  <cp:revision>2481</cp:revision>
  <dcterms:created xsi:type="dcterms:W3CDTF">2113-01-01T00:00:00Z</dcterms:created>
  <dcterms:modified xsi:type="dcterms:W3CDTF">2025-01-13T01:26:44Z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BDF75A4F4C3A4A9DA88C4D3BC3D959E2_13</vt:lpwstr>
  </property>
</Properties>
</file>