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54"/>
  </p:handoutMasterIdLst>
  <p:sldIdLst>
    <p:sldId id="260" r:id="rId4"/>
    <p:sldId id="261" r:id="rId6"/>
    <p:sldId id="262" r:id="rId7"/>
    <p:sldId id="403" r:id="rId8"/>
    <p:sldId id="291" r:id="rId9"/>
    <p:sldId id="382" r:id="rId10"/>
    <p:sldId id="425" r:id="rId11"/>
    <p:sldId id="445" r:id="rId12"/>
    <p:sldId id="444" r:id="rId13"/>
    <p:sldId id="446" r:id="rId14"/>
    <p:sldId id="447" r:id="rId15"/>
    <p:sldId id="448" r:id="rId16"/>
    <p:sldId id="449" r:id="rId17"/>
    <p:sldId id="450" r:id="rId18"/>
    <p:sldId id="426" r:id="rId19"/>
    <p:sldId id="428" r:id="rId20"/>
    <p:sldId id="429" r:id="rId21"/>
    <p:sldId id="473" r:id="rId22"/>
    <p:sldId id="474" r:id="rId23"/>
    <p:sldId id="475" r:id="rId24"/>
    <p:sldId id="476" r:id="rId25"/>
    <p:sldId id="477" r:id="rId26"/>
    <p:sldId id="478" r:id="rId27"/>
    <p:sldId id="511" r:id="rId28"/>
    <p:sldId id="471" r:id="rId29"/>
    <p:sldId id="431" r:id="rId30"/>
    <p:sldId id="492" r:id="rId31"/>
    <p:sldId id="494" r:id="rId32"/>
    <p:sldId id="493" r:id="rId33"/>
    <p:sldId id="495" r:id="rId34"/>
    <p:sldId id="496" r:id="rId35"/>
    <p:sldId id="497" r:id="rId36"/>
    <p:sldId id="432" r:id="rId37"/>
    <p:sldId id="433" r:id="rId38"/>
    <p:sldId id="434" r:id="rId39"/>
    <p:sldId id="295" r:id="rId40"/>
    <p:sldId id="437" r:id="rId41"/>
    <p:sldId id="436" r:id="rId42"/>
    <p:sldId id="532" r:id="rId43"/>
    <p:sldId id="539" r:id="rId44"/>
    <p:sldId id="396" r:id="rId45"/>
    <p:sldId id="549" r:id="rId46"/>
    <p:sldId id="550" r:id="rId47"/>
    <p:sldId id="542" r:id="rId48"/>
    <p:sldId id="300" r:id="rId49"/>
    <p:sldId id="394" r:id="rId50"/>
    <p:sldId id="498" r:id="rId51"/>
    <p:sldId id="435" r:id="rId52"/>
    <p:sldId id="313" r:id="rId53"/>
  </p:sldIdLst>
  <p:sldSz cx="12192000" cy="6858000"/>
  <p:notesSz cx="6858000" cy="9144000"/>
  <p:custDataLst>
    <p:tags r:id="rId5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4" userDrawn="1">
          <p15:clr>
            <a:srgbClr val="A4A3A4"/>
          </p15:clr>
        </p15:guide>
        <p15:guide id="2" pos="39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0" d="100"/>
          <a:sy n="70" d="100"/>
        </p:scale>
        <p:origin x="499" y="45"/>
      </p:cViewPr>
      <p:guideLst>
        <p:guide orient="horz" pos="2044"/>
        <p:guide pos="3974"/>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8" Type="http://schemas.openxmlformats.org/officeDocument/2006/relationships/tags" Target="tags/tag117.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tags" Target="../tags/tag36.xml"/><Relationship Id="rId1" Type="http://schemas.openxmlformats.org/officeDocument/2006/relationships/tags" Target="../tags/tag35.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tags" Target="../tags/tag38.xml"/><Relationship Id="rId1" Type="http://schemas.openxmlformats.org/officeDocument/2006/relationships/tags" Target="../tags/tag37.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tags" Target="../tags/tag40.xml"/><Relationship Id="rId1" Type="http://schemas.openxmlformats.org/officeDocument/2006/relationships/tags" Target="../tags/tag3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4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tags" Target="../tags/tag4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4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tags" Target="../tags/tag4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tags" Target="../tags/tag45.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5.png"/><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9" Type="http://schemas.openxmlformats.org/officeDocument/2006/relationships/tags" Target="../tags/tag57.xml"/><Relationship Id="rId8" Type="http://schemas.openxmlformats.org/officeDocument/2006/relationships/image" Target="../media/image25.png"/><Relationship Id="rId7" Type="http://schemas.openxmlformats.org/officeDocument/2006/relationships/tags" Target="../tags/tag56.xml"/><Relationship Id="rId6" Type="http://schemas.openxmlformats.org/officeDocument/2006/relationships/image" Target="../media/image24.png"/><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image" Target="../media/image23.png"/><Relationship Id="rId15" Type="http://schemas.openxmlformats.org/officeDocument/2006/relationships/slideLayout" Target="../slideLayouts/slideLayout2.xml"/><Relationship Id="rId14" Type="http://schemas.openxmlformats.org/officeDocument/2006/relationships/image" Target="../media/image28.png"/><Relationship Id="rId13" Type="http://schemas.openxmlformats.org/officeDocument/2006/relationships/tags" Target="../tags/tag59.xml"/><Relationship Id="rId12" Type="http://schemas.openxmlformats.org/officeDocument/2006/relationships/image" Target="../media/image27.png"/><Relationship Id="rId11" Type="http://schemas.openxmlformats.org/officeDocument/2006/relationships/tags" Target="../tags/tag58.xml"/><Relationship Id="rId10" Type="http://schemas.openxmlformats.org/officeDocument/2006/relationships/image" Target="../media/image26.png"/><Relationship Id="rId1" Type="http://schemas.openxmlformats.org/officeDocument/2006/relationships/tags" Target="../tags/tag52.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1.png"/><Relationship Id="rId1" Type="http://schemas.openxmlformats.org/officeDocument/2006/relationships/image" Target="../media/image40.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2.png"/><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3.png"/><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4.png"/><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5.png"/><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6.png"/><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7.png"/><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8.png"/><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9.png"/><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0.png"/><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1.png"/><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2.png"/><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ags" Target="../tags/tag90.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3.png"/><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4.png"/><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5.png"/><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7.png"/><Relationship Id="rId3" Type="http://schemas.openxmlformats.org/officeDocument/2006/relationships/image" Target="../media/image56.png"/><Relationship Id="rId2" Type="http://schemas.openxmlformats.org/officeDocument/2006/relationships/tags" Target="../tags/tag106.xml"/><Relationship Id="rId1" Type="http://schemas.openxmlformats.org/officeDocument/2006/relationships/tags" Target="../tags/tag105.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tags" Target="../tags/tag107.xml"/></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tags" Target="../tags/tag108.xml"/></Relationships>
</file>

<file path=ppt/slides/_rels/slide4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62.png"/><Relationship Id="rId2" Type="http://schemas.openxmlformats.org/officeDocument/2006/relationships/tags" Target="../tags/tag110.xml"/><Relationship Id="rId1" Type="http://schemas.openxmlformats.org/officeDocument/2006/relationships/tags" Target="../tags/tag109.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6.xml"/><Relationship Id="rId1" Type="http://schemas.openxmlformats.org/officeDocument/2006/relationships/tags" Target="../tags/tag115.xml"/></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组员：李洪岚</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邓福宏</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杨宇彻</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阚雍植</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软件工程课程设计汇报</a:t>
            </a:r>
            <a:endParaRPr lang="zh-CN" altLang="en-US" sz="2000" dirty="0">
              <a:solidFill>
                <a:sysClr val="window" lastClr="FFFFFF"/>
              </a:solidFill>
            </a:endParaRPr>
          </a:p>
          <a:p>
            <a:pPr lvl="0">
              <a:lnSpc>
                <a:spcPct val="125000"/>
              </a:lnSpc>
              <a:defRPr/>
            </a:pPr>
            <a:r>
              <a:rPr lang="zh-CN" altLang="en-US" dirty="0">
                <a:solidFill>
                  <a:srgbClr val="FF0000"/>
                </a:solidFill>
              </a:rPr>
              <a:t>健身房管理系统</a:t>
            </a:r>
            <a:endParaRPr lang="zh-CN" altLang="en-US" dirty="0">
              <a:solidFill>
                <a:srgbClr val="FF0000"/>
              </a:solidFill>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9086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组长：段志宇</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3890010" cy="908050"/>
            <a:chOff x="7213667" y="968193"/>
            <a:chExt cx="3890010" cy="908050"/>
          </a:xfrm>
        </p:grpSpPr>
        <p:sp>
          <p:nvSpPr>
            <p:cNvPr id="31" name="文本框 6"/>
            <p:cNvSpPr txBox="1">
              <a:spLocks noChangeArrowheads="1"/>
            </p:cNvSpPr>
            <p:nvPr>
              <p:custDataLst>
                <p:tags r:id="rId15"/>
              </p:custDataLst>
            </p:nvPr>
          </p:nvSpPr>
          <p:spPr bwMode="auto">
            <a:xfrm>
              <a:off x="7214249" y="968193"/>
              <a:ext cx="338328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软件创意与功能描述</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943"/>
              <a:ext cx="3890010" cy="36830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Software Ideas and Feature Descriptions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4188460" cy="883920"/>
            <a:chOff x="7213668" y="968193"/>
            <a:chExt cx="4188460" cy="883920"/>
          </a:xfrm>
        </p:grpSpPr>
        <p:sp>
          <p:nvSpPr>
            <p:cNvPr id="35" name="文本框 6"/>
            <p:cNvSpPr txBox="1">
              <a:spLocks noChangeArrowheads="1"/>
            </p:cNvSpPr>
            <p:nvPr>
              <p:custDataLst>
                <p:tags r:id="rId18"/>
              </p:custDataLst>
            </p:nvPr>
          </p:nvSpPr>
          <p:spPr bwMode="auto">
            <a:xfrm>
              <a:off x="7214249" y="968193"/>
              <a:ext cx="338328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noProof="0" dirty="0">
                  <a:ln>
                    <a:noFill/>
                  </a:ln>
                  <a:solidFill>
                    <a:srgbClr val="024282"/>
                  </a:solidFill>
                  <a:effectLst/>
                  <a:uLnTx/>
                  <a:uFillTx/>
                  <a:latin typeface="微软雅黑" panose="020B0503020204020204" pitchFamily="34" charset="-122"/>
                  <a:ea typeface="微软雅黑" panose="020B0503020204020204" pitchFamily="34" charset="-122"/>
                  <a:sym typeface="+mn-ea"/>
                </a:rPr>
                <a:t>软件需求与设计模型</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813"/>
              <a:ext cx="4188460" cy="36830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Software Requirements and Design Models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607488" cy="891996"/>
            <a:chOff x="7214249" y="968193"/>
            <a:chExt cx="3607488" cy="891996"/>
          </a:xfrm>
        </p:grpSpPr>
        <p:sp>
          <p:nvSpPr>
            <p:cNvPr id="38" name="文本框 6"/>
            <p:cNvSpPr txBox="1">
              <a:spLocks noChangeArrowheads="1"/>
            </p:cNvSpPr>
            <p:nvPr>
              <p:custDataLst>
                <p:tags r:id="rId21"/>
              </p:custDataLst>
            </p:nvPr>
          </p:nvSpPr>
          <p:spPr bwMode="auto">
            <a:xfrm>
              <a:off x="7214249" y="968193"/>
              <a:ext cx="338328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软件代码实现与测试</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607435"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Software Implementation and Testing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rgbClr val="25506B"/>
              </a:solidFill>
              <a:effectLst/>
              <a:latin typeface="方正舒体" panose="02010601030101010101" pitchFamily="2" charset="-122"/>
              <a:ea typeface="方正舒体" panose="02010601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5825" y="3275965"/>
            <a:ext cx="8329930" cy="10172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6600" noProof="0" dirty="0">
                <a:ln>
                  <a:noFill/>
                </a:ln>
                <a:effectLst/>
                <a:uLnTx/>
                <a:uFillTx/>
                <a:sym typeface="+mn-ea"/>
              </a:rPr>
              <a:t>软件创意与功能描述</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2800" noProof="0" dirty="0">
                <a:ln>
                  <a:noFill/>
                </a:ln>
                <a:solidFill>
                  <a:srgbClr val="024282"/>
                </a:solidFill>
                <a:effectLst/>
                <a:uLnTx/>
                <a:uFillTx/>
                <a:latin typeface="Calibri Light" panose="020F0302020204030204" pitchFamily="34" charset="0"/>
                <a:ea typeface="方正兰亭黑_GBK"/>
                <a:sym typeface="+mn-ea"/>
              </a:rPr>
              <a:t>Software Ideas and Feature Descriptions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noProof="0" dirty="0">
                <a:ln>
                  <a:noFill/>
                </a:ln>
                <a:effectLst/>
                <a:uLnTx/>
                <a:uFillTx/>
                <a:sym typeface="+mn-ea"/>
              </a:rPr>
              <a:t>软件创意与功能描述</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custDataLst>
              <p:tags r:id="rId2"/>
            </p:custDataLst>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项目背景</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3"/>
            </p:custDataLst>
          </p:nvPr>
        </p:nvSpPr>
        <p:spPr>
          <a:xfrm>
            <a:off x="434975" y="1632585"/>
            <a:ext cx="11019790" cy="1456690"/>
          </a:xfrm>
          <a:prstGeom prst="rect">
            <a:avLst/>
          </a:prstGeom>
        </p:spPr>
        <p:txBody>
          <a:bodyPr wrap="square">
            <a:noAutofit/>
          </a:bodyPr>
          <a:lstStyle/>
          <a:p>
            <a:pPr indent="457200" fontAlgn="auto">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本健身房管理系统通过提供在线预约、器材管理和紧急呼救功能，解决了传统健身房资源浪费、排队难、安全保障不足等问题。该系统提升了场地和设备利用率，增强用户体验与安全性，同时支持数据化管理，为健身房优化运营、提升竞争力提供了重要支撑，具有显著的实际意义和行业价值。</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8" name="圆角矩形 6"/>
          <p:cNvSpPr/>
          <p:nvPr>
            <p:custDataLst>
              <p:tags r:id="rId4"/>
            </p:custDataLst>
          </p:nvPr>
        </p:nvSpPr>
        <p:spPr>
          <a:xfrm>
            <a:off x="434850" y="308922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软件创意</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custDataLst>
              <p:tags r:id="rId5"/>
            </p:custDataLst>
          </p:nvPr>
        </p:nvSpPr>
        <p:spPr>
          <a:xfrm>
            <a:off x="434975" y="3594100"/>
            <a:ext cx="10497185" cy="1524635"/>
          </a:xfrm>
          <a:prstGeom prst="rect">
            <a:avLst/>
          </a:prstGeom>
        </p:spPr>
        <p:txBody>
          <a:bodyPr wrap="square">
            <a:spAutoFit/>
          </a:bodyPr>
          <a:p>
            <a:pPr indent="406400" fontAlgn="auto">
              <a:lnSpc>
                <a:spcPct val="130000"/>
              </a:lnSpc>
              <a:spcBef>
                <a:spcPts val="600"/>
              </a:spcBef>
              <a:defRPr/>
              <a:extLst>
                <a:ext uri="{35155182-B16C-46BC-9424-99874614C6A1}">
                  <wpsdc:indentchars xmlns:wpsdc="http://www.wps.cn/officeDocument/2017/drawingmlCustomData" val="200" checksum="1740828767"/>
                </a:ext>
              </a:extLst>
            </a:pPr>
            <a:r>
              <a:rPr lang="zh-CN" altLang="en-US" sz="1600" dirty="0">
                <a:latin typeface="微软雅黑" panose="020B0503020204020204" pitchFamily="34" charset="-122"/>
                <a:ea typeface="微软雅黑" panose="020B0503020204020204" pitchFamily="34" charset="-122"/>
                <a:sym typeface="+mn-ea"/>
              </a:rPr>
              <a:t>本项目的创新点为呼救语音报警系统，可以通过识别用户的呼救语音来向管理人员发出求救警报，可以解决用户独自健身可能会遇到的安全问题</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2" name="圆角矩形 6"/>
          <p:cNvSpPr/>
          <p:nvPr>
            <p:custDataLst>
              <p:tags r:id="rId6"/>
            </p:custDataLst>
          </p:nvPr>
        </p:nvSpPr>
        <p:spPr>
          <a:xfrm>
            <a:off x="434850" y="453511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软件功能</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custDataLst>
              <p:tags r:id="rId7"/>
            </p:custDataLst>
          </p:nvPr>
        </p:nvSpPr>
        <p:spPr>
          <a:xfrm>
            <a:off x="561975" y="5031105"/>
            <a:ext cx="10497185" cy="410845"/>
          </a:xfrm>
          <a:prstGeom prst="rect">
            <a:avLst/>
          </a:prstGeom>
        </p:spPr>
        <p:txBody>
          <a:bodyPr wrap="square">
            <a:spAutoFit/>
          </a:bodyPr>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本项目包含登录，注册，用户管理，器材管理，预约，记录锻炼等功能</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9" grpId="0"/>
      <p:bldP spid="9" grpId="1"/>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5825" y="3246755"/>
            <a:ext cx="8326120" cy="104648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6600" noProof="0" dirty="0">
                <a:ln>
                  <a:noFill/>
                </a:ln>
                <a:effectLst/>
                <a:uLnTx/>
                <a:uFillTx/>
                <a:sym typeface="+mn-ea"/>
              </a:rPr>
              <a:t>软件需求与设计模型</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5825" y="4424045"/>
            <a:ext cx="7557135"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2800" noProof="0" dirty="0">
                <a:ln>
                  <a:noFill/>
                </a:ln>
                <a:solidFill>
                  <a:srgbClr val="024282"/>
                </a:solidFill>
                <a:effectLst/>
                <a:uLnTx/>
                <a:uFillTx/>
                <a:latin typeface="Calibri Light" panose="020F0302020204030204" pitchFamily="34" charset="0"/>
                <a:ea typeface="方正兰亭黑_GBK"/>
                <a:sym typeface="+mn-ea"/>
              </a:rPr>
              <a:t>Software Requirements and Design Models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软件需求模型</a:t>
            </a:r>
            <a:r>
              <a:rPr lang="en-US" altLang="zh-CN" dirty="0"/>
              <a:t>-</a:t>
            </a:r>
            <a:r>
              <a:rPr lang="zh-CN" altLang="en-US" dirty="0"/>
              <a:t>用例模型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666115" y="1270000"/>
            <a:ext cx="10838815" cy="807720"/>
          </a:xfrm>
          <a:prstGeom prst="rect">
            <a:avLst/>
          </a:prstGeom>
          <a:noFill/>
        </p:spPr>
        <p:txBody>
          <a:bodyPr wrap="square" rtlCol="0">
            <a:spAutoFit/>
          </a:bodyPr>
          <a:lstStyle/>
          <a:p>
            <a:pPr algn="l">
              <a:lnSpc>
                <a:spcPct val="130000"/>
              </a:lnSpc>
              <a:spcBef>
                <a:spcPts val="600"/>
              </a:spcBef>
              <a:spcAft>
                <a:spcPts val="0"/>
              </a:spcAft>
              <a:buClrTx/>
              <a:buSzTx/>
              <a:buFontTx/>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14" name="文本框 13"/>
          <p:cNvSpPr txBox="1"/>
          <p:nvPr/>
        </p:nvSpPr>
        <p:spPr>
          <a:xfrm>
            <a:off x="5152064" y="5956049"/>
            <a:ext cx="1866791" cy="368300"/>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系统用例模型</a:t>
            </a:r>
            <a:endParaRPr lang="zh-CN" altLang="en-US" dirty="0"/>
          </a:p>
        </p:txBody>
      </p:sp>
      <p:pic>
        <p:nvPicPr>
          <p:cNvPr id="648387483" name="图片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3458845" y="1453515"/>
            <a:ext cx="5008245" cy="395097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48387483"/>
                                        </p:tgtEl>
                                        <p:attrNameLst>
                                          <p:attrName>style.visibility</p:attrName>
                                        </p:attrNameLst>
                                      </p:cBhvr>
                                      <p:to>
                                        <p:strVal val="visible"/>
                                      </p:to>
                                    </p:set>
                                    <p:animEffect transition="in" filter="blinds(horizontal)">
                                      <p:cBhvr>
                                        <p:cTn id="7" dur="500"/>
                                        <p:tgtEl>
                                          <p:spTgt spid="648387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登录用例描述及分析顺序图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4765675"/>
          </a:xfrm>
          <a:prstGeom prst="rect">
            <a:avLst/>
          </a:prstGeom>
        </p:spPr>
        <p:txBody>
          <a:bodyPr wrap="square">
            <a:spAutoFit/>
          </a:bodyPr>
          <a:lstStyle/>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业务目标： 健身用户打开App进入登录界面进行账号登录</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执行者： 健身用户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触发条件：健身者选择“登录”功能</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前置条件： 健身者打开健身管理软件</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1. 用户选择“登录功能”</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2. 用户输入账户、密码</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 系统检测用户输入是否正确</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4. 用户成功登录到系统</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扩展交互动作：</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3a.1 用户账号或密码输入不正确</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3a.1.1用户账号输入错误，跳转到2.重新输入账号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3a.1.2用户密码输入错误，跳转到2.重新输入密码</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3a.2 系统检测用户账号不存在</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3a.2.1用户账号不存在，系统提示用户注册账号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登录用例的顺序图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登录用例描述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1" descr="ee8f885b2eaa478dfc4c2780a53a8ee"/>
          <p:cNvPicPr>
            <a:picLocks noChangeAspect="1"/>
          </p:cNvPicPr>
          <p:nvPr/>
        </p:nvPicPr>
        <p:blipFill>
          <a:blip r:embed="rId3"/>
          <a:stretch>
            <a:fillRect/>
          </a:stretch>
        </p:blipFill>
        <p:spPr>
          <a:xfrm>
            <a:off x="367665" y="1057910"/>
            <a:ext cx="4923155" cy="44278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blinds(horizontal)">
                                      <p:cBhvr>
                                        <p:cTn id="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 name="组合 11"/>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5" name="直接连接符 14"/>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6"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登录用例描述及分析顺序图</a:t>
            </a:r>
            <a:endParaRPr lang="zh-CN" altLang="en-US" dirty="0"/>
          </a:p>
        </p:txBody>
      </p:sp>
      <p:sp>
        <p:nvSpPr>
          <p:cNvPr id="17" name="矩形 16"/>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custDataLst>
              <p:tags r:id="rId2"/>
            </p:custDataLst>
          </p:nvPr>
        </p:nvSpPr>
        <p:spPr>
          <a:xfrm>
            <a:off x="5703136" y="1512400"/>
            <a:ext cx="5834728" cy="4765675"/>
          </a:xfrm>
          <a:prstGeom prst="rect">
            <a:avLst/>
          </a:prstGeom>
        </p:spPr>
        <p:txBody>
          <a:bodyPr wrap="square">
            <a:spAutoFit/>
          </a:bodyPr>
          <a:lstStyle/>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业务目标： 健身用户打开App进入登录界面进行账号登录</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执行者： 健身用户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触发条件：健身者选择“登录”功能</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前置条件： 健身者打开健身管理软件</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1. 用户选择“登录功能”</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2. 用户输入账户、密码</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 系统检测用户输入是否正确</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4. 用户成功登录到系统</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扩展交互动作：</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3a.1 用户账号或密码输入不正确</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3a.1.1用户账号输入错误，跳转到2.重新输入账号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3a.1.2用户密码输入错误，跳转到2.重新输入密码</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3a.2 系统检测用户账号不存在</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3a.2.1用户账号不存在，系统提示用户注册账号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9" name="文本框 1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登录用例的顺序图</a:t>
            </a:r>
            <a:endParaRPr lang="zh-CN" altLang="en-US" dirty="0"/>
          </a:p>
        </p:txBody>
      </p:sp>
      <p:sp>
        <p:nvSpPr>
          <p:cNvPr id="20"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登录用例描述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1" name="图片 11" descr="ee8f885b2eaa478dfc4c2780a53a8ee"/>
          <p:cNvPicPr>
            <a:picLocks noChangeAspect="1"/>
          </p:cNvPicPr>
          <p:nvPr/>
        </p:nvPicPr>
        <p:blipFill>
          <a:blip r:embed="rId3"/>
          <a:stretch>
            <a:fillRect/>
          </a:stretch>
        </p:blipFill>
        <p:spPr>
          <a:xfrm>
            <a:off x="367665" y="1057910"/>
            <a:ext cx="4923155" cy="44278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注册用例描述及分析顺序图</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3815080"/>
          </a:xfrm>
          <a:prstGeom prst="rect">
            <a:avLst/>
          </a:prstGeom>
        </p:spPr>
        <p:txBody>
          <a:bodyPr wrap="square">
            <a:spAutoFit/>
          </a:bodyPr>
          <a:lstStyle/>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业务目标： 让新用户在系统创建自己的账户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执行者：用户</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前置条件：用户进入健身房管理系统的注册页面。</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触发条件：用户选择“注册”</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基本交互动作：</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1.用户选择“注册”</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2.用户填写信息，并提交</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3.系统验证输入是否正确</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4.系统保存信息，显示注册成功</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扩展交互动作：</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3a.验证失败</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30000"/>
              </a:lnSpc>
              <a:spcBef>
                <a:spcPts val="600"/>
              </a:spcBef>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3a.1 跳转回2.重新填写</a:t>
            </a:r>
            <a:endPar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注册用例的顺序图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注册用例描述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5" descr="{1E3EFDFB-AFD5-42FA-9F13-10DE2CF678C4}"/>
          <p:cNvPicPr>
            <a:picLocks noChangeAspect="1"/>
          </p:cNvPicPr>
          <p:nvPr/>
        </p:nvPicPr>
        <p:blipFill>
          <a:blip r:embed="rId3"/>
          <a:stretch>
            <a:fillRect/>
          </a:stretch>
        </p:blipFill>
        <p:spPr>
          <a:xfrm>
            <a:off x="318135" y="1696720"/>
            <a:ext cx="5125720" cy="330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blinds(horizontal)">
                                      <p:cBhvr>
                                        <p:cTn id="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 name="组合 11"/>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5" name="直接连接符 14"/>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6" name="文本占位符 5"/>
          <p:cNvSpPr txBox="1"/>
          <p:nvPr/>
        </p:nvSpPr>
        <p:spPr>
          <a:xfrm>
            <a:off x="1127760" y="193675"/>
            <a:ext cx="7919085" cy="612775"/>
          </a:xfrm>
          <a:prstGeom prst="rect">
            <a:avLst/>
          </a:prstGeom>
        </p:spPr>
        <p:txBody>
          <a:bodyPr vert="horz" lIns="91440" tIns="45720" rIns="91440" bIns="45720" rtlCol="0">
            <a:normAutofit fontScale="8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呼救语音报警用例描述及分析顺序图</a:t>
            </a:r>
            <a:endParaRPr lang="zh-CN" altLang="en-US" dirty="0"/>
          </a:p>
        </p:txBody>
      </p:sp>
      <p:sp>
        <p:nvSpPr>
          <p:cNvPr id="17" name="矩形 16"/>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呼救语音报警用例的顺序图</a:t>
            </a:r>
            <a:endParaRPr lang="zh-CN" altLang="en-US" dirty="0"/>
          </a:p>
        </p:txBody>
      </p:sp>
      <p:sp>
        <p:nvSpPr>
          <p:cNvPr id="20"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呼救语音报警用例描述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5702935" y="1507490"/>
            <a:ext cx="4493260" cy="5323205"/>
          </a:xfrm>
          <a:prstGeom prst="rect">
            <a:avLst/>
          </a:prstGeom>
          <a:noFill/>
        </p:spPr>
        <p:txBody>
          <a:bodyPr wrap="square" rtlCol="0">
            <a:noAutofit/>
          </a:bodyPr>
          <a:p>
            <a:pPr indent="0" fontAlgn="auto">
              <a:lnSpc>
                <a:spcPct val="130000"/>
              </a:lnSpc>
              <a:spcBef>
                <a:spcPts val="600"/>
              </a:spcBef>
            </a:pPr>
            <a:r>
              <a:rPr lang="zh-CN" altLang="en-US" sz="1200"/>
              <a:t>业务目标： 在健身用户需要其他人的救助时，通过识别其呼救语音发出警报信息以提醒管理员进行营救</a:t>
            </a:r>
            <a:endParaRPr lang="zh-CN" altLang="en-US" sz="1200"/>
          </a:p>
          <a:p>
            <a:pPr indent="0" fontAlgn="auto">
              <a:lnSpc>
                <a:spcPct val="130000"/>
              </a:lnSpc>
              <a:spcBef>
                <a:spcPts val="600"/>
              </a:spcBef>
            </a:pPr>
            <a:r>
              <a:rPr lang="zh-CN" altLang="en-US" sz="1200"/>
              <a:t>执行者： 计时器</a:t>
            </a:r>
            <a:endParaRPr lang="zh-CN" altLang="en-US" sz="1200"/>
          </a:p>
          <a:p>
            <a:pPr indent="0" fontAlgn="auto">
              <a:lnSpc>
                <a:spcPct val="130000"/>
              </a:lnSpc>
              <a:spcBef>
                <a:spcPts val="600"/>
              </a:spcBef>
            </a:pPr>
            <a:r>
              <a:rPr lang="zh-CN" altLang="en-US" sz="1200"/>
              <a:t>触发条件：计时器检测到求救信息</a:t>
            </a:r>
            <a:endParaRPr lang="zh-CN" altLang="en-US" sz="1200"/>
          </a:p>
          <a:p>
            <a:pPr indent="0" fontAlgn="auto">
              <a:lnSpc>
                <a:spcPct val="130000"/>
              </a:lnSpc>
              <a:spcBef>
                <a:spcPts val="600"/>
              </a:spcBef>
            </a:pPr>
            <a:r>
              <a:rPr lang="zh-CN" altLang="en-US" sz="1200"/>
              <a:t>前置条件：计时器被激活</a:t>
            </a:r>
            <a:endParaRPr lang="zh-CN" altLang="en-US" sz="1200"/>
          </a:p>
          <a:p>
            <a:pPr indent="0" fontAlgn="auto">
              <a:lnSpc>
                <a:spcPct val="130000"/>
              </a:lnSpc>
              <a:spcBef>
                <a:spcPts val="600"/>
              </a:spcBef>
            </a:pPr>
            <a:r>
              <a:rPr lang="zh-CN" altLang="en-US" sz="1200"/>
              <a:t>基本交互动作：</a:t>
            </a:r>
            <a:endParaRPr lang="zh-CN" altLang="en-US" sz="1200"/>
          </a:p>
          <a:p>
            <a:pPr indent="0" fontAlgn="auto">
              <a:lnSpc>
                <a:spcPct val="130000"/>
              </a:lnSpc>
              <a:spcBef>
                <a:spcPts val="600"/>
              </a:spcBef>
            </a:pPr>
            <a:r>
              <a:rPr lang="zh-CN" altLang="en-US" sz="1200"/>
              <a:t>1.计时器抓取并分析环境语音信息</a:t>
            </a:r>
            <a:endParaRPr lang="zh-CN" altLang="en-US" sz="1200"/>
          </a:p>
          <a:p>
            <a:pPr indent="0" fontAlgn="auto">
              <a:lnSpc>
                <a:spcPct val="130000"/>
              </a:lnSpc>
              <a:spcBef>
                <a:spcPts val="600"/>
              </a:spcBef>
            </a:pPr>
            <a:r>
              <a:rPr lang="zh-CN" altLang="en-US" sz="1200"/>
              <a:t>2.检测到求救信息，系统发送警报信息到管理员，提醒管理员进行营救</a:t>
            </a:r>
            <a:endParaRPr lang="zh-CN" altLang="en-US" sz="1200"/>
          </a:p>
          <a:p>
            <a:pPr indent="0" fontAlgn="auto">
              <a:lnSpc>
                <a:spcPct val="130000"/>
              </a:lnSpc>
              <a:spcBef>
                <a:spcPts val="600"/>
              </a:spcBef>
            </a:pPr>
            <a:r>
              <a:rPr lang="zh-CN" altLang="en-US" sz="1200"/>
              <a:t>3.管理员确认收到警报</a:t>
            </a:r>
            <a:endParaRPr lang="zh-CN" altLang="en-US" sz="1200"/>
          </a:p>
          <a:p>
            <a:pPr indent="0" fontAlgn="auto">
              <a:lnSpc>
                <a:spcPct val="130000"/>
              </a:lnSpc>
              <a:spcBef>
                <a:spcPts val="600"/>
              </a:spcBef>
            </a:pPr>
            <a:r>
              <a:rPr lang="zh-CN" altLang="en-US" sz="1200"/>
              <a:t>4.系统停止发送警报</a:t>
            </a:r>
            <a:endParaRPr lang="zh-CN" altLang="en-US" sz="1200"/>
          </a:p>
          <a:p>
            <a:pPr indent="0" fontAlgn="auto">
              <a:lnSpc>
                <a:spcPct val="130000"/>
              </a:lnSpc>
              <a:spcBef>
                <a:spcPts val="600"/>
              </a:spcBef>
            </a:pPr>
            <a:r>
              <a:rPr lang="zh-CN" altLang="en-US" sz="1200"/>
              <a:t>扩展交互动作：</a:t>
            </a:r>
            <a:endParaRPr lang="zh-CN" altLang="en-US" sz="1200"/>
          </a:p>
          <a:p>
            <a:pPr indent="0" fontAlgn="auto">
              <a:lnSpc>
                <a:spcPct val="130000"/>
              </a:lnSpc>
              <a:spcBef>
                <a:spcPts val="600"/>
              </a:spcBef>
            </a:pPr>
            <a:r>
              <a:rPr lang="zh-CN" altLang="en-US" sz="1200"/>
              <a:t>1a 计时器未识别出求救信息</a:t>
            </a:r>
            <a:endParaRPr lang="zh-CN" altLang="en-US" sz="1200"/>
          </a:p>
          <a:p>
            <a:pPr indent="0" fontAlgn="auto">
              <a:lnSpc>
                <a:spcPct val="130000"/>
              </a:lnSpc>
              <a:spcBef>
                <a:spcPts val="600"/>
              </a:spcBef>
            </a:pPr>
            <a:r>
              <a:rPr lang="zh-CN" altLang="en-US" sz="1200"/>
              <a:t>1a.1计时器回到监听状态等待语音信息</a:t>
            </a:r>
            <a:endParaRPr lang="zh-CN" altLang="en-US" sz="1200"/>
          </a:p>
          <a:p>
            <a:pPr indent="0" fontAlgn="auto">
              <a:lnSpc>
                <a:spcPct val="130000"/>
              </a:lnSpc>
              <a:spcBef>
                <a:spcPts val="600"/>
              </a:spcBef>
            </a:pPr>
            <a:r>
              <a:rPr lang="zh-CN" altLang="en-US" sz="1200"/>
              <a:t>3a 管理员未确认收到警报</a:t>
            </a:r>
            <a:endParaRPr lang="zh-CN" altLang="en-US" sz="1200"/>
          </a:p>
          <a:p>
            <a:pPr indent="0" fontAlgn="auto">
              <a:lnSpc>
                <a:spcPct val="130000"/>
              </a:lnSpc>
              <a:spcBef>
                <a:spcPts val="600"/>
              </a:spcBef>
            </a:pPr>
            <a:r>
              <a:rPr lang="zh-CN" altLang="en-US" sz="1200"/>
              <a:t>  3a.1系统提高警报强度</a:t>
            </a:r>
            <a:endParaRPr lang="zh-CN" altLang="en-US" sz="1200"/>
          </a:p>
        </p:txBody>
      </p:sp>
      <p:pic>
        <p:nvPicPr>
          <p:cNvPr id="1751436373"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317500" y="1003300"/>
            <a:ext cx="5090160" cy="480123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51436373"/>
                                        </p:tgtEl>
                                        <p:attrNameLst>
                                          <p:attrName>style.visibility</p:attrName>
                                        </p:attrNameLst>
                                      </p:cBhvr>
                                      <p:to>
                                        <p:strVal val="visible"/>
                                      </p:to>
                                    </p:set>
                                    <p:animEffect transition="in" filter="blinds(horizontal)">
                                      <p:cBhvr>
                                        <p:cTn id="7" dur="500"/>
                                        <p:tgtEl>
                                          <p:spTgt spid="175143637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 name="组合 11"/>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5" name="直接连接符 14"/>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6"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预约用例描述及分析顺序图</a:t>
            </a:r>
            <a:endParaRPr lang="zh-CN" altLang="en-US" dirty="0"/>
          </a:p>
        </p:txBody>
      </p:sp>
      <p:sp>
        <p:nvSpPr>
          <p:cNvPr id="17" name="矩形 16"/>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预约用例的顺序图</a:t>
            </a:r>
            <a:endParaRPr lang="zh-CN" altLang="en-US" dirty="0"/>
          </a:p>
        </p:txBody>
      </p:sp>
      <p:sp>
        <p:nvSpPr>
          <p:cNvPr id="20"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预约用例描述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5702935" y="1482725"/>
            <a:ext cx="4064000" cy="3105150"/>
          </a:xfrm>
          <a:prstGeom prst="rect">
            <a:avLst/>
          </a:prstGeom>
          <a:noFill/>
        </p:spPr>
        <p:txBody>
          <a:bodyPr wrap="square" rtlCol="0">
            <a:spAutoFit/>
          </a:bodyPr>
          <a:p>
            <a:pPr indent="0" fontAlgn="auto">
              <a:lnSpc>
                <a:spcPct val="130000"/>
              </a:lnSpc>
              <a:spcBef>
                <a:spcPts val="600"/>
              </a:spcBef>
            </a:pPr>
            <a:r>
              <a:rPr lang="zh-CN" altLang="en-US" sz="1200"/>
              <a:t>业务目标：用户通过预约来预约健身资源，可以提前占用健身资源。 </a:t>
            </a:r>
            <a:endParaRPr lang="zh-CN" altLang="en-US" sz="1200"/>
          </a:p>
          <a:p>
            <a:pPr indent="0" fontAlgn="auto">
              <a:lnSpc>
                <a:spcPct val="130000"/>
              </a:lnSpc>
              <a:spcBef>
                <a:spcPts val="600"/>
              </a:spcBef>
            </a:pPr>
            <a:r>
              <a:rPr lang="zh-CN" altLang="en-US" sz="1200"/>
              <a:t>执行者： 用户</a:t>
            </a:r>
            <a:endParaRPr lang="zh-CN" altLang="en-US" sz="1200"/>
          </a:p>
          <a:p>
            <a:pPr indent="0" fontAlgn="auto">
              <a:lnSpc>
                <a:spcPct val="130000"/>
              </a:lnSpc>
              <a:spcBef>
                <a:spcPts val="600"/>
              </a:spcBef>
            </a:pPr>
            <a:r>
              <a:rPr lang="zh-CN" altLang="en-US" sz="1200"/>
              <a:t>触发条件：用户进入“预约功能”</a:t>
            </a:r>
            <a:endParaRPr lang="zh-CN" altLang="en-US" sz="1200"/>
          </a:p>
          <a:p>
            <a:pPr indent="0" fontAlgn="auto">
              <a:lnSpc>
                <a:spcPct val="130000"/>
              </a:lnSpc>
              <a:spcBef>
                <a:spcPts val="600"/>
              </a:spcBef>
            </a:pPr>
            <a:r>
              <a:rPr lang="zh-CN" altLang="en-US" sz="1200"/>
              <a:t>前置条件： 使用者先注册用户</a:t>
            </a:r>
            <a:endParaRPr lang="zh-CN" altLang="en-US" sz="1200"/>
          </a:p>
          <a:p>
            <a:pPr indent="0" fontAlgn="auto">
              <a:lnSpc>
                <a:spcPct val="130000"/>
              </a:lnSpc>
              <a:spcBef>
                <a:spcPts val="600"/>
              </a:spcBef>
            </a:pPr>
            <a:r>
              <a:rPr lang="zh-CN" altLang="en-US" sz="1200"/>
              <a:t>基本交互动作：</a:t>
            </a:r>
            <a:endParaRPr lang="zh-CN" altLang="en-US" sz="1200"/>
          </a:p>
          <a:p>
            <a:pPr indent="0" fontAlgn="auto">
              <a:lnSpc>
                <a:spcPct val="130000"/>
              </a:lnSpc>
              <a:spcBef>
                <a:spcPts val="600"/>
              </a:spcBef>
            </a:pPr>
            <a:r>
              <a:rPr lang="zh-CN" altLang="en-US" sz="1200"/>
              <a:t>1. 用户进入预约，选择想要预约的空闲健身资源。</a:t>
            </a:r>
            <a:endParaRPr lang="zh-CN" altLang="en-US" sz="1200"/>
          </a:p>
          <a:p>
            <a:pPr indent="0" fontAlgn="auto">
              <a:lnSpc>
                <a:spcPct val="130000"/>
              </a:lnSpc>
              <a:spcBef>
                <a:spcPts val="600"/>
              </a:spcBef>
            </a:pPr>
            <a:r>
              <a:rPr lang="zh-CN" altLang="en-US" sz="1200"/>
              <a:t>2. 用户确认选择的健身资源，系统显示预约时间段</a:t>
            </a:r>
            <a:endParaRPr lang="zh-CN" altLang="en-US" sz="1200"/>
          </a:p>
          <a:p>
            <a:pPr indent="0" fontAlgn="auto">
              <a:lnSpc>
                <a:spcPct val="130000"/>
              </a:lnSpc>
              <a:spcBef>
                <a:spcPts val="600"/>
              </a:spcBef>
            </a:pPr>
            <a:r>
              <a:rPr lang="zh-CN" altLang="en-US" sz="1200"/>
              <a:t>3. 用户选择预约时间段，确认预约</a:t>
            </a:r>
            <a:endParaRPr lang="zh-CN" altLang="en-US" sz="1200"/>
          </a:p>
          <a:p>
            <a:pPr indent="0" fontAlgn="auto">
              <a:lnSpc>
                <a:spcPct val="130000"/>
              </a:lnSpc>
              <a:spcBef>
                <a:spcPts val="600"/>
              </a:spcBef>
            </a:pPr>
            <a:r>
              <a:rPr lang="zh-CN" altLang="en-US" sz="1200"/>
              <a:t>4．预约成功，将记录插入预约记录中</a:t>
            </a:r>
            <a:endParaRPr lang="zh-CN" altLang="en-US" sz="1200"/>
          </a:p>
        </p:txBody>
      </p:sp>
      <p:pic>
        <p:nvPicPr>
          <p:cNvPr id="1780479562" name="图片 1"/>
          <p:cNvPicPr>
            <a:picLocks noChangeAspect="1"/>
          </p:cNvPicPr>
          <p:nvPr/>
        </p:nvPicPr>
        <p:blipFill>
          <a:blip r:embed="rId2"/>
          <a:stretch>
            <a:fillRect/>
          </a:stretch>
        </p:blipFill>
        <p:spPr>
          <a:xfrm>
            <a:off x="317500" y="1845310"/>
            <a:ext cx="4979670" cy="28695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80479562"/>
                                        </p:tgtEl>
                                        <p:attrNameLst>
                                          <p:attrName>style.visibility</p:attrName>
                                        </p:attrNameLst>
                                      </p:cBhvr>
                                      <p:to>
                                        <p:strVal val="visible"/>
                                      </p:to>
                                    </p:set>
                                    <p:animEffect transition="in" filter="blinds(horizontal)">
                                      <p:cBhvr>
                                        <p:cTn id="7" dur="500"/>
                                        <p:tgtEl>
                                          <p:spTgt spid="17804795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 name="组合 11"/>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5" name="直接连接符 14"/>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6" name="文本占位符 5"/>
          <p:cNvSpPr txBox="1"/>
          <p:nvPr/>
        </p:nvSpPr>
        <p:spPr>
          <a:xfrm>
            <a:off x="1127760" y="193675"/>
            <a:ext cx="7919085" cy="612775"/>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记录锻炼用例描述及分析顺序图</a:t>
            </a:r>
            <a:endParaRPr lang="zh-CN" altLang="en-US" dirty="0"/>
          </a:p>
        </p:txBody>
      </p:sp>
      <p:sp>
        <p:nvSpPr>
          <p:cNvPr id="17" name="矩形 16"/>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记录锻炼用例的顺序图</a:t>
            </a:r>
            <a:endParaRPr lang="zh-CN" altLang="en-US" dirty="0"/>
          </a:p>
        </p:txBody>
      </p:sp>
      <p:sp>
        <p:nvSpPr>
          <p:cNvPr id="20"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记录锻炼用例描述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5702935" y="1405255"/>
            <a:ext cx="4925695" cy="5399405"/>
          </a:xfrm>
          <a:prstGeom prst="rect">
            <a:avLst/>
          </a:prstGeom>
          <a:noFill/>
        </p:spPr>
        <p:txBody>
          <a:bodyPr wrap="square" rtlCol="0">
            <a:spAutoFit/>
          </a:bodyPr>
          <a:p>
            <a:pPr indent="0" fontAlgn="auto">
              <a:lnSpc>
                <a:spcPct val="130000"/>
              </a:lnSpc>
              <a:spcBef>
                <a:spcPts val="600"/>
              </a:spcBef>
            </a:pPr>
            <a:r>
              <a:rPr lang="zh-CN" altLang="en-US" sz="1200"/>
              <a:t>业务目标： 设置锻炼目标，记录真实运动情况，提出相关建议。</a:t>
            </a:r>
            <a:endParaRPr lang="zh-CN" altLang="en-US" sz="1200"/>
          </a:p>
          <a:p>
            <a:pPr indent="0" fontAlgn="auto">
              <a:lnSpc>
                <a:spcPct val="130000"/>
              </a:lnSpc>
              <a:spcBef>
                <a:spcPts val="600"/>
              </a:spcBef>
            </a:pPr>
            <a:r>
              <a:rPr lang="zh-CN" altLang="en-US" sz="1200"/>
              <a:t>执行者： 健身者</a:t>
            </a:r>
            <a:endParaRPr lang="zh-CN" altLang="en-US" sz="1200"/>
          </a:p>
          <a:p>
            <a:pPr indent="0" fontAlgn="auto">
              <a:lnSpc>
                <a:spcPct val="130000"/>
              </a:lnSpc>
              <a:spcBef>
                <a:spcPts val="600"/>
              </a:spcBef>
            </a:pPr>
            <a:r>
              <a:rPr lang="zh-CN" altLang="en-US" sz="1200"/>
              <a:t>触发条件：健身者选择“记录锻炼”</a:t>
            </a:r>
            <a:endParaRPr lang="zh-CN" altLang="en-US" sz="1200"/>
          </a:p>
          <a:p>
            <a:pPr indent="0" fontAlgn="auto">
              <a:lnSpc>
                <a:spcPct val="130000"/>
              </a:lnSpc>
              <a:spcBef>
                <a:spcPts val="600"/>
              </a:spcBef>
            </a:pPr>
            <a:r>
              <a:rPr lang="zh-CN" altLang="en-US" sz="1200"/>
              <a:t>前置条件： 健身者已登录软件</a:t>
            </a:r>
            <a:endParaRPr lang="zh-CN" altLang="en-US" sz="1200"/>
          </a:p>
          <a:p>
            <a:pPr indent="0" fontAlgn="auto">
              <a:lnSpc>
                <a:spcPct val="130000"/>
              </a:lnSpc>
              <a:spcBef>
                <a:spcPts val="600"/>
              </a:spcBef>
            </a:pPr>
            <a:r>
              <a:rPr lang="zh-CN" altLang="en-US" sz="1200"/>
              <a:t>基本交互动作：</a:t>
            </a:r>
            <a:endParaRPr lang="zh-CN" altLang="en-US" sz="1200"/>
          </a:p>
          <a:p>
            <a:pPr indent="0" fontAlgn="auto">
              <a:lnSpc>
                <a:spcPct val="130000"/>
              </a:lnSpc>
              <a:spcBef>
                <a:spcPts val="600"/>
              </a:spcBef>
            </a:pPr>
            <a:r>
              <a:rPr lang="zh-CN" altLang="en-US" sz="1200"/>
              <a:t>1. 用户选择“记录锻炼”</a:t>
            </a:r>
            <a:endParaRPr lang="zh-CN" altLang="en-US" sz="1200"/>
          </a:p>
          <a:p>
            <a:pPr indent="0" fontAlgn="auto">
              <a:lnSpc>
                <a:spcPct val="130000"/>
              </a:lnSpc>
              <a:spcBef>
                <a:spcPts val="600"/>
              </a:spcBef>
            </a:pPr>
            <a:r>
              <a:rPr lang="zh-CN" altLang="en-US" sz="1200"/>
              <a:t>2. 系统弹出设置锻炼小目标窗口</a:t>
            </a:r>
            <a:endParaRPr lang="zh-CN" altLang="en-US" sz="1200"/>
          </a:p>
          <a:p>
            <a:pPr indent="0" fontAlgn="auto">
              <a:lnSpc>
                <a:spcPct val="130000"/>
              </a:lnSpc>
              <a:spcBef>
                <a:spcPts val="600"/>
              </a:spcBef>
            </a:pPr>
            <a:r>
              <a:rPr lang="zh-CN" altLang="en-US" sz="1200"/>
              <a:t>3. 用户填写锻炼小目标信息，并确认</a:t>
            </a:r>
            <a:endParaRPr lang="zh-CN" altLang="en-US" sz="1200"/>
          </a:p>
          <a:p>
            <a:pPr indent="0" fontAlgn="auto">
              <a:lnSpc>
                <a:spcPct val="130000"/>
              </a:lnSpc>
              <a:spcBef>
                <a:spcPts val="600"/>
              </a:spcBef>
            </a:pPr>
            <a:r>
              <a:rPr lang="zh-CN" altLang="en-US" sz="1200"/>
              <a:t>4. 系统保存信息</a:t>
            </a:r>
            <a:endParaRPr lang="zh-CN" altLang="en-US" sz="1200"/>
          </a:p>
          <a:p>
            <a:pPr indent="0" fontAlgn="auto">
              <a:lnSpc>
                <a:spcPct val="130000"/>
              </a:lnSpc>
              <a:spcBef>
                <a:spcPts val="600"/>
              </a:spcBef>
            </a:pPr>
            <a:r>
              <a:rPr lang="zh-CN" altLang="en-US" sz="1200"/>
              <a:t>5. 用户确认开始锻炼</a:t>
            </a:r>
            <a:endParaRPr lang="zh-CN" altLang="en-US" sz="1200"/>
          </a:p>
          <a:p>
            <a:pPr indent="0" fontAlgn="auto">
              <a:lnSpc>
                <a:spcPct val="130000"/>
              </a:lnSpc>
              <a:spcBef>
                <a:spcPts val="600"/>
              </a:spcBef>
            </a:pPr>
            <a:r>
              <a:rPr lang="zh-CN" altLang="en-US" sz="1200"/>
              <a:t>6. 系统开始记录锻炼时长</a:t>
            </a:r>
            <a:endParaRPr lang="zh-CN" altLang="en-US" sz="1200"/>
          </a:p>
          <a:p>
            <a:pPr indent="0" fontAlgn="auto">
              <a:lnSpc>
                <a:spcPct val="130000"/>
              </a:lnSpc>
              <a:spcBef>
                <a:spcPts val="600"/>
              </a:spcBef>
            </a:pPr>
            <a:r>
              <a:rPr lang="zh-CN" altLang="en-US" sz="1200"/>
              <a:t>7. 用户结束锻炼</a:t>
            </a:r>
            <a:endParaRPr lang="zh-CN" altLang="en-US" sz="1200"/>
          </a:p>
          <a:p>
            <a:pPr indent="0" fontAlgn="auto">
              <a:lnSpc>
                <a:spcPct val="130000"/>
              </a:lnSpc>
              <a:spcBef>
                <a:spcPts val="600"/>
              </a:spcBef>
            </a:pPr>
            <a:r>
              <a:rPr lang="zh-CN" altLang="en-US" sz="1200"/>
              <a:t>8. 系统计算锻炼时长并保存，提出相关建议建议</a:t>
            </a:r>
            <a:endParaRPr lang="zh-CN" altLang="en-US" sz="1200"/>
          </a:p>
          <a:p>
            <a:pPr indent="0" fontAlgn="auto">
              <a:lnSpc>
                <a:spcPct val="130000"/>
              </a:lnSpc>
              <a:spcBef>
                <a:spcPts val="600"/>
              </a:spcBef>
            </a:pPr>
            <a:r>
              <a:rPr lang="zh-CN" altLang="en-US" sz="1200"/>
              <a:t>扩展交互动作：</a:t>
            </a:r>
            <a:endParaRPr lang="zh-CN" altLang="en-US" sz="1200"/>
          </a:p>
          <a:p>
            <a:pPr indent="0" fontAlgn="auto">
              <a:lnSpc>
                <a:spcPct val="130000"/>
              </a:lnSpc>
              <a:spcBef>
                <a:spcPts val="600"/>
              </a:spcBef>
            </a:pPr>
            <a:r>
              <a:rPr lang="zh-CN" altLang="en-US" sz="1200"/>
              <a:t>3a. 用户不填写信息</a:t>
            </a:r>
            <a:endParaRPr lang="zh-CN" altLang="en-US" sz="1200"/>
          </a:p>
          <a:p>
            <a:pPr indent="0" fontAlgn="auto">
              <a:lnSpc>
                <a:spcPct val="130000"/>
              </a:lnSpc>
              <a:spcBef>
                <a:spcPts val="600"/>
              </a:spcBef>
            </a:pPr>
            <a:r>
              <a:rPr lang="zh-CN" altLang="en-US" sz="1200"/>
              <a:t>3a.1. 用户选择退出，则返回主页面</a:t>
            </a:r>
            <a:endParaRPr lang="zh-CN" altLang="en-US" sz="1200"/>
          </a:p>
          <a:p>
            <a:pPr indent="0" fontAlgn="auto">
              <a:lnSpc>
                <a:spcPct val="130000"/>
              </a:lnSpc>
              <a:spcBef>
                <a:spcPts val="600"/>
              </a:spcBef>
            </a:pPr>
            <a:r>
              <a:rPr lang="zh-CN" altLang="en-US" sz="1200"/>
              <a:t>3a.2. 用户跳过信息填写，则执行5-8的动作</a:t>
            </a:r>
            <a:endParaRPr lang="zh-CN" altLang="en-US" sz="1200"/>
          </a:p>
        </p:txBody>
      </p:sp>
      <p:pic>
        <p:nvPicPr>
          <p:cNvPr id="5" name="图片 1" descr="6e914f51445c1351e84dce8b038a54e"/>
          <p:cNvPicPr>
            <a:picLocks noChangeAspect="1"/>
          </p:cNvPicPr>
          <p:nvPr/>
        </p:nvPicPr>
        <p:blipFill>
          <a:blip r:embed="rId2"/>
          <a:stretch>
            <a:fillRect/>
          </a:stretch>
        </p:blipFill>
        <p:spPr>
          <a:xfrm>
            <a:off x="392430" y="1449070"/>
            <a:ext cx="5076190" cy="3662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 name="组合 11"/>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5" name="直接连接符 14"/>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6" name="文本占位符 5"/>
          <p:cNvSpPr txBox="1"/>
          <p:nvPr/>
        </p:nvSpPr>
        <p:spPr>
          <a:xfrm>
            <a:off x="1127760" y="193675"/>
            <a:ext cx="7919085" cy="612775"/>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器材管理用例描述及分析顺序图</a:t>
            </a:r>
            <a:endParaRPr lang="zh-CN" altLang="en-US" dirty="0"/>
          </a:p>
        </p:txBody>
      </p:sp>
      <p:sp>
        <p:nvSpPr>
          <p:cNvPr id="17" name="矩形 16"/>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器材管理用例的顺序图</a:t>
            </a:r>
            <a:endParaRPr lang="zh-CN" altLang="en-US" dirty="0"/>
          </a:p>
        </p:txBody>
      </p:sp>
      <p:sp>
        <p:nvSpPr>
          <p:cNvPr id="20"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器材管理用例描述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5702935" y="1405255"/>
            <a:ext cx="3891280" cy="5048250"/>
          </a:xfrm>
          <a:prstGeom prst="rect">
            <a:avLst/>
          </a:prstGeom>
          <a:noFill/>
        </p:spPr>
        <p:txBody>
          <a:bodyPr wrap="square" rtlCol="0">
            <a:noAutofit/>
          </a:bodyPr>
          <a:p>
            <a:pPr indent="0" fontAlgn="auto">
              <a:lnSpc>
                <a:spcPct val="130000"/>
              </a:lnSpc>
              <a:spcBef>
                <a:spcPts val="600"/>
              </a:spcBef>
            </a:pPr>
            <a:r>
              <a:rPr lang="zh-CN" altLang="en-US" sz="1200"/>
              <a:t>业务目标： 管理员对器材信息进行增删查改等管理操作</a:t>
            </a:r>
            <a:endParaRPr lang="zh-CN" altLang="en-US" sz="1200"/>
          </a:p>
          <a:p>
            <a:pPr indent="0" fontAlgn="auto">
              <a:lnSpc>
                <a:spcPct val="130000"/>
              </a:lnSpc>
              <a:spcBef>
                <a:spcPts val="600"/>
              </a:spcBef>
            </a:pPr>
            <a:r>
              <a:rPr lang="zh-CN" altLang="en-US" sz="1200"/>
              <a:t>执行者： 管理员</a:t>
            </a:r>
            <a:endParaRPr lang="zh-CN" altLang="en-US" sz="1200"/>
          </a:p>
          <a:p>
            <a:pPr indent="0" fontAlgn="auto">
              <a:lnSpc>
                <a:spcPct val="130000"/>
              </a:lnSpc>
              <a:spcBef>
                <a:spcPts val="600"/>
              </a:spcBef>
            </a:pPr>
            <a:r>
              <a:rPr lang="zh-CN" altLang="en-US" sz="1200"/>
              <a:t>触发条件：管理员选择“器材管理”</a:t>
            </a:r>
            <a:endParaRPr lang="zh-CN" altLang="en-US" sz="1200"/>
          </a:p>
          <a:p>
            <a:pPr indent="0" fontAlgn="auto">
              <a:lnSpc>
                <a:spcPct val="130000"/>
              </a:lnSpc>
              <a:spcBef>
                <a:spcPts val="600"/>
              </a:spcBef>
            </a:pPr>
            <a:r>
              <a:rPr lang="zh-CN" altLang="en-US" sz="1200"/>
              <a:t>前置条件： 管理员已进入应用</a:t>
            </a:r>
            <a:endParaRPr lang="zh-CN" altLang="en-US" sz="1200"/>
          </a:p>
          <a:p>
            <a:pPr indent="0" fontAlgn="auto">
              <a:lnSpc>
                <a:spcPct val="130000"/>
              </a:lnSpc>
              <a:spcBef>
                <a:spcPts val="600"/>
              </a:spcBef>
            </a:pPr>
            <a:r>
              <a:rPr lang="zh-CN" altLang="en-US" sz="1200"/>
              <a:t>基本交互动作：</a:t>
            </a:r>
            <a:endParaRPr lang="zh-CN" altLang="en-US" sz="1200"/>
          </a:p>
          <a:p>
            <a:pPr indent="0" fontAlgn="auto">
              <a:lnSpc>
                <a:spcPct val="130000"/>
              </a:lnSpc>
              <a:spcBef>
                <a:spcPts val="600"/>
              </a:spcBef>
            </a:pPr>
            <a:r>
              <a:rPr lang="zh-CN" altLang="en-US" sz="1200"/>
              <a:t>1.管理员选择“查询”，输入查询器材的信息</a:t>
            </a:r>
            <a:endParaRPr lang="zh-CN" altLang="en-US" sz="1200"/>
          </a:p>
          <a:p>
            <a:pPr indent="0" fontAlgn="auto">
              <a:lnSpc>
                <a:spcPct val="130000"/>
              </a:lnSpc>
              <a:spcBef>
                <a:spcPts val="600"/>
              </a:spcBef>
            </a:pPr>
            <a:r>
              <a:rPr lang="zh-CN" altLang="en-US" sz="1200"/>
              <a:t>2.系统返回该器材的全部信息</a:t>
            </a:r>
            <a:endParaRPr lang="zh-CN" altLang="en-US" sz="1200"/>
          </a:p>
          <a:p>
            <a:pPr indent="0" fontAlgn="auto">
              <a:lnSpc>
                <a:spcPct val="130000"/>
              </a:lnSpc>
              <a:spcBef>
                <a:spcPts val="600"/>
              </a:spcBef>
            </a:pPr>
            <a:r>
              <a:rPr lang="zh-CN" altLang="en-US" sz="1200"/>
              <a:t>3.管理员选择“删除”，输入查询器材的信息</a:t>
            </a:r>
            <a:endParaRPr lang="zh-CN" altLang="en-US" sz="1200"/>
          </a:p>
          <a:p>
            <a:pPr indent="0" fontAlgn="auto">
              <a:lnSpc>
                <a:spcPct val="130000"/>
              </a:lnSpc>
              <a:spcBef>
                <a:spcPts val="600"/>
              </a:spcBef>
            </a:pPr>
            <a:r>
              <a:rPr lang="zh-CN" altLang="en-US" sz="1200"/>
              <a:t>4.系统查询器材信息</a:t>
            </a:r>
            <a:endParaRPr lang="zh-CN" altLang="en-US" sz="1200"/>
          </a:p>
          <a:p>
            <a:pPr indent="0" fontAlgn="auto">
              <a:lnSpc>
                <a:spcPct val="130000"/>
              </a:lnSpc>
              <a:spcBef>
                <a:spcPts val="600"/>
              </a:spcBef>
            </a:pPr>
            <a:r>
              <a:rPr lang="zh-CN" altLang="en-US" sz="1200"/>
              <a:t>5.系统提示是否删除该器材信息</a:t>
            </a:r>
            <a:endParaRPr lang="zh-CN" altLang="en-US" sz="1200"/>
          </a:p>
          <a:p>
            <a:pPr indent="0" fontAlgn="auto">
              <a:lnSpc>
                <a:spcPct val="130000"/>
              </a:lnSpc>
              <a:spcBef>
                <a:spcPts val="600"/>
              </a:spcBef>
            </a:pPr>
            <a:r>
              <a:rPr lang="zh-CN" altLang="en-US" sz="1200"/>
              <a:t>6.管理员确认删除</a:t>
            </a:r>
            <a:endParaRPr lang="zh-CN" altLang="en-US" sz="1200"/>
          </a:p>
          <a:p>
            <a:pPr indent="0" fontAlgn="auto">
              <a:lnSpc>
                <a:spcPct val="130000"/>
              </a:lnSpc>
              <a:spcBef>
                <a:spcPts val="600"/>
              </a:spcBef>
            </a:pPr>
            <a:r>
              <a:rPr lang="zh-CN" altLang="en-US" sz="1200"/>
              <a:t>7.系统删除该器材信息，并提示完成</a:t>
            </a:r>
            <a:endParaRPr lang="zh-CN" altLang="en-US" sz="1200"/>
          </a:p>
          <a:p>
            <a:pPr indent="0" fontAlgn="auto">
              <a:lnSpc>
                <a:spcPct val="130000"/>
              </a:lnSpc>
              <a:spcBef>
                <a:spcPts val="600"/>
              </a:spcBef>
            </a:pPr>
            <a:r>
              <a:rPr lang="zh-CN" altLang="en-US" sz="1200"/>
              <a:t>8.管理员选择“添加”，输入器材的信息</a:t>
            </a:r>
            <a:endParaRPr lang="zh-CN" altLang="en-US" sz="1200"/>
          </a:p>
          <a:p>
            <a:pPr indent="0" fontAlgn="auto">
              <a:lnSpc>
                <a:spcPct val="130000"/>
              </a:lnSpc>
              <a:spcBef>
                <a:spcPts val="600"/>
              </a:spcBef>
            </a:pPr>
            <a:r>
              <a:rPr lang="en-US" altLang="zh-CN" sz="1200"/>
              <a:t>9</a:t>
            </a:r>
            <a:r>
              <a:rPr lang="zh-CN" altLang="en-US" sz="1200"/>
              <a:t>.系统完成添加并提示完成</a:t>
            </a:r>
            <a:endParaRPr lang="zh-CN" altLang="en-US" sz="1200"/>
          </a:p>
          <a:p>
            <a:pPr indent="0" fontAlgn="auto">
              <a:lnSpc>
                <a:spcPct val="130000"/>
              </a:lnSpc>
              <a:spcBef>
                <a:spcPts val="600"/>
              </a:spcBef>
            </a:pPr>
            <a:r>
              <a:rPr lang="zh-CN" altLang="en-US" sz="1200"/>
              <a:t>1</a:t>
            </a:r>
            <a:r>
              <a:rPr lang="en-US" altLang="zh-CN" sz="1200"/>
              <a:t>0</a:t>
            </a:r>
            <a:r>
              <a:rPr lang="zh-CN" altLang="en-US" sz="1200"/>
              <a:t>.管理员选择“更新”，输入器材新的信息</a:t>
            </a:r>
            <a:endParaRPr lang="zh-CN" altLang="en-US" sz="1200"/>
          </a:p>
          <a:p>
            <a:pPr indent="0" fontAlgn="auto">
              <a:lnSpc>
                <a:spcPct val="130000"/>
              </a:lnSpc>
              <a:spcBef>
                <a:spcPts val="600"/>
              </a:spcBef>
            </a:pPr>
            <a:r>
              <a:rPr lang="zh-CN" altLang="en-US" sz="1200"/>
              <a:t>1</a:t>
            </a:r>
            <a:r>
              <a:rPr lang="en-US" altLang="zh-CN" sz="1200"/>
              <a:t>1</a:t>
            </a:r>
            <a:r>
              <a:rPr lang="zh-CN" altLang="en-US" sz="1200"/>
              <a:t>.系统查询器材信息，完成修改，并提示完成</a:t>
            </a:r>
            <a:endParaRPr lang="zh-CN" altLang="en-US" sz="1200"/>
          </a:p>
          <a:p>
            <a:pPr indent="0" fontAlgn="auto">
              <a:lnSpc>
                <a:spcPct val="130000"/>
              </a:lnSpc>
              <a:spcBef>
                <a:spcPts val="600"/>
              </a:spcBef>
            </a:pPr>
            <a:endParaRPr lang="zh-CN" altLang="en-US" sz="1200"/>
          </a:p>
        </p:txBody>
      </p:sp>
      <p:sp>
        <p:nvSpPr>
          <p:cNvPr id="5" name="文本框 4"/>
          <p:cNvSpPr txBox="1"/>
          <p:nvPr/>
        </p:nvSpPr>
        <p:spPr>
          <a:xfrm>
            <a:off x="8966200" y="4998085"/>
            <a:ext cx="4064000" cy="1782445"/>
          </a:xfrm>
          <a:prstGeom prst="rect">
            <a:avLst/>
          </a:prstGeom>
          <a:noFill/>
        </p:spPr>
        <p:txBody>
          <a:bodyPr wrap="square" rtlCol="0">
            <a:spAutoFit/>
          </a:bodyPr>
          <a:p>
            <a:pPr indent="0" fontAlgn="auto">
              <a:lnSpc>
                <a:spcPct val="130000"/>
              </a:lnSpc>
              <a:spcBef>
                <a:spcPts val="600"/>
              </a:spcBef>
            </a:pPr>
            <a:r>
              <a:rPr lang="zh-CN" altLang="en-US" sz="1200">
                <a:sym typeface="+mn-ea"/>
              </a:rPr>
              <a:t>扩展交互动作：</a:t>
            </a:r>
            <a:endParaRPr lang="zh-CN" altLang="en-US" sz="1200"/>
          </a:p>
          <a:p>
            <a:pPr indent="0" fontAlgn="auto">
              <a:lnSpc>
                <a:spcPct val="130000"/>
              </a:lnSpc>
              <a:spcBef>
                <a:spcPts val="600"/>
              </a:spcBef>
            </a:pPr>
            <a:r>
              <a:rPr lang="zh-CN" altLang="en-US" sz="1200">
                <a:sym typeface="+mn-ea"/>
              </a:rPr>
              <a:t>4a. 11a. 器材信息不存在</a:t>
            </a:r>
            <a:endParaRPr lang="zh-CN" altLang="en-US" sz="1200"/>
          </a:p>
          <a:p>
            <a:pPr indent="0" fontAlgn="auto">
              <a:lnSpc>
                <a:spcPct val="130000"/>
              </a:lnSpc>
              <a:spcBef>
                <a:spcPts val="600"/>
              </a:spcBef>
            </a:pPr>
            <a:r>
              <a:rPr lang="zh-CN" altLang="en-US" sz="1200">
                <a:sym typeface="+mn-ea"/>
              </a:rPr>
              <a:t>4a.1. 11a.1. 系统提示不存在该器材信息</a:t>
            </a:r>
            <a:endParaRPr lang="zh-CN" altLang="en-US" sz="1200"/>
          </a:p>
          <a:p>
            <a:pPr indent="0" fontAlgn="auto">
              <a:lnSpc>
                <a:spcPct val="130000"/>
              </a:lnSpc>
              <a:spcBef>
                <a:spcPts val="600"/>
              </a:spcBef>
            </a:pPr>
            <a:r>
              <a:rPr lang="zh-CN" altLang="en-US" sz="1200">
                <a:sym typeface="+mn-ea"/>
              </a:rPr>
              <a:t>9b 器材信息存在</a:t>
            </a:r>
            <a:endParaRPr lang="zh-CN" altLang="en-US" sz="1200"/>
          </a:p>
          <a:p>
            <a:pPr indent="0" fontAlgn="auto">
              <a:lnSpc>
                <a:spcPct val="130000"/>
              </a:lnSpc>
              <a:spcBef>
                <a:spcPts val="600"/>
              </a:spcBef>
            </a:pPr>
            <a:r>
              <a:rPr lang="zh-CN" altLang="en-US" sz="1200">
                <a:sym typeface="+mn-ea"/>
              </a:rPr>
              <a:t>9b.1系统提示信息已存在无法添加</a:t>
            </a:r>
            <a:endParaRPr lang="zh-CN" altLang="en-US" sz="1200"/>
          </a:p>
          <a:p>
            <a:endParaRPr lang="zh-CN" altLang="en-US" sz="1200"/>
          </a:p>
        </p:txBody>
      </p:sp>
      <p:pic>
        <p:nvPicPr>
          <p:cNvPr id="6" name="图片 3" descr="未命名文件(1)"/>
          <p:cNvPicPr>
            <a:picLocks noChangeAspect="1"/>
          </p:cNvPicPr>
          <p:nvPr/>
        </p:nvPicPr>
        <p:blipFill>
          <a:blip r:embed="rId2"/>
          <a:srcRect l="45623" t="11541" r="20461" b="7433"/>
          <a:stretch>
            <a:fillRect/>
          </a:stretch>
        </p:blipFill>
        <p:spPr>
          <a:xfrm>
            <a:off x="1979930" y="849630"/>
            <a:ext cx="2955925" cy="49961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 name="组合 11"/>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5" name="直接连接符 14"/>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6" name="文本占位符 5"/>
          <p:cNvSpPr txBox="1"/>
          <p:nvPr/>
        </p:nvSpPr>
        <p:spPr>
          <a:xfrm>
            <a:off x="1127760" y="193675"/>
            <a:ext cx="7919085" cy="612775"/>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软件需求模型</a:t>
            </a:r>
            <a:r>
              <a:rPr lang="en-US" altLang="zh-CN" dirty="0">
                <a:sym typeface="+mn-ea"/>
              </a:rPr>
              <a:t>-</a:t>
            </a:r>
            <a:r>
              <a:rPr lang="zh-CN" altLang="en-US" dirty="0">
                <a:sym typeface="+mn-ea"/>
              </a:rPr>
              <a:t>用户管理用例描述及分析顺序图</a:t>
            </a:r>
            <a:endParaRPr lang="zh-CN" altLang="en-US" dirty="0"/>
          </a:p>
        </p:txBody>
      </p:sp>
      <p:sp>
        <p:nvSpPr>
          <p:cNvPr id="17" name="矩形 16"/>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用户管理用例的顺序图</a:t>
            </a:r>
            <a:endParaRPr lang="zh-CN" altLang="en-US" dirty="0"/>
          </a:p>
        </p:txBody>
      </p:sp>
      <p:sp>
        <p:nvSpPr>
          <p:cNvPr id="20"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用户管理用例描述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5623560" y="1405255"/>
            <a:ext cx="3534410" cy="5178425"/>
          </a:xfrm>
          <a:prstGeom prst="rect">
            <a:avLst/>
          </a:prstGeom>
          <a:noFill/>
        </p:spPr>
        <p:txBody>
          <a:bodyPr wrap="square" rtlCol="0">
            <a:noAutofit/>
          </a:bodyPr>
          <a:p>
            <a:pPr indent="0" fontAlgn="auto">
              <a:lnSpc>
                <a:spcPct val="130000"/>
              </a:lnSpc>
              <a:spcBef>
                <a:spcPts val="600"/>
              </a:spcBef>
            </a:pPr>
            <a:r>
              <a:rPr lang="zh-CN" altLang="en-US" sz="1200"/>
              <a:t>业务目标： 管理员对用户信息进行增删查改等操作</a:t>
            </a:r>
            <a:endParaRPr lang="zh-CN" altLang="en-US" sz="1200"/>
          </a:p>
          <a:p>
            <a:pPr indent="0" fontAlgn="auto">
              <a:lnSpc>
                <a:spcPct val="130000"/>
              </a:lnSpc>
              <a:spcBef>
                <a:spcPts val="600"/>
              </a:spcBef>
            </a:pPr>
            <a:r>
              <a:rPr lang="zh-CN" altLang="en-US" sz="1200"/>
              <a:t>执行者： 管理员</a:t>
            </a:r>
            <a:endParaRPr lang="zh-CN" altLang="en-US" sz="1200"/>
          </a:p>
          <a:p>
            <a:pPr indent="0" fontAlgn="auto">
              <a:lnSpc>
                <a:spcPct val="130000"/>
              </a:lnSpc>
              <a:spcBef>
                <a:spcPts val="600"/>
              </a:spcBef>
            </a:pPr>
            <a:r>
              <a:rPr lang="zh-CN" altLang="en-US" sz="1200"/>
              <a:t>触发条件：管理员选择“用户管理”</a:t>
            </a:r>
            <a:endParaRPr lang="zh-CN" altLang="en-US" sz="1200"/>
          </a:p>
          <a:p>
            <a:pPr indent="0" fontAlgn="auto">
              <a:lnSpc>
                <a:spcPct val="130000"/>
              </a:lnSpc>
              <a:spcBef>
                <a:spcPts val="600"/>
              </a:spcBef>
            </a:pPr>
            <a:r>
              <a:rPr lang="zh-CN" altLang="en-US" sz="1200"/>
              <a:t>前置条件： 管理员已进入应用</a:t>
            </a:r>
            <a:endParaRPr lang="zh-CN" altLang="en-US" sz="1200"/>
          </a:p>
          <a:p>
            <a:pPr indent="0" fontAlgn="auto">
              <a:lnSpc>
                <a:spcPct val="130000"/>
              </a:lnSpc>
              <a:spcBef>
                <a:spcPts val="600"/>
              </a:spcBef>
            </a:pPr>
            <a:r>
              <a:rPr lang="zh-CN" altLang="en-US" sz="1200"/>
              <a:t>基本交互动作：</a:t>
            </a:r>
            <a:endParaRPr lang="zh-CN" altLang="en-US" sz="1200"/>
          </a:p>
          <a:p>
            <a:pPr indent="0" fontAlgn="auto">
              <a:lnSpc>
                <a:spcPct val="130000"/>
              </a:lnSpc>
              <a:spcBef>
                <a:spcPts val="600"/>
              </a:spcBef>
            </a:pPr>
            <a:r>
              <a:rPr lang="zh-CN" altLang="en-US" sz="1200"/>
              <a:t>1.管理员选择“查询”，输入查询用户的信息</a:t>
            </a:r>
            <a:endParaRPr lang="zh-CN" altLang="en-US" sz="1200"/>
          </a:p>
          <a:p>
            <a:pPr indent="0" fontAlgn="auto">
              <a:lnSpc>
                <a:spcPct val="130000"/>
              </a:lnSpc>
              <a:spcBef>
                <a:spcPts val="600"/>
              </a:spcBef>
            </a:pPr>
            <a:r>
              <a:rPr lang="zh-CN" altLang="en-US" sz="1200"/>
              <a:t>2.系统返回该用户的全部信息</a:t>
            </a:r>
            <a:endParaRPr lang="zh-CN" altLang="en-US" sz="1200"/>
          </a:p>
          <a:p>
            <a:pPr indent="0" fontAlgn="auto">
              <a:lnSpc>
                <a:spcPct val="130000"/>
              </a:lnSpc>
              <a:spcBef>
                <a:spcPts val="600"/>
              </a:spcBef>
            </a:pPr>
            <a:r>
              <a:rPr lang="zh-CN" altLang="en-US" sz="1200"/>
              <a:t>3.管理员选择“删除”，删除指定用户的信息</a:t>
            </a:r>
            <a:endParaRPr lang="zh-CN" altLang="en-US" sz="1200"/>
          </a:p>
          <a:p>
            <a:pPr indent="0" fontAlgn="auto">
              <a:lnSpc>
                <a:spcPct val="130000"/>
              </a:lnSpc>
              <a:spcBef>
                <a:spcPts val="600"/>
              </a:spcBef>
            </a:pPr>
            <a:r>
              <a:rPr lang="zh-CN" altLang="en-US" sz="1200"/>
              <a:t>4.系统查询用户信息，提示是否删除该用户信息</a:t>
            </a:r>
            <a:endParaRPr lang="zh-CN" altLang="en-US" sz="1200"/>
          </a:p>
          <a:p>
            <a:pPr indent="0" fontAlgn="auto">
              <a:lnSpc>
                <a:spcPct val="130000"/>
              </a:lnSpc>
              <a:spcBef>
                <a:spcPts val="600"/>
              </a:spcBef>
            </a:pPr>
            <a:r>
              <a:rPr lang="en-US" altLang="zh-CN" sz="1200"/>
              <a:t>5</a:t>
            </a:r>
            <a:r>
              <a:rPr lang="zh-CN" altLang="en-US" sz="1200"/>
              <a:t>.管理员确认删除</a:t>
            </a:r>
            <a:endParaRPr lang="zh-CN" altLang="en-US" sz="1200"/>
          </a:p>
          <a:p>
            <a:pPr indent="0" fontAlgn="auto">
              <a:lnSpc>
                <a:spcPct val="130000"/>
              </a:lnSpc>
              <a:spcBef>
                <a:spcPts val="600"/>
              </a:spcBef>
            </a:pPr>
            <a:r>
              <a:rPr lang="en-US" altLang="zh-CN" sz="1200"/>
              <a:t>6</a:t>
            </a:r>
            <a:r>
              <a:rPr lang="zh-CN" altLang="en-US" sz="1200"/>
              <a:t>.系统删除该用户信息，并提示完成</a:t>
            </a:r>
            <a:endParaRPr lang="zh-CN" altLang="en-US" sz="1200"/>
          </a:p>
          <a:p>
            <a:pPr indent="0" fontAlgn="auto">
              <a:lnSpc>
                <a:spcPct val="130000"/>
              </a:lnSpc>
              <a:spcBef>
                <a:spcPts val="600"/>
              </a:spcBef>
            </a:pPr>
            <a:r>
              <a:rPr lang="en-US" altLang="zh-CN" sz="1200"/>
              <a:t>7</a:t>
            </a:r>
            <a:r>
              <a:rPr lang="zh-CN" altLang="en-US" sz="1200"/>
              <a:t>.管理员选择“添加”，输入用户的信息</a:t>
            </a:r>
            <a:endParaRPr lang="zh-CN" altLang="en-US" sz="1200"/>
          </a:p>
          <a:p>
            <a:pPr indent="0" fontAlgn="auto">
              <a:lnSpc>
                <a:spcPct val="130000"/>
              </a:lnSpc>
              <a:spcBef>
                <a:spcPts val="600"/>
              </a:spcBef>
            </a:pPr>
            <a:r>
              <a:rPr lang="en-US" altLang="zh-CN" sz="1200"/>
              <a:t>8</a:t>
            </a:r>
            <a:r>
              <a:rPr lang="zh-CN" altLang="en-US" sz="1200"/>
              <a:t>.系统确认用户的信息</a:t>
            </a:r>
            <a:endParaRPr lang="zh-CN" altLang="en-US" sz="1200"/>
          </a:p>
          <a:p>
            <a:pPr indent="0" fontAlgn="auto">
              <a:lnSpc>
                <a:spcPct val="130000"/>
              </a:lnSpc>
              <a:spcBef>
                <a:spcPts val="600"/>
              </a:spcBef>
            </a:pPr>
            <a:r>
              <a:rPr lang="en-US" altLang="zh-CN" sz="1200"/>
              <a:t>9</a:t>
            </a:r>
            <a:r>
              <a:rPr lang="zh-CN" altLang="en-US" sz="1200"/>
              <a:t>.系统完成添加并提示完成</a:t>
            </a:r>
            <a:endParaRPr lang="zh-CN" altLang="en-US" sz="1200"/>
          </a:p>
          <a:p>
            <a:pPr indent="0" fontAlgn="auto">
              <a:lnSpc>
                <a:spcPct val="130000"/>
              </a:lnSpc>
              <a:spcBef>
                <a:spcPts val="600"/>
              </a:spcBef>
            </a:pPr>
            <a:r>
              <a:rPr lang="zh-CN" altLang="en-US" sz="1200"/>
              <a:t>1</a:t>
            </a:r>
            <a:r>
              <a:rPr lang="en-US" altLang="zh-CN" sz="1200"/>
              <a:t>0</a:t>
            </a:r>
            <a:r>
              <a:rPr lang="zh-CN" altLang="en-US" sz="1200"/>
              <a:t>.管理员选择“更新”，输入新的信息</a:t>
            </a:r>
            <a:endParaRPr lang="zh-CN" altLang="en-US" sz="1200"/>
          </a:p>
          <a:p>
            <a:pPr indent="0" fontAlgn="auto">
              <a:lnSpc>
                <a:spcPct val="130000"/>
              </a:lnSpc>
              <a:spcBef>
                <a:spcPts val="600"/>
              </a:spcBef>
            </a:pPr>
            <a:r>
              <a:rPr lang="zh-CN" altLang="en-US" sz="1200"/>
              <a:t>1</a:t>
            </a:r>
            <a:r>
              <a:rPr lang="en-US" altLang="zh-CN" sz="1200"/>
              <a:t>1</a:t>
            </a:r>
            <a:r>
              <a:rPr lang="zh-CN" altLang="en-US" sz="1200"/>
              <a:t>.系统修改信息，并提示完成</a:t>
            </a:r>
            <a:endParaRPr lang="zh-CN" altLang="en-US" sz="1200"/>
          </a:p>
          <a:p>
            <a:pPr indent="0" fontAlgn="auto">
              <a:lnSpc>
                <a:spcPct val="130000"/>
              </a:lnSpc>
              <a:spcBef>
                <a:spcPts val="600"/>
              </a:spcBef>
            </a:pPr>
            <a:endParaRPr lang="zh-CN" altLang="en-US" sz="1200"/>
          </a:p>
        </p:txBody>
      </p:sp>
      <p:sp>
        <p:nvSpPr>
          <p:cNvPr id="5" name="文本框 4"/>
          <p:cNvSpPr txBox="1"/>
          <p:nvPr/>
        </p:nvSpPr>
        <p:spPr>
          <a:xfrm>
            <a:off x="8492490" y="4943475"/>
            <a:ext cx="4064000" cy="1914525"/>
          </a:xfrm>
          <a:prstGeom prst="rect">
            <a:avLst/>
          </a:prstGeom>
          <a:noFill/>
        </p:spPr>
        <p:txBody>
          <a:bodyPr wrap="square" rtlCol="0">
            <a:spAutoFit/>
          </a:bodyPr>
          <a:p>
            <a:pPr indent="0" fontAlgn="auto">
              <a:lnSpc>
                <a:spcPct val="130000"/>
              </a:lnSpc>
              <a:spcBef>
                <a:spcPts val="600"/>
              </a:spcBef>
            </a:pPr>
            <a:r>
              <a:rPr lang="zh-CN" altLang="en-US" sz="1200">
                <a:latin typeface="宋体" panose="02010600030101010101" pitchFamily="2" charset="-122"/>
                <a:ea typeface="宋体" panose="02010600030101010101" pitchFamily="2" charset="-122"/>
                <a:cs typeface="宋体" panose="02010600030101010101" pitchFamily="2" charset="-122"/>
                <a:sym typeface="+mn-ea"/>
              </a:rPr>
              <a:t>扩展交互动作：</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30000"/>
              </a:lnSpc>
              <a:spcBef>
                <a:spcPts val="600"/>
              </a:spcBef>
            </a:pPr>
            <a:r>
              <a:rPr lang="zh-CN" altLang="en-US" sz="1200">
                <a:latin typeface="宋体" panose="02010600030101010101" pitchFamily="2" charset="-122"/>
                <a:ea typeface="宋体" panose="02010600030101010101" pitchFamily="2" charset="-122"/>
                <a:cs typeface="宋体" panose="02010600030101010101" pitchFamily="2" charset="-122"/>
                <a:sym typeface="+mn-ea"/>
              </a:rPr>
              <a:t>4a. 11a. 用户信息不存在</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30000"/>
              </a:lnSpc>
              <a:spcBef>
                <a:spcPts val="600"/>
              </a:spcBef>
            </a:pPr>
            <a:r>
              <a:rPr lang="zh-CN" altLang="en-US" sz="1200">
                <a:latin typeface="宋体" panose="02010600030101010101" pitchFamily="2" charset="-122"/>
                <a:ea typeface="宋体" panose="02010600030101010101" pitchFamily="2" charset="-122"/>
                <a:cs typeface="宋体" panose="02010600030101010101" pitchFamily="2" charset="-122"/>
                <a:sym typeface="+mn-ea"/>
              </a:rPr>
              <a:t>4a.1. 11a.1. 系统提示不存在该用户信息</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30000"/>
              </a:lnSpc>
              <a:spcBef>
                <a:spcPts val="600"/>
              </a:spcBef>
            </a:pPr>
            <a:r>
              <a:rPr lang="en-US" altLang="zh-CN" sz="1200">
                <a:latin typeface="宋体" panose="02010600030101010101" pitchFamily="2" charset="-122"/>
                <a:ea typeface="宋体" panose="02010600030101010101" pitchFamily="2" charset="-122"/>
                <a:cs typeface="宋体" panose="02010600030101010101" pitchFamily="2" charset="-122"/>
                <a:sym typeface="+mn-ea"/>
              </a:rPr>
              <a:t>7</a:t>
            </a:r>
            <a:r>
              <a:rPr lang="zh-CN" altLang="en-US" sz="1200">
                <a:latin typeface="宋体" panose="02010600030101010101" pitchFamily="2" charset="-122"/>
                <a:ea typeface="宋体" panose="02010600030101010101" pitchFamily="2" charset="-122"/>
                <a:cs typeface="宋体" panose="02010600030101010101" pitchFamily="2" charset="-122"/>
                <a:sym typeface="+mn-ea"/>
              </a:rPr>
              <a:t>b 用户信息已存在</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30000"/>
              </a:lnSpc>
              <a:spcBef>
                <a:spcPts val="600"/>
              </a:spcBef>
            </a:pPr>
            <a:r>
              <a:rPr lang="en-US" altLang="zh-CN" sz="1200">
                <a:latin typeface="宋体" panose="02010600030101010101" pitchFamily="2" charset="-122"/>
                <a:ea typeface="宋体" panose="02010600030101010101" pitchFamily="2" charset="-122"/>
                <a:cs typeface="宋体" panose="02010600030101010101" pitchFamily="2" charset="-122"/>
                <a:sym typeface="+mn-ea"/>
              </a:rPr>
              <a:t>7</a:t>
            </a:r>
            <a:r>
              <a:rPr lang="zh-CN" altLang="en-US" sz="1200">
                <a:latin typeface="宋体" panose="02010600030101010101" pitchFamily="2" charset="-122"/>
                <a:ea typeface="宋体" panose="02010600030101010101" pitchFamily="2" charset="-122"/>
                <a:cs typeface="宋体" panose="02010600030101010101" pitchFamily="2" charset="-122"/>
                <a:sym typeface="+mn-ea"/>
              </a:rPr>
              <a:t>b.1系统提示信息已存在无法添加</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30000"/>
              </a:lnSpc>
              <a:spcBef>
                <a:spcPts val="600"/>
              </a:spcBef>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pic>
        <p:nvPicPr>
          <p:cNvPr id="485888872" name="图片 1"/>
          <p:cNvPicPr>
            <a:picLocks noChangeAspect="1"/>
          </p:cNvPicPr>
          <p:nvPr/>
        </p:nvPicPr>
        <p:blipFill>
          <a:blip r:embed="rId2"/>
          <a:stretch>
            <a:fillRect/>
          </a:stretch>
        </p:blipFill>
        <p:spPr>
          <a:xfrm>
            <a:off x="1794510" y="812800"/>
            <a:ext cx="2980055" cy="4819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5888872"/>
                                        </p:tgtEl>
                                        <p:attrNameLst>
                                          <p:attrName>style.visibility</p:attrName>
                                        </p:attrNameLst>
                                      </p:cBhvr>
                                      <p:to>
                                        <p:strVal val="visible"/>
                                      </p:to>
                                    </p:set>
                                    <p:animEffect transition="in" filter="blinds(horizontal)">
                                      <p:cBhvr>
                                        <p:cTn id="7" dur="500"/>
                                        <p:tgtEl>
                                          <p:spTgt spid="48588887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软件需求模型</a:t>
            </a:r>
            <a:r>
              <a:rPr lang="en-US" altLang="zh-CN" dirty="0"/>
              <a:t>-</a:t>
            </a:r>
            <a:r>
              <a:rPr lang="zh-CN" altLang="en-US" dirty="0"/>
              <a:t>分析类图</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5152064" y="5956049"/>
            <a:ext cx="1866791" cy="368300"/>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系统分析类图</a:t>
            </a:r>
            <a:endParaRPr lang="zh-CN" altLang="en-US" dirty="0"/>
          </a:p>
        </p:txBody>
      </p:sp>
      <p:pic>
        <p:nvPicPr>
          <p:cNvPr id="3" name="图片 2"/>
          <p:cNvPicPr>
            <a:picLocks noChangeAspect="1"/>
          </p:cNvPicPr>
          <p:nvPr/>
        </p:nvPicPr>
        <p:blipFill>
          <a:blip r:embed="rId4"/>
          <a:stretch>
            <a:fillRect/>
          </a:stretch>
        </p:blipFill>
        <p:spPr>
          <a:xfrm>
            <a:off x="2131060" y="1090295"/>
            <a:ext cx="7842250" cy="484759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软件设计模型</a:t>
            </a:r>
            <a:r>
              <a:rPr lang="en-US" altLang="zh-CN" dirty="0"/>
              <a:t>-</a:t>
            </a:r>
            <a:r>
              <a:rPr lang="zh-CN" altLang="en-US" dirty="0"/>
              <a:t>体系结构设计模型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5152064" y="5956049"/>
            <a:ext cx="1866791" cy="368300"/>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体系结构设计图</a:t>
            </a:r>
            <a:endParaRPr lang="zh-CN" altLang="en-US" dirty="0"/>
          </a:p>
        </p:txBody>
      </p:sp>
      <p:pic>
        <p:nvPicPr>
          <p:cNvPr id="2" name="图片 1"/>
          <p:cNvPicPr>
            <a:picLocks noChangeAspect="1"/>
          </p:cNvPicPr>
          <p:nvPr/>
        </p:nvPicPr>
        <p:blipFill>
          <a:blip r:embed="rId4"/>
          <a:stretch>
            <a:fillRect/>
          </a:stretch>
        </p:blipFill>
        <p:spPr>
          <a:xfrm>
            <a:off x="3141980" y="1318260"/>
            <a:ext cx="5253990" cy="412940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登录界面设计模型</a:t>
            </a:r>
            <a:endParaRPr lang="zh-CN" altLang="en-US" dirty="0"/>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登录界面</a:t>
            </a:r>
            <a:endParaRPr lang="zh-CN" altLang="en-US" dirty="0"/>
          </a:p>
        </p:txBody>
      </p:sp>
      <p:sp>
        <p:nvSpPr>
          <p:cNvPr id="2" name="文本框 1"/>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登录界面类</a:t>
            </a:r>
            <a:endParaRPr lang="zh-CN" altLang="en-US" dirty="0"/>
          </a:p>
        </p:txBody>
      </p:sp>
      <p:pic>
        <p:nvPicPr>
          <p:cNvPr id="8" name="图片 7"/>
          <p:cNvPicPr>
            <a:picLocks noChangeAspect="1"/>
          </p:cNvPicPr>
          <p:nvPr/>
        </p:nvPicPr>
        <p:blipFill>
          <a:blip r:embed="rId1"/>
          <a:stretch>
            <a:fillRect/>
          </a:stretch>
        </p:blipFill>
        <p:spPr>
          <a:xfrm>
            <a:off x="392430" y="1374775"/>
            <a:ext cx="5426075" cy="3946525"/>
          </a:xfrm>
          <a:prstGeom prst="rect">
            <a:avLst/>
          </a:prstGeom>
        </p:spPr>
      </p:pic>
      <p:pic>
        <p:nvPicPr>
          <p:cNvPr id="11" name="图片 10"/>
          <p:cNvPicPr>
            <a:picLocks noChangeAspect="1"/>
          </p:cNvPicPr>
          <p:nvPr/>
        </p:nvPicPr>
        <p:blipFill>
          <a:blip r:embed="rId2"/>
          <a:stretch>
            <a:fillRect/>
          </a:stretch>
        </p:blipFill>
        <p:spPr>
          <a:xfrm>
            <a:off x="6132195" y="2061845"/>
            <a:ext cx="5724525" cy="2571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335361" y="116633"/>
            <a:ext cx="629872" cy="612768"/>
            <a:chOff x="3070727" y="196457"/>
            <a:chExt cx="692047" cy="673255"/>
          </a:xfrm>
        </p:grpSpPr>
        <p:sp>
          <p:nvSpPr>
            <p:cNvPr id="6" name="平行四边形 5"/>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平行四边形 6"/>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8" name="直接连接符 7"/>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注册界面设计模型</a:t>
            </a:r>
            <a:endParaRPr lang="zh-CN" altLang="en-US" dirty="0"/>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注册界面</a:t>
            </a:r>
            <a:endParaRPr lang="zh-CN" altLang="en-US" dirty="0"/>
          </a:p>
        </p:txBody>
      </p:sp>
      <p:sp>
        <p:nvSpPr>
          <p:cNvPr id="11" name="文本框 10"/>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注册界面类</a:t>
            </a:r>
            <a:endParaRPr lang="zh-CN" altLang="en-US" dirty="0"/>
          </a:p>
        </p:txBody>
      </p:sp>
      <p:pic>
        <p:nvPicPr>
          <p:cNvPr id="12" name="图片 11"/>
          <p:cNvPicPr>
            <a:picLocks noChangeAspect="1"/>
          </p:cNvPicPr>
          <p:nvPr/>
        </p:nvPicPr>
        <p:blipFill>
          <a:blip r:embed="rId1"/>
          <a:stretch>
            <a:fillRect/>
          </a:stretch>
        </p:blipFill>
        <p:spPr>
          <a:xfrm>
            <a:off x="680085" y="981075"/>
            <a:ext cx="4695825" cy="4733290"/>
          </a:xfrm>
          <a:prstGeom prst="rect">
            <a:avLst/>
          </a:prstGeom>
        </p:spPr>
      </p:pic>
      <p:pic>
        <p:nvPicPr>
          <p:cNvPr id="2" name="图片 1"/>
          <p:cNvPicPr>
            <a:picLocks noChangeAspect="1"/>
          </p:cNvPicPr>
          <p:nvPr/>
        </p:nvPicPr>
        <p:blipFill>
          <a:blip r:embed="rId2"/>
          <a:stretch>
            <a:fillRect/>
          </a:stretch>
        </p:blipFill>
        <p:spPr>
          <a:xfrm>
            <a:off x="5829935" y="1833245"/>
            <a:ext cx="5962650" cy="3190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预约界面设计模型</a:t>
            </a:r>
            <a:endParaRPr lang="zh-CN" altLang="en-US" dirty="0"/>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预约界面</a:t>
            </a:r>
            <a:endParaRPr lang="zh-CN" altLang="en-US" dirty="0"/>
          </a:p>
        </p:txBody>
      </p:sp>
      <p:sp>
        <p:nvSpPr>
          <p:cNvPr id="8" name="文本框 7"/>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预约界面类</a:t>
            </a:r>
            <a:endParaRPr lang="zh-CN" altLang="en-US" dirty="0"/>
          </a:p>
        </p:txBody>
      </p:sp>
      <p:pic>
        <p:nvPicPr>
          <p:cNvPr id="11" name="图片 10"/>
          <p:cNvPicPr>
            <a:picLocks noChangeAspect="1"/>
          </p:cNvPicPr>
          <p:nvPr/>
        </p:nvPicPr>
        <p:blipFill>
          <a:blip r:embed="rId1"/>
          <a:stretch>
            <a:fillRect/>
          </a:stretch>
        </p:blipFill>
        <p:spPr>
          <a:xfrm>
            <a:off x="167005" y="2184400"/>
            <a:ext cx="5928360" cy="2927985"/>
          </a:xfrm>
          <a:prstGeom prst="rect">
            <a:avLst/>
          </a:prstGeom>
        </p:spPr>
      </p:pic>
      <p:pic>
        <p:nvPicPr>
          <p:cNvPr id="2" name="图片 1"/>
          <p:cNvPicPr>
            <a:picLocks noChangeAspect="1"/>
          </p:cNvPicPr>
          <p:nvPr/>
        </p:nvPicPr>
        <p:blipFill>
          <a:blip r:embed="rId2"/>
          <a:stretch>
            <a:fillRect/>
          </a:stretch>
        </p:blipFill>
        <p:spPr>
          <a:xfrm>
            <a:off x="6503670" y="2501900"/>
            <a:ext cx="5353050" cy="2292350"/>
          </a:xfrm>
          <a:prstGeom prst="rect">
            <a:avLst/>
          </a:prstGeom>
        </p:spPr>
      </p:pic>
      <p:pic>
        <p:nvPicPr>
          <p:cNvPr id="3" name="图片 2"/>
          <p:cNvPicPr>
            <a:picLocks noChangeAspect="1"/>
          </p:cNvPicPr>
          <p:nvPr/>
        </p:nvPicPr>
        <p:blipFill>
          <a:blip r:embed="rId3"/>
          <a:stretch>
            <a:fillRect/>
          </a:stretch>
        </p:blipFill>
        <p:spPr>
          <a:xfrm>
            <a:off x="167005" y="2312670"/>
            <a:ext cx="5927725" cy="27997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 name="图片 10"/>
          <p:cNvPicPr>
            <a:picLocks noChangeAspect="1"/>
          </p:cNvPicPr>
          <p:nvPr>
            <p:custDataLst>
              <p:tags r:id="rId1"/>
            </p:custDataLst>
          </p:nvPr>
        </p:nvPicPr>
        <p:blipFill>
          <a:blip r:embed="rId2"/>
          <a:stretch>
            <a:fillRect/>
          </a:stretch>
        </p:blipFill>
        <p:spPr>
          <a:xfrm>
            <a:off x="675640" y="1341120"/>
            <a:ext cx="4641215" cy="4175125"/>
          </a:xfrm>
          <a:prstGeom prst="rect">
            <a:avLst/>
          </a:prstGeom>
        </p:spPr>
      </p:pic>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记录锻炼界面设计模型</a:t>
            </a:r>
            <a:endParaRPr lang="zh-CN" altLang="en-US" dirty="0"/>
          </a:p>
        </p:txBody>
      </p:sp>
      <p:sp>
        <p:nvSpPr>
          <p:cNvPr id="9" name="文本框 8"/>
          <p:cNvSpPr txBox="1"/>
          <p:nvPr>
            <p:custDataLst>
              <p:tags r:id="rId3"/>
            </p:custDataLst>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记录锻炼界面</a:t>
            </a:r>
            <a:endParaRPr lang="zh-CN" altLang="en-US" dirty="0"/>
          </a:p>
        </p:txBody>
      </p:sp>
      <p:sp>
        <p:nvSpPr>
          <p:cNvPr id="8" name="文本框 7"/>
          <p:cNvSpPr txBox="1"/>
          <p:nvPr>
            <p:custDataLst>
              <p:tags r:id="rId4"/>
            </p:custDataLst>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记录锻炼界面类</a:t>
            </a:r>
            <a:endParaRPr lang="zh-CN" altLang="en-US" dirty="0"/>
          </a:p>
        </p:txBody>
      </p:sp>
      <p:pic>
        <p:nvPicPr>
          <p:cNvPr id="12" name="图片 11"/>
          <p:cNvPicPr>
            <a:picLocks noChangeAspect="1"/>
          </p:cNvPicPr>
          <p:nvPr>
            <p:custDataLst>
              <p:tags r:id="rId5"/>
            </p:custDataLst>
          </p:nvPr>
        </p:nvPicPr>
        <p:blipFill>
          <a:blip r:embed="rId6"/>
          <a:stretch>
            <a:fillRect/>
          </a:stretch>
        </p:blipFill>
        <p:spPr>
          <a:xfrm>
            <a:off x="6481445" y="2420620"/>
            <a:ext cx="4659630" cy="1299210"/>
          </a:xfrm>
          <a:prstGeom prst="rect">
            <a:avLst/>
          </a:prstGeom>
        </p:spPr>
      </p:pic>
      <p:pic>
        <p:nvPicPr>
          <p:cNvPr id="14" name="图片 13"/>
          <p:cNvPicPr>
            <a:picLocks noChangeAspect="1"/>
          </p:cNvPicPr>
          <p:nvPr>
            <p:custDataLst>
              <p:tags r:id="rId7"/>
            </p:custDataLst>
          </p:nvPr>
        </p:nvPicPr>
        <p:blipFill>
          <a:blip r:embed="rId8"/>
          <a:stretch>
            <a:fillRect/>
          </a:stretch>
        </p:blipFill>
        <p:spPr>
          <a:xfrm>
            <a:off x="566420" y="1243965"/>
            <a:ext cx="4750435" cy="3089910"/>
          </a:xfrm>
          <a:prstGeom prst="rect">
            <a:avLst/>
          </a:prstGeom>
        </p:spPr>
      </p:pic>
      <p:pic>
        <p:nvPicPr>
          <p:cNvPr id="170173192" name="图片 1"/>
          <p:cNvPicPr>
            <a:picLocks noChangeAspect="1" noChangeArrowheads="1"/>
          </p:cNvPicPr>
          <p:nvPr>
            <p:custDataLst>
              <p:tags r:id="rId9"/>
            </p:custDataLst>
          </p:nvPr>
        </p:nvPicPr>
        <p:blipFill>
          <a:blip r:embed="rId10">
            <a:extLst>
              <a:ext uri="{28A0092B-C50C-407E-A947-70E740481C1C}">
                <a14:useLocalDpi xmlns:a14="http://schemas.microsoft.com/office/drawing/2010/main" val="0"/>
              </a:ext>
            </a:extLst>
          </a:blip>
          <a:srcRect/>
          <a:stretch>
            <a:fillRect/>
          </a:stretch>
        </p:blipFill>
        <p:spPr>
          <a:xfrm>
            <a:off x="6174740" y="1612265"/>
            <a:ext cx="5274310" cy="2985770"/>
          </a:xfrm>
          <a:prstGeom prst="rect">
            <a:avLst/>
          </a:prstGeom>
          <a:noFill/>
          <a:ln>
            <a:noFill/>
          </a:ln>
        </p:spPr>
      </p:pic>
      <p:pic>
        <p:nvPicPr>
          <p:cNvPr id="2" name="图片 1"/>
          <p:cNvPicPr>
            <a:picLocks noChangeAspect="1"/>
          </p:cNvPicPr>
          <p:nvPr>
            <p:custDataLst>
              <p:tags r:id="rId11"/>
            </p:custDataLst>
          </p:nvPr>
        </p:nvPicPr>
        <p:blipFill>
          <a:blip r:embed="rId12"/>
          <a:stretch>
            <a:fillRect/>
          </a:stretch>
        </p:blipFill>
        <p:spPr>
          <a:xfrm>
            <a:off x="392430" y="1341120"/>
            <a:ext cx="5633720" cy="3208020"/>
          </a:xfrm>
          <a:prstGeom prst="rect">
            <a:avLst/>
          </a:prstGeom>
        </p:spPr>
      </p:pic>
      <p:pic>
        <p:nvPicPr>
          <p:cNvPr id="13" name="图片 12"/>
          <p:cNvPicPr>
            <a:picLocks noChangeAspect="1"/>
          </p:cNvPicPr>
          <p:nvPr>
            <p:custDataLst>
              <p:tags r:id="rId13"/>
            </p:custDataLst>
          </p:nvPr>
        </p:nvPicPr>
        <p:blipFill>
          <a:blip r:embed="rId14"/>
          <a:stretch>
            <a:fillRect/>
          </a:stretch>
        </p:blipFill>
        <p:spPr>
          <a:xfrm>
            <a:off x="335280" y="1243965"/>
            <a:ext cx="5690870" cy="37217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器材管理界面设计模型</a:t>
            </a:r>
            <a:endParaRPr lang="zh-CN" altLang="en-US" dirty="0"/>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器材管理界面</a:t>
            </a:r>
            <a:endParaRPr lang="zh-CN" altLang="en-US" dirty="0"/>
          </a:p>
        </p:txBody>
      </p:sp>
      <p:sp>
        <p:nvSpPr>
          <p:cNvPr id="8" name="文本框 7"/>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器材管理界面类</a:t>
            </a:r>
            <a:endParaRPr lang="zh-CN" altLang="en-US" dirty="0"/>
          </a:p>
        </p:txBody>
      </p:sp>
      <p:pic>
        <p:nvPicPr>
          <p:cNvPr id="2" name="图片 1"/>
          <p:cNvPicPr>
            <a:picLocks noChangeAspect="1"/>
          </p:cNvPicPr>
          <p:nvPr/>
        </p:nvPicPr>
        <p:blipFill>
          <a:blip r:embed="rId1"/>
          <a:stretch>
            <a:fillRect/>
          </a:stretch>
        </p:blipFill>
        <p:spPr>
          <a:xfrm>
            <a:off x="530225" y="1029335"/>
            <a:ext cx="6019800" cy="4372610"/>
          </a:xfrm>
          <a:prstGeom prst="rect">
            <a:avLst/>
          </a:prstGeom>
        </p:spPr>
      </p:pic>
      <p:pic>
        <p:nvPicPr>
          <p:cNvPr id="3" name="图片 2"/>
          <p:cNvPicPr>
            <a:picLocks noChangeAspect="1"/>
          </p:cNvPicPr>
          <p:nvPr/>
        </p:nvPicPr>
        <p:blipFill>
          <a:blip r:embed="rId2"/>
          <a:stretch>
            <a:fillRect/>
          </a:stretch>
        </p:blipFill>
        <p:spPr>
          <a:xfrm>
            <a:off x="6398895" y="2211705"/>
            <a:ext cx="5457825" cy="2388235"/>
          </a:xfrm>
          <a:prstGeom prst="rect">
            <a:avLst/>
          </a:prstGeom>
        </p:spPr>
      </p:pic>
      <p:pic>
        <p:nvPicPr>
          <p:cNvPr id="11" name="图片 10"/>
          <p:cNvPicPr>
            <a:picLocks noChangeAspect="1"/>
          </p:cNvPicPr>
          <p:nvPr/>
        </p:nvPicPr>
        <p:blipFill>
          <a:blip r:embed="rId3"/>
          <a:stretch>
            <a:fillRect/>
          </a:stretch>
        </p:blipFill>
        <p:spPr>
          <a:xfrm>
            <a:off x="655320" y="1029335"/>
            <a:ext cx="5894705" cy="4109720"/>
          </a:xfrm>
          <a:prstGeom prst="rect">
            <a:avLst/>
          </a:prstGeom>
        </p:spPr>
      </p:pic>
      <p:pic>
        <p:nvPicPr>
          <p:cNvPr id="12" name="图片 11"/>
          <p:cNvPicPr>
            <a:picLocks noChangeAspect="1"/>
          </p:cNvPicPr>
          <p:nvPr/>
        </p:nvPicPr>
        <p:blipFill>
          <a:blip r:embed="rId4"/>
          <a:stretch>
            <a:fillRect/>
          </a:stretch>
        </p:blipFill>
        <p:spPr>
          <a:xfrm>
            <a:off x="655320" y="1029335"/>
            <a:ext cx="5868670" cy="43033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用户管理界面设计模型</a:t>
            </a:r>
            <a:endParaRPr lang="zh-CN" altLang="en-US" dirty="0"/>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用户管理界面</a:t>
            </a:r>
            <a:endParaRPr lang="zh-CN" altLang="en-US" dirty="0"/>
          </a:p>
        </p:txBody>
      </p:sp>
      <p:sp>
        <p:nvSpPr>
          <p:cNvPr id="8" name="文本框 7"/>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用户管理界面类</a:t>
            </a:r>
            <a:endParaRPr lang="zh-CN" altLang="en-US" dirty="0"/>
          </a:p>
        </p:txBody>
      </p:sp>
      <p:pic>
        <p:nvPicPr>
          <p:cNvPr id="2" name="图片 1"/>
          <p:cNvPicPr>
            <a:picLocks noChangeAspect="1"/>
          </p:cNvPicPr>
          <p:nvPr/>
        </p:nvPicPr>
        <p:blipFill>
          <a:blip r:embed="rId1"/>
          <a:stretch>
            <a:fillRect/>
          </a:stretch>
        </p:blipFill>
        <p:spPr>
          <a:xfrm>
            <a:off x="1402080" y="955675"/>
            <a:ext cx="3689985" cy="4784725"/>
          </a:xfrm>
          <a:prstGeom prst="rect">
            <a:avLst/>
          </a:prstGeom>
        </p:spPr>
      </p:pic>
      <p:pic>
        <p:nvPicPr>
          <p:cNvPr id="3" name="图片 2"/>
          <p:cNvPicPr>
            <a:picLocks noChangeAspect="1"/>
          </p:cNvPicPr>
          <p:nvPr/>
        </p:nvPicPr>
        <p:blipFill>
          <a:blip r:embed="rId2"/>
          <a:stretch>
            <a:fillRect/>
          </a:stretch>
        </p:blipFill>
        <p:spPr>
          <a:xfrm>
            <a:off x="5092065" y="1909445"/>
            <a:ext cx="6438900" cy="2876550"/>
          </a:xfrm>
          <a:prstGeom prst="rect">
            <a:avLst/>
          </a:prstGeom>
        </p:spPr>
      </p:pic>
      <p:pic>
        <p:nvPicPr>
          <p:cNvPr id="11" name="图片 10"/>
          <p:cNvPicPr>
            <a:picLocks noChangeAspect="1"/>
          </p:cNvPicPr>
          <p:nvPr/>
        </p:nvPicPr>
        <p:blipFill>
          <a:blip r:embed="rId3"/>
          <a:stretch>
            <a:fillRect/>
          </a:stretch>
        </p:blipFill>
        <p:spPr>
          <a:xfrm>
            <a:off x="965200" y="944880"/>
            <a:ext cx="4232910" cy="4779645"/>
          </a:xfrm>
          <a:prstGeom prst="rect">
            <a:avLst/>
          </a:prstGeom>
        </p:spPr>
      </p:pic>
      <p:pic>
        <p:nvPicPr>
          <p:cNvPr id="12" name="图片 11"/>
          <p:cNvPicPr>
            <a:picLocks noChangeAspect="1"/>
          </p:cNvPicPr>
          <p:nvPr/>
        </p:nvPicPr>
        <p:blipFill>
          <a:blip r:embed="rId4"/>
          <a:stretch>
            <a:fillRect/>
          </a:stretch>
        </p:blipFill>
        <p:spPr>
          <a:xfrm>
            <a:off x="335915" y="1059180"/>
            <a:ext cx="4862195" cy="45916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主界面设计模型</a:t>
            </a:r>
            <a:endParaRPr lang="zh-CN" altLang="en-US" dirty="0"/>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主界面</a:t>
            </a:r>
            <a:endParaRPr lang="zh-CN" altLang="en-US" dirty="0"/>
          </a:p>
        </p:txBody>
      </p:sp>
      <p:sp>
        <p:nvSpPr>
          <p:cNvPr id="8" name="文本框 7"/>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主界面类</a:t>
            </a:r>
            <a:endParaRPr lang="zh-CN" altLang="en-US" dirty="0"/>
          </a:p>
        </p:txBody>
      </p:sp>
      <p:pic>
        <p:nvPicPr>
          <p:cNvPr id="21" name="图片 20"/>
          <p:cNvPicPr>
            <a:picLocks noChangeAspect="1"/>
          </p:cNvPicPr>
          <p:nvPr/>
        </p:nvPicPr>
        <p:blipFill>
          <a:blip r:embed="rId1"/>
          <a:stretch>
            <a:fillRect/>
          </a:stretch>
        </p:blipFill>
        <p:spPr>
          <a:xfrm>
            <a:off x="335280" y="906145"/>
            <a:ext cx="5521325" cy="2357120"/>
          </a:xfrm>
          <a:prstGeom prst="rect">
            <a:avLst/>
          </a:prstGeom>
        </p:spPr>
      </p:pic>
      <p:pic>
        <p:nvPicPr>
          <p:cNvPr id="22" name="图片 21"/>
          <p:cNvPicPr>
            <a:picLocks noChangeAspect="1"/>
          </p:cNvPicPr>
          <p:nvPr/>
        </p:nvPicPr>
        <p:blipFill>
          <a:blip r:embed="rId2"/>
          <a:stretch>
            <a:fillRect/>
          </a:stretch>
        </p:blipFill>
        <p:spPr>
          <a:xfrm>
            <a:off x="392430" y="3776345"/>
            <a:ext cx="5521325" cy="1710055"/>
          </a:xfrm>
          <a:prstGeom prst="rect">
            <a:avLst/>
          </a:prstGeom>
        </p:spPr>
      </p:pic>
      <p:pic>
        <p:nvPicPr>
          <p:cNvPr id="2" name="图片 1"/>
          <p:cNvPicPr>
            <a:picLocks noChangeAspect="1"/>
          </p:cNvPicPr>
          <p:nvPr/>
        </p:nvPicPr>
        <p:blipFill>
          <a:blip r:embed="rId3"/>
          <a:stretch>
            <a:fillRect/>
          </a:stretch>
        </p:blipFill>
        <p:spPr>
          <a:xfrm>
            <a:off x="6065520" y="2087245"/>
            <a:ext cx="5492115" cy="238569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7919085"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语音呼救报警界面设计模型</a:t>
            </a:r>
            <a:endParaRPr lang="zh-CN" altLang="en-US" dirty="0"/>
          </a:p>
        </p:txBody>
      </p:sp>
      <p:sp>
        <p:nvSpPr>
          <p:cNvPr id="9" name="文本框 8"/>
          <p:cNvSpPr txBox="1"/>
          <p:nvPr/>
        </p:nvSpPr>
        <p:spPr>
          <a:xfrm>
            <a:off x="147714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语音呼救报警界面</a:t>
            </a:r>
            <a:endParaRPr lang="zh-CN" altLang="en-US" dirty="0"/>
          </a:p>
        </p:txBody>
      </p:sp>
      <p:sp>
        <p:nvSpPr>
          <p:cNvPr id="8" name="文本框 7"/>
          <p:cNvSpPr txBox="1"/>
          <p:nvPr/>
        </p:nvSpPr>
        <p:spPr>
          <a:xfrm>
            <a:off x="7004182" y="588664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语音呼救报警界面类</a:t>
            </a:r>
            <a:endParaRPr lang="zh-CN" altLang="en-US" dirty="0"/>
          </a:p>
        </p:txBody>
      </p:sp>
      <p:pic>
        <p:nvPicPr>
          <p:cNvPr id="12" name="图片 11"/>
          <p:cNvPicPr>
            <a:picLocks noChangeAspect="1"/>
          </p:cNvPicPr>
          <p:nvPr/>
        </p:nvPicPr>
        <p:blipFill>
          <a:blip r:embed="rId1"/>
          <a:stretch>
            <a:fillRect/>
          </a:stretch>
        </p:blipFill>
        <p:spPr>
          <a:xfrm>
            <a:off x="770255" y="1871980"/>
            <a:ext cx="5533390" cy="2667635"/>
          </a:xfrm>
          <a:prstGeom prst="rect">
            <a:avLst/>
          </a:prstGeom>
        </p:spPr>
      </p:pic>
      <p:pic>
        <p:nvPicPr>
          <p:cNvPr id="2129711470" name="图片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750050" y="1997075"/>
            <a:ext cx="4885690" cy="241744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altLang="en-US" dirty="0">
                <a:sym typeface="+mn-ea"/>
              </a:rPr>
              <a:t>界面流顺序图</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5152064" y="5956049"/>
            <a:ext cx="1866791" cy="368300"/>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界面流的顺序图</a:t>
            </a:r>
            <a:endParaRPr lang="zh-CN" altLang="en-US" dirty="0"/>
          </a:p>
        </p:txBody>
      </p:sp>
      <p:pic>
        <p:nvPicPr>
          <p:cNvPr id="1723968761" name="图片 1"/>
          <p:cNvPicPr>
            <a:picLocks noChangeAspect="1"/>
          </p:cNvPicPr>
          <p:nvPr/>
        </p:nvPicPr>
        <p:blipFill>
          <a:blip r:embed="rId4"/>
          <a:stretch>
            <a:fillRect/>
          </a:stretch>
        </p:blipFill>
        <p:spPr>
          <a:xfrm>
            <a:off x="2918778" y="1583055"/>
            <a:ext cx="6097905" cy="40322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3990975" y="5956300"/>
            <a:ext cx="3015615" cy="450850"/>
          </a:xfrm>
          <a:prstGeom prst="rect">
            <a:avLst/>
          </a:prstGeom>
          <a:noFill/>
        </p:spPr>
        <p:txBody>
          <a:bodyPr wrap="square">
            <a:spAutoFit/>
          </a:bodyPr>
          <a:lstStyle/>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登录</a:t>
            </a: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用例设计顺序图</a:t>
            </a:r>
            <a:endPar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7" descr="0bd0b4766087a14b95e7b1f778c6c65"/>
          <p:cNvPicPr>
            <a:picLocks noChangeAspect="1"/>
          </p:cNvPicPr>
          <p:nvPr/>
        </p:nvPicPr>
        <p:blipFill>
          <a:blip r:embed="rId4"/>
          <a:stretch>
            <a:fillRect/>
          </a:stretch>
        </p:blipFill>
        <p:spPr>
          <a:xfrm>
            <a:off x="1769745" y="1243330"/>
            <a:ext cx="7712710" cy="458914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3990975" y="5956300"/>
            <a:ext cx="3015615" cy="450850"/>
          </a:xfrm>
          <a:prstGeom prst="rect">
            <a:avLst/>
          </a:prstGeom>
          <a:noFill/>
        </p:spPr>
        <p:txBody>
          <a:bodyPr wrap="square">
            <a:spAutoFit/>
          </a:bodyPr>
          <a:lstStyle/>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注册</a:t>
            </a: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用例设计顺序图</a:t>
            </a:r>
            <a:endPar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9" name="图片 4"/>
          <p:cNvPicPr>
            <a:picLocks noChangeAspect="1"/>
          </p:cNvPicPr>
          <p:nvPr/>
        </p:nvPicPr>
        <p:blipFill>
          <a:blip r:embed="rId4"/>
          <a:stretch>
            <a:fillRect/>
          </a:stretch>
        </p:blipFill>
        <p:spPr>
          <a:xfrm>
            <a:off x="1769110" y="1104900"/>
            <a:ext cx="7821295" cy="4851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3990975" y="5956300"/>
            <a:ext cx="3296920" cy="450850"/>
          </a:xfrm>
          <a:prstGeom prst="rect">
            <a:avLst/>
          </a:prstGeom>
          <a:noFill/>
        </p:spPr>
        <p:txBody>
          <a:bodyPr wrap="square">
            <a:spAutoFit/>
          </a:bodyPr>
          <a:lstStyle/>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用户管理</a:t>
            </a: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用例设计顺序图</a:t>
            </a:r>
            <a:endPar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3" name="图片 3" descr="e8131379d792fffeb21e41783ec3f99"/>
          <p:cNvPicPr>
            <a:picLocks noChangeAspect="1"/>
          </p:cNvPicPr>
          <p:nvPr/>
        </p:nvPicPr>
        <p:blipFill>
          <a:blip r:embed="rId4"/>
          <a:stretch>
            <a:fillRect/>
          </a:stretch>
        </p:blipFill>
        <p:spPr>
          <a:xfrm>
            <a:off x="1212850" y="1085850"/>
            <a:ext cx="7395210" cy="48704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3990975" y="5956300"/>
            <a:ext cx="3296285" cy="450850"/>
          </a:xfrm>
          <a:prstGeom prst="rect">
            <a:avLst/>
          </a:prstGeom>
          <a:noFill/>
        </p:spPr>
        <p:txBody>
          <a:bodyPr wrap="square">
            <a:spAutoFit/>
          </a:bodyPr>
          <a:lstStyle/>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器材管理</a:t>
            </a: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用例设计顺序图</a:t>
            </a:r>
            <a:endPar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3" name="图片 4" descr="ffb2d75a01af9debf3aa34a2bdb6e0f"/>
          <p:cNvPicPr>
            <a:picLocks noChangeAspect="1"/>
          </p:cNvPicPr>
          <p:nvPr/>
        </p:nvPicPr>
        <p:blipFill>
          <a:blip r:embed="rId4"/>
          <a:stretch>
            <a:fillRect/>
          </a:stretch>
        </p:blipFill>
        <p:spPr>
          <a:xfrm>
            <a:off x="2154555" y="1160780"/>
            <a:ext cx="6694805" cy="469519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3990975" y="5956300"/>
            <a:ext cx="3296285" cy="450850"/>
          </a:xfrm>
          <a:prstGeom prst="rect">
            <a:avLst/>
          </a:prstGeom>
          <a:noFill/>
        </p:spPr>
        <p:txBody>
          <a:bodyPr wrap="square">
            <a:spAutoFit/>
          </a:bodyPr>
          <a:lstStyle/>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记录锻炼</a:t>
            </a: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用例设计顺序图</a:t>
            </a:r>
            <a:endPar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13" name="图片 6"/>
          <p:cNvPicPr>
            <a:picLocks noChangeAspect="1"/>
          </p:cNvPicPr>
          <p:nvPr/>
        </p:nvPicPr>
        <p:blipFill>
          <a:blip r:embed="rId4"/>
          <a:stretch>
            <a:fillRect/>
          </a:stretch>
        </p:blipFill>
        <p:spPr>
          <a:xfrm>
            <a:off x="1572895" y="1160780"/>
            <a:ext cx="8331200" cy="485902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3990975" y="5956300"/>
            <a:ext cx="3684905" cy="450850"/>
          </a:xfrm>
          <a:prstGeom prst="rect">
            <a:avLst/>
          </a:prstGeom>
          <a:noFill/>
        </p:spPr>
        <p:txBody>
          <a:bodyPr wrap="square">
            <a:spAutoFit/>
          </a:bodyPr>
          <a:lstStyle/>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呼救语音报警</a:t>
            </a: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用例设计顺序图</a:t>
            </a:r>
            <a:endPar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6" descr="0ca5a9b5f9171465ba2051d75f8ece4"/>
          <p:cNvPicPr>
            <a:picLocks noChangeAspect="1"/>
          </p:cNvPicPr>
          <p:nvPr/>
        </p:nvPicPr>
        <p:blipFill>
          <a:blip r:embed="rId4"/>
          <a:stretch>
            <a:fillRect/>
          </a:stretch>
        </p:blipFill>
        <p:spPr>
          <a:xfrm>
            <a:off x="3093085" y="1130300"/>
            <a:ext cx="5300980" cy="46469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950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3990975" y="5956300"/>
            <a:ext cx="3296285" cy="450850"/>
          </a:xfrm>
          <a:prstGeom prst="rect">
            <a:avLst/>
          </a:prstGeom>
          <a:noFill/>
        </p:spPr>
        <p:txBody>
          <a:bodyPr wrap="square">
            <a:spAutoFit/>
          </a:bodyPr>
          <a:lstStyle/>
          <a:p>
            <a:pPr algn="l">
              <a:lnSpc>
                <a:spcPct val="130000"/>
              </a:lnSpc>
              <a:spcBef>
                <a:spcPts val="600"/>
              </a:spcBef>
              <a:spcAft>
                <a:spcPts val="0"/>
              </a:spcAft>
              <a:buClrTx/>
              <a:buSzTx/>
              <a:buFontTx/>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预约</a:t>
            </a:r>
            <a:r>
              <a:rPr lang="en-US" altLang="zh-CN" noProof="0" dirty="0">
                <a:ln>
                  <a:noFill/>
                </a:ln>
                <a:effectLst/>
                <a:uLnTx/>
                <a:uFillTx/>
                <a:latin typeface="微软雅黑" panose="020B0503020204020204" pitchFamily="34" charset="-122"/>
                <a:ea typeface="微软雅黑" panose="020B0503020204020204" pitchFamily="34" charset="-122"/>
                <a:sym typeface="+mn-ea"/>
              </a:rPr>
              <a:t>”</a:t>
            </a:r>
            <a:r>
              <a:rPr lang="zh-CN" altLang="en-US" noProof="0" dirty="0">
                <a:ln>
                  <a:noFill/>
                </a:ln>
                <a:effectLst/>
                <a:uLnTx/>
                <a:uFillTx/>
                <a:latin typeface="微软雅黑" panose="020B0503020204020204" pitchFamily="34" charset="-122"/>
                <a:ea typeface="微软雅黑" panose="020B0503020204020204" pitchFamily="34" charset="-122"/>
                <a:sym typeface="+mn-ea"/>
              </a:rPr>
              <a:t>用例设计顺序图</a:t>
            </a:r>
            <a:endPar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3"/>
          <p:cNvPicPr>
            <a:picLocks noChangeAspect="1"/>
          </p:cNvPicPr>
          <p:nvPr/>
        </p:nvPicPr>
        <p:blipFill>
          <a:blip r:embed="rId4"/>
          <a:stretch>
            <a:fillRect/>
          </a:stretch>
        </p:blipFill>
        <p:spPr>
          <a:xfrm>
            <a:off x="965200" y="1087755"/>
            <a:ext cx="8993505" cy="45910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详细</a:t>
            </a:r>
            <a:r>
              <a:rPr lang="zh-CN" altLang="en-US" dirty="0">
                <a:sym typeface="+mn-ea"/>
              </a:rPr>
              <a:t>设计模型</a:t>
            </a:r>
            <a:endParaRPr lang="zh-CN" altLang="en-US" dirty="0"/>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556760" y="5956300"/>
            <a:ext cx="2724150" cy="368300"/>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健身房管理系统设计类图</a:t>
            </a:r>
            <a:endParaRPr lang="zh-CN" altLang="en-US" dirty="0"/>
          </a:p>
        </p:txBody>
      </p:sp>
      <p:pic>
        <p:nvPicPr>
          <p:cNvPr id="2" name="图片 14" descr="eb97a8569e1bbff5f25c2318f567743"/>
          <p:cNvPicPr>
            <a:picLocks noChangeAspect="1"/>
          </p:cNvPicPr>
          <p:nvPr/>
        </p:nvPicPr>
        <p:blipFill>
          <a:blip r:embed="rId4"/>
          <a:stretch>
            <a:fillRect/>
          </a:stretch>
        </p:blipFill>
        <p:spPr>
          <a:xfrm>
            <a:off x="1852930" y="1160780"/>
            <a:ext cx="7740650" cy="47879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数据模型设计</a:t>
            </a:r>
            <a:endParaRPr lang="zh-CN"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4387215" y="5956300"/>
            <a:ext cx="3449955" cy="368300"/>
          </a:xfrm>
          <a:prstGeom prst="rect">
            <a:avLst/>
          </a:prstGeom>
          <a:noFill/>
        </p:spPr>
        <p:txBody>
          <a:bodyPr wrap="square">
            <a:spAutoFit/>
          </a:bodyPr>
          <a:lstStyle/>
          <a:p>
            <a:r>
              <a:rPr lang="zh-CN" altLang="en-US" sz="1800" b="1" kern="100" dirty="0">
                <a:effectLst/>
                <a:latin typeface="Calibri" panose="020F0502020204030204" pitchFamily="34" charset="0"/>
                <a:ea typeface="宋体" panose="02010600030101010101" pitchFamily="2" charset="-122"/>
                <a:cs typeface="Times New Roman" panose="02020603050405020304" pitchFamily="18" charset="0"/>
              </a:rPr>
              <a:t>健身房管理系统</a:t>
            </a:r>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数据设计类图</a:t>
            </a:r>
            <a:endPar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16" name="图片 16" descr="数据设计类图"/>
          <p:cNvPicPr>
            <a:picLocks noChangeAspect="1"/>
          </p:cNvPicPr>
          <p:nvPr/>
        </p:nvPicPr>
        <p:blipFill>
          <a:blip r:embed="rId4"/>
          <a:stretch>
            <a:fillRect/>
          </a:stretch>
        </p:blipFill>
        <p:spPr>
          <a:xfrm>
            <a:off x="4109720" y="1091565"/>
            <a:ext cx="3511550" cy="467487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软件设计模型</a:t>
            </a:r>
            <a:r>
              <a:rPr lang="en-US" altLang="zh-CN" dirty="0">
                <a:sym typeface="+mn-ea"/>
              </a:rPr>
              <a:t>-</a:t>
            </a:r>
            <a:r>
              <a:rPr lang="zh-CN" dirty="0">
                <a:sym typeface="+mn-ea"/>
              </a:rPr>
              <a:t>部署设计</a:t>
            </a:r>
            <a:endParaRPr lang="zh-CN"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14" name="文本框 13"/>
          <p:cNvSpPr txBox="1"/>
          <p:nvPr/>
        </p:nvSpPr>
        <p:spPr>
          <a:xfrm>
            <a:off x="6440170" y="5962015"/>
            <a:ext cx="2937510" cy="368300"/>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健身房管理系统部署图</a:t>
            </a:r>
            <a:endPar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15" name="图片 15" descr="部署图"/>
          <p:cNvPicPr>
            <a:picLocks noChangeAspect="1"/>
          </p:cNvPicPr>
          <p:nvPr/>
        </p:nvPicPr>
        <p:blipFill>
          <a:blip r:embed="rId4"/>
          <a:stretch>
            <a:fillRect/>
          </a:stretch>
        </p:blipFill>
        <p:spPr>
          <a:xfrm>
            <a:off x="4721860" y="1057275"/>
            <a:ext cx="6374765" cy="4653915"/>
          </a:xfrm>
          <a:prstGeom prst="rect">
            <a:avLst/>
          </a:prstGeom>
        </p:spPr>
      </p:pic>
      <p:sp>
        <p:nvSpPr>
          <p:cNvPr id="3" name="文本框 2"/>
          <p:cNvSpPr txBox="1"/>
          <p:nvPr/>
        </p:nvSpPr>
        <p:spPr>
          <a:xfrm>
            <a:off x="480060" y="1543050"/>
            <a:ext cx="4064000" cy="3682365"/>
          </a:xfrm>
          <a:prstGeom prst="rect">
            <a:avLst/>
          </a:prstGeom>
          <a:noFill/>
        </p:spPr>
        <p:txBody>
          <a:bodyPr wrap="square" rtlCol="0">
            <a:spAutoFit/>
          </a:bodyPr>
          <a:p>
            <a:r>
              <a:rPr lang="zh-CN" altLang="en-US"/>
              <a:t>部署设计</a:t>
            </a:r>
            <a:endParaRPr lang="zh-CN" altLang="en-US"/>
          </a:p>
          <a:p>
            <a:pPr indent="0" fontAlgn="auto">
              <a:lnSpc>
                <a:spcPct val="130000"/>
              </a:lnSpc>
              <a:spcBef>
                <a:spcPts val="600"/>
              </a:spcBef>
            </a:pPr>
            <a:r>
              <a:rPr lang="zh-CN" altLang="en-US"/>
              <a:t>“健身房系统”采用分布式部署方式，前端界面主要基于浏览器实现的Web界面来展现；业务逻辑处理部分部署在后端基于Alibaba Cloud Linux操作系统的计算机节点上，用户使用其设备的浏览器通过网络与部署在云服务器的业务逻辑处理进行交互。在后端云服务器还部署了MySQL数据库管理系统，进行对数据库的管理操作。</a:t>
            </a:r>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5400" noProof="0" dirty="0">
                <a:ln>
                  <a:noFill/>
                </a:ln>
                <a:effectLst/>
                <a:uLnTx/>
                <a:uFillTx/>
                <a:sym typeface="+mn-ea"/>
              </a:rPr>
              <a:t>软件代码实现与测试</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lang="en-US" altLang="zh-CN" sz="2400" noProof="0" dirty="0">
                <a:ln>
                  <a:noFill/>
                </a:ln>
                <a:solidFill>
                  <a:srgbClr val="024282"/>
                </a:solidFill>
                <a:effectLst/>
                <a:uLnTx/>
                <a:uFillTx/>
                <a:latin typeface="Calibri Light" panose="020F0302020204030204" pitchFamily="34" charset="0"/>
                <a:ea typeface="方正兰亭黑_GBK"/>
                <a:sym typeface="+mn-ea"/>
              </a:rPr>
              <a:t>Software Implementation and Testing</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a:sym typeface="+mn-ea"/>
              </a:rPr>
              <a:t>代码编写</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2935" y="1512570"/>
            <a:ext cx="5835015" cy="1280160"/>
          </a:xfrm>
          <a:prstGeom prst="rect">
            <a:avLst/>
          </a:prstGeom>
        </p:spPr>
        <p:txBody>
          <a:bodyPr wrap="square">
            <a:noAutofit/>
          </a:bodyPr>
          <a:lstStyle/>
          <a:p>
            <a:pPr indent="0">
              <a:lnSpc>
                <a:spcPct val="130000"/>
              </a:lnSpc>
              <a:spcBef>
                <a:spcPts val="600"/>
              </a:spcBef>
              <a:buFont typeface="Wingdings" panose="05000000000000000000" charset="0"/>
              <a:buNone/>
              <a:defRPr/>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本系统总体代码量为</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5000</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行左右，其中</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重用开源代码量为</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3000</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行左右，独立编写代码量为</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2000</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行左右</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624965" y="5886450"/>
            <a:ext cx="213296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a:sym typeface="+mn-ea"/>
              </a:rPr>
              <a:t>代码组织结构</a:t>
            </a:r>
            <a:r>
              <a:rPr lang="zh-CN" altLang="en-US" dirty="0"/>
              <a:t>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程序代码量</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2" name="圆角矩形 6"/>
          <p:cNvSpPr/>
          <p:nvPr/>
        </p:nvSpPr>
        <p:spPr>
          <a:xfrm>
            <a:off x="5703136" y="302299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开源代码利用情况</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3" name="矩形 2"/>
          <p:cNvSpPr/>
          <p:nvPr>
            <p:custDataLst>
              <p:tags r:id="rId3"/>
            </p:custDataLst>
          </p:nvPr>
        </p:nvSpPr>
        <p:spPr>
          <a:xfrm>
            <a:off x="5645785" y="3676015"/>
            <a:ext cx="5835015" cy="1280160"/>
          </a:xfrm>
          <a:prstGeom prst="rect">
            <a:avLst/>
          </a:prstGeom>
        </p:spPr>
        <p:txBody>
          <a:bodyPr wrap="square">
            <a:noAutofit/>
          </a:bodyPr>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系统采用了</a:t>
            </a:r>
            <a:r>
              <a:rPr lang="en-US" altLang="zh-CN" sz="1600" dirty="0">
                <a:solidFill>
                  <a:schemeClr val="tx1"/>
                </a:solidFill>
                <a:latin typeface="微软雅黑" panose="020B0503020204020204" pitchFamily="34" charset="-122"/>
                <a:ea typeface="微软雅黑" panose="020B0503020204020204" pitchFamily="34" charset="-122"/>
              </a:rPr>
              <a:t>GitHub</a:t>
            </a:r>
            <a:r>
              <a:rPr lang="zh-CN" altLang="en-US" sz="1600" dirty="0">
                <a:solidFill>
                  <a:schemeClr val="tx1"/>
                </a:solidFill>
                <a:latin typeface="微软雅黑" panose="020B0503020204020204" pitchFamily="34" charset="-122"/>
                <a:ea typeface="微软雅黑" panose="020B0503020204020204" pitchFamily="34" charset="-122"/>
              </a:rPr>
              <a:t>开源社区中已开源的代码框架，继承这个框架的</a:t>
            </a:r>
            <a:r>
              <a:rPr lang="zh-CN" altLang="en-US" sz="1600" dirty="0">
                <a:solidFill>
                  <a:schemeClr val="tx1"/>
                </a:solidFill>
                <a:latin typeface="微软雅黑" panose="020B0503020204020204" pitchFamily="34" charset="-122"/>
                <a:ea typeface="微软雅黑" panose="020B0503020204020204" pitchFamily="34" charset="-122"/>
              </a:rPr>
              <a:t>模块设计，将其代码编写的思路，架构运用到系统的功能上，根据其已有的部分功能的基础上创建系统所需要的功能</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4"/>
          <a:stretch>
            <a:fillRect/>
          </a:stretch>
        </p:blipFill>
        <p:spPr>
          <a:xfrm>
            <a:off x="908685" y="942340"/>
            <a:ext cx="3274060" cy="47320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软件质量保证</a:t>
            </a:r>
            <a:r>
              <a:rPr lang="en-US" altLang="zh-CN" dirty="0">
                <a:sym typeface="+mn-ea"/>
              </a:rPr>
              <a:t>-</a:t>
            </a:r>
            <a:r>
              <a:rPr lang="zh-CN" altLang="en-US" dirty="0">
                <a:sym typeface="+mn-ea"/>
              </a:rPr>
              <a:t>质量分析</a:t>
            </a:r>
            <a:endParaRPr lang="zh-CN" altLang="en-US"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666115" y="1270000"/>
            <a:ext cx="5857875" cy="4937760"/>
          </a:xfrm>
          <a:prstGeom prst="rect">
            <a:avLst/>
          </a:prstGeom>
          <a:noFill/>
        </p:spPr>
        <p:txBody>
          <a:bodyPr wrap="square" rtlCol="0">
            <a:noAutofit/>
          </a:bodyPr>
          <a:lstStyle/>
          <a:p>
            <a:pPr indent="0" algn="l">
              <a:lnSpc>
                <a:spcPct val="130000"/>
              </a:lnSpc>
              <a:spcBef>
                <a:spcPts val="600"/>
              </a:spcBef>
              <a:spcAft>
                <a:spcPts val="0"/>
              </a:spcAft>
              <a:buClrTx/>
              <a:buSzTx/>
              <a:buFont typeface="Wingdings" panose="05000000000000000000" charset="0"/>
              <a:buNone/>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质量保证手段：</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Wingdings" panose="05000000000000000000" charset="0"/>
              <a:buNone/>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1. 人工审查</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Wingdings" panose="05000000000000000000" charset="0"/>
              <a:buNone/>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代码评审：</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Wingdings" panose="05000000000000000000" charset="0"/>
              <a:buNone/>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定期组织代码审查，主要检查代码是否符合规范、逻辑是否清晰，以及是否存在潜在问题。</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Wingdings" panose="05000000000000000000" charset="0"/>
              <a:buNone/>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需求与设计文档审查：</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Wingdings" panose="05000000000000000000" charset="0"/>
              <a:buNone/>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对需求和设计文档进行审查，确保设计符合需求并具有可行性。</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Arial" panose="020B0604020202020204" pitchFamily="34" charset="0"/>
              <a:buNone/>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2" name="文本框 1"/>
          <p:cNvSpPr txBox="1"/>
          <p:nvPr/>
        </p:nvSpPr>
        <p:spPr>
          <a:xfrm>
            <a:off x="6523355" y="1802765"/>
            <a:ext cx="4868545" cy="3533140"/>
          </a:xfrm>
          <a:prstGeom prst="rect">
            <a:avLst/>
          </a:prstGeom>
          <a:noFill/>
        </p:spPr>
        <p:txBody>
          <a:bodyPr wrap="square" rtlCol="0">
            <a:noAutofit/>
          </a:bodyPr>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2.2. 自动工具分析</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30000"/>
              </a:lnSpc>
              <a:spcBef>
                <a:spcPts val="600"/>
              </a:spcBef>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静态代码分析工具：</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30000"/>
              </a:lnSpc>
              <a:spcBef>
                <a:spcPts val="600"/>
              </a:spcBef>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使用 SonarQube 对代码进行质量分析，检查潜在的漏洞、代码重复率和依赖性等问题，并保证代码风格统一，避免在代码格式上出现不必要的相关争议。</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blinds(horizontal)">
                                      <p:cBhvr>
                                        <p:cTn id="7" dur="500"/>
                                        <p:tgtEl>
                                          <p:spTgt spid="9">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blinds(horizontal)">
                                      <p:cBhvr>
                                        <p:cTn id="10" dur="500"/>
                                        <p:tgtEl>
                                          <p:spTgt spid="9">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animEffect transition="in" filter="blinds(horizontal)">
                                      <p:cBhvr>
                                        <p:cTn id="13" dur="500"/>
                                        <p:tgtEl>
                                          <p:spTgt spid="9">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9">
                                            <p:txEl>
                                              <p:pRg st="4" end="4"/>
                                            </p:txEl>
                                          </p:spTgt>
                                        </p:tgtEl>
                                        <p:attrNameLst>
                                          <p:attrName>style.visibility</p:attrName>
                                        </p:attrNameLst>
                                      </p:cBhvr>
                                      <p:to>
                                        <p:strVal val="visible"/>
                                      </p:to>
                                    </p:set>
                                    <p:animEffect transition="in" filter="blinds(horizontal)">
                                      <p:cBhvr>
                                        <p:cTn id="16" dur="500"/>
                                        <p:tgtEl>
                                          <p:spTgt spid="9">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animEffect transition="in" filter="blinds(horizontal)">
                                      <p:cBhvr>
                                        <p:cTn id="19" dur="500"/>
                                        <p:tgtEl>
                                          <p:spTgt spid="9">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linds(horizontal)">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软件质量保证</a:t>
            </a:r>
            <a:r>
              <a:rPr lang="en-US" altLang="zh-CN" dirty="0">
                <a:sym typeface="+mn-ea"/>
              </a:rPr>
              <a:t>-</a:t>
            </a:r>
            <a:r>
              <a:rPr lang="zh-CN" altLang="en-US" dirty="0">
                <a:sym typeface="+mn-ea"/>
              </a:rPr>
              <a:t>质量分析</a:t>
            </a:r>
            <a:endParaRPr lang="zh-CN" altLang="en-US"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666115" y="1270000"/>
            <a:ext cx="5857875" cy="4937760"/>
          </a:xfrm>
          <a:prstGeom prst="rect">
            <a:avLst/>
          </a:prstGeom>
          <a:noFill/>
        </p:spPr>
        <p:txBody>
          <a:bodyPr wrap="square" rtlCol="0">
            <a:noAutofit/>
          </a:bodyPr>
          <a:lstStyle/>
          <a:p>
            <a:pPr indent="0" algn="l">
              <a:lnSpc>
                <a:spcPct val="130000"/>
              </a:lnSpc>
              <a:spcBef>
                <a:spcPts val="600"/>
              </a:spcBef>
              <a:spcAft>
                <a:spcPts val="0"/>
              </a:spcAft>
              <a:buClrTx/>
              <a:buSzTx/>
              <a:buFont typeface="Wingdings" panose="05000000000000000000" charset="0"/>
              <a:buNone/>
              <a:defRPr/>
            </a:pP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Wingdings" panose="05000000000000000000" charset="0"/>
              <a:buNone/>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程序代码风格：</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406400" algn="l" fontAlgn="auto">
              <a:lnSpc>
                <a:spcPct val="130000"/>
              </a:lnSpc>
              <a:spcBef>
                <a:spcPts val="600"/>
              </a:spcBef>
              <a:spcAft>
                <a:spcPts val="0"/>
              </a:spcAft>
              <a:buClrTx/>
              <a:buSzTx/>
              <a:buFont typeface="Wingdings" panose="05000000000000000000" charset="0"/>
              <a:buNone/>
              <a:defRPr/>
              <a:extLst>
                <a:ext uri="{35155182-B16C-46BC-9424-99874614C6A1}">
                  <wpsdc:indentchars xmlns:wpsdc="http://www.wps.cn/officeDocument/2017/drawingmlCustomData" val="200" checksum="1740828767"/>
                </a:ext>
              </a:extLst>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在类命名上，我们采用PascalCase</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帕斯卡</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命名法，即将首字母大写这样可使代码简洁且易读，更容易区分和识别不同类名；</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406400" algn="l" fontAlgn="auto">
              <a:lnSpc>
                <a:spcPct val="130000"/>
              </a:lnSpc>
              <a:spcBef>
                <a:spcPts val="600"/>
              </a:spcBef>
              <a:spcAft>
                <a:spcPts val="0"/>
              </a:spcAft>
              <a:buClrTx/>
              <a:buSzTx/>
              <a:buFont typeface="Wingdings" panose="05000000000000000000" charset="0"/>
              <a:buNone/>
              <a:defRPr/>
              <a:extLst>
                <a:ext uri="{35155182-B16C-46BC-9424-99874614C6A1}">
                  <wpsdc:indentchars xmlns:wpsdc="http://www.wps.cn/officeDocument/2017/drawingmlCustomData" val="200" checksum="1740828767"/>
                </a:ext>
              </a:extLst>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在类内部属性的命名上，我们采用了驼峰命名法，即将首单词字母小写，其余单词首字母大写，这样避免了空格和下划线的使用，是的代码的可读性提高，此外驼峰命名法受许多编译工具的支持，能够快速识别和代码补全，这样命名有助于提高开发的效率</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Arial" panose="020B0604020202020204" pitchFamily="34" charset="0"/>
              <a:buNone/>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indent="0" algn="l">
              <a:lnSpc>
                <a:spcPct val="130000"/>
              </a:lnSpc>
              <a:spcBef>
                <a:spcPts val="600"/>
              </a:spcBef>
              <a:spcAft>
                <a:spcPts val="0"/>
              </a:spcAft>
              <a:buClrTx/>
              <a:buSzTx/>
              <a:buFont typeface="Arial" panose="020B0604020202020204" pitchFamily="34" charset="0"/>
              <a:buNone/>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stretch>
            <a:fillRect/>
          </a:stretch>
        </p:blipFill>
        <p:spPr>
          <a:xfrm>
            <a:off x="6736080" y="1701800"/>
            <a:ext cx="4719955" cy="3067050"/>
          </a:xfrm>
          <a:prstGeom prst="rect">
            <a:avLst/>
          </a:prstGeom>
        </p:spPr>
      </p:pic>
      <p:sp>
        <p:nvSpPr>
          <p:cNvPr id="8" name="文本框 7"/>
          <p:cNvSpPr txBox="1"/>
          <p:nvPr/>
        </p:nvSpPr>
        <p:spPr>
          <a:xfrm>
            <a:off x="8074660" y="5385435"/>
            <a:ext cx="4064000" cy="337185"/>
          </a:xfrm>
          <a:prstGeom prst="rect">
            <a:avLst/>
          </a:prstGeom>
          <a:noFill/>
        </p:spPr>
        <p:txBody>
          <a:bodyPr wrap="square" rtlCol="0">
            <a:spAutoFit/>
          </a:bodyPr>
          <a:p>
            <a:r>
              <a:rPr lang="zh-CN" altLang="en-US" sz="1600">
                <a:latin typeface="微软雅黑" panose="020B0503020204020204" pitchFamily="34" charset="-122"/>
                <a:ea typeface="微软雅黑" panose="020B0503020204020204" pitchFamily="34" charset="-122"/>
              </a:rPr>
              <a:t>部分代码风格实例</a:t>
            </a: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193675"/>
            <a:ext cx="6153150"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sym typeface="+mn-ea"/>
              </a:rPr>
              <a:t>软件质量保证</a:t>
            </a:r>
            <a:r>
              <a:rPr lang="en-US" altLang="zh-CN" dirty="0">
                <a:sym typeface="+mn-ea"/>
              </a:rPr>
              <a:t>-</a:t>
            </a:r>
            <a:r>
              <a:rPr lang="zh-CN" altLang="en-US" dirty="0">
                <a:sym typeface="+mn-ea"/>
              </a:rPr>
              <a:t>质量分析</a:t>
            </a:r>
            <a:endParaRPr lang="zh-CN" altLang="en-US" dirty="0">
              <a:sym typeface="+mn-ea"/>
            </a:endParaRPr>
          </a:p>
        </p:txBody>
      </p:sp>
      <p:grpSp>
        <p:nvGrpSpPr>
          <p:cNvPr id="54" name="组合 53"/>
          <p:cNvGrpSpPr/>
          <p:nvPr>
            <p:custDataLst>
              <p:tags r:id="rId1"/>
            </p:custDataLst>
          </p:nvPr>
        </p:nvGrpSpPr>
        <p:grpSpPr>
          <a:xfrm>
            <a:off x="480060" y="980440"/>
            <a:ext cx="11156315" cy="5448935"/>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629285" y="1160780"/>
            <a:ext cx="5466715" cy="4937760"/>
          </a:xfrm>
          <a:prstGeom prst="rect">
            <a:avLst/>
          </a:prstGeom>
          <a:noFill/>
        </p:spPr>
        <p:txBody>
          <a:bodyPr wrap="square" rtlCol="0">
            <a:noAutofit/>
          </a:bodyPr>
          <a:lstStyle/>
          <a:p>
            <a:pPr indent="0" algn="l">
              <a:lnSpc>
                <a:spcPct val="130000"/>
              </a:lnSpc>
              <a:spcBef>
                <a:spcPts val="600"/>
              </a:spcBef>
              <a:spcAft>
                <a:spcPts val="0"/>
              </a:spcAft>
              <a:buClrTx/>
              <a:buSzTx/>
              <a:buFont typeface="Wingdings" panose="05000000000000000000" charset="0"/>
              <a:buNone/>
              <a:defRPr/>
            </a:pPr>
            <a:r>
              <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程序代码质量：</a:t>
            </a:r>
            <a:endParaRPr lang="zh-CN" altLang="en-US"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indent="406400" algn="l" fontAlgn="auto">
              <a:lnSpc>
                <a:spcPct val="130000"/>
              </a:lnSpc>
              <a:spcBef>
                <a:spcPts val="600"/>
              </a:spcBef>
              <a:spcAft>
                <a:spcPts val="0"/>
              </a:spcAft>
              <a:buClrTx/>
              <a:buSzTx/>
              <a:buFont typeface="Arial" panose="020B0604020202020204" pitchFamily="34" charset="0"/>
              <a:buNone/>
              <a:defRPr/>
              <a:extLst>
                <a:ext uri="{35155182-B16C-46BC-9424-99874614C6A1}">
                  <wpsdc:indentchars xmlns:wpsdc="http://www.wps.cn/officeDocument/2017/drawingmlCustomData" val="200" checksum="1740828767"/>
                </a:ext>
              </a:extLst>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从分析结果可以看出，质量状态显示为 “正常”，说明代码当前整体通过了基本的质量检查，没有严重问题需要立即处理，并且在安全性和可维护性上表现较好。但是在可靠性上，任然需要重点关注。此外代码还存在一些暂未发现的</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Bug,</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还需要在后续仔细检查器存在的位置以及具体的分类，评估这些</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bug</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的严重性，并据此做出优化，有限修复与核心业务功能相关的高优先级</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bug</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。此外代码的单元测试覆盖率较低，需要对其进行提高，尤其是针对关键功能模块进行测试编写和完善。</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algn="l">
              <a:lnSpc>
                <a:spcPct val="130000"/>
              </a:lnSpc>
              <a:spcBef>
                <a:spcPts val="600"/>
              </a:spcBef>
              <a:spcAft>
                <a:spcPts val="0"/>
              </a:spcAft>
              <a:buClrTx/>
              <a:buSzTx/>
              <a:buFontTx/>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2" name="文本框 1"/>
          <p:cNvSpPr txBox="1"/>
          <p:nvPr/>
        </p:nvSpPr>
        <p:spPr>
          <a:xfrm>
            <a:off x="7280910" y="5453380"/>
            <a:ext cx="3531870"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dirty="0"/>
              <a:t>SonarQube工具代码质量报告图</a:t>
            </a:r>
            <a:endParaRPr lang="zh-CN" altLang="en-US" dirty="0"/>
          </a:p>
        </p:txBody>
      </p:sp>
      <p:pic>
        <p:nvPicPr>
          <p:cNvPr id="3" name="图片 2"/>
          <p:cNvPicPr>
            <a:picLocks noChangeAspect="1"/>
          </p:cNvPicPr>
          <p:nvPr/>
        </p:nvPicPr>
        <p:blipFill>
          <a:blip r:embed="rId4"/>
          <a:stretch>
            <a:fillRect/>
          </a:stretch>
        </p:blipFill>
        <p:spPr>
          <a:xfrm>
            <a:off x="6700520" y="2115185"/>
            <a:ext cx="4688840" cy="268478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248920"/>
            <a:ext cx="8534400" cy="7315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软件质量保证</a:t>
            </a:r>
            <a:r>
              <a:rPr lang="en-US" altLang="zh-CN" dirty="0"/>
              <a:t>-</a:t>
            </a:r>
            <a:r>
              <a:rPr lang="zh-CN" altLang="en-US" dirty="0"/>
              <a:t>软件测试</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035" y="1254760"/>
            <a:ext cx="10743565" cy="1524635"/>
          </a:xfrm>
          <a:prstGeom prst="rect">
            <a:avLst/>
          </a:prstGeom>
        </p:spPr>
        <p:txBody>
          <a:bodyPr wrap="square">
            <a:spAutoFit/>
          </a:bodyPr>
          <a:lstStyle/>
          <a:p>
            <a:pPr indent="0">
              <a:lnSpc>
                <a:spcPct val="130000"/>
              </a:lnSpc>
              <a:spcBef>
                <a:spcPts val="600"/>
              </a:spcBef>
              <a:buFont typeface="Arial" panose="020B0604020202020204" pitchFamily="34" charset="0"/>
              <a:buNone/>
              <a:defRPr/>
            </a:pPr>
            <a:r>
              <a:rPr lang="en-US" altLang="zh-CN" sz="1600" dirty="0">
                <a:solidFill>
                  <a:schemeClr val="tx1"/>
                </a:solidFill>
                <a:latin typeface="微软雅黑" panose="020B0503020204020204" pitchFamily="34" charset="-122"/>
                <a:ea typeface="微软雅黑" panose="020B0503020204020204" pitchFamily="34" charset="-122"/>
              </a:rPr>
              <a:t>对</a:t>
            </a:r>
            <a:r>
              <a:rPr lang="zh-CN" altLang="en-US" sz="1600" dirty="0">
                <a:solidFill>
                  <a:schemeClr val="tx1"/>
                </a:solidFill>
                <a:latin typeface="微软雅黑" panose="020B0503020204020204" pitchFamily="34" charset="-122"/>
                <a:ea typeface="微软雅黑" panose="020B0503020204020204" pitchFamily="34" charset="-122"/>
              </a:rPr>
              <a:t>注册</a:t>
            </a:r>
            <a:r>
              <a:rPr lang="en-US" altLang="zh-CN" sz="1600" dirty="0">
                <a:solidFill>
                  <a:schemeClr val="tx1"/>
                </a:solidFill>
                <a:latin typeface="微软雅黑" panose="020B0503020204020204" pitchFamily="34" charset="-122"/>
                <a:ea typeface="微软雅黑" panose="020B0503020204020204" pitchFamily="34" charset="-122"/>
              </a:rPr>
              <a:t>模块开展了单元测试</a:t>
            </a:r>
            <a:r>
              <a:rPr lang="zh-CN" altLang="en-US" sz="1600" dirty="0">
                <a:solidFill>
                  <a:schemeClr val="tx1"/>
                </a:solidFill>
                <a:latin typeface="微软雅黑" panose="020B0503020204020204" pitchFamily="34" charset="-122"/>
                <a:ea typeface="微软雅黑" panose="020B0503020204020204" pitchFamily="34" charset="-122"/>
              </a:rPr>
              <a:t>：</a:t>
            </a:r>
            <a:endParaRPr lang="zh-CN" altLang="en-US" sz="1600" dirty="0">
              <a:solidFill>
                <a:schemeClr val="tx1"/>
              </a:solidFill>
              <a:latin typeface="微软雅黑" panose="020B0503020204020204" pitchFamily="34" charset="-122"/>
              <a:ea typeface="微软雅黑" panose="020B0503020204020204" pitchFamily="34" charset="-122"/>
            </a:endParaRPr>
          </a:p>
          <a:p>
            <a:pPr indent="0">
              <a:lnSpc>
                <a:spcPct val="130000"/>
              </a:lnSpc>
              <a:spcBef>
                <a:spcPts val="600"/>
              </a:spcBef>
              <a:buFont typeface="Arial" panose="020B0604020202020204" pitchFamily="34" charset="0"/>
              <a:buNone/>
              <a:defRPr/>
            </a:pPr>
            <a:r>
              <a:rPr lang="zh-CN" altLang="en-US" sz="1600" dirty="0">
                <a:solidFill>
                  <a:schemeClr val="tx1"/>
                </a:solidFill>
                <a:latin typeface="微软雅黑" panose="020B0503020204020204" pitchFamily="34" charset="-122"/>
                <a:ea typeface="微软雅黑" panose="020B0503020204020204" pitchFamily="34" charset="-122"/>
              </a:rPr>
              <a:t>我们的注册功能设置了密码二次验证以及正则判断，对于不合法输入是不允许被注册的，为此我们展开了单元测试，经过这些测试，确保了注册模块的功能可以正确实现，以下是测试用例的具体内容：</a:t>
            </a:r>
            <a:endParaRPr lang="en-US" altLang="zh-CN"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stretch>
            <a:fillRect/>
          </a:stretch>
        </p:blipFill>
        <p:spPr>
          <a:xfrm>
            <a:off x="534035" y="4543425"/>
            <a:ext cx="6407150" cy="1617345"/>
          </a:xfrm>
          <a:prstGeom prst="rect">
            <a:avLst/>
          </a:prstGeom>
        </p:spPr>
      </p:pic>
      <p:sp>
        <p:nvSpPr>
          <p:cNvPr id="13" name="文本框 12"/>
          <p:cNvSpPr txBox="1"/>
          <p:nvPr/>
        </p:nvSpPr>
        <p:spPr>
          <a:xfrm>
            <a:off x="534035" y="2442210"/>
            <a:ext cx="4064000" cy="337185"/>
          </a:xfrm>
          <a:prstGeom prst="rect">
            <a:avLst/>
          </a:prstGeom>
          <a:noFill/>
        </p:spPr>
        <p:txBody>
          <a:bodyPr wrap="square" rtlCol="0">
            <a:spAutoFit/>
          </a:bodyPr>
          <a:p>
            <a:r>
              <a:rPr lang="zh-CN" altLang="en-US" sz="1600">
                <a:latin typeface="微软雅黑" panose="020B0503020204020204" pitchFamily="34" charset="-122"/>
                <a:ea typeface="微软雅黑" panose="020B0503020204020204" pitchFamily="34" charset="-122"/>
              </a:rPr>
              <a:t>测试用例一：不一致的密码输入</a:t>
            </a:r>
            <a:endParaRPr lang="zh-CN" altLang="en-US" sz="1600">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4"/>
          <a:stretch>
            <a:fillRect/>
          </a:stretch>
        </p:blipFill>
        <p:spPr>
          <a:xfrm>
            <a:off x="392430" y="2779395"/>
            <a:ext cx="6202680" cy="1276350"/>
          </a:xfrm>
          <a:prstGeom prst="rect">
            <a:avLst/>
          </a:prstGeom>
        </p:spPr>
      </p:pic>
      <p:sp>
        <p:nvSpPr>
          <p:cNvPr id="16" name="文本框 15"/>
          <p:cNvSpPr txBox="1"/>
          <p:nvPr/>
        </p:nvSpPr>
        <p:spPr>
          <a:xfrm>
            <a:off x="534035" y="4055745"/>
            <a:ext cx="4064000" cy="368300"/>
          </a:xfrm>
          <a:prstGeom prst="rect">
            <a:avLst/>
          </a:prstGeom>
          <a:noFill/>
        </p:spPr>
        <p:txBody>
          <a:bodyPr wrap="square" rtlCol="0">
            <a:spAutoFit/>
          </a:bodyPr>
          <a:p>
            <a:r>
              <a:rPr lang="zh-CN" altLang="en-US"/>
              <a:t>测试结果：</a:t>
            </a:r>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248920"/>
            <a:ext cx="8534400" cy="7315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软件质量保证</a:t>
            </a:r>
            <a:r>
              <a:rPr lang="en-US" altLang="zh-CN" dirty="0"/>
              <a:t>-</a:t>
            </a:r>
            <a:r>
              <a:rPr lang="zh-CN" altLang="en-US" dirty="0"/>
              <a:t>软件测试</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2"/>
          <a:stretch>
            <a:fillRect/>
          </a:stretch>
        </p:blipFill>
        <p:spPr>
          <a:xfrm>
            <a:off x="655955" y="4100830"/>
            <a:ext cx="4003040" cy="1360170"/>
          </a:xfrm>
          <a:prstGeom prst="rect">
            <a:avLst/>
          </a:prstGeom>
        </p:spPr>
      </p:pic>
      <p:sp>
        <p:nvSpPr>
          <p:cNvPr id="13" name="文本框 12"/>
          <p:cNvSpPr txBox="1"/>
          <p:nvPr/>
        </p:nvSpPr>
        <p:spPr>
          <a:xfrm>
            <a:off x="594995" y="1452880"/>
            <a:ext cx="4064000" cy="337185"/>
          </a:xfrm>
          <a:prstGeom prst="rect">
            <a:avLst/>
          </a:prstGeom>
          <a:noFill/>
        </p:spPr>
        <p:txBody>
          <a:bodyPr wrap="square" rtlCol="0">
            <a:spAutoFit/>
          </a:bodyPr>
          <a:p>
            <a:r>
              <a:rPr lang="zh-CN" altLang="en-US" sz="1600">
                <a:latin typeface="微软雅黑" panose="020B0503020204020204" pitchFamily="34" charset="-122"/>
                <a:ea typeface="微软雅黑" panose="020B0503020204020204" pitchFamily="34" charset="-122"/>
              </a:rPr>
              <a:t>测试用例二：不合法的的年龄输入</a:t>
            </a:r>
            <a:endParaRPr lang="zh-CN" altLang="en-US" sz="160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a:stretch>
            <a:fillRect/>
          </a:stretch>
        </p:blipFill>
        <p:spPr>
          <a:xfrm>
            <a:off x="655955" y="2262505"/>
            <a:ext cx="7067550" cy="809625"/>
          </a:xfrm>
          <a:prstGeom prst="rect">
            <a:avLst/>
          </a:prstGeom>
        </p:spPr>
      </p:pic>
      <p:sp>
        <p:nvSpPr>
          <p:cNvPr id="16" name="文本框 15"/>
          <p:cNvSpPr txBox="1"/>
          <p:nvPr/>
        </p:nvSpPr>
        <p:spPr>
          <a:xfrm>
            <a:off x="736600" y="3544570"/>
            <a:ext cx="4064000" cy="368300"/>
          </a:xfrm>
          <a:prstGeom prst="rect">
            <a:avLst/>
          </a:prstGeom>
          <a:noFill/>
        </p:spPr>
        <p:txBody>
          <a:bodyPr wrap="square" rtlCol="0">
            <a:spAutoFit/>
          </a:bodyPr>
          <a:p>
            <a:r>
              <a:rPr lang="zh-CN" altLang="en-US"/>
              <a:t>测试结果：</a:t>
            </a:r>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248920"/>
            <a:ext cx="8534400" cy="7315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软件质量保证</a:t>
            </a:r>
            <a:r>
              <a:rPr lang="en-US" altLang="zh-CN" dirty="0"/>
              <a:t>-</a:t>
            </a:r>
            <a:r>
              <a:rPr lang="zh-CN" altLang="en-US" dirty="0"/>
              <a:t>软件测试</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p:nvSpPr>
        <p:spPr>
          <a:xfrm>
            <a:off x="594995" y="1452880"/>
            <a:ext cx="4064000" cy="337185"/>
          </a:xfrm>
          <a:prstGeom prst="rect">
            <a:avLst/>
          </a:prstGeom>
          <a:noFill/>
        </p:spPr>
        <p:txBody>
          <a:bodyPr wrap="square" rtlCol="0">
            <a:spAutoFit/>
          </a:bodyPr>
          <a:p>
            <a:r>
              <a:rPr lang="zh-CN" altLang="en-US" sz="1600">
                <a:latin typeface="微软雅黑" panose="020B0503020204020204" pitchFamily="34" charset="-122"/>
                <a:ea typeface="微软雅黑" panose="020B0503020204020204" pitchFamily="34" charset="-122"/>
              </a:rPr>
              <a:t>测试用例三：合法的的输入</a:t>
            </a:r>
            <a:endParaRPr lang="zh-CN" altLang="en-US" sz="1600">
              <a:latin typeface="微软雅黑" panose="020B0503020204020204" pitchFamily="34" charset="-122"/>
              <a:ea typeface="微软雅黑" panose="020B0503020204020204" pitchFamily="34" charset="-122"/>
            </a:endParaRPr>
          </a:p>
        </p:txBody>
      </p:sp>
      <p:sp>
        <p:nvSpPr>
          <p:cNvPr id="16" name="文本框 15"/>
          <p:cNvSpPr txBox="1"/>
          <p:nvPr/>
        </p:nvSpPr>
        <p:spPr>
          <a:xfrm>
            <a:off x="6014085" y="1421765"/>
            <a:ext cx="4064000" cy="368300"/>
          </a:xfrm>
          <a:prstGeom prst="rect">
            <a:avLst/>
          </a:prstGeom>
          <a:noFill/>
        </p:spPr>
        <p:txBody>
          <a:bodyPr wrap="square" rtlCol="0">
            <a:spAutoFit/>
          </a:bodyPr>
          <a:p>
            <a:r>
              <a:rPr lang="zh-CN" altLang="en-US"/>
              <a:t>测试结果：</a:t>
            </a:r>
            <a:endParaRPr lang="zh-CN" altLang="en-US"/>
          </a:p>
        </p:txBody>
      </p:sp>
      <p:pic>
        <p:nvPicPr>
          <p:cNvPr id="2" name="图片 1"/>
          <p:cNvPicPr>
            <a:picLocks noChangeAspect="1"/>
          </p:cNvPicPr>
          <p:nvPr/>
        </p:nvPicPr>
        <p:blipFill>
          <a:blip r:embed="rId2"/>
          <a:stretch>
            <a:fillRect/>
          </a:stretch>
        </p:blipFill>
        <p:spPr>
          <a:xfrm>
            <a:off x="594995" y="1998980"/>
            <a:ext cx="3552190" cy="3617595"/>
          </a:xfrm>
          <a:prstGeom prst="rect">
            <a:avLst/>
          </a:prstGeom>
        </p:spPr>
      </p:pic>
      <p:pic>
        <p:nvPicPr>
          <p:cNvPr id="3" name="图片 2"/>
          <p:cNvPicPr>
            <a:picLocks noChangeAspect="1"/>
          </p:cNvPicPr>
          <p:nvPr/>
        </p:nvPicPr>
        <p:blipFill>
          <a:blip r:embed="rId3"/>
          <a:stretch>
            <a:fillRect/>
          </a:stretch>
        </p:blipFill>
        <p:spPr>
          <a:xfrm>
            <a:off x="5907405" y="1998980"/>
            <a:ext cx="3985895" cy="383667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760" y="248920"/>
            <a:ext cx="8534400" cy="7315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软件质量保证</a:t>
            </a:r>
            <a:r>
              <a:rPr lang="en-US" altLang="zh-CN" dirty="0"/>
              <a:t>-</a:t>
            </a:r>
            <a:r>
              <a:rPr lang="zh-CN" altLang="en-US" dirty="0"/>
              <a:t>软件测试</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035" y="1254760"/>
            <a:ext cx="9725660" cy="807720"/>
          </a:xfrm>
          <a:prstGeom prst="rect">
            <a:avLst/>
          </a:prstGeom>
        </p:spPr>
        <p:txBody>
          <a:bodyPr wrap="square">
            <a:spAutoFit/>
          </a:bodyPr>
          <a:lstStyle/>
          <a:p>
            <a:pPr indent="0">
              <a:lnSpc>
                <a:spcPct val="130000"/>
              </a:lnSpc>
              <a:spcBef>
                <a:spcPts val="600"/>
              </a:spcBef>
              <a:buFont typeface="Arial" panose="020B0604020202020204" pitchFamily="34" charset="0"/>
              <a:buNone/>
              <a:defRPr/>
            </a:pPr>
            <a:r>
              <a:rPr lang="en-US" altLang="zh-CN" sz="1600" dirty="0">
                <a:solidFill>
                  <a:schemeClr val="tx1"/>
                </a:solidFill>
                <a:latin typeface="微软雅黑" panose="020B0503020204020204" pitchFamily="34" charset="-122"/>
                <a:ea typeface="微软雅黑" panose="020B0503020204020204" pitchFamily="34" charset="-122"/>
              </a:rPr>
              <a:t>对</a:t>
            </a:r>
            <a:r>
              <a:rPr lang="zh-CN" altLang="en-US" sz="1600" dirty="0">
                <a:solidFill>
                  <a:schemeClr val="tx1"/>
                </a:solidFill>
                <a:latin typeface="微软雅黑" panose="020B0503020204020204" pitchFamily="34" charset="-122"/>
                <a:ea typeface="微软雅黑" panose="020B0503020204020204" pitchFamily="34" charset="-122"/>
              </a:rPr>
              <a:t>记录锻炼</a:t>
            </a:r>
            <a:r>
              <a:rPr lang="en-US" altLang="zh-CN" sz="1600" dirty="0">
                <a:solidFill>
                  <a:schemeClr val="tx1"/>
                </a:solidFill>
                <a:latin typeface="微软雅黑" panose="020B0503020204020204" pitchFamily="34" charset="-122"/>
                <a:ea typeface="微软雅黑" panose="020B0503020204020204" pitchFamily="34" charset="-122"/>
              </a:rPr>
              <a:t>模块开展了单元测试</a:t>
            </a:r>
            <a:endParaRPr lang="en-US" altLang="zh-CN"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在记录锻炼模块，我们设计了测试用例来确保模块的功能能够正确运行实现，以下为具体测试内容：</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stretch>
            <a:fillRect/>
          </a:stretch>
        </p:blipFill>
        <p:spPr>
          <a:xfrm>
            <a:off x="1823085" y="2062480"/>
            <a:ext cx="6308725" cy="2655570"/>
          </a:xfrm>
          <a:prstGeom prst="rect">
            <a:avLst/>
          </a:prstGeom>
        </p:spPr>
      </p:pic>
      <p:pic>
        <p:nvPicPr>
          <p:cNvPr id="9" name="图片 8"/>
          <p:cNvPicPr>
            <a:picLocks noChangeAspect="1"/>
          </p:cNvPicPr>
          <p:nvPr/>
        </p:nvPicPr>
        <p:blipFill>
          <a:blip r:embed="rId4"/>
          <a:stretch>
            <a:fillRect/>
          </a:stretch>
        </p:blipFill>
        <p:spPr>
          <a:xfrm>
            <a:off x="1823085" y="2062480"/>
            <a:ext cx="6308725" cy="2655570"/>
          </a:xfrm>
          <a:prstGeom prst="rect">
            <a:avLst/>
          </a:prstGeom>
        </p:spPr>
      </p:pic>
      <p:pic>
        <p:nvPicPr>
          <p:cNvPr id="11" name="图片 10"/>
          <p:cNvPicPr>
            <a:picLocks noChangeAspect="1"/>
          </p:cNvPicPr>
          <p:nvPr/>
        </p:nvPicPr>
        <p:blipFill>
          <a:blip r:embed="rId5"/>
          <a:stretch>
            <a:fillRect/>
          </a:stretch>
        </p:blipFill>
        <p:spPr>
          <a:xfrm>
            <a:off x="774065" y="2062480"/>
            <a:ext cx="9485630" cy="26555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625" y="1663065"/>
            <a:ext cx="7237730" cy="2087880"/>
          </a:xfrm>
          <a:prstGeom prst="rect">
            <a:avLst/>
          </a:prstGeom>
        </p:spPr>
        <p:txBody>
          <a:bodyPr wrap="square">
            <a:spAutoFit/>
          </a:bodyPr>
          <a:lstStyle/>
          <a:p>
            <a:pPr indent="0" fontAlgn="auto">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开发过程中加入的开源社区：</a:t>
            </a:r>
            <a:endParaRPr lang="zh-CN" altLang="en-US" sz="1600" dirty="0">
              <a:solidFill>
                <a:schemeClr val="tx1"/>
              </a:solidFill>
              <a:latin typeface="微软雅黑" panose="020B0503020204020204" pitchFamily="34" charset="-122"/>
              <a:ea typeface="微软雅黑" panose="020B0503020204020204" pitchFamily="34" charset="-122"/>
            </a:endParaRPr>
          </a:p>
          <a:p>
            <a:pPr indent="0" fontAlgn="auto">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在项目开发过程中，主要使用的</a:t>
            </a:r>
            <a:r>
              <a:rPr lang="en-US" altLang="zh-CN" sz="1600" dirty="0">
                <a:solidFill>
                  <a:schemeClr val="tx1"/>
                </a:solidFill>
                <a:latin typeface="微软雅黑" panose="020B0503020204020204" pitchFamily="34" charset="-122"/>
                <a:ea typeface="微软雅黑" panose="020B0503020204020204" pitchFamily="34" charset="-122"/>
              </a:rPr>
              <a:t>Github</a:t>
            </a:r>
            <a:r>
              <a:rPr lang="zh-CN" altLang="en-US" sz="1600" dirty="0">
                <a:solidFill>
                  <a:schemeClr val="tx1"/>
                </a:solidFill>
                <a:latin typeface="微软雅黑" panose="020B0503020204020204" pitchFamily="34" charset="-122"/>
                <a:ea typeface="微软雅黑" panose="020B0503020204020204" pitchFamily="34" charset="-122"/>
              </a:rPr>
              <a:t>开源社区进行项目开发，在这个开源社区中，我们使用了与项目相关的开源框架，学习了其代码架构、构建思路和方法，并在其已有功能的基础上进行代码复用和重构，进而形成了自己所需要的功能，此外，我们还借鉴了项目相关的其他开源源码的编码思路，帮助我们提高了开发效率</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开源社区的使用</a:t>
            </a:r>
            <a:endParaRPr lang="zh-CN" altLang="en-US" kern="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blinds(horizontal)">
                                      <p:cBhvr>
                                        <p:cTn id="11"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663029"/>
            <a:ext cx="10881898" cy="410845"/>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sym typeface="+mn-ea"/>
              </a:rPr>
              <a:t>如何基于开源社区来促进软件项目开发，解决软件开发问题</a:t>
            </a:r>
            <a:r>
              <a:rPr lang="en-US" altLang="zh-CN" sz="1600" dirty="0">
                <a:solidFill>
                  <a:schemeClr val="tx1"/>
                </a:solidFill>
                <a:latin typeface="微软雅黑" panose="020B0503020204020204" pitchFamily="34" charset="-122"/>
                <a:ea typeface="微软雅黑" panose="020B0503020204020204" pitchFamily="34" charset="-122"/>
                <a:sym typeface="+mn-ea"/>
              </a:rPr>
              <a:t>:</a:t>
            </a:r>
            <a:endParaRPr lang="en-US" altLang="zh-CN" sz="1600" dirty="0">
              <a:solidFill>
                <a:schemeClr val="tx1"/>
              </a:solidFill>
              <a:latin typeface="微软雅黑" panose="020B0503020204020204" pitchFamily="34" charset="-122"/>
              <a:ea typeface="微软雅黑" panose="020B0503020204020204" pitchFamily="34" charset="-122"/>
              <a:sym typeface="+mn-ea"/>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开源社区的使用</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127760" y="2220595"/>
            <a:ext cx="7894320" cy="2249170"/>
          </a:xfrm>
          <a:prstGeom prst="rect">
            <a:avLst/>
          </a:prstGeom>
          <a:noFill/>
        </p:spPr>
        <p:txBody>
          <a:bodyPr wrap="square" rtlCol="0">
            <a:spAutoFit/>
          </a:bodyPr>
          <a:p>
            <a:pPr indent="0" fontAlgn="auto">
              <a:lnSpc>
                <a:spcPct val="130000"/>
              </a:lnSpc>
              <a:spcBef>
                <a:spcPts val="600"/>
              </a:spcBef>
            </a:pPr>
            <a:r>
              <a:rPr lang="en-US" altLang="zh-CN"/>
              <a:t>         </a:t>
            </a:r>
            <a:r>
              <a:rPr lang="zh-CN" altLang="en-US"/>
              <a:t>在开源社区中有大量的成熟工具和库，可以直接用于解决开发中遇到的问题使用</a:t>
            </a:r>
            <a:r>
              <a:rPr lang="en-US" altLang="zh-CN"/>
              <a:t> </a:t>
            </a:r>
            <a:r>
              <a:rPr lang="zh-CN" altLang="en-US"/>
              <a:t>，在使用</a:t>
            </a:r>
            <a:r>
              <a:rPr lang="en-US" altLang="zh-CN"/>
              <a:t>GitHub</a:t>
            </a:r>
            <a:r>
              <a:rPr lang="zh-CN" altLang="en-US"/>
              <a:t>等开源社区时可以搜索类似的与项目相关的开源资源，学习这些资源中的代码架构、构建思路和方法。在开源社区中与其他开发者进行讨论，彼此分享编程经验和遇到的问题，找出与自己项目开发过程中遇到的相似问题，学习其他开发者在遇到此类问题时使用的解决方法，这样有助于更快的解决项目开发中遇到的问题并积累相关经验。</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592" y="1663029"/>
            <a:ext cx="10881898" cy="4238625"/>
          </a:xfrm>
          <a:prstGeom prst="rect">
            <a:avLst/>
          </a:prstGeom>
        </p:spPr>
        <p:txBody>
          <a:bodyPr wrap="square">
            <a:spAutoFit/>
          </a:bodyPr>
          <a:lstStyle/>
          <a:p>
            <a:pPr marL="285750" indent="-285750">
              <a:lnSpc>
                <a:spcPct val="130000"/>
              </a:lnSpc>
              <a:spcBef>
                <a:spcPts val="600"/>
              </a:spcBef>
              <a:buFont typeface="Wingdings" panose="05000000000000000000" charset="0"/>
              <a:buChar char="Ø"/>
              <a:defRPr/>
            </a:pPr>
            <a:r>
              <a:rPr lang="zh-CN" altLang="en-US" sz="1600" dirty="0">
                <a:solidFill>
                  <a:schemeClr val="tx1"/>
                </a:solidFill>
                <a:latin typeface="微软雅黑" panose="020B0503020204020204" pitchFamily="34" charset="-122"/>
                <a:ea typeface="微软雅黑" panose="020B0503020204020204" pitchFamily="34" charset="-122"/>
              </a:rPr>
              <a:t>实践的收获</a:t>
            </a:r>
            <a:endParaRPr lang="zh-CN" altLang="en-US" sz="1600" dirty="0">
              <a:solidFill>
                <a:schemeClr val="tx1"/>
              </a:solidFill>
              <a:latin typeface="微软雅黑" panose="020B0503020204020204" pitchFamily="34" charset="-122"/>
              <a:ea typeface="微软雅黑" panose="020B0503020204020204" pitchFamily="34" charset="-122"/>
            </a:endParaRPr>
          </a:p>
          <a:p>
            <a:pPr indent="0">
              <a:lnSpc>
                <a:spcPct val="130000"/>
              </a:lnSpc>
              <a:spcBef>
                <a:spcPts val="600"/>
              </a:spcBef>
              <a:buFont typeface="Wingdings" panose="05000000000000000000" charset="0"/>
              <a:buNone/>
              <a:defRPr/>
            </a:pPr>
            <a:r>
              <a:rPr lang="zh-CN" altLang="en-US" sz="1600" dirty="0">
                <a:solidFill>
                  <a:schemeClr val="tx1"/>
                </a:solidFill>
                <a:latin typeface="微软雅黑" panose="020B0503020204020204" pitchFamily="34" charset="-122"/>
                <a:ea typeface="微软雅黑" panose="020B0503020204020204" pitchFamily="34" charset="-122"/>
              </a:rPr>
              <a:t>参与本次项目，我们学会了如何利用开源社区寻找自己需要的资源，并借助资源提高自己的开发效率，此外，此次项目的编写过程使我们的代码独立编写水平有了很大的提升，此外，团队分工合作在本项目的完成也是不可或缺的一环，通过参与项目的搭建、编写，我们习得了新的代码框架，见识了一些不一样的代码架构和编写思路，对今后的代码编写有许多帮助</a:t>
            </a:r>
            <a:endParaRPr lang="zh-CN" altLang="en-US" sz="1600" dirty="0">
              <a:solidFill>
                <a:schemeClr val="tx1"/>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buFont typeface="Wingdings" panose="05000000000000000000" charset="0"/>
              <a:buChar char="Ø"/>
              <a:defRPr/>
            </a:pPr>
            <a:r>
              <a:rPr lang="zh-CN" altLang="en-US" sz="1600" dirty="0">
                <a:solidFill>
                  <a:schemeClr val="tx1"/>
                </a:solidFill>
                <a:latin typeface="微软雅黑" panose="020B0503020204020204" pitchFamily="34" charset="-122"/>
                <a:ea typeface="微软雅黑" panose="020B0503020204020204" pitchFamily="34" charset="-122"/>
              </a:rPr>
              <a:t>困难和问题</a:t>
            </a:r>
            <a:endParaRPr lang="zh-CN" altLang="en-US" sz="1600" dirty="0">
              <a:solidFill>
                <a:schemeClr val="tx1"/>
              </a:solidFill>
              <a:latin typeface="微软雅黑" panose="020B0503020204020204" pitchFamily="34" charset="-122"/>
              <a:ea typeface="微软雅黑" panose="020B0503020204020204" pitchFamily="34" charset="-122"/>
            </a:endParaRPr>
          </a:p>
          <a:p>
            <a:pPr indent="0">
              <a:lnSpc>
                <a:spcPct val="130000"/>
              </a:lnSpc>
              <a:spcBef>
                <a:spcPts val="600"/>
              </a:spcBef>
              <a:buFont typeface="Wingdings" panose="05000000000000000000" charset="0"/>
              <a:buNone/>
              <a:defRPr/>
            </a:pPr>
            <a:r>
              <a:rPr lang="zh-CN" altLang="en-US" sz="1600" dirty="0">
                <a:solidFill>
                  <a:schemeClr val="tx1"/>
                </a:solidFill>
                <a:latin typeface="微软雅黑" panose="020B0503020204020204" pitchFamily="34" charset="-122"/>
                <a:ea typeface="微软雅黑" panose="020B0503020204020204" pitchFamily="34" charset="-122"/>
              </a:rPr>
              <a:t>困难：在最开始构建项目时，遇到的第一个困难就是环境配置，如配置依赖项，连接到数据库等，在开始编写代码时，我们首先遇到的困难就是不能理解各模块代码的作用，以及模块之间是通过何种方式联系到一起的。之后慢慢理解代码后，在构建自己的功能时，由于代码编写思路出现问题，我们的代码在编写完之后并不能实现预期设定的功能，在之后找对方向后，最终解决了这些困难，工作效率也随之提升。</a:t>
            </a:r>
            <a:endParaRPr lang="zh-CN" altLang="en-US" sz="1600" dirty="0">
              <a:solidFill>
                <a:schemeClr val="tx1"/>
              </a:solidFill>
              <a:latin typeface="微软雅黑" panose="020B0503020204020204" pitchFamily="34" charset="-122"/>
              <a:ea typeface="微软雅黑" panose="020B0503020204020204" pitchFamily="34" charset="-122"/>
            </a:endParaRPr>
          </a:p>
          <a:p>
            <a:pPr indent="0">
              <a:lnSpc>
                <a:spcPct val="130000"/>
              </a:lnSpc>
              <a:spcBef>
                <a:spcPts val="600"/>
              </a:spcBef>
              <a:buFont typeface="Wingdings" panose="05000000000000000000" charset="0"/>
              <a:buNone/>
              <a:defRPr/>
            </a:pPr>
            <a:r>
              <a:rPr lang="zh-CN" altLang="en-US" sz="1600" dirty="0">
                <a:solidFill>
                  <a:schemeClr val="tx1"/>
                </a:solidFill>
                <a:latin typeface="微软雅黑" panose="020B0503020204020204" pitchFamily="34" charset="-122"/>
                <a:ea typeface="微软雅黑" panose="020B0503020204020204" pitchFamily="34" charset="-122"/>
              </a:rPr>
              <a:t>问题：由于项目是建立在少量的基础上，对于用户量比较庞大的场景可能会有运行效率的问题，此外，本系统数据库中，各个表格之间的关联不强的，不方便数据的管理，最大的问题就是语音识别功能很遗憾未实现。</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实践收获与感受</a:t>
            </a:r>
            <a:endParaRPr lang="zh-CN" altLang="en-US" kern="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blinds(horizontal)">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27.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28.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29.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30.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31.xml><?xml version="1.0" encoding="utf-8"?>
<p:tagLst xmlns:p="http://schemas.openxmlformats.org/presentationml/2006/main">
  <p:tag name="KSO_WM_DIAGRAM_VIRTUALLY_FRAME" val="{&quot;height&quot;:414.3472440944882,&quot;left&quot;:30.890157480314976,&quot;top&quot;:77.22267716535433,&quot;width&quot;:887.0406299212598}"/>
</p:tagLst>
</file>

<file path=ppt/tags/tag3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p="http://schemas.openxmlformats.org/presentationml/2006/main">
  <p:tag name="KSO_WM_DIAGRAM_VIRTUALLY_FRAME" val="{&quot;height&quot;:403.86551181102357,&quot;left&quot;:26.4,&quot;top&quot;:88.65,&quot;width&quot;:875.1}"/>
</p:tagLst>
</file>

<file path=ppt/tags/tag53.xml><?xml version="1.0" encoding="utf-8"?>
<p:tagLst xmlns:p="http://schemas.openxmlformats.org/presentationml/2006/main">
  <p:tag name="KSO_WM_DIAGRAM_VIRTUALLY_FRAME" val="{&quot;height&quot;:403.86551181102357,&quot;left&quot;:26.4,&quot;top&quot;:88.65,&quot;width&quot;:875.1}"/>
</p:tagLst>
</file>

<file path=ppt/tags/tag54.xml><?xml version="1.0" encoding="utf-8"?>
<p:tagLst xmlns:p="http://schemas.openxmlformats.org/presentationml/2006/main">
  <p:tag name="KSO_WM_DIAGRAM_VIRTUALLY_FRAME" val="{&quot;height&quot;:403.86551181102357,&quot;left&quot;:26.4,&quot;top&quot;:88.65,&quot;width&quot;:875.1}"/>
</p:tagLst>
</file>

<file path=ppt/tags/tag55.xml><?xml version="1.0" encoding="utf-8"?>
<p:tagLst xmlns:p="http://schemas.openxmlformats.org/presentationml/2006/main">
  <p:tag name="KSO_WM_DIAGRAM_VIRTUALLY_FRAME" val="{&quot;height&quot;:403.86551181102357,&quot;left&quot;:26.4,&quot;top&quot;:88.65,&quot;width&quot;:875.1}"/>
</p:tagLst>
</file>

<file path=ppt/tags/tag56.xml><?xml version="1.0" encoding="utf-8"?>
<p:tagLst xmlns:p="http://schemas.openxmlformats.org/presentationml/2006/main">
  <p:tag name="KSO_WM_DIAGRAM_VIRTUALLY_FRAME" val="{&quot;height&quot;:403.86551181102357,&quot;left&quot;:26.4,&quot;top&quot;:88.65,&quot;width&quot;:875.1}"/>
</p:tagLst>
</file>

<file path=ppt/tags/tag57.xml><?xml version="1.0" encoding="utf-8"?>
<p:tagLst xmlns:p="http://schemas.openxmlformats.org/presentationml/2006/main">
  <p:tag name="KSO_WM_DIAGRAM_VIRTUALLY_FRAME" val="{&quot;height&quot;:403.86551181102357,&quot;left&quot;:26.4,&quot;top&quot;:88.65,&quot;width&quot;:875.1}"/>
</p:tagLst>
</file>

<file path=ppt/tags/tag58.xml><?xml version="1.0" encoding="utf-8"?>
<p:tagLst xmlns:p="http://schemas.openxmlformats.org/presentationml/2006/main">
  <p:tag name="KSO_WM_DIAGRAM_VIRTUALLY_FRAME" val="{&quot;height&quot;:403.86551181102357,&quot;left&quot;:26.4,&quot;top&quot;:88.65,&quot;width&quot;:875.1}"/>
</p:tagLst>
</file>

<file path=ppt/tags/tag59.xml><?xml version="1.0" encoding="utf-8"?>
<p:tagLst xmlns:p="http://schemas.openxmlformats.org/presentationml/2006/main">
  <p:tag name="KSO_WM_DIAGRAM_VIRTUALLY_FRAME" val="{&quot;height&quot;:403.86551181102357,&quot;left&quot;:26.4,&quot;top&quot;:88.65,&quot;width&quot;:875.1}"/>
</p:tagLst>
</file>

<file path=ppt/tags/tag6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7.xml><?xml version="1.0" encoding="utf-8"?>
<p:tagLst xmlns:p="http://schemas.openxmlformats.org/presentationml/2006/main">
  <p:tag name="COMMONDATA" val="eyJoZGlkIjoiMmJkOGVmM2VjYzQwMDAzMTYzMzM1Yzg5N2YxY2IzZDcifQ=="/>
  <p:tag name="commondata" val="eyJoZGlkIjoiNGU5YTk2NWU3OTRhNTU0YjZlNWE0ODExMjY4YzM0MTg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5489</Words>
  <Application>WPS 演示</Application>
  <PresentationFormat>宽屏</PresentationFormat>
  <Paragraphs>486</Paragraphs>
  <Slides>49</Slides>
  <Notes>2</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49</vt:i4>
      </vt:variant>
    </vt:vector>
  </HeadingPairs>
  <TitlesOfParts>
    <vt:vector size="71"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Segoe UI Light 8</vt:lpstr>
      <vt:lpstr>Times New Roman</vt:lpstr>
      <vt:lpstr>Arial Unicode MS</vt:lpstr>
      <vt:lpstr>等线 Light</vt:lpstr>
      <vt:lpstr>Wingdings</vt:lpstr>
      <vt:lpstr>Segoe UI</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WPS_1662163934</cp:lastModifiedBy>
  <cp:revision>202</cp:revision>
  <dcterms:created xsi:type="dcterms:W3CDTF">2020-07-27T01:08:00Z</dcterms:created>
  <dcterms:modified xsi:type="dcterms:W3CDTF">2024-11-22T08:29:57Z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6E3A512C8741457DBA8592D57410427A_13</vt:lpwstr>
  </property>
  <property fmtid="{D5CDD505-2E9C-101B-9397-08002B2CF9AE}" pid="3" name="KSOProductBuildVer">
    <vt:lpwstr>2052-12.1.0.18608</vt:lpwstr>
  </property>
</Properties>
</file>