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747" r:id="rId2"/>
  </p:sldMasterIdLst>
  <p:notesMasterIdLst>
    <p:notesMasterId r:id="rId45"/>
  </p:notesMasterIdLst>
  <p:sldIdLst>
    <p:sldId id="494" r:id="rId3"/>
    <p:sldId id="506" r:id="rId4"/>
    <p:sldId id="539" r:id="rId5"/>
    <p:sldId id="540" r:id="rId6"/>
    <p:sldId id="541" r:id="rId7"/>
    <p:sldId id="542" r:id="rId8"/>
    <p:sldId id="543" r:id="rId9"/>
    <p:sldId id="544" r:id="rId10"/>
    <p:sldId id="545" r:id="rId11"/>
    <p:sldId id="546" r:id="rId12"/>
    <p:sldId id="576" r:id="rId13"/>
    <p:sldId id="548" r:id="rId14"/>
    <p:sldId id="547" r:id="rId15"/>
    <p:sldId id="535" r:id="rId16"/>
    <p:sldId id="549" r:id="rId17"/>
    <p:sldId id="550" r:id="rId18"/>
    <p:sldId id="551" r:id="rId19"/>
    <p:sldId id="552" r:id="rId20"/>
    <p:sldId id="536" r:id="rId21"/>
    <p:sldId id="554" r:id="rId22"/>
    <p:sldId id="555" r:id="rId23"/>
    <p:sldId id="556" r:id="rId24"/>
    <p:sldId id="557" r:id="rId25"/>
    <p:sldId id="558" r:id="rId26"/>
    <p:sldId id="559" r:id="rId27"/>
    <p:sldId id="537"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38" r:id="rId42"/>
    <p:sldId id="575" r:id="rId43"/>
    <p:sldId id="534" r:id="rId4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9708"/>
    <a:srgbClr val="064BB2"/>
    <a:srgbClr val="FFCB54"/>
    <a:srgbClr val="2B6EE1"/>
    <a:srgbClr val="FFBF2B"/>
    <a:srgbClr val="7624CC"/>
    <a:srgbClr val="CC8824"/>
    <a:srgbClr val="2165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41" autoAdjust="0"/>
    <p:restoredTop sz="94660"/>
  </p:normalViewPr>
  <p:slideViewPr>
    <p:cSldViewPr snapToGrid="0">
      <p:cViewPr varScale="1">
        <p:scale>
          <a:sx n="62" d="100"/>
          <a:sy n="62" d="100"/>
        </p:scale>
        <p:origin x="72" y="17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E62F5E4-89EA-491D-B97F-84BBC148E16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D54AF258-E58E-4C86-A016-C64D53B56DE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D16978BB-6D3C-47BC-B298-73D8391C5C8A}" type="datetimeFigureOut">
              <a:rPr lang="zh-CN" altLang="en-US"/>
              <a:pPr>
                <a:defRPr/>
              </a:pPr>
              <a:t>2022/10/10</a:t>
            </a:fld>
            <a:endParaRPr lang="zh-CN" altLang="en-US"/>
          </a:p>
        </p:txBody>
      </p:sp>
      <p:sp>
        <p:nvSpPr>
          <p:cNvPr id="4" name="幻灯片图像占位符 3">
            <a:extLst>
              <a:ext uri="{FF2B5EF4-FFF2-40B4-BE49-F238E27FC236}">
                <a16:creationId xmlns:a16="http://schemas.microsoft.com/office/drawing/2014/main" id="{9DD6044A-5944-4332-8B36-532DACA2FA83}"/>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id="{FC58FAF1-103B-4782-8E04-4EE19FEEA4B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1A556948-2E1B-4835-AC70-48B7E98F0C5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id="{D4F94649-1B0F-4667-BB33-C24E3793074C}"/>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等线" panose="02010600030101010101" pitchFamily="2" charset="-122"/>
                <a:ea typeface="等线" panose="02010600030101010101" pitchFamily="2" charset="-122"/>
              </a:defRPr>
            </a:lvl1pPr>
          </a:lstStyle>
          <a:p>
            <a:fld id="{B47BC0F1-B9C3-4FA1-A54D-E2CA6A5EEB92}"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0EE1D53F-80DE-400B-94A4-B630253E76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Rectangle 3">
            <a:extLst>
              <a:ext uri="{FF2B5EF4-FFF2-40B4-BE49-F238E27FC236}">
                <a16:creationId xmlns:a16="http://schemas.microsoft.com/office/drawing/2014/main" id="{5B92A14F-D1DA-4353-A6CA-2F253F2B90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9832B3C-C209-4258-8D16-F630189918E8}"/>
              </a:ext>
            </a:extLst>
          </p:cNvPr>
          <p:cNvSpPr>
            <a:spLocks noChangeArrowheads="1"/>
          </p:cNvSpPr>
          <p:nvPr userDrawn="1"/>
        </p:nvSpPr>
        <p:spPr bwMode="auto">
          <a:xfrm>
            <a:off x="0" y="1968500"/>
            <a:ext cx="12190413" cy="2168525"/>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2" dirty="0">
              <a:solidFill>
                <a:schemeClr val="bg1"/>
              </a:solidFill>
              <a:latin typeface="Calibri"/>
              <a:ea typeface="宋体"/>
              <a:cs typeface="宋体" charset="0"/>
            </a:endParaRPr>
          </a:p>
        </p:txBody>
      </p:sp>
      <p:pic>
        <p:nvPicPr>
          <p:cNvPr id="4" name="图片 3" descr="AW视觉符号.jpg">
            <a:extLst>
              <a:ext uri="{FF2B5EF4-FFF2-40B4-BE49-F238E27FC236}">
                <a16:creationId xmlns:a16="http://schemas.microsoft.com/office/drawing/2014/main" id="{4855105B-CFDA-43C9-9577-9ACA84A15A5F}"/>
              </a:ext>
            </a:extLst>
          </p:cNvPr>
          <p:cNvPicPr>
            <a:picLocks noChangeAspect="1"/>
          </p:cNvPicPr>
          <p:nvPr userDrawn="1"/>
        </p:nvPicPr>
        <p:blipFill>
          <a:blip r:embed="rId2" cstate="print"/>
          <a:stretch>
            <a:fillRect/>
          </a:stretch>
        </p:blipFill>
        <p:spPr>
          <a:xfrm>
            <a:off x="202395" y="2246811"/>
            <a:ext cx="4697018" cy="24781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标题 14"/>
          <p:cNvSpPr>
            <a:spLocks noGrp="1"/>
          </p:cNvSpPr>
          <p:nvPr>
            <p:ph type="title"/>
          </p:nvPr>
        </p:nvSpPr>
        <p:spPr>
          <a:xfrm>
            <a:off x="5570806" y="2706149"/>
            <a:ext cx="6245289" cy="692150"/>
          </a:xfrm>
        </p:spPr>
        <p:txBody>
          <a:bodyPr/>
          <a:lstStyle>
            <a:lvl1pPr algn="ctr">
              <a:defRPr sz="3600" b="1" baseline="0">
                <a:solidFill>
                  <a:schemeClr val="bg1"/>
                </a:solidFill>
                <a:latin typeface="Times New Roman" panose="02020603050405020304" pitchFamily="18" charset="0"/>
              </a:defRPr>
            </a:lvl1pPr>
          </a:lstStyle>
          <a:p>
            <a:r>
              <a:rPr lang="zh-CN" altLang="en-US" dirty="0"/>
              <a:t>单击此处编辑母版标题样式</a:t>
            </a:r>
          </a:p>
        </p:txBody>
      </p:sp>
      <p:sp>
        <p:nvSpPr>
          <p:cNvPr id="9" name="日期占位符 29">
            <a:extLst>
              <a:ext uri="{FF2B5EF4-FFF2-40B4-BE49-F238E27FC236}">
                <a16:creationId xmlns:a16="http://schemas.microsoft.com/office/drawing/2014/main" id="{F17D07D0-661A-4919-B3A5-3FF7D42EDA58}"/>
              </a:ext>
            </a:extLst>
          </p:cNvPr>
          <p:cNvSpPr>
            <a:spLocks noGrp="1"/>
          </p:cNvSpPr>
          <p:nvPr>
            <p:ph type="dt" sz="half" idx="10"/>
          </p:nvPr>
        </p:nvSpPr>
        <p:spPr>
          <a:xfrm>
            <a:off x="7329488" y="3659188"/>
            <a:ext cx="2005012" cy="365125"/>
          </a:xfrm>
        </p:spPr>
        <p:txBody>
          <a:bodyPr/>
          <a:lstStyle>
            <a:lvl1pPr algn="r">
              <a:defRPr sz="2400" b="1">
                <a:solidFill>
                  <a:schemeClr val="bg1"/>
                </a:solidFill>
                <a:latin typeface="微软雅黑" panose="020B0503020204020204" pitchFamily="34" charset="-122"/>
                <a:ea typeface="微软雅黑" panose="020B0503020204020204" pitchFamily="34" charset="-122"/>
              </a:defRPr>
            </a:lvl1pPr>
          </a:lstStyle>
          <a:p>
            <a:pPr>
              <a:defRPr/>
            </a:pPr>
            <a:fld id="{C5EFD6F6-2F20-4B1A-A667-B95C1338A7FC}" type="datetime5">
              <a:rPr lang="zh-CN" altLang="en-US"/>
              <a:pPr>
                <a:defRPr/>
              </a:pPr>
              <a:t>2022/10/10</a:t>
            </a:fld>
            <a:endParaRPr lang="zh-CN" altLang="en-US" dirty="0"/>
          </a:p>
        </p:txBody>
      </p:sp>
      <p:pic>
        <p:nvPicPr>
          <p:cNvPr id="10" name="图片 9" descr="泰迪LOGO横版">
            <a:extLst>
              <a:ext uri="{FF2B5EF4-FFF2-40B4-BE49-F238E27FC236}">
                <a16:creationId xmlns:a16="http://schemas.microsoft.com/office/drawing/2014/main" id="{B126ED76-349C-45A1-B6DF-B9B9651F2E85}"/>
              </a:ext>
            </a:extLst>
          </p:cNvPr>
          <p:cNvPicPr>
            <a:picLocks noChangeAspect="1"/>
          </p:cNvPicPr>
          <p:nvPr userDrawn="1"/>
        </p:nvPicPr>
        <p:blipFill>
          <a:blip r:embed="rId3"/>
          <a:stretch>
            <a:fillRect/>
          </a:stretch>
        </p:blipFill>
        <p:spPr>
          <a:xfrm>
            <a:off x="8038464" y="265897"/>
            <a:ext cx="2424215" cy="575761"/>
          </a:xfrm>
          <a:prstGeom prst="rect">
            <a:avLst/>
          </a:prstGeom>
        </p:spPr>
      </p:pic>
      <p:cxnSp>
        <p:nvCxnSpPr>
          <p:cNvPr id="11" name="直接连接符 10">
            <a:extLst>
              <a:ext uri="{FF2B5EF4-FFF2-40B4-BE49-F238E27FC236}">
                <a16:creationId xmlns:a16="http://schemas.microsoft.com/office/drawing/2014/main" id="{8C225897-B6E0-45C7-9F63-013AC580776A}"/>
              </a:ext>
            </a:extLst>
          </p:cNvPr>
          <p:cNvCxnSpPr>
            <a:cxnSpLocks/>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12" name="直接连接符 11">
            <a:extLst>
              <a:ext uri="{FF2B5EF4-FFF2-40B4-BE49-F238E27FC236}">
                <a16:creationId xmlns:a16="http://schemas.microsoft.com/office/drawing/2014/main" id="{18FA1155-361C-4A87-B0C8-CD4DA9B51413}"/>
              </a:ext>
            </a:extLst>
          </p:cNvPr>
          <p:cNvCxnSpPr>
            <a:cxnSpLocks/>
          </p:cNvCxnSpPr>
          <p:nvPr userDrawn="1"/>
        </p:nvCxnSpPr>
        <p:spPr>
          <a:xfrm>
            <a:off x="6589713"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62213702"/>
      </p:ext>
    </p:extLst>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8" name="AutoShape 23">
            <a:extLst>
              <a:ext uri="{FF2B5EF4-FFF2-40B4-BE49-F238E27FC236}">
                <a16:creationId xmlns:a16="http://schemas.microsoft.com/office/drawing/2014/main" id="{1530DB48-B72B-42DB-BA34-7C331666D83D}"/>
              </a:ext>
            </a:extLst>
          </p:cNvPr>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9" name="AutoShape 23">
            <a:extLst>
              <a:ext uri="{FF2B5EF4-FFF2-40B4-BE49-F238E27FC236}">
                <a16:creationId xmlns:a16="http://schemas.microsoft.com/office/drawing/2014/main" id="{EA2E7B9C-74DA-4663-B451-808FE2867754}"/>
              </a:ext>
            </a:extLst>
          </p:cNvPr>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4" name="内容占位符 2"/>
          <p:cNvSpPr>
            <a:spLocks noGrp="1"/>
          </p:cNvSpPr>
          <p:nvPr>
            <p:ph idx="1"/>
          </p:nvPr>
        </p:nvSpPr>
        <p:spPr>
          <a:xfrm>
            <a:off x="423819" y="1753674"/>
            <a:ext cx="11107601" cy="4339721"/>
          </a:xfrm>
        </p:spPr>
        <p:txBody>
          <a:bodyPr>
            <a:noAutofit/>
          </a:bodyPr>
          <a:lstStyle>
            <a:lvl1pPr marL="362822" indent="-362822">
              <a:lnSpc>
                <a:spcPct val="150000"/>
              </a:lnSpc>
              <a:spcBef>
                <a:spcPts val="1000"/>
              </a:spcBef>
              <a:buClr>
                <a:srgbClr val="032089"/>
              </a:buClr>
              <a:buFont typeface="Wingdings" pitchFamily="2" charset="2"/>
              <a:buChar char="Ø"/>
              <a:defRPr sz="1800" b="0">
                <a:latin typeface="微软雅黑" pitchFamily="34" charset="-122"/>
                <a:ea typeface="微软雅黑" pitchFamily="34" charset="-122"/>
                <a:cs typeface="Times New Roman" pitchFamily="18" charset="0"/>
              </a:defRPr>
            </a:lvl1pPr>
            <a:lvl2pPr>
              <a:lnSpc>
                <a:spcPct val="130000"/>
              </a:lnSpc>
              <a:buClr>
                <a:srgbClr val="032089"/>
              </a:buClr>
              <a:buFont typeface="Wingdings" pitchFamily="2" charset="2"/>
              <a:buChar char="l"/>
              <a:defRPr sz="2328" b="0">
                <a:latin typeface="微软雅黑" pitchFamily="34" charset="-122"/>
                <a:ea typeface="微软雅黑" pitchFamily="34" charset="-122"/>
              </a:defRPr>
            </a:lvl2pPr>
            <a:lvl3pPr>
              <a:defRPr sz="1905" b="0">
                <a:latin typeface="微软雅黑" pitchFamily="34" charset="-122"/>
                <a:ea typeface="微软雅黑" pitchFamily="34" charset="-122"/>
              </a:defRPr>
            </a:lvl3pPr>
            <a:lvl4pPr>
              <a:defRPr sz="1905" b="0">
                <a:latin typeface="微软雅黑" pitchFamily="34" charset="-122"/>
                <a:ea typeface="微软雅黑" pitchFamily="34" charset="-122"/>
              </a:defRPr>
            </a:lvl4pPr>
            <a:lvl5pPr>
              <a:defRPr sz="1905" b="0">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itchFamily="34" charset="-122"/>
                <a:ea typeface="微软雅黑" pitchFamily="34" charset="-122"/>
                <a:cs typeface="Times New Roman"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itchFamily="34" charset="-122"/>
                <a:ea typeface="微软雅黑" pitchFamily="34" charset="-122"/>
                <a:cs typeface="Times New Roman" pitchFamily="18" charset="0"/>
              </a:defRPr>
            </a:lvl1pPr>
          </a:lstStyle>
          <a:p>
            <a:pPr lvl="0"/>
            <a:r>
              <a:rPr lang="zh-CN" altLang="en-US"/>
              <a:t>单击此处编辑母版文本样式</a:t>
            </a:r>
          </a:p>
        </p:txBody>
      </p:sp>
      <p:sp>
        <p:nvSpPr>
          <p:cNvPr id="13" name="Rectangle 12">
            <a:extLst>
              <a:ext uri="{FF2B5EF4-FFF2-40B4-BE49-F238E27FC236}">
                <a16:creationId xmlns:a16="http://schemas.microsoft.com/office/drawing/2014/main" id="{D86480EC-B247-4424-9C66-7E082D8B9516}"/>
              </a:ext>
            </a:extLst>
          </p:cNvPr>
          <p:cNvSpPr>
            <a:spLocks noChangeArrowheads="1"/>
          </p:cNvSpPr>
          <p:nvPr userDrawn="1"/>
        </p:nvSpPr>
        <p:spPr bwMode="auto">
          <a:xfrm>
            <a:off x="9937750" y="6392863"/>
            <a:ext cx="571500" cy="2317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000">
                <a:solidFill>
                  <a:srgbClr val="7F7F7F"/>
                </a:solidFill>
                <a:latin typeface="Arial" panose="020B0604020202020204" pitchFamily="34" charset="0"/>
                <a:cs typeface="Arial" panose="020B0604020202020204" pitchFamily="34" charset="0"/>
              </a:rPr>
              <a:t> </a:t>
            </a:r>
            <a:fld id="{524AD63B-5F2C-4628-8441-2A0E534DA5F7}" type="slidenum">
              <a:rPr lang="en-US" altLang="zh-CN" sz="1000" smtClean="0">
                <a:latin typeface="Arial" panose="020B0604020202020204" pitchFamily="34" charset="0"/>
                <a:cs typeface="Arial" panose="020B0604020202020204" pitchFamily="34" charset="0"/>
              </a:rPr>
              <a:t>‹#›</a:t>
            </a:fld>
            <a:endParaRPr lang="en-US" altLang="zh-CN" sz="1000">
              <a:latin typeface="Arial" panose="020B0604020202020204" pitchFamily="34" charset="0"/>
              <a:cs typeface="Arial" panose="020B0604020202020204" pitchFamily="34" charset="0"/>
            </a:endParaRPr>
          </a:p>
        </p:txBody>
      </p:sp>
      <p:cxnSp>
        <p:nvCxnSpPr>
          <p:cNvPr id="15" name="直接连接符 19">
            <a:extLst>
              <a:ext uri="{FF2B5EF4-FFF2-40B4-BE49-F238E27FC236}">
                <a16:creationId xmlns:a16="http://schemas.microsoft.com/office/drawing/2014/main" id="{13FF6CEF-C079-4534-84AF-4F40E8E7A6C7}"/>
              </a:ext>
            </a:extLst>
          </p:cNvPr>
          <p:cNvCxnSpPr>
            <a:stCxn id="15"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98F369B1-D42F-407F-A6E1-9DF1563B54BA}"/>
              </a:ext>
            </a:extLst>
          </p:cNvPr>
          <p:cNvCxnSpPr>
            <a:endCxn id="13" idx="1"/>
          </p:cNvCxnSpPr>
          <p:nvPr userDrawn="1"/>
        </p:nvCxnSpPr>
        <p:spPr>
          <a:xfrm>
            <a:off x="5959475" y="6508750"/>
            <a:ext cx="397827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pic>
        <p:nvPicPr>
          <p:cNvPr id="17" name="图片 12" descr="F:\品牌资料\07-logo png\微信图片_20211209111600.png微信图片_20211209111600">
            <a:extLst>
              <a:ext uri="{FF2B5EF4-FFF2-40B4-BE49-F238E27FC236}">
                <a16:creationId xmlns:a16="http://schemas.microsoft.com/office/drawing/2014/main" id="{8B17E691-1DF6-4401-BA17-195B282A8B4A}"/>
              </a:ext>
            </a:extLst>
          </p:cNvPr>
          <p:cNvPicPr>
            <a:picLocks noChangeAspect="1"/>
          </p:cNvPicPr>
          <p:nvPr userDrawn="1"/>
        </p:nvPicPr>
        <p:blipFill>
          <a:blip r:embed="rId2"/>
          <a:srcRect/>
          <a:stretch>
            <a:fillRect/>
          </a:stretch>
        </p:blipFill>
        <p:spPr bwMode="auto">
          <a:xfrm>
            <a:off x="318770" y="6272213"/>
            <a:ext cx="198501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直接连接符 17">
            <a:extLst>
              <a:ext uri="{FF2B5EF4-FFF2-40B4-BE49-F238E27FC236}">
                <a16:creationId xmlns:a16="http://schemas.microsoft.com/office/drawing/2014/main" id="{38FE8930-796E-4F22-A814-4CE2508015E8}"/>
              </a:ext>
            </a:extLst>
          </p:cNvPr>
          <p:cNvCxnSpPr/>
          <p:nvPr userDrawn="1"/>
        </p:nvCxnSpPr>
        <p:spPr>
          <a:xfrm>
            <a:off x="2384425" y="6381750"/>
            <a:ext cx="0" cy="27622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34A5A3C5-181F-4557-B1FA-4B38E9A02100}"/>
              </a:ext>
            </a:extLst>
          </p:cNvPr>
          <p:cNvSpPr>
            <a:spLocks noChangeArrowheads="1"/>
          </p:cNvSpPr>
          <p:nvPr userDrawn="1"/>
        </p:nvSpPr>
        <p:spPr bwMode="auto">
          <a:xfrm>
            <a:off x="2400935" y="6326505"/>
            <a:ext cx="4904105" cy="320675"/>
          </a:xfrm>
          <a:prstGeom prst="rect">
            <a:avLst/>
          </a:prstGeom>
          <a:noFill/>
          <a:ln>
            <a:noFill/>
          </a:ln>
        </p:spPr>
        <p:txBody>
          <a:bodyPr wrap="square" lIns="91343" tIns="45674" rIns="91343" bIns="45674">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lnSpc>
                <a:spcPct val="150000"/>
              </a:lnSpc>
              <a:spcBef>
                <a:spcPts val="600"/>
              </a:spcBef>
              <a:spcAft>
                <a:spcPts val="0"/>
              </a:spcAft>
              <a:defRPr/>
            </a:pP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官网：http://www.tipdm.com</a:t>
            </a:r>
            <a:r>
              <a:rPr lang="en-US" altLang="zh-CN"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电话：189</a:t>
            </a:r>
            <a:r>
              <a:rPr lang="en-US" altLang="zh-CN"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2756</a:t>
            </a:r>
            <a:r>
              <a:rPr lang="en-US" altLang="zh-CN"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5259</a:t>
            </a:r>
          </a:p>
        </p:txBody>
      </p:sp>
    </p:spTree>
    <p:extLst>
      <p:ext uri="{BB962C8B-B14F-4D97-AF65-F5344CB8AC3E}">
        <p14:creationId xmlns:p14="http://schemas.microsoft.com/office/powerpoint/2010/main" val="33309562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8" name="AutoShape 23">
            <a:extLst>
              <a:ext uri="{FF2B5EF4-FFF2-40B4-BE49-F238E27FC236}">
                <a16:creationId xmlns:a16="http://schemas.microsoft.com/office/drawing/2014/main" id="{B49BB462-8154-4DD7-A5FB-4617E1DF9533}"/>
              </a:ext>
            </a:extLst>
          </p:cNvPr>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9" name="AutoShape 23">
            <a:extLst>
              <a:ext uri="{FF2B5EF4-FFF2-40B4-BE49-F238E27FC236}">
                <a16:creationId xmlns:a16="http://schemas.microsoft.com/office/drawing/2014/main" id="{CC549F47-E276-4D7B-832F-6D6461BD2B55}"/>
              </a:ext>
            </a:extLst>
          </p:cNvPr>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4" name="内容占位符 2"/>
          <p:cNvSpPr>
            <a:spLocks noGrp="1"/>
          </p:cNvSpPr>
          <p:nvPr>
            <p:ph idx="1"/>
          </p:nvPr>
        </p:nvSpPr>
        <p:spPr>
          <a:xfrm>
            <a:off x="423819" y="1754668"/>
            <a:ext cx="11107601" cy="4369231"/>
          </a:xfrm>
        </p:spPr>
        <p:txBody>
          <a:bodyPr>
            <a:noAutofit/>
          </a:bodyPr>
          <a:lstStyle>
            <a:lvl1pPr marL="362822" indent="-362822">
              <a:lnSpc>
                <a:spcPct val="150000"/>
              </a:lnSpc>
              <a:spcBef>
                <a:spcPts val="1000"/>
              </a:spcBef>
              <a:buClr>
                <a:srgbClr val="032089"/>
              </a:buClr>
              <a:buFont typeface="Wingdings" panose="05000000000000000000" pitchFamily="2" charset="2"/>
              <a:buChar char="Ø"/>
              <a:defRPr sz="1800" b="0">
                <a:latin typeface="微软雅黑" pitchFamily="34" charset="-122"/>
                <a:ea typeface="微软雅黑" pitchFamily="34" charset="-122"/>
                <a:cs typeface="Times New Roman" pitchFamily="18" charset="0"/>
              </a:defRPr>
            </a:lvl1pPr>
            <a:lvl2pPr>
              <a:lnSpc>
                <a:spcPct val="130000"/>
              </a:lnSpc>
              <a:buClr>
                <a:srgbClr val="032089"/>
              </a:buClr>
              <a:buFont typeface="Wingdings" pitchFamily="2" charset="2"/>
              <a:buChar char="l"/>
              <a:defRPr sz="2328" b="0">
                <a:latin typeface="微软雅黑" pitchFamily="34" charset="-122"/>
                <a:ea typeface="微软雅黑" pitchFamily="34" charset="-122"/>
              </a:defRPr>
            </a:lvl2pPr>
            <a:lvl3pPr>
              <a:defRPr sz="1905" b="0">
                <a:latin typeface="微软雅黑" pitchFamily="34" charset="-122"/>
                <a:ea typeface="微软雅黑" pitchFamily="34" charset="-122"/>
              </a:defRPr>
            </a:lvl3pPr>
            <a:lvl4pPr>
              <a:defRPr sz="1905" b="0">
                <a:latin typeface="微软雅黑" pitchFamily="34" charset="-122"/>
                <a:ea typeface="微软雅黑" pitchFamily="34" charset="-122"/>
              </a:defRPr>
            </a:lvl4pPr>
            <a:lvl5pPr>
              <a:defRPr sz="1905" b="0">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itchFamily="34" charset="-122"/>
                <a:ea typeface="微软雅黑" pitchFamily="34" charset="-122"/>
                <a:cs typeface="Times New Roman"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itchFamily="34" charset="-122"/>
                <a:ea typeface="微软雅黑" pitchFamily="34" charset="-122"/>
                <a:cs typeface="Times New Roman" pitchFamily="18" charset="0"/>
              </a:defRPr>
            </a:lvl1pPr>
          </a:lstStyle>
          <a:p>
            <a:pPr lvl="0"/>
            <a:r>
              <a:rPr lang="zh-CN" altLang="en-US"/>
              <a:t>单击此处编辑母版文本样式</a:t>
            </a:r>
          </a:p>
        </p:txBody>
      </p:sp>
      <p:sp>
        <p:nvSpPr>
          <p:cNvPr id="13" name="Rectangle 12">
            <a:extLst>
              <a:ext uri="{FF2B5EF4-FFF2-40B4-BE49-F238E27FC236}">
                <a16:creationId xmlns:a16="http://schemas.microsoft.com/office/drawing/2014/main" id="{A9844801-0F5D-465E-8F0A-61D02F2352BD}"/>
              </a:ext>
            </a:extLst>
          </p:cNvPr>
          <p:cNvSpPr>
            <a:spLocks noChangeArrowheads="1"/>
          </p:cNvSpPr>
          <p:nvPr userDrawn="1"/>
        </p:nvSpPr>
        <p:spPr bwMode="auto">
          <a:xfrm>
            <a:off x="9937750" y="6392863"/>
            <a:ext cx="571500" cy="2317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000">
                <a:solidFill>
                  <a:srgbClr val="7F7F7F"/>
                </a:solidFill>
                <a:latin typeface="Arial" panose="020B0604020202020204" pitchFamily="34" charset="0"/>
                <a:cs typeface="Arial" panose="020B0604020202020204" pitchFamily="34" charset="0"/>
              </a:rPr>
              <a:t> </a:t>
            </a:r>
            <a:fld id="{524AD63B-5F2C-4628-8441-2A0E534DA5F7}" type="slidenum">
              <a:rPr lang="en-US" altLang="zh-CN" sz="1000" smtClean="0">
                <a:latin typeface="Arial" panose="020B0604020202020204" pitchFamily="34" charset="0"/>
                <a:cs typeface="Arial" panose="020B0604020202020204" pitchFamily="34" charset="0"/>
              </a:rPr>
              <a:t>‹#›</a:t>
            </a:fld>
            <a:endParaRPr lang="en-US" altLang="zh-CN" sz="1000">
              <a:latin typeface="Arial" panose="020B0604020202020204" pitchFamily="34" charset="0"/>
              <a:cs typeface="Arial" panose="020B0604020202020204" pitchFamily="34" charset="0"/>
            </a:endParaRPr>
          </a:p>
        </p:txBody>
      </p:sp>
      <p:cxnSp>
        <p:nvCxnSpPr>
          <p:cNvPr id="15" name="直接连接符 19">
            <a:extLst>
              <a:ext uri="{FF2B5EF4-FFF2-40B4-BE49-F238E27FC236}">
                <a16:creationId xmlns:a16="http://schemas.microsoft.com/office/drawing/2014/main" id="{7AA88007-3A67-49CF-A00E-9E2830C396D4}"/>
              </a:ext>
            </a:extLst>
          </p:cNvPr>
          <p:cNvCxnSpPr>
            <a:stCxn id="15"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16" name="直接连接符 14">
            <a:extLst>
              <a:ext uri="{FF2B5EF4-FFF2-40B4-BE49-F238E27FC236}">
                <a16:creationId xmlns:a16="http://schemas.microsoft.com/office/drawing/2014/main" id="{F72C46F2-63E4-4325-B81B-3CF2C21A7632}"/>
              </a:ext>
            </a:extLst>
          </p:cNvPr>
          <p:cNvCxnSpPr>
            <a:endCxn id="13" idx="1"/>
          </p:cNvCxnSpPr>
          <p:nvPr userDrawn="1"/>
        </p:nvCxnSpPr>
        <p:spPr>
          <a:xfrm>
            <a:off x="5959475" y="6508750"/>
            <a:ext cx="397827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pic>
        <p:nvPicPr>
          <p:cNvPr id="17" name="图片 12" descr="F:\品牌资料\07-logo png\微信图片_20211209111600.png微信图片_20211209111600">
            <a:extLst>
              <a:ext uri="{FF2B5EF4-FFF2-40B4-BE49-F238E27FC236}">
                <a16:creationId xmlns:a16="http://schemas.microsoft.com/office/drawing/2014/main" id="{62F07CC3-F8A1-42FB-8456-C50A8F25D9EB}"/>
              </a:ext>
            </a:extLst>
          </p:cNvPr>
          <p:cNvPicPr>
            <a:picLocks noChangeAspect="1"/>
          </p:cNvPicPr>
          <p:nvPr userDrawn="1"/>
        </p:nvPicPr>
        <p:blipFill>
          <a:blip r:embed="rId2"/>
          <a:srcRect/>
          <a:stretch>
            <a:fillRect/>
          </a:stretch>
        </p:blipFill>
        <p:spPr bwMode="auto">
          <a:xfrm>
            <a:off x="318770" y="6272213"/>
            <a:ext cx="198501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直接连接符 17">
            <a:extLst>
              <a:ext uri="{FF2B5EF4-FFF2-40B4-BE49-F238E27FC236}">
                <a16:creationId xmlns:a16="http://schemas.microsoft.com/office/drawing/2014/main" id="{DCC80814-93D3-4732-B183-CA1132362696}"/>
              </a:ext>
            </a:extLst>
          </p:cNvPr>
          <p:cNvCxnSpPr/>
          <p:nvPr userDrawn="1"/>
        </p:nvCxnSpPr>
        <p:spPr>
          <a:xfrm>
            <a:off x="2384425" y="6381750"/>
            <a:ext cx="0" cy="27622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06F05936-6E01-4BC5-949C-AC8B450F8451}"/>
              </a:ext>
            </a:extLst>
          </p:cNvPr>
          <p:cNvSpPr>
            <a:spLocks noChangeArrowheads="1"/>
          </p:cNvSpPr>
          <p:nvPr userDrawn="1"/>
        </p:nvSpPr>
        <p:spPr bwMode="auto">
          <a:xfrm>
            <a:off x="2400935" y="6326505"/>
            <a:ext cx="4904105" cy="320675"/>
          </a:xfrm>
          <a:prstGeom prst="rect">
            <a:avLst/>
          </a:prstGeom>
          <a:noFill/>
          <a:ln>
            <a:noFill/>
          </a:ln>
        </p:spPr>
        <p:txBody>
          <a:bodyPr wrap="square" lIns="91343" tIns="45674" rIns="91343" bIns="45674">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lnSpc>
                <a:spcPct val="150000"/>
              </a:lnSpc>
              <a:spcBef>
                <a:spcPts val="600"/>
              </a:spcBef>
              <a:spcAft>
                <a:spcPts val="0"/>
              </a:spcAft>
              <a:defRPr/>
            </a:pP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官网：http://www.tipdm.com</a:t>
            </a:r>
            <a:r>
              <a:rPr lang="en-US" altLang="zh-CN"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电话：189</a:t>
            </a:r>
            <a:r>
              <a:rPr lang="en-US" altLang="zh-CN"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2756</a:t>
            </a:r>
            <a:r>
              <a:rPr lang="en-US" altLang="zh-CN"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5259</a:t>
            </a:r>
          </a:p>
        </p:txBody>
      </p:sp>
    </p:spTree>
    <p:extLst>
      <p:ext uri="{BB962C8B-B14F-4D97-AF65-F5344CB8AC3E}">
        <p14:creationId xmlns:p14="http://schemas.microsoft.com/office/powerpoint/2010/main" val="3233586053"/>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C63BB46-2FD9-4F5A-8E15-6C1479AC6D35}"/>
              </a:ext>
            </a:extLst>
          </p:cNvPr>
          <p:cNvSpPr>
            <a:spLocks noChangeArrowheads="1"/>
          </p:cNvSpPr>
          <p:nvPr userDrawn="1"/>
        </p:nvSpPr>
        <p:spPr bwMode="auto">
          <a:xfrm>
            <a:off x="0" y="1968500"/>
            <a:ext cx="12190413" cy="2168525"/>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2" dirty="0">
              <a:solidFill>
                <a:srgbClr val="FFFFFF"/>
              </a:solidFill>
              <a:latin typeface="+mn-lt"/>
              <a:ea typeface="+mn-ea"/>
              <a:cs typeface="宋体" charset="0"/>
            </a:endParaRPr>
          </a:p>
        </p:txBody>
      </p:sp>
      <p:pic>
        <p:nvPicPr>
          <p:cNvPr id="4" name="图片 3" descr="AW视觉符号.jpg">
            <a:extLst>
              <a:ext uri="{FF2B5EF4-FFF2-40B4-BE49-F238E27FC236}">
                <a16:creationId xmlns:a16="http://schemas.microsoft.com/office/drawing/2014/main" id="{DBA2179F-86BE-4E95-A733-E55E9FA2F886}"/>
              </a:ext>
            </a:extLst>
          </p:cNvPr>
          <p:cNvPicPr>
            <a:picLocks noChangeAspect="1"/>
          </p:cNvPicPr>
          <p:nvPr userDrawn="1"/>
        </p:nvPicPr>
        <p:blipFill>
          <a:blip r:embed="rId2" cstate="print"/>
          <a:stretch>
            <a:fillRect/>
          </a:stretch>
        </p:blipFill>
        <p:spPr>
          <a:xfrm>
            <a:off x="202395" y="2246811"/>
            <a:ext cx="4697018" cy="24781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文本框 15">
            <a:extLst>
              <a:ext uri="{FF2B5EF4-FFF2-40B4-BE49-F238E27FC236}">
                <a16:creationId xmlns:a16="http://schemas.microsoft.com/office/drawing/2014/main" id="{F664B960-B880-4A26-84C8-B0A340C5B0AC}"/>
              </a:ext>
            </a:extLst>
          </p:cNvPr>
          <p:cNvSpPr txBox="1">
            <a:spLocks noChangeArrowheads="1"/>
          </p:cNvSpPr>
          <p:nvPr userDrawn="1"/>
        </p:nvSpPr>
        <p:spPr bwMode="auto">
          <a:xfrm>
            <a:off x="8509000" y="374650"/>
            <a:ext cx="2100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3" tIns="45674" rIns="91343" bIns="4567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b="1">
                <a:solidFill>
                  <a:srgbClr val="064BB2"/>
                </a:solidFill>
                <a:latin typeface="仿宋" pitchFamily="49" charset="-122"/>
                <a:ea typeface="仿宋" pitchFamily="49" charset="-122"/>
              </a:rPr>
              <a:t>大数据，成就未来</a:t>
            </a:r>
          </a:p>
        </p:txBody>
      </p:sp>
      <p:cxnSp>
        <p:nvCxnSpPr>
          <p:cNvPr id="6" name="直接连接符 5">
            <a:extLst>
              <a:ext uri="{FF2B5EF4-FFF2-40B4-BE49-F238E27FC236}">
                <a16:creationId xmlns:a16="http://schemas.microsoft.com/office/drawing/2014/main" id="{191CF93D-4061-4B10-849B-280868391A83}"/>
              </a:ext>
            </a:extLst>
          </p:cNvPr>
          <p:cNvCxnSpPr>
            <a:cxnSpLocks/>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7" name="直接连接符 6">
            <a:extLst>
              <a:ext uri="{FF2B5EF4-FFF2-40B4-BE49-F238E27FC236}">
                <a16:creationId xmlns:a16="http://schemas.microsoft.com/office/drawing/2014/main" id="{0F347880-49FC-4E3B-AFE9-01B096D27DD7}"/>
              </a:ext>
            </a:extLst>
          </p:cNvPr>
          <p:cNvCxnSpPr>
            <a:cxnSpLocks/>
          </p:cNvCxnSpPr>
          <p:nvPr userDrawn="1"/>
        </p:nvCxnSpPr>
        <p:spPr>
          <a:xfrm>
            <a:off x="6589713"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pic>
        <p:nvPicPr>
          <p:cNvPr id="8" name="图片 16" descr="LOGO1.png">
            <a:extLst>
              <a:ext uri="{FF2B5EF4-FFF2-40B4-BE49-F238E27FC236}">
                <a16:creationId xmlns:a16="http://schemas.microsoft.com/office/drawing/2014/main" id="{D4284231-1525-4E62-B7D1-38CF2498012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59738" y="288925"/>
            <a:ext cx="5461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标题 14"/>
          <p:cNvSpPr>
            <a:spLocks noGrp="1"/>
          </p:cNvSpPr>
          <p:nvPr>
            <p:ph type="title"/>
          </p:nvPr>
        </p:nvSpPr>
        <p:spPr>
          <a:xfrm>
            <a:off x="5926234" y="2706149"/>
            <a:ext cx="5889861" cy="692150"/>
          </a:xfrm>
        </p:spPr>
        <p:txBody>
          <a:bodyPr/>
          <a:lstStyle>
            <a:lvl1pPr algn="ctr">
              <a:defRPr sz="3600" b="1" baseline="0">
                <a:solidFill>
                  <a:schemeClr val="bg1"/>
                </a:solidFill>
                <a:latin typeface="Times New Roman" panose="02020603050405020304" pitchFamily="18" charset="0"/>
              </a:defRPr>
            </a:lvl1pPr>
          </a:lstStyle>
          <a:p>
            <a:r>
              <a:rPr lang="zh-CN" altLang="en-US" dirty="0"/>
              <a:t>单击此处编辑母版标题样式</a:t>
            </a:r>
          </a:p>
        </p:txBody>
      </p:sp>
      <p:sp>
        <p:nvSpPr>
          <p:cNvPr id="9" name="日期占位符 29">
            <a:extLst>
              <a:ext uri="{FF2B5EF4-FFF2-40B4-BE49-F238E27FC236}">
                <a16:creationId xmlns:a16="http://schemas.microsoft.com/office/drawing/2014/main" id="{E50A1E9A-91A1-493C-AA32-44BBA7CE6A6B}"/>
              </a:ext>
            </a:extLst>
          </p:cNvPr>
          <p:cNvSpPr>
            <a:spLocks noGrp="1"/>
          </p:cNvSpPr>
          <p:nvPr>
            <p:ph type="dt" sz="half" idx="10"/>
          </p:nvPr>
        </p:nvSpPr>
        <p:spPr>
          <a:xfrm>
            <a:off x="9447213" y="3771900"/>
            <a:ext cx="2743200" cy="365125"/>
          </a:xfrm>
        </p:spPr>
        <p:txBody>
          <a:bodyPr/>
          <a:lstStyle>
            <a:lvl1pPr algn="r">
              <a:defRPr sz="2400" b="1">
                <a:solidFill>
                  <a:srgbClr val="FFFFFF"/>
                </a:solidFill>
                <a:latin typeface="微软雅黑" panose="020B0503020204020204" pitchFamily="34" charset="-122"/>
                <a:ea typeface="微软雅黑" panose="020B0503020204020204" pitchFamily="34" charset="-122"/>
              </a:defRPr>
            </a:lvl1pPr>
          </a:lstStyle>
          <a:p>
            <a:pPr>
              <a:defRPr/>
            </a:pPr>
            <a:fld id="{0DF36D2F-1F4A-46CA-9F1C-C3EB459C30D3}" type="datetimeFigureOut">
              <a:rPr lang="zh-CN" altLang="en-US"/>
              <a:pPr>
                <a:defRPr/>
              </a:pPr>
              <a:t>2022/10/10</a:t>
            </a:fld>
            <a:endParaRPr lang="zh-CN" altLang="en-US"/>
          </a:p>
        </p:txBody>
      </p:sp>
    </p:spTree>
    <p:extLst>
      <p:ext uri="{BB962C8B-B14F-4D97-AF65-F5344CB8AC3E}">
        <p14:creationId xmlns:p14="http://schemas.microsoft.com/office/powerpoint/2010/main" val="197992133"/>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5" name="Rectangle 12">
            <a:extLst>
              <a:ext uri="{FF2B5EF4-FFF2-40B4-BE49-F238E27FC236}">
                <a16:creationId xmlns:a16="http://schemas.microsoft.com/office/drawing/2014/main" id="{253FC277-1989-4348-BCC7-2ADBF1CA75F4}"/>
              </a:ext>
            </a:extLst>
          </p:cNvPr>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06D9DA6A-5B6C-48C4-8015-2F2A4EA8931C}" type="slidenum">
              <a:rPr lang="en-US" altLang="zh-CN" sz="1000">
                <a:solidFill>
                  <a:srgbClr val="000000"/>
                </a:solidFill>
                <a:latin typeface="Arial" panose="020B0604020202020204" pitchFamily="34" charset="0"/>
                <a:cs typeface="Arial" panose="020B0604020202020204" pitchFamily="34" charset="0"/>
              </a:rPr>
              <a:pPr algn="ctr" eaLnBrk="1" hangingPunct="1"/>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a:extLst>
              <a:ext uri="{FF2B5EF4-FFF2-40B4-BE49-F238E27FC236}">
                <a16:creationId xmlns:a16="http://schemas.microsoft.com/office/drawing/2014/main" id="{675D3DD4-03A4-4B02-B35F-54CC6562137D}"/>
              </a:ext>
            </a:extLst>
          </p:cNvPr>
          <p:cNvCxnSpPr>
            <a:cxnSpLocks/>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a:extLst>
              <a:ext uri="{FF2B5EF4-FFF2-40B4-BE49-F238E27FC236}">
                <a16:creationId xmlns:a16="http://schemas.microsoft.com/office/drawing/2014/main" id="{10E8A652-A741-472D-A23F-D4A7940C03A4}"/>
              </a:ext>
            </a:extLst>
          </p:cNvPr>
          <p:cNvCxnSpPr>
            <a:cxnSpLocks/>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a:extLst>
              <a:ext uri="{FF2B5EF4-FFF2-40B4-BE49-F238E27FC236}">
                <a16:creationId xmlns:a16="http://schemas.microsoft.com/office/drawing/2014/main" id="{5A1CFAA7-CD1C-4318-B21C-763440ED14E3}"/>
              </a:ext>
            </a:extLst>
          </p:cNvPr>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9" name="AutoShape 23">
            <a:extLst>
              <a:ext uri="{FF2B5EF4-FFF2-40B4-BE49-F238E27FC236}">
                <a16:creationId xmlns:a16="http://schemas.microsoft.com/office/drawing/2014/main" id="{9F898888-8870-43B0-A930-32E6F5DEC17F}"/>
              </a:ext>
            </a:extLst>
          </p:cNvPr>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10" name="矩形 9">
            <a:extLst>
              <a:ext uri="{FF2B5EF4-FFF2-40B4-BE49-F238E27FC236}">
                <a16:creationId xmlns:a16="http://schemas.microsoft.com/office/drawing/2014/main" id="{05AE33BD-0DA3-4118-85D2-9E71D0D10E87}"/>
              </a:ext>
            </a:extLst>
          </p:cNvPr>
          <p:cNvSpPr>
            <a:spLocks noChangeArrowheads="1"/>
          </p:cNvSpPr>
          <p:nvPr userDrawn="1"/>
        </p:nvSpPr>
        <p:spPr bwMode="auto">
          <a:xfrm>
            <a:off x="2479675" y="6346825"/>
            <a:ext cx="1239838" cy="346075"/>
          </a:xfrm>
          <a:prstGeom prst="rect">
            <a:avLst/>
          </a:prstGeom>
          <a:noFill/>
          <a:ln>
            <a:noFill/>
          </a:ln>
        </p:spPr>
        <p:txBody>
          <a:bodyPr lIns="91343" tIns="45674" rIns="91343" bIns="45674">
            <a:spAutoFit/>
          </a:bodyPr>
          <a:lstStyle>
            <a:lvl1pPr eaLnBrk="0" hangingPunct="0">
              <a:defRPr sz="900">
                <a:solidFill>
                  <a:srgbClr val="000000"/>
                </a:solidFill>
                <a:latin typeface="Arial" charset="0"/>
                <a:ea typeface="宋体" pitchFamily="2" charset="-122"/>
              </a:defRPr>
            </a:lvl1pPr>
            <a:lvl2pPr marL="742950" indent="-285750" eaLnBrk="0" hangingPunct="0">
              <a:defRPr sz="900">
                <a:solidFill>
                  <a:srgbClr val="000000"/>
                </a:solidFill>
                <a:latin typeface="Arial" charset="0"/>
                <a:ea typeface="宋体" pitchFamily="2" charset="-122"/>
              </a:defRPr>
            </a:lvl2pPr>
            <a:lvl3pPr marL="1143000" indent="-228600" eaLnBrk="0" hangingPunct="0">
              <a:defRPr sz="900">
                <a:solidFill>
                  <a:srgbClr val="000000"/>
                </a:solidFill>
                <a:latin typeface="Arial" charset="0"/>
                <a:ea typeface="宋体" pitchFamily="2" charset="-122"/>
              </a:defRPr>
            </a:lvl3pPr>
            <a:lvl4pPr marL="1600200" indent="-228600" eaLnBrk="0" hangingPunct="0">
              <a:defRPr sz="900">
                <a:solidFill>
                  <a:srgbClr val="000000"/>
                </a:solidFill>
                <a:latin typeface="Arial" charset="0"/>
                <a:ea typeface="宋体" pitchFamily="2" charset="-122"/>
              </a:defRPr>
            </a:lvl4pPr>
            <a:lvl5pPr marL="2057400" indent="-228600" eaLnBrk="0" hangingPunct="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eaLnBrk="1" fontAlgn="auto" hangingPunct="1">
              <a:lnSpc>
                <a:spcPct val="150000"/>
              </a:lnSpc>
              <a:spcBef>
                <a:spcPts val="600"/>
              </a:spcBef>
              <a:spcAft>
                <a:spcPts val="0"/>
              </a:spcAft>
              <a:defRPr/>
            </a:pPr>
            <a:r>
              <a:rPr lang="zh-CN" altLang="en-US" sz="1100" dirty="0">
                <a:solidFill>
                  <a:srgbClr val="404040"/>
                </a:solidFill>
                <a:latin typeface="黑体" pitchFamily="49" charset="-122"/>
                <a:ea typeface="黑体" pitchFamily="49" charset="-122"/>
              </a:rPr>
              <a:t>大数据挖掘专家</a:t>
            </a:r>
            <a:endParaRPr lang="en-US" altLang="zh-CN" sz="1100" dirty="0">
              <a:solidFill>
                <a:srgbClr val="404040"/>
              </a:solidFill>
              <a:latin typeface="黑体" pitchFamily="49" charset="-122"/>
              <a:ea typeface="黑体" pitchFamily="49" charset="-122"/>
              <a:cs typeface="Arial" charset="0"/>
            </a:endParaRPr>
          </a:p>
        </p:txBody>
      </p:sp>
      <p:pic>
        <p:nvPicPr>
          <p:cNvPr id="11" name="图片 12" descr="泰迪logo无底色.png">
            <a:extLst>
              <a:ext uri="{FF2B5EF4-FFF2-40B4-BE49-F238E27FC236}">
                <a16:creationId xmlns:a16="http://schemas.microsoft.com/office/drawing/2014/main" id="{F9B1603D-8B1B-40B4-9E02-EF344EA33F5F}"/>
              </a:ext>
            </a:extLst>
          </p:cNvPr>
          <p:cNvPicPr>
            <a:picLocks noChangeAspect="1"/>
          </p:cNvPicPr>
          <p:nvPr userDrawn="1"/>
        </p:nvPicPr>
        <p:blipFill>
          <a:blip r:embed="rId2">
            <a:extLst>
              <a:ext uri="{28A0092B-C50C-407E-A947-70E740481C1C}">
                <a14:useLocalDpi xmlns:a14="http://schemas.microsoft.com/office/drawing/2010/main" val="0"/>
              </a:ext>
            </a:extLst>
          </a:blip>
          <a:srcRect l="-8151" r="-8151"/>
          <a:stretch>
            <a:fillRect/>
          </a:stretch>
        </p:blipFill>
        <p:spPr bwMode="auto">
          <a:xfrm>
            <a:off x="230188" y="6272213"/>
            <a:ext cx="21621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11">
            <a:extLst>
              <a:ext uri="{FF2B5EF4-FFF2-40B4-BE49-F238E27FC236}">
                <a16:creationId xmlns:a16="http://schemas.microsoft.com/office/drawing/2014/main" id="{A1D7315E-A7AA-4F13-9FF6-0183CCED4EC7}"/>
              </a:ext>
            </a:extLst>
          </p:cNvPr>
          <p:cNvCxnSpPr>
            <a:cxnSpLocks/>
          </p:cNvCxnSpPr>
          <p:nvPr userDrawn="1"/>
        </p:nvCxnSpPr>
        <p:spPr>
          <a:xfrm>
            <a:off x="2371725" y="6381750"/>
            <a:ext cx="0" cy="27622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内容占位符 2"/>
          <p:cNvSpPr>
            <a:spLocks noGrp="1"/>
          </p:cNvSpPr>
          <p:nvPr>
            <p:ph idx="1"/>
          </p:nvPr>
        </p:nvSpPr>
        <p:spPr>
          <a:xfrm>
            <a:off x="423819" y="1817174"/>
            <a:ext cx="11107601" cy="4339721"/>
          </a:xfrm>
        </p:spPr>
        <p:txBody>
          <a:bodyPr>
            <a:noAutofit/>
          </a:bodyPr>
          <a:lstStyle>
            <a:lvl1pPr marL="362822" indent="-362822">
              <a:lnSpc>
                <a:spcPct val="150000"/>
              </a:lnSpc>
              <a:buClr>
                <a:srgbClr val="032089"/>
              </a:buClr>
              <a:buFont typeface="Wingdings" pitchFamily="2" charset="2"/>
              <a:buChar char="Ø"/>
              <a:defRPr sz="1800" b="0">
                <a:latin typeface="Times New Roman" pitchFamily="18" charset="0"/>
                <a:ea typeface="微软雅黑" pitchFamily="34" charset="-122"/>
                <a:cs typeface="Times New Roman" pitchFamily="18" charset="0"/>
              </a:defRPr>
            </a:lvl1pPr>
            <a:lvl2pPr>
              <a:lnSpc>
                <a:spcPct val="130000"/>
              </a:lnSpc>
              <a:buClr>
                <a:srgbClr val="032089"/>
              </a:buClr>
              <a:buFont typeface="Wingdings" pitchFamily="2" charset="2"/>
              <a:buChar char="l"/>
              <a:defRPr sz="2328" b="0">
                <a:latin typeface="微软雅黑" pitchFamily="34" charset="-122"/>
                <a:ea typeface="微软雅黑" pitchFamily="34" charset="-122"/>
              </a:defRPr>
            </a:lvl2pPr>
            <a:lvl3pPr>
              <a:defRPr sz="1905" b="0">
                <a:latin typeface="微软雅黑" pitchFamily="34" charset="-122"/>
                <a:ea typeface="微软雅黑" pitchFamily="34" charset="-122"/>
              </a:defRPr>
            </a:lvl3pPr>
            <a:lvl4pPr>
              <a:defRPr sz="1905" b="0">
                <a:latin typeface="微软雅黑" pitchFamily="34" charset="-122"/>
                <a:ea typeface="微软雅黑" pitchFamily="34" charset="-122"/>
              </a:defRPr>
            </a:lvl4pPr>
            <a:lvl5pPr>
              <a:defRPr sz="1905" b="0">
                <a:latin typeface="微软雅黑" pitchFamily="34" charset="-122"/>
                <a:ea typeface="微软雅黑" pitchFamily="34" charset="-122"/>
              </a:defRPr>
            </a:lvl5pPr>
          </a:lstStyle>
          <a:p>
            <a:pPr lvl="0"/>
            <a:r>
              <a:rPr lang="zh-CN" altLang="en-US"/>
              <a:t>单击此处编辑母版文本样式</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Times New Roman" pitchFamily="18" charset="0"/>
                <a:cs typeface="Times New Roman"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Times New Roman" pitchFamily="18" charset="0"/>
                <a:ea typeface="微软雅黑" pitchFamily="34" charset="-122"/>
                <a:cs typeface="Times New Roman" pitchFamily="18" charset="0"/>
              </a:defRPr>
            </a:lvl1pPr>
          </a:lstStyle>
          <a:p>
            <a:pPr lvl="0"/>
            <a:r>
              <a:rPr lang="zh-CN" altLang="en-US"/>
              <a:t>单击此处编辑母版文本样式</a:t>
            </a:r>
          </a:p>
        </p:txBody>
      </p:sp>
    </p:spTree>
    <p:extLst>
      <p:ext uri="{BB962C8B-B14F-4D97-AF65-F5344CB8AC3E}">
        <p14:creationId xmlns:p14="http://schemas.microsoft.com/office/powerpoint/2010/main" val="418258396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Rectangle 12">
            <a:extLst>
              <a:ext uri="{FF2B5EF4-FFF2-40B4-BE49-F238E27FC236}">
                <a16:creationId xmlns:a16="http://schemas.microsoft.com/office/drawing/2014/main" id="{A906F70A-BDAD-4255-AC06-F1BF278D0498}"/>
              </a:ext>
            </a:extLst>
          </p:cNvPr>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2C2C6DFD-CE61-45A2-B76B-1EE62C6DBA24}" type="slidenum">
              <a:rPr lang="en-US" altLang="zh-CN" sz="1000">
                <a:solidFill>
                  <a:srgbClr val="000000"/>
                </a:solidFill>
                <a:latin typeface="Arial" panose="020B0604020202020204" pitchFamily="34" charset="0"/>
                <a:cs typeface="Arial" panose="020B0604020202020204" pitchFamily="34" charset="0"/>
              </a:rPr>
              <a:pPr algn="ctr" eaLnBrk="1" hangingPunct="1"/>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a:extLst>
              <a:ext uri="{FF2B5EF4-FFF2-40B4-BE49-F238E27FC236}">
                <a16:creationId xmlns:a16="http://schemas.microsoft.com/office/drawing/2014/main" id="{9D1E73AB-257C-41FF-8FC8-8367D4DC13AF}"/>
              </a:ext>
            </a:extLst>
          </p:cNvPr>
          <p:cNvCxnSpPr>
            <a:cxnSpLocks/>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a:extLst>
              <a:ext uri="{FF2B5EF4-FFF2-40B4-BE49-F238E27FC236}">
                <a16:creationId xmlns:a16="http://schemas.microsoft.com/office/drawing/2014/main" id="{CA1C0817-F971-43D6-9BDC-A6D21ED223AF}"/>
              </a:ext>
            </a:extLst>
          </p:cNvPr>
          <p:cNvCxnSpPr>
            <a:cxnSpLocks/>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a:extLst>
              <a:ext uri="{FF2B5EF4-FFF2-40B4-BE49-F238E27FC236}">
                <a16:creationId xmlns:a16="http://schemas.microsoft.com/office/drawing/2014/main" id="{755A9130-BC2F-4541-83AA-C58919D4089B}"/>
              </a:ext>
            </a:extLst>
          </p:cNvPr>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9" name="AutoShape 23">
            <a:extLst>
              <a:ext uri="{FF2B5EF4-FFF2-40B4-BE49-F238E27FC236}">
                <a16:creationId xmlns:a16="http://schemas.microsoft.com/office/drawing/2014/main" id="{0B705818-870A-4847-93EF-7F60E973D38F}"/>
              </a:ext>
            </a:extLst>
          </p:cNvPr>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10" name="矩形 9">
            <a:extLst>
              <a:ext uri="{FF2B5EF4-FFF2-40B4-BE49-F238E27FC236}">
                <a16:creationId xmlns:a16="http://schemas.microsoft.com/office/drawing/2014/main" id="{CFEFB904-4903-4354-A2BB-6471327139AE}"/>
              </a:ext>
            </a:extLst>
          </p:cNvPr>
          <p:cNvSpPr>
            <a:spLocks noChangeArrowheads="1"/>
          </p:cNvSpPr>
          <p:nvPr userDrawn="1"/>
        </p:nvSpPr>
        <p:spPr bwMode="auto">
          <a:xfrm>
            <a:off x="2479675" y="6346825"/>
            <a:ext cx="1239838" cy="346075"/>
          </a:xfrm>
          <a:prstGeom prst="rect">
            <a:avLst/>
          </a:prstGeom>
          <a:noFill/>
          <a:ln>
            <a:noFill/>
          </a:ln>
        </p:spPr>
        <p:txBody>
          <a:bodyPr lIns="91343" tIns="45674" rIns="91343" bIns="45674">
            <a:spAutoFit/>
          </a:bodyPr>
          <a:lstStyle>
            <a:lvl1pPr eaLnBrk="0" hangingPunct="0">
              <a:defRPr sz="900">
                <a:solidFill>
                  <a:srgbClr val="000000"/>
                </a:solidFill>
                <a:latin typeface="Arial" charset="0"/>
                <a:ea typeface="宋体" pitchFamily="2" charset="-122"/>
              </a:defRPr>
            </a:lvl1pPr>
            <a:lvl2pPr marL="742950" indent="-285750" eaLnBrk="0" hangingPunct="0">
              <a:defRPr sz="900">
                <a:solidFill>
                  <a:srgbClr val="000000"/>
                </a:solidFill>
                <a:latin typeface="Arial" charset="0"/>
                <a:ea typeface="宋体" pitchFamily="2" charset="-122"/>
              </a:defRPr>
            </a:lvl2pPr>
            <a:lvl3pPr marL="1143000" indent="-228600" eaLnBrk="0" hangingPunct="0">
              <a:defRPr sz="900">
                <a:solidFill>
                  <a:srgbClr val="000000"/>
                </a:solidFill>
                <a:latin typeface="Arial" charset="0"/>
                <a:ea typeface="宋体" pitchFamily="2" charset="-122"/>
              </a:defRPr>
            </a:lvl3pPr>
            <a:lvl4pPr marL="1600200" indent="-228600" eaLnBrk="0" hangingPunct="0">
              <a:defRPr sz="900">
                <a:solidFill>
                  <a:srgbClr val="000000"/>
                </a:solidFill>
                <a:latin typeface="Arial" charset="0"/>
                <a:ea typeface="宋体" pitchFamily="2" charset="-122"/>
              </a:defRPr>
            </a:lvl4pPr>
            <a:lvl5pPr marL="2057400" indent="-228600" eaLnBrk="0" hangingPunct="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eaLnBrk="1" fontAlgn="auto" hangingPunct="1">
              <a:lnSpc>
                <a:spcPct val="150000"/>
              </a:lnSpc>
              <a:spcBef>
                <a:spcPts val="600"/>
              </a:spcBef>
              <a:spcAft>
                <a:spcPts val="0"/>
              </a:spcAft>
              <a:defRPr/>
            </a:pPr>
            <a:r>
              <a:rPr lang="zh-CN" altLang="en-US" sz="1100" dirty="0">
                <a:solidFill>
                  <a:srgbClr val="404040"/>
                </a:solidFill>
                <a:latin typeface="黑体" pitchFamily="49" charset="-122"/>
                <a:ea typeface="黑体" pitchFamily="49" charset="-122"/>
              </a:rPr>
              <a:t>大数据挖掘专家</a:t>
            </a:r>
            <a:endParaRPr lang="en-US" altLang="zh-CN" sz="1100" dirty="0">
              <a:solidFill>
                <a:srgbClr val="404040"/>
              </a:solidFill>
              <a:latin typeface="黑体" pitchFamily="49" charset="-122"/>
              <a:ea typeface="黑体" pitchFamily="49" charset="-122"/>
              <a:cs typeface="Arial" charset="0"/>
            </a:endParaRPr>
          </a:p>
        </p:txBody>
      </p:sp>
      <p:pic>
        <p:nvPicPr>
          <p:cNvPr id="11" name="图片 12" descr="泰迪logo无底色.png">
            <a:extLst>
              <a:ext uri="{FF2B5EF4-FFF2-40B4-BE49-F238E27FC236}">
                <a16:creationId xmlns:a16="http://schemas.microsoft.com/office/drawing/2014/main" id="{B45773F0-CBB5-415D-9994-39D8462C4EE5}"/>
              </a:ext>
            </a:extLst>
          </p:cNvPr>
          <p:cNvPicPr>
            <a:picLocks noChangeAspect="1"/>
          </p:cNvPicPr>
          <p:nvPr userDrawn="1"/>
        </p:nvPicPr>
        <p:blipFill>
          <a:blip r:embed="rId2">
            <a:extLst>
              <a:ext uri="{28A0092B-C50C-407E-A947-70E740481C1C}">
                <a14:useLocalDpi xmlns:a14="http://schemas.microsoft.com/office/drawing/2010/main" val="0"/>
              </a:ext>
            </a:extLst>
          </a:blip>
          <a:srcRect l="-8151" r="-8151"/>
          <a:stretch>
            <a:fillRect/>
          </a:stretch>
        </p:blipFill>
        <p:spPr bwMode="auto">
          <a:xfrm>
            <a:off x="230188" y="6272213"/>
            <a:ext cx="2162175"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11">
            <a:extLst>
              <a:ext uri="{FF2B5EF4-FFF2-40B4-BE49-F238E27FC236}">
                <a16:creationId xmlns:a16="http://schemas.microsoft.com/office/drawing/2014/main" id="{FE99EF11-756F-4DDF-933F-90CA6EE335E1}"/>
              </a:ext>
            </a:extLst>
          </p:cNvPr>
          <p:cNvCxnSpPr>
            <a:cxnSpLocks/>
          </p:cNvCxnSpPr>
          <p:nvPr userDrawn="1"/>
        </p:nvCxnSpPr>
        <p:spPr>
          <a:xfrm>
            <a:off x="2371725" y="6381750"/>
            <a:ext cx="0" cy="27622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内容占位符 2"/>
          <p:cNvSpPr>
            <a:spLocks noGrp="1"/>
          </p:cNvSpPr>
          <p:nvPr>
            <p:ph idx="1"/>
          </p:nvPr>
        </p:nvSpPr>
        <p:spPr>
          <a:xfrm>
            <a:off x="423819" y="1741968"/>
            <a:ext cx="11107601" cy="4369231"/>
          </a:xfrm>
        </p:spPr>
        <p:txBody>
          <a:bodyPr>
            <a:noAutofit/>
          </a:bodyPr>
          <a:lstStyle>
            <a:lvl1pPr marL="362822" indent="-362822">
              <a:lnSpc>
                <a:spcPct val="150000"/>
              </a:lnSpc>
              <a:buClr>
                <a:srgbClr val="032089"/>
              </a:buClr>
              <a:buFont typeface="Wingdings" panose="05000000000000000000" pitchFamily="2" charset="2"/>
              <a:buChar char="Ø"/>
              <a:defRPr sz="1800" b="0">
                <a:latin typeface="Times New Roman" pitchFamily="18" charset="0"/>
                <a:ea typeface="微软雅黑" pitchFamily="34" charset="-122"/>
                <a:cs typeface="Times New Roman" pitchFamily="18" charset="0"/>
              </a:defRPr>
            </a:lvl1pPr>
            <a:lvl2pPr>
              <a:lnSpc>
                <a:spcPct val="130000"/>
              </a:lnSpc>
              <a:buClr>
                <a:srgbClr val="032089"/>
              </a:buClr>
              <a:buFont typeface="Wingdings" pitchFamily="2" charset="2"/>
              <a:buChar char="l"/>
              <a:defRPr sz="2328" b="0">
                <a:latin typeface="微软雅黑" pitchFamily="34" charset="-122"/>
                <a:ea typeface="微软雅黑" pitchFamily="34" charset="-122"/>
              </a:defRPr>
            </a:lvl2pPr>
            <a:lvl3pPr>
              <a:defRPr sz="1905" b="0">
                <a:latin typeface="微软雅黑" pitchFamily="34" charset="-122"/>
                <a:ea typeface="微软雅黑" pitchFamily="34" charset="-122"/>
              </a:defRPr>
            </a:lvl3pPr>
            <a:lvl4pPr>
              <a:defRPr sz="1905" b="0">
                <a:latin typeface="微软雅黑" pitchFamily="34" charset="-122"/>
                <a:ea typeface="微软雅黑" pitchFamily="34" charset="-122"/>
              </a:defRPr>
            </a:lvl4pPr>
            <a:lvl5pPr>
              <a:defRPr sz="1905" b="0">
                <a:latin typeface="微软雅黑" pitchFamily="34" charset="-122"/>
                <a:ea typeface="微软雅黑" pitchFamily="34" charset="-122"/>
              </a:defRPr>
            </a:lvl5pPr>
          </a:lstStyle>
          <a:p>
            <a:pPr lvl="0"/>
            <a:r>
              <a:rPr lang="zh-CN" altLang="en-US"/>
              <a:t>单击此处编辑母版文本样式</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Times New Roman" pitchFamily="18" charset="0"/>
                <a:cs typeface="Times New Roman"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Times New Roman" pitchFamily="18" charset="0"/>
                <a:ea typeface="微软雅黑" pitchFamily="34" charset="-122"/>
                <a:cs typeface="Times New Roman" pitchFamily="18" charset="0"/>
              </a:defRPr>
            </a:lvl1pPr>
          </a:lstStyle>
          <a:p>
            <a:pPr lvl="0"/>
            <a:r>
              <a:rPr lang="zh-CN" altLang="en-US"/>
              <a:t>单击此处编辑母版文本样式</a:t>
            </a:r>
          </a:p>
        </p:txBody>
      </p:sp>
    </p:spTree>
    <p:extLst>
      <p:ext uri="{BB962C8B-B14F-4D97-AF65-F5344CB8AC3E}">
        <p14:creationId xmlns:p14="http://schemas.microsoft.com/office/powerpoint/2010/main" val="353004591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5A28FCF-A45E-4E3B-BD3C-8247D3B87C09}"/>
              </a:ext>
            </a:extLst>
          </p:cNvPr>
          <p:cNvSpPr>
            <a:spLocks noChangeArrowheads="1"/>
          </p:cNvSpPr>
          <p:nvPr userDrawn="1"/>
        </p:nvSpPr>
        <p:spPr bwMode="auto">
          <a:xfrm>
            <a:off x="0" y="1968500"/>
            <a:ext cx="12190413" cy="2168525"/>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2" dirty="0">
              <a:solidFill>
                <a:srgbClr val="FFFFFF"/>
              </a:solidFill>
              <a:latin typeface="+mn-lt"/>
              <a:ea typeface="+mn-ea"/>
              <a:cs typeface="宋体" charset="0"/>
            </a:endParaRPr>
          </a:p>
        </p:txBody>
      </p:sp>
      <p:sp>
        <p:nvSpPr>
          <p:cNvPr id="3" name="Title 1">
            <a:extLst>
              <a:ext uri="{FF2B5EF4-FFF2-40B4-BE49-F238E27FC236}">
                <a16:creationId xmlns:a16="http://schemas.microsoft.com/office/drawing/2014/main" id="{C4DDBCAE-03BA-4E3D-B4B5-B7933E1799F6}"/>
              </a:ext>
            </a:extLst>
          </p:cNvPr>
          <p:cNvSpPr txBox="1">
            <a:spLocks/>
          </p:cNvSpPr>
          <p:nvPr userDrawn="1"/>
        </p:nvSpPr>
        <p:spPr>
          <a:xfrm>
            <a:off x="5003623" y="1657613"/>
            <a:ext cx="7082051" cy="1653849"/>
          </a:xfrm>
          <a:prstGeom prst="rect">
            <a:avLst/>
          </a:prstGeom>
        </p:spPr>
        <p:txBody>
          <a:bodyPr anchor="b"/>
          <a:lstStyle>
            <a:lvl1pPr algn="ctr" defTabSz="1028700" rtl="0" eaLnBrk="1" fontAlgn="base" latinLnBrk="0" hangingPunct="1">
              <a:lnSpc>
                <a:spcPts val="3360"/>
              </a:lnSpc>
              <a:spcBef>
                <a:spcPts val="630"/>
              </a:spcBef>
              <a:spcAft>
                <a:spcPct val="0"/>
              </a:spcAft>
              <a:buNone/>
              <a:defRPr lang="en-US" sz="2940" b="1" kern="1200" dirty="0">
                <a:solidFill>
                  <a:schemeClr val="bg1"/>
                </a:solidFill>
                <a:latin typeface="微软雅黑" panose="020B0503020204020204" pitchFamily="34" charset="-122"/>
                <a:ea typeface="微软雅黑" panose="020B0503020204020204" pitchFamily="34" charset="-122"/>
                <a:cs typeface="+mn-cs"/>
              </a:defRPr>
            </a:lvl1pPr>
          </a:lstStyle>
          <a:p>
            <a:pPr>
              <a:defRPr/>
            </a:pPr>
            <a:r>
              <a:rPr altLang="zh-CN" sz="6600">
                <a:ln>
                  <a:solidFill>
                    <a:srgbClr val="FFFFFF"/>
                  </a:solidFill>
                </a:ln>
                <a:solidFill>
                  <a:srgbClr val="FFFFFF"/>
                </a:solidFill>
                <a:effectLst>
                  <a:reflection blurRad="6350" stA="50000" endA="300" endPos="50000" dist="29997" dir="5400000" sy="-100000" algn="bl" rotWithShape="0"/>
                </a:effectLst>
              </a:rPr>
              <a:t>Thank you!</a:t>
            </a:r>
            <a:endParaRPr lang="zh-CN" altLang="en-US" sz="6600">
              <a:ln>
                <a:solidFill>
                  <a:srgbClr val="FFFFFF"/>
                </a:solidFill>
              </a:ln>
              <a:solidFill>
                <a:srgbClr val="FFFFFF"/>
              </a:solidFill>
              <a:effectLst>
                <a:reflection blurRad="6350" stA="50000" endA="300" endPos="50000" dist="29997" dir="5400000" sy="-100000" algn="bl" rotWithShape="0"/>
              </a:effectLst>
            </a:endParaRPr>
          </a:p>
        </p:txBody>
      </p:sp>
      <p:pic>
        <p:nvPicPr>
          <p:cNvPr id="4" name="图片 3" descr="AW视觉符号.jpg">
            <a:extLst>
              <a:ext uri="{FF2B5EF4-FFF2-40B4-BE49-F238E27FC236}">
                <a16:creationId xmlns:a16="http://schemas.microsoft.com/office/drawing/2014/main" id="{9DC60ECD-421B-49EF-A87E-D1E91E92C880}"/>
              </a:ext>
            </a:extLst>
          </p:cNvPr>
          <p:cNvPicPr>
            <a:picLocks noChangeAspect="1"/>
          </p:cNvPicPr>
          <p:nvPr userDrawn="1"/>
        </p:nvPicPr>
        <p:blipFill>
          <a:blip r:embed="rId2" cstate="print"/>
          <a:stretch>
            <a:fillRect/>
          </a:stretch>
        </p:blipFill>
        <p:spPr>
          <a:xfrm>
            <a:off x="202395" y="2246811"/>
            <a:ext cx="4697018" cy="24781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图片 16">
            <a:extLst>
              <a:ext uri="{FF2B5EF4-FFF2-40B4-BE49-F238E27FC236}">
                <a16:creationId xmlns:a16="http://schemas.microsoft.com/office/drawing/2014/main" id="{ED040F3C-0EDB-49A1-BB8B-012A66FBAC5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40925" y="4724400"/>
            <a:ext cx="1874838"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3618B328-0317-47F5-A415-9703E41DF307}"/>
              </a:ext>
            </a:extLst>
          </p:cNvPr>
          <p:cNvSpPr>
            <a:spLocks noChangeArrowheads="1"/>
          </p:cNvSpPr>
          <p:nvPr userDrawn="1"/>
        </p:nvSpPr>
        <p:spPr bwMode="auto">
          <a:xfrm>
            <a:off x="9796145" y="6514465"/>
            <a:ext cx="2165350" cy="343535"/>
          </a:xfrm>
          <a:prstGeom prst="rect">
            <a:avLst/>
          </a:prstGeom>
          <a:noFill/>
          <a:ln>
            <a:noFill/>
          </a:ln>
        </p:spPr>
        <p:txBody>
          <a:bodyPr wrap="square" lIns="91343" tIns="45674" rIns="91343" bIns="45674">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lnSpc>
                <a:spcPct val="150000"/>
              </a:lnSpc>
              <a:spcBef>
                <a:spcPts val="600"/>
              </a:spcBef>
              <a:spcAft>
                <a:spcPts val="0"/>
              </a:spcAft>
              <a:defRPr/>
            </a:pPr>
            <a:r>
              <a:rPr lang="zh-CN" altLang="en-US" sz="1100" dirty="0">
                <a:solidFill>
                  <a:srgbClr val="0557A9"/>
                </a:solidFill>
                <a:latin typeface="黑体" panose="02010609060101010101" charset="-122"/>
                <a:ea typeface="黑体" panose="02010609060101010101" charset="-122"/>
              </a:rPr>
              <a:t>打造数据智能职业教育领军企业</a:t>
            </a:r>
          </a:p>
        </p:txBody>
      </p:sp>
    </p:spTree>
    <p:extLst>
      <p:ext uri="{BB962C8B-B14F-4D97-AF65-F5344CB8AC3E}">
        <p14:creationId xmlns:p14="http://schemas.microsoft.com/office/powerpoint/2010/main" val="19034255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92DA60C7-9105-494F-9566-C397663EA61F}"/>
              </a:ext>
            </a:extLst>
          </p:cNvPr>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C8298226-A4A8-46FD-9103-7950D8EFA724}"/>
              </a:ext>
            </a:extLst>
          </p:cNvPr>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a:t>
            </a:r>
          </a:p>
        </p:txBody>
      </p:sp>
      <p:sp>
        <p:nvSpPr>
          <p:cNvPr id="8" name="日期占位符 7">
            <a:extLst>
              <a:ext uri="{FF2B5EF4-FFF2-40B4-BE49-F238E27FC236}">
                <a16:creationId xmlns:a16="http://schemas.microsoft.com/office/drawing/2014/main" id="{CE6461F3-43D9-4218-B6CD-4FBB71F99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92C88784-D708-4F7D-A92F-7651C902C70A}" type="datetimeFigureOut">
              <a:rPr lang="zh-CN" altLang="en-US"/>
              <a:pPr>
                <a:defRPr/>
              </a:pPr>
              <a:t>2022/10/10</a:t>
            </a:fld>
            <a:endParaRPr lang="zh-CN" altLang="en-US"/>
          </a:p>
        </p:txBody>
      </p:sp>
      <p:sp>
        <p:nvSpPr>
          <p:cNvPr id="13" name="页脚占位符 12">
            <a:extLst>
              <a:ext uri="{FF2B5EF4-FFF2-40B4-BE49-F238E27FC236}">
                <a16:creationId xmlns:a16="http://schemas.microsoft.com/office/drawing/2014/main" id="{53B4BACC-40B4-4A19-885F-375645FC43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14" name="灯片编号占位符 13">
            <a:extLst>
              <a:ext uri="{FF2B5EF4-FFF2-40B4-BE49-F238E27FC236}">
                <a16:creationId xmlns:a16="http://schemas.microsoft.com/office/drawing/2014/main" id="{1F357051-589B-46DC-A8B7-906A51142BE1}"/>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00DC5151-8845-4774-8F5B-FCD6B398A285}"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Lst>
  <p:txStyles>
    <p:titleStyle>
      <a:lvl1pPr algn="l" rtl="0" eaLnBrk="0" fontAlgn="base" hangingPunct="0">
        <a:spcBef>
          <a:spcPct val="0"/>
        </a:spcBef>
        <a:spcAft>
          <a:spcPct val="0"/>
        </a:spcAft>
        <a:defRPr kumimoji="1" sz="2500">
          <a:solidFill>
            <a:schemeClr val="tx1"/>
          </a:solidFill>
          <a:latin typeface="+mj-lt"/>
          <a:ea typeface="微软雅黑" pitchFamily="34" charset="-122"/>
          <a:cs typeface="微软雅黑" charset="0"/>
        </a:defRPr>
      </a:lvl1pPr>
      <a:lvl2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2pPr>
      <a:lvl3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3pPr>
      <a:lvl4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4pPr>
      <a:lvl5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5pPr>
      <a:lvl6pPr marL="483763" algn="l" rtl="0" eaLnBrk="0" fontAlgn="base" hangingPunct="0">
        <a:spcBef>
          <a:spcPct val="0"/>
        </a:spcBef>
        <a:spcAft>
          <a:spcPct val="0"/>
        </a:spcAft>
        <a:defRPr sz="2539">
          <a:solidFill>
            <a:schemeClr val="tx1"/>
          </a:solidFill>
          <a:latin typeface="Calibri" pitchFamily="34" charset="0"/>
          <a:ea typeface="黑体" pitchFamily="2" charset="-122"/>
        </a:defRPr>
      </a:lvl6pPr>
      <a:lvl7pPr marL="967527" algn="l" rtl="0" eaLnBrk="0" fontAlgn="base" hangingPunct="0">
        <a:spcBef>
          <a:spcPct val="0"/>
        </a:spcBef>
        <a:spcAft>
          <a:spcPct val="0"/>
        </a:spcAft>
        <a:defRPr sz="2539">
          <a:solidFill>
            <a:schemeClr val="tx1"/>
          </a:solidFill>
          <a:latin typeface="Calibri" pitchFamily="34" charset="0"/>
          <a:ea typeface="黑体" pitchFamily="2" charset="-122"/>
        </a:defRPr>
      </a:lvl7pPr>
      <a:lvl8pPr marL="1451290" algn="l" rtl="0" eaLnBrk="0" fontAlgn="base" hangingPunct="0">
        <a:spcBef>
          <a:spcPct val="0"/>
        </a:spcBef>
        <a:spcAft>
          <a:spcPct val="0"/>
        </a:spcAft>
        <a:defRPr sz="2539">
          <a:solidFill>
            <a:schemeClr val="tx1"/>
          </a:solidFill>
          <a:latin typeface="Calibri" pitchFamily="34" charset="0"/>
          <a:ea typeface="黑体" pitchFamily="2" charset="-122"/>
        </a:defRPr>
      </a:lvl8pPr>
      <a:lvl9pPr marL="1935053" algn="l" rtl="0" eaLnBrk="0" fontAlgn="base" hangingPunct="0">
        <a:spcBef>
          <a:spcPct val="0"/>
        </a:spcBef>
        <a:spcAft>
          <a:spcPct val="0"/>
        </a:spcAft>
        <a:defRPr sz="2539">
          <a:solidFill>
            <a:schemeClr val="tx1"/>
          </a:solidFill>
          <a:latin typeface="Calibri" pitchFamily="34" charset="0"/>
          <a:ea typeface="黑体"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charset="0"/>
        </a:defRPr>
      </a:lvl1pPr>
      <a:lvl2pPr marL="785813"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088"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463"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98" indent="-241882" algn="l" rtl="0" eaLnBrk="0" fontAlgn="base" hangingPunct="0">
        <a:spcBef>
          <a:spcPct val="20000"/>
        </a:spcBef>
        <a:spcAft>
          <a:spcPct val="0"/>
        </a:spcAft>
        <a:buFont typeface="Arial" charset="0"/>
        <a:buChar char="»"/>
        <a:defRPr sz="2116">
          <a:solidFill>
            <a:schemeClr val="tx1"/>
          </a:solidFill>
          <a:latin typeface="+mn-lt"/>
          <a:ea typeface="+mn-ea"/>
        </a:defRPr>
      </a:lvl6pPr>
      <a:lvl7pPr marL="3144462" indent="-241882" algn="l" rtl="0" eaLnBrk="0" fontAlgn="base" hangingPunct="0">
        <a:spcBef>
          <a:spcPct val="20000"/>
        </a:spcBef>
        <a:spcAft>
          <a:spcPct val="0"/>
        </a:spcAft>
        <a:buFont typeface="Arial" charset="0"/>
        <a:buChar char="»"/>
        <a:defRPr sz="2116">
          <a:solidFill>
            <a:schemeClr val="tx1"/>
          </a:solidFill>
          <a:latin typeface="+mn-lt"/>
          <a:ea typeface="+mn-ea"/>
        </a:defRPr>
      </a:lvl7pPr>
      <a:lvl8pPr marL="3628225" indent="-241882" algn="l" rtl="0" eaLnBrk="0" fontAlgn="base" hangingPunct="0">
        <a:spcBef>
          <a:spcPct val="20000"/>
        </a:spcBef>
        <a:spcAft>
          <a:spcPct val="0"/>
        </a:spcAft>
        <a:buFont typeface="Arial" charset="0"/>
        <a:buChar char="»"/>
        <a:defRPr sz="2116">
          <a:solidFill>
            <a:schemeClr val="tx1"/>
          </a:solidFill>
          <a:latin typeface="+mn-lt"/>
          <a:ea typeface="+mn-ea"/>
        </a:defRPr>
      </a:lvl8pPr>
      <a:lvl9pPr marL="4111988" indent="-241882" algn="l" rtl="0" eaLnBrk="0" fontAlgn="base" hangingPunct="0">
        <a:spcBef>
          <a:spcPct val="20000"/>
        </a:spcBef>
        <a:spcAft>
          <a:spcPct val="0"/>
        </a:spcAft>
        <a:buFont typeface="Arial" charset="0"/>
        <a:buChar char="»"/>
        <a:defRPr sz="2116">
          <a:solidFill>
            <a:schemeClr val="tx1"/>
          </a:solidFill>
          <a:latin typeface="+mn-lt"/>
          <a:ea typeface="+mn-ea"/>
        </a:defRPr>
      </a:lvl9pPr>
    </p:bodyStyle>
    <p:otherStyle>
      <a:defPPr>
        <a:defRPr lang="zh-CN"/>
      </a:defPPr>
      <a:lvl1pPr marL="0" algn="l" defTabSz="967527" rtl="0" eaLnBrk="1" latinLnBrk="0" hangingPunct="1">
        <a:defRPr sz="1905" kern="1200">
          <a:solidFill>
            <a:schemeClr val="tx1"/>
          </a:solidFill>
          <a:latin typeface="+mn-lt"/>
          <a:ea typeface="+mn-ea"/>
          <a:cs typeface="+mn-cs"/>
        </a:defRPr>
      </a:lvl1pPr>
      <a:lvl2pPr marL="483763" algn="l" defTabSz="967527" rtl="0" eaLnBrk="1" latinLnBrk="0" hangingPunct="1">
        <a:defRPr sz="1905" kern="1200">
          <a:solidFill>
            <a:schemeClr val="tx1"/>
          </a:solidFill>
          <a:latin typeface="+mn-lt"/>
          <a:ea typeface="+mn-ea"/>
          <a:cs typeface="+mn-cs"/>
        </a:defRPr>
      </a:lvl2pPr>
      <a:lvl3pPr marL="967527" algn="l" defTabSz="967527" rtl="0" eaLnBrk="1" latinLnBrk="0" hangingPunct="1">
        <a:defRPr sz="1905" kern="1200">
          <a:solidFill>
            <a:schemeClr val="tx1"/>
          </a:solidFill>
          <a:latin typeface="+mn-lt"/>
          <a:ea typeface="+mn-ea"/>
          <a:cs typeface="+mn-cs"/>
        </a:defRPr>
      </a:lvl3pPr>
      <a:lvl4pPr marL="1451290" algn="l" defTabSz="967527" rtl="0" eaLnBrk="1" latinLnBrk="0" hangingPunct="1">
        <a:defRPr sz="1905" kern="1200">
          <a:solidFill>
            <a:schemeClr val="tx1"/>
          </a:solidFill>
          <a:latin typeface="+mn-lt"/>
          <a:ea typeface="+mn-ea"/>
          <a:cs typeface="+mn-cs"/>
        </a:defRPr>
      </a:lvl4pPr>
      <a:lvl5pPr marL="1935053" algn="l" defTabSz="967527" rtl="0" eaLnBrk="1" latinLnBrk="0" hangingPunct="1">
        <a:defRPr sz="1905" kern="1200">
          <a:solidFill>
            <a:schemeClr val="tx1"/>
          </a:solidFill>
          <a:latin typeface="+mn-lt"/>
          <a:ea typeface="+mn-ea"/>
          <a:cs typeface="+mn-cs"/>
        </a:defRPr>
      </a:lvl5pPr>
      <a:lvl6pPr marL="2418817" algn="l" defTabSz="967527" rtl="0" eaLnBrk="1" latinLnBrk="0" hangingPunct="1">
        <a:defRPr sz="1905" kern="1200">
          <a:solidFill>
            <a:schemeClr val="tx1"/>
          </a:solidFill>
          <a:latin typeface="+mn-lt"/>
          <a:ea typeface="+mn-ea"/>
          <a:cs typeface="+mn-cs"/>
        </a:defRPr>
      </a:lvl6pPr>
      <a:lvl7pPr marL="2902580" algn="l" defTabSz="967527" rtl="0" eaLnBrk="1" latinLnBrk="0" hangingPunct="1">
        <a:defRPr sz="1905" kern="1200">
          <a:solidFill>
            <a:schemeClr val="tx1"/>
          </a:solidFill>
          <a:latin typeface="+mn-lt"/>
          <a:ea typeface="+mn-ea"/>
          <a:cs typeface="+mn-cs"/>
        </a:defRPr>
      </a:lvl7pPr>
      <a:lvl8pPr marL="3386343" algn="l" defTabSz="967527" rtl="0" eaLnBrk="1" latinLnBrk="0" hangingPunct="1">
        <a:defRPr sz="1905" kern="1200">
          <a:solidFill>
            <a:schemeClr val="tx1"/>
          </a:solidFill>
          <a:latin typeface="+mn-lt"/>
          <a:ea typeface="+mn-ea"/>
          <a:cs typeface="+mn-cs"/>
        </a:defRPr>
      </a:lvl8pPr>
      <a:lvl9pPr marL="3870107" algn="l" defTabSz="967527" rtl="0" eaLnBrk="1" latinLnBrk="0" hangingPunct="1">
        <a:defRPr sz="19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a:extLst>
              <a:ext uri="{FF2B5EF4-FFF2-40B4-BE49-F238E27FC236}">
                <a16:creationId xmlns:a16="http://schemas.microsoft.com/office/drawing/2014/main" id="{CC6A31D7-9C67-4A18-9CA4-915F3DAF889D}"/>
              </a:ext>
            </a:extLst>
          </p:cNvPr>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a:extLst>
              <a:ext uri="{FF2B5EF4-FFF2-40B4-BE49-F238E27FC236}">
                <a16:creationId xmlns:a16="http://schemas.microsoft.com/office/drawing/2014/main" id="{CC3D4730-7E59-47FC-9899-AFB1AC7F02AE}"/>
              </a:ext>
            </a:extLst>
          </p:cNvPr>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a:t>
            </a:r>
          </a:p>
        </p:txBody>
      </p:sp>
      <p:sp>
        <p:nvSpPr>
          <p:cNvPr id="8" name="日期占位符 7">
            <a:extLst>
              <a:ext uri="{FF2B5EF4-FFF2-40B4-BE49-F238E27FC236}">
                <a16:creationId xmlns:a16="http://schemas.microsoft.com/office/drawing/2014/main" id="{03FB1703-7A69-4F27-9CEF-25E20A7141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0000">
                    <a:tint val="75000"/>
                  </a:srgbClr>
                </a:solidFill>
                <a:latin typeface="+mn-lt"/>
                <a:ea typeface="+mn-ea"/>
              </a:defRPr>
            </a:lvl1pPr>
          </a:lstStyle>
          <a:p>
            <a:pPr>
              <a:defRPr/>
            </a:pPr>
            <a:fld id="{53CFFB47-171E-4FBE-A218-2C2DB143DFC3}" type="datetimeFigureOut">
              <a:rPr lang="zh-CN" altLang="en-US"/>
              <a:pPr>
                <a:defRPr/>
              </a:pPr>
              <a:t>2022/10/10</a:t>
            </a:fld>
            <a:endParaRPr lang="zh-CN" altLang="en-US"/>
          </a:p>
        </p:txBody>
      </p:sp>
      <p:sp>
        <p:nvSpPr>
          <p:cNvPr id="13" name="页脚占位符 12">
            <a:extLst>
              <a:ext uri="{FF2B5EF4-FFF2-40B4-BE49-F238E27FC236}">
                <a16:creationId xmlns:a16="http://schemas.microsoft.com/office/drawing/2014/main" id="{D8909B05-22B3-4DCF-AF6B-5D1D153AFF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rgbClr val="000000">
                    <a:tint val="75000"/>
                  </a:srgbClr>
                </a:solidFill>
                <a:latin typeface="+mn-lt"/>
                <a:ea typeface="+mn-ea"/>
              </a:defRPr>
            </a:lvl1pPr>
          </a:lstStyle>
          <a:p>
            <a:pPr>
              <a:defRPr/>
            </a:pPr>
            <a:endParaRPr lang="zh-CN" altLang="en-US"/>
          </a:p>
        </p:txBody>
      </p:sp>
      <p:sp>
        <p:nvSpPr>
          <p:cNvPr id="14" name="灯片编号占位符 13">
            <a:extLst>
              <a:ext uri="{FF2B5EF4-FFF2-40B4-BE49-F238E27FC236}">
                <a16:creationId xmlns:a16="http://schemas.microsoft.com/office/drawing/2014/main" id="{1F1DC515-D32D-424D-9B87-801CC99D8B6E}"/>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1C4360EB-3DCD-4C45-B00B-B2029069228C}"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Lst>
  <p:txStyles>
    <p:titleStyle>
      <a:lvl1pPr algn="l" rtl="0" eaLnBrk="0" fontAlgn="base" hangingPunct="0">
        <a:spcBef>
          <a:spcPct val="0"/>
        </a:spcBef>
        <a:spcAft>
          <a:spcPct val="0"/>
        </a:spcAft>
        <a:defRPr kumimoji="1" sz="2500">
          <a:solidFill>
            <a:schemeClr val="tx1"/>
          </a:solidFill>
          <a:latin typeface="+mj-lt"/>
          <a:ea typeface="微软雅黑" pitchFamily="34" charset="-122"/>
          <a:cs typeface="微软雅黑" charset="0"/>
        </a:defRPr>
      </a:lvl1pPr>
      <a:lvl2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2pPr>
      <a:lvl3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3pPr>
      <a:lvl4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4pPr>
      <a:lvl5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5pPr>
      <a:lvl6pPr marL="483763" algn="l" rtl="0" eaLnBrk="0" fontAlgn="base" hangingPunct="0">
        <a:spcBef>
          <a:spcPct val="0"/>
        </a:spcBef>
        <a:spcAft>
          <a:spcPct val="0"/>
        </a:spcAft>
        <a:defRPr sz="2539">
          <a:solidFill>
            <a:schemeClr val="tx1"/>
          </a:solidFill>
          <a:latin typeface="Calibri" pitchFamily="34" charset="0"/>
          <a:ea typeface="黑体" pitchFamily="2" charset="-122"/>
        </a:defRPr>
      </a:lvl6pPr>
      <a:lvl7pPr marL="967527" algn="l" rtl="0" eaLnBrk="0" fontAlgn="base" hangingPunct="0">
        <a:spcBef>
          <a:spcPct val="0"/>
        </a:spcBef>
        <a:spcAft>
          <a:spcPct val="0"/>
        </a:spcAft>
        <a:defRPr sz="2539">
          <a:solidFill>
            <a:schemeClr val="tx1"/>
          </a:solidFill>
          <a:latin typeface="Calibri" pitchFamily="34" charset="0"/>
          <a:ea typeface="黑体" pitchFamily="2" charset="-122"/>
        </a:defRPr>
      </a:lvl7pPr>
      <a:lvl8pPr marL="1451290" algn="l" rtl="0" eaLnBrk="0" fontAlgn="base" hangingPunct="0">
        <a:spcBef>
          <a:spcPct val="0"/>
        </a:spcBef>
        <a:spcAft>
          <a:spcPct val="0"/>
        </a:spcAft>
        <a:defRPr sz="2539">
          <a:solidFill>
            <a:schemeClr val="tx1"/>
          </a:solidFill>
          <a:latin typeface="Calibri" pitchFamily="34" charset="0"/>
          <a:ea typeface="黑体" pitchFamily="2" charset="-122"/>
        </a:defRPr>
      </a:lvl8pPr>
      <a:lvl9pPr marL="1935053" algn="l" rtl="0" eaLnBrk="0" fontAlgn="base" hangingPunct="0">
        <a:spcBef>
          <a:spcPct val="0"/>
        </a:spcBef>
        <a:spcAft>
          <a:spcPct val="0"/>
        </a:spcAft>
        <a:defRPr sz="2539">
          <a:solidFill>
            <a:schemeClr val="tx1"/>
          </a:solidFill>
          <a:latin typeface="Calibri" pitchFamily="34" charset="0"/>
          <a:ea typeface="黑体"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charset="0"/>
        </a:defRPr>
      </a:lvl1pPr>
      <a:lvl2pPr marL="785813"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088"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463"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98" indent="-241882" algn="l" rtl="0" eaLnBrk="0" fontAlgn="base" hangingPunct="0">
        <a:spcBef>
          <a:spcPct val="20000"/>
        </a:spcBef>
        <a:spcAft>
          <a:spcPct val="0"/>
        </a:spcAft>
        <a:buFont typeface="Arial" charset="0"/>
        <a:buChar char="»"/>
        <a:defRPr sz="2116">
          <a:solidFill>
            <a:schemeClr val="tx1"/>
          </a:solidFill>
          <a:latin typeface="+mn-lt"/>
          <a:ea typeface="+mn-ea"/>
        </a:defRPr>
      </a:lvl6pPr>
      <a:lvl7pPr marL="3144462" indent="-241882" algn="l" rtl="0" eaLnBrk="0" fontAlgn="base" hangingPunct="0">
        <a:spcBef>
          <a:spcPct val="20000"/>
        </a:spcBef>
        <a:spcAft>
          <a:spcPct val="0"/>
        </a:spcAft>
        <a:buFont typeface="Arial" charset="0"/>
        <a:buChar char="»"/>
        <a:defRPr sz="2116">
          <a:solidFill>
            <a:schemeClr val="tx1"/>
          </a:solidFill>
          <a:latin typeface="+mn-lt"/>
          <a:ea typeface="+mn-ea"/>
        </a:defRPr>
      </a:lvl7pPr>
      <a:lvl8pPr marL="3628225" indent="-241882" algn="l" rtl="0" eaLnBrk="0" fontAlgn="base" hangingPunct="0">
        <a:spcBef>
          <a:spcPct val="20000"/>
        </a:spcBef>
        <a:spcAft>
          <a:spcPct val="0"/>
        </a:spcAft>
        <a:buFont typeface="Arial" charset="0"/>
        <a:buChar char="»"/>
        <a:defRPr sz="2116">
          <a:solidFill>
            <a:schemeClr val="tx1"/>
          </a:solidFill>
          <a:latin typeface="+mn-lt"/>
          <a:ea typeface="+mn-ea"/>
        </a:defRPr>
      </a:lvl8pPr>
      <a:lvl9pPr marL="4111988" indent="-241882" algn="l" rtl="0" eaLnBrk="0" fontAlgn="base" hangingPunct="0">
        <a:spcBef>
          <a:spcPct val="20000"/>
        </a:spcBef>
        <a:spcAft>
          <a:spcPct val="0"/>
        </a:spcAft>
        <a:buFont typeface="Arial" charset="0"/>
        <a:buChar char="»"/>
        <a:defRPr sz="2116">
          <a:solidFill>
            <a:schemeClr val="tx1"/>
          </a:solidFill>
          <a:latin typeface="+mn-lt"/>
          <a:ea typeface="+mn-ea"/>
        </a:defRPr>
      </a:lvl9pPr>
    </p:bodyStyle>
    <p:otherStyle>
      <a:defPPr>
        <a:defRPr lang="zh-CN"/>
      </a:defPPr>
      <a:lvl1pPr marL="0" algn="l" defTabSz="967527" rtl="0" eaLnBrk="1" latinLnBrk="0" hangingPunct="1">
        <a:defRPr sz="1905" kern="1200">
          <a:solidFill>
            <a:schemeClr val="tx1"/>
          </a:solidFill>
          <a:latin typeface="+mn-lt"/>
          <a:ea typeface="+mn-ea"/>
          <a:cs typeface="+mn-cs"/>
        </a:defRPr>
      </a:lvl1pPr>
      <a:lvl2pPr marL="483763" algn="l" defTabSz="967527" rtl="0" eaLnBrk="1" latinLnBrk="0" hangingPunct="1">
        <a:defRPr sz="1905" kern="1200">
          <a:solidFill>
            <a:schemeClr val="tx1"/>
          </a:solidFill>
          <a:latin typeface="+mn-lt"/>
          <a:ea typeface="+mn-ea"/>
          <a:cs typeface="+mn-cs"/>
        </a:defRPr>
      </a:lvl2pPr>
      <a:lvl3pPr marL="967527" algn="l" defTabSz="967527" rtl="0" eaLnBrk="1" latinLnBrk="0" hangingPunct="1">
        <a:defRPr sz="1905" kern="1200">
          <a:solidFill>
            <a:schemeClr val="tx1"/>
          </a:solidFill>
          <a:latin typeface="+mn-lt"/>
          <a:ea typeface="+mn-ea"/>
          <a:cs typeface="+mn-cs"/>
        </a:defRPr>
      </a:lvl3pPr>
      <a:lvl4pPr marL="1451290" algn="l" defTabSz="967527" rtl="0" eaLnBrk="1" latinLnBrk="0" hangingPunct="1">
        <a:defRPr sz="1905" kern="1200">
          <a:solidFill>
            <a:schemeClr val="tx1"/>
          </a:solidFill>
          <a:latin typeface="+mn-lt"/>
          <a:ea typeface="+mn-ea"/>
          <a:cs typeface="+mn-cs"/>
        </a:defRPr>
      </a:lvl4pPr>
      <a:lvl5pPr marL="1935053" algn="l" defTabSz="967527" rtl="0" eaLnBrk="1" latinLnBrk="0" hangingPunct="1">
        <a:defRPr sz="1905" kern="1200">
          <a:solidFill>
            <a:schemeClr val="tx1"/>
          </a:solidFill>
          <a:latin typeface="+mn-lt"/>
          <a:ea typeface="+mn-ea"/>
          <a:cs typeface="+mn-cs"/>
        </a:defRPr>
      </a:lvl5pPr>
      <a:lvl6pPr marL="2418817" algn="l" defTabSz="967527" rtl="0" eaLnBrk="1" latinLnBrk="0" hangingPunct="1">
        <a:defRPr sz="1905" kern="1200">
          <a:solidFill>
            <a:schemeClr val="tx1"/>
          </a:solidFill>
          <a:latin typeface="+mn-lt"/>
          <a:ea typeface="+mn-ea"/>
          <a:cs typeface="+mn-cs"/>
        </a:defRPr>
      </a:lvl6pPr>
      <a:lvl7pPr marL="2902580" algn="l" defTabSz="967527" rtl="0" eaLnBrk="1" latinLnBrk="0" hangingPunct="1">
        <a:defRPr sz="1905" kern="1200">
          <a:solidFill>
            <a:schemeClr val="tx1"/>
          </a:solidFill>
          <a:latin typeface="+mn-lt"/>
          <a:ea typeface="+mn-ea"/>
          <a:cs typeface="+mn-cs"/>
        </a:defRPr>
      </a:lvl7pPr>
      <a:lvl8pPr marL="3386343" algn="l" defTabSz="967527" rtl="0" eaLnBrk="1" latinLnBrk="0" hangingPunct="1">
        <a:defRPr sz="1905" kern="1200">
          <a:solidFill>
            <a:schemeClr val="tx1"/>
          </a:solidFill>
          <a:latin typeface="+mn-lt"/>
          <a:ea typeface="+mn-ea"/>
          <a:cs typeface="+mn-cs"/>
        </a:defRPr>
      </a:lvl8pPr>
      <a:lvl9pPr marL="3870107" algn="l" defTabSz="967527" rtl="0" eaLnBrk="1" latinLnBrk="0" hangingPunct="1">
        <a:defRPr sz="19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3.xml"/><Relationship Id="rId5" Type="http://schemas.openxmlformats.org/officeDocument/2006/relationships/slide" Target="slide40.xml"/><Relationship Id="rId4" Type="http://schemas.openxmlformats.org/officeDocument/2006/relationships/slide" Target="slide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2.w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edu.tipdm.org/"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tipdm.com/pxdt/index.j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4">
            <a:extLst>
              <a:ext uri="{FF2B5EF4-FFF2-40B4-BE49-F238E27FC236}">
                <a16:creationId xmlns:a16="http://schemas.microsoft.com/office/drawing/2014/main" id="{BCF76367-5A18-46FC-A5D0-7101C8282389}"/>
              </a:ext>
            </a:extLst>
          </p:cNvPr>
          <p:cNvSpPr>
            <a:spLocks noGrp="1"/>
          </p:cNvSpPr>
          <p:nvPr>
            <p:ph type="title"/>
          </p:nvPr>
        </p:nvSpPr>
        <p:spPr>
          <a:xfrm>
            <a:off x="5272088" y="2706688"/>
            <a:ext cx="6543675" cy="692150"/>
          </a:xfrm>
        </p:spPr>
        <p:txBody>
          <a:bodyPr/>
          <a:lstStyle/>
          <a:p>
            <a:r>
              <a:rPr lang="zh-CN" altLang="zh-CN" b="0"/>
              <a:t>财政收入预测分析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1">
            <a:extLst>
              <a:ext uri="{FF2B5EF4-FFF2-40B4-BE49-F238E27FC236}">
                <a16:creationId xmlns:a16="http://schemas.microsoft.com/office/drawing/2014/main" id="{DEB203BE-6412-40A8-A44A-900BE6216EE2}"/>
              </a:ext>
            </a:extLst>
          </p:cNvPr>
          <p:cNvSpPr>
            <a:spLocks noGrp="1"/>
          </p:cNvSpPr>
          <p:nvPr>
            <p:ph idx="1"/>
          </p:nvPr>
        </p:nvSpPr>
        <p:spPr>
          <a:xfrm>
            <a:off x="423863" y="1754188"/>
            <a:ext cx="11274425" cy="4370387"/>
          </a:xfrm>
        </p:spPr>
        <p:txBody>
          <a:bodyPr/>
          <a:lstStyle/>
          <a:p>
            <a:pPr marL="361950" indent="-361950"/>
            <a:r>
              <a:rPr lang="zh-CN" altLang="zh-CN"/>
              <a:t>众多学者已经对财政收入的影响因素进行了研究，但是他们大多先建立财政收入与各待定的影响因素之间的多元线性回归模型，运用</a:t>
            </a:r>
            <a:r>
              <a:rPr lang="zh-CN" altLang="zh-CN" b="1"/>
              <a:t>最小二乘估计方法</a:t>
            </a:r>
            <a:r>
              <a:rPr lang="zh-CN" altLang="zh-CN"/>
              <a:t>来估计回归模型的系数，通过系数来检验它们之间的关系，模型的结果对数据的依赖程度很大，并且普通最小二乘估计求得的解往往是局部最优解，后续步骤的检验可能就会失去应有的意义。</a:t>
            </a:r>
          </a:p>
        </p:txBody>
      </p:sp>
      <p:sp>
        <p:nvSpPr>
          <p:cNvPr id="20483" name="标题 2">
            <a:extLst>
              <a:ext uri="{FF2B5EF4-FFF2-40B4-BE49-F238E27FC236}">
                <a16:creationId xmlns:a16="http://schemas.microsoft.com/office/drawing/2014/main" id="{8EB7B896-B46F-4E85-ADED-C4AAC3D083C0}"/>
              </a:ext>
            </a:extLst>
          </p:cNvPr>
          <p:cNvSpPr>
            <a:spLocks noGrp="1"/>
          </p:cNvSpPr>
          <p:nvPr>
            <p:ph type="title"/>
          </p:nvPr>
        </p:nvSpPr>
        <p:spPr>
          <a:xfrm>
            <a:off x="255588" y="358775"/>
            <a:ext cx="10972800" cy="528638"/>
          </a:xfrm>
        </p:spPr>
        <p:txBody>
          <a:bodyPr/>
          <a:lstStyle/>
          <a:p>
            <a:r>
              <a:rPr lang="zh-CN" altLang="en-US"/>
              <a:t>了解财政收入预测的方法</a:t>
            </a:r>
          </a:p>
        </p:txBody>
      </p:sp>
      <p:sp>
        <p:nvSpPr>
          <p:cNvPr id="20484" name="内容占位符 3">
            <a:extLst>
              <a:ext uri="{FF2B5EF4-FFF2-40B4-BE49-F238E27FC236}">
                <a16:creationId xmlns:a16="http://schemas.microsoft.com/office/drawing/2014/main" id="{A18DB4E9-B3B9-4456-8DA7-BFB49F82223E}"/>
              </a:ext>
            </a:extLst>
          </p:cNvPr>
          <p:cNvSpPr>
            <a:spLocks noGrp="1"/>
          </p:cNvSpPr>
          <p:nvPr>
            <p:ph idx="10"/>
          </p:nvPr>
        </p:nvSpPr>
        <p:spPr>
          <a:xfrm>
            <a:off x="423863" y="1138238"/>
            <a:ext cx="11107737" cy="427037"/>
          </a:xfrm>
        </p:spPr>
        <p:txBody>
          <a:bodyPr/>
          <a:lstStyle/>
          <a:p>
            <a:r>
              <a:rPr b="1"/>
              <a:t>方法选择</a:t>
            </a:r>
            <a:r>
              <a:rPr lang="en-US" altLang="zh-CN"/>
              <a:t>——</a:t>
            </a:r>
            <a:r>
              <a:rPr altLang="zh-CN"/>
              <a:t>最小二乘估计方法</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1">
            <a:extLst>
              <a:ext uri="{FF2B5EF4-FFF2-40B4-BE49-F238E27FC236}">
                <a16:creationId xmlns:a16="http://schemas.microsoft.com/office/drawing/2014/main" id="{0711863C-A59E-4667-8FBF-8649063E970F}"/>
              </a:ext>
            </a:extLst>
          </p:cNvPr>
          <p:cNvSpPr>
            <a:spLocks noGrp="1"/>
          </p:cNvSpPr>
          <p:nvPr>
            <p:ph idx="1"/>
          </p:nvPr>
        </p:nvSpPr>
        <p:spPr>
          <a:xfrm>
            <a:off x="423863" y="1754188"/>
            <a:ext cx="11274425" cy="4370387"/>
          </a:xfrm>
        </p:spPr>
        <p:txBody>
          <a:bodyPr/>
          <a:lstStyle/>
          <a:p>
            <a:pPr marL="361950" indent="-361950"/>
            <a:r>
              <a:rPr lang="zh-CN" altLang="zh-CN"/>
              <a:t>本项目在已有研究的基础上运用</a:t>
            </a:r>
            <a:r>
              <a:rPr lang="en-US" altLang="zh-CN" b="1"/>
              <a:t>Lasso</a:t>
            </a:r>
            <a:r>
              <a:rPr lang="zh-CN" altLang="zh-CN" b="1"/>
              <a:t>特征选择方法</a:t>
            </a:r>
            <a:r>
              <a:rPr lang="zh-CN" altLang="zh-CN"/>
              <a:t>来研究影响地方财政收入的因素。在</a:t>
            </a:r>
            <a:r>
              <a:rPr lang="en-US" altLang="zh-CN"/>
              <a:t>Lasso</a:t>
            </a:r>
            <a:r>
              <a:rPr lang="zh-CN" altLang="zh-CN"/>
              <a:t>特征选择的基础上，鉴于灰色预测对少量数据预测的优良性能，对单个选定的影响因素建立灰色预测模型，得到它们在</a:t>
            </a:r>
            <a:r>
              <a:rPr lang="en-US" altLang="zh-CN"/>
              <a:t>2014</a:t>
            </a:r>
            <a:r>
              <a:rPr lang="zh-CN" altLang="zh-CN"/>
              <a:t>年及</a:t>
            </a:r>
            <a:r>
              <a:rPr lang="en-US" altLang="zh-CN"/>
              <a:t>2015</a:t>
            </a:r>
            <a:r>
              <a:rPr lang="zh-CN" altLang="zh-CN"/>
              <a:t>年的预测值。由于支持向量回归较强的适用性和容错能力，对历史数据建立训练模型，把灰色预测的数据结果代入训练完成的模型中，充分考虑历史数据信息，可以得到较为准确的预测结果，即</a:t>
            </a:r>
            <a:r>
              <a:rPr lang="en-US" altLang="zh-CN"/>
              <a:t>2014</a:t>
            </a:r>
            <a:r>
              <a:rPr lang="zh-CN" altLang="zh-CN"/>
              <a:t>年和</a:t>
            </a:r>
            <a:r>
              <a:rPr lang="en-US" altLang="zh-CN"/>
              <a:t>2015</a:t>
            </a:r>
            <a:r>
              <a:rPr lang="zh-CN" altLang="zh-CN"/>
              <a:t>年财政收入。</a:t>
            </a:r>
            <a:endParaRPr lang="zh-CN" altLang="en-US"/>
          </a:p>
        </p:txBody>
      </p:sp>
      <p:sp>
        <p:nvSpPr>
          <p:cNvPr id="21507" name="标题 2">
            <a:extLst>
              <a:ext uri="{FF2B5EF4-FFF2-40B4-BE49-F238E27FC236}">
                <a16:creationId xmlns:a16="http://schemas.microsoft.com/office/drawing/2014/main" id="{EDC3715C-063A-4E89-8D4F-8704EA53576C}"/>
              </a:ext>
            </a:extLst>
          </p:cNvPr>
          <p:cNvSpPr>
            <a:spLocks noGrp="1"/>
          </p:cNvSpPr>
          <p:nvPr>
            <p:ph type="title"/>
          </p:nvPr>
        </p:nvSpPr>
        <p:spPr>
          <a:xfrm>
            <a:off x="255588" y="358775"/>
            <a:ext cx="10972800" cy="528638"/>
          </a:xfrm>
        </p:spPr>
        <p:txBody>
          <a:bodyPr/>
          <a:lstStyle/>
          <a:p>
            <a:r>
              <a:rPr lang="zh-CN" altLang="en-US"/>
              <a:t>了解财政收入预测的方法</a:t>
            </a:r>
          </a:p>
        </p:txBody>
      </p:sp>
      <p:sp>
        <p:nvSpPr>
          <p:cNvPr id="21508" name="内容占位符 3">
            <a:extLst>
              <a:ext uri="{FF2B5EF4-FFF2-40B4-BE49-F238E27FC236}">
                <a16:creationId xmlns:a16="http://schemas.microsoft.com/office/drawing/2014/main" id="{3AA021B5-9919-4085-86C4-653B3A4A3503}"/>
              </a:ext>
            </a:extLst>
          </p:cNvPr>
          <p:cNvSpPr>
            <a:spLocks noGrp="1"/>
          </p:cNvSpPr>
          <p:nvPr>
            <p:ph idx="10"/>
          </p:nvPr>
        </p:nvSpPr>
        <p:spPr>
          <a:xfrm>
            <a:off x="423863" y="1138238"/>
            <a:ext cx="11107737" cy="427037"/>
          </a:xfrm>
        </p:spPr>
        <p:txBody>
          <a:bodyPr/>
          <a:lstStyle/>
          <a:p>
            <a:r>
              <a:rPr b="1"/>
              <a:t>方法选择</a:t>
            </a:r>
            <a:r>
              <a:rPr lang="en-US" altLang="zh-CN"/>
              <a:t>——Lasso</a:t>
            </a:r>
            <a:r>
              <a:rPr altLang="zh-CN"/>
              <a:t>特征选择方法</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
            <a:extLst>
              <a:ext uri="{FF2B5EF4-FFF2-40B4-BE49-F238E27FC236}">
                <a16:creationId xmlns:a16="http://schemas.microsoft.com/office/drawing/2014/main" id="{AEAED7AE-3178-40A9-9354-0297D388D724}"/>
              </a:ext>
            </a:extLst>
          </p:cNvPr>
          <p:cNvSpPr>
            <a:spLocks noGrp="1"/>
          </p:cNvSpPr>
          <p:nvPr>
            <p:ph type="title"/>
          </p:nvPr>
        </p:nvSpPr>
        <p:spPr>
          <a:xfrm>
            <a:off x="255588" y="358775"/>
            <a:ext cx="10972800" cy="528638"/>
          </a:xfrm>
        </p:spPr>
        <p:txBody>
          <a:bodyPr/>
          <a:lstStyle/>
          <a:p>
            <a:r>
              <a:rPr lang="zh-CN" altLang="en-US"/>
              <a:t>熟悉财政收入预测的步骤与流程</a:t>
            </a:r>
          </a:p>
        </p:txBody>
      </p:sp>
      <p:sp>
        <p:nvSpPr>
          <p:cNvPr id="22531" name="内容占位符 3">
            <a:extLst>
              <a:ext uri="{FF2B5EF4-FFF2-40B4-BE49-F238E27FC236}">
                <a16:creationId xmlns:a16="http://schemas.microsoft.com/office/drawing/2014/main" id="{3248560C-42C2-4EB4-A24D-3FD4C1E8E6E9}"/>
              </a:ext>
            </a:extLst>
          </p:cNvPr>
          <p:cNvSpPr>
            <a:spLocks noGrp="1"/>
          </p:cNvSpPr>
          <p:nvPr>
            <p:ph idx="10"/>
          </p:nvPr>
        </p:nvSpPr>
        <p:spPr>
          <a:xfrm>
            <a:off x="423863" y="1138238"/>
            <a:ext cx="11107737" cy="427037"/>
          </a:xfrm>
        </p:spPr>
        <p:txBody>
          <a:bodyPr/>
          <a:lstStyle/>
          <a:p>
            <a:r>
              <a:rPr b="1"/>
              <a:t>项目流程</a:t>
            </a:r>
          </a:p>
        </p:txBody>
      </p:sp>
      <p:pic>
        <p:nvPicPr>
          <p:cNvPr id="22532" name="Picture 24">
            <a:extLst>
              <a:ext uri="{FF2B5EF4-FFF2-40B4-BE49-F238E27FC236}">
                <a16:creationId xmlns:a16="http://schemas.microsoft.com/office/drawing/2014/main" id="{DA70F66D-2AA1-4FF8-9C18-17D6738450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24013"/>
            <a:ext cx="10687050" cy="464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ACB3707B-1AD7-4305-B459-D96D183EC0E3}"/>
              </a:ext>
            </a:extLst>
          </p:cNvPr>
          <p:cNvSpPr>
            <a:spLocks noGrp="1"/>
          </p:cNvSpPr>
          <p:nvPr>
            <p:ph idx="1"/>
          </p:nvPr>
        </p:nvSpPr>
        <p:spPr>
          <a:xfrm>
            <a:off x="423863" y="1754188"/>
            <a:ext cx="11107737" cy="4370387"/>
          </a:xfrm>
        </p:spPr>
        <p:txBody>
          <a:bodyPr/>
          <a:lstStyle/>
          <a:p>
            <a:pPr marL="0" indent="0" fontAlgn="auto">
              <a:buFont typeface="Wingdings" panose="05000000000000000000" pitchFamily="2" charset="2"/>
              <a:buNone/>
              <a:defRPr/>
            </a:pPr>
            <a:r>
              <a:rPr lang="zh-CN" altLang="zh-CN" dirty="0"/>
              <a:t>本项目的总体流程如图所示，主要包括以下步骤。</a:t>
            </a:r>
          </a:p>
          <a:p>
            <a:pPr>
              <a:defRPr/>
            </a:pPr>
            <a:r>
              <a:rPr lang="zh-CN" altLang="zh-CN" dirty="0"/>
              <a:t>对原始数据进行探索性分析，了解原始特征之间的相关性。</a:t>
            </a:r>
          </a:p>
          <a:p>
            <a:pPr>
              <a:defRPr/>
            </a:pPr>
            <a:r>
              <a:rPr lang="zh-CN" altLang="zh-CN" dirty="0"/>
              <a:t>利用</a:t>
            </a:r>
            <a:r>
              <a:rPr lang="en-US" altLang="zh-CN" dirty="0"/>
              <a:t>Lasso</a:t>
            </a:r>
            <a:r>
              <a:rPr lang="zh-CN" altLang="zh-CN" dirty="0"/>
              <a:t>特征选择模型进行特征提取。</a:t>
            </a:r>
          </a:p>
          <a:p>
            <a:pPr>
              <a:defRPr/>
            </a:pPr>
            <a:r>
              <a:rPr lang="zh-CN" altLang="zh-CN" dirty="0"/>
              <a:t>建立单个特征的灰色预测模型以及支持向量回归预测模型。</a:t>
            </a:r>
          </a:p>
          <a:p>
            <a:pPr>
              <a:defRPr/>
            </a:pPr>
            <a:r>
              <a:rPr lang="zh-CN" altLang="zh-CN" dirty="0"/>
              <a:t>使用支持向量回归预测模型得出</a:t>
            </a:r>
            <a:r>
              <a:rPr lang="en-US" altLang="zh-CN" dirty="0"/>
              <a:t>2014-2015</a:t>
            </a:r>
            <a:r>
              <a:rPr lang="zh-CN" altLang="zh-CN" dirty="0"/>
              <a:t>年财政收入的预测值。</a:t>
            </a:r>
          </a:p>
          <a:p>
            <a:pPr>
              <a:defRPr/>
            </a:pPr>
            <a:r>
              <a:rPr lang="zh-CN" altLang="zh-CN" dirty="0"/>
              <a:t>对上述建立的财政收入预测模型进行评价。</a:t>
            </a:r>
            <a:endParaRPr lang="zh-CN" altLang="en-US" dirty="0"/>
          </a:p>
        </p:txBody>
      </p:sp>
      <p:sp>
        <p:nvSpPr>
          <p:cNvPr id="23555" name="标题 2">
            <a:extLst>
              <a:ext uri="{FF2B5EF4-FFF2-40B4-BE49-F238E27FC236}">
                <a16:creationId xmlns:a16="http://schemas.microsoft.com/office/drawing/2014/main" id="{DA49447D-3828-481D-9C31-589263B0DB8B}"/>
              </a:ext>
            </a:extLst>
          </p:cNvPr>
          <p:cNvSpPr>
            <a:spLocks noGrp="1"/>
          </p:cNvSpPr>
          <p:nvPr>
            <p:ph type="title"/>
          </p:nvPr>
        </p:nvSpPr>
        <p:spPr>
          <a:xfrm>
            <a:off x="255588" y="358775"/>
            <a:ext cx="10972800" cy="528638"/>
          </a:xfrm>
        </p:spPr>
        <p:txBody>
          <a:bodyPr/>
          <a:lstStyle/>
          <a:p>
            <a:r>
              <a:rPr lang="zh-CN" altLang="en-US"/>
              <a:t>熟悉财政收入预测的步骤与流程</a:t>
            </a:r>
          </a:p>
        </p:txBody>
      </p:sp>
      <p:sp>
        <p:nvSpPr>
          <p:cNvPr id="23556" name="内容占位符 3">
            <a:extLst>
              <a:ext uri="{FF2B5EF4-FFF2-40B4-BE49-F238E27FC236}">
                <a16:creationId xmlns:a16="http://schemas.microsoft.com/office/drawing/2014/main" id="{F35DB4B5-D45B-46A7-A13D-682133229007}"/>
              </a:ext>
            </a:extLst>
          </p:cNvPr>
          <p:cNvSpPr>
            <a:spLocks noGrp="1"/>
          </p:cNvSpPr>
          <p:nvPr>
            <p:ph idx="10"/>
          </p:nvPr>
        </p:nvSpPr>
        <p:spPr>
          <a:xfrm>
            <a:off x="423863" y="1138238"/>
            <a:ext cx="11107737" cy="427037"/>
          </a:xfrm>
        </p:spPr>
        <p:txBody>
          <a:bodyPr/>
          <a:lstStyle/>
          <a:p>
            <a:r>
              <a:rPr b="1"/>
              <a:t>项目流程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a:extLst>
              <a:ext uri="{FF2B5EF4-FFF2-40B4-BE49-F238E27FC236}">
                <a16:creationId xmlns:a16="http://schemas.microsoft.com/office/drawing/2014/main" id="{3E74A67A-B9A7-4D1A-B94C-480B693AEED1}"/>
              </a:ext>
            </a:extLst>
          </p:cNvPr>
          <p:cNvCxnSpPr>
            <a:cxnSpLocks/>
          </p:cNvCxnSpPr>
          <p:nvPr/>
        </p:nvCxnSpPr>
        <p:spPr>
          <a:xfrm>
            <a:off x="2986088" y="1081088"/>
            <a:ext cx="6350" cy="5192712"/>
          </a:xfrm>
          <a:prstGeom prst="line">
            <a:avLst/>
          </a:prstGeom>
        </p:spPr>
        <p:style>
          <a:lnRef idx="2">
            <a:schemeClr val="dk1"/>
          </a:lnRef>
          <a:fillRef idx="0">
            <a:schemeClr val="dk1"/>
          </a:fillRef>
          <a:effectRef idx="1">
            <a:schemeClr val="dk1"/>
          </a:effectRef>
          <a:fontRef idx="minor">
            <a:schemeClr val="tx1"/>
          </a:fontRef>
        </p:style>
      </p:cxnSp>
      <p:sp>
        <p:nvSpPr>
          <p:cNvPr id="19" name="Line 2">
            <a:extLst>
              <a:ext uri="{FF2B5EF4-FFF2-40B4-BE49-F238E27FC236}">
                <a16:creationId xmlns:a16="http://schemas.microsoft.com/office/drawing/2014/main" id="{96EA1A3D-010A-4ECD-BC18-5E1C5564FD4F}"/>
              </a:ext>
            </a:extLst>
          </p:cNvPr>
          <p:cNvSpPr>
            <a:spLocks noChangeShapeType="1"/>
          </p:cNvSpPr>
          <p:nvPr/>
        </p:nvSpPr>
        <p:spPr bwMode="auto">
          <a:xfrm>
            <a:off x="2232025" y="2609850"/>
            <a:ext cx="7624763" cy="0"/>
          </a:xfrm>
          <a:prstGeom prst="line">
            <a:avLst/>
          </a:prstGeom>
        </p:spPr>
        <p:style>
          <a:lnRef idx="2">
            <a:schemeClr val="dk1"/>
          </a:lnRef>
          <a:fillRef idx="0">
            <a:schemeClr val="dk1"/>
          </a:fillRef>
          <a:effectRef idx="1">
            <a:schemeClr val="dk1"/>
          </a:effectRef>
          <a:fontRef idx="minor">
            <a:schemeClr val="tx1"/>
          </a:fontRef>
        </p:style>
        <p:txBody>
          <a:bodyPr/>
          <a:lstStyle/>
          <a:p>
            <a:pPr algn="ctr" eaLnBrk="1" fontAlgn="auto" hangingPunct="1">
              <a:spcBef>
                <a:spcPts val="0"/>
              </a:spcBef>
              <a:spcAft>
                <a:spcPts val="0"/>
              </a:spcAft>
              <a:defRPr/>
            </a:pPr>
            <a:endParaRPr lang="zh-CN" altLang="en-US" sz="1905" kern="0">
              <a:solidFill>
                <a:sysClr val="windowText" lastClr="000000"/>
              </a:solidFill>
              <a:latin typeface="微软雅黑" pitchFamily="34" charset="-122"/>
              <a:ea typeface="微软雅黑" pitchFamily="34" charset="-122"/>
            </a:endParaRPr>
          </a:p>
        </p:txBody>
      </p:sp>
      <p:sp>
        <p:nvSpPr>
          <p:cNvPr id="20" name="Oval 15">
            <a:extLst>
              <a:ext uri="{FF2B5EF4-FFF2-40B4-BE49-F238E27FC236}">
                <a16:creationId xmlns:a16="http://schemas.microsoft.com/office/drawing/2014/main" id="{E16637DC-8DF9-4342-8D85-C6A7673C4C7B}"/>
              </a:ext>
            </a:extLst>
          </p:cNvPr>
          <p:cNvSpPr>
            <a:spLocks noChangeArrowheads="1"/>
          </p:cNvSpPr>
          <p:nvPr/>
        </p:nvSpPr>
        <p:spPr bwMode="auto">
          <a:xfrm>
            <a:off x="2643983" y="135498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a:extLst>
              <a:ext uri="{FF2B5EF4-FFF2-40B4-BE49-F238E27FC236}">
                <a16:creationId xmlns:a16="http://schemas.microsoft.com/office/drawing/2014/main" id="{BB016EC7-8F99-4466-8E82-70B7AB091501}"/>
              </a:ext>
            </a:extLst>
          </p:cNvPr>
          <p:cNvSpPr>
            <a:spLocks noChangeArrowheads="1"/>
          </p:cNvSpPr>
          <p:nvPr/>
        </p:nvSpPr>
        <p:spPr bwMode="auto">
          <a:xfrm>
            <a:off x="3582081" y="2267460"/>
            <a:ext cx="5825393" cy="684000"/>
          </a:xfrm>
          <a:prstGeom prst="actionButtonBlank">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sym typeface="微软雅黑" pitchFamily="34" charset="-122"/>
              </a:rPr>
              <a:t>了解相关性分析</a:t>
            </a:r>
            <a:endParaRPr lang="zh-CN" altLang="en-US" sz="2200" dirty="0">
              <a:latin typeface="微软雅黑" pitchFamily="34" charset="-122"/>
              <a:ea typeface="微软雅黑" pitchFamily="34" charset="-122"/>
            </a:endParaRPr>
          </a:p>
        </p:txBody>
      </p:sp>
      <p:sp>
        <p:nvSpPr>
          <p:cNvPr id="24586" name="标题 3">
            <a:extLst>
              <a:ext uri="{FF2B5EF4-FFF2-40B4-BE49-F238E27FC236}">
                <a16:creationId xmlns:a16="http://schemas.microsoft.com/office/drawing/2014/main" id="{231212AF-E3A3-4F32-B7A6-6D50B13D0D8B}"/>
              </a:ext>
            </a:extLst>
          </p:cNvPr>
          <p:cNvSpPr>
            <a:spLocks noGrp="1"/>
          </p:cNvSpPr>
          <p:nvPr>
            <p:ph type="title"/>
          </p:nvPr>
        </p:nvSpPr>
        <p:spPr>
          <a:xfrm>
            <a:off x="255588" y="358775"/>
            <a:ext cx="10972800" cy="528638"/>
          </a:xfrm>
        </p:spPr>
        <p:txBody>
          <a:bodyPr/>
          <a:lstStyle/>
          <a:p>
            <a:r>
              <a:rPr lang="zh-CN" altLang="en-US"/>
              <a:t>目录</a:t>
            </a:r>
          </a:p>
        </p:txBody>
      </p:sp>
      <p:sp>
        <p:nvSpPr>
          <p:cNvPr id="13" name="AutoShape 17">
            <a:extLst>
              <a:ext uri="{FF2B5EF4-FFF2-40B4-BE49-F238E27FC236}">
                <a16:creationId xmlns:a16="http://schemas.microsoft.com/office/drawing/2014/main" id="{BDCB1093-CF90-4BB7-81B5-35699B686D3B}"/>
              </a:ext>
            </a:extLst>
          </p:cNvPr>
          <p:cNvSpPr>
            <a:spLocks noChangeArrowheads="1"/>
          </p:cNvSpPr>
          <p:nvPr/>
        </p:nvSpPr>
        <p:spPr bwMode="auto">
          <a:xfrm>
            <a:off x="3582081" y="1282981"/>
            <a:ext cx="5825394"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solidFill>
                  <a:schemeClr val="bg1"/>
                </a:solidFill>
                <a:latin typeface="微软雅黑" pitchFamily="34" charset="-122"/>
                <a:ea typeface="微软雅黑" pitchFamily="34" charset="-122"/>
                <a:sym typeface="微软雅黑" pitchFamily="34" charset="-122"/>
              </a:rPr>
              <a:t>分析财政收入预测背景</a:t>
            </a:r>
            <a:endParaRPr lang="zh-CN" altLang="en-US" sz="2200" dirty="0">
              <a:solidFill>
                <a:schemeClr val="bg1"/>
              </a:solidFill>
              <a:latin typeface="微软雅黑" pitchFamily="34" charset="-122"/>
              <a:ea typeface="微软雅黑" pitchFamily="34" charset="-122"/>
            </a:endParaRPr>
          </a:p>
        </p:txBody>
      </p:sp>
      <p:sp>
        <p:nvSpPr>
          <p:cNvPr id="15" name="Oval 15">
            <a:extLst>
              <a:ext uri="{FF2B5EF4-FFF2-40B4-BE49-F238E27FC236}">
                <a16:creationId xmlns:a16="http://schemas.microsoft.com/office/drawing/2014/main" id="{72BD708D-9791-413A-9A1E-32A9A6907541}"/>
              </a:ext>
            </a:extLst>
          </p:cNvPr>
          <p:cNvSpPr>
            <a:spLocks noChangeArrowheads="1"/>
          </p:cNvSpPr>
          <p:nvPr/>
        </p:nvSpPr>
        <p:spPr bwMode="auto">
          <a:xfrm>
            <a:off x="2667893" y="2285460"/>
            <a:ext cx="684000" cy="648000"/>
          </a:xfrm>
          <a:prstGeom prst="ellipse">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rId3" action="ppaction://hlinksldjump"/>
            <a:extLst>
              <a:ext uri="{FF2B5EF4-FFF2-40B4-BE49-F238E27FC236}">
                <a16:creationId xmlns:a16="http://schemas.microsoft.com/office/drawing/2014/main" id="{FC583649-DDB4-463B-9415-AE850B3757E4}"/>
              </a:ext>
            </a:extLst>
          </p:cNvPr>
          <p:cNvSpPr>
            <a:spLocks noChangeArrowheads="1"/>
          </p:cNvSpPr>
          <p:nvPr/>
        </p:nvSpPr>
        <p:spPr bwMode="auto">
          <a:xfrm>
            <a:off x="3594000" y="3275211"/>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a:t>
            </a:r>
            <a:r>
              <a:rPr lang="en-US" altLang="zh-CN" sz="2200" dirty="0">
                <a:latin typeface="微软雅黑" pitchFamily="34" charset="-122"/>
                <a:ea typeface="微软雅黑" pitchFamily="34" charset="-122"/>
              </a:rPr>
              <a:t>Lasso</a:t>
            </a:r>
            <a:r>
              <a:rPr lang="zh-CN" altLang="en-US" sz="2200" dirty="0">
                <a:latin typeface="微软雅黑" pitchFamily="34" charset="-122"/>
                <a:ea typeface="微软雅黑" pitchFamily="34" charset="-122"/>
              </a:rPr>
              <a:t>回归选取财政收入预测的关键特征</a:t>
            </a:r>
          </a:p>
        </p:txBody>
      </p:sp>
      <p:sp>
        <p:nvSpPr>
          <p:cNvPr id="22" name="Oval 15">
            <a:extLst>
              <a:ext uri="{FF2B5EF4-FFF2-40B4-BE49-F238E27FC236}">
                <a16:creationId xmlns:a16="http://schemas.microsoft.com/office/drawing/2014/main" id="{1FC45D2A-A267-48EA-ADC8-829038332DD6}"/>
              </a:ext>
            </a:extLst>
          </p:cNvPr>
          <p:cNvSpPr>
            <a:spLocks noChangeArrowheads="1"/>
          </p:cNvSpPr>
          <p:nvPr/>
        </p:nvSpPr>
        <p:spPr bwMode="auto">
          <a:xfrm>
            <a:off x="2667893" y="329321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28" name="AutoShape 17">
            <a:hlinkClick r:id="rId4" action="ppaction://hlinksldjump"/>
            <a:extLst>
              <a:ext uri="{FF2B5EF4-FFF2-40B4-BE49-F238E27FC236}">
                <a16:creationId xmlns:a16="http://schemas.microsoft.com/office/drawing/2014/main" id="{6383941A-DA98-4362-93EB-6BECFDD5D561}"/>
              </a:ext>
            </a:extLst>
          </p:cNvPr>
          <p:cNvSpPr>
            <a:spLocks noChangeArrowheads="1"/>
          </p:cNvSpPr>
          <p:nvPr/>
        </p:nvSpPr>
        <p:spPr bwMode="auto">
          <a:xfrm>
            <a:off x="3593999" y="4285385"/>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使用灰色预测和</a:t>
            </a:r>
            <a:r>
              <a:rPr lang="en-US" altLang="zh-CN" sz="2200" dirty="0">
                <a:latin typeface="微软雅黑" pitchFamily="34" charset="-122"/>
                <a:ea typeface="微软雅黑" pitchFamily="34" charset="-122"/>
              </a:rPr>
              <a:t>SVR</a:t>
            </a:r>
            <a:r>
              <a:rPr lang="zh-CN" altLang="en-US" sz="2200" dirty="0">
                <a:latin typeface="微软雅黑" pitchFamily="34" charset="-122"/>
                <a:ea typeface="微软雅黑" pitchFamily="34" charset="-122"/>
              </a:rPr>
              <a:t>构建财政收入预测模型</a:t>
            </a:r>
          </a:p>
        </p:txBody>
      </p:sp>
      <p:sp>
        <p:nvSpPr>
          <p:cNvPr id="29" name="Oval 15">
            <a:extLst>
              <a:ext uri="{FF2B5EF4-FFF2-40B4-BE49-F238E27FC236}">
                <a16:creationId xmlns:a16="http://schemas.microsoft.com/office/drawing/2014/main" id="{804E469D-7754-483C-B5B2-4458A6CDF3CC}"/>
              </a:ext>
            </a:extLst>
          </p:cNvPr>
          <p:cNvSpPr>
            <a:spLocks noChangeArrowheads="1"/>
          </p:cNvSpPr>
          <p:nvPr/>
        </p:nvSpPr>
        <p:spPr bwMode="auto">
          <a:xfrm>
            <a:off x="2643983" y="430338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rId5" action="ppaction://hlinksldjump"/>
            <a:extLst>
              <a:ext uri="{FF2B5EF4-FFF2-40B4-BE49-F238E27FC236}">
                <a16:creationId xmlns:a16="http://schemas.microsoft.com/office/drawing/2014/main" id="{6FD9C22B-7DC1-4D85-8A0D-377B678A7775}"/>
              </a:ext>
            </a:extLst>
          </p:cNvPr>
          <p:cNvSpPr>
            <a:spLocks noChangeArrowheads="1"/>
          </p:cNvSpPr>
          <p:nvPr/>
        </p:nvSpPr>
        <p:spPr bwMode="auto">
          <a:xfrm>
            <a:off x="3617910" y="5240160"/>
            <a:ext cx="578956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小结</a:t>
            </a:r>
          </a:p>
        </p:txBody>
      </p:sp>
      <p:sp>
        <p:nvSpPr>
          <p:cNvPr id="16" name="Oval 15">
            <a:extLst>
              <a:ext uri="{FF2B5EF4-FFF2-40B4-BE49-F238E27FC236}">
                <a16:creationId xmlns:a16="http://schemas.microsoft.com/office/drawing/2014/main" id="{DACAF723-5ABB-46AF-B818-884EDF42E45A}"/>
              </a:ext>
            </a:extLst>
          </p:cNvPr>
          <p:cNvSpPr>
            <a:spLocks noChangeArrowheads="1"/>
          </p:cNvSpPr>
          <p:nvPr/>
        </p:nvSpPr>
        <p:spPr bwMode="auto">
          <a:xfrm>
            <a:off x="2667893" y="52581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4F19CAD-5C5D-48A0-AC46-B6F86E56207F}"/>
              </a:ext>
            </a:extLst>
          </p:cNvPr>
          <p:cNvSpPr>
            <a:spLocks noGrp="1" noRot="1" noChangeAspect="1" noMove="1" noResize="1" noEditPoints="1" noAdjustHandles="1" noChangeArrowheads="1" noChangeShapeType="1" noTextEdit="1"/>
          </p:cNvSpPr>
          <p:nvPr>
            <p:ph idx="1"/>
          </p:nvPr>
        </p:nvSpPr>
        <p:spPr>
          <a:blipFill rotWithShape="1">
            <a:blip r:embed="rId2"/>
            <a:stretch>
              <a:fillRect l="-384" r="-165"/>
            </a:stretch>
          </a:blipFill>
        </p:spPr>
        <p:txBody>
          <a:bodyPr/>
          <a:lstStyle/>
          <a:p>
            <a:pPr>
              <a:defRPr/>
            </a:pPr>
            <a:r>
              <a:rPr lang="zh-CN" altLang="en-US">
                <a:noFill/>
              </a:rPr>
              <a:t> </a:t>
            </a:r>
          </a:p>
        </p:txBody>
      </p:sp>
      <p:sp>
        <p:nvSpPr>
          <p:cNvPr id="25603" name="标题 2">
            <a:extLst>
              <a:ext uri="{FF2B5EF4-FFF2-40B4-BE49-F238E27FC236}">
                <a16:creationId xmlns:a16="http://schemas.microsoft.com/office/drawing/2014/main" id="{0EC7BE78-C3C9-48B1-85BD-845DE0E9CAC8}"/>
              </a:ext>
            </a:extLst>
          </p:cNvPr>
          <p:cNvSpPr>
            <a:spLocks noGrp="1"/>
          </p:cNvSpPr>
          <p:nvPr>
            <p:ph type="title"/>
          </p:nvPr>
        </p:nvSpPr>
        <p:spPr>
          <a:xfrm>
            <a:off x="255588" y="358775"/>
            <a:ext cx="10972800" cy="528638"/>
          </a:xfrm>
        </p:spPr>
        <p:txBody>
          <a:bodyPr/>
          <a:lstStyle/>
          <a:p>
            <a:r>
              <a:rPr lang="zh-CN" altLang="en-US"/>
              <a:t>了解相关性分析</a:t>
            </a:r>
          </a:p>
        </p:txBody>
      </p:sp>
      <p:sp>
        <p:nvSpPr>
          <p:cNvPr id="25604" name="内容占位符 3">
            <a:extLst>
              <a:ext uri="{FF2B5EF4-FFF2-40B4-BE49-F238E27FC236}">
                <a16:creationId xmlns:a16="http://schemas.microsoft.com/office/drawing/2014/main" id="{DE92A12C-9164-4E32-B265-4C604FE91F0D}"/>
              </a:ext>
            </a:extLst>
          </p:cNvPr>
          <p:cNvSpPr>
            <a:spLocks noGrp="1"/>
          </p:cNvSpPr>
          <p:nvPr>
            <p:ph idx="10"/>
          </p:nvPr>
        </p:nvSpPr>
        <p:spPr>
          <a:xfrm>
            <a:off x="423863" y="1138238"/>
            <a:ext cx="11107737" cy="427037"/>
          </a:xfrm>
        </p:spPr>
        <p:txBody>
          <a:bodyPr/>
          <a:lstStyle/>
          <a:p>
            <a:r>
              <a:rPr lang="en-US" altLang="zh-CN" b="1"/>
              <a:t>Pearson</a:t>
            </a:r>
            <a:r>
              <a:rPr altLang="zh-CN" b="1"/>
              <a:t>相关系数</a:t>
            </a:r>
            <a:endParaRPr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B148BE1-04E2-4713-8326-A68E88D17C32}"/>
              </a:ext>
            </a:extLst>
          </p:cNvPr>
          <p:cNvSpPr>
            <a:spLocks noGrp="1" noRot="1" noChangeAspect="1" noMove="1" noResize="1" noEditPoints="1" noAdjustHandles="1" noChangeArrowheads="1" noChangeShapeType="1" noTextEdit="1"/>
          </p:cNvSpPr>
          <p:nvPr>
            <p:ph idx="1"/>
          </p:nvPr>
        </p:nvSpPr>
        <p:spPr>
          <a:blipFill rotWithShape="1">
            <a:blip r:embed="rId2"/>
            <a:stretch>
              <a:fillRect l="-384" r="-110"/>
            </a:stretch>
          </a:blipFill>
        </p:spPr>
        <p:txBody>
          <a:bodyPr/>
          <a:lstStyle/>
          <a:p>
            <a:pPr>
              <a:defRPr/>
            </a:pPr>
            <a:r>
              <a:rPr lang="zh-CN" altLang="en-US">
                <a:noFill/>
              </a:rPr>
              <a:t> </a:t>
            </a:r>
          </a:p>
        </p:txBody>
      </p:sp>
      <p:sp>
        <p:nvSpPr>
          <p:cNvPr id="26627" name="标题 2">
            <a:extLst>
              <a:ext uri="{FF2B5EF4-FFF2-40B4-BE49-F238E27FC236}">
                <a16:creationId xmlns:a16="http://schemas.microsoft.com/office/drawing/2014/main" id="{225A8BE2-4D64-4271-9FF8-03579D50436B}"/>
              </a:ext>
            </a:extLst>
          </p:cNvPr>
          <p:cNvSpPr>
            <a:spLocks noGrp="1"/>
          </p:cNvSpPr>
          <p:nvPr>
            <p:ph type="title"/>
          </p:nvPr>
        </p:nvSpPr>
        <p:spPr>
          <a:xfrm>
            <a:off x="255588" y="358775"/>
            <a:ext cx="10972800" cy="528638"/>
          </a:xfrm>
        </p:spPr>
        <p:txBody>
          <a:bodyPr/>
          <a:lstStyle/>
          <a:p>
            <a:r>
              <a:rPr lang="zh-CN" altLang="en-US"/>
              <a:t>了解相关性分析</a:t>
            </a:r>
          </a:p>
        </p:txBody>
      </p:sp>
      <p:sp>
        <p:nvSpPr>
          <p:cNvPr id="26628" name="内容占位符 3">
            <a:extLst>
              <a:ext uri="{FF2B5EF4-FFF2-40B4-BE49-F238E27FC236}">
                <a16:creationId xmlns:a16="http://schemas.microsoft.com/office/drawing/2014/main" id="{94B9EAD5-CC62-478C-BE9E-B6974EB154E8}"/>
              </a:ext>
            </a:extLst>
          </p:cNvPr>
          <p:cNvSpPr>
            <a:spLocks noGrp="1"/>
          </p:cNvSpPr>
          <p:nvPr>
            <p:ph idx="10"/>
          </p:nvPr>
        </p:nvSpPr>
        <p:spPr>
          <a:xfrm>
            <a:off x="423863" y="1138238"/>
            <a:ext cx="11107737" cy="427037"/>
          </a:xfrm>
        </p:spPr>
        <p:txBody>
          <a:bodyPr/>
          <a:lstStyle/>
          <a:p>
            <a:r>
              <a:rPr lang="en-US" altLang="zh-CN" b="1"/>
              <a:t>Pearson</a:t>
            </a:r>
            <a:r>
              <a:rPr altLang="zh-CN" b="1"/>
              <a:t>相关系数</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a:extLst>
              <a:ext uri="{FF2B5EF4-FFF2-40B4-BE49-F238E27FC236}">
                <a16:creationId xmlns:a16="http://schemas.microsoft.com/office/drawing/2014/main" id="{ACA572DA-7D64-4BE0-A9B5-B8B7622141C6}"/>
              </a:ext>
            </a:extLst>
          </p:cNvPr>
          <p:cNvGraphicFramePr>
            <a:graphicFrameLocks noGrp="1"/>
          </p:cNvGraphicFramePr>
          <p:nvPr>
            <p:ph idx="1"/>
          </p:nvPr>
        </p:nvGraphicFramePr>
        <p:xfrm>
          <a:off x="1773238" y="1758950"/>
          <a:ext cx="8099425" cy="4321175"/>
        </p:xfrm>
        <a:graphic>
          <a:graphicData uri="http://schemas.openxmlformats.org/drawingml/2006/table">
            <a:tbl>
              <a:tblPr firstRow="1" firstCol="1" bandRow="1">
                <a:tableStyleId>{5C22544A-7EE6-4342-B048-85BDC9FD1C3A}</a:tableStyleId>
              </a:tblPr>
              <a:tblGrid>
                <a:gridCol w="539962">
                  <a:extLst>
                    <a:ext uri="{9D8B030D-6E8A-4147-A177-3AD203B41FA5}">
                      <a16:colId xmlns:a16="http://schemas.microsoft.com/office/drawing/2014/main" val="20000"/>
                    </a:ext>
                  </a:extLst>
                </a:gridCol>
                <a:gridCol w="539962">
                  <a:extLst>
                    <a:ext uri="{9D8B030D-6E8A-4147-A177-3AD203B41FA5}">
                      <a16:colId xmlns:a16="http://schemas.microsoft.com/office/drawing/2014/main" val="20001"/>
                    </a:ext>
                  </a:extLst>
                </a:gridCol>
                <a:gridCol w="539962">
                  <a:extLst>
                    <a:ext uri="{9D8B030D-6E8A-4147-A177-3AD203B41FA5}">
                      <a16:colId xmlns:a16="http://schemas.microsoft.com/office/drawing/2014/main" val="20002"/>
                    </a:ext>
                  </a:extLst>
                </a:gridCol>
                <a:gridCol w="539962">
                  <a:extLst>
                    <a:ext uri="{9D8B030D-6E8A-4147-A177-3AD203B41FA5}">
                      <a16:colId xmlns:a16="http://schemas.microsoft.com/office/drawing/2014/main" val="20003"/>
                    </a:ext>
                  </a:extLst>
                </a:gridCol>
                <a:gridCol w="539962">
                  <a:extLst>
                    <a:ext uri="{9D8B030D-6E8A-4147-A177-3AD203B41FA5}">
                      <a16:colId xmlns:a16="http://schemas.microsoft.com/office/drawing/2014/main" val="20004"/>
                    </a:ext>
                  </a:extLst>
                </a:gridCol>
                <a:gridCol w="539962">
                  <a:extLst>
                    <a:ext uri="{9D8B030D-6E8A-4147-A177-3AD203B41FA5}">
                      <a16:colId xmlns:a16="http://schemas.microsoft.com/office/drawing/2014/main" val="20005"/>
                    </a:ext>
                  </a:extLst>
                </a:gridCol>
                <a:gridCol w="539962">
                  <a:extLst>
                    <a:ext uri="{9D8B030D-6E8A-4147-A177-3AD203B41FA5}">
                      <a16:colId xmlns:a16="http://schemas.microsoft.com/office/drawing/2014/main" val="20006"/>
                    </a:ext>
                  </a:extLst>
                </a:gridCol>
                <a:gridCol w="539962">
                  <a:extLst>
                    <a:ext uri="{9D8B030D-6E8A-4147-A177-3AD203B41FA5}">
                      <a16:colId xmlns:a16="http://schemas.microsoft.com/office/drawing/2014/main" val="20007"/>
                    </a:ext>
                  </a:extLst>
                </a:gridCol>
                <a:gridCol w="539962">
                  <a:extLst>
                    <a:ext uri="{9D8B030D-6E8A-4147-A177-3AD203B41FA5}">
                      <a16:colId xmlns:a16="http://schemas.microsoft.com/office/drawing/2014/main" val="20008"/>
                    </a:ext>
                  </a:extLst>
                </a:gridCol>
                <a:gridCol w="539962">
                  <a:extLst>
                    <a:ext uri="{9D8B030D-6E8A-4147-A177-3AD203B41FA5}">
                      <a16:colId xmlns:a16="http://schemas.microsoft.com/office/drawing/2014/main" val="20009"/>
                    </a:ext>
                  </a:extLst>
                </a:gridCol>
                <a:gridCol w="539962">
                  <a:extLst>
                    <a:ext uri="{9D8B030D-6E8A-4147-A177-3AD203B41FA5}">
                      <a16:colId xmlns:a16="http://schemas.microsoft.com/office/drawing/2014/main" val="20010"/>
                    </a:ext>
                  </a:extLst>
                </a:gridCol>
                <a:gridCol w="539962">
                  <a:extLst>
                    <a:ext uri="{9D8B030D-6E8A-4147-A177-3AD203B41FA5}">
                      <a16:colId xmlns:a16="http://schemas.microsoft.com/office/drawing/2014/main" val="20011"/>
                    </a:ext>
                  </a:extLst>
                </a:gridCol>
                <a:gridCol w="539962">
                  <a:extLst>
                    <a:ext uri="{9D8B030D-6E8A-4147-A177-3AD203B41FA5}">
                      <a16:colId xmlns:a16="http://schemas.microsoft.com/office/drawing/2014/main" val="20012"/>
                    </a:ext>
                  </a:extLst>
                </a:gridCol>
                <a:gridCol w="539962">
                  <a:extLst>
                    <a:ext uri="{9D8B030D-6E8A-4147-A177-3AD203B41FA5}">
                      <a16:colId xmlns:a16="http://schemas.microsoft.com/office/drawing/2014/main" val="20013"/>
                    </a:ext>
                  </a:extLst>
                </a:gridCol>
                <a:gridCol w="539962">
                  <a:extLst>
                    <a:ext uri="{9D8B030D-6E8A-4147-A177-3AD203B41FA5}">
                      <a16:colId xmlns:a16="http://schemas.microsoft.com/office/drawing/2014/main" val="20014"/>
                    </a:ext>
                  </a:extLst>
                </a:gridCol>
              </a:tblGrid>
              <a:tr h="288078">
                <a:tc>
                  <a:txBody>
                    <a:bodyPr/>
                    <a:lstStyle/>
                    <a:p>
                      <a:pPr algn="ctr">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x10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x11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x12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x13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y</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0"/>
                  </a:ext>
                </a:extLst>
              </a:tr>
              <a:tr h="288078">
                <a:tc>
                  <a:txBody>
                    <a:bodyPr/>
                    <a:lstStyle/>
                    <a:p>
                      <a:pPr algn="ctr">
                        <a:spcAft>
                          <a:spcPts val="0"/>
                        </a:spcAft>
                      </a:pPr>
                      <a:r>
                        <a:rPr lang="en-US" sz="1400" kern="100">
                          <a:effectLst/>
                          <a:latin typeface="微软雅黑" pitchFamily="34" charset="-122"/>
                          <a:ea typeface="微软雅黑" pitchFamily="34" charset="-122"/>
                        </a:rPr>
                        <a:t>x1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-0.29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0.94</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1"/>
                  </a:ext>
                </a:extLst>
              </a:tr>
              <a:tr h="288078">
                <a:tc>
                  <a:txBody>
                    <a:bodyPr/>
                    <a:lstStyle/>
                    <a:p>
                      <a:pPr algn="ctr">
                        <a:spcAft>
                          <a:spcPts val="0"/>
                        </a:spcAft>
                      </a:pPr>
                      <a:r>
                        <a:rPr lang="en-US" sz="1400" kern="100">
                          <a:effectLst/>
                          <a:latin typeface="微软雅黑" pitchFamily="34" charset="-122"/>
                          <a:ea typeface="微软雅黑" pitchFamily="34" charset="-122"/>
                        </a:rPr>
                        <a:t>x2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2"/>
                  </a:ext>
                </a:extLst>
              </a:tr>
              <a:tr h="288078">
                <a:tc>
                  <a:txBody>
                    <a:bodyPr/>
                    <a:lstStyle/>
                    <a:p>
                      <a:pPr algn="ctr">
                        <a:spcAft>
                          <a:spcPts val="0"/>
                        </a:spcAft>
                      </a:pPr>
                      <a:r>
                        <a:rPr lang="en-US" sz="1400" kern="100">
                          <a:effectLst/>
                          <a:latin typeface="微软雅黑" pitchFamily="34" charset="-122"/>
                          <a:ea typeface="微软雅黑" pitchFamily="34" charset="-122"/>
                        </a:rPr>
                        <a:t>x3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3"/>
                  </a:ext>
                </a:extLst>
              </a:tr>
              <a:tr h="288078">
                <a:tc>
                  <a:txBody>
                    <a:bodyPr/>
                    <a:lstStyle/>
                    <a:p>
                      <a:pPr algn="ctr">
                        <a:spcAft>
                          <a:spcPts val="0"/>
                        </a:spcAft>
                      </a:pPr>
                      <a:r>
                        <a:rPr lang="en-US" sz="1400" kern="100">
                          <a:effectLst/>
                          <a:latin typeface="微软雅黑" pitchFamily="34" charset="-122"/>
                          <a:ea typeface="微软雅黑" pitchFamily="34" charset="-122"/>
                        </a:rPr>
                        <a:t>x4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4"/>
                  </a:ext>
                </a:extLst>
              </a:tr>
              <a:tr h="288078">
                <a:tc>
                  <a:txBody>
                    <a:bodyPr/>
                    <a:lstStyle/>
                    <a:p>
                      <a:pPr algn="ctr">
                        <a:spcAft>
                          <a:spcPts val="0"/>
                        </a:spcAft>
                      </a:pPr>
                      <a:r>
                        <a:rPr lang="en-US" sz="1400" kern="100">
                          <a:effectLst/>
                          <a:latin typeface="微软雅黑" pitchFamily="34" charset="-122"/>
                          <a:ea typeface="微软雅黑" pitchFamily="34" charset="-122"/>
                        </a:rPr>
                        <a:t>x5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5"/>
                  </a:ext>
                </a:extLst>
              </a:tr>
              <a:tr h="288078">
                <a:tc>
                  <a:txBody>
                    <a:bodyPr/>
                    <a:lstStyle/>
                    <a:p>
                      <a:pPr algn="ctr">
                        <a:spcAft>
                          <a:spcPts val="0"/>
                        </a:spcAft>
                      </a:pPr>
                      <a:r>
                        <a:rPr lang="en-US" sz="1400" kern="100">
                          <a:effectLst/>
                          <a:latin typeface="微软雅黑" pitchFamily="34" charset="-122"/>
                          <a:ea typeface="微软雅黑" pitchFamily="34" charset="-122"/>
                        </a:rPr>
                        <a:t>x6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-0.34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0.91</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6"/>
                  </a:ext>
                </a:extLst>
              </a:tr>
              <a:tr h="288078">
                <a:tc>
                  <a:txBody>
                    <a:bodyPr/>
                    <a:lstStyle/>
                    <a:p>
                      <a:pPr algn="ctr">
                        <a:spcAft>
                          <a:spcPts val="0"/>
                        </a:spcAft>
                      </a:pPr>
                      <a:r>
                        <a:rPr lang="en-US" sz="1400" kern="100">
                          <a:effectLst/>
                          <a:latin typeface="微软雅黑" pitchFamily="34" charset="-122"/>
                          <a:ea typeface="微软雅黑" pitchFamily="34" charset="-122"/>
                        </a:rPr>
                        <a:t>x7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7"/>
                  </a:ext>
                </a:extLst>
              </a:tr>
              <a:tr h="288078">
                <a:tc>
                  <a:txBody>
                    <a:bodyPr/>
                    <a:lstStyle/>
                    <a:p>
                      <a:pPr algn="ctr">
                        <a:spcAft>
                          <a:spcPts val="0"/>
                        </a:spcAft>
                      </a:pPr>
                      <a:r>
                        <a:rPr lang="en-US" sz="1400" kern="100">
                          <a:effectLst/>
                          <a:latin typeface="微软雅黑" pitchFamily="34" charset="-122"/>
                          <a:ea typeface="微软雅黑" pitchFamily="34" charset="-122"/>
                        </a:rPr>
                        <a:t>x8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8"/>
                  </a:ext>
                </a:extLst>
              </a:tr>
              <a:tr h="288078">
                <a:tc>
                  <a:txBody>
                    <a:bodyPr/>
                    <a:lstStyle/>
                    <a:p>
                      <a:pPr algn="ctr">
                        <a:spcAft>
                          <a:spcPts val="0"/>
                        </a:spcAft>
                      </a:pPr>
                      <a:r>
                        <a:rPr lang="en-US" sz="1400" kern="100">
                          <a:effectLst/>
                          <a:latin typeface="微软雅黑" pitchFamily="34" charset="-122"/>
                          <a:ea typeface="微软雅黑" pitchFamily="34" charset="-122"/>
                        </a:rPr>
                        <a:t>x9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-0.23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09"/>
                  </a:ext>
                </a:extLst>
              </a:tr>
              <a:tr h="288078">
                <a:tc>
                  <a:txBody>
                    <a:bodyPr/>
                    <a:lstStyle/>
                    <a:p>
                      <a:pPr algn="ctr">
                        <a:spcAft>
                          <a:spcPts val="0"/>
                        </a:spcAft>
                      </a:pPr>
                      <a:r>
                        <a:rPr lang="en-US" sz="1400" kern="100">
                          <a:effectLst/>
                          <a:latin typeface="微软雅黑" pitchFamily="34" charset="-122"/>
                          <a:ea typeface="微软雅黑" pitchFamily="34" charset="-122"/>
                        </a:rPr>
                        <a:t>x10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10"/>
                  </a:ext>
                </a:extLst>
              </a:tr>
              <a:tr h="288078">
                <a:tc>
                  <a:txBody>
                    <a:bodyPr/>
                    <a:lstStyle/>
                    <a:p>
                      <a:pPr algn="ctr">
                        <a:spcAft>
                          <a:spcPts val="0"/>
                        </a:spcAft>
                      </a:pPr>
                      <a:r>
                        <a:rPr lang="en-US" sz="1400" kern="100">
                          <a:effectLst/>
                          <a:latin typeface="微软雅黑" pitchFamily="34" charset="-122"/>
                          <a:ea typeface="微软雅黑" pitchFamily="34" charset="-122"/>
                        </a:rPr>
                        <a:t>x11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-0.29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-0.34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-0.23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-0.43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-0.12</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11"/>
                  </a:ext>
                </a:extLst>
              </a:tr>
              <a:tr h="288078">
                <a:tc>
                  <a:txBody>
                    <a:bodyPr/>
                    <a:lstStyle/>
                    <a:p>
                      <a:pPr algn="ctr">
                        <a:spcAft>
                          <a:spcPts val="0"/>
                        </a:spcAft>
                      </a:pPr>
                      <a:r>
                        <a:rPr lang="en-US" sz="1400" kern="100">
                          <a:effectLst/>
                          <a:latin typeface="微软雅黑" pitchFamily="34" charset="-122"/>
                          <a:ea typeface="微软雅黑" pitchFamily="34" charset="-122"/>
                        </a:rPr>
                        <a:t>x12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0.95</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-0.43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0.87</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12"/>
                  </a:ext>
                </a:extLst>
              </a:tr>
              <a:tr h="288078">
                <a:tc>
                  <a:txBody>
                    <a:bodyPr/>
                    <a:lstStyle/>
                    <a:p>
                      <a:pPr algn="ctr">
                        <a:spcAft>
                          <a:spcPts val="0"/>
                        </a:spcAft>
                      </a:pPr>
                      <a:r>
                        <a:rPr lang="en-US" sz="1400" kern="100">
                          <a:effectLst/>
                          <a:latin typeface="微软雅黑" pitchFamily="34" charset="-122"/>
                          <a:ea typeface="微软雅黑" pitchFamily="34" charset="-122"/>
                        </a:rPr>
                        <a:t>x13</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-0.16</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1.00</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13"/>
                  </a:ext>
                </a:extLst>
              </a:tr>
              <a:tr h="288078">
                <a:tc>
                  <a:txBody>
                    <a:bodyPr/>
                    <a:lstStyle/>
                    <a:p>
                      <a:pPr algn="ctr">
                        <a:spcAft>
                          <a:spcPts val="0"/>
                        </a:spcAft>
                      </a:pPr>
                      <a:r>
                        <a:rPr lang="en-US" sz="1400" kern="100">
                          <a:effectLst/>
                          <a:latin typeface="微软雅黑" pitchFamily="34" charset="-122"/>
                          <a:ea typeface="微软雅黑" pitchFamily="34" charset="-122"/>
                        </a:rPr>
                        <a:t>y</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0.94</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0.91</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0.98</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-0.12</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0.87</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a:effectLst/>
                          <a:latin typeface="微软雅黑" pitchFamily="34" charset="-122"/>
                          <a:ea typeface="微软雅黑" pitchFamily="34" charset="-122"/>
                        </a:rPr>
                        <a:t>0.99</a:t>
                      </a:r>
                      <a:endParaRPr lang="zh-CN" sz="1400" kern="100">
                        <a:effectLst/>
                        <a:latin typeface="微软雅黑" pitchFamily="34" charset="-122"/>
                        <a:ea typeface="微软雅黑" pitchFamily="34" charset="-122"/>
                        <a:cs typeface="Times New Roman"/>
                      </a:endParaRPr>
                    </a:p>
                  </a:txBody>
                  <a:tcPr marL="42980" marR="42980" marT="0" marB="0" anchor="ctr"/>
                </a:tc>
                <a:tc>
                  <a:txBody>
                    <a:bodyPr/>
                    <a:lstStyle/>
                    <a:p>
                      <a:pPr algn="ctr">
                        <a:spcAft>
                          <a:spcPts val="0"/>
                        </a:spcAft>
                      </a:pPr>
                      <a:r>
                        <a:rPr lang="en-US" sz="1400" kern="100" dirty="0">
                          <a:effectLst/>
                          <a:latin typeface="微软雅黑" pitchFamily="34" charset="-122"/>
                          <a:ea typeface="微软雅黑" pitchFamily="34" charset="-122"/>
                        </a:rPr>
                        <a:t>1.00</a:t>
                      </a:r>
                      <a:endParaRPr lang="zh-CN" sz="1400" kern="100" dirty="0">
                        <a:effectLst/>
                        <a:latin typeface="微软雅黑" pitchFamily="34" charset="-122"/>
                        <a:ea typeface="微软雅黑" pitchFamily="34" charset="-122"/>
                        <a:cs typeface="Times New Roman"/>
                      </a:endParaRPr>
                    </a:p>
                  </a:txBody>
                  <a:tcPr marL="42980" marR="42980" marT="0" marB="0" anchor="ctr"/>
                </a:tc>
                <a:extLst>
                  <a:ext uri="{0D108BD9-81ED-4DB2-BD59-A6C34878D82A}">
                    <a16:rowId xmlns:a16="http://schemas.microsoft.com/office/drawing/2014/main" val="10014"/>
                  </a:ext>
                </a:extLst>
              </a:tr>
            </a:tbl>
          </a:graphicData>
        </a:graphic>
      </p:graphicFrame>
      <p:sp>
        <p:nvSpPr>
          <p:cNvPr id="27908" name="标题 2">
            <a:extLst>
              <a:ext uri="{FF2B5EF4-FFF2-40B4-BE49-F238E27FC236}">
                <a16:creationId xmlns:a16="http://schemas.microsoft.com/office/drawing/2014/main" id="{FC54332F-E397-472B-91A2-0C84D610FA9A}"/>
              </a:ext>
            </a:extLst>
          </p:cNvPr>
          <p:cNvSpPr>
            <a:spLocks noGrp="1"/>
          </p:cNvSpPr>
          <p:nvPr>
            <p:ph type="title"/>
          </p:nvPr>
        </p:nvSpPr>
        <p:spPr>
          <a:xfrm>
            <a:off x="255588" y="358775"/>
            <a:ext cx="10972800" cy="528638"/>
          </a:xfrm>
        </p:spPr>
        <p:txBody>
          <a:bodyPr/>
          <a:lstStyle/>
          <a:p>
            <a:r>
              <a:rPr lang="zh-CN" altLang="en-US"/>
              <a:t>分析计算结果</a:t>
            </a:r>
          </a:p>
        </p:txBody>
      </p:sp>
      <p:sp>
        <p:nvSpPr>
          <p:cNvPr id="27909" name="内容占位符 3">
            <a:extLst>
              <a:ext uri="{FF2B5EF4-FFF2-40B4-BE49-F238E27FC236}">
                <a16:creationId xmlns:a16="http://schemas.microsoft.com/office/drawing/2014/main" id="{8517C771-EEF3-401A-97CB-CB2D2CC33115}"/>
              </a:ext>
            </a:extLst>
          </p:cNvPr>
          <p:cNvSpPr>
            <a:spLocks noGrp="1"/>
          </p:cNvSpPr>
          <p:nvPr>
            <p:ph idx="10"/>
          </p:nvPr>
        </p:nvSpPr>
        <p:spPr>
          <a:xfrm>
            <a:off x="423863" y="1138238"/>
            <a:ext cx="11107737" cy="427037"/>
          </a:xfrm>
        </p:spPr>
        <p:txBody>
          <a:bodyPr/>
          <a:lstStyle/>
          <a:p>
            <a:r>
              <a:rPr lang="en-US" altLang="zh-CN" b="1"/>
              <a:t>Pearson</a:t>
            </a:r>
            <a:r>
              <a:rPr altLang="zh-CN" b="1"/>
              <a:t>相关系数矩阵</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1FFE5E1-C253-4F0A-AC3A-739CB39B5CC9}"/>
              </a:ext>
            </a:extLst>
          </p:cNvPr>
          <p:cNvSpPr>
            <a:spLocks noGrp="1"/>
          </p:cNvSpPr>
          <p:nvPr>
            <p:ph idx="1"/>
          </p:nvPr>
        </p:nvSpPr>
        <p:spPr>
          <a:xfrm>
            <a:off x="423863" y="1754188"/>
            <a:ext cx="11107737" cy="4370387"/>
          </a:xfrm>
        </p:spPr>
        <p:txBody>
          <a:bodyPr/>
          <a:lstStyle/>
          <a:p>
            <a:pPr fontAlgn="auto">
              <a:lnSpc>
                <a:spcPct val="100000"/>
              </a:lnSpc>
              <a:spcBef>
                <a:spcPts val="900"/>
              </a:spcBef>
              <a:defRPr/>
            </a:pPr>
            <a:r>
              <a:rPr lang="zh-CN" altLang="zh-CN" dirty="0"/>
              <a:t>由</a:t>
            </a:r>
            <a:r>
              <a:rPr lang="zh-CN" altLang="en-US" dirty="0"/>
              <a:t>上表</a:t>
            </a:r>
            <a:r>
              <a:rPr lang="zh-CN" altLang="zh-CN" dirty="0"/>
              <a:t>可知，居民消费价格指数（</a:t>
            </a:r>
            <a:r>
              <a:rPr lang="en-US" altLang="zh-CN" dirty="0"/>
              <a:t>x11</a:t>
            </a:r>
            <a:r>
              <a:rPr lang="zh-CN" altLang="zh-CN" dirty="0"/>
              <a:t>）与财政收入（</a:t>
            </a:r>
            <a:r>
              <a:rPr lang="en-US" altLang="zh-CN" dirty="0"/>
              <a:t>y</a:t>
            </a:r>
            <a:r>
              <a:rPr lang="zh-CN" altLang="zh-CN" dirty="0"/>
              <a:t>）的线性关系不显著，呈现负相关。其余特征均与财政收入呈现高度的正相关关系</a:t>
            </a:r>
            <a:r>
              <a:rPr lang="zh-CN" altLang="en-US" dirty="0"/>
              <a:t>。</a:t>
            </a:r>
            <a:endParaRPr lang="en-US" altLang="zh-CN" dirty="0"/>
          </a:p>
          <a:p>
            <a:pPr marL="720000" fontAlgn="auto">
              <a:lnSpc>
                <a:spcPct val="100000"/>
              </a:lnSpc>
              <a:spcBef>
                <a:spcPts val="900"/>
              </a:spcBef>
              <a:buFont typeface="Arial" pitchFamily="34" charset="0"/>
              <a:buChar char="•"/>
              <a:defRPr/>
            </a:pPr>
            <a:r>
              <a:rPr lang="zh-CN" altLang="zh-CN" dirty="0"/>
              <a:t>按相关性大小，依次是</a:t>
            </a:r>
            <a:r>
              <a:rPr lang="en-US" altLang="zh-CN" dirty="0"/>
              <a:t>x3</a:t>
            </a:r>
            <a:r>
              <a:rPr lang="zh-CN" altLang="zh-CN" dirty="0"/>
              <a:t>，</a:t>
            </a:r>
            <a:r>
              <a:rPr lang="en-US" altLang="zh-CN" dirty="0"/>
              <a:t>x4</a:t>
            </a:r>
            <a:r>
              <a:rPr lang="zh-CN" altLang="zh-CN" dirty="0"/>
              <a:t>，</a:t>
            </a:r>
            <a:r>
              <a:rPr lang="en-US" altLang="zh-CN" dirty="0"/>
              <a:t>x5</a:t>
            </a:r>
            <a:r>
              <a:rPr lang="zh-CN" altLang="zh-CN" dirty="0"/>
              <a:t>，</a:t>
            </a:r>
            <a:r>
              <a:rPr lang="en-US" altLang="zh-CN" dirty="0"/>
              <a:t>x7</a:t>
            </a:r>
            <a:r>
              <a:rPr lang="zh-CN" altLang="zh-CN" dirty="0"/>
              <a:t>，</a:t>
            </a:r>
            <a:r>
              <a:rPr lang="en-US" altLang="zh-CN" dirty="0"/>
              <a:t>x8</a:t>
            </a:r>
            <a:r>
              <a:rPr lang="zh-CN" altLang="zh-CN" dirty="0"/>
              <a:t>，</a:t>
            </a:r>
            <a:r>
              <a:rPr lang="en-US" altLang="zh-CN" dirty="0"/>
              <a:t>x10</a:t>
            </a:r>
            <a:r>
              <a:rPr lang="zh-CN" altLang="zh-CN" dirty="0"/>
              <a:t>，</a:t>
            </a:r>
            <a:r>
              <a:rPr lang="en-US" altLang="zh-CN" dirty="0"/>
              <a:t>x13</a:t>
            </a:r>
            <a:r>
              <a:rPr lang="zh-CN" altLang="zh-CN" dirty="0"/>
              <a:t>，</a:t>
            </a:r>
            <a:r>
              <a:rPr lang="en-US" altLang="zh-CN" dirty="0"/>
              <a:t>x2</a:t>
            </a:r>
            <a:r>
              <a:rPr lang="zh-CN" altLang="zh-CN" dirty="0"/>
              <a:t>，</a:t>
            </a:r>
            <a:r>
              <a:rPr lang="en-US" altLang="zh-CN" dirty="0"/>
              <a:t>x9</a:t>
            </a:r>
            <a:r>
              <a:rPr lang="zh-CN" altLang="zh-CN" dirty="0"/>
              <a:t>，</a:t>
            </a:r>
            <a:r>
              <a:rPr lang="en-US" altLang="zh-CN" dirty="0"/>
              <a:t>x1</a:t>
            </a:r>
            <a:r>
              <a:rPr lang="zh-CN" altLang="zh-CN" dirty="0"/>
              <a:t>，</a:t>
            </a:r>
            <a:r>
              <a:rPr lang="en-US" altLang="zh-CN" dirty="0"/>
              <a:t>x6</a:t>
            </a:r>
            <a:r>
              <a:rPr lang="zh-CN" altLang="zh-CN" dirty="0"/>
              <a:t>和</a:t>
            </a:r>
            <a:r>
              <a:rPr lang="en-US" altLang="zh-CN" dirty="0"/>
              <a:t>x12</a:t>
            </a:r>
            <a:r>
              <a:rPr lang="zh-CN" altLang="zh-CN" dirty="0"/>
              <a:t>。</a:t>
            </a:r>
            <a:endParaRPr lang="en-US" altLang="zh-CN" dirty="0"/>
          </a:p>
          <a:p>
            <a:pPr fontAlgn="auto">
              <a:lnSpc>
                <a:spcPct val="100000"/>
              </a:lnSpc>
              <a:spcBef>
                <a:spcPts val="900"/>
              </a:spcBef>
              <a:defRPr/>
            </a:pPr>
            <a:r>
              <a:rPr lang="zh-CN" altLang="zh-CN" dirty="0"/>
              <a:t>各特征之间存在着严重的多重共线性</a:t>
            </a:r>
            <a:r>
              <a:rPr lang="zh-CN" altLang="en-US" dirty="0"/>
              <a:t>：</a:t>
            </a:r>
            <a:endParaRPr lang="en-US" altLang="zh-CN" dirty="0"/>
          </a:p>
          <a:p>
            <a:pPr marL="720000" fontAlgn="auto">
              <a:lnSpc>
                <a:spcPct val="100000"/>
              </a:lnSpc>
              <a:spcBef>
                <a:spcPts val="900"/>
              </a:spcBef>
              <a:buFont typeface="Arial" pitchFamily="34" charset="0"/>
              <a:buChar char="•"/>
              <a:defRPr/>
            </a:pPr>
            <a:r>
              <a:rPr lang="zh-CN" altLang="zh-CN" dirty="0"/>
              <a:t>特征</a:t>
            </a:r>
            <a:r>
              <a:rPr lang="en-US" altLang="zh-CN" dirty="0"/>
              <a:t>x1</a:t>
            </a:r>
            <a:r>
              <a:rPr lang="zh-CN" altLang="zh-CN" dirty="0"/>
              <a:t>，</a:t>
            </a:r>
            <a:r>
              <a:rPr lang="en-US" altLang="zh-CN" dirty="0"/>
              <a:t>x4</a:t>
            </a:r>
            <a:r>
              <a:rPr lang="zh-CN" altLang="zh-CN" dirty="0"/>
              <a:t>，</a:t>
            </a:r>
            <a:r>
              <a:rPr lang="en-US" altLang="zh-CN" dirty="0"/>
              <a:t>x5</a:t>
            </a:r>
            <a:r>
              <a:rPr lang="zh-CN" altLang="zh-CN" dirty="0"/>
              <a:t>，</a:t>
            </a:r>
            <a:r>
              <a:rPr lang="en-US" altLang="zh-CN" dirty="0"/>
              <a:t>x6</a:t>
            </a:r>
            <a:r>
              <a:rPr lang="zh-CN" altLang="zh-CN" dirty="0"/>
              <a:t>，</a:t>
            </a:r>
            <a:r>
              <a:rPr lang="en-US" altLang="zh-CN" dirty="0"/>
              <a:t>x8</a:t>
            </a:r>
            <a:r>
              <a:rPr lang="zh-CN" altLang="zh-CN" dirty="0"/>
              <a:t>，</a:t>
            </a:r>
            <a:r>
              <a:rPr lang="en-US" altLang="zh-CN" dirty="0"/>
              <a:t>x9</a:t>
            </a:r>
            <a:r>
              <a:rPr lang="zh-CN" altLang="zh-CN" dirty="0"/>
              <a:t>，</a:t>
            </a:r>
            <a:r>
              <a:rPr lang="en-US" altLang="zh-CN" dirty="0"/>
              <a:t>x10</a:t>
            </a:r>
            <a:r>
              <a:rPr lang="zh-CN" altLang="zh-CN" dirty="0"/>
              <a:t>与除了</a:t>
            </a:r>
            <a:r>
              <a:rPr lang="en-US" altLang="zh-CN" dirty="0"/>
              <a:t>x11</a:t>
            </a:r>
            <a:r>
              <a:rPr lang="zh-CN" altLang="zh-CN" dirty="0"/>
              <a:t>之外的特征均存在严重的共线性</a:t>
            </a:r>
            <a:r>
              <a:rPr lang="zh-CN" altLang="en-US" dirty="0"/>
              <a:t>。</a:t>
            </a:r>
            <a:endParaRPr lang="en-US" altLang="zh-CN" dirty="0"/>
          </a:p>
          <a:p>
            <a:pPr marL="720000" fontAlgn="auto">
              <a:lnSpc>
                <a:spcPct val="100000"/>
              </a:lnSpc>
              <a:spcBef>
                <a:spcPts val="900"/>
              </a:spcBef>
              <a:buFont typeface="Arial" pitchFamily="34" charset="0"/>
              <a:buChar char="•"/>
              <a:defRPr/>
            </a:pPr>
            <a:r>
              <a:rPr lang="zh-CN" altLang="zh-CN" dirty="0"/>
              <a:t>特征</a:t>
            </a:r>
            <a:r>
              <a:rPr lang="en-US" altLang="zh-CN" dirty="0"/>
              <a:t>x2</a:t>
            </a:r>
            <a:r>
              <a:rPr lang="zh-CN" altLang="zh-CN" dirty="0"/>
              <a:t>，</a:t>
            </a:r>
            <a:r>
              <a:rPr lang="en-US" altLang="zh-CN" dirty="0"/>
              <a:t>x3</a:t>
            </a:r>
            <a:r>
              <a:rPr lang="zh-CN" altLang="zh-CN" dirty="0"/>
              <a:t>，</a:t>
            </a:r>
            <a:r>
              <a:rPr lang="en-US" altLang="zh-CN" dirty="0"/>
              <a:t>x7</a:t>
            </a:r>
            <a:r>
              <a:rPr lang="zh-CN" altLang="zh-CN" dirty="0"/>
              <a:t>与除了</a:t>
            </a:r>
            <a:r>
              <a:rPr lang="en-US" altLang="zh-CN" dirty="0"/>
              <a:t>x11</a:t>
            </a:r>
            <a:r>
              <a:rPr lang="zh-CN" altLang="zh-CN" dirty="0"/>
              <a:t>和</a:t>
            </a:r>
            <a:r>
              <a:rPr lang="en-US" altLang="zh-CN" dirty="0"/>
              <a:t>x12</a:t>
            </a:r>
            <a:r>
              <a:rPr lang="zh-CN" altLang="zh-CN" dirty="0"/>
              <a:t>外的其他特征存在着严重的多重共线性</a:t>
            </a:r>
            <a:r>
              <a:rPr lang="zh-CN" altLang="en-US" dirty="0"/>
              <a:t>。</a:t>
            </a:r>
            <a:endParaRPr lang="en-US" altLang="zh-CN" dirty="0"/>
          </a:p>
          <a:p>
            <a:pPr marL="720000" fontAlgn="auto">
              <a:lnSpc>
                <a:spcPct val="100000"/>
              </a:lnSpc>
              <a:spcBef>
                <a:spcPts val="900"/>
              </a:spcBef>
              <a:buFont typeface="Arial" pitchFamily="34" charset="0"/>
              <a:buChar char="•"/>
              <a:defRPr/>
            </a:pPr>
            <a:r>
              <a:rPr lang="en-US" altLang="zh-CN" dirty="0"/>
              <a:t>x11</a:t>
            </a:r>
            <a:r>
              <a:rPr lang="zh-CN" altLang="zh-CN" dirty="0"/>
              <a:t>与各特征的共线性不明显</a:t>
            </a:r>
            <a:r>
              <a:rPr lang="zh-CN" altLang="en-US" dirty="0"/>
              <a:t>。</a:t>
            </a:r>
            <a:endParaRPr lang="en-US" altLang="zh-CN" dirty="0"/>
          </a:p>
          <a:p>
            <a:pPr marL="720000" fontAlgn="auto">
              <a:lnSpc>
                <a:spcPct val="100000"/>
              </a:lnSpc>
              <a:spcBef>
                <a:spcPts val="900"/>
              </a:spcBef>
              <a:buFont typeface="Arial" pitchFamily="34" charset="0"/>
              <a:buChar char="•"/>
              <a:defRPr/>
            </a:pPr>
            <a:r>
              <a:rPr lang="en-US" altLang="zh-CN" dirty="0"/>
              <a:t>x12</a:t>
            </a:r>
            <a:r>
              <a:rPr lang="zh-CN" altLang="zh-CN" dirty="0"/>
              <a:t>与除了</a:t>
            </a:r>
            <a:r>
              <a:rPr lang="en-US" altLang="zh-CN" dirty="0"/>
              <a:t>x2</a:t>
            </a:r>
            <a:r>
              <a:rPr lang="zh-CN" altLang="zh-CN" dirty="0"/>
              <a:t>，</a:t>
            </a:r>
            <a:r>
              <a:rPr lang="en-US" altLang="zh-CN" dirty="0"/>
              <a:t>x3</a:t>
            </a:r>
            <a:r>
              <a:rPr lang="zh-CN" altLang="zh-CN" dirty="0"/>
              <a:t>，</a:t>
            </a:r>
            <a:r>
              <a:rPr lang="en-US" altLang="zh-CN" dirty="0"/>
              <a:t>x7</a:t>
            </a:r>
            <a:r>
              <a:rPr lang="zh-CN" altLang="zh-CN" dirty="0"/>
              <a:t>，</a:t>
            </a:r>
            <a:r>
              <a:rPr lang="en-US" altLang="zh-CN" dirty="0"/>
              <a:t>x11</a:t>
            </a:r>
            <a:r>
              <a:rPr lang="zh-CN" altLang="zh-CN" dirty="0"/>
              <a:t>之外的其他特征有严重的共线性</a:t>
            </a:r>
            <a:r>
              <a:rPr lang="zh-CN" altLang="en-US" dirty="0"/>
              <a:t>。</a:t>
            </a:r>
            <a:endParaRPr lang="en-US" altLang="zh-CN" dirty="0"/>
          </a:p>
          <a:p>
            <a:pPr marL="720000" fontAlgn="auto">
              <a:lnSpc>
                <a:spcPct val="100000"/>
              </a:lnSpc>
              <a:spcBef>
                <a:spcPts val="900"/>
              </a:spcBef>
              <a:buFont typeface="Arial" pitchFamily="34" charset="0"/>
              <a:buChar char="•"/>
              <a:defRPr/>
            </a:pPr>
            <a:r>
              <a:rPr lang="en-US" altLang="zh-CN" dirty="0"/>
              <a:t>x13</a:t>
            </a:r>
            <a:r>
              <a:rPr lang="zh-CN" altLang="zh-CN" dirty="0"/>
              <a:t>与除了</a:t>
            </a:r>
            <a:r>
              <a:rPr lang="en-US" altLang="zh-CN" dirty="0"/>
              <a:t>x11</a:t>
            </a:r>
            <a:r>
              <a:rPr lang="zh-CN" altLang="zh-CN" dirty="0"/>
              <a:t>之外的各特征有严重的共线性</a:t>
            </a:r>
            <a:r>
              <a:rPr lang="zh-CN" altLang="en-US" dirty="0"/>
              <a:t>。</a:t>
            </a:r>
            <a:endParaRPr lang="en-US" altLang="zh-CN" dirty="0"/>
          </a:p>
          <a:p>
            <a:pPr marL="720000" fontAlgn="auto">
              <a:lnSpc>
                <a:spcPct val="100000"/>
              </a:lnSpc>
              <a:spcBef>
                <a:spcPts val="900"/>
              </a:spcBef>
              <a:buFont typeface="Arial" pitchFamily="34" charset="0"/>
              <a:buChar char="•"/>
              <a:defRPr/>
            </a:pPr>
            <a:r>
              <a:rPr lang="en-US" altLang="zh-CN" dirty="0"/>
              <a:t>x2</a:t>
            </a:r>
            <a:r>
              <a:rPr lang="zh-CN" altLang="zh-CN" dirty="0"/>
              <a:t>和</a:t>
            </a:r>
            <a:r>
              <a:rPr lang="en-US" altLang="zh-CN" dirty="0"/>
              <a:t>x3</a:t>
            </a:r>
            <a:r>
              <a:rPr lang="zh-CN" altLang="zh-CN" dirty="0"/>
              <a:t>，</a:t>
            </a:r>
            <a:r>
              <a:rPr lang="en-US" altLang="zh-CN" dirty="0"/>
              <a:t>x2</a:t>
            </a:r>
            <a:r>
              <a:rPr lang="zh-CN" altLang="zh-CN" dirty="0"/>
              <a:t>和</a:t>
            </a:r>
            <a:r>
              <a:rPr lang="en-US" altLang="zh-CN" dirty="0"/>
              <a:t>x13</a:t>
            </a:r>
            <a:r>
              <a:rPr lang="zh-CN" altLang="zh-CN" dirty="0"/>
              <a:t>，</a:t>
            </a:r>
            <a:r>
              <a:rPr lang="en-US" altLang="zh-CN" dirty="0"/>
              <a:t>x3</a:t>
            </a:r>
            <a:r>
              <a:rPr lang="zh-CN" altLang="zh-CN" dirty="0"/>
              <a:t>和</a:t>
            </a:r>
            <a:r>
              <a:rPr lang="en-US" altLang="zh-CN" dirty="0"/>
              <a:t>x13</a:t>
            </a:r>
            <a:r>
              <a:rPr lang="zh-CN" altLang="zh-CN" dirty="0"/>
              <a:t>等多对特征之间存在完全的共线性。</a:t>
            </a:r>
          </a:p>
          <a:p>
            <a:pPr fontAlgn="auto">
              <a:lnSpc>
                <a:spcPct val="100000"/>
              </a:lnSpc>
              <a:spcBef>
                <a:spcPts val="900"/>
              </a:spcBef>
              <a:defRPr/>
            </a:pPr>
            <a:r>
              <a:rPr lang="zh-CN" altLang="zh-CN" dirty="0"/>
              <a:t>由上述分析可知，选取的各特征除了</a:t>
            </a:r>
            <a:r>
              <a:rPr lang="en-US" altLang="zh-CN" dirty="0"/>
              <a:t>x11</a:t>
            </a:r>
            <a:r>
              <a:rPr lang="zh-CN" altLang="zh-CN" dirty="0"/>
              <a:t>外，其他特征与</a:t>
            </a:r>
            <a:r>
              <a:rPr lang="en-US" altLang="zh-CN" dirty="0"/>
              <a:t>y</a:t>
            </a:r>
            <a:r>
              <a:rPr lang="zh-CN" altLang="zh-CN" dirty="0"/>
              <a:t>的相关性很强，可以用作财政收入预测分析的关键特征，但这些特征之间存在着信息的重复，需要对特征进行进一步筛选。</a:t>
            </a:r>
          </a:p>
          <a:p>
            <a:pPr>
              <a:lnSpc>
                <a:spcPct val="100000"/>
              </a:lnSpc>
              <a:spcBef>
                <a:spcPts val="400"/>
              </a:spcBef>
              <a:defRPr/>
            </a:pPr>
            <a:endParaRPr lang="zh-CN" altLang="en-US" dirty="0"/>
          </a:p>
        </p:txBody>
      </p:sp>
      <p:sp>
        <p:nvSpPr>
          <p:cNvPr id="28675" name="标题 2">
            <a:extLst>
              <a:ext uri="{FF2B5EF4-FFF2-40B4-BE49-F238E27FC236}">
                <a16:creationId xmlns:a16="http://schemas.microsoft.com/office/drawing/2014/main" id="{E9FDE111-0E8A-4C4F-8245-4FCA00474C27}"/>
              </a:ext>
            </a:extLst>
          </p:cNvPr>
          <p:cNvSpPr>
            <a:spLocks noGrp="1"/>
          </p:cNvSpPr>
          <p:nvPr>
            <p:ph type="title"/>
          </p:nvPr>
        </p:nvSpPr>
        <p:spPr>
          <a:xfrm>
            <a:off x="255588" y="358775"/>
            <a:ext cx="10972800" cy="528638"/>
          </a:xfrm>
        </p:spPr>
        <p:txBody>
          <a:bodyPr/>
          <a:lstStyle/>
          <a:p>
            <a:r>
              <a:rPr lang="zh-CN" altLang="en-US"/>
              <a:t>分析计算结果</a:t>
            </a:r>
          </a:p>
        </p:txBody>
      </p:sp>
      <p:sp>
        <p:nvSpPr>
          <p:cNvPr id="28676" name="内容占位符 3">
            <a:extLst>
              <a:ext uri="{FF2B5EF4-FFF2-40B4-BE49-F238E27FC236}">
                <a16:creationId xmlns:a16="http://schemas.microsoft.com/office/drawing/2014/main" id="{81F86646-31BC-4BD9-9E6A-BB2B2E9CC68E}"/>
              </a:ext>
            </a:extLst>
          </p:cNvPr>
          <p:cNvSpPr>
            <a:spLocks noGrp="1"/>
          </p:cNvSpPr>
          <p:nvPr>
            <p:ph idx="10"/>
          </p:nvPr>
        </p:nvSpPr>
        <p:spPr>
          <a:xfrm>
            <a:off x="423863" y="1138238"/>
            <a:ext cx="11107737" cy="427037"/>
          </a:xfrm>
        </p:spPr>
        <p:txBody>
          <a:bodyPr/>
          <a:lstStyle/>
          <a:p>
            <a:r>
              <a:rPr b="1"/>
              <a:t>分析</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a:extLst>
              <a:ext uri="{FF2B5EF4-FFF2-40B4-BE49-F238E27FC236}">
                <a16:creationId xmlns:a16="http://schemas.microsoft.com/office/drawing/2014/main" id="{C44463F3-7EA1-499B-85CC-68C92C871DC0}"/>
              </a:ext>
            </a:extLst>
          </p:cNvPr>
          <p:cNvCxnSpPr>
            <a:cxnSpLocks/>
          </p:cNvCxnSpPr>
          <p:nvPr/>
        </p:nvCxnSpPr>
        <p:spPr>
          <a:xfrm>
            <a:off x="2986088" y="1081088"/>
            <a:ext cx="6350" cy="5192712"/>
          </a:xfrm>
          <a:prstGeom prst="line">
            <a:avLst/>
          </a:prstGeom>
        </p:spPr>
        <p:style>
          <a:lnRef idx="2">
            <a:schemeClr val="dk1"/>
          </a:lnRef>
          <a:fillRef idx="0">
            <a:schemeClr val="dk1"/>
          </a:fillRef>
          <a:effectRef idx="1">
            <a:schemeClr val="dk1"/>
          </a:effectRef>
          <a:fontRef idx="minor">
            <a:schemeClr val="tx1"/>
          </a:fontRef>
        </p:style>
      </p:cxnSp>
      <p:sp>
        <p:nvSpPr>
          <p:cNvPr id="19" name="Line 2">
            <a:extLst>
              <a:ext uri="{FF2B5EF4-FFF2-40B4-BE49-F238E27FC236}">
                <a16:creationId xmlns:a16="http://schemas.microsoft.com/office/drawing/2014/main" id="{DD40D151-F493-4ABC-BE6F-0B34D12A532E}"/>
              </a:ext>
            </a:extLst>
          </p:cNvPr>
          <p:cNvSpPr>
            <a:spLocks noChangeShapeType="1"/>
          </p:cNvSpPr>
          <p:nvPr/>
        </p:nvSpPr>
        <p:spPr bwMode="auto">
          <a:xfrm>
            <a:off x="2232025" y="3617913"/>
            <a:ext cx="7624763" cy="0"/>
          </a:xfrm>
          <a:prstGeom prst="line">
            <a:avLst/>
          </a:prstGeom>
        </p:spPr>
        <p:style>
          <a:lnRef idx="2">
            <a:schemeClr val="dk1"/>
          </a:lnRef>
          <a:fillRef idx="0">
            <a:schemeClr val="dk1"/>
          </a:fillRef>
          <a:effectRef idx="1">
            <a:schemeClr val="dk1"/>
          </a:effectRef>
          <a:fontRef idx="minor">
            <a:schemeClr val="tx1"/>
          </a:fontRef>
        </p:style>
        <p:txBody>
          <a:bodyPr/>
          <a:lstStyle/>
          <a:p>
            <a:pPr algn="ctr" eaLnBrk="1" fontAlgn="auto" hangingPunct="1">
              <a:spcBef>
                <a:spcPts val="0"/>
              </a:spcBef>
              <a:spcAft>
                <a:spcPts val="0"/>
              </a:spcAft>
              <a:defRPr/>
            </a:pPr>
            <a:endParaRPr lang="zh-CN" altLang="en-US" sz="1905" kern="0">
              <a:solidFill>
                <a:sysClr val="windowText" lastClr="000000"/>
              </a:solidFill>
              <a:latin typeface="微软雅黑" pitchFamily="34" charset="-122"/>
              <a:ea typeface="微软雅黑" pitchFamily="34" charset="-122"/>
            </a:endParaRPr>
          </a:p>
        </p:txBody>
      </p:sp>
      <p:sp>
        <p:nvSpPr>
          <p:cNvPr id="20" name="Oval 15">
            <a:extLst>
              <a:ext uri="{FF2B5EF4-FFF2-40B4-BE49-F238E27FC236}">
                <a16:creationId xmlns:a16="http://schemas.microsoft.com/office/drawing/2014/main" id="{96E0CA9E-F67E-40D0-AC44-4316E7A6EA4A}"/>
              </a:ext>
            </a:extLst>
          </p:cNvPr>
          <p:cNvSpPr>
            <a:spLocks noChangeArrowheads="1"/>
          </p:cNvSpPr>
          <p:nvPr/>
        </p:nvSpPr>
        <p:spPr bwMode="auto">
          <a:xfrm>
            <a:off x="2643983" y="135498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a:extLst>
              <a:ext uri="{FF2B5EF4-FFF2-40B4-BE49-F238E27FC236}">
                <a16:creationId xmlns:a16="http://schemas.microsoft.com/office/drawing/2014/main" id="{9A9FBFBA-A063-4024-96A0-BF8CE56922AD}"/>
              </a:ext>
            </a:extLst>
          </p:cNvPr>
          <p:cNvSpPr>
            <a:spLocks noChangeArrowheads="1"/>
          </p:cNvSpPr>
          <p:nvPr/>
        </p:nvSpPr>
        <p:spPr bwMode="auto">
          <a:xfrm>
            <a:off x="3582081" y="2267460"/>
            <a:ext cx="5825393"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sym typeface="微软雅黑" pitchFamily="34" charset="-122"/>
              </a:rPr>
              <a:t>了解相关性分析</a:t>
            </a:r>
            <a:endParaRPr lang="zh-CN" altLang="en-US" sz="2200" dirty="0">
              <a:latin typeface="微软雅黑" pitchFamily="34" charset="-122"/>
              <a:ea typeface="微软雅黑" pitchFamily="34" charset="-122"/>
            </a:endParaRPr>
          </a:p>
        </p:txBody>
      </p:sp>
      <p:sp>
        <p:nvSpPr>
          <p:cNvPr id="29706" name="标题 3">
            <a:extLst>
              <a:ext uri="{FF2B5EF4-FFF2-40B4-BE49-F238E27FC236}">
                <a16:creationId xmlns:a16="http://schemas.microsoft.com/office/drawing/2014/main" id="{F8F7B3CC-089F-46D3-B963-05C14EB00DC5}"/>
              </a:ext>
            </a:extLst>
          </p:cNvPr>
          <p:cNvSpPr>
            <a:spLocks noGrp="1"/>
          </p:cNvSpPr>
          <p:nvPr>
            <p:ph type="title"/>
          </p:nvPr>
        </p:nvSpPr>
        <p:spPr>
          <a:xfrm>
            <a:off x="255588" y="358775"/>
            <a:ext cx="10972800" cy="528638"/>
          </a:xfrm>
        </p:spPr>
        <p:txBody>
          <a:bodyPr/>
          <a:lstStyle/>
          <a:p>
            <a:r>
              <a:rPr lang="zh-CN" altLang="en-US"/>
              <a:t>目录</a:t>
            </a:r>
          </a:p>
        </p:txBody>
      </p:sp>
      <p:sp>
        <p:nvSpPr>
          <p:cNvPr id="13" name="AutoShape 17">
            <a:extLst>
              <a:ext uri="{FF2B5EF4-FFF2-40B4-BE49-F238E27FC236}">
                <a16:creationId xmlns:a16="http://schemas.microsoft.com/office/drawing/2014/main" id="{7200A33C-B49B-47BA-96E4-26BC2F5F1AC2}"/>
              </a:ext>
            </a:extLst>
          </p:cNvPr>
          <p:cNvSpPr>
            <a:spLocks noChangeArrowheads="1"/>
          </p:cNvSpPr>
          <p:nvPr/>
        </p:nvSpPr>
        <p:spPr bwMode="auto">
          <a:xfrm>
            <a:off x="3582081" y="1282981"/>
            <a:ext cx="5825394"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solidFill>
                  <a:schemeClr val="bg1"/>
                </a:solidFill>
                <a:latin typeface="微软雅黑" pitchFamily="34" charset="-122"/>
                <a:ea typeface="微软雅黑" pitchFamily="34" charset="-122"/>
                <a:sym typeface="微软雅黑" pitchFamily="34" charset="-122"/>
              </a:rPr>
              <a:t>分析财政收入预测背景</a:t>
            </a:r>
            <a:endParaRPr lang="zh-CN" altLang="en-US" sz="2200" dirty="0">
              <a:solidFill>
                <a:schemeClr val="bg1"/>
              </a:solidFill>
              <a:latin typeface="微软雅黑" pitchFamily="34" charset="-122"/>
              <a:ea typeface="微软雅黑" pitchFamily="34" charset="-122"/>
            </a:endParaRPr>
          </a:p>
        </p:txBody>
      </p:sp>
      <p:sp>
        <p:nvSpPr>
          <p:cNvPr id="15" name="Oval 15">
            <a:extLst>
              <a:ext uri="{FF2B5EF4-FFF2-40B4-BE49-F238E27FC236}">
                <a16:creationId xmlns:a16="http://schemas.microsoft.com/office/drawing/2014/main" id="{4B0D1D64-CE35-44F6-981F-627BB0F25E96}"/>
              </a:ext>
            </a:extLst>
          </p:cNvPr>
          <p:cNvSpPr>
            <a:spLocks noChangeArrowheads="1"/>
          </p:cNvSpPr>
          <p:nvPr/>
        </p:nvSpPr>
        <p:spPr bwMode="auto">
          <a:xfrm>
            <a:off x="2667893" y="22854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rId3" action="ppaction://hlinksldjump"/>
            <a:extLst>
              <a:ext uri="{FF2B5EF4-FFF2-40B4-BE49-F238E27FC236}">
                <a16:creationId xmlns:a16="http://schemas.microsoft.com/office/drawing/2014/main" id="{427CB0C7-15D3-4397-94E6-C67F98EACF5A}"/>
              </a:ext>
            </a:extLst>
          </p:cNvPr>
          <p:cNvSpPr>
            <a:spLocks noChangeArrowheads="1"/>
          </p:cNvSpPr>
          <p:nvPr/>
        </p:nvSpPr>
        <p:spPr bwMode="auto">
          <a:xfrm>
            <a:off x="3594000" y="3275211"/>
            <a:ext cx="5813475" cy="684000"/>
          </a:xfrm>
          <a:prstGeom prst="actionButtonBlank">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a:t>
            </a:r>
            <a:r>
              <a:rPr lang="en-US" altLang="zh-CN" sz="2200" dirty="0">
                <a:latin typeface="微软雅黑" pitchFamily="34" charset="-122"/>
                <a:ea typeface="微软雅黑" pitchFamily="34" charset="-122"/>
              </a:rPr>
              <a:t>Lasso</a:t>
            </a:r>
            <a:r>
              <a:rPr lang="zh-CN" altLang="en-US" sz="2200" dirty="0">
                <a:latin typeface="微软雅黑" pitchFamily="34" charset="-122"/>
                <a:ea typeface="微软雅黑" pitchFamily="34" charset="-122"/>
              </a:rPr>
              <a:t>回归选取财政收入预测的关键特征</a:t>
            </a:r>
          </a:p>
        </p:txBody>
      </p:sp>
      <p:sp>
        <p:nvSpPr>
          <p:cNvPr id="22" name="Oval 15">
            <a:extLst>
              <a:ext uri="{FF2B5EF4-FFF2-40B4-BE49-F238E27FC236}">
                <a16:creationId xmlns:a16="http://schemas.microsoft.com/office/drawing/2014/main" id="{08AB5DD7-B6B9-43D2-BEDD-0ACD22BB84F7}"/>
              </a:ext>
            </a:extLst>
          </p:cNvPr>
          <p:cNvSpPr>
            <a:spLocks noChangeArrowheads="1"/>
          </p:cNvSpPr>
          <p:nvPr/>
        </p:nvSpPr>
        <p:spPr bwMode="auto">
          <a:xfrm>
            <a:off x="2667893" y="3293211"/>
            <a:ext cx="684000" cy="648000"/>
          </a:xfrm>
          <a:prstGeom prst="ellipse">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28" name="AutoShape 17">
            <a:hlinkClick r:id="rId4" action="ppaction://hlinksldjump"/>
            <a:extLst>
              <a:ext uri="{FF2B5EF4-FFF2-40B4-BE49-F238E27FC236}">
                <a16:creationId xmlns:a16="http://schemas.microsoft.com/office/drawing/2014/main" id="{1AD2D6C3-4A12-4758-916C-721D4F932E0A}"/>
              </a:ext>
            </a:extLst>
          </p:cNvPr>
          <p:cNvSpPr>
            <a:spLocks noChangeArrowheads="1"/>
          </p:cNvSpPr>
          <p:nvPr/>
        </p:nvSpPr>
        <p:spPr bwMode="auto">
          <a:xfrm>
            <a:off x="3593999" y="4285385"/>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使用灰色预测和</a:t>
            </a:r>
            <a:r>
              <a:rPr lang="en-US" altLang="zh-CN" sz="2200" dirty="0">
                <a:latin typeface="微软雅黑" pitchFamily="34" charset="-122"/>
                <a:ea typeface="微软雅黑" pitchFamily="34" charset="-122"/>
              </a:rPr>
              <a:t>SVR</a:t>
            </a:r>
            <a:r>
              <a:rPr lang="zh-CN" altLang="en-US" sz="2200" dirty="0">
                <a:latin typeface="微软雅黑" pitchFamily="34" charset="-122"/>
                <a:ea typeface="微软雅黑" pitchFamily="34" charset="-122"/>
              </a:rPr>
              <a:t>构建财政收入预测模型</a:t>
            </a:r>
          </a:p>
        </p:txBody>
      </p:sp>
      <p:sp>
        <p:nvSpPr>
          <p:cNvPr id="29" name="Oval 15">
            <a:extLst>
              <a:ext uri="{FF2B5EF4-FFF2-40B4-BE49-F238E27FC236}">
                <a16:creationId xmlns:a16="http://schemas.microsoft.com/office/drawing/2014/main" id="{6323A926-72E8-4A03-B5BD-F644402F1651}"/>
              </a:ext>
            </a:extLst>
          </p:cNvPr>
          <p:cNvSpPr>
            <a:spLocks noChangeArrowheads="1"/>
          </p:cNvSpPr>
          <p:nvPr/>
        </p:nvSpPr>
        <p:spPr bwMode="auto">
          <a:xfrm>
            <a:off x="2643983" y="430338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rId5" action="ppaction://hlinksldjump"/>
            <a:extLst>
              <a:ext uri="{FF2B5EF4-FFF2-40B4-BE49-F238E27FC236}">
                <a16:creationId xmlns:a16="http://schemas.microsoft.com/office/drawing/2014/main" id="{467EC00E-CF18-4E42-B256-D29083141A39}"/>
              </a:ext>
            </a:extLst>
          </p:cNvPr>
          <p:cNvSpPr>
            <a:spLocks noChangeArrowheads="1"/>
          </p:cNvSpPr>
          <p:nvPr/>
        </p:nvSpPr>
        <p:spPr bwMode="auto">
          <a:xfrm>
            <a:off x="3617910" y="5240160"/>
            <a:ext cx="578956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小结</a:t>
            </a:r>
          </a:p>
        </p:txBody>
      </p:sp>
      <p:sp>
        <p:nvSpPr>
          <p:cNvPr id="16" name="Oval 15">
            <a:extLst>
              <a:ext uri="{FF2B5EF4-FFF2-40B4-BE49-F238E27FC236}">
                <a16:creationId xmlns:a16="http://schemas.microsoft.com/office/drawing/2014/main" id="{DE44F811-7D6E-4FD9-AA1D-781EAA70F8C1}"/>
              </a:ext>
            </a:extLst>
          </p:cNvPr>
          <p:cNvSpPr>
            <a:spLocks noChangeArrowheads="1"/>
          </p:cNvSpPr>
          <p:nvPr/>
        </p:nvSpPr>
        <p:spPr bwMode="auto">
          <a:xfrm>
            <a:off x="2667893" y="52581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a:extLst>
              <a:ext uri="{FF2B5EF4-FFF2-40B4-BE49-F238E27FC236}">
                <a16:creationId xmlns:a16="http://schemas.microsoft.com/office/drawing/2014/main" id="{5A430D0C-3A4B-4A35-BCE8-53136120F1A6}"/>
              </a:ext>
            </a:extLst>
          </p:cNvPr>
          <p:cNvCxnSpPr>
            <a:cxnSpLocks/>
          </p:cNvCxnSpPr>
          <p:nvPr/>
        </p:nvCxnSpPr>
        <p:spPr>
          <a:xfrm>
            <a:off x="2986088" y="1081088"/>
            <a:ext cx="6350" cy="5192712"/>
          </a:xfrm>
          <a:prstGeom prst="line">
            <a:avLst/>
          </a:prstGeom>
        </p:spPr>
        <p:style>
          <a:lnRef idx="2">
            <a:schemeClr val="dk1"/>
          </a:lnRef>
          <a:fillRef idx="0">
            <a:schemeClr val="dk1"/>
          </a:fillRef>
          <a:effectRef idx="1">
            <a:schemeClr val="dk1"/>
          </a:effectRef>
          <a:fontRef idx="minor">
            <a:schemeClr val="tx1"/>
          </a:fontRef>
        </p:style>
      </p:cxnSp>
      <p:sp>
        <p:nvSpPr>
          <p:cNvPr id="19" name="Line 2">
            <a:extLst>
              <a:ext uri="{FF2B5EF4-FFF2-40B4-BE49-F238E27FC236}">
                <a16:creationId xmlns:a16="http://schemas.microsoft.com/office/drawing/2014/main" id="{6B065C2F-4660-4EBE-8B23-DE2E6B985CA9}"/>
              </a:ext>
            </a:extLst>
          </p:cNvPr>
          <p:cNvSpPr>
            <a:spLocks noChangeShapeType="1"/>
          </p:cNvSpPr>
          <p:nvPr/>
        </p:nvSpPr>
        <p:spPr bwMode="auto">
          <a:xfrm>
            <a:off x="2232025" y="1643063"/>
            <a:ext cx="7624763" cy="0"/>
          </a:xfrm>
          <a:prstGeom prst="line">
            <a:avLst/>
          </a:prstGeom>
        </p:spPr>
        <p:style>
          <a:lnRef idx="2">
            <a:schemeClr val="dk1"/>
          </a:lnRef>
          <a:fillRef idx="0">
            <a:schemeClr val="dk1"/>
          </a:fillRef>
          <a:effectRef idx="1">
            <a:schemeClr val="dk1"/>
          </a:effectRef>
          <a:fontRef idx="minor">
            <a:schemeClr val="tx1"/>
          </a:fontRef>
        </p:style>
        <p:txBody>
          <a:bodyPr/>
          <a:lstStyle/>
          <a:p>
            <a:pPr algn="ctr" eaLnBrk="1" fontAlgn="auto" hangingPunct="1">
              <a:spcBef>
                <a:spcPts val="0"/>
              </a:spcBef>
              <a:spcAft>
                <a:spcPts val="0"/>
              </a:spcAft>
              <a:defRPr/>
            </a:pPr>
            <a:endParaRPr lang="zh-CN" altLang="en-US" sz="1905" kern="0">
              <a:solidFill>
                <a:sysClr val="windowText" lastClr="000000"/>
              </a:solidFill>
              <a:latin typeface="微软雅黑" pitchFamily="34" charset="-122"/>
              <a:ea typeface="微软雅黑" pitchFamily="34" charset="-122"/>
            </a:endParaRPr>
          </a:p>
        </p:txBody>
      </p:sp>
      <p:sp>
        <p:nvSpPr>
          <p:cNvPr id="20" name="Oval 15">
            <a:extLst>
              <a:ext uri="{FF2B5EF4-FFF2-40B4-BE49-F238E27FC236}">
                <a16:creationId xmlns:a16="http://schemas.microsoft.com/office/drawing/2014/main" id="{99272968-5229-422D-8788-CA8FBD7AE789}"/>
              </a:ext>
            </a:extLst>
          </p:cNvPr>
          <p:cNvSpPr>
            <a:spLocks noChangeArrowheads="1"/>
          </p:cNvSpPr>
          <p:nvPr/>
        </p:nvSpPr>
        <p:spPr bwMode="auto">
          <a:xfrm>
            <a:off x="2643983" y="1354981"/>
            <a:ext cx="684000" cy="648000"/>
          </a:xfrm>
          <a:prstGeom prst="ellipse">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a:extLst>
              <a:ext uri="{FF2B5EF4-FFF2-40B4-BE49-F238E27FC236}">
                <a16:creationId xmlns:a16="http://schemas.microsoft.com/office/drawing/2014/main" id="{76A9DC70-2B89-4100-95A8-0432D5FFA15D}"/>
              </a:ext>
            </a:extLst>
          </p:cNvPr>
          <p:cNvSpPr>
            <a:spLocks noChangeArrowheads="1"/>
          </p:cNvSpPr>
          <p:nvPr/>
        </p:nvSpPr>
        <p:spPr bwMode="auto">
          <a:xfrm>
            <a:off x="3582081" y="2267460"/>
            <a:ext cx="5825393"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sym typeface="微软雅黑" pitchFamily="34" charset="-122"/>
              </a:rPr>
              <a:t>了解相关性分析</a:t>
            </a:r>
            <a:endParaRPr lang="zh-CN" altLang="en-US" sz="2200" dirty="0">
              <a:latin typeface="微软雅黑" pitchFamily="34" charset="-122"/>
              <a:ea typeface="微软雅黑" pitchFamily="34" charset="-122"/>
            </a:endParaRPr>
          </a:p>
        </p:txBody>
      </p:sp>
      <p:sp>
        <p:nvSpPr>
          <p:cNvPr id="12298" name="标题 3">
            <a:extLst>
              <a:ext uri="{FF2B5EF4-FFF2-40B4-BE49-F238E27FC236}">
                <a16:creationId xmlns:a16="http://schemas.microsoft.com/office/drawing/2014/main" id="{67B0C511-CEF8-41FE-81CE-8976D1999B8E}"/>
              </a:ext>
            </a:extLst>
          </p:cNvPr>
          <p:cNvSpPr>
            <a:spLocks noGrp="1"/>
          </p:cNvSpPr>
          <p:nvPr>
            <p:ph type="title"/>
          </p:nvPr>
        </p:nvSpPr>
        <p:spPr>
          <a:xfrm>
            <a:off x="255588" y="358775"/>
            <a:ext cx="10972800" cy="528638"/>
          </a:xfrm>
        </p:spPr>
        <p:txBody>
          <a:bodyPr/>
          <a:lstStyle/>
          <a:p>
            <a:r>
              <a:rPr lang="zh-CN" altLang="en-US"/>
              <a:t>目录</a:t>
            </a:r>
          </a:p>
        </p:txBody>
      </p:sp>
      <p:sp>
        <p:nvSpPr>
          <p:cNvPr id="13" name="AutoShape 17">
            <a:extLst>
              <a:ext uri="{FF2B5EF4-FFF2-40B4-BE49-F238E27FC236}">
                <a16:creationId xmlns:a16="http://schemas.microsoft.com/office/drawing/2014/main" id="{925B3895-9CA3-4F2C-BBB0-C116599E9D68}"/>
              </a:ext>
            </a:extLst>
          </p:cNvPr>
          <p:cNvSpPr>
            <a:spLocks noChangeArrowheads="1"/>
          </p:cNvSpPr>
          <p:nvPr/>
        </p:nvSpPr>
        <p:spPr bwMode="auto">
          <a:xfrm>
            <a:off x="3582081" y="1282981"/>
            <a:ext cx="5825394" cy="684000"/>
          </a:xfrm>
          <a:prstGeom prst="actionButtonBlank">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solidFill>
                  <a:schemeClr val="bg1"/>
                </a:solidFill>
                <a:latin typeface="微软雅黑" pitchFamily="34" charset="-122"/>
                <a:ea typeface="微软雅黑" pitchFamily="34" charset="-122"/>
                <a:sym typeface="微软雅黑" pitchFamily="34" charset="-122"/>
              </a:rPr>
              <a:t>分析财政收入预测背景</a:t>
            </a:r>
            <a:endParaRPr lang="zh-CN" altLang="en-US" sz="2200" dirty="0">
              <a:solidFill>
                <a:schemeClr val="bg1"/>
              </a:solidFill>
              <a:latin typeface="微软雅黑" pitchFamily="34" charset="-122"/>
              <a:ea typeface="微软雅黑" pitchFamily="34" charset="-122"/>
            </a:endParaRPr>
          </a:p>
        </p:txBody>
      </p:sp>
      <p:sp>
        <p:nvSpPr>
          <p:cNvPr id="15" name="Oval 15">
            <a:extLst>
              <a:ext uri="{FF2B5EF4-FFF2-40B4-BE49-F238E27FC236}">
                <a16:creationId xmlns:a16="http://schemas.microsoft.com/office/drawing/2014/main" id="{80E2D2B8-5EE4-4CA8-87F2-F5F01A9B0723}"/>
              </a:ext>
            </a:extLst>
          </p:cNvPr>
          <p:cNvSpPr>
            <a:spLocks noChangeArrowheads="1"/>
          </p:cNvSpPr>
          <p:nvPr/>
        </p:nvSpPr>
        <p:spPr bwMode="auto">
          <a:xfrm>
            <a:off x="2667893" y="22854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rId3" action="ppaction://hlinksldjump"/>
            <a:extLst>
              <a:ext uri="{FF2B5EF4-FFF2-40B4-BE49-F238E27FC236}">
                <a16:creationId xmlns:a16="http://schemas.microsoft.com/office/drawing/2014/main" id="{E118C329-62E9-4127-99A9-BCC48826C7C8}"/>
              </a:ext>
            </a:extLst>
          </p:cNvPr>
          <p:cNvSpPr>
            <a:spLocks noChangeArrowheads="1"/>
          </p:cNvSpPr>
          <p:nvPr/>
        </p:nvSpPr>
        <p:spPr bwMode="auto">
          <a:xfrm>
            <a:off x="3594000" y="3275211"/>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a:t>
            </a:r>
            <a:r>
              <a:rPr lang="en-US" altLang="zh-CN" sz="2200" dirty="0">
                <a:latin typeface="微软雅黑" pitchFamily="34" charset="-122"/>
                <a:ea typeface="微软雅黑" pitchFamily="34" charset="-122"/>
              </a:rPr>
              <a:t>Lasso</a:t>
            </a:r>
            <a:r>
              <a:rPr lang="zh-CN" altLang="en-US" sz="2200" dirty="0">
                <a:latin typeface="微软雅黑" pitchFamily="34" charset="-122"/>
                <a:ea typeface="微软雅黑" pitchFamily="34" charset="-122"/>
              </a:rPr>
              <a:t>回归选取财政收入预测的关键特征</a:t>
            </a:r>
          </a:p>
        </p:txBody>
      </p:sp>
      <p:sp>
        <p:nvSpPr>
          <p:cNvPr id="22" name="Oval 15">
            <a:extLst>
              <a:ext uri="{FF2B5EF4-FFF2-40B4-BE49-F238E27FC236}">
                <a16:creationId xmlns:a16="http://schemas.microsoft.com/office/drawing/2014/main" id="{1730C000-B63A-49DF-BE5B-5578571499D6}"/>
              </a:ext>
            </a:extLst>
          </p:cNvPr>
          <p:cNvSpPr>
            <a:spLocks noChangeArrowheads="1"/>
          </p:cNvSpPr>
          <p:nvPr/>
        </p:nvSpPr>
        <p:spPr bwMode="auto">
          <a:xfrm>
            <a:off x="2660144" y="329321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28" name="AutoShape 17">
            <a:hlinkClick r:id="rId4" action="ppaction://hlinksldjump"/>
            <a:extLst>
              <a:ext uri="{FF2B5EF4-FFF2-40B4-BE49-F238E27FC236}">
                <a16:creationId xmlns:a16="http://schemas.microsoft.com/office/drawing/2014/main" id="{43431C3A-9D49-4E2F-8535-74108AD38509}"/>
              </a:ext>
            </a:extLst>
          </p:cNvPr>
          <p:cNvSpPr>
            <a:spLocks noChangeArrowheads="1"/>
          </p:cNvSpPr>
          <p:nvPr/>
        </p:nvSpPr>
        <p:spPr bwMode="auto">
          <a:xfrm>
            <a:off x="3593999" y="4285385"/>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使用灰色预测和</a:t>
            </a:r>
            <a:r>
              <a:rPr lang="en-US" altLang="zh-CN" sz="2200" dirty="0">
                <a:latin typeface="微软雅黑" pitchFamily="34" charset="-122"/>
                <a:ea typeface="微软雅黑" pitchFamily="34" charset="-122"/>
              </a:rPr>
              <a:t>SVR</a:t>
            </a:r>
            <a:r>
              <a:rPr lang="zh-CN" altLang="en-US" sz="2200" dirty="0">
                <a:latin typeface="微软雅黑" pitchFamily="34" charset="-122"/>
                <a:ea typeface="微软雅黑" pitchFamily="34" charset="-122"/>
              </a:rPr>
              <a:t>构建财政收入预测模型</a:t>
            </a:r>
          </a:p>
        </p:txBody>
      </p:sp>
      <p:sp>
        <p:nvSpPr>
          <p:cNvPr id="29" name="Oval 15">
            <a:extLst>
              <a:ext uri="{FF2B5EF4-FFF2-40B4-BE49-F238E27FC236}">
                <a16:creationId xmlns:a16="http://schemas.microsoft.com/office/drawing/2014/main" id="{F1CE47FF-E1E3-424B-BA10-ED324D3B92CB}"/>
              </a:ext>
            </a:extLst>
          </p:cNvPr>
          <p:cNvSpPr>
            <a:spLocks noChangeArrowheads="1"/>
          </p:cNvSpPr>
          <p:nvPr/>
        </p:nvSpPr>
        <p:spPr bwMode="auto">
          <a:xfrm>
            <a:off x="2651732" y="430338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rId5" action="ppaction://hlinksldjump"/>
            <a:extLst>
              <a:ext uri="{FF2B5EF4-FFF2-40B4-BE49-F238E27FC236}">
                <a16:creationId xmlns:a16="http://schemas.microsoft.com/office/drawing/2014/main" id="{FAE972D4-D71F-480C-B9F3-1E9235987FCD}"/>
              </a:ext>
            </a:extLst>
          </p:cNvPr>
          <p:cNvSpPr>
            <a:spLocks noChangeArrowheads="1"/>
          </p:cNvSpPr>
          <p:nvPr/>
        </p:nvSpPr>
        <p:spPr bwMode="auto">
          <a:xfrm>
            <a:off x="3617910" y="5240160"/>
            <a:ext cx="578956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小结</a:t>
            </a:r>
          </a:p>
        </p:txBody>
      </p:sp>
      <p:sp>
        <p:nvSpPr>
          <p:cNvPr id="16" name="Oval 15">
            <a:extLst>
              <a:ext uri="{FF2B5EF4-FFF2-40B4-BE49-F238E27FC236}">
                <a16:creationId xmlns:a16="http://schemas.microsoft.com/office/drawing/2014/main" id="{BDC12BAF-E70F-47BB-B0E3-108587F9A4A4}"/>
              </a:ext>
            </a:extLst>
          </p:cNvPr>
          <p:cNvSpPr>
            <a:spLocks noChangeArrowheads="1"/>
          </p:cNvSpPr>
          <p:nvPr/>
        </p:nvSpPr>
        <p:spPr bwMode="auto">
          <a:xfrm>
            <a:off x="2667893" y="52581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1">
            <a:extLst>
              <a:ext uri="{FF2B5EF4-FFF2-40B4-BE49-F238E27FC236}">
                <a16:creationId xmlns:a16="http://schemas.microsoft.com/office/drawing/2014/main" id="{91CA887C-C02C-4901-9127-68006E359B21}"/>
              </a:ext>
            </a:extLst>
          </p:cNvPr>
          <p:cNvSpPr>
            <a:spLocks noGrp="1"/>
          </p:cNvSpPr>
          <p:nvPr>
            <p:ph idx="1"/>
          </p:nvPr>
        </p:nvSpPr>
        <p:spPr>
          <a:xfrm>
            <a:off x="423863" y="1754188"/>
            <a:ext cx="11107737" cy="4370387"/>
          </a:xfrm>
        </p:spPr>
        <p:txBody>
          <a:bodyPr/>
          <a:lstStyle/>
          <a:p>
            <a:pPr marL="361950" indent="-361950"/>
            <a:r>
              <a:rPr lang="en-US" altLang="zh-CN"/>
              <a:t>Lasso</a:t>
            </a:r>
            <a:r>
              <a:rPr lang="zh-CN" altLang="zh-CN"/>
              <a:t>回归方法属于正则化方法的一种，是压缩估计。</a:t>
            </a:r>
            <a:endParaRPr lang="en-US" altLang="zh-CN"/>
          </a:p>
          <a:p>
            <a:pPr marL="361950" indent="-361950"/>
            <a:r>
              <a:rPr lang="zh-CN" altLang="zh-CN"/>
              <a:t>它通过构造一个惩罚函数得到一个较为精炼的模型，使得它压缩一些系数，同时设定一些系数为零，保留了子集收缩的优点，是一种处理具有复共线性数据的有偏估计。</a:t>
            </a:r>
            <a:endParaRPr lang="zh-CN" altLang="en-US"/>
          </a:p>
        </p:txBody>
      </p:sp>
      <p:sp>
        <p:nvSpPr>
          <p:cNvPr id="30723" name="标题 2">
            <a:extLst>
              <a:ext uri="{FF2B5EF4-FFF2-40B4-BE49-F238E27FC236}">
                <a16:creationId xmlns:a16="http://schemas.microsoft.com/office/drawing/2014/main" id="{D8E7F4A2-219F-4378-B28E-C0CED1DCE096}"/>
              </a:ext>
            </a:extLst>
          </p:cNvPr>
          <p:cNvSpPr>
            <a:spLocks noGrp="1"/>
          </p:cNvSpPr>
          <p:nvPr>
            <p:ph type="title"/>
          </p:nvPr>
        </p:nvSpPr>
        <p:spPr>
          <a:xfrm>
            <a:off x="255588" y="358775"/>
            <a:ext cx="10972800" cy="528638"/>
          </a:xfrm>
        </p:spPr>
        <p:txBody>
          <a:bodyPr/>
          <a:lstStyle/>
          <a:p>
            <a:r>
              <a:rPr lang="zh-CN" altLang="en-US"/>
              <a:t>了解</a:t>
            </a:r>
            <a:r>
              <a:rPr lang="en-US" altLang="zh-CN"/>
              <a:t>Lasso</a:t>
            </a:r>
            <a:r>
              <a:rPr lang="zh-CN" altLang="en-US"/>
              <a:t>回归方法</a:t>
            </a:r>
          </a:p>
        </p:txBody>
      </p:sp>
      <p:sp>
        <p:nvSpPr>
          <p:cNvPr id="30724" name="内容占位符 3">
            <a:extLst>
              <a:ext uri="{FF2B5EF4-FFF2-40B4-BE49-F238E27FC236}">
                <a16:creationId xmlns:a16="http://schemas.microsoft.com/office/drawing/2014/main" id="{1E45C5A2-D967-4189-9AA6-877D585D194A}"/>
              </a:ext>
            </a:extLst>
          </p:cNvPr>
          <p:cNvSpPr>
            <a:spLocks noGrp="1"/>
          </p:cNvSpPr>
          <p:nvPr>
            <p:ph idx="10"/>
          </p:nvPr>
        </p:nvSpPr>
        <p:spPr>
          <a:xfrm>
            <a:off x="423863" y="1138238"/>
            <a:ext cx="11107737" cy="427037"/>
          </a:xfrm>
        </p:spPr>
        <p:txBody>
          <a:bodyPr/>
          <a:lstStyle/>
          <a:p>
            <a:r>
              <a:rPr lang="en-US" altLang="zh-CN" b="1"/>
              <a:t>1. </a:t>
            </a:r>
            <a:r>
              <a:rPr b="1"/>
              <a:t>概念</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1">
            <a:extLst>
              <a:ext uri="{FF2B5EF4-FFF2-40B4-BE49-F238E27FC236}">
                <a16:creationId xmlns:a16="http://schemas.microsoft.com/office/drawing/2014/main" id="{E0482DA9-C2B0-419A-87D0-67FB43A1A355}"/>
              </a:ext>
            </a:extLst>
          </p:cNvPr>
          <p:cNvSpPr>
            <a:spLocks noGrp="1"/>
          </p:cNvSpPr>
          <p:nvPr>
            <p:ph idx="1"/>
          </p:nvPr>
        </p:nvSpPr>
        <p:spPr>
          <a:xfrm>
            <a:off x="423863" y="1754188"/>
            <a:ext cx="11107737" cy="4370387"/>
          </a:xfrm>
        </p:spPr>
        <p:txBody>
          <a:bodyPr/>
          <a:lstStyle/>
          <a:p>
            <a:pPr marL="361950" indent="-361950"/>
            <a:r>
              <a:rPr lang="en-US" altLang="zh-CN"/>
              <a:t>Lasso</a:t>
            </a:r>
            <a:r>
              <a:rPr lang="zh-CN" altLang="zh-CN"/>
              <a:t>以缩小特征集（降阶）为思想，是一种收缩估计方法。</a:t>
            </a:r>
            <a:endParaRPr lang="en-US" altLang="zh-CN"/>
          </a:p>
          <a:p>
            <a:pPr marL="361950" indent="-361950"/>
            <a:r>
              <a:rPr lang="en-US" altLang="zh-CN"/>
              <a:t>Lasso</a:t>
            </a:r>
            <a:r>
              <a:rPr lang="zh-CN" altLang="zh-CN"/>
              <a:t>方法可以将特征的系数进行压缩并使某些回归系数变为</a:t>
            </a:r>
            <a:r>
              <a:rPr lang="en-US" altLang="zh-CN"/>
              <a:t>0</a:t>
            </a:r>
            <a:r>
              <a:rPr lang="zh-CN" altLang="zh-CN"/>
              <a:t>，进而达到特征选择的目的，可以广泛地应用于模型改进与选择。</a:t>
            </a:r>
            <a:endParaRPr lang="en-US" altLang="zh-CN"/>
          </a:p>
          <a:p>
            <a:pPr marL="361950" indent="-361950"/>
            <a:r>
              <a:rPr lang="zh-CN" altLang="zh-CN"/>
              <a:t>通过选择惩罚函数，借用</a:t>
            </a:r>
            <a:r>
              <a:rPr lang="en-US" altLang="zh-CN"/>
              <a:t>Lasso</a:t>
            </a:r>
            <a:r>
              <a:rPr lang="zh-CN" altLang="zh-CN"/>
              <a:t>思想和方法实现特征选择的目的。模型选择本质上是寻求模型稀疏表达的过程，而这种过程可以通过优化一个“损失”＋“惩罚”的函数问题来完成。</a:t>
            </a:r>
          </a:p>
          <a:p>
            <a:pPr marL="361950" indent="-361950"/>
            <a:endParaRPr lang="zh-CN" altLang="en-US"/>
          </a:p>
        </p:txBody>
      </p:sp>
      <p:sp>
        <p:nvSpPr>
          <p:cNvPr id="31747" name="标题 2">
            <a:extLst>
              <a:ext uri="{FF2B5EF4-FFF2-40B4-BE49-F238E27FC236}">
                <a16:creationId xmlns:a16="http://schemas.microsoft.com/office/drawing/2014/main" id="{197BB825-74F2-458F-A7A2-74A719FB9BA1}"/>
              </a:ext>
            </a:extLst>
          </p:cNvPr>
          <p:cNvSpPr>
            <a:spLocks noGrp="1"/>
          </p:cNvSpPr>
          <p:nvPr>
            <p:ph type="title"/>
          </p:nvPr>
        </p:nvSpPr>
        <p:spPr>
          <a:xfrm>
            <a:off x="255588" y="358775"/>
            <a:ext cx="10972800" cy="528638"/>
          </a:xfrm>
        </p:spPr>
        <p:txBody>
          <a:bodyPr/>
          <a:lstStyle/>
          <a:p>
            <a:r>
              <a:rPr lang="zh-CN" altLang="en-US"/>
              <a:t>了解</a:t>
            </a:r>
            <a:r>
              <a:rPr lang="en-US" altLang="zh-CN"/>
              <a:t>Lasso</a:t>
            </a:r>
            <a:r>
              <a:rPr lang="zh-CN" altLang="en-US"/>
              <a:t>回归方法</a:t>
            </a:r>
          </a:p>
        </p:txBody>
      </p:sp>
      <p:sp>
        <p:nvSpPr>
          <p:cNvPr id="31748" name="内容占位符 3">
            <a:extLst>
              <a:ext uri="{FF2B5EF4-FFF2-40B4-BE49-F238E27FC236}">
                <a16:creationId xmlns:a16="http://schemas.microsoft.com/office/drawing/2014/main" id="{445462EC-2D8A-45A1-834E-AD024CBFEB67}"/>
              </a:ext>
            </a:extLst>
          </p:cNvPr>
          <p:cNvSpPr>
            <a:spLocks noGrp="1"/>
          </p:cNvSpPr>
          <p:nvPr>
            <p:ph idx="10"/>
          </p:nvPr>
        </p:nvSpPr>
        <p:spPr>
          <a:xfrm>
            <a:off x="423863" y="1138238"/>
            <a:ext cx="11107737" cy="427037"/>
          </a:xfrm>
        </p:spPr>
        <p:txBody>
          <a:bodyPr/>
          <a:lstStyle/>
          <a:p>
            <a:r>
              <a:rPr lang="en-US" altLang="zh-CN" b="1"/>
              <a:t>2. </a:t>
            </a:r>
            <a:r>
              <a:rPr b="1"/>
              <a:t>基本原理</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53D3DFB-4153-4BF6-8B0D-BF1D4AD9676C}"/>
              </a:ext>
            </a:extLst>
          </p:cNvPr>
          <p:cNvSpPr>
            <a:spLocks noGrp="1" noRot="1" noChangeAspect="1" noMove="1" noResize="1" noEditPoints="1" noAdjustHandles="1" noChangeArrowheads="1" noChangeShapeType="1" noTextEdit="1"/>
          </p:cNvSpPr>
          <p:nvPr>
            <p:ph idx="1"/>
          </p:nvPr>
        </p:nvSpPr>
        <p:spPr>
          <a:blipFill rotWithShape="1">
            <a:blip r:embed="rId2"/>
            <a:stretch>
              <a:fillRect l="-384" r="-110"/>
            </a:stretch>
          </a:blipFill>
        </p:spPr>
        <p:txBody>
          <a:bodyPr/>
          <a:lstStyle/>
          <a:p>
            <a:pPr>
              <a:defRPr/>
            </a:pPr>
            <a:r>
              <a:rPr lang="zh-CN" altLang="en-US">
                <a:noFill/>
              </a:rPr>
              <a:t> </a:t>
            </a:r>
          </a:p>
        </p:txBody>
      </p:sp>
      <p:sp>
        <p:nvSpPr>
          <p:cNvPr id="32771" name="标题 2">
            <a:extLst>
              <a:ext uri="{FF2B5EF4-FFF2-40B4-BE49-F238E27FC236}">
                <a16:creationId xmlns:a16="http://schemas.microsoft.com/office/drawing/2014/main" id="{7406C605-432F-4E7F-850D-606DCE5787FC}"/>
              </a:ext>
            </a:extLst>
          </p:cNvPr>
          <p:cNvSpPr>
            <a:spLocks noGrp="1"/>
          </p:cNvSpPr>
          <p:nvPr>
            <p:ph type="title"/>
          </p:nvPr>
        </p:nvSpPr>
        <p:spPr>
          <a:xfrm>
            <a:off x="255588" y="358775"/>
            <a:ext cx="10972800" cy="528638"/>
          </a:xfrm>
        </p:spPr>
        <p:txBody>
          <a:bodyPr/>
          <a:lstStyle/>
          <a:p>
            <a:r>
              <a:rPr lang="zh-CN" altLang="en-US"/>
              <a:t>了解</a:t>
            </a:r>
            <a:r>
              <a:rPr lang="en-US" altLang="zh-CN"/>
              <a:t>Lasso</a:t>
            </a:r>
            <a:r>
              <a:rPr lang="zh-CN" altLang="en-US"/>
              <a:t>回归方法</a:t>
            </a:r>
          </a:p>
        </p:txBody>
      </p:sp>
      <p:sp>
        <p:nvSpPr>
          <p:cNvPr id="32772" name="内容占位符 3">
            <a:extLst>
              <a:ext uri="{FF2B5EF4-FFF2-40B4-BE49-F238E27FC236}">
                <a16:creationId xmlns:a16="http://schemas.microsoft.com/office/drawing/2014/main" id="{9B880A80-2343-4054-9A5F-7FEB7C4391A8}"/>
              </a:ext>
            </a:extLst>
          </p:cNvPr>
          <p:cNvSpPr>
            <a:spLocks noGrp="1"/>
          </p:cNvSpPr>
          <p:nvPr>
            <p:ph idx="10"/>
          </p:nvPr>
        </p:nvSpPr>
        <p:spPr>
          <a:xfrm>
            <a:off x="423863" y="1138238"/>
            <a:ext cx="11107737" cy="427037"/>
          </a:xfrm>
        </p:spPr>
        <p:txBody>
          <a:bodyPr/>
          <a:lstStyle/>
          <a:p>
            <a:r>
              <a:rPr lang="en-US" altLang="zh-CN" b="1"/>
              <a:t>2. </a:t>
            </a:r>
            <a:r>
              <a:rPr b="1"/>
              <a:t>基本原理</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1">
            <a:extLst>
              <a:ext uri="{FF2B5EF4-FFF2-40B4-BE49-F238E27FC236}">
                <a16:creationId xmlns:a16="http://schemas.microsoft.com/office/drawing/2014/main" id="{5589367E-3327-4752-B60E-C44072DB5D6E}"/>
              </a:ext>
            </a:extLst>
          </p:cNvPr>
          <p:cNvSpPr>
            <a:spLocks noGrp="1"/>
          </p:cNvSpPr>
          <p:nvPr>
            <p:ph idx="1"/>
          </p:nvPr>
        </p:nvSpPr>
        <p:spPr>
          <a:xfrm>
            <a:off x="423863" y="1754188"/>
            <a:ext cx="11107737" cy="4370387"/>
          </a:xfrm>
        </p:spPr>
        <p:txBody>
          <a:bodyPr/>
          <a:lstStyle/>
          <a:p>
            <a:pPr marL="361950" indent="-361950"/>
            <a:r>
              <a:rPr lang="zh-CN" altLang="zh-CN"/>
              <a:t>当原始特征中存在多重共线性时，</a:t>
            </a:r>
            <a:r>
              <a:rPr lang="en-US" altLang="zh-CN"/>
              <a:t>Lasso</a:t>
            </a:r>
            <a:r>
              <a:rPr lang="zh-CN" altLang="zh-CN"/>
              <a:t>回归不失为一种很好的处理共线性的方法，它可以有效地对存在多重共线性的特征进行筛选。</a:t>
            </a:r>
            <a:endParaRPr lang="en-US" altLang="zh-CN"/>
          </a:p>
          <a:p>
            <a:pPr marL="361950" indent="-361950"/>
            <a:r>
              <a:rPr lang="zh-CN" altLang="zh-CN"/>
              <a:t>在机器学习中，面对海量的数据，首先想到的就是降维，争取用尽可能少的数据解决问题，从这层意义上说，用</a:t>
            </a:r>
            <a:r>
              <a:rPr lang="en-US" altLang="zh-CN"/>
              <a:t>Lasso</a:t>
            </a:r>
            <a:r>
              <a:rPr lang="zh-CN" altLang="zh-CN"/>
              <a:t>模型进行特征选择也是一种有效的降维方法。</a:t>
            </a:r>
            <a:endParaRPr lang="en-US" altLang="zh-CN"/>
          </a:p>
          <a:p>
            <a:pPr marL="361950" indent="-361950"/>
            <a:r>
              <a:rPr lang="en-US" altLang="zh-CN"/>
              <a:t>Lasso</a:t>
            </a:r>
            <a:r>
              <a:rPr lang="zh-CN" altLang="zh-CN"/>
              <a:t>从理论上说，对数据类型没有太多限制，可以接受任何类型的数据，而且一般不需要对特征进行标准化处理。</a:t>
            </a:r>
            <a:endParaRPr lang="zh-CN" altLang="en-US"/>
          </a:p>
        </p:txBody>
      </p:sp>
      <p:sp>
        <p:nvSpPr>
          <p:cNvPr id="33795" name="标题 2">
            <a:extLst>
              <a:ext uri="{FF2B5EF4-FFF2-40B4-BE49-F238E27FC236}">
                <a16:creationId xmlns:a16="http://schemas.microsoft.com/office/drawing/2014/main" id="{9EC69E41-080C-41E0-8B2A-87D836B99DBB}"/>
              </a:ext>
            </a:extLst>
          </p:cNvPr>
          <p:cNvSpPr>
            <a:spLocks noGrp="1"/>
          </p:cNvSpPr>
          <p:nvPr>
            <p:ph type="title"/>
          </p:nvPr>
        </p:nvSpPr>
        <p:spPr>
          <a:xfrm>
            <a:off x="255588" y="358775"/>
            <a:ext cx="10972800" cy="528638"/>
          </a:xfrm>
        </p:spPr>
        <p:txBody>
          <a:bodyPr/>
          <a:lstStyle/>
          <a:p>
            <a:r>
              <a:rPr lang="zh-CN" altLang="en-US"/>
              <a:t>了解</a:t>
            </a:r>
            <a:r>
              <a:rPr lang="en-US" altLang="zh-CN"/>
              <a:t>Lasso</a:t>
            </a:r>
            <a:r>
              <a:rPr lang="zh-CN" altLang="en-US"/>
              <a:t>回归方法</a:t>
            </a:r>
          </a:p>
        </p:txBody>
      </p:sp>
      <p:sp>
        <p:nvSpPr>
          <p:cNvPr id="33796" name="内容占位符 3">
            <a:extLst>
              <a:ext uri="{FF2B5EF4-FFF2-40B4-BE49-F238E27FC236}">
                <a16:creationId xmlns:a16="http://schemas.microsoft.com/office/drawing/2014/main" id="{39E702F0-E63C-479A-B92B-811B9ABF62E6}"/>
              </a:ext>
            </a:extLst>
          </p:cNvPr>
          <p:cNvSpPr>
            <a:spLocks noGrp="1"/>
          </p:cNvSpPr>
          <p:nvPr>
            <p:ph idx="10"/>
          </p:nvPr>
        </p:nvSpPr>
        <p:spPr>
          <a:xfrm>
            <a:off x="423863" y="1138238"/>
            <a:ext cx="11107737" cy="427037"/>
          </a:xfrm>
        </p:spPr>
        <p:txBody>
          <a:bodyPr/>
          <a:lstStyle/>
          <a:p>
            <a:r>
              <a:rPr lang="en-US" altLang="zh-CN" b="1"/>
              <a:t>3. </a:t>
            </a:r>
            <a:r>
              <a:rPr b="1"/>
              <a:t>适用场景</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C38581A-4D28-4AB2-88DA-A22DC010466E}"/>
              </a:ext>
            </a:extLst>
          </p:cNvPr>
          <p:cNvSpPr>
            <a:spLocks noGrp="1"/>
          </p:cNvSpPr>
          <p:nvPr>
            <p:ph idx="1"/>
          </p:nvPr>
        </p:nvSpPr>
        <p:spPr>
          <a:xfrm>
            <a:off x="423863" y="1754188"/>
            <a:ext cx="11107737" cy="4370387"/>
          </a:xfrm>
        </p:spPr>
        <p:txBody>
          <a:bodyPr/>
          <a:lstStyle/>
          <a:p>
            <a:pPr>
              <a:defRPr/>
            </a:pPr>
            <a:r>
              <a:rPr lang="zh-CN" altLang="en-US" b="1" dirty="0"/>
              <a:t>优点</a:t>
            </a:r>
            <a:r>
              <a:rPr lang="zh-CN" altLang="en-US" dirty="0"/>
              <a:t>：</a:t>
            </a:r>
            <a:r>
              <a:rPr lang="zh-CN" altLang="zh-CN" dirty="0"/>
              <a:t>可以弥补最小二乘法和逐步回归局部最优估计的不足，可以很好地进行特征的选择</a:t>
            </a:r>
            <a:r>
              <a:rPr lang="zh-CN" altLang="en-US" dirty="0"/>
              <a:t>，</a:t>
            </a:r>
            <a:r>
              <a:rPr lang="zh-CN" altLang="zh-CN" dirty="0"/>
              <a:t>可以有效地解决各特征之间存在多重共线性的问题。</a:t>
            </a:r>
            <a:endParaRPr lang="en-US" altLang="zh-CN" dirty="0"/>
          </a:p>
          <a:p>
            <a:pPr>
              <a:defRPr/>
            </a:pPr>
            <a:r>
              <a:rPr lang="zh-CN" altLang="en-US" b="1" dirty="0"/>
              <a:t>缺点</a:t>
            </a:r>
            <a:r>
              <a:rPr lang="zh-CN" altLang="en-US" dirty="0"/>
              <a:t>：</a:t>
            </a:r>
            <a:r>
              <a:rPr lang="zh-CN" altLang="zh-CN" dirty="0"/>
              <a:t>如果存在一组高度相关的特征时，</a:t>
            </a:r>
            <a:r>
              <a:rPr lang="en-US" altLang="zh-CN" dirty="0"/>
              <a:t>Lasso</a:t>
            </a:r>
            <a:r>
              <a:rPr lang="zh-CN" altLang="zh-CN" dirty="0"/>
              <a:t>回归方法倾向于选择其中的一个特征，而忽视其他所有的特征，这种情况会导致结果的不稳定性。</a:t>
            </a:r>
            <a:endParaRPr lang="en-US" altLang="zh-CN" dirty="0"/>
          </a:p>
          <a:p>
            <a:pPr marL="0" indent="0">
              <a:buFont typeface="Wingdings" panose="05000000000000000000" pitchFamily="2" charset="2"/>
              <a:buNone/>
              <a:defRPr/>
            </a:pPr>
            <a:r>
              <a:rPr lang="zh-CN" altLang="zh-CN" dirty="0"/>
              <a:t>虽然</a:t>
            </a:r>
            <a:r>
              <a:rPr lang="en-US" altLang="zh-CN" dirty="0"/>
              <a:t>Lasso</a:t>
            </a:r>
            <a:r>
              <a:rPr lang="zh-CN" altLang="zh-CN" dirty="0"/>
              <a:t>回归方法存在弊端，但是在合适的场景中还是可以发挥不错的效果。在财政收入预测中，各原始特征存在着严重的多重共线性，多重共线性问题已成为主要问题，这里采用</a:t>
            </a:r>
            <a:r>
              <a:rPr lang="en-US" altLang="zh-CN" dirty="0"/>
              <a:t>Lasso</a:t>
            </a:r>
            <a:r>
              <a:rPr lang="zh-CN" altLang="zh-CN" dirty="0"/>
              <a:t>回归方法进行特征选取是恰当的。</a:t>
            </a:r>
            <a:endParaRPr lang="zh-CN" altLang="en-US" dirty="0"/>
          </a:p>
        </p:txBody>
      </p:sp>
      <p:sp>
        <p:nvSpPr>
          <p:cNvPr id="34819" name="标题 2">
            <a:extLst>
              <a:ext uri="{FF2B5EF4-FFF2-40B4-BE49-F238E27FC236}">
                <a16:creationId xmlns:a16="http://schemas.microsoft.com/office/drawing/2014/main" id="{7A7F047B-B408-468E-AAC8-A74FD2485975}"/>
              </a:ext>
            </a:extLst>
          </p:cNvPr>
          <p:cNvSpPr>
            <a:spLocks noGrp="1"/>
          </p:cNvSpPr>
          <p:nvPr>
            <p:ph type="title"/>
          </p:nvPr>
        </p:nvSpPr>
        <p:spPr>
          <a:xfrm>
            <a:off x="255588" y="358775"/>
            <a:ext cx="10972800" cy="528638"/>
          </a:xfrm>
        </p:spPr>
        <p:txBody>
          <a:bodyPr/>
          <a:lstStyle/>
          <a:p>
            <a:r>
              <a:rPr lang="zh-CN" altLang="en-US"/>
              <a:t>了解</a:t>
            </a:r>
            <a:r>
              <a:rPr lang="en-US" altLang="zh-CN"/>
              <a:t>Lasso</a:t>
            </a:r>
            <a:r>
              <a:rPr lang="zh-CN" altLang="en-US"/>
              <a:t>回归方法</a:t>
            </a:r>
          </a:p>
        </p:txBody>
      </p:sp>
      <p:sp>
        <p:nvSpPr>
          <p:cNvPr id="34820" name="内容占位符 3">
            <a:extLst>
              <a:ext uri="{FF2B5EF4-FFF2-40B4-BE49-F238E27FC236}">
                <a16:creationId xmlns:a16="http://schemas.microsoft.com/office/drawing/2014/main" id="{FA1D2202-5E7B-4CAA-9335-8B1C1F471B68}"/>
              </a:ext>
            </a:extLst>
          </p:cNvPr>
          <p:cNvSpPr>
            <a:spLocks noGrp="1"/>
          </p:cNvSpPr>
          <p:nvPr>
            <p:ph idx="10"/>
          </p:nvPr>
        </p:nvSpPr>
        <p:spPr>
          <a:xfrm>
            <a:off x="423863" y="1138238"/>
            <a:ext cx="11107737" cy="427037"/>
          </a:xfrm>
        </p:spPr>
        <p:txBody>
          <a:bodyPr/>
          <a:lstStyle/>
          <a:p>
            <a:r>
              <a:rPr lang="en-US" altLang="zh-CN" b="1"/>
              <a:t>4. Lasso</a:t>
            </a:r>
            <a:r>
              <a:rPr b="1"/>
              <a:t>回归方法优缺点</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1">
            <a:extLst>
              <a:ext uri="{FF2B5EF4-FFF2-40B4-BE49-F238E27FC236}">
                <a16:creationId xmlns:a16="http://schemas.microsoft.com/office/drawing/2014/main" id="{61314472-2120-4539-B274-95460A8E8210}"/>
              </a:ext>
            </a:extLst>
          </p:cNvPr>
          <p:cNvSpPr>
            <a:spLocks noGrp="1"/>
          </p:cNvSpPr>
          <p:nvPr>
            <p:ph idx="1"/>
          </p:nvPr>
        </p:nvSpPr>
        <p:spPr>
          <a:xfrm>
            <a:off x="423863" y="1754188"/>
            <a:ext cx="11107737" cy="4370387"/>
          </a:xfrm>
        </p:spPr>
        <p:txBody>
          <a:bodyPr/>
          <a:lstStyle/>
          <a:p>
            <a:pPr marL="0" indent="0">
              <a:buFont typeface="Wingdings" panose="05000000000000000000" pitchFamily="2" charset="2"/>
              <a:buNone/>
            </a:pPr>
            <a:r>
              <a:rPr lang="zh-CN" altLang="zh-CN"/>
              <a:t>用</a:t>
            </a:r>
            <a:r>
              <a:rPr lang="en-US" altLang="zh-CN"/>
              <a:t>Python</a:t>
            </a:r>
            <a:r>
              <a:rPr lang="zh-CN" altLang="zh-CN"/>
              <a:t>编制相应的程序后运行得到如</a:t>
            </a:r>
            <a:r>
              <a:rPr lang="zh-CN" altLang="en-US"/>
              <a:t>下表</a:t>
            </a:r>
            <a:r>
              <a:rPr lang="zh-CN" altLang="zh-CN"/>
              <a:t>所示的结果。</a:t>
            </a:r>
            <a:endParaRPr lang="zh-CN" altLang="en-US"/>
          </a:p>
        </p:txBody>
      </p:sp>
      <p:sp>
        <p:nvSpPr>
          <p:cNvPr id="35843" name="标题 2">
            <a:extLst>
              <a:ext uri="{FF2B5EF4-FFF2-40B4-BE49-F238E27FC236}">
                <a16:creationId xmlns:a16="http://schemas.microsoft.com/office/drawing/2014/main" id="{19143D3A-FD7A-4E3A-8E16-172523F75BCB}"/>
              </a:ext>
            </a:extLst>
          </p:cNvPr>
          <p:cNvSpPr>
            <a:spLocks noGrp="1"/>
          </p:cNvSpPr>
          <p:nvPr>
            <p:ph type="title"/>
          </p:nvPr>
        </p:nvSpPr>
        <p:spPr>
          <a:xfrm>
            <a:off x="255588" y="358775"/>
            <a:ext cx="10972800" cy="528638"/>
          </a:xfrm>
        </p:spPr>
        <p:txBody>
          <a:bodyPr/>
          <a:lstStyle/>
          <a:p>
            <a:r>
              <a:rPr lang="zh-CN" altLang="en-US"/>
              <a:t>分析</a:t>
            </a:r>
            <a:r>
              <a:rPr lang="en-US" altLang="zh-CN"/>
              <a:t>Lasso</a:t>
            </a:r>
            <a:r>
              <a:rPr lang="zh-CN" altLang="en-US"/>
              <a:t>回归结果</a:t>
            </a:r>
          </a:p>
        </p:txBody>
      </p:sp>
      <p:sp>
        <p:nvSpPr>
          <p:cNvPr id="35844" name="内容占位符 3">
            <a:extLst>
              <a:ext uri="{FF2B5EF4-FFF2-40B4-BE49-F238E27FC236}">
                <a16:creationId xmlns:a16="http://schemas.microsoft.com/office/drawing/2014/main" id="{43352573-3496-441E-B2B8-F7236D7C533A}"/>
              </a:ext>
            </a:extLst>
          </p:cNvPr>
          <p:cNvSpPr>
            <a:spLocks noGrp="1"/>
          </p:cNvSpPr>
          <p:nvPr>
            <p:ph idx="10"/>
          </p:nvPr>
        </p:nvSpPr>
        <p:spPr>
          <a:xfrm>
            <a:off x="423863" y="1138238"/>
            <a:ext cx="11107737" cy="427037"/>
          </a:xfrm>
        </p:spPr>
        <p:txBody>
          <a:bodyPr/>
          <a:lstStyle/>
          <a:p>
            <a:r>
              <a:rPr b="1"/>
              <a:t>分析</a:t>
            </a:r>
            <a:r>
              <a:rPr altLang="zh-CN" b="1"/>
              <a:t>系数表</a:t>
            </a:r>
            <a:endParaRPr b="1"/>
          </a:p>
        </p:txBody>
      </p:sp>
      <p:graphicFrame>
        <p:nvGraphicFramePr>
          <p:cNvPr id="6" name="表格 5">
            <a:extLst>
              <a:ext uri="{FF2B5EF4-FFF2-40B4-BE49-F238E27FC236}">
                <a16:creationId xmlns:a16="http://schemas.microsoft.com/office/drawing/2014/main" id="{9EC7225F-03AE-4791-ACE0-CF0656509E85}"/>
              </a:ext>
            </a:extLst>
          </p:cNvPr>
          <p:cNvGraphicFramePr>
            <a:graphicFrameLocks noGrp="1"/>
          </p:cNvGraphicFramePr>
          <p:nvPr/>
        </p:nvGraphicFramePr>
        <p:xfrm>
          <a:off x="1671638" y="2497138"/>
          <a:ext cx="7642225" cy="1727200"/>
        </p:xfrm>
        <a:graphic>
          <a:graphicData uri="http://schemas.openxmlformats.org/drawingml/2006/table">
            <a:tbl>
              <a:tblPr firstRow="1" bandRow="1">
                <a:tableStyleId>{5C22544A-7EE6-4342-B048-85BDC9FD1C3A}</a:tableStyleId>
              </a:tblPr>
              <a:tblGrid>
                <a:gridCol w="1091746">
                  <a:extLst>
                    <a:ext uri="{9D8B030D-6E8A-4147-A177-3AD203B41FA5}">
                      <a16:colId xmlns:a16="http://schemas.microsoft.com/office/drawing/2014/main" val="20000"/>
                    </a:ext>
                  </a:extLst>
                </a:gridCol>
                <a:gridCol w="1091746">
                  <a:extLst>
                    <a:ext uri="{9D8B030D-6E8A-4147-A177-3AD203B41FA5}">
                      <a16:colId xmlns:a16="http://schemas.microsoft.com/office/drawing/2014/main" val="20001"/>
                    </a:ext>
                  </a:extLst>
                </a:gridCol>
                <a:gridCol w="1091746">
                  <a:extLst>
                    <a:ext uri="{9D8B030D-6E8A-4147-A177-3AD203B41FA5}">
                      <a16:colId xmlns:a16="http://schemas.microsoft.com/office/drawing/2014/main" val="20002"/>
                    </a:ext>
                  </a:extLst>
                </a:gridCol>
                <a:gridCol w="1091746">
                  <a:extLst>
                    <a:ext uri="{9D8B030D-6E8A-4147-A177-3AD203B41FA5}">
                      <a16:colId xmlns:a16="http://schemas.microsoft.com/office/drawing/2014/main" val="20003"/>
                    </a:ext>
                  </a:extLst>
                </a:gridCol>
                <a:gridCol w="1091746">
                  <a:extLst>
                    <a:ext uri="{9D8B030D-6E8A-4147-A177-3AD203B41FA5}">
                      <a16:colId xmlns:a16="http://schemas.microsoft.com/office/drawing/2014/main" val="20004"/>
                    </a:ext>
                  </a:extLst>
                </a:gridCol>
                <a:gridCol w="1091746">
                  <a:extLst>
                    <a:ext uri="{9D8B030D-6E8A-4147-A177-3AD203B41FA5}">
                      <a16:colId xmlns:a16="http://schemas.microsoft.com/office/drawing/2014/main" val="20005"/>
                    </a:ext>
                  </a:extLst>
                </a:gridCol>
                <a:gridCol w="1091746">
                  <a:extLst>
                    <a:ext uri="{9D8B030D-6E8A-4147-A177-3AD203B41FA5}">
                      <a16:colId xmlns:a16="http://schemas.microsoft.com/office/drawing/2014/main" val="20006"/>
                    </a:ext>
                  </a:extLst>
                </a:gridCol>
              </a:tblGrid>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x1</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x2</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x3</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x4</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dirty="0">
                          <a:effectLst/>
                          <a:latin typeface="微软雅黑" pitchFamily="34" charset="-122"/>
                          <a:ea typeface="微软雅黑" pitchFamily="34" charset="-122"/>
                        </a:rPr>
                        <a:t>x5</a:t>
                      </a:r>
                      <a:endParaRPr lang="zh-CN" sz="1800" kern="100" dirty="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dirty="0">
                          <a:effectLst/>
                          <a:latin typeface="微软雅黑" pitchFamily="34" charset="-122"/>
                          <a:ea typeface="微软雅黑" pitchFamily="34" charset="-122"/>
                        </a:rPr>
                        <a:t>x6</a:t>
                      </a:r>
                      <a:endParaRPr lang="zh-CN" sz="1800" kern="100" dirty="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x7</a:t>
                      </a:r>
                      <a:endParaRPr lang="zh-CN" sz="1800" kern="100">
                        <a:effectLst/>
                        <a:latin typeface="微软雅黑" pitchFamily="34" charset="-122"/>
                        <a:ea typeface="微软雅黑" pitchFamily="34" charset="-122"/>
                        <a:cs typeface="Times New Roman"/>
                      </a:endParaRPr>
                    </a:p>
                  </a:txBody>
                  <a:tcPr marL="68551" marR="68551" marT="0" marB="0"/>
                </a:tc>
                <a:extLst>
                  <a:ext uri="{0D108BD9-81ED-4DB2-BD59-A6C34878D82A}">
                    <a16:rowId xmlns:a16="http://schemas.microsoft.com/office/drawing/2014/main" val="10000"/>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-0.0001</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0.000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0.124</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-0.010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0.065</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0.000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0.317</a:t>
                      </a:r>
                      <a:endParaRPr lang="zh-CN" sz="1800" kern="100">
                        <a:effectLst/>
                        <a:latin typeface="微软雅黑" pitchFamily="34" charset="-122"/>
                        <a:ea typeface="微软雅黑" pitchFamily="34" charset="-122"/>
                        <a:cs typeface="Times New Roman"/>
                      </a:endParaRPr>
                    </a:p>
                  </a:txBody>
                  <a:tcPr marL="68551" marR="68551" marT="0" marB="0"/>
                </a:tc>
                <a:extLst>
                  <a:ext uri="{0D108BD9-81ED-4DB2-BD59-A6C34878D82A}">
                    <a16:rowId xmlns:a16="http://schemas.microsoft.com/office/drawing/2014/main" val="10001"/>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x8</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x9</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x10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x11</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x12</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x13</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indent="266700" algn="ctr" fontAlgn="auto">
                        <a:lnSpc>
                          <a:spcPct val="150000"/>
                        </a:lnSpc>
                        <a:spcAft>
                          <a:spcPts val="0"/>
                        </a:spcAft>
                      </a:pPr>
                      <a:r>
                        <a:rPr lang="en-US" sz="1800" kern="100">
                          <a:effectLst/>
                          <a:latin typeface="微软雅黑" pitchFamily="34" charset="-122"/>
                          <a:ea typeface="微软雅黑" pitchFamily="34" charset="-122"/>
                        </a:rPr>
                        <a:t> </a:t>
                      </a:r>
                      <a:endParaRPr lang="zh-CN" sz="1800" kern="100">
                        <a:effectLst/>
                        <a:latin typeface="微软雅黑" pitchFamily="34" charset="-122"/>
                        <a:ea typeface="微软雅黑" pitchFamily="34" charset="-122"/>
                        <a:cs typeface="Times New Roman"/>
                      </a:endParaRPr>
                    </a:p>
                  </a:txBody>
                  <a:tcPr marL="68551" marR="68551" marT="0" marB="0"/>
                </a:tc>
                <a:extLst>
                  <a:ext uri="{0D108BD9-81ED-4DB2-BD59-A6C34878D82A}">
                    <a16:rowId xmlns:a16="http://schemas.microsoft.com/office/drawing/2014/main" val="10002"/>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0.035</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-0.001</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0.000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0.000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dirty="0">
                          <a:effectLst/>
                          <a:latin typeface="微软雅黑" pitchFamily="34" charset="-122"/>
                          <a:ea typeface="微软雅黑" pitchFamily="34" charset="-122"/>
                        </a:rPr>
                        <a:t>0.000</a:t>
                      </a:r>
                      <a:endParaRPr lang="zh-CN" sz="1800" kern="100" dirty="0">
                        <a:effectLst/>
                        <a:latin typeface="微软雅黑" pitchFamily="34" charset="-122"/>
                        <a:ea typeface="微软雅黑" pitchFamily="34" charset="-122"/>
                        <a:cs typeface="Times New Roman"/>
                      </a:endParaRPr>
                    </a:p>
                  </a:txBody>
                  <a:tcPr marL="68551" marR="68551" marT="0" marB="0"/>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-0.040</a:t>
                      </a:r>
                      <a:endParaRPr lang="zh-CN" sz="1800" kern="100">
                        <a:effectLst/>
                        <a:latin typeface="微软雅黑" pitchFamily="34" charset="-122"/>
                        <a:ea typeface="微软雅黑" pitchFamily="34" charset="-122"/>
                        <a:cs typeface="Times New Roman"/>
                      </a:endParaRPr>
                    </a:p>
                  </a:txBody>
                  <a:tcPr marL="68551" marR="68551" marT="0" marB="0"/>
                </a:tc>
                <a:tc>
                  <a:txBody>
                    <a:bodyPr/>
                    <a:lstStyle/>
                    <a:p>
                      <a:pPr indent="266700" algn="ctr" fontAlgn="auto">
                        <a:lnSpc>
                          <a:spcPct val="150000"/>
                        </a:lnSpc>
                        <a:spcAft>
                          <a:spcPts val="0"/>
                        </a:spcAft>
                      </a:pPr>
                      <a:r>
                        <a:rPr lang="en-US" sz="1800" kern="100" dirty="0">
                          <a:effectLst/>
                          <a:latin typeface="微软雅黑" pitchFamily="34" charset="-122"/>
                          <a:ea typeface="微软雅黑" pitchFamily="34" charset="-122"/>
                        </a:rPr>
                        <a:t> </a:t>
                      </a:r>
                      <a:endParaRPr lang="zh-CN" sz="1800" kern="100" dirty="0">
                        <a:effectLst/>
                        <a:latin typeface="微软雅黑" pitchFamily="34" charset="-122"/>
                        <a:ea typeface="微软雅黑" pitchFamily="34" charset="-122"/>
                        <a:cs typeface="Times New Roman"/>
                      </a:endParaRPr>
                    </a:p>
                  </a:txBody>
                  <a:tcPr marL="68551" marR="68551" marT="0" marB="0"/>
                </a:tc>
                <a:extLst>
                  <a:ext uri="{0D108BD9-81ED-4DB2-BD59-A6C34878D82A}">
                    <a16:rowId xmlns:a16="http://schemas.microsoft.com/office/drawing/2014/main" val="10003"/>
                  </a:ext>
                </a:extLst>
              </a:tr>
            </a:tbl>
          </a:graphicData>
        </a:graphic>
      </p:graphicFrame>
      <p:sp>
        <p:nvSpPr>
          <p:cNvPr id="35887" name="TextBox 6">
            <a:extLst>
              <a:ext uri="{FF2B5EF4-FFF2-40B4-BE49-F238E27FC236}">
                <a16:creationId xmlns:a16="http://schemas.microsoft.com/office/drawing/2014/main" id="{C0AC854C-1F3E-4F0A-B161-1B36687C1631}"/>
              </a:ext>
            </a:extLst>
          </p:cNvPr>
          <p:cNvSpPr txBox="1">
            <a:spLocks noChangeArrowheads="1"/>
          </p:cNvSpPr>
          <p:nvPr/>
        </p:nvSpPr>
        <p:spPr bwMode="auto">
          <a:xfrm>
            <a:off x="401638" y="4402138"/>
            <a:ext cx="1020762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Tx/>
              <a:buFontTx/>
              <a:buNone/>
            </a:pPr>
            <a:r>
              <a:rPr kumimoji="0" lang="zh-CN" altLang="zh-CN" sz="1800">
                <a:latin typeface="微软雅黑" panose="020B0503020204020204" pitchFamily="34" charset="-122"/>
                <a:ea typeface="微软雅黑" panose="020B0503020204020204" pitchFamily="34" charset="-122"/>
              </a:rPr>
              <a:t>由</a:t>
            </a:r>
            <a:r>
              <a:rPr kumimoji="0" lang="zh-CN" altLang="en-US" sz="1800">
                <a:latin typeface="微软雅黑" panose="020B0503020204020204" pitchFamily="34" charset="-122"/>
                <a:ea typeface="微软雅黑" panose="020B0503020204020204" pitchFamily="34" charset="-122"/>
              </a:rPr>
              <a:t>上表</a:t>
            </a:r>
            <a:r>
              <a:rPr kumimoji="0" lang="zh-CN" altLang="zh-CN" sz="1800">
                <a:latin typeface="微软雅黑" panose="020B0503020204020204" pitchFamily="34" charset="-122"/>
                <a:ea typeface="微软雅黑" panose="020B0503020204020204" pitchFamily="34" charset="-122"/>
              </a:rPr>
              <a:t>可看出，利用</a:t>
            </a:r>
            <a:r>
              <a:rPr kumimoji="0" lang="en-US" altLang="zh-CN" sz="1800">
                <a:latin typeface="微软雅黑" panose="020B0503020204020204" pitchFamily="34" charset="-122"/>
                <a:ea typeface="微软雅黑" panose="020B0503020204020204" pitchFamily="34" charset="-122"/>
              </a:rPr>
              <a:t>Lasso</a:t>
            </a:r>
            <a:r>
              <a:rPr kumimoji="0" lang="zh-CN" altLang="zh-CN" sz="1800">
                <a:latin typeface="微软雅黑" panose="020B0503020204020204" pitchFamily="34" charset="-122"/>
                <a:ea typeface="微软雅黑" panose="020B0503020204020204" pitchFamily="34" charset="-122"/>
              </a:rPr>
              <a:t>回归方法识别影响财政收入的关键影响因素是社会从业人数（</a:t>
            </a:r>
            <a:r>
              <a:rPr kumimoji="0" lang="en-US" altLang="zh-CN" sz="1800">
                <a:latin typeface="微软雅黑" panose="020B0503020204020204" pitchFamily="34" charset="-122"/>
                <a:ea typeface="微软雅黑" panose="020B0503020204020204" pitchFamily="34" charset="-122"/>
              </a:rPr>
              <a:t>x1</a:t>
            </a:r>
            <a:r>
              <a:rPr kumimoji="0" lang="zh-CN" altLang="zh-CN" sz="1800">
                <a:latin typeface="微软雅黑" panose="020B0503020204020204" pitchFamily="34" charset="-122"/>
                <a:ea typeface="微软雅黑" panose="020B0503020204020204" pitchFamily="34" charset="-122"/>
              </a:rPr>
              <a:t>）、社会消费品零售总额（</a:t>
            </a:r>
            <a:r>
              <a:rPr kumimoji="0" lang="en-US" altLang="zh-CN" sz="1800">
                <a:latin typeface="微软雅黑" panose="020B0503020204020204" pitchFamily="34" charset="-122"/>
                <a:ea typeface="微软雅黑" panose="020B0503020204020204" pitchFamily="34" charset="-122"/>
              </a:rPr>
              <a:t>x3</a:t>
            </a:r>
            <a:r>
              <a:rPr kumimoji="0" lang="zh-CN" altLang="zh-CN" sz="1800">
                <a:latin typeface="微软雅黑" panose="020B0503020204020204" pitchFamily="34" charset="-122"/>
                <a:ea typeface="微软雅黑" panose="020B0503020204020204" pitchFamily="34" charset="-122"/>
              </a:rPr>
              <a:t>）、城镇居民人均可支配收入（</a:t>
            </a:r>
            <a:r>
              <a:rPr kumimoji="0" lang="en-US" altLang="zh-CN" sz="1800">
                <a:latin typeface="微软雅黑" panose="020B0503020204020204" pitchFamily="34" charset="-122"/>
                <a:ea typeface="微软雅黑" panose="020B0503020204020204" pitchFamily="34" charset="-122"/>
              </a:rPr>
              <a:t>x4</a:t>
            </a:r>
            <a:r>
              <a:rPr kumimoji="0" lang="zh-CN" altLang="zh-CN" sz="1800">
                <a:latin typeface="微软雅黑" panose="020B0503020204020204" pitchFamily="34" charset="-122"/>
                <a:ea typeface="微软雅黑" panose="020B0503020204020204" pitchFamily="34" charset="-122"/>
              </a:rPr>
              <a:t>）、城镇居民人均消费性支出（</a:t>
            </a:r>
            <a:r>
              <a:rPr kumimoji="0" lang="en-US" altLang="zh-CN" sz="1800">
                <a:latin typeface="微软雅黑" panose="020B0503020204020204" pitchFamily="34" charset="-122"/>
                <a:ea typeface="微软雅黑" panose="020B0503020204020204" pitchFamily="34" charset="-122"/>
              </a:rPr>
              <a:t>x5</a:t>
            </a:r>
            <a:r>
              <a:rPr kumimoji="0" lang="zh-CN" altLang="zh-CN" sz="1800">
                <a:latin typeface="微软雅黑" panose="020B0503020204020204" pitchFamily="34" charset="-122"/>
                <a:ea typeface="微软雅黑" panose="020B0503020204020204" pitchFamily="34" charset="-122"/>
              </a:rPr>
              <a:t>）、全社会固定资产投资额（</a:t>
            </a:r>
            <a:r>
              <a:rPr kumimoji="0" lang="en-US" altLang="zh-CN" sz="1800">
                <a:latin typeface="微软雅黑" panose="020B0503020204020204" pitchFamily="34" charset="-122"/>
                <a:ea typeface="微软雅黑" panose="020B0503020204020204" pitchFamily="34" charset="-122"/>
              </a:rPr>
              <a:t>x7</a:t>
            </a:r>
            <a:r>
              <a:rPr kumimoji="0" lang="zh-CN" altLang="zh-CN" sz="1800">
                <a:latin typeface="微软雅黑" panose="020B0503020204020204" pitchFamily="34" charset="-122"/>
                <a:ea typeface="微软雅黑" panose="020B0503020204020204" pitchFamily="34" charset="-122"/>
              </a:rPr>
              <a:t>）、地区生产总值（</a:t>
            </a:r>
            <a:r>
              <a:rPr kumimoji="0" lang="en-US" altLang="zh-CN" sz="1800">
                <a:latin typeface="微软雅黑" panose="020B0503020204020204" pitchFamily="34" charset="-122"/>
                <a:ea typeface="微软雅黑" panose="020B0503020204020204" pitchFamily="34" charset="-122"/>
              </a:rPr>
              <a:t>x8</a:t>
            </a:r>
            <a:r>
              <a:rPr kumimoji="0" lang="zh-CN" altLang="zh-CN" sz="1800">
                <a:latin typeface="微软雅黑" panose="020B0503020204020204" pitchFamily="34" charset="-122"/>
                <a:ea typeface="微软雅黑" panose="020B0503020204020204" pitchFamily="34" charset="-122"/>
              </a:rPr>
              <a:t>）、第一产业产值（</a:t>
            </a:r>
            <a:r>
              <a:rPr kumimoji="0" lang="en-US" altLang="zh-CN" sz="1800">
                <a:latin typeface="微软雅黑" panose="020B0503020204020204" pitchFamily="34" charset="-122"/>
                <a:ea typeface="微软雅黑" panose="020B0503020204020204" pitchFamily="34" charset="-122"/>
              </a:rPr>
              <a:t>x9</a:t>
            </a:r>
            <a:r>
              <a:rPr kumimoji="0" lang="zh-CN" altLang="zh-CN" sz="1800">
                <a:latin typeface="微软雅黑" panose="020B0503020204020204" pitchFamily="34" charset="-122"/>
                <a:ea typeface="微软雅黑" panose="020B0503020204020204" pitchFamily="34" charset="-122"/>
              </a:rPr>
              <a:t>）和居民消费水平（</a:t>
            </a:r>
            <a:r>
              <a:rPr kumimoji="0" lang="en-US" altLang="zh-CN" sz="1800">
                <a:latin typeface="微软雅黑" panose="020B0503020204020204" pitchFamily="34" charset="-122"/>
                <a:ea typeface="微软雅黑" panose="020B0503020204020204" pitchFamily="34" charset="-122"/>
              </a:rPr>
              <a:t>x13</a:t>
            </a:r>
            <a:r>
              <a:rPr kumimoji="0" lang="zh-CN" altLang="zh-CN" sz="1800">
                <a:latin typeface="微软雅黑" panose="020B0503020204020204" pitchFamily="34" charset="-122"/>
                <a:ea typeface="微软雅黑" panose="020B0503020204020204" pitchFamily="34" charset="-122"/>
              </a:rPr>
              <a:t>）。</a:t>
            </a:r>
            <a:endParaRPr kumimoji="0" lang="zh-CN" altLang="en-US" sz="1800">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a:extLst>
              <a:ext uri="{FF2B5EF4-FFF2-40B4-BE49-F238E27FC236}">
                <a16:creationId xmlns:a16="http://schemas.microsoft.com/office/drawing/2014/main" id="{4ACDC33C-038F-4229-B813-EE996986B227}"/>
              </a:ext>
            </a:extLst>
          </p:cNvPr>
          <p:cNvCxnSpPr>
            <a:cxnSpLocks/>
          </p:cNvCxnSpPr>
          <p:nvPr/>
        </p:nvCxnSpPr>
        <p:spPr>
          <a:xfrm>
            <a:off x="2986088" y="1081088"/>
            <a:ext cx="6350" cy="5192712"/>
          </a:xfrm>
          <a:prstGeom prst="line">
            <a:avLst/>
          </a:prstGeom>
        </p:spPr>
        <p:style>
          <a:lnRef idx="2">
            <a:schemeClr val="dk1"/>
          </a:lnRef>
          <a:fillRef idx="0">
            <a:schemeClr val="dk1"/>
          </a:fillRef>
          <a:effectRef idx="1">
            <a:schemeClr val="dk1"/>
          </a:effectRef>
          <a:fontRef idx="minor">
            <a:schemeClr val="tx1"/>
          </a:fontRef>
        </p:style>
      </p:cxnSp>
      <p:sp>
        <p:nvSpPr>
          <p:cNvPr id="19" name="Line 2">
            <a:extLst>
              <a:ext uri="{FF2B5EF4-FFF2-40B4-BE49-F238E27FC236}">
                <a16:creationId xmlns:a16="http://schemas.microsoft.com/office/drawing/2014/main" id="{71D6523C-FC9E-44F6-BBEC-58DBF923D48F}"/>
              </a:ext>
            </a:extLst>
          </p:cNvPr>
          <p:cNvSpPr>
            <a:spLocks noChangeShapeType="1"/>
          </p:cNvSpPr>
          <p:nvPr/>
        </p:nvSpPr>
        <p:spPr bwMode="auto">
          <a:xfrm>
            <a:off x="2232025" y="4627563"/>
            <a:ext cx="7624763" cy="0"/>
          </a:xfrm>
          <a:prstGeom prst="line">
            <a:avLst/>
          </a:prstGeom>
        </p:spPr>
        <p:style>
          <a:lnRef idx="2">
            <a:schemeClr val="dk1"/>
          </a:lnRef>
          <a:fillRef idx="0">
            <a:schemeClr val="dk1"/>
          </a:fillRef>
          <a:effectRef idx="1">
            <a:schemeClr val="dk1"/>
          </a:effectRef>
          <a:fontRef idx="minor">
            <a:schemeClr val="tx1"/>
          </a:fontRef>
        </p:style>
        <p:txBody>
          <a:bodyPr/>
          <a:lstStyle/>
          <a:p>
            <a:pPr algn="ctr" eaLnBrk="1" fontAlgn="auto" hangingPunct="1">
              <a:spcBef>
                <a:spcPts val="0"/>
              </a:spcBef>
              <a:spcAft>
                <a:spcPts val="0"/>
              </a:spcAft>
              <a:defRPr/>
            </a:pPr>
            <a:endParaRPr lang="zh-CN" altLang="en-US" sz="1905" kern="0">
              <a:solidFill>
                <a:sysClr val="windowText" lastClr="000000"/>
              </a:solidFill>
              <a:latin typeface="微软雅黑" pitchFamily="34" charset="-122"/>
              <a:ea typeface="微软雅黑" pitchFamily="34" charset="-122"/>
            </a:endParaRPr>
          </a:p>
        </p:txBody>
      </p:sp>
      <p:sp>
        <p:nvSpPr>
          <p:cNvPr id="20" name="Oval 15">
            <a:extLst>
              <a:ext uri="{FF2B5EF4-FFF2-40B4-BE49-F238E27FC236}">
                <a16:creationId xmlns:a16="http://schemas.microsoft.com/office/drawing/2014/main" id="{CC82A6AD-628B-4775-A29D-6CEAAE7EA141}"/>
              </a:ext>
            </a:extLst>
          </p:cNvPr>
          <p:cNvSpPr>
            <a:spLocks noChangeArrowheads="1"/>
          </p:cNvSpPr>
          <p:nvPr/>
        </p:nvSpPr>
        <p:spPr bwMode="auto">
          <a:xfrm>
            <a:off x="2643983" y="135498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a:extLst>
              <a:ext uri="{FF2B5EF4-FFF2-40B4-BE49-F238E27FC236}">
                <a16:creationId xmlns:a16="http://schemas.microsoft.com/office/drawing/2014/main" id="{B59F78E9-8E3A-4794-B12B-521648B5D849}"/>
              </a:ext>
            </a:extLst>
          </p:cNvPr>
          <p:cNvSpPr>
            <a:spLocks noChangeArrowheads="1"/>
          </p:cNvSpPr>
          <p:nvPr/>
        </p:nvSpPr>
        <p:spPr bwMode="auto">
          <a:xfrm>
            <a:off x="3582081" y="2267460"/>
            <a:ext cx="5825393"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sym typeface="微软雅黑" pitchFamily="34" charset="-122"/>
              </a:rPr>
              <a:t>了解相关性分析</a:t>
            </a:r>
            <a:endParaRPr lang="zh-CN" altLang="en-US" sz="2200" dirty="0">
              <a:latin typeface="微软雅黑" pitchFamily="34" charset="-122"/>
              <a:ea typeface="微软雅黑" pitchFamily="34" charset="-122"/>
            </a:endParaRPr>
          </a:p>
        </p:txBody>
      </p:sp>
      <p:sp>
        <p:nvSpPr>
          <p:cNvPr id="36874" name="标题 3">
            <a:extLst>
              <a:ext uri="{FF2B5EF4-FFF2-40B4-BE49-F238E27FC236}">
                <a16:creationId xmlns:a16="http://schemas.microsoft.com/office/drawing/2014/main" id="{22769F10-6A9E-4C11-86AD-B1DF96CC1713}"/>
              </a:ext>
            </a:extLst>
          </p:cNvPr>
          <p:cNvSpPr>
            <a:spLocks noGrp="1"/>
          </p:cNvSpPr>
          <p:nvPr>
            <p:ph type="title"/>
          </p:nvPr>
        </p:nvSpPr>
        <p:spPr>
          <a:xfrm>
            <a:off x="255588" y="358775"/>
            <a:ext cx="10972800" cy="528638"/>
          </a:xfrm>
        </p:spPr>
        <p:txBody>
          <a:bodyPr/>
          <a:lstStyle/>
          <a:p>
            <a:r>
              <a:rPr lang="zh-CN" altLang="en-US"/>
              <a:t>目录</a:t>
            </a:r>
          </a:p>
        </p:txBody>
      </p:sp>
      <p:sp>
        <p:nvSpPr>
          <p:cNvPr id="13" name="AutoShape 17">
            <a:extLst>
              <a:ext uri="{FF2B5EF4-FFF2-40B4-BE49-F238E27FC236}">
                <a16:creationId xmlns:a16="http://schemas.microsoft.com/office/drawing/2014/main" id="{B03397AE-4436-445B-8525-27064C630E39}"/>
              </a:ext>
            </a:extLst>
          </p:cNvPr>
          <p:cNvSpPr>
            <a:spLocks noChangeArrowheads="1"/>
          </p:cNvSpPr>
          <p:nvPr/>
        </p:nvSpPr>
        <p:spPr bwMode="auto">
          <a:xfrm>
            <a:off x="3582081" y="1282981"/>
            <a:ext cx="5825394"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solidFill>
                  <a:schemeClr val="bg1"/>
                </a:solidFill>
                <a:latin typeface="微软雅黑" pitchFamily="34" charset="-122"/>
                <a:ea typeface="微软雅黑" pitchFamily="34" charset="-122"/>
                <a:sym typeface="微软雅黑" pitchFamily="34" charset="-122"/>
              </a:rPr>
              <a:t>分析财政收入预测背景</a:t>
            </a:r>
            <a:endParaRPr lang="zh-CN" altLang="en-US" sz="2200" dirty="0">
              <a:solidFill>
                <a:schemeClr val="bg1"/>
              </a:solidFill>
              <a:latin typeface="微软雅黑" pitchFamily="34" charset="-122"/>
              <a:ea typeface="微软雅黑" pitchFamily="34" charset="-122"/>
            </a:endParaRPr>
          </a:p>
        </p:txBody>
      </p:sp>
      <p:sp>
        <p:nvSpPr>
          <p:cNvPr id="15" name="Oval 15">
            <a:extLst>
              <a:ext uri="{FF2B5EF4-FFF2-40B4-BE49-F238E27FC236}">
                <a16:creationId xmlns:a16="http://schemas.microsoft.com/office/drawing/2014/main" id="{321A1625-828C-4A66-B6D2-9F6F3A36CE01}"/>
              </a:ext>
            </a:extLst>
          </p:cNvPr>
          <p:cNvSpPr>
            <a:spLocks noChangeArrowheads="1"/>
          </p:cNvSpPr>
          <p:nvPr/>
        </p:nvSpPr>
        <p:spPr bwMode="auto">
          <a:xfrm>
            <a:off x="2667893" y="22854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rId3" action="ppaction://hlinksldjump"/>
            <a:extLst>
              <a:ext uri="{FF2B5EF4-FFF2-40B4-BE49-F238E27FC236}">
                <a16:creationId xmlns:a16="http://schemas.microsoft.com/office/drawing/2014/main" id="{BDF5C721-B7D9-4CDB-9020-8B89B724BC3F}"/>
              </a:ext>
            </a:extLst>
          </p:cNvPr>
          <p:cNvSpPr>
            <a:spLocks noChangeArrowheads="1"/>
          </p:cNvSpPr>
          <p:nvPr/>
        </p:nvSpPr>
        <p:spPr bwMode="auto">
          <a:xfrm>
            <a:off x="3594000" y="3275211"/>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a:t>
            </a:r>
            <a:r>
              <a:rPr lang="en-US" altLang="zh-CN" sz="2200" dirty="0">
                <a:latin typeface="微软雅黑" pitchFamily="34" charset="-122"/>
                <a:ea typeface="微软雅黑" pitchFamily="34" charset="-122"/>
              </a:rPr>
              <a:t>Lasso</a:t>
            </a:r>
            <a:r>
              <a:rPr lang="zh-CN" altLang="en-US" sz="2200" dirty="0">
                <a:latin typeface="微软雅黑" pitchFamily="34" charset="-122"/>
                <a:ea typeface="微软雅黑" pitchFamily="34" charset="-122"/>
              </a:rPr>
              <a:t>回归选取财政收入预测的关键特征</a:t>
            </a:r>
          </a:p>
        </p:txBody>
      </p:sp>
      <p:sp>
        <p:nvSpPr>
          <p:cNvPr id="22" name="Oval 15">
            <a:extLst>
              <a:ext uri="{FF2B5EF4-FFF2-40B4-BE49-F238E27FC236}">
                <a16:creationId xmlns:a16="http://schemas.microsoft.com/office/drawing/2014/main" id="{7E90EC3B-2EB0-4BE9-864D-267FE0E7E92C}"/>
              </a:ext>
            </a:extLst>
          </p:cNvPr>
          <p:cNvSpPr>
            <a:spLocks noChangeArrowheads="1"/>
          </p:cNvSpPr>
          <p:nvPr/>
        </p:nvSpPr>
        <p:spPr bwMode="auto">
          <a:xfrm>
            <a:off x="2667893" y="329321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28" name="AutoShape 17">
            <a:hlinkClick r:id="rId4" action="ppaction://hlinksldjump"/>
            <a:extLst>
              <a:ext uri="{FF2B5EF4-FFF2-40B4-BE49-F238E27FC236}">
                <a16:creationId xmlns:a16="http://schemas.microsoft.com/office/drawing/2014/main" id="{D32BC47A-D6E0-4845-B06A-B10C9C9BAA8D}"/>
              </a:ext>
            </a:extLst>
          </p:cNvPr>
          <p:cNvSpPr>
            <a:spLocks noChangeArrowheads="1"/>
          </p:cNvSpPr>
          <p:nvPr/>
        </p:nvSpPr>
        <p:spPr bwMode="auto">
          <a:xfrm>
            <a:off x="3593999" y="4285385"/>
            <a:ext cx="5813475" cy="684000"/>
          </a:xfrm>
          <a:prstGeom prst="actionButtonBlank">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使用灰色预测和</a:t>
            </a:r>
            <a:r>
              <a:rPr lang="en-US" altLang="zh-CN" sz="2200" dirty="0">
                <a:latin typeface="微软雅黑" pitchFamily="34" charset="-122"/>
                <a:ea typeface="微软雅黑" pitchFamily="34" charset="-122"/>
              </a:rPr>
              <a:t>SVR</a:t>
            </a:r>
            <a:r>
              <a:rPr lang="zh-CN" altLang="en-US" sz="2200" dirty="0">
                <a:latin typeface="微软雅黑" pitchFamily="34" charset="-122"/>
                <a:ea typeface="微软雅黑" pitchFamily="34" charset="-122"/>
              </a:rPr>
              <a:t>构建财政收入预测模型</a:t>
            </a:r>
          </a:p>
        </p:txBody>
      </p:sp>
      <p:sp>
        <p:nvSpPr>
          <p:cNvPr id="29" name="Oval 15">
            <a:extLst>
              <a:ext uri="{FF2B5EF4-FFF2-40B4-BE49-F238E27FC236}">
                <a16:creationId xmlns:a16="http://schemas.microsoft.com/office/drawing/2014/main" id="{29C836C1-E127-4805-A2BA-ED94632EB8A2}"/>
              </a:ext>
            </a:extLst>
          </p:cNvPr>
          <p:cNvSpPr>
            <a:spLocks noChangeArrowheads="1"/>
          </p:cNvSpPr>
          <p:nvPr/>
        </p:nvSpPr>
        <p:spPr bwMode="auto">
          <a:xfrm>
            <a:off x="2643983" y="4303385"/>
            <a:ext cx="684000" cy="648000"/>
          </a:xfrm>
          <a:prstGeom prst="ellipse">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rId5" action="ppaction://hlinksldjump"/>
            <a:extLst>
              <a:ext uri="{FF2B5EF4-FFF2-40B4-BE49-F238E27FC236}">
                <a16:creationId xmlns:a16="http://schemas.microsoft.com/office/drawing/2014/main" id="{0CF69CBE-803E-42B7-9C55-6C984A457ADB}"/>
              </a:ext>
            </a:extLst>
          </p:cNvPr>
          <p:cNvSpPr>
            <a:spLocks noChangeArrowheads="1"/>
          </p:cNvSpPr>
          <p:nvPr/>
        </p:nvSpPr>
        <p:spPr bwMode="auto">
          <a:xfrm>
            <a:off x="3617910" y="5240160"/>
            <a:ext cx="578956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小结</a:t>
            </a:r>
          </a:p>
        </p:txBody>
      </p:sp>
      <p:sp>
        <p:nvSpPr>
          <p:cNvPr id="16" name="Oval 15">
            <a:extLst>
              <a:ext uri="{FF2B5EF4-FFF2-40B4-BE49-F238E27FC236}">
                <a16:creationId xmlns:a16="http://schemas.microsoft.com/office/drawing/2014/main" id="{53AE7C8F-7615-4170-9D7F-D93AE2AEBC45}"/>
              </a:ext>
            </a:extLst>
          </p:cNvPr>
          <p:cNvSpPr>
            <a:spLocks noChangeArrowheads="1"/>
          </p:cNvSpPr>
          <p:nvPr/>
        </p:nvSpPr>
        <p:spPr bwMode="auto">
          <a:xfrm>
            <a:off x="2667893" y="52581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1">
            <a:extLst>
              <a:ext uri="{FF2B5EF4-FFF2-40B4-BE49-F238E27FC236}">
                <a16:creationId xmlns:a16="http://schemas.microsoft.com/office/drawing/2014/main" id="{9B2F0FC9-2FAC-4D81-9F82-D980D199D54D}"/>
              </a:ext>
            </a:extLst>
          </p:cNvPr>
          <p:cNvSpPr>
            <a:spLocks noGrp="1"/>
          </p:cNvSpPr>
          <p:nvPr>
            <p:ph idx="1"/>
          </p:nvPr>
        </p:nvSpPr>
        <p:spPr>
          <a:xfrm>
            <a:off x="423863" y="1754188"/>
            <a:ext cx="10928350" cy="4370387"/>
          </a:xfrm>
        </p:spPr>
        <p:txBody>
          <a:bodyPr/>
          <a:lstStyle/>
          <a:p>
            <a:pPr marL="361950" indent="-361950"/>
            <a:r>
              <a:rPr lang="zh-CN" altLang="zh-CN"/>
              <a:t>灰色预测法是一种对含有不确定因素的系统进行预测的方法。</a:t>
            </a:r>
            <a:endParaRPr lang="en-US" altLang="zh-CN"/>
          </a:p>
          <a:p>
            <a:pPr marL="361950" indent="-361950"/>
            <a:r>
              <a:rPr lang="zh-CN" altLang="zh-CN"/>
              <a:t>在建立灰色预测模型之前，需先对原始时间序列进行数据处理，经过数据处理后的时间序列即称为生成列。</a:t>
            </a:r>
            <a:endParaRPr lang="en-US" altLang="zh-CN"/>
          </a:p>
          <a:p>
            <a:pPr marL="361950" indent="-361950"/>
            <a:r>
              <a:rPr lang="zh-CN" altLang="zh-CN"/>
              <a:t>灰色系统常用的数据处理方式有累加和累减两种。</a:t>
            </a:r>
            <a:endParaRPr lang="zh-CN" altLang="en-US"/>
          </a:p>
        </p:txBody>
      </p:sp>
      <p:sp>
        <p:nvSpPr>
          <p:cNvPr id="37891" name="标题 2">
            <a:extLst>
              <a:ext uri="{FF2B5EF4-FFF2-40B4-BE49-F238E27FC236}">
                <a16:creationId xmlns:a16="http://schemas.microsoft.com/office/drawing/2014/main" id="{7A29A5C5-F3AC-4C42-8EDD-2911B5034CB1}"/>
              </a:ext>
            </a:extLst>
          </p:cNvPr>
          <p:cNvSpPr>
            <a:spLocks noGrp="1"/>
          </p:cNvSpPr>
          <p:nvPr>
            <p:ph type="title"/>
          </p:nvPr>
        </p:nvSpPr>
        <p:spPr>
          <a:xfrm>
            <a:off x="255588" y="358775"/>
            <a:ext cx="10972800" cy="528638"/>
          </a:xfrm>
        </p:spPr>
        <p:txBody>
          <a:bodyPr/>
          <a:lstStyle/>
          <a:p>
            <a:r>
              <a:rPr lang="zh-CN" altLang="en-US"/>
              <a:t>了解灰色预测算法</a:t>
            </a:r>
          </a:p>
        </p:txBody>
      </p:sp>
      <p:sp>
        <p:nvSpPr>
          <p:cNvPr id="37892" name="内容占位符 3">
            <a:extLst>
              <a:ext uri="{FF2B5EF4-FFF2-40B4-BE49-F238E27FC236}">
                <a16:creationId xmlns:a16="http://schemas.microsoft.com/office/drawing/2014/main" id="{A4CA7157-7221-4A6B-8962-1DA44D8A7D25}"/>
              </a:ext>
            </a:extLst>
          </p:cNvPr>
          <p:cNvSpPr>
            <a:spLocks noGrp="1"/>
          </p:cNvSpPr>
          <p:nvPr>
            <p:ph idx="10"/>
          </p:nvPr>
        </p:nvSpPr>
        <p:spPr>
          <a:xfrm>
            <a:off x="423863" y="1138238"/>
            <a:ext cx="11107737" cy="427037"/>
          </a:xfrm>
        </p:spPr>
        <p:txBody>
          <a:bodyPr/>
          <a:lstStyle/>
          <a:p>
            <a:r>
              <a:rPr lang="en-US" altLang="zh-CN" b="1"/>
              <a:t>1. </a:t>
            </a:r>
            <a:r>
              <a:rPr b="1"/>
              <a:t>概念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BF04C57-186F-4952-823D-4B4E92B4D932}"/>
              </a:ext>
            </a:extLst>
          </p:cNvPr>
          <p:cNvSpPr>
            <a:spLocks noGrp="1" noRot="1" noChangeAspect="1" noMove="1" noResize="1" noEditPoints="1" noAdjustHandles="1" noChangeArrowheads="1" noChangeShapeType="1" noTextEdit="1"/>
          </p:cNvSpPr>
          <p:nvPr>
            <p:ph idx="1"/>
          </p:nvPr>
        </p:nvSpPr>
        <p:spPr>
          <a:xfrm>
            <a:off x="423819" y="1754668"/>
            <a:ext cx="10928689" cy="4369231"/>
          </a:xfrm>
          <a:blipFill rotWithShape="1">
            <a:blip r:embed="rId2"/>
            <a:stretch>
              <a:fillRect l="-391" t="-697"/>
            </a:stretch>
          </a:blipFill>
        </p:spPr>
        <p:txBody>
          <a:bodyPr/>
          <a:lstStyle/>
          <a:p>
            <a:pPr>
              <a:defRPr/>
            </a:pPr>
            <a:r>
              <a:rPr lang="zh-CN" altLang="en-US">
                <a:noFill/>
              </a:rPr>
              <a:t> </a:t>
            </a:r>
          </a:p>
        </p:txBody>
      </p:sp>
      <p:sp>
        <p:nvSpPr>
          <p:cNvPr id="38915" name="标题 2">
            <a:extLst>
              <a:ext uri="{FF2B5EF4-FFF2-40B4-BE49-F238E27FC236}">
                <a16:creationId xmlns:a16="http://schemas.microsoft.com/office/drawing/2014/main" id="{0B3A16D3-2D16-454B-A13D-B8C6C3699547}"/>
              </a:ext>
            </a:extLst>
          </p:cNvPr>
          <p:cNvSpPr>
            <a:spLocks noGrp="1"/>
          </p:cNvSpPr>
          <p:nvPr>
            <p:ph type="title"/>
          </p:nvPr>
        </p:nvSpPr>
        <p:spPr>
          <a:xfrm>
            <a:off x="255588" y="358775"/>
            <a:ext cx="10972800" cy="528638"/>
          </a:xfrm>
        </p:spPr>
        <p:txBody>
          <a:bodyPr/>
          <a:lstStyle/>
          <a:p>
            <a:r>
              <a:rPr lang="zh-CN" altLang="en-US"/>
              <a:t>了解灰色预测算法</a:t>
            </a:r>
          </a:p>
        </p:txBody>
      </p:sp>
      <p:sp>
        <p:nvSpPr>
          <p:cNvPr id="38916" name="内容占位符 3">
            <a:extLst>
              <a:ext uri="{FF2B5EF4-FFF2-40B4-BE49-F238E27FC236}">
                <a16:creationId xmlns:a16="http://schemas.microsoft.com/office/drawing/2014/main" id="{B83C62F5-8BD8-4215-AE94-FA7FE713CB70}"/>
              </a:ext>
            </a:extLst>
          </p:cNvPr>
          <p:cNvSpPr>
            <a:spLocks noGrp="1"/>
          </p:cNvSpPr>
          <p:nvPr>
            <p:ph idx="10"/>
          </p:nvPr>
        </p:nvSpPr>
        <p:spPr>
          <a:xfrm>
            <a:off x="423863" y="1138238"/>
            <a:ext cx="11107737" cy="427037"/>
          </a:xfrm>
        </p:spPr>
        <p:txBody>
          <a:bodyPr/>
          <a:lstStyle/>
          <a:p>
            <a:r>
              <a:rPr lang="en-US" altLang="zh-CN" b="1"/>
              <a:t>2. </a:t>
            </a:r>
            <a:r>
              <a:rPr b="1"/>
              <a:t>基本原理</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1">
            <a:extLst>
              <a:ext uri="{FF2B5EF4-FFF2-40B4-BE49-F238E27FC236}">
                <a16:creationId xmlns:a16="http://schemas.microsoft.com/office/drawing/2014/main" id="{84FADAE8-4FE6-43E2-82B5-5929EF9DDFFB}"/>
              </a:ext>
            </a:extLst>
          </p:cNvPr>
          <p:cNvSpPr>
            <a:spLocks noGrp="1"/>
          </p:cNvSpPr>
          <p:nvPr>
            <p:ph idx="1"/>
          </p:nvPr>
        </p:nvSpPr>
        <p:spPr>
          <a:xfrm>
            <a:off x="423863" y="1754188"/>
            <a:ext cx="10928350" cy="4370387"/>
          </a:xfrm>
        </p:spPr>
        <p:txBody>
          <a:bodyPr/>
          <a:lstStyle/>
          <a:p>
            <a:pPr marL="361950" indent="-361950"/>
            <a:r>
              <a:rPr lang="zh-CN" altLang="zh-CN"/>
              <a:t>后验差检验模型精度如</a:t>
            </a:r>
            <a:r>
              <a:rPr lang="zh-CN" altLang="en-US"/>
              <a:t>下表</a:t>
            </a:r>
            <a:r>
              <a:rPr lang="zh-CN" altLang="zh-CN"/>
              <a:t>所示。</a:t>
            </a:r>
            <a:endParaRPr lang="zh-CN" altLang="en-US"/>
          </a:p>
        </p:txBody>
      </p:sp>
      <p:sp>
        <p:nvSpPr>
          <p:cNvPr id="39939" name="标题 2">
            <a:extLst>
              <a:ext uri="{FF2B5EF4-FFF2-40B4-BE49-F238E27FC236}">
                <a16:creationId xmlns:a16="http://schemas.microsoft.com/office/drawing/2014/main" id="{9AB68D66-EAD7-4D85-9F35-FE5B10456307}"/>
              </a:ext>
            </a:extLst>
          </p:cNvPr>
          <p:cNvSpPr>
            <a:spLocks noGrp="1"/>
          </p:cNvSpPr>
          <p:nvPr>
            <p:ph type="title"/>
          </p:nvPr>
        </p:nvSpPr>
        <p:spPr>
          <a:xfrm>
            <a:off x="255588" y="358775"/>
            <a:ext cx="10972800" cy="528638"/>
          </a:xfrm>
        </p:spPr>
        <p:txBody>
          <a:bodyPr/>
          <a:lstStyle/>
          <a:p>
            <a:r>
              <a:rPr lang="zh-CN" altLang="en-US"/>
              <a:t>了解灰色预测算法</a:t>
            </a:r>
          </a:p>
        </p:txBody>
      </p:sp>
      <p:sp>
        <p:nvSpPr>
          <p:cNvPr id="39940" name="内容占位符 3">
            <a:extLst>
              <a:ext uri="{FF2B5EF4-FFF2-40B4-BE49-F238E27FC236}">
                <a16:creationId xmlns:a16="http://schemas.microsoft.com/office/drawing/2014/main" id="{0E05910B-BF9F-4FB9-8413-6E911FC3B243}"/>
              </a:ext>
            </a:extLst>
          </p:cNvPr>
          <p:cNvSpPr>
            <a:spLocks noGrp="1"/>
          </p:cNvSpPr>
          <p:nvPr>
            <p:ph idx="10"/>
          </p:nvPr>
        </p:nvSpPr>
        <p:spPr>
          <a:xfrm>
            <a:off x="423863" y="1138238"/>
            <a:ext cx="11107737" cy="427037"/>
          </a:xfrm>
        </p:spPr>
        <p:txBody>
          <a:bodyPr/>
          <a:lstStyle/>
          <a:p>
            <a:r>
              <a:rPr lang="en-US" altLang="zh-CN" b="1"/>
              <a:t>2. </a:t>
            </a:r>
            <a:r>
              <a:rPr b="1"/>
              <a:t>基本原理</a:t>
            </a:r>
          </a:p>
        </p:txBody>
      </p:sp>
      <p:graphicFrame>
        <p:nvGraphicFramePr>
          <p:cNvPr id="5" name="表格 4">
            <a:extLst>
              <a:ext uri="{FF2B5EF4-FFF2-40B4-BE49-F238E27FC236}">
                <a16:creationId xmlns:a16="http://schemas.microsoft.com/office/drawing/2014/main" id="{CE4F82A4-9E37-457C-8C57-B186B7EF64AC}"/>
              </a:ext>
            </a:extLst>
          </p:cNvPr>
          <p:cNvGraphicFramePr>
            <a:graphicFrameLocks noGrp="1"/>
          </p:cNvGraphicFramePr>
          <p:nvPr/>
        </p:nvGraphicFramePr>
        <p:xfrm>
          <a:off x="3211513" y="2846388"/>
          <a:ext cx="4924425" cy="2159000"/>
        </p:xfrm>
        <a:graphic>
          <a:graphicData uri="http://schemas.openxmlformats.org/drawingml/2006/table">
            <a:tbl>
              <a:tblPr firstRow="1" bandRow="1">
                <a:tableStyleId>{5C22544A-7EE6-4342-B048-85BDC9FD1C3A}</a:tableStyleId>
              </a:tblPr>
              <a:tblGrid>
                <a:gridCol w="1641475">
                  <a:extLst>
                    <a:ext uri="{9D8B030D-6E8A-4147-A177-3AD203B41FA5}">
                      <a16:colId xmlns:a16="http://schemas.microsoft.com/office/drawing/2014/main" val="20000"/>
                    </a:ext>
                  </a:extLst>
                </a:gridCol>
                <a:gridCol w="1641475">
                  <a:extLst>
                    <a:ext uri="{9D8B030D-6E8A-4147-A177-3AD203B41FA5}">
                      <a16:colId xmlns:a16="http://schemas.microsoft.com/office/drawing/2014/main" val="20001"/>
                    </a:ext>
                  </a:extLst>
                </a:gridCol>
                <a:gridCol w="1641475">
                  <a:extLst>
                    <a:ext uri="{9D8B030D-6E8A-4147-A177-3AD203B41FA5}">
                      <a16:colId xmlns:a16="http://schemas.microsoft.com/office/drawing/2014/main" val="20002"/>
                    </a:ext>
                  </a:extLst>
                </a:gridCol>
              </a:tblGrid>
              <a:tr h="431800">
                <a:tc>
                  <a:txBody>
                    <a:bodyPr/>
                    <a:lstStyle/>
                    <a:p>
                      <a:pPr algn="ctr" fontAlgn="auto">
                        <a:lnSpc>
                          <a:spcPct val="150000"/>
                        </a:lnSpc>
                        <a:spcAft>
                          <a:spcPts val="0"/>
                        </a:spcAft>
                      </a:pPr>
                      <a:r>
                        <a:rPr lang="en-US" sz="1800" kern="100" dirty="0">
                          <a:effectLst/>
                          <a:latin typeface="微软雅黑" pitchFamily="34" charset="-122"/>
                          <a:ea typeface="微软雅黑" pitchFamily="34" charset="-122"/>
                        </a:rPr>
                        <a:t>P</a:t>
                      </a:r>
                      <a:endParaRPr lang="zh-CN" sz="1800" kern="100" dirty="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C</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zh-CN" sz="1800" kern="100" dirty="0">
                          <a:effectLst/>
                          <a:latin typeface="微软雅黑" pitchFamily="34" charset="-122"/>
                          <a:ea typeface="微软雅黑" pitchFamily="34" charset="-122"/>
                        </a:rPr>
                        <a:t>模型精度</a:t>
                      </a:r>
                      <a:endParaRPr lang="zh-CN" sz="1800" kern="100" dirty="0">
                        <a:effectLst/>
                        <a:latin typeface="微软雅黑" pitchFamily="34" charset="-122"/>
                        <a:ea typeface="微软雅黑" pitchFamily="34" charset="-122"/>
                        <a:cs typeface="Times New Roman"/>
                      </a:endParaRPr>
                    </a:p>
                  </a:txBody>
                  <a:tcPr marL="54839" marR="54839" marT="0" marB="0" anchor="ctr"/>
                </a:tc>
                <a:extLst>
                  <a:ext uri="{0D108BD9-81ED-4DB2-BD59-A6C34878D82A}">
                    <a16:rowId xmlns:a16="http://schemas.microsoft.com/office/drawing/2014/main" val="10000"/>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&gt;0.95</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&lt;0.35</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zh-CN" sz="1800" kern="10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54839" marR="54839" marT="0" marB="0" anchor="ctr"/>
                </a:tc>
                <a:extLst>
                  <a:ext uri="{0D108BD9-81ED-4DB2-BD59-A6C34878D82A}">
                    <a16:rowId xmlns:a16="http://schemas.microsoft.com/office/drawing/2014/main" val="10001"/>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&gt;0.80</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&lt;0.5</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zh-CN" sz="1800" kern="100">
                          <a:effectLst/>
                          <a:latin typeface="微软雅黑" pitchFamily="34" charset="-122"/>
                          <a:ea typeface="微软雅黑" pitchFamily="34" charset="-122"/>
                        </a:rPr>
                        <a:t>合格</a:t>
                      </a:r>
                      <a:endParaRPr lang="zh-CN" sz="1800" kern="100">
                        <a:effectLst/>
                        <a:latin typeface="微软雅黑" pitchFamily="34" charset="-122"/>
                        <a:ea typeface="微软雅黑" pitchFamily="34" charset="-122"/>
                        <a:cs typeface="Times New Roman"/>
                      </a:endParaRPr>
                    </a:p>
                  </a:txBody>
                  <a:tcPr marL="54839" marR="54839" marT="0" marB="0" anchor="ctr"/>
                </a:tc>
                <a:extLst>
                  <a:ext uri="{0D108BD9-81ED-4DB2-BD59-A6C34878D82A}">
                    <a16:rowId xmlns:a16="http://schemas.microsoft.com/office/drawing/2014/main" val="10002"/>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&gt;0.70</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&lt;0.65</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zh-CN" sz="1800" kern="100">
                          <a:effectLst/>
                          <a:latin typeface="微软雅黑" pitchFamily="34" charset="-122"/>
                          <a:ea typeface="微软雅黑" pitchFamily="34" charset="-122"/>
                        </a:rPr>
                        <a:t>勉强合格</a:t>
                      </a:r>
                      <a:endParaRPr lang="zh-CN" sz="1800" kern="100">
                        <a:effectLst/>
                        <a:latin typeface="微软雅黑" pitchFamily="34" charset="-122"/>
                        <a:ea typeface="微软雅黑" pitchFamily="34" charset="-122"/>
                        <a:cs typeface="Times New Roman"/>
                      </a:endParaRPr>
                    </a:p>
                  </a:txBody>
                  <a:tcPr marL="54839" marR="54839" marT="0" marB="0" anchor="ctr"/>
                </a:tc>
                <a:extLst>
                  <a:ext uri="{0D108BD9-81ED-4DB2-BD59-A6C34878D82A}">
                    <a16:rowId xmlns:a16="http://schemas.microsoft.com/office/drawing/2014/main" val="10003"/>
                  </a:ext>
                </a:extLst>
              </a:tr>
              <a:tr h="431800">
                <a:tc>
                  <a:txBody>
                    <a:bodyPr/>
                    <a:lstStyle/>
                    <a:p>
                      <a:pPr algn="ctr" fontAlgn="auto">
                        <a:lnSpc>
                          <a:spcPct val="150000"/>
                        </a:lnSpc>
                        <a:spcAft>
                          <a:spcPts val="0"/>
                        </a:spcAft>
                      </a:pPr>
                      <a:r>
                        <a:rPr lang="en-US" sz="1800" kern="100">
                          <a:effectLst/>
                          <a:latin typeface="微软雅黑" pitchFamily="34" charset="-122"/>
                          <a:ea typeface="微软雅黑" pitchFamily="34" charset="-122"/>
                        </a:rPr>
                        <a:t>&lt;0.70</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en-US" sz="1800" kern="100">
                          <a:effectLst/>
                          <a:latin typeface="微软雅黑" pitchFamily="34" charset="-122"/>
                          <a:ea typeface="微软雅黑" pitchFamily="34" charset="-122"/>
                        </a:rPr>
                        <a:t>&gt;0.65</a:t>
                      </a:r>
                      <a:endParaRPr lang="zh-CN" sz="1800" kern="100">
                        <a:effectLst/>
                        <a:latin typeface="微软雅黑" pitchFamily="34" charset="-122"/>
                        <a:ea typeface="微软雅黑" pitchFamily="34" charset="-122"/>
                        <a:cs typeface="Times New Roman"/>
                      </a:endParaRPr>
                    </a:p>
                  </a:txBody>
                  <a:tcPr marL="54839" marR="54839" marT="0" marB="0" anchor="ctr"/>
                </a:tc>
                <a:tc>
                  <a:txBody>
                    <a:bodyPr/>
                    <a:lstStyle/>
                    <a:p>
                      <a:pPr algn="ctr" fontAlgn="auto">
                        <a:lnSpc>
                          <a:spcPct val="150000"/>
                        </a:lnSpc>
                        <a:spcAft>
                          <a:spcPts val="0"/>
                        </a:spcAft>
                      </a:pPr>
                      <a:r>
                        <a:rPr lang="zh-CN" sz="1800" kern="100" dirty="0">
                          <a:effectLst/>
                          <a:latin typeface="微软雅黑" pitchFamily="34" charset="-122"/>
                          <a:ea typeface="微软雅黑" pitchFamily="34" charset="-122"/>
                        </a:rPr>
                        <a:t>不合格</a:t>
                      </a:r>
                      <a:endParaRPr lang="zh-CN" sz="1800" kern="100" dirty="0">
                        <a:effectLst/>
                        <a:latin typeface="微软雅黑" pitchFamily="34" charset="-122"/>
                        <a:ea typeface="微软雅黑" pitchFamily="34" charset="-122"/>
                        <a:cs typeface="Times New Roman"/>
                      </a:endParaRPr>
                    </a:p>
                  </a:txBody>
                  <a:tcPr marL="54839" marR="54839"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a:extLst>
              <a:ext uri="{FF2B5EF4-FFF2-40B4-BE49-F238E27FC236}">
                <a16:creationId xmlns:a16="http://schemas.microsoft.com/office/drawing/2014/main" id="{3AD08F0C-1AC5-47F2-9741-9899B0950F49}"/>
              </a:ext>
            </a:extLst>
          </p:cNvPr>
          <p:cNvSpPr>
            <a:spLocks noGrp="1"/>
          </p:cNvSpPr>
          <p:nvPr>
            <p:ph idx="1"/>
          </p:nvPr>
        </p:nvSpPr>
        <p:spPr>
          <a:xfrm>
            <a:off x="423863" y="1754188"/>
            <a:ext cx="11107737" cy="4370387"/>
          </a:xfrm>
        </p:spPr>
        <p:txBody>
          <a:bodyPr/>
          <a:lstStyle/>
          <a:p>
            <a:pPr marL="361950" indent="-361950"/>
            <a:r>
              <a:rPr lang="zh-CN" altLang="zh-CN"/>
              <a:t>财政收入，是指政府为履行其</a:t>
            </a:r>
            <a:r>
              <a:rPr lang="en-US" altLang="zh-CN"/>
              <a:t>职能</a:t>
            </a:r>
            <a:r>
              <a:rPr lang="zh-CN" altLang="zh-CN"/>
              <a:t>、实施公共政策和提供公共物品与服务需要而筹集的一切资金的总和。财政收入表现为政府部门在一定时期内（一般为一个</a:t>
            </a:r>
            <a:r>
              <a:rPr lang="en-US" altLang="zh-CN"/>
              <a:t>财政年度</a:t>
            </a:r>
            <a:r>
              <a:rPr lang="zh-CN" altLang="zh-CN"/>
              <a:t>）所取得的</a:t>
            </a:r>
            <a:r>
              <a:rPr lang="en-US" altLang="zh-CN"/>
              <a:t>货币收入</a:t>
            </a:r>
            <a:r>
              <a:rPr lang="zh-CN" altLang="zh-CN"/>
              <a:t>。财政收入是衡量一国政府财力的重要特征，政府在社会经济活动中提供公共物品和服务的范围和数量，在很大程度上取决于财政收入的充裕状况。</a:t>
            </a:r>
          </a:p>
          <a:p>
            <a:pPr marL="361950" indent="-361950"/>
            <a:r>
              <a:rPr lang="zh-CN" altLang="zh-CN"/>
              <a:t>在我国现行的分税制财政管理体制下，地方财政收入不但是国家财政收入的重要组成部分，而且具有其相对独立的构成内容。如何制定地方财政支出计划，合理分配地方财政收入，促进地方的发展，提高市民的收入和生活质量是每个地方政府需要考虑的首要问题。因此，地方财政收入预测是非常必要的。</a:t>
            </a:r>
            <a:endParaRPr lang="zh-CN" altLang="en-US"/>
          </a:p>
        </p:txBody>
      </p:sp>
      <p:sp>
        <p:nvSpPr>
          <p:cNvPr id="13315" name="标题 2">
            <a:extLst>
              <a:ext uri="{FF2B5EF4-FFF2-40B4-BE49-F238E27FC236}">
                <a16:creationId xmlns:a16="http://schemas.microsoft.com/office/drawing/2014/main" id="{0F7BDB8F-AF66-4A1F-9B4F-8A03738F9489}"/>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3316" name="内容占位符 3">
            <a:extLst>
              <a:ext uri="{FF2B5EF4-FFF2-40B4-BE49-F238E27FC236}">
                <a16:creationId xmlns:a16="http://schemas.microsoft.com/office/drawing/2014/main" id="{C4BCCD49-4D94-43D3-856B-4553835C543A}"/>
              </a:ext>
            </a:extLst>
          </p:cNvPr>
          <p:cNvSpPr>
            <a:spLocks noGrp="1"/>
          </p:cNvSpPr>
          <p:nvPr>
            <p:ph idx="10"/>
          </p:nvPr>
        </p:nvSpPr>
        <p:spPr>
          <a:xfrm>
            <a:off x="423863" y="1138238"/>
            <a:ext cx="11107737" cy="427037"/>
          </a:xfrm>
        </p:spPr>
        <p:txBody>
          <a:bodyPr/>
          <a:lstStyle/>
          <a:p>
            <a:r>
              <a:rPr lang="en-US" altLang="zh-CN" b="1"/>
              <a:t>1. </a:t>
            </a:r>
            <a:r>
              <a:rPr b="1"/>
              <a:t>财政收入简介和需求</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1">
            <a:extLst>
              <a:ext uri="{FF2B5EF4-FFF2-40B4-BE49-F238E27FC236}">
                <a16:creationId xmlns:a16="http://schemas.microsoft.com/office/drawing/2014/main" id="{0C0C8343-BC10-404E-9410-BC7272E39041}"/>
              </a:ext>
            </a:extLst>
          </p:cNvPr>
          <p:cNvSpPr>
            <a:spLocks noGrp="1"/>
          </p:cNvSpPr>
          <p:nvPr>
            <p:ph idx="1"/>
          </p:nvPr>
        </p:nvSpPr>
        <p:spPr>
          <a:xfrm>
            <a:off x="423863" y="1754188"/>
            <a:ext cx="10928350" cy="1136650"/>
          </a:xfrm>
        </p:spPr>
        <p:txBody>
          <a:bodyPr/>
          <a:lstStyle/>
          <a:p>
            <a:pPr marL="361950" indent="-361950"/>
            <a:r>
              <a:rPr lang="zh-CN" altLang="zh-CN"/>
              <a:t>灰色预测法的通用性比较强些，一般的时间序列场合都可以用，尤其适合那些规律性差且不清楚数据产生机理的情况。</a:t>
            </a:r>
          </a:p>
        </p:txBody>
      </p:sp>
      <p:sp>
        <p:nvSpPr>
          <p:cNvPr id="40963" name="标题 2">
            <a:extLst>
              <a:ext uri="{FF2B5EF4-FFF2-40B4-BE49-F238E27FC236}">
                <a16:creationId xmlns:a16="http://schemas.microsoft.com/office/drawing/2014/main" id="{07931F64-35ED-4088-BB26-2141CD7F62E3}"/>
              </a:ext>
            </a:extLst>
          </p:cNvPr>
          <p:cNvSpPr>
            <a:spLocks noGrp="1"/>
          </p:cNvSpPr>
          <p:nvPr>
            <p:ph type="title"/>
          </p:nvPr>
        </p:nvSpPr>
        <p:spPr>
          <a:xfrm>
            <a:off x="255588" y="358775"/>
            <a:ext cx="10972800" cy="528638"/>
          </a:xfrm>
        </p:spPr>
        <p:txBody>
          <a:bodyPr/>
          <a:lstStyle/>
          <a:p>
            <a:r>
              <a:rPr lang="zh-CN" altLang="en-US"/>
              <a:t>了解灰色预测算法</a:t>
            </a:r>
          </a:p>
        </p:txBody>
      </p:sp>
      <p:sp>
        <p:nvSpPr>
          <p:cNvPr id="40964" name="内容占位符 3">
            <a:extLst>
              <a:ext uri="{FF2B5EF4-FFF2-40B4-BE49-F238E27FC236}">
                <a16:creationId xmlns:a16="http://schemas.microsoft.com/office/drawing/2014/main" id="{8C4AF0FA-BFA7-46B5-8FDE-F5CABB31D783}"/>
              </a:ext>
            </a:extLst>
          </p:cNvPr>
          <p:cNvSpPr>
            <a:spLocks noGrp="1"/>
          </p:cNvSpPr>
          <p:nvPr>
            <p:ph idx="10"/>
          </p:nvPr>
        </p:nvSpPr>
        <p:spPr>
          <a:xfrm>
            <a:off x="423863" y="1138238"/>
            <a:ext cx="11107737" cy="427037"/>
          </a:xfrm>
        </p:spPr>
        <p:txBody>
          <a:bodyPr/>
          <a:lstStyle/>
          <a:p>
            <a:r>
              <a:rPr lang="en-US" altLang="zh-CN" b="1"/>
              <a:t>3. </a:t>
            </a:r>
            <a:r>
              <a:rPr b="1"/>
              <a:t>适用场景</a:t>
            </a:r>
          </a:p>
        </p:txBody>
      </p:sp>
      <p:sp>
        <p:nvSpPr>
          <p:cNvPr id="40965" name="内容占位符 1">
            <a:extLst>
              <a:ext uri="{FF2B5EF4-FFF2-40B4-BE49-F238E27FC236}">
                <a16:creationId xmlns:a16="http://schemas.microsoft.com/office/drawing/2014/main" id="{59B0AF44-3319-4469-972A-B3F8D7243DE5}"/>
              </a:ext>
            </a:extLst>
          </p:cNvPr>
          <p:cNvSpPr txBox="1">
            <a:spLocks/>
          </p:cNvSpPr>
          <p:nvPr/>
        </p:nvSpPr>
        <p:spPr bwMode="auto">
          <a:xfrm>
            <a:off x="423863" y="3673475"/>
            <a:ext cx="1092835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1950" indent="-3619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Clr>
                <a:srgbClr val="032089"/>
              </a:buClr>
              <a:buFont typeface="Wingdings" panose="05000000000000000000" pitchFamily="2" charset="2"/>
              <a:buChar char="Ø"/>
            </a:pPr>
            <a:r>
              <a:rPr lang="zh-CN" altLang="zh-CN" sz="1800" b="1">
                <a:latin typeface="微软雅黑" panose="020B0503020204020204" pitchFamily="34" charset="-122"/>
                <a:ea typeface="微软雅黑" panose="020B0503020204020204" pitchFamily="34" charset="-122"/>
                <a:cs typeface="Times New Roman" panose="02020603050405020304" pitchFamily="18" charset="0"/>
              </a:rPr>
              <a:t>优点</a:t>
            </a:r>
            <a:r>
              <a:rPr lang="zh-CN" altLang="en-US" sz="180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a:latin typeface="微软雅黑" panose="020B0503020204020204" pitchFamily="34" charset="-122"/>
                <a:ea typeface="微软雅黑" panose="020B0503020204020204" pitchFamily="34" charset="-122"/>
                <a:cs typeface="Times New Roman" panose="02020603050405020304" pitchFamily="18" charset="0"/>
              </a:rPr>
              <a:t>具有预测精度高、模型可检验、参数估计方法简单、对小数据集有很好的预测效果。</a:t>
            </a:r>
            <a:endParaRPr lang="en-US" altLang="zh-CN" sz="18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1000"/>
              </a:spcBef>
              <a:buClr>
                <a:srgbClr val="032089"/>
              </a:buClr>
              <a:buFont typeface="Wingdings" panose="05000000000000000000" pitchFamily="2" charset="2"/>
              <a:buChar char="Ø"/>
            </a:pPr>
            <a:r>
              <a:rPr lang="zh-CN" altLang="zh-CN" sz="1800" b="1">
                <a:latin typeface="微软雅黑" panose="020B0503020204020204" pitchFamily="34" charset="-122"/>
                <a:ea typeface="微软雅黑" panose="020B0503020204020204" pitchFamily="34" charset="-122"/>
                <a:cs typeface="Times New Roman" panose="02020603050405020304" pitchFamily="18" charset="0"/>
              </a:rPr>
              <a:t>缺点</a:t>
            </a:r>
            <a:r>
              <a:rPr lang="zh-CN" altLang="en-US" sz="180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a:latin typeface="微软雅黑" panose="020B0503020204020204" pitchFamily="34" charset="-122"/>
                <a:ea typeface="微软雅黑" panose="020B0503020204020204" pitchFamily="34" charset="-122"/>
                <a:cs typeface="Times New Roman" panose="02020603050405020304" pitchFamily="18" charset="0"/>
              </a:rPr>
              <a:t>对原始数据序列的光滑度要求很高，在原始数据列光滑性较差的情况下灰色预测模型的预测精度不高甚至通不过检验，结果只能放弃使用灰色模型进行预测。</a:t>
            </a:r>
          </a:p>
        </p:txBody>
      </p:sp>
      <p:sp>
        <p:nvSpPr>
          <p:cNvPr id="40966" name="内容占位符 3">
            <a:extLst>
              <a:ext uri="{FF2B5EF4-FFF2-40B4-BE49-F238E27FC236}">
                <a16:creationId xmlns:a16="http://schemas.microsoft.com/office/drawing/2014/main" id="{12E31030-5EB3-45B7-89C3-E73E25C8D115}"/>
              </a:ext>
            </a:extLst>
          </p:cNvPr>
          <p:cNvSpPr txBox="1">
            <a:spLocks/>
          </p:cNvSpPr>
          <p:nvPr/>
        </p:nvSpPr>
        <p:spPr bwMode="auto">
          <a:xfrm>
            <a:off x="423863" y="3057525"/>
            <a:ext cx="11107737"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a:buFont typeface="Wingdings" panose="05000000000000000000" pitchFamily="2" charset="2"/>
              <a:buNone/>
            </a:pPr>
            <a:r>
              <a:rPr lang="en-US" altLang="zh-CN" sz="2000" b="1">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000" b="1">
                <a:latin typeface="微软雅黑" panose="020B0503020204020204" pitchFamily="34" charset="-122"/>
                <a:ea typeface="微软雅黑" panose="020B0503020204020204" pitchFamily="34" charset="-122"/>
                <a:cs typeface="Times New Roman" panose="02020603050405020304" pitchFamily="18" charset="0"/>
              </a:rPr>
              <a:t>灰色预测优缺点</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3453637-BABA-44D1-B749-5CB95A763904}"/>
              </a:ext>
            </a:extLst>
          </p:cNvPr>
          <p:cNvSpPr>
            <a:spLocks noGrp="1" noRot="1" noChangeAspect="1" noMove="1" noResize="1" noEditPoints="1" noAdjustHandles="1" noChangeArrowheads="1" noChangeShapeType="1" noTextEdit="1"/>
          </p:cNvSpPr>
          <p:nvPr>
            <p:ph idx="1"/>
          </p:nvPr>
        </p:nvSpPr>
        <p:spPr>
          <a:blipFill rotWithShape="1">
            <a:blip r:embed="rId2"/>
            <a:stretch>
              <a:fillRect l="-384" r="-384"/>
            </a:stretch>
          </a:blipFill>
        </p:spPr>
        <p:txBody>
          <a:bodyPr/>
          <a:lstStyle/>
          <a:p>
            <a:pPr>
              <a:defRPr/>
            </a:pPr>
            <a:r>
              <a:rPr lang="zh-CN" altLang="en-US">
                <a:noFill/>
              </a:rPr>
              <a:t> </a:t>
            </a:r>
          </a:p>
        </p:txBody>
      </p:sp>
      <p:sp>
        <p:nvSpPr>
          <p:cNvPr id="41987" name="标题 2">
            <a:extLst>
              <a:ext uri="{FF2B5EF4-FFF2-40B4-BE49-F238E27FC236}">
                <a16:creationId xmlns:a16="http://schemas.microsoft.com/office/drawing/2014/main" id="{B244BF79-2631-48A2-BA64-9B53EF5922CA}"/>
              </a:ext>
            </a:extLst>
          </p:cNvPr>
          <p:cNvSpPr>
            <a:spLocks noGrp="1"/>
          </p:cNvSpPr>
          <p:nvPr>
            <p:ph type="title"/>
          </p:nvPr>
        </p:nvSpPr>
        <p:spPr>
          <a:xfrm>
            <a:off x="255588" y="358775"/>
            <a:ext cx="10972800" cy="528638"/>
          </a:xfrm>
        </p:spPr>
        <p:txBody>
          <a:bodyPr/>
          <a:lstStyle/>
          <a:p>
            <a:r>
              <a:rPr lang="zh-CN" altLang="en-US"/>
              <a:t>了解</a:t>
            </a:r>
            <a:r>
              <a:rPr lang="en-US" altLang="zh-CN"/>
              <a:t>SVR</a:t>
            </a:r>
            <a:r>
              <a:rPr lang="zh-CN" altLang="en-US"/>
              <a:t>算法</a:t>
            </a:r>
          </a:p>
        </p:txBody>
      </p:sp>
      <p:sp>
        <p:nvSpPr>
          <p:cNvPr id="41988" name="内容占位符 3">
            <a:extLst>
              <a:ext uri="{FF2B5EF4-FFF2-40B4-BE49-F238E27FC236}">
                <a16:creationId xmlns:a16="http://schemas.microsoft.com/office/drawing/2014/main" id="{094E5FE8-3F7C-4D7D-B03A-8FA7D850868D}"/>
              </a:ext>
            </a:extLst>
          </p:cNvPr>
          <p:cNvSpPr>
            <a:spLocks noGrp="1"/>
          </p:cNvSpPr>
          <p:nvPr>
            <p:ph idx="10"/>
          </p:nvPr>
        </p:nvSpPr>
        <p:spPr>
          <a:xfrm>
            <a:off x="423863" y="1138238"/>
            <a:ext cx="11107737" cy="427037"/>
          </a:xfrm>
        </p:spPr>
        <p:txBody>
          <a:bodyPr/>
          <a:lstStyle/>
          <a:p>
            <a:r>
              <a:rPr lang="en-US" altLang="zh-CN" b="1"/>
              <a:t>1.</a:t>
            </a:r>
            <a:r>
              <a:rPr b="1"/>
              <a:t>基本原理</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1">
            <a:extLst>
              <a:ext uri="{FF2B5EF4-FFF2-40B4-BE49-F238E27FC236}">
                <a16:creationId xmlns:a16="http://schemas.microsoft.com/office/drawing/2014/main" id="{07B890F7-BCA9-41B8-B759-3B50AAB0C733}"/>
              </a:ext>
            </a:extLst>
          </p:cNvPr>
          <p:cNvSpPr>
            <a:spLocks noGrp="1"/>
          </p:cNvSpPr>
          <p:nvPr>
            <p:ph idx="1"/>
          </p:nvPr>
        </p:nvSpPr>
        <p:spPr>
          <a:xfrm>
            <a:off x="423863" y="1754188"/>
            <a:ext cx="11355387" cy="4370387"/>
          </a:xfrm>
        </p:spPr>
        <p:txBody>
          <a:bodyPr/>
          <a:lstStyle/>
          <a:p>
            <a:pPr marL="361950" indent="-361950"/>
            <a:r>
              <a:rPr lang="zh-CN" altLang="zh-CN"/>
              <a:t>由于支持向量机拥有完善的理论基础和良好的特性，人们对其进行了广泛的研究和应用，涉及分类、回归、聚类、时间序列分析、异常点检测等诸多方面。</a:t>
            </a:r>
            <a:endParaRPr lang="en-US" altLang="zh-CN"/>
          </a:p>
          <a:p>
            <a:pPr marL="361950" indent="-361950"/>
            <a:r>
              <a:rPr lang="zh-CN" altLang="zh-CN"/>
              <a:t>具体的研究内容包括统计学习理论基础、各种模型的建立、相应优化算法的改进以及实际应用。</a:t>
            </a:r>
            <a:endParaRPr lang="en-US" altLang="zh-CN"/>
          </a:p>
          <a:p>
            <a:pPr marL="361950" indent="-361950"/>
            <a:r>
              <a:rPr lang="zh-CN" altLang="zh-CN"/>
              <a:t>支持向量回归也在这些研究中得到了发展和逐步完善，已有许多富有成果的研究工作。</a:t>
            </a:r>
            <a:endParaRPr lang="zh-CN" altLang="en-US"/>
          </a:p>
        </p:txBody>
      </p:sp>
      <p:sp>
        <p:nvSpPr>
          <p:cNvPr id="43011" name="标题 2">
            <a:extLst>
              <a:ext uri="{FF2B5EF4-FFF2-40B4-BE49-F238E27FC236}">
                <a16:creationId xmlns:a16="http://schemas.microsoft.com/office/drawing/2014/main" id="{D06517FC-14E9-42A7-94E6-5AA51477A6EF}"/>
              </a:ext>
            </a:extLst>
          </p:cNvPr>
          <p:cNvSpPr>
            <a:spLocks noGrp="1"/>
          </p:cNvSpPr>
          <p:nvPr>
            <p:ph type="title"/>
          </p:nvPr>
        </p:nvSpPr>
        <p:spPr>
          <a:xfrm>
            <a:off x="255588" y="358775"/>
            <a:ext cx="10972800" cy="528638"/>
          </a:xfrm>
        </p:spPr>
        <p:txBody>
          <a:bodyPr/>
          <a:lstStyle/>
          <a:p>
            <a:r>
              <a:rPr lang="zh-CN" altLang="en-US"/>
              <a:t>了解</a:t>
            </a:r>
            <a:r>
              <a:rPr lang="en-US" altLang="zh-CN"/>
              <a:t>SVR</a:t>
            </a:r>
            <a:r>
              <a:rPr lang="zh-CN" altLang="en-US"/>
              <a:t>算法</a:t>
            </a:r>
          </a:p>
        </p:txBody>
      </p:sp>
      <p:sp>
        <p:nvSpPr>
          <p:cNvPr id="43012" name="内容占位符 3">
            <a:extLst>
              <a:ext uri="{FF2B5EF4-FFF2-40B4-BE49-F238E27FC236}">
                <a16:creationId xmlns:a16="http://schemas.microsoft.com/office/drawing/2014/main" id="{0FA5E410-3247-47A1-8935-31A4266A433D}"/>
              </a:ext>
            </a:extLst>
          </p:cNvPr>
          <p:cNvSpPr>
            <a:spLocks noGrp="1"/>
          </p:cNvSpPr>
          <p:nvPr>
            <p:ph idx="10"/>
          </p:nvPr>
        </p:nvSpPr>
        <p:spPr>
          <a:xfrm>
            <a:off x="423863" y="1138238"/>
            <a:ext cx="11107737" cy="427037"/>
          </a:xfrm>
        </p:spPr>
        <p:txBody>
          <a:bodyPr/>
          <a:lstStyle/>
          <a:p>
            <a:r>
              <a:rPr lang="en-US" altLang="zh-CN" b="1"/>
              <a:t>2. </a:t>
            </a:r>
            <a:r>
              <a:rPr b="1"/>
              <a:t>适用场景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1">
            <a:extLst>
              <a:ext uri="{FF2B5EF4-FFF2-40B4-BE49-F238E27FC236}">
                <a16:creationId xmlns:a16="http://schemas.microsoft.com/office/drawing/2014/main" id="{269A77F6-BAA8-46E6-85CD-90C37FC9BBBD}"/>
              </a:ext>
            </a:extLst>
          </p:cNvPr>
          <p:cNvSpPr>
            <a:spLocks noGrp="1"/>
          </p:cNvSpPr>
          <p:nvPr>
            <p:ph idx="1"/>
          </p:nvPr>
        </p:nvSpPr>
        <p:spPr>
          <a:xfrm>
            <a:off x="423863" y="1754188"/>
            <a:ext cx="11355387" cy="4370387"/>
          </a:xfrm>
        </p:spPr>
        <p:txBody>
          <a:bodyPr/>
          <a:lstStyle/>
          <a:p>
            <a:pPr marL="361950" indent="-361950"/>
            <a:r>
              <a:rPr lang="zh-CN" altLang="zh-CN" b="1"/>
              <a:t>优点</a:t>
            </a:r>
            <a:r>
              <a:rPr lang="zh-CN" altLang="zh-CN"/>
              <a:t>：支持向量回归不仅适用于线性模型，对于数据和特征之间的非线性关系也能很好抓住；持向量回归不需要担心多重共线性问题，可以避免局部极小化问题，提高泛化性能，解决高维问题；支持向量回归虽然不会在过程中直接排除异常点，但会使得由异常点引起的偏差更小。</a:t>
            </a:r>
            <a:endParaRPr lang="en-US" altLang="zh-CN"/>
          </a:p>
          <a:p>
            <a:pPr marL="361950" indent="-361950"/>
            <a:r>
              <a:rPr lang="zh-CN" altLang="zh-CN" b="1"/>
              <a:t>缺点</a:t>
            </a:r>
            <a:r>
              <a:rPr lang="zh-CN" altLang="en-US"/>
              <a:t>：</a:t>
            </a:r>
            <a:r>
              <a:rPr lang="zh-CN" altLang="zh-CN"/>
              <a:t>计算复杂度高，在面临数据量大的时候，计算耗时长。</a:t>
            </a:r>
            <a:endParaRPr lang="zh-CN" altLang="en-US"/>
          </a:p>
        </p:txBody>
      </p:sp>
      <p:sp>
        <p:nvSpPr>
          <p:cNvPr id="44035" name="标题 2">
            <a:extLst>
              <a:ext uri="{FF2B5EF4-FFF2-40B4-BE49-F238E27FC236}">
                <a16:creationId xmlns:a16="http://schemas.microsoft.com/office/drawing/2014/main" id="{6C2C02A1-ACA5-4477-A822-BC6241A5742C}"/>
              </a:ext>
            </a:extLst>
          </p:cNvPr>
          <p:cNvSpPr>
            <a:spLocks noGrp="1"/>
          </p:cNvSpPr>
          <p:nvPr>
            <p:ph type="title"/>
          </p:nvPr>
        </p:nvSpPr>
        <p:spPr>
          <a:xfrm>
            <a:off x="255588" y="358775"/>
            <a:ext cx="10972800" cy="528638"/>
          </a:xfrm>
        </p:spPr>
        <p:txBody>
          <a:bodyPr/>
          <a:lstStyle/>
          <a:p>
            <a:r>
              <a:rPr lang="zh-CN" altLang="en-US"/>
              <a:t>了解</a:t>
            </a:r>
            <a:r>
              <a:rPr lang="en-US" altLang="zh-CN"/>
              <a:t>SVR</a:t>
            </a:r>
            <a:r>
              <a:rPr lang="zh-CN" altLang="en-US"/>
              <a:t>算法</a:t>
            </a:r>
          </a:p>
        </p:txBody>
      </p:sp>
      <p:sp>
        <p:nvSpPr>
          <p:cNvPr id="44036" name="内容占位符 3">
            <a:extLst>
              <a:ext uri="{FF2B5EF4-FFF2-40B4-BE49-F238E27FC236}">
                <a16:creationId xmlns:a16="http://schemas.microsoft.com/office/drawing/2014/main" id="{CB261DF6-D67E-466A-AE78-CD0522E6F580}"/>
              </a:ext>
            </a:extLst>
          </p:cNvPr>
          <p:cNvSpPr>
            <a:spLocks noGrp="1"/>
          </p:cNvSpPr>
          <p:nvPr>
            <p:ph idx="10"/>
          </p:nvPr>
        </p:nvSpPr>
        <p:spPr>
          <a:xfrm>
            <a:off x="423863" y="1138238"/>
            <a:ext cx="11107737" cy="427037"/>
          </a:xfrm>
        </p:spPr>
        <p:txBody>
          <a:bodyPr/>
          <a:lstStyle/>
          <a:p>
            <a:r>
              <a:rPr lang="en-US" altLang="zh-CN" b="1"/>
              <a:t>3. SVR</a:t>
            </a:r>
            <a:r>
              <a:rPr b="1"/>
              <a:t>算法优缺点</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A4F22052-7FE5-4C2E-80BA-B6CAB1B8EB69}"/>
              </a:ext>
            </a:extLst>
          </p:cNvPr>
          <p:cNvSpPr>
            <a:spLocks noGrp="1"/>
          </p:cNvSpPr>
          <p:nvPr>
            <p:ph idx="1"/>
          </p:nvPr>
        </p:nvSpPr>
        <p:spPr>
          <a:xfrm>
            <a:off x="423863" y="1754188"/>
            <a:ext cx="11355387" cy="4370387"/>
          </a:xfrm>
        </p:spPr>
        <p:txBody>
          <a:bodyPr/>
          <a:lstStyle/>
          <a:p>
            <a:pPr fontAlgn="auto">
              <a:defRPr/>
            </a:pPr>
            <a:r>
              <a:rPr lang="en-US" altLang="zh-CN" dirty="0" err="1"/>
              <a:t>sklearn</a:t>
            </a:r>
            <a:r>
              <a:rPr lang="zh-CN" altLang="zh-CN" dirty="0"/>
              <a:t>库的</a:t>
            </a:r>
            <a:r>
              <a:rPr lang="en-US" altLang="zh-CN" dirty="0" err="1"/>
              <a:t>LinearSVR</a:t>
            </a:r>
            <a:r>
              <a:rPr lang="zh-CN" altLang="zh-CN" dirty="0"/>
              <a:t>函数实现了线性支持向量回归，其使用语法如下。</a:t>
            </a:r>
            <a:endParaRPr lang="en-US" altLang="zh-CN" dirty="0"/>
          </a:p>
          <a:p>
            <a:pPr marL="360000" indent="0" fontAlgn="auto">
              <a:buFont typeface="Wingdings" panose="05000000000000000000" pitchFamily="2" charset="2"/>
              <a:buNone/>
              <a:defRPr/>
            </a:pPr>
            <a:r>
              <a:rPr lang="en-US" altLang="zh-CN" sz="2200" i="1" dirty="0">
                <a:latin typeface="Times New Roman" pitchFamily="18" charset="0"/>
              </a:rPr>
              <a:t>class </a:t>
            </a:r>
            <a:r>
              <a:rPr lang="en-US" altLang="zh-CN" sz="2200" i="1" dirty="0" err="1">
                <a:latin typeface="Times New Roman" pitchFamily="18" charset="0"/>
              </a:rPr>
              <a:t>sklearn.svm.</a:t>
            </a:r>
            <a:r>
              <a:rPr lang="en-US" altLang="zh-CN" sz="2200" b="1" i="1" dirty="0" err="1">
                <a:latin typeface="Times New Roman" pitchFamily="18" charset="0"/>
              </a:rPr>
              <a:t>LinearSVR</a:t>
            </a:r>
            <a:r>
              <a:rPr lang="en-US" altLang="zh-CN" sz="2200" i="1" dirty="0">
                <a:latin typeface="Times New Roman" pitchFamily="18" charset="0"/>
              </a:rPr>
              <a:t>(epsilon=0.0, </a:t>
            </a:r>
            <a:r>
              <a:rPr lang="en-US" altLang="zh-CN" sz="2200" i="1" dirty="0" err="1">
                <a:latin typeface="Times New Roman" pitchFamily="18" charset="0"/>
              </a:rPr>
              <a:t>tol</a:t>
            </a:r>
            <a:r>
              <a:rPr lang="en-US" altLang="zh-CN" sz="2200" i="1" dirty="0">
                <a:latin typeface="Times New Roman" pitchFamily="18" charset="0"/>
              </a:rPr>
              <a:t>=0.0001, C=1.0, loss=’</a:t>
            </a:r>
            <a:r>
              <a:rPr lang="en-US" altLang="zh-CN" sz="2200" i="1" dirty="0" err="1">
                <a:latin typeface="Times New Roman" pitchFamily="18" charset="0"/>
              </a:rPr>
              <a:t>epsilon_insensitive</a:t>
            </a:r>
            <a:r>
              <a:rPr lang="en-US" altLang="zh-CN" sz="2200" i="1" dirty="0">
                <a:latin typeface="Times New Roman" pitchFamily="18" charset="0"/>
              </a:rPr>
              <a:t>’…)</a:t>
            </a:r>
          </a:p>
          <a:p>
            <a:pPr fontAlgn="auto">
              <a:defRPr/>
            </a:pPr>
            <a:r>
              <a:rPr lang="zh-CN" altLang="en-US" i="1" dirty="0">
                <a:latin typeface="Times New Roman" pitchFamily="18" charset="0"/>
              </a:rPr>
              <a:t>常用参数及说明如下。</a:t>
            </a:r>
            <a:endParaRPr lang="zh-CN" altLang="zh-CN" dirty="0">
              <a:latin typeface="Times New Roman" pitchFamily="18" charset="0"/>
            </a:endParaRPr>
          </a:p>
        </p:txBody>
      </p:sp>
      <p:sp>
        <p:nvSpPr>
          <p:cNvPr id="45059" name="标题 2">
            <a:extLst>
              <a:ext uri="{FF2B5EF4-FFF2-40B4-BE49-F238E27FC236}">
                <a16:creationId xmlns:a16="http://schemas.microsoft.com/office/drawing/2014/main" id="{99B0776E-FFF1-403E-B479-FB6C5D2E6E4C}"/>
              </a:ext>
            </a:extLst>
          </p:cNvPr>
          <p:cNvSpPr>
            <a:spLocks noGrp="1"/>
          </p:cNvSpPr>
          <p:nvPr>
            <p:ph type="title"/>
          </p:nvPr>
        </p:nvSpPr>
        <p:spPr>
          <a:xfrm>
            <a:off x="255588" y="358775"/>
            <a:ext cx="10972800" cy="528638"/>
          </a:xfrm>
        </p:spPr>
        <p:txBody>
          <a:bodyPr/>
          <a:lstStyle/>
          <a:p>
            <a:r>
              <a:rPr lang="zh-CN" altLang="en-US"/>
              <a:t>了解</a:t>
            </a:r>
            <a:r>
              <a:rPr lang="en-US" altLang="zh-CN"/>
              <a:t>SVR</a:t>
            </a:r>
            <a:r>
              <a:rPr lang="zh-CN" altLang="en-US"/>
              <a:t>算法</a:t>
            </a:r>
          </a:p>
        </p:txBody>
      </p:sp>
      <p:sp>
        <p:nvSpPr>
          <p:cNvPr id="45060" name="内容占位符 3">
            <a:extLst>
              <a:ext uri="{FF2B5EF4-FFF2-40B4-BE49-F238E27FC236}">
                <a16:creationId xmlns:a16="http://schemas.microsoft.com/office/drawing/2014/main" id="{1822AD38-9123-4D1C-B3C3-73413DF84492}"/>
              </a:ext>
            </a:extLst>
          </p:cNvPr>
          <p:cNvSpPr>
            <a:spLocks noGrp="1"/>
          </p:cNvSpPr>
          <p:nvPr>
            <p:ph idx="10"/>
          </p:nvPr>
        </p:nvSpPr>
        <p:spPr>
          <a:xfrm>
            <a:off x="423863" y="1138238"/>
            <a:ext cx="11107737" cy="427037"/>
          </a:xfrm>
        </p:spPr>
        <p:txBody>
          <a:bodyPr/>
          <a:lstStyle/>
          <a:p>
            <a:r>
              <a:rPr lang="en-US" altLang="zh-CN" b="1"/>
              <a:t>4. </a:t>
            </a:r>
            <a:r>
              <a:rPr b="1"/>
              <a:t>主要参数介绍</a:t>
            </a:r>
          </a:p>
        </p:txBody>
      </p:sp>
      <p:graphicFrame>
        <p:nvGraphicFramePr>
          <p:cNvPr id="5" name="表格 4">
            <a:extLst>
              <a:ext uri="{FF2B5EF4-FFF2-40B4-BE49-F238E27FC236}">
                <a16:creationId xmlns:a16="http://schemas.microsoft.com/office/drawing/2014/main" id="{CF4EB26B-8526-4567-9356-98C4A12DEB1F}"/>
              </a:ext>
            </a:extLst>
          </p:cNvPr>
          <p:cNvGraphicFramePr>
            <a:graphicFrameLocks noGrp="1"/>
          </p:cNvGraphicFramePr>
          <p:nvPr/>
        </p:nvGraphicFramePr>
        <p:xfrm>
          <a:off x="1251668" y="3568044"/>
          <a:ext cx="9066863" cy="2509638"/>
        </p:xfrm>
        <a:graphic>
          <a:graphicData uri="http://schemas.openxmlformats.org/drawingml/2006/table">
            <a:tbl>
              <a:tblPr firstRow="1" firstCol="1" bandRow="1">
                <a:tableStyleId>{5C22544A-7EE6-4342-B048-85BDC9FD1C3A}</a:tableStyleId>
              </a:tblPr>
              <a:tblGrid>
                <a:gridCol w="1498387">
                  <a:extLst>
                    <a:ext uri="{9D8B030D-6E8A-4147-A177-3AD203B41FA5}">
                      <a16:colId xmlns:a16="http://schemas.microsoft.com/office/drawing/2014/main" val="20000"/>
                    </a:ext>
                  </a:extLst>
                </a:gridCol>
                <a:gridCol w="7568476">
                  <a:extLst>
                    <a:ext uri="{9D8B030D-6E8A-4147-A177-3AD203B41FA5}">
                      <a16:colId xmlns:a16="http://schemas.microsoft.com/office/drawing/2014/main" val="20001"/>
                    </a:ext>
                  </a:extLst>
                </a:gridCol>
              </a:tblGrid>
              <a:tr h="436398">
                <a:tc>
                  <a:txBody>
                    <a:bodyPr/>
                    <a:lstStyle/>
                    <a:p>
                      <a:pPr algn="ctr" fontAlgn="auto">
                        <a:spcAft>
                          <a:spcPts val="0"/>
                        </a:spcAft>
                      </a:pPr>
                      <a:r>
                        <a:rPr lang="zh-CN" sz="1800" b="1" kern="100" dirty="0">
                          <a:effectLst/>
                          <a:latin typeface="微软雅黑" pitchFamily="34" charset="-122"/>
                          <a:ea typeface="微软雅黑" pitchFamily="34" charset="-122"/>
                        </a:rPr>
                        <a:t>参数名称</a:t>
                      </a:r>
                      <a:endParaRPr lang="zh-CN" sz="1800" b="1" kern="100" dirty="0">
                        <a:effectLst/>
                        <a:latin typeface="微软雅黑" pitchFamily="34" charset="-122"/>
                        <a:ea typeface="微软雅黑" pitchFamily="34" charset="-122"/>
                        <a:cs typeface="Times New Roman"/>
                      </a:endParaRPr>
                    </a:p>
                  </a:txBody>
                  <a:tcPr marL="41938" marR="41938" marT="0" marB="0" anchor="ctr"/>
                </a:tc>
                <a:tc>
                  <a:txBody>
                    <a:bodyPr/>
                    <a:lstStyle/>
                    <a:p>
                      <a:pPr algn="ctr" fontAlgn="auto">
                        <a:spcAft>
                          <a:spcPts val="0"/>
                        </a:spcAft>
                      </a:pPr>
                      <a:r>
                        <a:rPr lang="zh-CN" sz="1800" kern="100" dirty="0">
                          <a:effectLst/>
                          <a:latin typeface="微软雅黑" pitchFamily="34" charset="-122"/>
                          <a:ea typeface="微软雅黑" pitchFamily="34" charset="-122"/>
                        </a:rPr>
                        <a:t>说明</a:t>
                      </a:r>
                      <a:endParaRPr lang="zh-CN" sz="1800" kern="100" dirty="0">
                        <a:effectLst/>
                        <a:latin typeface="微软雅黑" pitchFamily="34" charset="-122"/>
                        <a:ea typeface="微软雅黑" pitchFamily="34" charset="-122"/>
                        <a:cs typeface="Times New Roman"/>
                      </a:endParaRPr>
                    </a:p>
                  </a:txBody>
                  <a:tcPr marL="41938" marR="41938" marT="0" marB="0" anchor="ctr"/>
                </a:tc>
                <a:extLst>
                  <a:ext uri="{0D108BD9-81ED-4DB2-BD59-A6C34878D82A}">
                    <a16:rowId xmlns:a16="http://schemas.microsoft.com/office/drawing/2014/main" val="10000"/>
                  </a:ext>
                </a:extLst>
              </a:tr>
              <a:tr h="432000">
                <a:tc>
                  <a:txBody>
                    <a:bodyPr/>
                    <a:lstStyle/>
                    <a:p>
                      <a:pPr algn="ctr" fontAlgn="auto">
                        <a:spcAft>
                          <a:spcPts val="0"/>
                        </a:spcAft>
                      </a:pPr>
                      <a:r>
                        <a:rPr lang="en-US" sz="1800" b="0" kern="100">
                          <a:effectLst/>
                          <a:latin typeface="微软雅黑" pitchFamily="34" charset="-122"/>
                          <a:ea typeface="微软雅黑" pitchFamily="34" charset="-122"/>
                        </a:rPr>
                        <a:t>epsilon</a:t>
                      </a:r>
                      <a:endParaRPr lang="zh-CN" sz="1800" b="0" kern="100">
                        <a:effectLst/>
                        <a:latin typeface="微软雅黑" pitchFamily="34" charset="-122"/>
                        <a:ea typeface="微软雅黑" pitchFamily="34" charset="-122"/>
                        <a:cs typeface="Times New Roman"/>
                      </a:endParaRPr>
                    </a:p>
                  </a:txBody>
                  <a:tcPr marL="41938" marR="41938" marT="0" marB="0" anchor="ctr"/>
                </a:tc>
                <a:tc>
                  <a:txBody>
                    <a:bodyPr/>
                    <a:lstStyle/>
                    <a:p>
                      <a:pPr algn="just" fontAlgn="auto">
                        <a:spcAft>
                          <a:spcPts val="0"/>
                        </a:spcAft>
                      </a:pPr>
                      <a:r>
                        <a:rPr lang="zh-CN" sz="1800" kern="100">
                          <a:effectLst/>
                          <a:latin typeface="微软雅黑" pitchFamily="34" charset="-122"/>
                          <a:ea typeface="微软雅黑" pitchFamily="34" charset="-122"/>
                        </a:rPr>
                        <a:t>接收</a:t>
                      </a:r>
                      <a:r>
                        <a:rPr lang="en-US" sz="1800" kern="100">
                          <a:effectLst/>
                          <a:latin typeface="微软雅黑" pitchFamily="34" charset="-122"/>
                          <a:ea typeface="微软雅黑" pitchFamily="34" charset="-122"/>
                        </a:rPr>
                        <a:t>float</a:t>
                      </a:r>
                      <a:r>
                        <a:rPr lang="zh-CN" sz="1800" kern="100">
                          <a:effectLst/>
                          <a:latin typeface="微软雅黑" pitchFamily="34" charset="-122"/>
                          <a:ea typeface="微软雅黑" pitchFamily="34" charset="-122"/>
                        </a:rPr>
                        <a:t>。用于</a:t>
                      </a:r>
                      <a:r>
                        <a:rPr lang="en-US" sz="1800" kern="100">
                          <a:effectLst/>
                          <a:latin typeface="微软雅黑" pitchFamily="34" charset="-122"/>
                          <a:ea typeface="微软雅黑" pitchFamily="34" charset="-122"/>
                        </a:rPr>
                        <a:t>loss</a:t>
                      </a:r>
                      <a:r>
                        <a:rPr lang="zh-CN" sz="1800" kern="100">
                          <a:effectLst/>
                          <a:latin typeface="微软雅黑" pitchFamily="34" charset="-122"/>
                          <a:ea typeface="微软雅黑" pitchFamily="34" charset="-122"/>
                        </a:rPr>
                        <a:t>参数中的</a:t>
                      </a:r>
                      <a:r>
                        <a:rPr lang="en-US" sz="1800" kern="100">
                          <a:effectLst/>
                          <a:latin typeface="微软雅黑" pitchFamily="34" charset="-122"/>
                          <a:ea typeface="微软雅黑" pitchFamily="34" charset="-122"/>
                        </a:rPr>
                        <a:t> </a:t>
                      </a:r>
                      <a:r>
                        <a:rPr lang="zh-CN" sz="1800" kern="100">
                          <a:effectLst/>
                          <a:latin typeface="微软雅黑" pitchFamily="34" charset="-122"/>
                          <a:ea typeface="微软雅黑" pitchFamily="34" charset="-122"/>
                        </a:rPr>
                        <a:t>参数。默认为</a:t>
                      </a:r>
                      <a:r>
                        <a:rPr lang="en-US" sz="1800" kern="100">
                          <a:effectLst/>
                          <a:latin typeface="微软雅黑" pitchFamily="34" charset="-122"/>
                          <a:ea typeface="微软雅黑" pitchFamily="34" charset="-122"/>
                        </a:rPr>
                        <a:t>0.1</a:t>
                      </a:r>
                      <a:r>
                        <a:rPr lang="zh-CN" sz="1800" kern="100">
                          <a:effectLst/>
                          <a:latin typeface="微软雅黑" pitchFamily="34" charset="-122"/>
                          <a:ea typeface="微软雅黑" pitchFamily="34" charset="-122"/>
                        </a:rPr>
                        <a:t>。</a:t>
                      </a:r>
                      <a:endParaRPr lang="zh-CN" sz="1800" kern="100">
                        <a:effectLst/>
                        <a:latin typeface="微软雅黑" pitchFamily="34" charset="-122"/>
                        <a:ea typeface="微软雅黑" pitchFamily="34" charset="-122"/>
                        <a:cs typeface="Times New Roman"/>
                      </a:endParaRPr>
                    </a:p>
                  </a:txBody>
                  <a:tcPr marL="41938" marR="41938" marT="0" marB="0"/>
                </a:tc>
                <a:extLst>
                  <a:ext uri="{0D108BD9-81ED-4DB2-BD59-A6C34878D82A}">
                    <a16:rowId xmlns:a16="http://schemas.microsoft.com/office/drawing/2014/main" val="10001"/>
                  </a:ext>
                </a:extLst>
              </a:tr>
              <a:tr h="432000">
                <a:tc>
                  <a:txBody>
                    <a:bodyPr/>
                    <a:lstStyle/>
                    <a:p>
                      <a:pPr algn="ctr" fontAlgn="auto">
                        <a:spcAft>
                          <a:spcPts val="0"/>
                        </a:spcAft>
                      </a:pPr>
                      <a:r>
                        <a:rPr lang="en-US" sz="1800" b="0" kern="100">
                          <a:effectLst/>
                          <a:latin typeface="微软雅黑" pitchFamily="34" charset="-122"/>
                          <a:ea typeface="微软雅黑" pitchFamily="34" charset="-122"/>
                        </a:rPr>
                        <a:t>tol</a:t>
                      </a:r>
                      <a:endParaRPr lang="zh-CN" sz="1800" b="0" kern="100">
                        <a:effectLst/>
                        <a:latin typeface="微软雅黑" pitchFamily="34" charset="-122"/>
                        <a:ea typeface="微软雅黑" pitchFamily="34" charset="-122"/>
                        <a:cs typeface="Times New Roman"/>
                      </a:endParaRPr>
                    </a:p>
                  </a:txBody>
                  <a:tcPr marL="41938" marR="41938" marT="0" marB="0" anchor="ctr"/>
                </a:tc>
                <a:tc>
                  <a:txBody>
                    <a:bodyPr/>
                    <a:lstStyle/>
                    <a:p>
                      <a:pPr algn="just" fontAlgn="auto">
                        <a:spcAft>
                          <a:spcPts val="0"/>
                        </a:spcAft>
                      </a:pPr>
                      <a:r>
                        <a:rPr lang="zh-CN" sz="1800" kern="100">
                          <a:effectLst/>
                          <a:latin typeface="微软雅黑" pitchFamily="34" charset="-122"/>
                          <a:ea typeface="微软雅黑" pitchFamily="34" charset="-122"/>
                        </a:rPr>
                        <a:t>接收</a:t>
                      </a:r>
                      <a:r>
                        <a:rPr lang="en-US" sz="1800" kern="100">
                          <a:effectLst/>
                          <a:latin typeface="微软雅黑" pitchFamily="34" charset="-122"/>
                          <a:ea typeface="微软雅黑" pitchFamily="34" charset="-122"/>
                        </a:rPr>
                        <a:t>float</a:t>
                      </a:r>
                      <a:r>
                        <a:rPr lang="zh-CN" sz="1800" kern="100">
                          <a:effectLst/>
                          <a:latin typeface="微软雅黑" pitchFamily="34" charset="-122"/>
                          <a:ea typeface="微软雅黑" pitchFamily="34" charset="-122"/>
                        </a:rPr>
                        <a:t>。指定终止迭代的阈值。默认为</a:t>
                      </a:r>
                      <a:r>
                        <a:rPr lang="en-US" sz="1800" kern="100">
                          <a:effectLst/>
                          <a:latin typeface="微软雅黑" pitchFamily="34" charset="-122"/>
                          <a:ea typeface="微软雅黑" pitchFamily="34" charset="-122"/>
                        </a:rPr>
                        <a:t>0.0001</a:t>
                      </a:r>
                      <a:r>
                        <a:rPr lang="zh-CN" sz="1800" kern="100">
                          <a:effectLst/>
                          <a:latin typeface="微软雅黑" pitchFamily="34" charset="-122"/>
                          <a:ea typeface="微软雅黑" pitchFamily="34" charset="-122"/>
                        </a:rPr>
                        <a:t>。</a:t>
                      </a:r>
                      <a:endParaRPr lang="zh-CN" sz="1800" kern="100">
                        <a:effectLst/>
                        <a:latin typeface="微软雅黑" pitchFamily="34" charset="-122"/>
                        <a:ea typeface="微软雅黑" pitchFamily="34" charset="-122"/>
                        <a:cs typeface="Times New Roman"/>
                      </a:endParaRPr>
                    </a:p>
                  </a:txBody>
                  <a:tcPr marL="41938" marR="41938" marT="0" marB="0"/>
                </a:tc>
                <a:extLst>
                  <a:ext uri="{0D108BD9-81ED-4DB2-BD59-A6C34878D82A}">
                    <a16:rowId xmlns:a16="http://schemas.microsoft.com/office/drawing/2014/main" val="10002"/>
                  </a:ext>
                </a:extLst>
              </a:tr>
              <a:tr h="432000">
                <a:tc>
                  <a:txBody>
                    <a:bodyPr/>
                    <a:lstStyle/>
                    <a:p>
                      <a:pPr algn="ctr" fontAlgn="auto">
                        <a:spcAft>
                          <a:spcPts val="0"/>
                        </a:spcAft>
                      </a:pPr>
                      <a:r>
                        <a:rPr lang="en-US" sz="1800" b="0" kern="100" dirty="0">
                          <a:effectLst/>
                          <a:latin typeface="微软雅黑" pitchFamily="34" charset="-122"/>
                          <a:ea typeface="微软雅黑" pitchFamily="34" charset="-122"/>
                        </a:rPr>
                        <a:t>C</a:t>
                      </a:r>
                      <a:endParaRPr lang="zh-CN" sz="1800" b="0" kern="100" dirty="0">
                        <a:effectLst/>
                        <a:latin typeface="微软雅黑" pitchFamily="34" charset="-122"/>
                        <a:ea typeface="微软雅黑" pitchFamily="34" charset="-122"/>
                        <a:cs typeface="Times New Roman"/>
                      </a:endParaRPr>
                    </a:p>
                  </a:txBody>
                  <a:tcPr marL="41938" marR="41938" marT="0" marB="0" anchor="ctr"/>
                </a:tc>
                <a:tc>
                  <a:txBody>
                    <a:bodyPr/>
                    <a:lstStyle/>
                    <a:p>
                      <a:pPr algn="just" fontAlgn="auto">
                        <a:spcAft>
                          <a:spcPts val="0"/>
                        </a:spcAft>
                      </a:pPr>
                      <a:r>
                        <a:rPr lang="zh-CN" sz="1800" kern="100" dirty="0">
                          <a:effectLst/>
                          <a:latin typeface="微软雅黑" pitchFamily="34" charset="-122"/>
                          <a:ea typeface="微软雅黑" pitchFamily="34" charset="-122"/>
                        </a:rPr>
                        <a:t>接收</a:t>
                      </a:r>
                      <a:r>
                        <a:rPr lang="en-US" sz="1800" kern="100" dirty="0">
                          <a:effectLst/>
                          <a:latin typeface="微软雅黑" pitchFamily="34" charset="-122"/>
                          <a:ea typeface="微软雅黑" pitchFamily="34" charset="-122"/>
                        </a:rPr>
                        <a:t>float</a:t>
                      </a:r>
                      <a:r>
                        <a:rPr lang="zh-CN" sz="1800" kern="100" dirty="0">
                          <a:effectLst/>
                          <a:latin typeface="微软雅黑" pitchFamily="34" charset="-122"/>
                          <a:ea typeface="微软雅黑" pitchFamily="34" charset="-122"/>
                        </a:rPr>
                        <a:t>。表示罚项系数。默认为</a:t>
                      </a:r>
                      <a:r>
                        <a:rPr lang="en-US" sz="1800" kern="100" dirty="0">
                          <a:effectLst/>
                          <a:latin typeface="微软雅黑" pitchFamily="34" charset="-122"/>
                          <a:ea typeface="微软雅黑" pitchFamily="34" charset="-122"/>
                        </a:rPr>
                        <a:t>1.0</a:t>
                      </a:r>
                      <a:r>
                        <a:rPr lang="zh-CN" sz="1800" kern="100" dirty="0">
                          <a:effectLst/>
                          <a:latin typeface="微软雅黑" pitchFamily="34" charset="-122"/>
                          <a:ea typeface="微软雅黑" pitchFamily="34" charset="-122"/>
                        </a:rPr>
                        <a:t>。</a:t>
                      </a:r>
                      <a:endParaRPr lang="zh-CN" sz="1800" kern="100" dirty="0">
                        <a:effectLst/>
                        <a:latin typeface="微软雅黑" pitchFamily="34" charset="-122"/>
                        <a:ea typeface="微软雅黑" pitchFamily="34" charset="-122"/>
                        <a:cs typeface="Times New Roman"/>
                      </a:endParaRPr>
                    </a:p>
                  </a:txBody>
                  <a:tcPr marL="41938" marR="41938" marT="0" marB="0"/>
                </a:tc>
                <a:extLst>
                  <a:ext uri="{0D108BD9-81ED-4DB2-BD59-A6C34878D82A}">
                    <a16:rowId xmlns:a16="http://schemas.microsoft.com/office/drawing/2014/main" val="10003"/>
                  </a:ext>
                </a:extLst>
              </a:tr>
              <a:tr h="777240">
                <a:tc>
                  <a:txBody>
                    <a:bodyPr/>
                    <a:lstStyle/>
                    <a:p>
                      <a:pPr algn="ctr" fontAlgn="auto">
                        <a:spcAft>
                          <a:spcPts val="0"/>
                        </a:spcAft>
                      </a:pPr>
                      <a:r>
                        <a:rPr lang="en-US" sz="1700" b="0" kern="100" dirty="0">
                          <a:effectLst/>
                          <a:latin typeface="微软雅黑" pitchFamily="34" charset="-122"/>
                          <a:ea typeface="微软雅黑" pitchFamily="34" charset="-122"/>
                        </a:rPr>
                        <a:t>loss</a:t>
                      </a:r>
                      <a:endParaRPr lang="zh-CN" sz="1700" b="0" kern="100" dirty="0">
                        <a:effectLst/>
                        <a:latin typeface="微软雅黑" pitchFamily="34" charset="-122"/>
                        <a:ea typeface="微软雅黑" pitchFamily="34" charset="-122"/>
                        <a:cs typeface="Times New Roman"/>
                      </a:endParaRPr>
                    </a:p>
                  </a:txBody>
                  <a:tcPr marL="68580" marR="68580" marT="0" marB="0" anchor="ctr"/>
                </a:tc>
                <a:tc>
                  <a:txBody>
                    <a:bodyPr/>
                    <a:lstStyle/>
                    <a:p>
                      <a:endParaRPr lang="zh-CN"/>
                    </a:p>
                  </a:txBody>
                  <a:tcPr marL="68580" marR="68580" marT="0" marB="0">
                    <a:blipFill rotWithShape="1">
                      <a:blip r:embed="rId3"/>
                      <a:stretch>
                        <a:fillRect l="-19807" t="-221875" b="-16406"/>
                      </a:stretch>
                    </a:blipFill>
                  </a:tcPr>
                </a:tc>
                <a:extLst>
                  <a:ext uri="{0D108BD9-81ED-4DB2-BD59-A6C34878D82A}">
                    <a16:rowId xmlns:a16="http://schemas.microsoft.com/office/drawing/2014/main" val="10004"/>
                  </a:ext>
                </a:extLst>
              </a:tr>
            </a:tbl>
          </a:graphicData>
        </a:graphic>
      </p:graphicFrame>
      <p:graphicFrame>
        <p:nvGraphicFramePr>
          <p:cNvPr id="45062" name="对象 5">
            <a:extLst>
              <a:ext uri="{FF2B5EF4-FFF2-40B4-BE49-F238E27FC236}">
                <a16:creationId xmlns:a16="http://schemas.microsoft.com/office/drawing/2014/main" id="{CA4C95FC-2EF7-45BC-A084-9F44AD0091CD}"/>
              </a:ext>
            </a:extLst>
          </p:cNvPr>
          <p:cNvGraphicFramePr>
            <a:graphicFrameLocks noChangeAspect="1"/>
          </p:cNvGraphicFramePr>
          <p:nvPr/>
        </p:nvGraphicFramePr>
        <p:xfrm>
          <a:off x="4389438" y="1187450"/>
          <a:ext cx="122237" cy="144463"/>
        </p:xfrm>
        <a:graphic>
          <a:graphicData uri="http://schemas.openxmlformats.org/presentationml/2006/ole">
            <mc:AlternateContent xmlns:mc="http://schemas.openxmlformats.org/markup-compatibility/2006">
              <mc:Choice xmlns:v="urn:schemas-microsoft-com:vml" Requires="v">
                <p:oleObj spid="_x0000_s1026" r:id="rId4" imgW="126835" imgH="139518" progId="Equation.DSMT4">
                  <p:embed/>
                </p:oleObj>
              </mc:Choice>
              <mc:Fallback>
                <p:oleObj r:id="rId4" imgW="126835" imgH="139518" progId="Equation.DSMT4">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9438" y="1187450"/>
                        <a:ext cx="12223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内容占位符 6">
            <a:extLst>
              <a:ext uri="{FF2B5EF4-FFF2-40B4-BE49-F238E27FC236}">
                <a16:creationId xmlns:a16="http://schemas.microsoft.com/office/drawing/2014/main" id="{1FB4F1D7-309A-48FE-AC6A-988B42762163}"/>
              </a:ext>
            </a:extLst>
          </p:cNvPr>
          <p:cNvGraphicFramePr>
            <a:graphicFrameLocks noGrp="1"/>
          </p:cNvGraphicFramePr>
          <p:nvPr>
            <p:ph idx="1"/>
          </p:nvPr>
        </p:nvGraphicFramePr>
        <p:xfrm>
          <a:off x="762925" y="1316539"/>
          <a:ext cx="10343882" cy="4824000"/>
        </p:xfrm>
        <a:graphic>
          <a:graphicData uri="http://schemas.openxmlformats.org/drawingml/2006/table">
            <a:tbl>
              <a:tblPr firstRow="1" firstCol="1" bandRow="1">
                <a:tableStyleId>{5C22544A-7EE6-4342-B048-85BDC9FD1C3A}</a:tableStyleId>
              </a:tblPr>
              <a:tblGrid>
                <a:gridCol w="2251945">
                  <a:extLst>
                    <a:ext uri="{9D8B030D-6E8A-4147-A177-3AD203B41FA5}">
                      <a16:colId xmlns:a16="http://schemas.microsoft.com/office/drawing/2014/main" val="20000"/>
                    </a:ext>
                  </a:extLst>
                </a:gridCol>
                <a:gridCol w="8091937">
                  <a:extLst>
                    <a:ext uri="{9D8B030D-6E8A-4147-A177-3AD203B41FA5}">
                      <a16:colId xmlns:a16="http://schemas.microsoft.com/office/drawing/2014/main" val="20001"/>
                    </a:ext>
                  </a:extLst>
                </a:gridCol>
              </a:tblGrid>
              <a:tr h="432000">
                <a:tc>
                  <a:txBody>
                    <a:bodyPr/>
                    <a:lstStyle/>
                    <a:p>
                      <a:pPr algn="ctr" fontAlgn="auto">
                        <a:spcAft>
                          <a:spcPts val="0"/>
                        </a:spcAft>
                      </a:pPr>
                      <a:r>
                        <a:rPr lang="zh-CN" sz="1800" b="1" kern="100" dirty="0">
                          <a:effectLst/>
                          <a:latin typeface="微软雅黑" pitchFamily="34" charset="-122"/>
                          <a:ea typeface="微软雅黑" pitchFamily="34" charset="-122"/>
                        </a:rPr>
                        <a:t>参数名称</a:t>
                      </a:r>
                      <a:endParaRPr lang="zh-CN" sz="1800" b="1" kern="100" dirty="0">
                        <a:effectLst/>
                        <a:latin typeface="微软雅黑" pitchFamily="34" charset="-122"/>
                        <a:ea typeface="微软雅黑" pitchFamily="34" charset="-122"/>
                        <a:cs typeface="Times New Roman"/>
                      </a:endParaRPr>
                    </a:p>
                  </a:txBody>
                  <a:tcPr marL="41938" marR="41938" marT="0" marB="0" anchor="ctr"/>
                </a:tc>
                <a:tc>
                  <a:txBody>
                    <a:bodyPr/>
                    <a:lstStyle/>
                    <a:p>
                      <a:pPr algn="ctr" fontAlgn="auto">
                        <a:spcAft>
                          <a:spcPts val="0"/>
                        </a:spcAft>
                      </a:pPr>
                      <a:r>
                        <a:rPr lang="zh-CN" sz="1800" kern="100" dirty="0">
                          <a:effectLst/>
                          <a:latin typeface="微软雅黑" pitchFamily="34" charset="-122"/>
                          <a:ea typeface="微软雅黑" pitchFamily="34" charset="-122"/>
                        </a:rPr>
                        <a:t>说明</a:t>
                      </a:r>
                      <a:endParaRPr lang="zh-CN" sz="1800" kern="100" dirty="0">
                        <a:effectLst/>
                        <a:latin typeface="微软雅黑" pitchFamily="34" charset="-122"/>
                        <a:ea typeface="微软雅黑" pitchFamily="34" charset="-122"/>
                        <a:cs typeface="Times New Roman"/>
                      </a:endParaRPr>
                    </a:p>
                  </a:txBody>
                  <a:tcPr marL="41938" marR="41938" marT="0" marB="0" anchor="ctr"/>
                </a:tc>
                <a:extLst>
                  <a:ext uri="{0D108BD9-81ED-4DB2-BD59-A6C34878D82A}">
                    <a16:rowId xmlns:a16="http://schemas.microsoft.com/office/drawing/2014/main" val="10000"/>
                  </a:ext>
                </a:extLst>
              </a:tr>
              <a:tr h="432000">
                <a:tc>
                  <a:txBody>
                    <a:bodyPr/>
                    <a:lstStyle/>
                    <a:p>
                      <a:pPr algn="ctr" fontAlgn="auto">
                        <a:spcAft>
                          <a:spcPts val="0"/>
                        </a:spcAft>
                      </a:pPr>
                      <a:r>
                        <a:rPr lang="en-US" sz="1700" b="0" kern="100" dirty="0" err="1">
                          <a:effectLst/>
                          <a:latin typeface="微软雅黑" pitchFamily="34" charset="-122"/>
                          <a:ea typeface="微软雅黑" pitchFamily="34" charset="-122"/>
                        </a:rPr>
                        <a:t>fit_intercept</a:t>
                      </a:r>
                      <a:endParaRPr lang="zh-CN" sz="1700" b="0" kern="100" dirty="0">
                        <a:effectLst/>
                        <a:latin typeface="微软雅黑" pitchFamily="34" charset="-122"/>
                        <a:ea typeface="微软雅黑" pitchFamily="34" charset="-122"/>
                        <a:cs typeface="Times New Roman"/>
                      </a:endParaRPr>
                    </a:p>
                  </a:txBody>
                  <a:tcPr marL="68580" marR="68580" marT="0" marB="0" anchor="ctr"/>
                </a:tc>
                <a:tc>
                  <a:txBody>
                    <a:bodyPr/>
                    <a:lstStyle/>
                    <a:p>
                      <a:pPr algn="just" fontAlgn="auto">
                        <a:spcAft>
                          <a:spcPts val="0"/>
                        </a:spcAft>
                      </a:pPr>
                      <a:r>
                        <a:rPr lang="zh-CN" sz="1700" kern="100">
                          <a:effectLst/>
                          <a:latin typeface="微软雅黑" pitchFamily="34" charset="-122"/>
                          <a:ea typeface="微软雅黑" pitchFamily="34" charset="-122"/>
                        </a:rPr>
                        <a:t>接收</a:t>
                      </a:r>
                      <a:r>
                        <a:rPr lang="en-US" sz="1700" kern="100">
                          <a:effectLst/>
                          <a:latin typeface="微软雅黑" pitchFamily="34" charset="-122"/>
                          <a:ea typeface="微软雅黑" pitchFamily="34" charset="-122"/>
                        </a:rPr>
                        <a:t>boolean</a:t>
                      </a:r>
                      <a:r>
                        <a:rPr lang="zh-CN" sz="1700" kern="100">
                          <a:effectLst/>
                          <a:latin typeface="微软雅黑" pitchFamily="34" charset="-122"/>
                          <a:ea typeface="微软雅黑" pitchFamily="34" charset="-122"/>
                        </a:rPr>
                        <a:t>。表示是否计算模型的截距。默认为</a:t>
                      </a:r>
                      <a:r>
                        <a:rPr lang="en-US" sz="1700" kern="100">
                          <a:effectLst/>
                          <a:latin typeface="微软雅黑" pitchFamily="34" charset="-122"/>
                          <a:ea typeface="微软雅黑" pitchFamily="34" charset="-122"/>
                        </a:rPr>
                        <a:t>True</a:t>
                      </a:r>
                      <a:r>
                        <a:rPr lang="zh-CN" sz="1700" kern="100">
                          <a:effectLst/>
                          <a:latin typeface="微软雅黑" pitchFamily="34" charset="-122"/>
                          <a:ea typeface="微软雅黑" pitchFamily="34" charset="-122"/>
                        </a:rPr>
                        <a:t>。</a:t>
                      </a:r>
                      <a:endParaRPr lang="zh-CN" sz="1700"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1"/>
                  </a:ext>
                </a:extLst>
              </a:tr>
              <a:tr h="1116000">
                <a:tc>
                  <a:txBody>
                    <a:bodyPr/>
                    <a:lstStyle/>
                    <a:p>
                      <a:pPr algn="ctr" fontAlgn="auto">
                        <a:spcAft>
                          <a:spcPts val="0"/>
                        </a:spcAft>
                      </a:pPr>
                      <a:r>
                        <a:rPr lang="en-US" sz="1700" b="0" kern="100" dirty="0" err="1">
                          <a:effectLst/>
                          <a:latin typeface="微软雅黑" pitchFamily="34" charset="-122"/>
                          <a:ea typeface="微软雅黑" pitchFamily="34" charset="-122"/>
                        </a:rPr>
                        <a:t>intercept_scaling</a:t>
                      </a:r>
                      <a:endParaRPr lang="zh-CN" sz="1700" b="0" kern="100" dirty="0">
                        <a:effectLst/>
                        <a:latin typeface="微软雅黑" pitchFamily="34" charset="-122"/>
                        <a:ea typeface="微软雅黑" pitchFamily="34" charset="-122"/>
                        <a:cs typeface="Times New Roman"/>
                      </a:endParaRPr>
                    </a:p>
                  </a:txBody>
                  <a:tcPr marL="68580" marR="68580" marT="0" marB="0" anchor="ctr"/>
                </a:tc>
                <a:tc>
                  <a:txBody>
                    <a:bodyPr/>
                    <a:lstStyle/>
                    <a:p>
                      <a:endParaRPr lang="zh-CN"/>
                    </a:p>
                  </a:txBody>
                  <a:tcPr marL="68580" marR="68580" marT="0" marB="0" anchor="ctr">
                    <a:blipFill rotWithShape="1">
                      <a:blip r:embed="rId2"/>
                      <a:stretch>
                        <a:fillRect l="-27786" t="-78142" b="-258470"/>
                      </a:stretch>
                    </a:blipFill>
                  </a:tcPr>
                </a:tc>
                <a:extLst>
                  <a:ext uri="{0D108BD9-81ED-4DB2-BD59-A6C34878D82A}">
                    <a16:rowId xmlns:a16="http://schemas.microsoft.com/office/drawing/2014/main" val="10002"/>
                  </a:ext>
                </a:extLst>
              </a:tr>
              <a:tr h="576000">
                <a:tc>
                  <a:txBody>
                    <a:bodyPr/>
                    <a:lstStyle/>
                    <a:p>
                      <a:pPr algn="ctr" fontAlgn="auto">
                        <a:spcAft>
                          <a:spcPts val="0"/>
                        </a:spcAft>
                      </a:pPr>
                      <a:r>
                        <a:rPr lang="en-US" sz="1700" b="0" kern="100">
                          <a:effectLst/>
                          <a:latin typeface="微软雅黑" pitchFamily="34" charset="-122"/>
                          <a:ea typeface="微软雅黑" pitchFamily="34" charset="-122"/>
                        </a:rPr>
                        <a:t>dual</a:t>
                      </a:r>
                      <a:endParaRPr lang="zh-CN" sz="1700" b="0" kern="100">
                        <a:effectLst/>
                        <a:latin typeface="微软雅黑" pitchFamily="34" charset="-122"/>
                        <a:ea typeface="微软雅黑" pitchFamily="34" charset="-122"/>
                        <a:cs typeface="Times New Roman"/>
                      </a:endParaRPr>
                    </a:p>
                  </a:txBody>
                  <a:tcPr marL="68580" marR="68580" marT="0" marB="0" anchor="ctr"/>
                </a:tc>
                <a:tc>
                  <a:txBody>
                    <a:bodyPr/>
                    <a:lstStyle/>
                    <a:p>
                      <a:pPr algn="just" fontAlgn="auto">
                        <a:spcAft>
                          <a:spcPts val="0"/>
                        </a:spcAft>
                      </a:pPr>
                      <a:r>
                        <a:rPr lang="zh-CN" sz="1700" kern="100" dirty="0">
                          <a:effectLst/>
                          <a:latin typeface="微软雅黑" pitchFamily="34" charset="-122"/>
                          <a:ea typeface="微软雅黑" pitchFamily="34" charset="-122"/>
                        </a:rPr>
                        <a:t>接收</a:t>
                      </a:r>
                      <a:r>
                        <a:rPr lang="en-US" sz="1700" kern="100" dirty="0" err="1">
                          <a:effectLst/>
                          <a:latin typeface="微软雅黑" pitchFamily="34" charset="-122"/>
                          <a:ea typeface="微软雅黑" pitchFamily="34" charset="-122"/>
                        </a:rPr>
                        <a:t>boolear</a:t>
                      </a:r>
                      <a:r>
                        <a:rPr lang="zh-CN" sz="1700" kern="100" dirty="0">
                          <a:effectLst/>
                          <a:latin typeface="微软雅黑" pitchFamily="34" charset="-122"/>
                          <a:ea typeface="微软雅黑" pitchFamily="34" charset="-122"/>
                        </a:rPr>
                        <a:t>。选择解决对偶问题或原始问题。如果为</a:t>
                      </a:r>
                      <a:r>
                        <a:rPr lang="en-US" sz="1700" kern="100" dirty="0">
                          <a:effectLst/>
                          <a:latin typeface="微软雅黑" pitchFamily="34" charset="-122"/>
                          <a:ea typeface="微软雅黑" pitchFamily="34" charset="-122"/>
                        </a:rPr>
                        <a:t>True</a:t>
                      </a:r>
                      <a:r>
                        <a:rPr lang="zh-CN" sz="1700" kern="100" dirty="0">
                          <a:effectLst/>
                          <a:latin typeface="微软雅黑" pitchFamily="34" charset="-122"/>
                          <a:ea typeface="微软雅黑" pitchFamily="34" charset="-122"/>
                        </a:rPr>
                        <a:t>，则解决对偶问题；如果是</a:t>
                      </a:r>
                      <a:r>
                        <a:rPr lang="en-US" sz="1700" kern="100" dirty="0">
                          <a:effectLst/>
                          <a:latin typeface="微软雅黑" pitchFamily="34" charset="-122"/>
                          <a:ea typeface="微软雅黑" pitchFamily="34" charset="-122"/>
                        </a:rPr>
                        <a:t>False</a:t>
                      </a:r>
                      <a:r>
                        <a:rPr lang="zh-CN" sz="1700" kern="100" dirty="0">
                          <a:effectLst/>
                          <a:latin typeface="微软雅黑" pitchFamily="34" charset="-122"/>
                          <a:ea typeface="微软雅黑" pitchFamily="34" charset="-122"/>
                        </a:rPr>
                        <a:t>，则解决原始问题。默认为</a:t>
                      </a:r>
                      <a:r>
                        <a:rPr lang="en-US" sz="1700" kern="100" dirty="0">
                          <a:effectLst/>
                          <a:latin typeface="微软雅黑" pitchFamily="34" charset="-122"/>
                          <a:ea typeface="微软雅黑" pitchFamily="34" charset="-122"/>
                        </a:rPr>
                        <a:t>True</a:t>
                      </a:r>
                      <a:r>
                        <a:rPr lang="zh-CN" sz="1700" kern="100" dirty="0">
                          <a:effectLst/>
                          <a:latin typeface="微软雅黑" pitchFamily="34" charset="-122"/>
                          <a:ea typeface="微软雅黑" pitchFamily="34" charset="-122"/>
                        </a:rPr>
                        <a:t>。</a:t>
                      </a:r>
                      <a:endParaRPr lang="zh-CN" sz="1700" kern="100" dirty="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3"/>
                  </a:ext>
                </a:extLst>
              </a:tr>
              <a:tr h="432000">
                <a:tc>
                  <a:txBody>
                    <a:bodyPr/>
                    <a:lstStyle/>
                    <a:p>
                      <a:pPr algn="ctr" fontAlgn="auto">
                        <a:spcAft>
                          <a:spcPts val="0"/>
                        </a:spcAft>
                      </a:pPr>
                      <a:r>
                        <a:rPr lang="en-US" sz="1700" b="0" kern="100" dirty="0">
                          <a:effectLst/>
                          <a:latin typeface="微软雅黑" pitchFamily="34" charset="-122"/>
                          <a:ea typeface="微软雅黑" pitchFamily="34" charset="-122"/>
                        </a:rPr>
                        <a:t>verbose</a:t>
                      </a:r>
                      <a:endParaRPr lang="zh-CN" sz="1700" b="0" kern="100" dirty="0">
                        <a:effectLst/>
                        <a:latin typeface="微软雅黑" pitchFamily="34" charset="-122"/>
                        <a:ea typeface="微软雅黑" pitchFamily="34" charset="-122"/>
                        <a:cs typeface="Times New Roman"/>
                      </a:endParaRPr>
                    </a:p>
                  </a:txBody>
                  <a:tcPr marL="68580" marR="68580" marT="0" marB="0" anchor="ctr"/>
                </a:tc>
                <a:tc>
                  <a:txBody>
                    <a:bodyPr/>
                    <a:lstStyle/>
                    <a:p>
                      <a:pPr algn="just" fontAlgn="auto">
                        <a:spcAft>
                          <a:spcPts val="0"/>
                        </a:spcAft>
                      </a:pPr>
                      <a:r>
                        <a:rPr lang="zh-CN" sz="1700" kern="100" dirty="0">
                          <a:effectLst/>
                          <a:latin typeface="微软雅黑" pitchFamily="34" charset="-122"/>
                          <a:ea typeface="微软雅黑" pitchFamily="34" charset="-122"/>
                        </a:rPr>
                        <a:t>接收</a:t>
                      </a:r>
                      <a:r>
                        <a:rPr lang="en-US" sz="1700" kern="100" dirty="0" err="1">
                          <a:effectLst/>
                          <a:latin typeface="微软雅黑" pitchFamily="34" charset="-122"/>
                          <a:ea typeface="微软雅黑" pitchFamily="34" charset="-122"/>
                        </a:rPr>
                        <a:t>int</a:t>
                      </a:r>
                      <a:r>
                        <a:rPr lang="zh-CN" sz="1700" kern="100" dirty="0">
                          <a:effectLst/>
                          <a:latin typeface="微软雅黑" pitchFamily="34" charset="-122"/>
                          <a:ea typeface="微软雅黑" pitchFamily="34" charset="-122"/>
                        </a:rPr>
                        <a:t>。表示是否开启</a:t>
                      </a:r>
                      <a:r>
                        <a:rPr lang="en-US" sz="1700" kern="100" dirty="0">
                          <a:effectLst/>
                          <a:latin typeface="微软雅黑" pitchFamily="34" charset="-122"/>
                          <a:ea typeface="微软雅黑" pitchFamily="34" charset="-122"/>
                        </a:rPr>
                        <a:t>verbose</a:t>
                      </a:r>
                      <a:r>
                        <a:rPr lang="zh-CN" sz="1700" kern="100" dirty="0">
                          <a:effectLst/>
                          <a:latin typeface="微软雅黑" pitchFamily="34" charset="-122"/>
                          <a:ea typeface="微软雅黑" pitchFamily="34" charset="-122"/>
                        </a:rPr>
                        <a:t>输出。默认为</a:t>
                      </a:r>
                      <a:r>
                        <a:rPr lang="en-US" sz="1700" kern="100" dirty="0">
                          <a:effectLst/>
                          <a:latin typeface="微软雅黑" pitchFamily="34" charset="-122"/>
                          <a:ea typeface="微软雅黑" pitchFamily="34" charset="-122"/>
                        </a:rPr>
                        <a:t>0</a:t>
                      </a:r>
                      <a:r>
                        <a:rPr lang="zh-CN" sz="1700" kern="100" dirty="0">
                          <a:effectLst/>
                          <a:latin typeface="微软雅黑" pitchFamily="34" charset="-122"/>
                          <a:ea typeface="微软雅黑" pitchFamily="34" charset="-122"/>
                        </a:rPr>
                        <a:t>。</a:t>
                      </a:r>
                      <a:endParaRPr lang="zh-CN" sz="1700" kern="100" dirty="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4"/>
                  </a:ext>
                </a:extLst>
              </a:tr>
              <a:tr h="1404000">
                <a:tc>
                  <a:txBody>
                    <a:bodyPr/>
                    <a:lstStyle/>
                    <a:p>
                      <a:pPr algn="ctr" fontAlgn="auto">
                        <a:spcAft>
                          <a:spcPts val="0"/>
                        </a:spcAft>
                      </a:pPr>
                      <a:r>
                        <a:rPr lang="en-US" sz="1700" b="0" kern="100" dirty="0" err="1">
                          <a:effectLst/>
                          <a:latin typeface="微软雅黑" pitchFamily="34" charset="-122"/>
                          <a:ea typeface="微软雅黑" pitchFamily="34" charset="-122"/>
                        </a:rPr>
                        <a:t>random_state</a:t>
                      </a:r>
                      <a:endParaRPr lang="zh-CN" sz="1700" b="0" kern="100" dirty="0">
                        <a:effectLst/>
                        <a:latin typeface="微软雅黑" pitchFamily="34" charset="-122"/>
                        <a:ea typeface="微软雅黑" pitchFamily="34" charset="-122"/>
                        <a:cs typeface="Times New Roman"/>
                      </a:endParaRPr>
                    </a:p>
                  </a:txBody>
                  <a:tcPr marL="68580" marR="68580" marT="0" marB="0" anchor="ctr"/>
                </a:tc>
                <a:tc>
                  <a:txBody>
                    <a:bodyPr/>
                    <a:lstStyle/>
                    <a:p>
                      <a:pPr marL="0" marR="0" indent="0" algn="just" defTabSz="967527" rtl="0" eaLnBrk="1" fontAlgn="auto" latinLnBrk="0" hangingPunct="1">
                        <a:lnSpc>
                          <a:spcPct val="100000"/>
                        </a:lnSpc>
                        <a:spcBef>
                          <a:spcPts val="0"/>
                        </a:spcBef>
                        <a:spcAft>
                          <a:spcPts val="0"/>
                        </a:spcAft>
                        <a:buClrTx/>
                        <a:buSzTx/>
                        <a:buFontTx/>
                        <a:buNone/>
                        <a:tabLst/>
                        <a:defRPr/>
                      </a:pPr>
                      <a:r>
                        <a:rPr lang="zh-CN" sz="1700" kern="100" dirty="0">
                          <a:effectLst/>
                          <a:latin typeface="微软雅黑" pitchFamily="34" charset="-122"/>
                          <a:ea typeface="微软雅黑" pitchFamily="34" charset="-122"/>
                        </a:rPr>
                        <a:t>输入</a:t>
                      </a:r>
                      <a:r>
                        <a:rPr lang="en-US" sz="1700" kern="100" dirty="0" err="1">
                          <a:effectLst/>
                          <a:latin typeface="微软雅黑" pitchFamily="34" charset="-122"/>
                          <a:ea typeface="微软雅黑" pitchFamily="34" charset="-122"/>
                        </a:rPr>
                        <a:t>int</a:t>
                      </a:r>
                      <a:r>
                        <a:rPr lang="zh-CN" sz="1700" kern="100" dirty="0">
                          <a:effectLst/>
                          <a:latin typeface="微软雅黑" pitchFamily="34" charset="-122"/>
                          <a:ea typeface="微软雅黑" pitchFamily="34" charset="-122"/>
                        </a:rPr>
                        <a:t>，或者一个</a:t>
                      </a:r>
                      <a:r>
                        <a:rPr lang="en-US" sz="1700" kern="100" dirty="0" err="1">
                          <a:effectLst/>
                          <a:latin typeface="微软雅黑" pitchFamily="34" charset="-122"/>
                          <a:ea typeface="微软雅黑" pitchFamily="34" charset="-122"/>
                        </a:rPr>
                        <a:t>RandomState</a:t>
                      </a:r>
                      <a:r>
                        <a:rPr lang="zh-CN" sz="1700" kern="100" dirty="0">
                          <a:effectLst/>
                          <a:latin typeface="微软雅黑" pitchFamily="34" charset="-122"/>
                          <a:ea typeface="微软雅黑" pitchFamily="34" charset="-122"/>
                        </a:rPr>
                        <a:t>实例，或者</a:t>
                      </a:r>
                      <a:r>
                        <a:rPr lang="en-US" sz="1700" kern="100" dirty="0">
                          <a:effectLst/>
                          <a:latin typeface="微软雅黑" pitchFamily="34" charset="-122"/>
                          <a:ea typeface="微软雅黑" pitchFamily="34" charset="-122"/>
                        </a:rPr>
                        <a:t>None</a:t>
                      </a:r>
                      <a:r>
                        <a:rPr lang="zh-CN" sz="1700" kern="100" dirty="0">
                          <a:effectLst/>
                          <a:latin typeface="微软雅黑" pitchFamily="34" charset="-122"/>
                          <a:ea typeface="微软雅黑" pitchFamily="34" charset="-122"/>
                        </a:rPr>
                        <a:t>。表示使用的随机数生成器的种子。</a:t>
                      </a:r>
                      <a:r>
                        <a:rPr lang="zh-CN" altLang="zh-CN" sz="1700" kern="100" dirty="0">
                          <a:effectLst/>
                          <a:latin typeface="微软雅黑" pitchFamily="34" charset="-122"/>
                          <a:ea typeface="微软雅黑" pitchFamily="34" charset="-122"/>
                        </a:rPr>
                        <a:t>默认为</a:t>
                      </a:r>
                      <a:r>
                        <a:rPr lang="en-US" altLang="zh-CN" sz="1700" kern="100" dirty="0">
                          <a:effectLst/>
                          <a:latin typeface="微软雅黑" pitchFamily="34" charset="-122"/>
                          <a:ea typeface="微软雅黑" pitchFamily="34" charset="-122"/>
                        </a:rPr>
                        <a:t>None</a:t>
                      </a:r>
                      <a:r>
                        <a:rPr lang="zh-CN" altLang="zh-CN" sz="1700" kern="100" dirty="0">
                          <a:effectLst/>
                          <a:latin typeface="微软雅黑" pitchFamily="34" charset="-122"/>
                          <a:ea typeface="微软雅黑" pitchFamily="34" charset="-122"/>
                        </a:rPr>
                        <a:t>。</a:t>
                      </a:r>
                      <a:endParaRPr lang="zh-CN" sz="1700" kern="100" dirty="0">
                        <a:effectLst/>
                        <a:latin typeface="微软雅黑" pitchFamily="34" charset="-122"/>
                        <a:ea typeface="微软雅黑" pitchFamily="34" charset="-122"/>
                      </a:endParaRPr>
                    </a:p>
                    <a:p>
                      <a:pPr marL="0" lvl="0" indent="0" algn="just" fontAlgn="auto">
                        <a:spcAft>
                          <a:spcPts val="0"/>
                        </a:spcAft>
                        <a:buSzPts val="1050"/>
                        <a:buFont typeface="Times New Roman"/>
                        <a:buNone/>
                      </a:pPr>
                      <a:r>
                        <a:rPr lang="en-US" altLang="zh-CN" sz="1700" kern="100" dirty="0">
                          <a:effectLst/>
                          <a:latin typeface="微软雅黑" pitchFamily="34" charset="-122"/>
                          <a:ea typeface="微软雅黑" pitchFamily="34" charset="-122"/>
                        </a:rPr>
                        <a:t>1.</a:t>
                      </a:r>
                      <a:r>
                        <a:rPr lang="zh-CN" sz="1700" kern="100" dirty="0">
                          <a:effectLst/>
                          <a:latin typeface="微软雅黑" pitchFamily="34" charset="-122"/>
                          <a:ea typeface="微软雅黑" pitchFamily="34" charset="-122"/>
                        </a:rPr>
                        <a:t>如果为整数，则它指定随机数生成器的种子。</a:t>
                      </a:r>
                    </a:p>
                    <a:p>
                      <a:pPr marL="0" lvl="0" indent="0" algn="just" fontAlgn="auto">
                        <a:spcAft>
                          <a:spcPts val="0"/>
                        </a:spcAft>
                        <a:buSzPts val="1050"/>
                        <a:buFont typeface="Times New Roman"/>
                        <a:buNone/>
                      </a:pPr>
                      <a:r>
                        <a:rPr lang="en-US" altLang="zh-CN" sz="1700" kern="100" dirty="0">
                          <a:effectLst/>
                          <a:latin typeface="微软雅黑" pitchFamily="34" charset="-122"/>
                          <a:ea typeface="微软雅黑" pitchFamily="34" charset="-122"/>
                        </a:rPr>
                        <a:t>2.</a:t>
                      </a:r>
                      <a:r>
                        <a:rPr lang="zh-CN" sz="1700" kern="100" dirty="0">
                          <a:effectLst/>
                          <a:latin typeface="微软雅黑" pitchFamily="34" charset="-122"/>
                          <a:ea typeface="微软雅黑" pitchFamily="34" charset="-122"/>
                        </a:rPr>
                        <a:t>如果为</a:t>
                      </a:r>
                      <a:r>
                        <a:rPr lang="en-US" sz="1700" kern="100" dirty="0" err="1">
                          <a:effectLst/>
                          <a:latin typeface="微软雅黑" pitchFamily="34" charset="-122"/>
                          <a:ea typeface="微软雅黑" pitchFamily="34" charset="-122"/>
                        </a:rPr>
                        <a:t>RandomState</a:t>
                      </a:r>
                      <a:r>
                        <a:rPr lang="zh-CN" sz="1700" kern="100" dirty="0">
                          <a:effectLst/>
                          <a:latin typeface="微软雅黑" pitchFamily="34" charset="-122"/>
                          <a:ea typeface="微软雅黑" pitchFamily="34" charset="-122"/>
                        </a:rPr>
                        <a:t>实例，则指定随机数生成器。</a:t>
                      </a:r>
                    </a:p>
                    <a:p>
                      <a:pPr marL="0" lvl="0" indent="0" algn="just" fontAlgn="auto">
                        <a:spcAft>
                          <a:spcPts val="0"/>
                        </a:spcAft>
                        <a:buSzPts val="1050"/>
                        <a:buFont typeface="Times New Roman"/>
                        <a:buNone/>
                      </a:pPr>
                      <a:r>
                        <a:rPr lang="en-US" altLang="zh-CN" sz="1700" kern="100" dirty="0">
                          <a:effectLst/>
                          <a:latin typeface="微软雅黑" pitchFamily="34" charset="-122"/>
                          <a:ea typeface="微软雅黑" pitchFamily="34" charset="-122"/>
                        </a:rPr>
                        <a:t>3.</a:t>
                      </a:r>
                      <a:r>
                        <a:rPr lang="zh-CN" sz="1700" kern="100" dirty="0">
                          <a:effectLst/>
                          <a:latin typeface="微软雅黑" pitchFamily="34" charset="-122"/>
                          <a:ea typeface="微软雅黑" pitchFamily="34" charset="-122"/>
                        </a:rPr>
                        <a:t>如果为</a:t>
                      </a:r>
                      <a:r>
                        <a:rPr lang="en-US" sz="1700" kern="100" dirty="0">
                          <a:effectLst/>
                          <a:latin typeface="微软雅黑" pitchFamily="34" charset="-122"/>
                          <a:ea typeface="微软雅黑" pitchFamily="34" charset="-122"/>
                        </a:rPr>
                        <a:t>None</a:t>
                      </a:r>
                      <a:r>
                        <a:rPr lang="zh-CN" sz="1700" kern="100" dirty="0">
                          <a:effectLst/>
                          <a:latin typeface="微软雅黑" pitchFamily="34" charset="-122"/>
                          <a:ea typeface="微软雅黑" pitchFamily="34" charset="-122"/>
                        </a:rPr>
                        <a:t>，则使用默认的随机数生成器。</a:t>
                      </a:r>
                    </a:p>
                  </a:txBody>
                  <a:tcPr marL="68580" marR="68580" marT="0" marB="0" anchor="ctr"/>
                </a:tc>
                <a:extLst>
                  <a:ext uri="{0D108BD9-81ED-4DB2-BD59-A6C34878D82A}">
                    <a16:rowId xmlns:a16="http://schemas.microsoft.com/office/drawing/2014/main" val="10005"/>
                  </a:ext>
                </a:extLst>
              </a:tr>
              <a:tr h="432000">
                <a:tc>
                  <a:txBody>
                    <a:bodyPr/>
                    <a:lstStyle/>
                    <a:p>
                      <a:pPr algn="ctr" fontAlgn="auto">
                        <a:spcAft>
                          <a:spcPts val="0"/>
                        </a:spcAft>
                      </a:pPr>
                      <a:r>
                        <a:rPr lang="en-US" sz="1700" b="0" kern="100" dirty="0" err="1">
                          <a:effectLst/>
                          <a:latin typeface="微软雅黑" pitchFamily="34" charset="-122"/>
                          <a:ea typeface="微软雅黑" pitchFamily="34" charset="-122"/>
                        </a:rPr>
                        <a:t>max_iter</a:t>
                      </a:r>
                      <a:endParaRPr lang="zh-CN" sz="1700" b="0" kern="100" dirty="0">
                        <a:effectLst/>
                        <a:latin typeface="微软雅黑" pitchFamily="34" charset="-122"/>
                        <a:ea typeface="微软雅黑" pitchFamily="34" charset="-122"/>
                        <a:cs typeface="Times New Roman"/>
                      </a:endParaRPr>
                    </a:p>
                  </a:txBody>
                  <a:tcPr marL="68580" marR="68580" marT="0" marB="0" anchor="ctr"/>
                </a:tc>
                <a:tc>
                  <a:txBody>
                    <a:bodyPr/>
                    <a:lstStyle/>
                    <a:p>
                      <a:pPr algn="just" fontAlgn="auto">
                        <a:spcAft>
                          <a:spcPts val="0"/>
                        </a:spcAft>
                      </a:pPr>
                      <a:r>
                        <a:rPr lang="zh-CN" sz="1700" kern="100" dirty="0">
                          <a:effectLst/>
                          <a:latin typeface="微软雅黑" pitchFamily="34" charset="-122"/>
                          <a:ea typeface="微软雅黑" pitchFamily="34" charset="-122"/>
                        </a:rPr>
                        <a:t>接收</a:t>
                      </a:r>
                      <a:r>
                        <a:rPr lang="en-US" sz="1700" kern="100" dirty="0" err="1">
                          <a:effectLst/>
                          <a:latin typeface="微软雅黑" pitchFamily="34" charset="-122"/>
                          <a:ea typeface="微软雅黑" pitchFamily="34" charset="-122"/>
                        </a:rPr>
                        <a:t>int</a:t>
                      </a:r>
                      <a:r>
                        <a:rPr lang="zh-CN" sz="1700" kern="100" dirty="0">
                          <a:effectLst/>
                          <a:latin typeface="微软雅黑" pitchFamily="34" charset="-122"/>
                          <a:ea typeface="微软雅黑" pitchFamily="34" charset="-122"/>
                        </a:rPr>
                        <a:t>。指定最大迭代次数。默认为</a:t>
                      </a:r>
                      <a:r>
                        <a:rPr lang="en-US" sz="1700" kern="100" dirty="0">
                          <a:effectLst/>
                          <a:latin typeface="微软雅黑" pitchFamily="34" charset="-122"/>
                          <a:ea typeface="微软雅黑" pitchFamily="34" charset="-122"/>
                        </a:rPr>
                        <a:t>1000</a:t>
                      </a:r>
                      <a:r>
                        <a:rPr lang="zh-CN" sz="1700" kern="100" dirty="0">
                          <a:effectLst/>
                          <a:latin typeface="微软雅黑" pitchFamily="34" charset="-122"/>
                          <a:ea typeface="微软雅黑" pitchFamily="34" charset="-122"/>
                        </a:rPr>
                        <a:t>。</a:t>
                      </a:r>
                      <a:endParaRPr lang="zh-CN" sz="1700" kern="100" dirty="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6"/>
                  </a:ext>
                </a:extLst>
              </a:tr>
            </a:tbl>
          </a:graphicData>
        </a:graphic>
      </p:graphicFrame>
      <p:sp>
        <p:nvSpPr>
          <p:cNvPr id="46083" name="标题 2">
            <a:extLst>
              <a:ext uri="{FF2B5EF4-FFF2-40B4-BE49-F238E27FC236}">
                <a16:creationId xmlns:a16="http://schemas.microsoft.com/office/drawing/2014/main" id="{7462AA1A-EFA2-4788-B5C2-F59EDCBC4C14}"/>
              </a:ext>
            </a:extLst>
          </p:cNvPr>
          <p:cNvSpPr>
            <a:spLocks noGrp="1"/>
          </p:cNvSpPr>
          <p:nvPr>
            <p:ph type="title"/>
          </p:nvPr>
        </p:nvSpPr>
        <p:spPr>
          <a:xfrm>
            <a:off x="255588" y="358775"/>
            <a:ext cx="10972800" cy="528638"/>
          </a:xfrm>
        </p:spPr>
        <p:txBody>
          <a:bodyPr/>
          <a:lstStyle/>
          <a:p>
            <a:r>
              <a:rPr lang="zh-CN" altLang="en-US"/>
              <a:t>了解</a:t>
            </a:r>
            <a:r>
              <a:rPr lang="en-US" altLang="zh-CN"/>
              <a:t>SVR</a:t>
            </a:r>
            <a:r>
              <a:rPr lang="zh-CN" altLang="en-US"/>
              <a:t>算法</a:t>
            </a:r>
          </a:p>
        </p:txBody>
      </p:sp>
      <p:sp>
        <p:nvSpPr>
          <p:cNvPr id="46084" name="TextBox 7">
            <a:extLst>
              <a:ext uri="{FF2B5EF4-FFF2-40B4-BE49-F238E27FC236}">
                <a16:creationId xmlns:a16="http://schemas.microsoft.com/office/drawing/2014/main" id="{29AF9914-BBF7-4A3A-9B7D-DE559571FBFD}"/>
              </a:ext>
            </a:extLst>
          </p:cNvPr>
          <p:cNvSpPr txBox="1">
            <a:spLocks noChangeArrowheads="1"/>
          </p:cNvSpPr>
          <p:nvPr/>
        </p:nvSpPr>
        <p:spPr bwMode="auto">
          <a:xfrm>
            <a:off x="10398125" y="947738"/>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spcBef>
                <a:spcPct val="0"/>
              </a:spcBef>
              <a:buClrTx/>
              <a:buFontTx/>
              <a:buNone/>
            </a:pPr>
            <a:r>
              <a:rPr kumimoji="0" lang="zh-CN" altLang="en-US" sz="1800">
                <a:latin typeface="微软雅黑" panose="020B0503020204020204" pitchFamily="34" charset="-122"/>
                <a:ea typeface="微软雅黑" panose="020B0503020204020204" pitchFamily="34" charset="-122"/>
              </a:rPr>
              <a:t>续表</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1">
            <a:extLst>
              <a:ext uri="{FF2B5EF4-FFF2-40B4-BE49-F238E27FC236}">
                <a16:creationId xmlns:a16="http://schemas.microsoft.com/office/drawing/2014/main" id="{C48475C1-D32B-4E16-A29C-86A94CE733A7}"/>
              </a:ext>
            </a:extLst>
          </p:cNvPr>
          <p:cNvSpPr>
            <a:spLocks noGrp="1"/>
          </p:cNvSpPr>
          <p:nvPr>
            <p:ph idx="1"/>
          </p:nvPr>
        </p:nvSpPr>
        <p:spPr>
          <a:xfrm>
            <a:off x="423863" y="1754188"/>
            <a:ext cx="11107737" cy="4370387"/>
          </a:xfrm>
        </p:spPr>
        <p:txBody>
          <a:bodyPr/>
          <a:lstStyle/>
          <a:p>
            <a:pPr marL="361950" indent="-361950"/>
            <a:r>
              <a:rPr lang="zh-CN" altLang="zh-CN"/>
              <a:t>使用</a:t>
            </a:r>
            <a:r>
              <a:rPr lang="en-US" altLang="zh-CN"/>
              <a:t>sklearn</a:t>
            </a:r>
            <a:r>
              <a:rPr lang="zh-CN" altLang="zh-CN"/>
              <a:t>构建的</a:t>
            </a:r>
            <a:r>
              <a:rPr lang="en-US" altLang="zh-CN"/>
              <a:t>SVR</a:t>
            </a:r>
            <a:r>
              <a:rPr lang="zh-CN" altLang="zh-CN"/>
              <a:t>模型属性及其说明如</a:t>
            </a:r>
            <a:r>
              <a:rPr lang="zh-CN" altLang="en-US"/>
              <a:t>下表</a:t>
            </a:r>
            <a:r>
              <a:rPr lang="zh-CN" altLang="zh-CN"/>
              <a:t>所示。</a:t>
            </a:r>
            <a:endParaRPr lang="zh-CN" altLang="en-US"/>
          </a:p>
        </p:txBody>
      </p:sp>
      <p:sp>
        <p:nvSpPr>
          <p:cNvPr id="47107" name="标题 2">
            <a:extLst>
              <a:ext uri="{FF2B5EF4-FFF2-40B4-BE49-F238E27FC236}">
                <a16:creationId xmlns:a16="http://schemas.microsoft.com/office/drawing/2014/main" id="{3621FC54-378B-4600-BB9D-E34C04584234}"/>
              </a:ext>
            </a:extLst>
          </p:cNvPr>
          <p:cNvSpPr>
            <a:spLocks noGrp="1"/>
          </p:cNvSpPr>
          <p:nvPr>
            <p:ph type="title"/>
          </p:nvPr>
        </p:nvSpPr>
        <p:spPr>
          <a:xfrm>
            <a:off x="255588" y="358775"/>
            <a:ext cx="10972800" cy="528638"/>
          </a:xfrm>
        </p:spPr>
        <p:txBody>
          <a:bodyPr/>
          <a:lstStyle/>
          <a:p>
            <a:r>
              <a:rPr lang="zh-CN" altLang="en-US"/>
              <a:t>了解</a:t>
            </a:r>
            <a:r>
              <a:rPr lang="en-US" altLang="zh-CN"/>
              <a:t>SVR</a:t>
            </a:r>
            <a:r>
              <a:rPr lang="zh-CN" altLang="en-US"/>
              <a:t>算法</a:t>
            </a:r>
          </a:p>
        </p:txBody>
      </p:sp>
      <p:sp>
        <p:nvSpPr>
          <p:cNvPr id="47108" name="内容占位符 3">
            <a:extLst>
              <a:ext uri="{FF2B5EF4-FFF2-40B4-BE49-F238E27FC236}">
                <a16:creationId xmlns:a16="http://schemas.microsoft.com/office/drawing/2014/main" id="{B1AD15C0-9713-4286-84A4-DBCB8F562E77}"/>
              </a:ext>
            </a:extLst>
          </p:cNvPr>
          <p:cNvSpPr>
            <a:spLocks noGrp="1"/>
          </p:cNvSpPr>
          <p:nvPr>
            <p:ph idx="10"/>
          </p:nvPr>
        </p:nvSpPr>
        <p:spPr>
          <a:xfrm>
            <a:off x="423863" y="1138238"/>
            <a:ext cx="11107737" cy="427037"/>
          </a:xfrm>
        </p:spPr>
        <p:txBody>
          <a:bodyPr/>
          <a:lstStyle/>
          <a:p>
            <a:r>
              <a:rPr lang="en-US" altLang="zh-CN" b="1"/>
              <a:t>4. </a:t>
            </a:r>
            <a:r>
              <a:rPr b="1"/>
              <a:t>主要参数介绍</a:t>
            </a:r>
          </a:p>
        </p:txBody>
      </p:sp>
      <p:graphicFrame>
        <p:nvGraphicFramePr>
          <p:cNvPr id="5" name="表格 4">
            <a:extLst>
              <a:ext uri="{FF2B5EF4-FFF2-40B4-BE49-F238E27FC236}">
                <a16:creationId xmlns:a16="http://schemas.microsoft.com/office/drawing/2014/main" id="{B071B43D-A9FE-45EA-854F-594E553A03C9}"/>
              </a:ext>
            </a:extLst>
          </p:cNvPr>
          <p:cNvGraphicFramePr>
            <a:graphicFrameLocks noGrp="1"/>
          </p:cNvGraphicFramePr>
          <p:nvPr/>
        </p:nvGraphicFramePr>
        <p:xfrm>
          <a:off x="2503488" y="2913063"/>
          <a:ext cx="6680200" cy="1296987"/>
        </p:xfrm>
        <a:graphic>
          <a:graphicData uri="http://schemas.openxmlformats.org/drawingml/2006/table">
            <a:tbl>
              <a:tblPr firstRow="1" firstCol="1" bandRow="1">
                <a:tableStyleId>{5C22544A-7EE6-4342-B048-85BDC9FD1C3A}</a:tableStyleId>
              </a:tblPr>
              <a:tblGrid>
                <a:gridCol w="1395666">
                  <a:extLst>
                    <a:ext uri="{9D8B030D-6E8A-4147-A177-3AD203B41FA5}">
                      <a16:colId xmlns:a16="http://schemas.microsoft.com/office/drawing/2014/main" val="20000"/>
                    </a:ext>
                  </a:extLst>
                </a:gridCol>
                <a:gridCol w="5284534">
                  <a:extLst>
                    <a:ext uri="{9D8B030D-6E8A-4147-A177-3AD203B41FA5}">
                      <a16:colId xmlns:a16="http://schemas.microsoft.com/office/drawing/2014/main" val="20001"/>
                    </a:ext>
                  </a:extLst>
                </a:gridCol>
              </a:tblGrid>
              <a:tr h="432329">
                <a:tc>
                  <a:txBody>
                    <a:bodyPr/>
                    <a:lstStyle/>
                    <a:p>
                      <a:pPr algn="ctr" fontAlgn="auto">
                        <a:spcAft>
                          <a:spcPts val="0"/>
                        </a:spcAft>
                      </a:pPr>
                      <a:r>
                        <a:rPr lang="zh-CN" sz="1800" kern="100">
                          <a:effectLst/>
                          <a:latin typeface="微软雅黑" pitchFamily="34" charset="-122"/>
                          <a:ea typeface="微软雅黑" pitchFamily="34" charset="-122"/>
                        </a:rPr>
                        <a:t>属性名称</a:t>
                      </a:r>
                      <a:endParaRPr lang="zh-CN" sz="1800" kern="100">
                        <a:effectLst/>
                        <a:latin typeface="微软雅黑" pitchFamily="34" charset="-122"/>
                        <a:ea typeface="微软雅黑" pitchFamily="34" charset="-122"/>
                        <a:cs typeface="Times New Roman"/>
                      </a:endParaRPr>
                    </a:p>
                  </a:txBody>
                  <a:tcPr marL="68585" marR="68585" marT="0" marB="0" anchor="ctr"/>
                </a:tc>
                <a:tc>
                  <a:txBody>
                    <a:bodyPr/>
                    <a:lstStyle/>
                    <a:p>
                      <a:pPr algn="ctr" fontAlgn="auto">
                        <a:spcAft>
                          <a:spcPts val="0"/>
                        </a:spcAft>
                      </a:pPr>
                      <a:r>
                        <a:rPr lang="zh-CN" sz="1800" kern="100" dirty="0">
                          <a:effectLst/>
                          <a:latin typeface="微软雅黑" pitchFamily="34" charset="-122"/>
                          <a:ea typeface="微软雅黑" pitchFamily="34" charset="-122"/>
                        </a:rPr>
                        <a:t>说明</a:t>
                      </a:r>
                      <a:endParaRPr lang="zh-CN" sz="1800" kern="100" dirty="0">
                        <a:effectLst/>
                        <a:latin typeface="微软雅黑" pitchFamily="34" charset="-122"/>
                        <a:ea typeface="微软雅黑" pitchFamily="34" charset="-122"/>
                        <a:cs typeface="Times New Roman"/>
                      </a:endParaRPr>
                    </a:p>
                  </a:txBody>
                  <a:tcPr marL="68585" marR="68585" marT="0" marB="0" anchor="ctr"/>
                </a:tc>
                <a:extLst>
                  <a:ext uri="{0D108BD9-81ED-4DB2-BD59-A6C34878D82A}">
                    <a16:rowId xmlns:a16="http://schemas.microsoft.com/office/drawing/2014/main" val="10000"/>
                  </a:ext>
                </a:extLst>
              </a:tr>
              <a:tr h="432329">
                <a:tc>
                  <a:txBody>
                    <a:bodyPr/>
                    <a:lstStyle/>
                    <a:p>
                      <a:pPr algn="ctr" fontAlgn="auto">
                        <a:spcAft>
                          <a:spcPts val="0"/>
                        </a:spcAft>
                      </a:pPr>
                      <a:r>
                        <a:rPr lang="en-US" sz="1800" b="0" kern="100" dirty="0" err="1">
                          <a:effectLst/>
                          <a:latin typeface="微软雅黑" pitchFamily="34" charset="-122"/>
                          <a:ea typeface="微软雅黑" pitchFamily="34" charset="-122"/>
                        </a:rPr>
                        <a:t>coef</a:t>
                      </a:r>
                      <a:r>
                        <a:rPr lang="en-US" sz="1800" b="0" kern="100" dirty="0">
                          <a:effectLst/>
                          <a:latin typeface="微软雅黑" pitchFamily="34" charset="-122"/>
                          <a:ea typeface="微软雅黑" pitchFamily="34" charset="-122"/>
                        </a:rPr>
                        <a:t>_</a:t>
                      </a:r>
                      <a:endParaRPr lang="zh-CN" sz="1800" b="0" kern="100" dirty="0">
                        <a:effectLst/>
                        <a:latin typeface="微软雅黑" pitchFamily="34" charset="-122"/>
                        <a:ea typeface="微软雅黑" pitchFamily="34" charset="-122"/>
                        <a:cs typeface="Times New Roman"/>
                      </a:endParaRPr>
                    </a:p>
                  </a:txBody>
                  <a:tcPr marL="68585" marR="68585" marT="0" marB="0" anchor="ctr"/>
                </a:tc>
                <a:tc>
                  <a:txBody>
                    <a:bodyPr/>
                    <a:lstStyle/>
                    <a:p>
                      <a:pPr algn="just" fontAlgn="auto">
                        <a:spcAft>
                          <a:spcPts val="0"/>
                        </a:spcAft>
                      </a:pPr>
                      <a:r>
                        <a:rPr lang="zh-CN" sz="1800" kern="100">
                          <a:effectLst/>
                          <a:latin typeface="微软雅黑" pitchFamily="34" charset="-122"/>
                          <a:ea typeface="微软雅黑" pitchFamily="34" charset="-122"/>
                        </a:rPr>
                        <a:t>返回</a:t>
                      </a:r>
                      <a:r>
                        <a:rPr lang="en-US" sz="1800" kern="100">
                          <a:effectLst/>
                          <a:latin typeface="微软雅黑" pitchFamily="34" charset="-122"/>
                          <a:ea typeface="微软雅黑" pitchFamily="34" charset="-122"/>
                        </a:rPr>
                        <a:t>array</a:t>
                      </a:r>
                      <a:r>
                        <a:rPr lang="zh-CN" sz="1800" kern="100">
                          <a:effectLst/>
                          <a:latin typeface="微软雅黑" pitchFamily="34" charset="-122"/>
                          <a:ea typeface="微软雅黑" pitchFamily="34" charset="-122"/>
                        </a:rPr>
                        <a:t>。给出各个特征的权重。</a:t>
                      </a:r>
                      <a:endParaRPr lang="zh-CN" sz="1800" kern="100">
                        <a:effectLst/>
                        <a:latin typeface="微软雅黑" pitchFamily="34" charset="-122"/>
                        <a:ea typeface="微软雅黑" pitchFamily="34" charset="-122"/>
                        <a:cs typeface="Times New Roman"/>
                      </a:endParaRPr>
                    </a:p>
                  </a:txBody>
                  <a:tcPr marL="68585" marR="68585" marT="0" marB="0"/>
                </a:tc>
                <a:extLst>
                  <a:ext uri="{0D108BD9-81ED-4DB2-BD59-A6C34878D82A}">
                    <a16:rowId xmlns:a16="http://schemas.microsoft.com/office/drawing/2014/main" val="10001"/>
                  </a:ext>
                </a:extLst>
              </a:tr>
              <a:tr h="432329">
                <a:tc>
                  <a:txBody>
                    <a:bodyPr/>
                    <a:lstStyle/>
                    <a:p>
                      <a:pPr algn="ctr" fontAlgn="auto">
                        <a:spcAft>
                          <a:spcPts val="0"/>
                        </a:spcAft>
                      </a:pPr>
                      <a:r>
                        <a:rPr lang="en-US" sz="1800" b="0" kern="100" dirty="0">
                          <a:effectLst/>
                          <a:latin typeface="微软雅黑" pitchFamily="34" charset="-122"/>
                          <a:ea typeface="微软雅黑" pitchFamily="34" charset="-122"/>
                        </a:rPr>
                        <a:t>intercept_</a:t>
                      </a:r>
                      <a:endParaRPr lang="zh-CN" sz="1800" b="0" kern="100" dirty="0">
                        <a:effectLst/>
                        <a:latin typeface="微软雅黑" pitchFamily="34" charset="-122"/>
                        <a:ea typeface="微软雅黑" pitchFamily="34" charset="-122"/>
                        <a:cs typeface="Times New Roman"/>
                      </a:endParaRPr>
                    </a:p>
                  </a:txBody>
                  <a:tcPr marL="68585" marR="68585" marT="0" marB="0" anchor="ctr"/>
                </a:tc>
                <a:tc>
                  <a:txBody>
                    <a:bodyPr/>
                    <a:lstStyle/>
                    <a:p>
                      <a:pPr algn="just" fontAlgn="auto">
                        <a:spcAft>
                          <a:spcPts val="0"/>
                        </a:spcAft>
                      </a:pPr>
                      <a:r>
                        <a:rPr lang="zh-CN" sz="1800" kern="100" dirty="0">
                          <a:effectLst/>
                          <a:latin typeface="微软雅黑" pitchFamily="34" charset="-122"/>
                          <a:ea typeface="微软雅黑" pitchFamily="34" charset="-122"/>
                        </a:rPr>
                        <a:t>返回</a:t>
                      </a:r>
                      <a:r>
                        <a:rPr lang="en-US" sz="1800" kern="100" dirty="0">
                          <a:effectLst/>
                          <a:latin typeface="微软雅黑" pitchFamily="34" charset="-122"/>
                          <a:ea typeface="微软雅黑" pitchFamily="34" charset="-122"/>
                        </a:rPr>
                        <a:t>array</a:t>
                      </a:r>
                      <a:r>
                        <a:rPr lang="zh-CN" sz="1800" kern="100" dirty="0">
                          <a:effectLst/>
                          <a:latin typeface="微软雅黑" pitchFamily="34" charset="-122"/>
                          <a:ea typeface="微软雅黑" pitchFamily="34" charset="-122"/>
                        </a:rPr>
                        <a:t>。给出截距，即决策函数中的常数项。</a:t>
                      </a:r>
                      <a:endParaRPr lang="zh-CN" sz="1800" kern="100" dirty="0">
                        <a:effectLst/>
                        <a:latin typeface="微软雅黑" pitchFamily="34" charset="-122"/>
                        <a:ea typeface="微软雅黑" pitchFamily="34" charset="-122"/>
                        <a:cs typeface="Times New Roman"/>
                      </a:endParaRPr>
                    </a:p>
                  </a:txBody>
                  <a:tcPr marL="68585" marR="68585" marT="0" marB="0"/>
                </a:tc>
                <a:extLst>
                  <a:ext uri="{0D108BD9-81ED-4DB2-BD59-A6C34878D82A}">
                    <a16:rowId xmlns:a16="http://schemas.microsoft.com/office/drawing/2014/main" val="10002"/>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1">
            <a:extLst>
              <a:ext uri="{FF2B5EF4-FFF2-40B4-BE49-F238E27FC236}">
                <a16:creationId xmlns:a16="http://schemas.microsoft.com/office/drawing/2014/main" id="{96ECB83E-63D5-4613-9E23-DC0D58553278}"/>
              </a:ext>
            </a:extLst>
          </p:cNvPr>
          <p:cNvSpPr>
            <a:spLocks noGrp="1"/>
          </p:cNvSpPr>
          <p:nvPr>
            <p:ph idx="1"/>
          </p:nvPr>
        </p:nvSpPr>
        <p:spPr>
          <a:xfrm>
            <a:off x="423863" y="1612900"/>
            <a:ext cx="11107737" cy="4368800"/>
          </a:xfrm>
        </p:spPr>
        <p:txBody>
          <a:bodyPr/>
          <a:lstStyle/>
          <a:p>
            <a:pPr marL="361950" indent="-361950"/>
            <a:r>
              <a:rPr lang="zh-CN" altLang="zh-CN"/>
              <a:t>社会从业人数（</a:t>
            </a:r>
            <a:r>
              <a:rPr lang="en-US" altLang="zh-CN"/>
              <a:t>x1</a:t>
            </a:r>
            <a:r>
              <a:rPr lang="zh-CN" altLang="zh-CN"/>
              <a:t>）、社会消费品零售总额（</a:t>
            </a:r>
            <a:r>
              <a:rPr lang="en-US" altLang="zh-CN"/>
              <a:t>x3</a:t>
            </a:r>
            <a:r>
              <a:rPr lang="zh-CN" altLang="zh-CN"/>
              <a:t>）、城镇居民人均可支配收入（</a:t>
            </a:r>
            <a:r>
              <a:rPr lang="en-US" altLang="zh-CN"/>
              <a:t>x4</a:t>
            </a:r>
            <a:r>
              <a:rPr lang="zh-CN" altLang="zh-CN"/>
              <a:t>）、城镇居民人均消费性支出（</a:t>
            </a:r>
            <a:r>
              <a:rPr lang="en-US" altLang="zh-CN"/>
              <a:t>x5</a:t>
            </a:r>
            <a:r>
              <a:rPr lang="zh-CN" altLang="zh-CN"/>
              <a:t>）、全社会固定资产投资额（</a:t>
            </a:r>
            <a:r>
              <a:rPr lang="en-US" altLang="zh-CN"/>
              <a:t>x6</a:t>
            </a:r>
            <a:r>
              <a:rPr lang="zh-CN" altLang="zh-CN"/>
              <a:t>）、地区生产总值（</a:t>
            </a:r>
            <a:r>
              <a:rPr lang="en-US" altLang="zh-CN"/>
              <a:t>x7</a:t>
            </a:r>
            <a:r>
              <a:rPr lang="zh-CN" altLang="zh-CN"/>
              <a:t>）、第一产业产值（</a:t>
            </a:r>
            <a:r>
              <a:rPr lang="en-US" altLang="zh-CN"/>
              <a:t>x8</a:t>
            </a:r>
            <a:r>
              <a:rPr lang="zh-CN" altLang="zh-CN"/>
              <a:t>）和居民消费水平（</a:t>
            </a:r>
            <a:r>
              <a:rPr lang="en-US" altLang="zh-CN"/>
              <a:t>x13</a:t>
            </a:r>
            <a:r>
              <a:rPr lang="zh-CN" altLang="zh-CN"/>
              <a:t>）特征的</a:t>
            </a:r>
            <a:r>
              <a:rPr lang="en-US" altLang="zh-CN"/>
              <a:t>2014</a:t>
            </a:r>
            <a:r>
              <a:rPr lang="zh-CN" altLang="zh-CN"/>
              <a:t>年及</a:t>
            </a:r>
            <a:r>
              <a:rPr lang="en-US" altLang="zh-CN"/>
              <a:t>2015</a:t>
            </a:r>
            <a:r>
              <a:rPr lang="zh-CN" altLang="zh-CN"/>
              <a:t>年通过建立的灰色预测模型得出的预测值，如</a:t>
            </a:r>
            <a:r>
              <a:rPr lang="zh-CN" altLang="en-US"/>
              <a:t>下表</a:t>
            </a:r>
            <a:r>
              <a:rPr lang="zh-CN" altLang="zh-CN"/>
              <a:t>所示</a:t>
            </a:r>
            <a:r>
              <a:rPr lang="zh-CN" altLang="en-US"/>
              <a:t>。</a:t>
            </a:r>
          </a:p>
        </p:txBody>
      </p:sp>
      <p:sp>
        <p:nvSpPr>
          <p:cNvPr id="48131" name="标题 2">
            <a:extLst>
              <a:ext uri="{FF2B5EF4-FFF2-40B4-BE49-F238E27FC236}">
                <a16:creationId xmlns:a16="http://schemas.microsoft.com/office/drawing/2014/main" id="{CC387CBD-2E7B-4A6C-A285-630A603B94F6}"/>
              </a:ext>
            </a:extLst>
          </p:cNvPr>
          <p:cNvSpPr>
            <a:spLocks noGrp="1"/>
          </p:cNvSpPr>
          <p:nvPr>
            <p:ph type="title"/>
          </p:nvPr>
        </p:nvSpPr>
        <p:spPr>
          <a:xfrm>
            <a:off x="255588" y="358775"/>
            <a:ext cx="10972800" cy="528638"/>
          </a:xfrm>
        </p:spPr>
        <p:txBody>
          <a:bodyPr/>
          <a:lstStyle/>
          <a:p>
            <a:r>
              <a:rPr lang="zh-CN" altLang="en-US"/>
              <a:t>分析预测结果</a:t>
            </a:r>
          </a:p>
        </p:txBody>
      </p:sp>
      <p:sp>
        <p:nvSpPr>
          <p:cNvPr id="48132" name="内容占位符 3">
            <a:extLst>
              <a:ext uri="{FF2B5EF4-FFF2-40B4-BE49-F238E27FC236}">
                <a16:creationId xmlns:a16="http://schemas.microsoft.com/office/drawing/2014/main" id="{CD4A78A6-C9C9-43FC-9DC2-D4DD1275F68A}"/>
              </a:ext>
            </a:extLst>
          </p:cNvPr>
          <p:cNvSpPr>
            <a:spLocks noGrp="1"/>
          </p:cNvSpPr>
          <p:nvPr>
            <p:ph idx="10"/>
          </p:nvPr>
        </p:nvSpPr>
        <p:spPr>
          <a:xfrm>
            <a:off x="423863" y="1138238"/>
            <a:ext cx="11107737" cy="427037"/>
          </a:xfrm>
        </p:spPr>
        <p:txBody>
          <a:bodyPr/>
          <a:lstStyle/>
          <a:p>
            <a:r>
              <a:rPr altLang="zh-CN" b="1"/>
              <a:t>通过灰色预测模型得出的预测值</a:t>
            </a:r>
            <a:endParaRPr b="1"/>
          </a:p>
        </p:txBody>
      </p:sp>
      <p:graphicFrame>
        <p:nvGraphicFramePr>
          <p:cNvPr id="5" name="表格 4">
            <a:extLst>
              <a:ext uri="{FF2B5EF4-FFF2-40B4-BE49-F238E27FC236}">
                <a16:creationId xmlns:a16="http://schemas.microsoft.com/office/drawing/2014/main" id="{1AB31507-D18A-43AF-91A5-284F1BC59BE7}"/>
              </a:ext>
            </a:extLst>
          </p:cNvPr>
          <p:cNvGraphicFramePr>
            <a:graphicFrameLocks noGrp="1"/>
          </p:cNvGraphicFramePr>
          <p:nvPr/>
        </p:nvGraphicFramePr>
        <p:xfrm>
          <a:off x="1068388" y="2962275"/>
          <a:ext cx="9801225" cy="3240088"/>
        </p:xfrm>
        <a:graphic>
          <a:graphicData uri="http://schemas.openxmlformats.org/drawingml/2006/table">
            <a:tbl>
              <a:tblPr firstRow="1" firstCol="1" bandRow="1">
                <a:tableStyleId>{5C22544A-7EE6-4342-B048-85BDC9FD1C3A}</a:tableStyleId>
              </a:tblPr>
              <a:tblGrid>
                <a:gridCol w="2181465">
                  <a:extLst>
                    <a:ext uri="{9D8B030D-6E8A-4147-A177-3AD203B41FA5}">
                      <a16:colId xmlns:a16="http://schemas.microsoft.com/office/drawing/2014/main" val="20000"/>
                    </a:ext>
                  </a:extLst>
                </a:gridCol>
                <a:gridCol w="2539920">
                  <a:extLst>
                    <a:ext uri="{9D8B030D-6E8A-4147-A177-3AD203B41FA5}">
                      <a16:colId xmlns:a16="http://schemas.microsoft.com/office/drawing/2014/main" val="20001"/>
                    </a:ext>
                  </a:extLst>
                </a:gridCol>
                <a:gridCol w="2539920">
                  <a:extLst>
                    <a:ext uri="{9D8B030D-6E8A-4147-A177-3AD203B41FA5}">
                      <a16:colId xmlns:a16="http://schemas.microsoft.com/office/drawing/2014/main" val="20002"/>
                    </a:ext>
                  </a:extLst>
                </a:gridCol>
                <a:gridCol w="2539920">
                  <a:extLst>
                    <a:ext uri="{9D8B030D-6E8A-4147-A177-3AD203B41FA5}">
                      <a16:colId xmlns:a16="http://schemas.microsoft.com/office/drawing/2014/main" val="20003"/>
                    </a:ext>
                  </a:extLst>
                </a:gridCol>
              </a:tblGrid>
              <a:tr h="360010">
                <a:tc>
                  <a:txBody>
                    <a:bodyPr/>
                    <a:lstStyle/>
                    <a:p>
                      <a:endParaRPr lang="zh-CN" sz="180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2014</a:t>
                      </a:r>
                      <a:r>
                        <a:rPr lang="zh-CN" sz="1800" kern="0">
                          <a:effectLst/>
                          <a:latin typeface="微软雅黑" pitchFamily="34" charset="-122"/>
                          <a:ea typeface="微软雅黑" pitchFamily="34" charset="-122"/>
                        </a:rPr>
                        <a:t>预测值</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dirty="0">
                          <a:effectLst/>
                          <a:latin typeface="微软雅黑" pitchFamily="34" charset="-122"/>
                          <a:ea typeface="微软雅黑" pitchFamily="34" charset="-122"/>
                        </a:rPr>
                        <a:t>2015</a:t>
                      </a:r>
                      <a:r>
                        <a:rPr lang="zh-CN" sz="1800" kern="0" dirty="0">
                          <a:effectLst/>
                          <a:latin typeface="微软雅黑" pitchFamily="34" charset="-122"/>
                          <a:ea typeface="微软雅黑" pitchFamily="34" charset="-122"/>
                        </a:rPr>
                        <a:t>预测值</a:t>
                      </a:r>
                      <a:endParaRPr lang="zh-CN" sz="180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预测精度等级</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0"/>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x1</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8142148.2</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8460489.3</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dirty="0">
                          <a:effectLst/>
                          <a:latin typeface="微软雅黑" pitchFamily="34" charset="-122"/>
                          <a:ea typeface="微软雅黑" pitchFamily="34" charset="-122"/>
                        </a:rPr>
                        <a:t>好</a:t>
                      </a:r>
                      <a:endParaRPr lang="zh-CN" sz="1800" kern="100" dirty="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1"/>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x3</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7042.31</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8166.92</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2"/>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x4</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43611.84</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47792.22</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3"/>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x5</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35046.63</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38384.22</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4"/>
                  </a:ext>
                </a:extLst>
              </a:tr>
              <a:tr h="360010">
                <a:tc>
                  <a:txBody>
                    <a:bodyPr/>
                    <a:lstStyle/>
                    <a:p>
                      <a:pPr algn="ctr" fontAlgn="auto">
                        <a:spcAft>
                          <a:spcPts val="0"/>
                        </a:spcAft>
                      </a:pPr>
                      <a:r>
                        <a:rPr lang="en-US" sz="1800" b="0" kern="0">
                          <a:effectLst/>
                          <a:latin typeface="微软雅黑" pitchFamily="34" charset="-122"/>
                          <a:ea typeface="微软雅黑" pitchFamily="34" charset="-122"/>
                        </a:rPr>
                        <a:t>x6</a:t>
                      </a:r>
                      <a:endParaRPr lang="zh-CN" sz="1800" b="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8505523</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8627139</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5"/>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x7</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4600.4</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5214.78</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6"/>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x8</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18686.28</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21474.47</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a:effectLst/>
                          <a:latin typeface="微软雅黑" pitchFamily="34" charset="-122"/>
                          <a:ea typeface="微软雅黑" pitchFamily="34" charset="-122"/>
                        </a:rPr>
                        <a:t>好</a:t>
                      </a:r>
                      <a:endParaRPr lang="zh-CN" sz="1800" kern="10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7"/>
                  </a:ext>
                </a:extLst>
              </a:tr>
              <a:tr h="360010">
                <a:tc>
                  <a:txBody>
                    <a:bodyPr/>
                    <a:lstStyle/>
                    <a:p>
                      <a:pPr algn="ctr" fontAlgn="auto">
                        <a:spcAft>
                          <a:spcPts val="0"/>
                        </a:spcAft>
                      </a:pPr>
                      <a:r>
                        <a:rPr lang="en-US" sz="1800" b="0" kern="0" dirty="0">
                          <a:effectLst/>
                          <a:latin typeface="微软雅黑" pitchFamily="34" charset="-122"/>
                          <a:ea typeface="微软雅黑" pitchFamily="34" charset="-122"/>
                        </a:rPr>
                        <a:t>x13</a:t>
                      </a:r>
                      <a:endParaRPr lang="zh-CN" sz="1800" b="0" kern="100" dirty="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44506.47</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en-US" sz="1800" kern="0">
                          <a:effectLst/>
                          <a:latin typeface="微软雅黑" pitchFamily="34" charset="-122"/>
                          <a:ea typeface="微软雅黑" pitchFamily="34" charset="-122"/>
                        </a:rPr>
                        <a:t>49945.88</a:t>
                      </a:r>
                      <a:endParaRPr lang="zh-CN" sz="1800" kern="100">
                        <a:effectLst/>
                        <a:latin typeface="微软雅黑" pitchFamily="34" charset="-122"/>
                        <a:ea typeface="微软雅黑" pitchFamily="34" charset="-122"/>
                        <a:cs typeface="Times New Roman"/>
                      </a:endParaRPr>
                    </a:p>
                  </a:txBody>
                  <a:tcPr marL="30470" marR="30470" marT="0" marB="0" anchor="ctr"/>
                </a:tc>
                <a:tc>
                  <a:txBody>
                    <a:bodyPr/>
                    <a:lstStyle/>
                    <a:p>
                      <a:pPr algn="ctr" fontAlgn="auto">
                        <a:spcAft>
                          <a:spcPts val="0"/>
                        </a:spcAft>
                      </a:pPr>
                      <a:r>
                        <a:rPr lang="zh-CN" sz="1800" kern="0" dirty="0">
                          <a:effectLst/>
                          <a:latin typeface="微软雅黑" pitchFamily="34" charset="-122"/>
                          <a:ea typeface="微软雅黑" pitchFamily="34" charset="-122"/>
                        </a:rPr>
                        <a:t>好</a:t>
                      </a:r>
                      <a:endParaRPr lang="zh-CN" sz="1800" kern="100" dirty="0">
                        <a:effectLst/>
                        <a:latin typeface="微软雅黑" pitchFamily="34" charset="-122"/>
                        <a:ea typeface="微软雅黑" pitchFamily="34" charset="-122"/>
                        <a:cs typeface="Times New Roman"/>
                      </a:endParaRPr>
                    </a:p>
                  </a:txBody>
                  <a:tcPr marL="30470" marR="30470" marT="0" marB="0" anchor="ctr"/>
                </a:tc>
                <a:extLst>
                  <a:ext uri="{0D108BD9-81ED-4DB2-BD59-A6C34878D82A}">
                    <a16:rowId xmlns:a16="http://schemas.microsoft.com/office/drawing/2014/main" val="10008"/>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1">
            <a:extLst>
              <a:ext uri="{FF2B5EF4-FFF2-40B4-BE49-F238E27FC236}">
                <a16:creationId xmlns:a16="http://schemas.microsoft.com/office/drawing/2014/main" id="{8A83A03B-6918-4B83-887E-B658E4FED059}"/>
              </a:ext>
            </a:extLst>
          </p:cNvPr>
          <p:cNvSpPr>
            <a:spLocks noGrp="1"/>
          </p:cNvSpPr>
          <p:nvPr>
            <p:ph idx="1"/>
          </p:nvPr>
        </p:nvSpPr>
        <p:spPr>
          <a:xfrm>
            <a:off x="423863" y="1754188"/>
            <a:ext cx="11107737" cy="4370387"/>
          </a:xfrm>
        </p:spPr>
        <p:txBody>
          <a:bodyPr/>
          <a:lstStyle/>
          <a:p>
            <a:pPr marL="361950" indent="-361950"/>
            <a:r>
              <a:rPr lang="zh-CN" altLang="zh-CN"/>
              <a:t>将</a:t>
            </a:r>
            <a:r>
              <a:rPr lang="zh-CN" altLang="en-US"/>
              <a:t>上表</a:t>
            </a:r>
            <a:r>
              <a:rPr lang="zh-CN" altLang="zh-CN"/>
              <a:t>的预测结果代入地方财政收入建立的支持向量回归预测模型，得到</a:t>
            </a:r>
            <a:r>
              <a:rPr lang="en-US" altLang="zh-CN"/>
              <a:t>1994</a:t>
            </a:r>
            <a:r>
              <a:rPr lang="zh-CN" altLang="zh-CN"/>
              <a:t>年至</a:t>
            </a:r>
            <a:r>
              <a:rPr lang="en-US" altLang="zh-CN"/>
              <a:t>2015</a:t>
            </a:r>
            <a:r>
              <a:rPr lang="zh-CN" altLang="zh-CN"/>
              <a:t>年财政收入的预测值</a:t>
            </a:r>
            <a:r>
              <a:rPr lang="zh-CN" altLang="en-US"/>
              <a:t>，</a:t>
            </a:r>
            <a:r>
              <a:rPr lang="zh-CN" altLang="zh-CN"/>
              <a:t>其中</a:t>
            </a:r>
            <a:r>
              <a:rPr lang="en-US" altLang="zh-CN"/>
              <a:t>Y_pred</a:t>
            </a:r>
            <a:r>
              <a:rPr lang="zh-CN" altLang="zh-CN"/>
              <a:t>表示预测值。</a:t>
            </a:r>
            <a:endParaRPr lang="zh-CN" altLang="en-US"/>
          </a:p>
          <a:p>
            <a:pPr marL="361950" indent="-361950"/>
            <a:endParaRPr lang="zh-CN" altLang="en-US"/>
          </a:p>
        </p:txBody>
      </p:sp>
      <p:sp>
        <p:nvSpPr>
          <p:cNvPr id="49155" name="标题 2">
            <a:extLst>
              <a:ext uri="{FF2B5EF4-FFF2-40B4-BE49-F238E27FC236}">
                <a16:creationId xmlns:a16="http://schemas.microsoft.com/office/drawing/2014/main" id="{15DBECBD-94E9-453D-8F45-0C1B58B2BA73}"/>
              </a:ext>
            </a:extLst>
          </p:cNvPr>
          <p:cNvSpPr>
            <a:spLocks noGrp="1"/>
          </p:cNvSpPr>
          <p:nvPr>
            <p:ph type="title"/>
          </p:nvPr>
        </p:nvSpPr>
        <p:spPr>
          <a:xfrm>
            <a:off x="255588" y="358775"/>
            <a:ext cx="10972800" cy="528638"/>
          </a:xfrm>
        </p:spPr>
        <p:txBody>
          <a:bodyPr/>
          <a:lstStyle/>
          <a:p>
            <a:r>
              <a:rPr lang="zh-CN" altLang="en-US"/>
              <a:t>分析预测结果</a:t>
            </a:r>
          </a:p>
        </p:txBody>
      </p:sp>
      <p:sp>
        <p:nvSpPr>
          <p:cNvPr id="49156" name="内容占位符 3">
            <a:extLst>
              <a:ext uri="{FF2B5EF4-FFF2-40B4-BE49-F238E27FC236}">
                <a16:creationId xmlns:a16="http://schemas.microsoft.com/office/drawing/2014/main" id="{2C9A8D6E-6ABC-4895-9108-6D9EEAF393F2}"/>
              </a:ext>
            </a:extLst>
          </p:cNvPr>
          <p:cNvSpPr>
            <a:spLocks noGrp="1"/>
          </p:cNvSpPr>
          <p:nvPr>
            <p:ph idx="10"/>
          </p:nvPr>
        </p:nvSpPr>
        <p:spPr>
          <a:xfrm>
            <a:off x="423863" y="1138238"/>
            <a:ext cx="11107737" cy="427037"/>
          </a:xfrm>
        </p:spPr>
        <p:txBody>
          <a:bodyPr/>
          <a:lstStyle/>
          <a:p>
            <a:r>
              <a:rPr b="1"/>
              <a:t>预测结果对比</a:t>
            </a:r>
          </a:p>
        </p:txBody>
      </p:sp>
      <p:pic>
        <p:nvPicPr>
          <p:cNvPr id="49157" name="Picture 2">
            <a:extLst>
              <a:ext uri="{FF2B5EF4-FFF2-40B4-BE49-F238E27FC236}">
                <a16:creationId xmlns:a16="http://schemas.microsoft.com/office/drawing/2014/main" id="{7279D3A4-CB83-4A1D-BE63-7F3BF3093D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200" y="2695575"/>
            <a:ext cx="5776913" cy="3602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7930F13-04E2-4C0B-844F-12BA5AC056F0}"/>
              </a:ext>
            </a:extLst>
          </p:cNvPr>
          <p:cNvSpPr>
            <a:spLocks noGrp="1"/>
          </p:cNvSpPr>
          <p:nvPr>
            <p:ph idx="1"/>
          </p:nvPr>
        </p:nvSpPr>
        <p:spPr>
          <a:xfrm>
            <a:off x="423863" y="1754188"/>
            <a:ext cx="11107737" cy="4370387"/>
          </a:xfrm>
        </p:spPr>
        <p:txBody>
          <a:bodyPr/>
          <a:lstStyle/>
          <a:p>
            <a:pPr>
              <a:defRPr/>
            </a:pPr>
            <a:r>
              <a:rPr lang="zh-CN" altLang="zh-CN" dirty="0"/>
              <a:t>采用回归模型评价指标对地方财政收入的预测值进行评价，得到的结果如</a:t>
            </a:r>
            <a:r>
              <a:rPr lang="zh-CN" altLang="en-US" dirty="0"/>
              <a:t>下表</a:t>
            </a:r>
            <a:r>
              <a:rPr lang="zh-CN" altLang="zh-CN" dirty="0"/>
              <a:t>所示</a:t>
            </a:r>
            <a:r>
              <a:rPr lang="zh-CN" altLang="en-US" dirty="0"/>
              <a:t>。</a:t>
            </a:r>
            <a:endParaRPr lang="en-US" altLang="zh-CN" dirty="0"/>
          </a:p>
          <a:p>
            <a:pPr marL="0" indent="0">
              <a:buFont typeface="Wingdings" panose="05000000000000000000" pitchFamily="2" charset="2"/>
              <a:buNone/>
              <a:defRPr/>
            </a:pPr>
            <a:endParaRPr lang="en-US" altLang="zh-CN" dirty="0"/>
          </a:p>
          <a:p>
            <a:pPr marL="0" indent="0">
              <a:buFont typeface="Wingdings" panose="05000000000000000000" pitchFamily="2" charset="2"/>
              <a:buNone/>
              <a:defRPr/>
            </a:pPr>
            <a:endParaRPr lang="en-US" altLang="zh-CN" dirty="0"/>
          </a:p>
          <a:p>
            <a:pPr marL="0" indent="0">
              <a:buFont typeface="Wingdings" panose="05000000000000000000" pitchFamily="2" charset="2"/>
              <a:buNone/>
              <a:defRPr/>
            </a:pPr>
            <a:endParaRPr lang="en-US" altLang="zh-CN" dirty="0"/>
          </a:p>
          <a:p>
            <a:pPr marL="0" indent="0">
              <a:buFont typeface="Wingdings" panose="05000000000000000000" pitchFamily="2" charset="2"/>
              <a:buNone/>
              <a:defRPr/>
            </a:pPr>
            <a:endParaRPr lang="en-US" altLang="zh-CN" dirty="0"/>
          </a:p>
          <a:p>
            <a:pPr>
              <a:defRPr/>
            </a:pPr>
            <a:r>
              <a:rPr lang="zh-CN" altLang="en-US" dirty="0"/>
              <a:t>可以看出</a:t>
            </a:r>
            <a:r>
              <a:rPr lang="zh-CN" altLang="zh-CN" dirty="0"/>
              <a:t>平均绝对误差与中值绝对误差较小，可解释方差值与</a:t>
            </a:r>
            <a:r>
              <a:rPr lang="en-US" altLang="zh-CN" dirty="0"/>
              <a:t>R</a:t>
            </a:r>
            <a:r>
              <a:rPr lang="zh-CN" altLang="zh-CN" dirty="0"/>
              <a:t>方值十分接近</a:t>
            </a:r>
            <a:r>
              <a:rPr lang="en-US" altLang="zh-CN" dirty="0"/>
              <a:t>1</a:t>
            </a:r>
            <a:r>
              <a:rPr lang="zh-CN" altLang="zh-CN" dirty="0"/>
              <a:t>，表明建立的支持向量回归模型拟合效果优良，可以用于预测财政收入。</a:t>
            </a:r>
            <a:endParaRPr lang="zh-CN" altLang="en-US" dirty="0"/>
          </a:p>
        </p:txBody>
      </p:sp>
      <p:sp>
        <p:nvSpPr>
          <p:cNvPr id="50179" name="标题 2">
            <a:extLst>
              <a:ext uri="{FF2B5EF4-FFF2-40B4-BE49-F238E27FC236}">
                <a16:creationId xmlns:a16="http://schemas.microsoft.com/office/drawing/2014/main" id="{59BE9A41-754A-4E76-BC79-5973E779008D}"/>
              </a:ext>
            </a:extLst>
          </p:cNvPr>
          <p:cNvSpPr>
            <a:spLocks noGrp="1"/>
          </p:cNvSpPr>
          <p:nvPr>
            <p:ph type="title"/>
          </p:nvPr>
        </p:nvSpPr>
        <p:spPr>
          <a:xfrm>
            <a:off x="255588" y="358775"/>
            <a:ext cx="10972800" cy="528638"/>
          </a:xfrm>
        </p:spPr>
        <p:txBody>
          <a:bodyPr/>
          <a:lstStyle/>
          <a:p>
            <a:r>
              <a:rPr lang="zh-CN" altLang="en-US"/>
              <a:t>分析预测结果</a:t>
            </a:r>
          </a:p>
        </p:txBody>
      </p:sp>
      <p:graphicFrame>
        <p:nvGraphicFramePr>
          <p:cNvPr id="5" name="内容占位符 4">
            <a:extLst>
              <a:ext uri="{FF2B5EF4-FFF2-40B4-BE49-F238E27FC236}">
                <a16:creationId xmlns:a16="http://schemas.microsoft.com/office/drawing/2014/main" id="{EFBFF48E-1301-463F-B38D-F42B27F3301C}"/>
              </a:ext>
            </a:extLst>
          </p:cNvPr>
          <p:cNvGraphicFramePr>
            <a:graphicFrameLocks noGrp="1"/>
          </p:cNvGraphicFramePr>
          <p:nvPr>
            <p:ph idx="10"/>
          </p:nvPr>
        </p:nvGraphicFramePr>
        <p:xfrm>
          <a:off x="2606675" y="2557463"/>
          <a:ext cx="5907088" cy="1727200"/>
        </p:xfrm>
        <a:graphic>
          <a:graphicData uri="http://schemas.openxmlformats.org/drawingml/2006/table">
            <a:tbl>
              <a:tblPr firstCol="1" bandRow="1">
                <a:tableStyleId>{5C22544A-7EE6-4342-B048-85BDC9FD1C3A}</a:tableStyleId>
              </a:tblPr>
              <a:tblGrid>
                <a:gridCol w="1682005">
                  <a:extLst>
                    <a:ext uri="{9D8B030D-6E8A-4147-A177-3AD203B41FA5}">
                      <a16:colId xmlns:a16="http://schemas.microsoft.com/office/drawing/2014/main" val="20000"/>
                    </a:ext>
                  </a:extLst>
                </a:gridCol>
                <a:gridCol w="4225083">
                  <a:extLst>
                    <a:ext uri="{9D8B030D-6E8A-4147-A177-3AD203B41FA5}">
                      <a16:colId xmlns:a16="http://schemas.microsoft.com/office/drawing/2014/main" val="20001"/>
                    </a:ext>
                  </a:extLst>
                </a:gridCol>
              </a:tblGrid>
              <a:tr h="431800">
                <a:tc>
                  <a:txBody>
                    <a:bodyPr/>
                    <a:lstStyle/>
                    <a:p>
                      <a:pPr algn="ctr">
                        <a:spcAft>
                          <a:spcPts val="0"/>
                        </a:spcAft>
                      </a:pPr>
                      <a:r>
                        <a:rPr lang="zh-CN" sz="1800" b="0" kern="0" dirty="0">
                          <a:effectLst/>
                          <a:latin typeface="微软雅黑" pitchFamily="34" charset="-122"/>
                          <a:ea typeface="微软雅黑" pitchFamily="34" charset="-122"/>
                        </a:rPr>
                        <a:t>平均绝对误差</a:t>
                      </a:r>
                      <a:endParaRPr lang="zh-CN" sz="1800" b="0" kern="100" dirty="0">
                        <a:effectLst/>
                        <a:latin typeface="微软雅黑" pitchFamily="34" charset="-122"/>
                        <a:ea typeface="微软雅黑" pitchFamily="34" charset="-122"/>
                        <a:cs typeface="Times New Roman"/>
                      </a:endParaRPr>
                    </a:p>
                  </a:txBody>
                  <a:tcPr marL="29042" marR="29042" marT="0" marB="0" anchor="ctr"/>
                </a:tc>
                <a:tc>
                  <a:txBody>
                    <a:bodyPr/>
                    <a:lstStyle/>
                    <a:p>
                      <a:pPr algn="ctr">
                        <a:lnSpc>
                          <a:spcPct val="150000"/>
                        </a:lnSpc>
                        <a:spcAft>
                          <a:spcPts val="0"/>
                        </a:spcAft>
                      </a:pPr>
                      <a:r>
                        <a:rPr lang="en-US" sz="1800" kern="0" dirty="0">
                          <a:effectLst/>
                          <a:latin typeface="微软雅黑" pitchFamily="34" charset="-122"/>
                          <a:ea typeface="微软雅黑" pitchFamily="34" charset="-122"/>
                        </a:rPr>
                        <a:t>34.2036806008</a:t>
                      </a:r>
                      <a:endParaRPr lang="zh-CN" sz="1800" kern="100" dirty="0">
                        <a:effectLst/>
                        <a:latin typeface="微软雅黑" pitchFamily="34" charset="-122"/>
                        <a:ea typeface="微软雅黑" pitchFamily="34" charset="-122"/>
                        <a:cs typeface="Times New Roman"/>
                      </a:endParaRPr>
                    </a:p>
                  </a:txBody>
                  <a:tcPr marL="29042" marR="29042" marT="0" marB="0" anchor="ctr"/>
                </a:tc>
                <a:extLst>
                  <a:ext uri="{0D108BD9-81ED-4DB2-BD59-A6C34878D82A}">
                    <a16:rowId xmlns:a16="http://schemas.microsoft.com/office/drawing/2014/main" val="10000"/>
                  </a:ext>
                </a:extLst>
              </a:tr>
              <a:tr h="431800">
                <a:tc>
                  <a:txBody>
                    <a:bodyPr/>
                    <a:lstStyle/>
                    <a:p>
                      <a:pPr algn="ctr">
                        <a:spcAft>
                          <a:spcPts val="0"/>
                        </a:spcAft>
                      </a:pPr>
                      <a:r>
                        <a:rPr lang="zh-CN" sz="1800" b="0" kern="0" dirty="0">
                          <a:effectLst/>
                          <a:latin typeface="微软雅黑" pitchFamily="34" charset="-122"/>
                          <a:ea typeface="微软雅黑" pitchFamily="34" charset="-122"/>
                        </a:rPr>
                        <a:t>中值绝对误差</a:t>
                      </a:r>
                      <a:endParaRPr lang="zh-CN" sz="1800" b="0" kern="100" dirty="0">
                        <a:effectLst/>
                        <a:latin typeface="微软雅黑" pitchFamily="34" charset="-122"/>
                        <a:ea typeface="微软雅黑" pitchFamily="34" charset="-122"/>
                        <a:cs typeface="Times New Roman"/>
                      </a:endParaRPr>
                    </a:p>
                  </a:txBody>
                  <a:tcPr marL="29042" marR="29042" marT="0" marB="0" anchor="ctr"/>
                </a:tc>
                <a:tc>
                  <a:txBody>
                    <a:bodyPr/>
                    <a:lstStyle/>
                    <a:p>
                      <a:pPr algn="ctr">
                        <a:lnSpc>
                          <a:spcPct val="150000"/>
                        </a:lnSpc>
                        <a:spcAft>
                          <a:spcPts val="0"/>
                        </a:spcAft>
                      </a:pPr>
                      <a:r>
                        <a:rPr lang="en-US" sz="1800" kern="0">
                          <a:effectLst/>
                          <a:latin typeface="微软雅黑" pitchFamily="34" charset="-122"/>
                          <a:ea typeface="微软雅黑" pitchFamily="34" charset="-122"/>
                        </a:rPr>
                        <a:t>17.4157390837</a:t>
                      </a:r>
                      <a:endParaRPr lang="zh-CN" sz="1800" kern="100">
                        <a:effectLst/>
                        <a:latin typeface="微软雅黑" pitchFamily="34" charset="-122"/>
                        <a:ea typeface="微软雅黑" pitchFamily="34" charset="-122"/>
                        <a:cs typeface="Times New Roman"/>
                      </a:endParaRPr>
                    </a:p>
                  </a:txBody>
                  <a:tcPr marL="29042" marR="29042" marT="0" marB="0" anchor="ctr"/>
                </a:tc>
                <a:extLst>
                  <a:ext uri="{0D108BD9-81ED-4DB2-BD59-A6C34878D82A}">
                    <a16:rowId xmlns:a16="http://schemas.microsoft.com/office/drawing/2014/main" val="10001"/>
                  </a:ext>
                </a:extLst>
              </a:tr>
              <a:tr h="431800">
                <a:tc>
                  <a:txBody>
                    <a:bodyPr/>
                    <a:lstStyle/>
                    <a:p>
                      <a:pPr algn="ctr">
                        <a:spcAft>
                          <a:spcPts val="0"/>
                        </a:spcAft>
                      </a:pPr>
                      <a:r>
                        <a:rPr lang="zh-CN" sz="1800" b="0" kern="0" dirty="0">
                          <a:effectLst/>
                          <a:latin typeface="微软雅黑" pitchFamily="34" charset="-122"/>
                          <a:ea typeface="微软雅黑" pitchFamily="34" charset="-122"/>
                        </a:rPr>
                        <a:t>可解释方差值</a:t>
                      </a:r>
                      <a:endParaRPr lang="zh-CN" sz="1800" b="0" kern="100" dirty="0">
                        <a:effectLst/>
                        <a:latin typeface="微软雅黑" pitchFamily="34" charset="-122"/>
                        <a:ea typeface="微软雅黑" pitchFamily="34" charset="-122"/>
                        <a:cs typeface="Times New Roman"/>
                      </a:endParaRPr>
                    </a:p>
                  </a:txBody>
                  <a:tcPr marL="29042" marR="29042" marT="0" marB="0" anchor="ctr"/>
                </a:tc>
                <a:tc>
                  <a:txBody>
                    <a:bodyPr/>
                    <a:lstStyle/>
                    <a:p>
                      <a:pPr algn="ctr">
                        <a:lnSpc>
                          <a:spcPct val="150000"/>
                        </a:lnSpc>
                        <a:spcAft>
                          <a:spcPts val="0"/>
                        </a:spcAft>
                      </a:pPr>
                      <a:r>
                        <a:rPr lang="en-US" sz="1800" kern="0">
                          <a:effectLst/>
                          <a:latin typeface="微软雅黑" pitchFamily="34" charset="-122"/>
                          <a:ea typeface="微软雅黑" pitchFamily="34" charset="-122"/>
                        </a:rPr>
                        <a:t>0.990889695375</a:t>
                      </a:r>
                      <a:endParaRPr lang="zh-CN" sz="1800" kern="100">
                        <a:effectLst/>
                        <a:latin typeface="微软雅黑" pitchFamily="34" charset="-122"/>
                        <a:ea typeface="微软雅黑" pitchFamily="34" charset="-122"/>
                        <a:cs typeface="Times New Roman"/>
                      </a:endParaRPr>
                    </a:p>
                  </a:txBody>
                  <a:tcPr marL="29042" marR="29042" marT="0" marB="0" anchor="ctr"/>
                </a:tc>
                <a:extLst>
                  <a:ext uri="{0D108BD9-81ED-4DB2-BD59-A6C34878D82A}">
                    <a16:rowId xmlns:a16="http://schemas.microsoft.com/office/drawing/2014/main" val="10002"/>
                  </a:ext>
                </a:extLst>
              </a:tr>
              <a:tr h="431800">
                <a:tc>
                  <a:txBody>
                    <a:bodyPr/>
                    <a:lstStyle/>
                    <a:p>
                      <a:pPr algn="ctr">
                        <a:spcAft>
                          <a:spcPts val="0"/>
                        </a:spcAft>
                      </a:pPr>
                      <a:r>
                        <a:rPr lang="en-US" sz="1800" b="0" kern="0" dirty="0">
                          <a:effectLst/>
                          <a:latin typeface="微软雅黑" pitchFamily="34" charset="-122"/>
                          <a:ea typeface="微软雅黑" pitchFamily="34" charset="-122"/>
                        </a:rPr>
                        <a:t>R</a:t>
                      </a:r>
                      <a:r>
                        <a:rPr lang="zh-CN" sz="1800" b="0" kern="0" dirty="0">
                          <a:effectLst/>
                          <a:latin typeface="微软雅黑" pitchFamily="34" charset="-122"/>
                          <a:ea typeface="微软雅黑" pitchFamily="34" charset="-122"/>
                        </a:rPr>
                        <a:t>方值</a:t>
                      </a:r>
                      <a:endParaRPr lang="zh-CN" sz="1800" b="0" kern="100" dirty="0">
                        <a:effectLst/>
                        <a:latin typeface="微软雅黑" pitchFamily="34" charset="-122"/>
                        <a:ea typeface="微软雅黑" pitchFamily="34" charset="-122"/>
                        <a:cs typeface="Times New Roman"/>
                      </a:endParaRPr>
                    </a:p>
                  </a:txBody>
                  <a:tcPr marL="29042" marR="29042" marT="0" marB="0" anchor="ctr"/>
                </a:tc>
                <a:tc>
                  <a:txBody>
                    <a:bodyPr/>
                    <a:lstStyle/>
                    <a:p>
                      <a:pPr algn="ctr">
                        <a:lnSpc>
                          <a:spcPct val="150000"/>
                        </a:lnSpc>
                        <a:spcAft>
                          <a:spcPts val="0"/>
                        </a:spcAft>
                      </a:pPr>
                      <a:r>
                        <a:rPr lang="en-US" sz="1800" kern="0" dirty="0">
                          <a:effectLst/>
                          <a:latin typeface="微软雅黑" pitchFamily="34" charset="-122"/>
                          <a:ea typeface="微软雅黑" pitchFamily="34" charset="-122"/>
                        </a:rPr>
                        <a:t>0.990878079078</a:t>
                      </a:r>
                      <a:endParaRPr lang="zh-CN" sz="1800" kern="100" dirty="0">
                        <a:effectLst/>
                        <a:latin typeface="微软雅黑" pitchFamily="34" charset="-122"/>
                        <a:ea typeface="微软雅黑" pitchFamily="34" charset="-122"/>
                        <a:cs typeface="Times New Roman"/>
                      </a:endParaRPr>
                    </a:p>
                  </a:txBody>
                  <a:tcPr marL="29042" marR="29042" marT="0" marB="0" anchor="ctr"/>
                </a:tc>
                <a:extLst>
                  <a:ext uri="{0D108BD9-81ED-4DB2-BD59-A6C34878D82A}">
                    <a16:rowId xmlns:a16="http://schemas.microsoft.com/office/drawing/2014/main" val="10003"/>
                  </a:ext>
                </a:extLst>
              </a:tr>
            </a:tbl>
          </a:graphicData>
        </a:graphic>
      </p:graphicFrame>
      <p:sp>
        <p:nvSpPr>
          <p:cNvPr id="50197" name="内容占位符 3">
            <a:extLst>
              <a:ext uri="{FF2B5EF4-FFF2-40B4-BE49-F238E27FC236}">
                <a16:creationId xmlns:a16="http://schemas.microsoft.com/office/drawing/2014/main" id="{09F743E3-1FAA-49D0-8277-380D863B63AF}"/>
              </a:ext>
            </a:extLst>
          </p:cNvPr>
          <p:cNvSpPr txBox="1">
            <a:spLocks/>
          </p:cNvSpPr>
          <p:nvPr/>
        </p:nvSpPr>
        <p:spPr bwMode="auto">
          <a:xfrm>
            <a:off x="423863" y="1138238"/>
            <a:ext cx="11107737"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a:buFont typeface="Wingdings" panose="05000000000000000000" pitchFamily="2" charset="2"/>
              <a:buNone/>
            </a:pPr>
            <a:r>
              <a:rPr lang="zh-CN" altLang="en-US" sz="2000" b="1">
                <a:latin typeface="微软雅黑" panose="020B0503020204020204" pitchFamily="34" charset="-122"/>
                <a:ea typeface="微软雅黑" panose="020B0503020204020204" pitchFamily="34" charset="-122"/>
                <a:cs typeface="Times New Roman" panose="02020603050405020304" pitchFamily="18" charset="0"/>
              </a:rPr>
              <a:t>模型评价指标</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6EEE5E6-A748-460A-92D3-C98E69394B14}"/>
              </a:ext>
            </a:extLst>
          </p:cNvPr>
          <p:cNvSpPr>
            <a:spLocks noGrp="1"/>
          </p:cNvSpPr>
          <p:nvPr>
            <p:ph idx="1"/>
          </p:nvPr>
        </p:nvSpPr>
        <p:spPr>
          <a:xfrm>
            <a:off x="423863" y="1754188"/>
            <a:ext cx="11107737" cy="4370387"/>
          </a:xfrm>
        </p:spPr>
        <p:txBody>
          <a:bodyPr/>
          <a:lstStyle/>
          <a:p>
            <a:pPr marL="0" indent="0" fontAlgn="auto">
              <a:buFont typeface="Wingdings" panose="05000000000000000000" pitchFamily="2" charset="2"/>
              <a:buNone/>
              <a:defRPr/>
            </a:pPr>
            <a:r>
              <a:rPr lang="zh-CN" altLang="zh-CN" dirty="0"/>
              <a:t>考虑到数据的可得性，本项目所用的财政收入分为地方一般预算收入和政府性基金收入。地方一般预算收入包括以下</a:t>
            </a:r>
            <a:r>
              <a:rPr lang="en-US" altLang="zh-CN" dirty="0"/>
              <a:t>2</a:t>
            </a:r>
            <a:r>
              <a:rPr lang="zh-CN" altLang="zh-CN" dirty="0"/>
              <a:t>个部分。</a:t>
            </a:r>
          </a:p>
          <a:p>
            <a:pPr fontAlgn="auto">
              <a:defRPr/>
            </a:pPr>
            <a:r>
              <a:rPr lang="zh-CN" altLang="zh-CN" dirty="0"/>
              <a:t>税收收入。主要包括企业所得税与地方所得税中中央和地方共享的</a:t>
            </a:r>
            <a:r>
              <a:rPr lang="en-US" altLang="zh-CN" dirty="0"/>
              <a:t>40%</a:t>
            </a:r>
            <a:r>
              <a:rPr lang="zh-CN" altLang="zh-CN" dirty="0"/>
              <a:t>，地方享有的</a:t>
            </a:r>
            <a:r>
              <a:rPr lang="en-US" altLang="zh-CN" dirty="0"/>
              <a:t>25%</a:t>
            </a:r>
            <a:r>
              <a:rPr lang="zh-CN" altLang="zh-CN" dirty="0"/>
              <a:t>的增值税，营业税和印花税等。</a:t>
            </a:r>
          </a:p>
          <a:p>
            <a:pPr>
              <a:defRPr/>
            </a:pPr>
            <a:r>
              <a:rPr lang="zh-CN" altLang="zh-CN" dirty="0"/>
              <a:t>非税收收入。包括专项收入、行政事业性收费、罚没收入、国有资本经营收入和其他收入等。</a:t>
            </a:r>
            <a:endParaRPr lang="en-US" altLang="zh-CN" dirty="0"/>
          </a:p>
          <a:p>
            <a:pPr marL="0" indent="0">
              <a:buFont typeface="Wingdings" panose="05000000000000000000" pitchFamily="2" charset="2"/>
              <a:buNone/>
              <a:defRPr/>
            </a:pPr>
            <a:r>
              <a:rPr lang="zh-CN" altLang="zh-CN" dirty="0"/>
              <a:t>政府性基金收入是国家通过向社会征收以及出让土地、发行彩票等方式取得收入，并专项用于支持特定基础设施建设和社会事业发展的收入。</a:t>
            </a:r>
            <a:endParaRPr lang="zh-CN" altLang="en-US" dirty="0"/>
          </a:p>
        </p:txBody>
      </p:sp>
      <p:sp>
        <p:nvSpPr>
          <p:cNvPr id="14339" name="标题 2">
            <a:extLst>
              <a:ext uri="{FF2B5EF4-FFF2-40B4-BE49-F238E27FC236}">
                <a16:creationId xmlns:a16="http://schemas.microsoft.com/office/drawing/2014/main" id="{511B1EBB-4725-413B-845E-07094B90FD41}"/>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4340" name="内容占位符 3">
            <a:extLst>
              <a:ext uri="{FF2B5EF4-FFF2-40B4-BE49-F238E27FC236}">
                <a16:creationId xmlns:a16="http://schemas.microsoft.com/office/drawing/2014/main" id="{7D9EED56-D9AE-488E-80F0-DBBA2FCC2B66}"/>
              </a:ext>
            </a:extLst>
          </p:cNvPr>
          <p:cNvSpPr>
            <a:spLocks noGrp="1"/>
          </p:cNvSpPr>
          <p:nvPr>
            <p:ph idx="10"/>
          </p:nvPr>
        </p:nvSpPr>
        <p:spPr>
          <a:xfrm>
            <a:off x="423863" y="1138238"/>
            <a:ext cx="11107737" cy="427037"/>
          </a:xfrm>
        </p:spPr>
        <p:txBody>
          <a:bodyPr/>
          <a:lstStyle/>
          <a:p>
            <a:r>
              <a:rPr lang="en-US" altLang="zh-CN" b="1"/>
              <a:t>2. </a:t>
            </a:r>
            <a:r>
              <a:rPr b="1"/>
              <a:t>财政收入预测数据基础情况</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a:extLst>
              <a:ext uri="{FF2B5EF4-FFF2-40B4-BE49-F238E27FC236}">
                <a16:creationId xmlns:a16="http://schemas.microsoft.com/office/drawing/2014/main" id="{A7CF7B86-A368-41E9-94EF-676DFEAEFFE1}"/>
              </a:ext>
            </a:extLst>
          </p:cNvPr>
          <p:cNvCxnSpPr>
            <a:cxnSpLocks/>
          </p:cNvCxnSpPr>
          <p:nvPr/>
        </p:nvCxnSpPr>
        <p:spPr>
          <a:xfrm>
            <a:off x="2986088" y="1081088"/>
            <a:ext cx="6350" cy="5192712"/>
          </a:xfrm>
          <a:prstGeom prst="line">
            <a:avLst/>
          </a:prstGeom>
        </p:spPr>
        <p:style>
          <a:lnRef idx="2">
            <a:schemeClr val="dk1"/>
          </a:lnRef>
          <a:fillRef idx="0">
            <a:schemeClr val="dk1"/>
          </a:fillRef>
          <a:effectRef idx="1">
            <a:schemeClr val="dk1"/>
          </a:effectRef>
          <a:fontRef idx="minor">
            <a:schemeClr val="tx1"/>
          </a:fontRef>
        </p:style>
      </p:cxnSp>
      <p:sp>
        <p:nvSpPr>
          <p:cNvPr id="19" name="Line 2">
            <a:extLst>
              <a:ext uri="{FF2B5EF4-FFF2-40B4-BE49-F238E27FC236}">
                <a16:creationId xmlns:a16="http://schemas.microsoft.com/office/drawing/2014/main" id="{E3725BCB-64BA-4775-9194-610BDDCB9492}"/>
              </a:ext>
            </a:extLst>
          </p:cNvPr>
          <p:cNvSpPr>
            <a:spLocks noChangeShapeType="1"/>
          </p:cNvSpPr>
          <p:nvPr/>
        </p:nvSpPr>
        <p:spPr bwMode="auto">
          <a:xfrm>
            <a:off x="2232025" y="5581650"/>
            <a:ext cx="7624763" cy="0"/>
          </a:xfrm>
          <a:prstGeom prst="line">
            <a:avLst/>
          </a:prstGeom>
        </p:spPr>
        <p:style>
          <a:lnRef idx="2">
            <a:schemeClr val="dk1"/>
          </a:lnRef>
          <a:fillRef idx="0">
            <a:schemeClr val="dk1"/>
          </a:fillRef>
          <a:effectRef idx="1">
            <a:schemeClr val="dk1"/>
          </a:effectRef>
          <a:fontRef idx="minor">
            <a:schemeClr val="tx1"/>
          </a:fontRef>
        </p:style>
        <p:txBody>
          <a:bodyPr/>
          <a:lstStyle/>
          <a:p>
            <a:pPr algn="ctr" eaLnBrk="1" fontAlgn="auto" hangingPunct="1">
              <a:spcBef>
                <a:spcPts val="0"/>
              </a:spcBef>
              <a:spcAft>
                <a:spcPts val="0"/>
              </a:spcAft>
              <a:defRPr/>
            </a:pPr>
            <a:endParaRPr lang="zh-CN" altLang="en-US" sz="1905" kern="0">
              <a:solidFill>
                <a:sysClr val="windowText" lastClr="000000"/>
              </a:solidFill>
              <a:latin typeface="微软雅黑" pitchFamily="34" charset="-122"/>
              <a:ea typeface="微软雅黑" pitchFamily="34" charset="-122"/>
            </a:endParaRPr>
          </a:p>
        </p:txBody>
      </p:sp>
      <p:sp>
        <p:nvSpPr>
          <p:cNvPr id="20" name="Oval 15">
            <a:extLst>
              <a:ext uri="{FF2B5EF4-FFF2-40B4-BE49-F238E27FC236}">
                <a16:creationId xmlns:a16="http://schemas.microsoft.com/office/drawing/2014/main" id="{90DE8ED2-41B6-48B4-A191-8A53E061D04A}"/>
              </a:ext>
            </a:extLst>
          </p:cNvPr>
          <p:cNvSpPr>
            <a:spLocks noChangeArrowheads="1"/>
          </p:cNvSpPr>
          <p:nvPr/>
        </p:nvSpPr>
        <p:spPr bwMode="auto">
          <a:xfrm>
            <a:off x="2643983" y="135498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a:extLst>
              <a:ext uri="{FF2B5EF4-FFF2-40B4-BE49-F238E27FC236}">
                <a16:creationId xmlns:a16="http://schemas.microsoft.com/office/drawing/2014/main" id="{21BB950D-B580-4BCA-9A83-7E64F19ECD90}"/>
              </a:ext>
            </a:extLst>
          </p:cNvPr>
          <p:cNvSpPr>
            <a:spLocks noChangeArrowheads="1"/>
          </p:cNvSpPr>
          <p:nvPr/>
        </p:nvSpPr>
        <p:spPr bwMode="auto">
          <a:xfrm>
            <a:off x="3582081" y="2267460"/>
            <a:ext cx="5825393"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sym typeface="微软雅黑" pitchFamily="34" charset="-122"/>
              </a:rPr>
              <a:t>了解相关性分析</a:t>
            </a:r>
            <a:endParaRPr lang="zh-CN" altLang="en-US" sz="2200" dirty="0">
              <a:latin typeface="微软雅黑" pitchFamily="34" charset="-122"/>
              <a:ea typeface="微软雅黑" pitchFamily="34" charset="-122"/>
            </a:endParaRPr>
          </a:p>
        </p:txBody>
      </p:sp>
      <p:sp>
        <p:nvSpPr>
          <p:cNvPr id="51210" name="标题 3">
            <a:extLst>
              <a:ext uri="{FF2B5EF4-FFF2-40B4-BE49-F238E27FC236}">
                <a16:creationId xmlns:a16="http://schemas.microsoft.com/office/drawing/2014/main" id="{A852E6EC-F457-4A74-BB19-3A2E7B183ABE}"/>
              </a:ext>
            </a:extLst>
          </p:cNvPr>
          <p:cNvSpPr>
            <a:spLocks noGrp="1"/>
          </p:cNvSpPr>
          <p:nvPr>
            <p:ph type="title"/>
          </p:nvPr>
        </p:nvSpPr>
        <p:spPr>
          <a:xfrm>
            <a:off x="255588" y="358775"/>
            <a:ext cx="10972800" cy="528638"/>
          </a:xfrm>
        </p:spPr>
        <p:txBody>
          <a:bodyPr/>
          <a:lstStyle/>
          <a:p>
            <a:r>
              <a:rPr lang="zh-CN" altLang="en-US"/>
              <a:t>目录</a:t>
            </a:r>
          </a:p>
        </p:txBody>
      </p:sp>
      <p:sp>
        <p:nvSpPr>
          <p:cNvPr id="13" name="AutoShape 17">
            <a:extLst>
              <a:ext uri="{FF2B5EF4-FFF2-40B4-BE49-F238E27FC236}">
                <a16:creationId xmlns:a16="http://schemas.microsoft.com/office/drawing/2014/main" id="{222AFD19-2B51-4D53-BEC4-38FD0702B141}"/>
              </a:ext>
            </a:extLst>
          </p:cNvPr>
          <p:cNvSpPr>
            <a:spLocks noChangeArrowheads="1"/>
          </p:cNvSpPr>
          <p:nvPr/>
        </p:nvSpPr>
        <p:spPr bwMode="auto">
          <a:xfrm>
            <a:off x="3582081" y="1282981"/>
            <a:ext cx="5825394"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solidFill>
                  <a:schemeClr val="bg1"/>
                </a:solidFill>
                <a:latin typeface="微软雅黑" pitchFamily="34" charset="-122"/>
                <a:ea typeface="微软雅黑" pitchFamily="34" charset="-122"/>
                <a:sym typeface="微软雅黑" pitchFamily="34" charset="-122"/>
              </a:rPr>
              <a:t>分析财政收入预测背景</a:t>
            </a:r>
            <a:endParaRPr lang="zh-CN" altLang="en-US" sz="2200" dirty="0">
              <a:solidFill>
                <a:schemeClr val="bg1"/>
              </a:solidFill>
              <a:latin typeface="微软雅黑" pitchFamily="34" charset="-122"/>
              <a:ea typeface="微软雅黑" pitchFamily="34" charset="-122"/>
            </a:endParaRPr>
          </a:p>
        </p:txBody>
      </p:sp>
      <p:sp>
        <p:nvSpPr>
          <p:cNvPr id="15" name="Oval 15">
            <a:extLst>
              <a:ext uri="{FF2B5EF4-FFF2-40B4-BE49-F238E27FC236}">
                <a16:creationId xmlns:a16="http://schemas.microsoft.com/office/drawing/2014/main" id="{90480CD1-0258-4B62-ACA7-B16A83871915}"/>
              </a:ext>
            </a:extLst>
          </p:cNvPr>
          <p:cNvSpPr>
            <a:spLocks noChangeArrowheads="1"/>
          </p:cNvSpPr>
          <p:nvPr/>
        </p:nvSpPr>
        <p:spPr bwMode="auto">
          <a:xfrm>
            <a:off x="2667893" y="228546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rId3" action="ppaction://hlinksldjump"/>
            <a:extLst>
              <a:ext uri="{FF2B5EF4-FFF2-40B4-BE49-F238E27FC236}">
                <a16:creationId xmlns:a16="http://schemas.microsoft.com/office/drawing/2014/main" id="{5C4853C6-D604-4EC5-A02A-23B9F854D1DF}"/>
              </a:ext>
            </a:extLst>
          </p:cNvPr>
          <p:cNvSpPr>
            <a:spLocks noChangeArrowheads="1"/>
          </p:cNvSpPr>
          <p:nvPr/>
        </p:nvSpPr>
        <p:spPr bwMode="auto">
          <a:xfrm>
            <a:off x="3594000" y="3275211"/>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a:t>
            </a:r>
            <a:r>
              <a:rPr lang="en-US" altLang="zh-CN" sz="2200" dirty="0">
                <a:latin typeface="微软雅黑" pitchFamily="34" charset="-122"/>
                <a:ea typeface="微软雅黑" pitchFamily="34" charset="-122"/>
              </a:rPr>
              <a:t>Lasso</a:t>
            </a:r>
            <a:r>
              <a:rPr lang="zh-CN" altLang="en-US" sz="2200" dirty="0">
                <a:latin typeface="微软雅黑" pitchFamily="34" charset="-122"/>
                <a:ea typeface="微软雅黑" pitchFamily="34" charset="-122"/>
              </a:rPr>
              <a:t>回归选取财政收入预测的关键特征</a:t>
            </a:r>
          </a:p>
        </p:txBody>
      </p:sp>
      <p:sp>
        <p:nvSpPr>
          <p:cNvPr id="22" name="Oval 15">
            <a:extLst>
              <a:ext uri="{FF2B5EF4-FFF2-40B4-BE49-F238E27FC236}">
                <a16:creationId xmlns:a16="http://schemas.microsoft.com/office/drawing/2014/main" id="{7FA8C472-C9A8-4387-BCB0-F88DE3542456}"/>
              </a:ext>
            </a:extLst>
          </p:cNvPr>
          <p:cNvSpPr>
            <a:spLocks noChangeArrowheads="1"/>
          </p:cNvSpPr>
          <p:nvPr/>
        </p:nvSpPr>
        <p:spPr bwMode="auto">
          <a:xfrm>
            <a:off x="2667893" y="3293211"/>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28" name="AutoShape 17">
            <a:hlinkClick r:id="rId4" action="ppaction://hlinksldjump"/>
            <a:extLst>
              <a:ext uri="{FF2B5EF4-FFF2-40B4-BE49-F238E27FC236}">
                <a16:creationId xmlns:a16="http://schemas.microsoft.com/office/drawing/2014/main" id="{68BC89B9-88F1-44DC-98DF-D5DAECDB60EC}"/>
              </a:ext>
            </a:extLst>
          </p:cNvPr>
          <p:cNvSpPr>
            <a:spLocks noChangeArrowheads="1"/>
          </p:cNvSpPr>
          <p:nvPr/>
        </p:nvSpPr>
        <p:spPr bwMode="auto">
          <a:xfrm>
            <a:off x="3593999" y="4285385"/>
            <a:ext cx="5813475"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使用灰色预测和</a:t>
            </a:r>
            <a:r>
              <a:rPr lang="en-US" altLang="zh-CN" sz="2200" dirty="0">
                <a:latin typeface="微软雅黑" pitchFamily="34" charset="-122"/>
                <a:ea typeface="微软雅黑" pitchFamily="34" charset="-122"/>
              </a:rPr>
              <a:t>SVR</a:t>
            </a:r>
            <a:r>
              <a:rPr lang="zh-CN" altLang="en-US" sz="2200" dirty="0">
                <a:latin typeface="微软雅黑" pitchFamily="34" charset="-122"/>
                <a:ea typeface="微软雅黑" pitchFamily="34" charset="-122"/>
              </a:rPr>
              <a:t>构建财政收入预测模型</a:t>
            </a:r>
          </a:p>
        </p:txBody>
      </p:sp>
      <p:sp>
        <p:nvSpPr>
          <p:cNvPr id="29" name="Oval 15">
            <a:extLst>
              <a:ext uri="{FF2B5EF4-FFF2-40B4-BE49-F238E27FC236}">
                <a16:creationId xmlns:a16="http://schemas.microsoft.com/office/drawing/2014/main" id="{CE61C6EE-E2E9-4D06-A63E-DB9C3D0BB716}"/>
              </a:ext>
            </a:extLst>
          </p:cNvPr>
          <p:cNvSpPr>
            <a:spLocks noChangeArrowheads="1"/>
          </p:cNvSpPr>
          <p:nvPr/>
        </p:nvSpPr>
        <p:spPr bwMode="auto">
          <a:xfrm>
            <a:off x="2643983" y="430338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rId5" action="ppaction://hlinksldjump"/>
            <a:extLst>
              <a:ext uri="{FF2B5EF4-FFF2-40B4-BE49-F238E27FC236}">
                <a16:creationId xmlns:a16="http://schemas.microsoft.com/office/drawing/2014/main" id="{A916467A-213F-4790-87C7-B0073EA83E81}"/>
              </a:ext>
            </a:extLst>
          </p:cNvPr>
          <p:cNvSpPr>
            <a:spLocks noChangeArrowheads="1"/>
          </p:cNvSpPr>
          <p:nvPr/>
        </p:nvSpPr>
        <p:spPr bwMode="auto">
          <a:xfrm>
            <a:off x="3617910" y="5240160"/>
            <a:ext cx="5789565" cy="684000"/>
          </a:xfrm>
          <a:prstGeom prst="actionButtonBlank">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fontAlgn="auto" hangingPunct="1">
              <a:spcBef>
                <a:spcPts val="0"/>
              </a:spcBef>
              <a:spcAft>
                <a:spcPts val="0"/>
              </a:spcAft>
              <a:defRPr/>
            </a:pPr>
            <a:r>
              <a:rPr lang="zh-CN" altLang="en-US" sz="2200" dirty="0">
                <a:latin typeface="微软雅黑" pitchFamily="34" charset="-122"/>
                <a:ea typeface="微软雅黑" pitchFamily="34" charset="-122"/>
              </a:rPr>
              <a:t>小结</a:t>
            </a:r>
          </a:p>
        </p:txBody>
      </p:sp>
      <p:sp>
        <p:nvSpPr>
          <p:cNvPr id="16" name="Oval 15">
            <a:extLst>
              <a:ext uri="{FF2B5EF4-FFF2-40B4-BE49-F238E27FC236}">
                <a16:creationId xmlns:a16="http://schemas.microsoft.com/office/drawing/2014/main" id="{255DE08B-7AA1-48F8-9DC0-9E993994F9EA}"/>
              </a:ext>
            </a:extLst>
          </p:cNvPr>
          <p:cNvSpPr>
            <a:spLocks noChangeArrowheads="1"/>
          </p:cNvSpPr>
          <p:nvPr/>
        </p:nvSpPr>
        <p:spPr bwMode="auto">
          <a:xfrm>
            <a:off x="2667893" y="5258160"/>
            <a:ext cx="684000" cy="648000"/>
          </a:xfrm>
          <a:prstGeom prst="ellipse">
            <a:avLst/>
          </a:prstGeom>
          <a:solidFill>
            <a:srgbClr val="FB9708"/>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336856B-F245-4C65-9D82-A88AE25B5221}"/>
              </a:ext>
            </a:extLst>
          </p:cNvPr>
          <p:cNvSpPr>
            <a:spLocks noGrp="1"/>
          </p:cNvSpPr>
          <p:nvPr>
            <p:ph idx="1"/>
          </p:nvPr>
        </p:nvSpPr>
        <p:spPr>
          <a:xfrm>
            <a:off x="423863" y="1230313"/>
            <a:ext cx="11107737" cy="4894262"/>
          </a:xfrm>
        </p:spPr>
        <p:txBody>
          <a:bodyPr/>
          <a:lstStyle/>
          <a:p>
            <a:pPr marL="0" indent="0" fontAlgn="auto">
              <a:buFont typeface="Wingdings" panose="05000000000000000000" pitchFamily="2" charset="2"/>
              <a:buNone/>
              <a:defRPr/>
            </a:pPr>
            <a:r>
              <a:rPr lang="zh-CN" altLang="zh-CN" dirty="0"/>
              <a:t>本项目财政收入预测，主要介绍了原始数据的</a:t>
            </a:r>
            <a:r>
              <a:rPr lang="zh-CN" altLang="zh-CN" b="1" dirty="0"/>
              <a:t>相关性分析</a:t>
            </a:r>
            <a:r>
              <a:rPr lang="zh-CN" altLang="zh-CN" dirty="0"/>
              <a:t>、</a:t>
            </a:r>
            <a:r>
              <a:rPr lang="zh-CN" altLang="zh-CN" b="1" dirty="0"/>
              <a:t>特征的选取</a:t>
            </a:r>
            <a:r>
              <a:rPr lang="zh-CN" altLang="zh-CN" dirty="0"/>
              <a:t>、</a:t>
            </a:r>
            <a:r>
              <a:rPr lang="zh-CN" altLang="zh-CN" b="1" dirty="0"/>
              <a:t>构建灰色预测</a:t>
            </a:r>
            <a:r>
              <a:rPr lang="zh-CN" altLang="zh-CN" dirty="0"/>
              <a:t>和</a:t>
            </a:r>
            <a:r>
              <a:rPr lang="zh-CN" altLang="zh-CN" b="1" dirty="0"/>
              <a:t>支持向量回归预测模型</a:t>
            </a:r>
            <a:r>
              <a:rPr lang="zh-CN" altLang="zh-CN" dirty="0"/>
              <a:t>、</a:t>
            </a:r>
            <a:r>
              <a:rPr lang="zh-CN" altLang="zh-CN" b="1" dirty="0"/>
              <a:t>模型的评价</a:t>
            </a:r>
            <a:r>
              <a:rPr lang="zh-CN" altLang="zh-CN" dirty="0"/>
              <a:t>四部分内容。</a:t>
            </a:r>
          </a:p>
          <a:p>
            <a:pPr>
              <a:defRPr/>
            </a:pPr>
            <a:r>
              <a:rPr lang="zh-CN" altLang="zh-CN" dirty="0"/>
              <a:t>在财政收入相关数据的</a:t>
            </a:r>
            <a:r>
              <a:rPr lang="zh-CN" altLang="zh-CN" b="1" dirty="0"/>
              <a:t>相关性分析</a:t>
            </a:r>
            <a:r>
              <a:rPr lang="zh-CN" altLang="zh-CN" dirty="0"/>
              <a:t>中，采用了简单相关系数对数据进行了分析</a:t>
            </a:r>
            <a:r>
              <a:rPr lang="zh-CN" altLang="en-US" dirty="0"/>
              <a:t>。</a:t>
            </a:r>
            <a:endParaRPr lang="en-US" altLang="zh-CN" dirty="0"/>
          </a:p>
          <a:p>
            <a:pPr>
              <a:defRPr/>
            </a:pPr>
            <a:r>
              <a:rPr lang="zh-CN" altLang="zh-CN" dirty="0"/>
              <a:t>在</a:t>
            </a:r>
            <a:r>
              <a:rPr lang="zh-CN" altLang="zh-CN" b="1" dirty="0"/>
              <a:t>特征选取</a:t>
            </a:r>
            <a:r>
              <a:rPr lang="zh-CN" altLang="zh-CN" dirty="0"/>
              <a:t>中，运用了广泛使用的</a:t>
            </a:r>
            <a:r>
              <a:rPr lang="en-US" altLang="zh-CN" dirty="0"/>
              <a:t>Lasso</a:t>
            </a:r>
            <a:r>
              <a:rPr lang="zh-CN" altLang="zh-CN" dirty="0"/>
              <a:t>回归模型</a:t>
            </a:r>
            <a:r>
              <a:rPr lang="zh-CN" altLang="en-US" dirty="0"/>
              <a:t>。</a:t>
            </a:r>
            <a:endParaRPr lang="en-US" altLang="zh-CN" dirty="0"/>
          </a:p>
          <a:p>
            <a:pPr>
              <a:defRPr/>
            </a:pPr>
            <a:r>
              <a:rPr lang="zh-CN" altLang="zh-CN" dirty="0"/>
              <a:t>在</a:t>
            </a:r>
            <a:r>
              <a:rPr lang="zh-CN" altLang="zh-CN" b="1" dirty="0"/>
              <a:t>模型的构建</a:t>
            </a:r>
            <a:r>
              <a:rPr lang="zh-CN" altLang="zh-CN" dirty="0"/>
              <a:t>阶段，针对历史数据首先构建了</a:t>
            </a:r>
            <a:r>
              <a:rPr lang="zh-CN" altLang="zh-CN" b="1" dirty="0"/>
              <a:t>灰色预测模型</a:t>
            </a:r>
            <a:r>
              <a:rPr lang="zh-CN" altLang="zh-CN" dirty="0"/>
              <a:t>，对所选特征的</a:t>
            </a:r>
            <a:r>
              <a:rPr lang="en-US" altLang="zh-CN" dirty="0"/>
              <a:t>2014</a:t>
            </a:r>
            <a:r>
              <a:rPr lang="zh-CN" altLang="zh-CN" dirty="0"/>
              <a:t>年与</a:t>
            </a:r>
            <a:r>
              <a:rPr lang="en-US" altLang="zh-CN" dirty="0"/>
              <a:t>2015</a:t>
            </a:r>
            <a:r>
              <a:rPr lang="zh-CN" altLang="zh-CN" dirty="0"/>
              <a:t>年的值进行预测</a:t>
            </a:r>
            <a:r>
              <a:rPr lang="zh-CN" altLang="en-US" dirty="0"/>
              <a:t>。然后</a:t>
            </a:r>
            <a:r>
              <a:rPr lang="zh-CN" altLang="zh-CN" dirty="0"/>
              <a:t>根据所选特征的原始数据与预测值，建立</a:t>
            </a:r>
            <a:r>
              <a:rPr lang="zh-CN" altLang="zh-CN" b="1" dirty="0"/>
              <a:t>支持向量回归模型</a:t>
            </a:r>
            <a:r>
              <a:rPr lang="zh-CN" altLang="zh-CN" dirty="0"/>
              <a:t>，得到财政收入的最终预测值。</a:t>
            </a:r>
            <a:endParaRPr lang="en-US" altLang="zh-CN" dirty="0"/>
          </a:p>
          <a:p>
            <a:pPr eaLnBrk="1" fontAlgn="ctr" hangingPunct="1">
              <a:defRPr/>
            </a:pPr>
            <a:r>
              <a:rPr lang="zh-CN" altLang="en-US" dirty="0"/>
              <a:t>最后用</a:t>
            </a:r>
            <a:r>
              <a:rPr lang="zh-CN" altLang="zh-CN" dirty="0"/>
              <a:t>平均绝对误差</a:t>
            </a:r>
            <a:r>
              <a:rPr lang="zh-CN" altLang="en-US" dirty="0"/>
              <a:t>、</a:t>
            </a:r>
            <a:r>
              <a:rPr lang="zh-CN" altLang="zh-CN" dirty="0"/>
              <a:t>中值绝对误差</a:t>
            </a:r>
            <a:r>
              <a:rPr lang="zh-CN" altLang="en-US" dirty="0"/>
              <a:t>、</a:t>
            </a:r>
            <a:r>
              <a:rPr lang="zh-CN" altLang="zh-CN" dirty="0"/>
              <a:t>可解释方差值</a:t>
            </a:r>
            <a:r>
              <a:rPr lang="zh-CN" altLang="en-US" dirty="0"/>
              <a:t>和</a:t>
            </a:r>
            <a:r>
              <a:rPr lang="en-US" altLang="zh-CN" dirty="0"/>
              <a:t>R</a:t>
            </a:r>
            <a:r>
              <a:rPr lang="zh-CN" altLang="zh-CN" dirty="0"/>
              <a:t>方值</a:t>
            </a:r>
            <a:r>
              <a:rPr lang="zh-CN" altLang="en-US" dirty="0"/>
              <a:t>进行</a:t>
            </a:r>
            <a:r>
              <a:rPr lang="zh-CN" altLang="en-US" b="1" dirty="0"/>
              <a:t>模型的评价。</a:t>
            </a:r>
            <a:endParaRPr lang="zh-CN" altLang="zh-CN" b="1" dirty="0"/>
          </a:p>
          <a:p>
            <a:pPr marL="0" indent="0">
              <a:buFont typeface="Wingdings" panose="05000000000000000000" pitchFamily="2" charset="2"/>
              <a:buNone/>
              <a:defRPr/>
            </a:pPr>
            <a:r>
              <a:rPr lang="zh-CN" altLang="zh-CN" dirty="0"/>
              <a:t>本项目建立的财政收入预测模型，通过图</a:t>
            </a:r>
            <a:r>
              <a:rPr lang="en-US" altLang="zh-CN" dirty="0"/>
              <a:t> 8‑2</a:t>
            </a:r>
            <a:r>
              <a:rPr lang="zh-CN" altLang="zh-CN" dirty="0"/>
              <a:t>可以看出，很好的拟合了财政收入的变化情况。同时，模型还具有很高的预测精度，可以用来指导实际的工作。</a:t>
            </a:r>
            <a:endParaRPr lang="zh-CN" altLang="en-US" dirty="0"/>
          </a:p>
        </p:txBody>
      </p:sp>
      <p:sp>
        <p:nvSpPr>
          <p:cNvPr id="52227" name="标题 2">
            <a:extLst>
              <a:ext uri="{FF2B5EF4-FFF2-40B4-BE49-F238E27FC236}">
                <a16:creationId xmlns:a16="http://schemas.microsoft.com/office/drawing/2014/main" id="{0720632A-6235-4C93-BDDA-5FFB9B50AAFE}"/>
              </a:ext>
            </a:extLst>
          </p:cNvPr>
          <p:cNvSpPr>
            <a:spLocks noGrp="1"/>
          </p:cNvSpPr>
          <p:nvPr>
            <p:ph type="title"/>
          </p:nvPr>
        </p:nvSpPr>
        <p:spPr>
          <a:xfrm>
            <a:off x="255588" y="358775"/>
            <a:ext cx="10972800" cy="528638"/>
          </a:xfrm>
        </p:spPr>
        <p:txBody>
          <a:bodyPr/>
          <a:lstStyle/>
          <a:p>
            <a:r>
              <a:rPr lang="zh-CN" altLang="en-US"/>
              <a:t>小结</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a:extLst>
              <a:ext uri="{FF2B5EF4-FFF2-40B4-BE49-F238E27FC236}">
                <a16:creationId xmlns:a16="http://schemas.microsoft.com/office/drawing/2014/main" id="{4C551FF7-ACF0-4AAA-8C6C-A396D0F9CCB8}"/>
              </a:ext>
            </a:extLst>
          </p:cNvPr>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a:extLst>
              <a:ext uri="{FF2B5EF4-FFF2-40B4-BE49-F238E27FC236}">
                <a16:creationId xmlns:a16="http://schemas.microsoft.com/office/drawing/2014/main" id="{01AFFD2E-624C-48F0-A53C-CAF55A9B059E}"/>
              </a:ext>
            </a:extLst>
          </p:cNvPr>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eaLnBrk="1" fontAlgn="auto" hangingPunct="1">
              <a:spcBef>
                <a:spcPts val="0"/>
              </a:spcBef>
              <a:spcAft>
                <a:spcPts val="0"/>
              </a:spcAft>
              <a:defRPr/>
            </a:pPr>
            <a:endParaRPr lang="zh-CN" altLang="en-US" sz="1905">
              <a:solidFill>
                <a:srgbClr val="000000"/>
              </a:solidFill>
              <a:latin typeface="Arial" charset="0"/>
              <a:ea typeface="+mn-ea"/>
            </a:endParaRPr>
          </a:p>
        </p:txBody>
      </p:sp>
      <p:sp>
        <p:nvSpPr>
          <p:cNvPr id="6" name="Rectangle 5">
            <a:extLst>
              <a:ext uri="{FF2B5EF4-FFF2-40B4-BE49-F238E27FC236}">
                <a16:creationId xmlns:a16="http://schemas.microsoft.com/office/drawing/2014/main" id="{2F68288D-8513-4CA2-AD28-C864A02B3E3B}"/>
              </a:ext>
            </a:extLst>
          </p:cNvPr>
          <p:cNvSpPr>
            <a:spLocks noChangeArrowheads="1"/>
          </p:cNvSpPr>
          <p:nvPr/>
        </p:nvSpPr>
        <p:spPr bwMode="auto">
          <a:xfrm>
            <a:off x="376195" y="5661864"/>
            <a:ext cx="3475936"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spcBef>
                <a:spcPts val="600"/>
              </a:spcBef>
              <a:spcAft>
                <a:spcPts val="600"/>
              </a:spcAft>
              <a:buClrTx/>
              <a:buFontTx/>
              <a:buNone/>
            </a:pPr>
            <a:r>
              <a:rPr kumimoji="0" lang="zh-CN" altLang="en-US" sz="1800" dirty="0">
                <a:solidFill>
                  <a:srgbClr val="000000"/>
                </a:solidFill>
                <a:latin typeface="宋体" panose="02010600030101010101" pitchFamily="2" charset="-122"/>
              </a:rPr>
              <a:t>相关的实训、课程视频等资源：</a:t>
            </a:r>
            <a:endParaRPr kumimoji="0" lang="en-US" altLang="zh-CN" sz="1800" dirty="0">
              <a:solidFill>
                <a:srgbClr val="000000"/>
              </a:solidFill>
              <a:latin typeface="宋体" panose="02010600030101010101" pitchFamily="2" charset="-122"/>
            </a:endParaRPr>
          </a:p>
          <a:p>
            <a:pPr eaLnBrk="1" hangingPunct="1">
              <a:spcBef>
                <a:spcPts val="600"/>
              </a:spcBef>
              <a:spcAft>
                <a:spcPts val="600"/>
              </a:spcAft>
              <a:buClrTx/>
              <a:buFontTx/>
              <a:buNone/>
            </a:pPr>
            <a:r>
              <a:rPr kumimoji="0" lang="en-US" altLang="zh-CN" sz="1800" dirty="0">
                <a:solidFill>
                  <a:srgbClr val="000000"/>
                </a:solidFill>
                <a:latin typeface="宋体" panose="02010600030101010101" pitchFamily="2" charset="-122"/>
                <a:hlinkClick r:id="rId3"/>
              </a:rPr>
              <a:t>https://edu.tipdm.org</a:t>
            </a:r>
            <a:endParaRPr kumimoji="0" lang="en-US" altLang="zh-CN" sz="1800" u="sng" dirty="0">
              <a:latin typeface="宋体" panose="02010600030101010101" pitchFamily="2" charset="-122"/>
            </a:endParaRPr>
          </a:p>
        </p:txBody>
      </p:sp>
      <p:sp>
        <p:nvSpPr>
          <p:cNvPr id="7" name="Rectangle 5">
            <a:extLst>
              <a:ext uri="{FF2B5EF4-FFF2-40B4-BE49-F238E27FC236}">
                <a16:creationId xmlns:a16="http://schemas.microsoft.com/office/drawing/2014/main" id="{AC91D152-3365-419E-9FC8-E62CEC07A6F7}"/>
              </a:ext>
            </a:extLst>
          </p:cNvPr>
          <p:cNvSpPr>
            <a:spLocks noChangeArrowheads="1"/>
          </p:cNvSpPr>
          <p:nvPr/>
        </p:nvSpPr>
        <p:spPr bwMode="auto">
          <a:xfrm>
            <a:off x="4494325" y="5661864"/>
            <a:ext cx="460654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spcBef>
                <a:spcPts val="600"/>
              </a:spcBef>
              <a:spcAft>
                <a:spcPts val="600"/>
              </a:spcAft>
              <a:buClrTx/>
              <a:buFontTx/>
              <a:buNone/>
            </a:pPr>
            <a:r>
              <a:rPr kumimoji="0" lang="zh-CN" altLang="en-US" sz="1800" dirty="0">
                <a:solidFill>
                  <a:srgbClr val="000000"/>
                </a:solidFill>
                <a:latin typeface="+mn-ea"/>
                <a:ea typeface="+mn-ea"/>
              </a:rPr>
              <a:t>相关的培训动态：</a:t>
            </a:r>
            <a:endParaRPr kumimoji="0" lang="en-US" altLang="zh-CN" sz="1800" dirty="0">
              <a:solidFill>
                <a:srgbClr val="000000"/>
              </a:solidFill>
              <a:latin typeface="+mn-ea"/>
              <a:ea typeface="+mn-ea"/>
            </a:endParaRPr>
          </a:p>
          <a:p>
            <a:pPr eaLnBrk="1" hangingPunct="1">
              <a:spcBef>
                <a:spcPts val="600"/>
              </a:spcBef>
              <a:spcAft>
                <a:spcPts val="600"/>
              </a:spcAft>
              <a:buClrTx/>
              <a:buFontTx/>
              <a:buNone/>
            </a:pPr>
            <a:r>
              <a:rPr kumimoji="0" lang="en-US" altLang="zh-CN" sz="1800" dirty="0">
                <a:solidFill>
                  <a:srgbClr val="000000"/>
                </a:solidFill>
                <a:latin typeface="+mn-ea"/>
                <a:ea typeface="+mn-ea"/>
                <a:hlinkClick r:id="rId4"/>
              </a:rPr>
              <a:t>http://www.tipdm.com/pxdt/index.jhtml</a:t>
            </a:r>
            <a:endParaRPr kumimoji="0" lang="en-US" altLang="zh-CN" sz="1800" dirty="0">
              <a:solidFill>
                <a:srgbClr val="000000"/>
              </a:solidFill>
              <a:latin typeface="+mn-ea"/>
              <a:ea typeface="+mn-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1097CC1-2F37-47CC-808A-570E9CBFB6DD}"/>
              </a:ext>
            </a:extLst>
          </p:cNvPr>
          <p:cNvSpPr>
            <a:spLocks noGrp="1"/>
          </p:cNvSpPr>
          <p:nvPr>
            <p:ph idx="1"/>
          </p:nvPr>
        </p:nvSpPr>
        <p:spPr>
          <a:xfrm>
            <a:off x="423863" y="1754188"/>
            <a:ext cx="11107737" cy="4370387"/>
          </a:xfrm>
        </p:spPr>
        <p:txBody>
          <a:bodyPr/>
          <a:lstStyle/>
          <a:p>
            <a:pPr marL="0" indent="0" fontAlgn="auto">
              <a:buFont typeface="Wingdings" panose="05000000000000000000" pitchFamily="2" charset="2"/>
              <a:buNone/>
              <a:defRPr/>
            </a:pPr>
            <a:r>
              <a:rPr lang="zh-CN" altLang="zh-CN" dirty="0"/>
              <a:t>由于</a:t>
            </a:r>
            <a:r>
              <a:rPr lang="en-US" altLang="zh-CN" dirty="0"/>
              <a:t>1994</a:t>
            </a:r>
            <a:r>
              <a:rPr lang="zh-CN" altLang="zh-CN" dirty="0"/>
              <a:t>年我国对财政体制进行了重大改革，开始实行分税制财政体制，影响了财政收入相关数据的连续性，在</a:t>
            </a:r>
            <a:r>
              <a:rPr lang="en-US" altLang="zh-CN" dirty="0"/>
              <a:t>1994</a:t>
            </a:r>
            <a:r>
              <a:rPr lang="zh-CN" altLang="zh-CN" dirty="0"/>
              <a:t>年前后不具有可比性。由于没有合适的方法来调整这种数据的跃变，因此本项目仅对</a:t>
            </a:r>
            <a:r>
              <a:rPr lang="en-US" altLang="zh-CN" dirty="0"/>
              <a:t>1994</a:t>
            </a:r>
            <a:r>
              <a:rPr lang="zh-CN" altLang="zh-CN" dirty="0"/>
              <a:t>年至</a:t>
            </a:r>
            <a:r>
              <a:rPr lang="en-US" altLang="zh-CN" dirty="0"/>
              <a:t>2013</a:t>
            </a:r>
            <a:r>
              <a:rPr lang="zh-CN" altLang="zh-CN" dirty="0"/>
              <a:t>年的数据进行分析（本项目所用数据均来自《统计年鉴》）。</a:t>
            </a:r>
            <a:endParaRPr lang="en-US" altLang="zh-CN" dirty="0"/>
          </a:p>
          <a:p>
            <a:pPr marL="0" indent="0" fontAlgn="auto">
              <a:buFont typeface="Wingdings" panose="05000000000000000000" pitchFamily="2" charset="2"/>
              <a:buNone/>
              <a:defRPr/>
            </a:pPr>
            <a:r>
              <a:rPr lang="zh-CN" altLang="zh-CN" dirty="0"/>
              <a:t>各项特征名称及特征说明如</a:t>
            </a:r>
            <a:r>
              <a:rPr lang="zh-CN" altLang="en-US" dirty="0"/>
              <a:t>下（共</a:t>
            </a:r>
            <a:r>
              <a:rPr lang="en-US" altLang="zh-CN" dirty="0"/>
              <a:t>13</a:t>
            </a:r>
            <a:r>
              <a:rPr lang="zh-CN" altLang="en-US" dirty="0"/>
              <a:t>项）：</a:t>
            </a:r>
            <a:endParaRPr lang="en-US" altLang="zh-CN" dirty="0"/>
          </a:p>
          <a:p>
            <a:pPr marL="342900" indent="-342900">
              <a:buClr>
                <a:schemeClr val="tx2"/>
              </a:buClr>
              <a:defRPr/>
            </a:pPr>
            <a:r>
              <a:rPr lang="zh-CN" altLang="en-US" b="1" dirty="0"/>
              <a:t>社会从业人数</a:t>
            </a:r>
            <a:r>
              <a:rPr lang="en-US" altLang="zh-CN" b="1" dirty="0"/>
              <a:t>(x1)</a:t>
            </a:r>
            <a:r>
              <a:rPr lang="zh-CN" altLang="en-US" dirty="0"/>
              <a:t>：就业人数的上升伴随着居民消费水平的提高，从而间接影响财政收入的增加。</a:t>
            </a:r>
          </a:p>
          <a:p>
            <a:pPr marL="342900" indent="-342900">
              <a:buClr>
                <a:schemeClr val="tx2"/>
              </a:buClr>
              <a:defRPr/>
            </a:pPr>
            <a:r>
              <a:rPr lang="zh-CN" altLang="en-US" b="1" dirty="0"/>
              <a:t>在岗职工工资总额</a:t>
            </a:r>
            <a:r>
              <a:rPr lang="en-US" altLang="zh-CN" b="1" dirty="0"/>
              <a:t>(x2)</a:t>
            </a:r>
            <a:r>
              <a:rPr lang="zh-CN" altLang="en-US" dirty="0"/>
              <a:t>：反映的是社会分配情况，主要影响财政收入中的个人所得税、房产税以及潜在消费能力。</a:t>
            </a:r>
          </a:p>
          <a:p>
            <a:pPr fontAlgn="auto">
              <a:defRPr/>
            </a:pPr>
            <a:endParaRPr lang="zh-CN" altLang="en-US" dirty="0"/>
          </a:p>
        </p:txBody>
      </p:sp>
      <p:sp>
        <p:nvSpPr>
          <p:cNvPr id="15363" name="标题 2">
            <a:extLst>
              <a:ext uri="{FF2B5EF4-FFF2-40B4-BE49-F238E27FC236}">
                <a16:creationId xmlns:a16="http://schemas.microsoft.com/office/drawing/2014/main" id="{F7C8252C-95E0-4EEF-8D1D-9ED3DD3FEBAE}"/>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5364" name="内容占位符 3">
            <a:extLst>
              <a:ext uri="{FF2B5EF4-FFF2-40B4-BE49-F238E27FC236}">
                <a16:creationId xmlns:a16="http://schemas.microsoft.com/office/drawing/2014/main" id="{132B0705-8C1C-4976-9C35-3FC0C1C10956}"/>
              </a:ext>
            </a:extLst>
          </p:cNvPr>
          <p:cNvSpPr>
            <a:spLocks noGrp="1"/>
          </p:cNvSpPr>
          <p:nvPr>
            <p:ph idx="10"/>
          </p:nvPr>
        </p:nvSpPr>
        <p:spPr>
          <a:xfrm>
            <a:off x="423863" y="1138238"/>
            <a:ext cx="11107737" cy="427037"/>
          </a:xfrm>
        </p:spPr>
        <p:txBody>
          <a:bodyPr/>
          <a:lstStyle/>
          <a:p>
            <a:r>
              <a:rPr lang="en-US" altLang="zh-CN" b="1"/>
              <a:t>2. </a:t>
            </a:r>
            <a:r>
              <a:rPr b="1"/>
              <a:t>财政收入预测数据基础情况</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a:extLst>
              <a:ext uri="{FF2B5EF4-FFF2-40B4-BE49-F238E27FC236}">
                <a16:creationId xmlns:a16="http://schemas.microsoft.com/office/drawing/2014/main" id="{1ACFAD9B-02C9-40AC-8884-02973376FB9C}"/>
              </a:ext>
            </a:extLst>
          </p:cNvPr>
          <p:cNvSpPr>
            <a:spLocks noGrp="1"/>
          </p:cNvSpPr>
          <p:nvPr>
            <p:ph idx="1"/>
          </p:nvPr>
        </p:nvSpPr>
        <p:spPr>
          <a:xfrm>
            <a:off x="423863" y="1754188"/>
            <a:ext cx="11107737" cy="4370387"/>
          </a:xfrm>
        </p:spPr>
        <p:txBody>
          <a:bodyPr/>
          <a:lstStyle/>
          <a:p>
            <a:pPr marL="361950" indent="-361950">
              <a:buClr>
                <a:schemeClr val="tx2"/>
              </a:buClr>
            </a:pPr>
            <a:r>
              <a:rPr lang="zh-CN" altLang="en-US" b="1"/>
              <a:t>社会消费品零售总额</a:t>
            </a:r>
            <a:r>
              <a:rPr lang="en-US" altLang="zh-CN" b="1"/>
              <a:t>(x3)</a:t>
            </a:r>
            <a:r>
              <a:rPr lang="zh-CN" altLang="en-US"/>
              <a:t>：代表社会整体消费情况，是可支配收入在经济生活中的实现。当社会消费品零售总额增长时，表明社会消费意愿强烈，部分程度上会导致财政收入中增值税的增长；同时当消费增长时，也会引起经济系统中其他方面发生变动，最终导致财政收入的增长。</a:t>
            </a:r>
          </a:p>
          <a:p>
            <a:pPr marL="361950" indent="-361950">
              <a:spcBef>
                <a:spcPct val="20000"/>
              </a:spcBef>
              <a:buClr>
                <a:schemeClr val="tx2"/>
              </a:buClr>
            </a:pPr>
            <a:r>
              <a:rPr lang="zh-CN" altLang="en-US" b="1"/>
              <a:t>城镇居民人均可支配收入</a:t>
            </a:r>
            <a:r>
              <a:rPr lang="en-US" altLang="zh-CN" b="1"/>
              <a:t>(x4)</a:t>
            </a:r>
            <a:r>
              <a:rPr lang="zh-CN" altLang="en-US"/>
              <a:t>：居民收入越高消费能力越强，同时意味着其工作积极性越高，创造出的财富越多，从而能带来财政收入的更快和持续增长。</a:t>
            </a:r>
          </a:p>
          <a:p>
            <a:pPr marL="361950" indent="-361950">
              <a:spcBef>
                <a:spcPct val="20000"/>
              </a:spcBef>
              <a:buClr>
                <a:schemeClr val="tx2"/>
              </a:buClr>
            </a:pPr>
            <a:r>
              <a:rPr lang="zh-CN" altLang="en-US" b="1"/>
              <a:t>城镇居民人均消费性支出</a:t>
            </a:r>
            <a:r>
              <a:rPr lang="en-US" altLang="zh-CN" b="1"/>
              <a:t>(x5)</a:t>
            </a:r>
            <a:r>
              <a:rPr lang="zh-CN" altLang="en-US"/>
              <a:t>：居民在消费商品的过程中会产生各种税费，税费又是调节生产规模的手段之一。在商品经济发达的如今，居民消费的越多，对财政收入的贡献就越大。</a:t>
            </a:r>
          </a:p>
          <a:p>
            <a:pPr marL="361950" indent="-361950">
              <a:buClr>
                <a:schemeClr val="tx2"/>
              </a:buClr>
            </a:pPr>
            <a:r>
              <a:rPr lang="zh-CN" altLang="en-US" b="1"/>
              <a:t>年末总人口</a:t>
            </a:r>
            <a:r>
              <a:rPr lang="en-US" altLang="zh-CN" b="1"/>
              <a:t>(x6)</a:t>
            </a:r>
            <a:r>
              <a:rPr lang="zh-CN" altLang="en-US"/>
              <a:t>：在地方经济发展水平既定的条件下，人均地方财政收入与地方人口数呈反比例变化。</a:t>
            </a:r>
          </a:p>
          <a:p>
            <a:pPr marL="361950" indent="-361950"/>
            <a:endParaRPr lang="zh-CN" altLang="en-US"/>
          </a:p>
        </p:txBody>
      </p:sp>
      <p:sp>
        <p:nvSpPr>
          <p:cNvPr id="16387" name="标题 2">
            <a:extLst>
              <a:ext uri="{FF2B5EF4-FFF2-40B4-BE49-F238E27FC236}">
                <a16:creationId xmlns:a16="http://schemas.microsoft.com/office/drawing/2014/main" id="{2C90C7CB-CB6B-4790-818B-A2F4B3CD8A79}"/>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6388" name="内容占位符 3">
            <a:extLst>
              <a:ext uri="{FF2B5EF4-FFF2-40B4-BE49-F238E27FC236}">
                <a16:creationId xmlns:a16="http://schemas.microsoft.com/office/drawing/2014/main" id="{7E39A06F-2945-4135-B7A7-9FF727D70879}"/>
              </a:ext>
            </a:extLst>
          </p:cNvPr>
          <p:cNvSpPr>
            <a:spLocks noGrp="1"/>
          </p:cNvSpPr>
          <p:nvPr>
            <p:ph idx="10"/>
          </p:nvPr>
        </p:nvSpPr>
        <p:spPr>
          <a:xfrm>
            <a:off x="423863" y="1138238"/>
            <a:ext cx="11107737" cy="427037"/>
          </a:xfrm>
        </p:spPr>
        <p:txBody>
          <a:bodyPr/>
          <a:lstStyle/>
          <a:p>
            <a:r>
              <a:rPr lang="en-US" altLang="zh-CN" b="1"/>
              <a:t>2. </a:t>
            </a:r>
            <a:r>
              <a:rPr b="1"/>
              <a:t>财政收入预测数据基础情况</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a:extLst>
              <a:ext uri="{FF2B5EF4-FFF2-40B4-BE49-F238E27FC236}">
                <a16:creationId xmlns:a16="http://schemas.microsoft.com/office/drawing/2014/main" id="{781B3BE1-833D-4859-8CAA-CE6A72BC9307}"/>
              </a:ext>
            </a:extLst>
          </p:cNvPr>
          <p:cNvSpPr>
            <a:spLocks noGrp="1"/>
          </p:cNvSpPr>
          <p:nvPr>
            <p:ph idx="1"/>
          </p:nvPr>
        </p:nvSpPr>
        <p:spPr>
          <a:xfrm>
            <a:off x="423863" y="1754188"/>
            <a:ext cx="11107737" cy="4370387"/>
          </a:xfrm>
        </p:spPr>
        <p:txBody>
          <a:bodyPr/>
          <a:lstStyle/>
          <a:p>
            <a:pPr marL="361950" indent="-361950">
              <a:spcBef>
                <a:spcPct val="20000"/>
              </a:spcBef>
              <a:buClr>
                <a:schemeClr val="tx2"/>
              </a:buClr>
            </a:pPr>
            <a:r>
              <a:rPr lang="zh-CN" altLang="en-US" b="1"/>
              <a:t>全社会固定资产投资额</a:t>
            </a:r>
            <a:r>
              <a:rPr lang="en-US" altLang="zh-CN" b="1"/>
              <a:t>(x7)</a:t>
            </a:r>
            <a:r>
              <a:rPr lang="zh-CN" altLang="en-US"/>
              <a:t>：是建造和购置固定资产的经济活动，即固定资产再生产活动。主要通过投资来促进经济增长，扩大税源，进而拉动财政税收收入整体增长。</a:t>
            </a:r>
          </a:p>
          <a:p>
            <a:pPr marL="361950" indent="-361950">
              <a:spcBef>
                <a:spcPct val="20000"/>
              </a:spcBef>
              <a:buClr>
                <a:schemeClr val="tx2"/>
              </a:buClr>
            </a:pPr>
            <a:r>
              <a:rPr lang="zh-CN" altLang="en-US" b="1"/>
              <a:t>地区生产总值</a:t>
            </a:r>
            <a:r>
              <a:rPr lang="en-US" altLang="zh-CN" b="1"/>
              <a:t>(x8)</a:t>
            </a:r>
            <a:r>
              <a:rPr lang="zh-CN" altLang="en-US"/>
              <a:t>：表示地方经济发展水平。一般来讲，政府财政收入来源于即期的地区生产总值。在国家经济政策不变、社会秩序稳定的情况下，地方经济发展水平与地方财政收入之间存在着密切的相关性，越是经济发达的地区，其财政收入的规模就越大。</a:t>
            </a:r>
          </a:p>
          <a:p>
            <a:pPr marL="361950" indent="-361950">
              <a:spcBef>
                <a:spcPct val="20000"/>
              </a:spcBef>
              <a:buClr>
                <a:schemeClr val="tx2"/>
              </a:buClr>
            </a:pPr>
            <a:r>
              <a:rPr lang="zh-CN" altLang="en-US" b="1"/>
              <a:t>第一产业产值</a:t>
            </a:r>
            <a:r>
              <a:rPr lang="en-US" altLang="zh-CN" b="1"/>
              <a:t>(x9)</a:t>
            </a:r>
            <a:r>
              <a:rPr lang="zh-CN" altLang="en-US"/>
              <a:t>：取消农业税、实施三农政策，第一产业对财政收入的影响更小。</a:t>
            </a:r>
          </a:p>
          <a:p>
            <a:pPr marL="361950" indent="-361950">
              <a:spcBef>
                <a:spcPct val="20000"/>
              </a:spcBef>
              <a:buClr>
                <a:schemeClr val="tx2"/>
              </a:buClr>
            </a:pPr>
            <a:r>
              <a:rPr lang="zh-CN" altLang="en-US" b="1"/>
              <a:t>税收</a:t>
            </a:r>
            <a:r>
              <a:rPr lang="en-US" altLang="zh-CN" b="1"/>
              <a:t>(x10)</a:t>
            </a:r>
            <a:r>
              <a:rPr lang="zh-CN" altLang="en-US"/>
              <a:t>：由于其具有征收的强制性、无偿性和固定性特点，可以为政府履行其职能提供充足的资金来源。因此，各国都将其作为政府财政收入的最重要的收入形式和来源。</a:t>
            </a:r>
          </a:p>
          <a:p>
            <a:pPr marL="361950" indent="-361950"/>
            <a:endParaRPr lang="zh-CN" altLang="en-US"/>
          </a:p>
        </p:txBody>
      </p:sp>
      <p:sp>
        <p:nvSpPr>
          <p:cNvPr id="17411" name="标题 2">
            <a:extLst>
              <a:ext uri="{FF2B5EF4-FFF2-40B4-BE49-F238E27FC236}">
                <a16:creationId xmlns:a16="http://schemas.microsoft.com/office/drawing/2014/main" id="{09427F5B-E519-4DE8-B86E-5CBABC956C55}"/>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7412" name="内容占位符 3">
            <a:extLst>
              <a:ext uri="{FF2B5EF4-FFF2-40B4-BE49-F238E27FC236}">
                <a16:creationId xmlns:a16="http://schemas.microsoft.com/office/drawing/2014/main" id="{71B0F2D4-F489-450E-B53A-563A6E2D9250}"/>
              </a:ext>
            </a:extLst>
          </p:cNvPr>
          <p:cNvSpPr>
            <a:spLocks noGrp="1"/>
          </p:cNvSpPr>
          <p:nvPr>
            <p:ph idx="10"/>
          </p:nvPr>
        </p:nvSpPr>
        <p:spPr>
          <a:xfrm>
            <a:off x="423863" y="1138238"/>
            <a:ext cx="11107737" cy="427037"/>
          </a:xfrm>
        </p:spPr>
        <p:txBody>
          <a:bodyPr/>
          <a:lstStyle/>
          <a:p>
            <a:r>
              <a:rPr lang="en-US" altLang="zh-CN" b="1"/>
              <a:t>2. </a:t>
            </a:r>
            <a:r>
              <a:rPr b="1"/>
              <a:t>财政收入预测数据基础情况</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a:extLst>
              <a:ext uri="{FF2B5EF4-FFF2-40B4-BE49-F238E27FC236}">
                <a16:creationId xmlns:a16="http://schemas.microsoft.com/office/drawing/2014/main" id="{1CA13535-B124-4127-B7E7-20A9E02D2F1F}"/>
              </a:ext>
            </a:extLst>
          </p:cNvPr>
          <p:cNvSpPr>
            <a:spLocks noGrp="1"/>
          </p:cNvSpPr>
          <p:nvPr>
            <p:ph idx="1"/>
          </p:nvPr>
        </p:nvSpPr>
        <p:spPr>
          <a:xfrm>
            <a:off x="423863" y="1754188"/>
            <a:ext cx="11107737" cy="4370387"/>
          </a:xfrm>
        </p:spPr>
        <p:txBody>
          <a:bodyPr/>
          <a:lstStyle/>
          <a:p>
            <a:pPr marL="361950" indent="-361950">
              <a:buClr>
                <a:schemeClr val="tx2"/>
              </a:buClr>
            </a:pPr>
            <a:r>
              <a:rPr lang="zh-CN" altLang="en-US" b="1"/>
              <a:t>居民消费价格指数</a:t>
            </a:r>
            <a:r>
              <a:rPr lang="en-US" altLang="zh-CN" b="1"/>
              <a:t>(x11)</a:t>
            </a:r>
            <a:r>
              <a:rPr lang="zh-CN" altLang="en-US"/>
              <a:t>：反映居民家庭购买的消费品及服务价格水平的变动情况，影响城乡居民的生活支出和国家的财政收入。</a:t>
            </a:r>
          </a:p>
          <a:p>
            <a:pPr marL="361950" indent="-361950">
              <a:buClr>
                <a:schemeClr val="tx2"/>
              </a:buClr>
            </a:pPr>
            <a:r>
              <a:rPr lang="zh-CN" altLang="en-US" b="1"/>
              <a:t>第三产业与第二产业产值比</a:t>
            </a:r>
            <a:r>
              <a:rPr lang="en-US" altLang="zh-CN" b="1"/>
              <a:t>(x12)</a:t>
            </a:r>
            <a:r>
              <a:rPr lang="zh-CN" altLang="en-US"/>
              <a:t>：表示产业结构。三次产业生产总值代表国民经济水平，是财政收入的主要影响因素，当产业结构逐步优化时，财政收入也会随之增加。</a:t>
            </a:r>
          </a:p>
          <a:p>
            <a:pPr marL="361950" indent="-361950">
              <a:buClr>
                <a:schemeClr val="tx2"/>
              </a:buClr>
            </a:pPr>
            <a:r>
              <a:rPr lang="zh-CN" altLang="en-US" b="1"/>
              <a:t>居民消费水平</a:t>
            </a:r>
            <a:r>
              <a:rPr lang="en-US" altLang="zh-CN" b="1"/>
              <a:t>(x13)</a:t>
            </a:r>
            <a:r>
              <a:rPr lang="zh-CN" altLang="en-US"/>
              <a:t>：在很大程度上受整体经济状况</a:t>
            </a:r>
            <a:r>
              <a:rPr lang="en-US" altLang="zh-CN"/>
              <a:t>GDP</a:t>
            </a:r>
            <a:r>
              <a:rPr lang="zh-CN" altLang="en-US"/>
              <a:t>的影响，从而间接影响地方财政收入。</a:t>
            </a:r>
          </a:p>
          <a:p>
            <a:pPr marL="361950" indent="-361950">
              <a:buClr>
                <a:schemeClr val="tx2"/>
              </a:buClr>
            </a:pPr>
            <a:endParaRPr lang="zh-CN" altLang="en-US"/>
          </a:p>
        </p:txBody>
      </p:sp>
      <p:sp>
        <p:nvSpPr>
          <p:cNvPr id="18435" name="标题 2">
            <a:extLst>
              <a:ext uri="{FF2B5EF4-FFF2-40B4-BE49-F238E27FC236}">
                <a16:creationId xmlns:a16="http://schemas.microsoft.com/office/drawing/2014/main" id="{D11286D7-85D2-41C5-882A-0C9968BD4F34}"/>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8436" name="内容占位符 3">
            <a:extLst>
              <a:ext uri="{FF2B5EF4-FFF2-40B4-BE49-F238E27FC236}">
                <a16:creationId xmlns:a16="http://schemas.microsoft.com/office/drawing/2014/main" id="{95B4CDCC-5709-4477-B9DC-14BAF2093AE8}"/>
              </a:ext>
            </a:extLst>
          </p:cNvPr>
          <p:cNvSpPr>
            <a:spLocks noGrp="1"/>
          </p:cNvSpPr>
          <p:nvPr>
            <p:ph idx="10"/>
          </p:nvPr>
        </p:nvSpPr>
        <p:spPr>
          <a:xfrm>
            <a:off x="423863" y="1138238"/>
            <a:ext cx="11107737" cy="427037"/>
          </a:xfrm>
        </p:spPr>
        <p:txBody>
          <a:bodyPr/>
          <a:lstStyle/>
          <a:p>
            <a:r>
              <a:rPr lang="en-US" altLang="zh-CN" b="1"/>
              <a:t>2. </a:t>
            </a:r>
            <a:r>
              <a:rPr b="1"/>
              <a:t>财政收入预测数据基础情况</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4F401FE-EC29-4D58-873C-928F4769377A}"/>
              </a:ext>
            </a:extLst>
          </p:cNvPr>
          <p:cNvSpPr>
            <a:spLocks noGrp="1"/>
          </p:cNvSpPr>
          <p:nvPr>
            <p:ph idx="1"/>
          </p:nvPr>
        </p:nvSpPr>
        <p:spPr>
          <a:xfrm>
            <a:off x="423863" y="1754188"/>
            <a:ext cx="11107737" cy="4370387"/>
          </a:xfrm>
        </p:spPr>
        <p:txBody>
          <a:bodyPr/>
          <a:lstStyle/>
          <a:p>
            <a:pPr marL="0" indent="0" fontAlgn="auto">
              <a:buFont typeface="Wingdings" panose="05000000000000000000" pitchFamily="2" charset="2"/>
              <a:buNone/>
              <a:defRPr/>
            </a:pPr>
            <a:r>
              <a:rPr lang="zh-CN" altLang="zh-CN" dirty="0"/>
              <a:t>结合财政收入预测的需求分析，本次数据分析建模目标主要有以下</a:t>
            </a:r>
            <a:r>
              <a:rPr lang="en-US" altLang="zh-CN" dirty="0"/>
              <a:t>2</a:t>
            </a:r>
            <a:r>
              <a:rPr lang="zh-CN" altLang="zh-CN" dirty="0"/>
              <a:t>个。</a:t>
            </a:r>
          </a:p>
          <a:p>
            <a:pPr>
              <a:defRPr/>
            </a:pPr>
            <a:r>
              <a:rPr lang="zh-CN" altLang="zh-CN" dirty="0"/>
              <a:t>分析</a:t>
            </a:r>
            <a:r>
              <a:rPr lang="zh-CN" altLang="en-US" dirty="0"/>
              <a:t>、</a:t>
            </a:r>
            <a:r>
              <a:rPr lang="zh-CN" altLang="zh-CN" dirty="0"/>
              <a:t>识别影响地方财政收入的关键特征。</a:t>
            </a:r>
          </a:p>
          <a:p>
            <a:pPr>
              <a:defRPr/>
            </a:pPr>
            <a:r>
              <a:rPr lang="zh-CN" altLang="zh-CN" dirty="0"/>
              <a:t>预测</a:t>
            </a:r>
            <a:r>
              <a:rPr lang="en-US" altLang="zh-CN" dirty="0"/>
              <a:t>2014</a:t>
            </a:r>
            <a:r>
              <a:rPr lang="zh-CN" altLang="zh-CN" dirty="0"/>
              <a:t>年和</a:t>
            </a:r>
            <a:r>
              <a:rPr lang="en-US" altLang="zh-CN" dirty="0"/>
              <a:t>2015</a:t>
            </a:r>
            <a:r>
              <a:rPr lang="zh-CN" altLang="zh-CN" dirty="0"/>
              <a:t>年的财政收入。</a:t>
            </a:r>
            <a:endParaRPr lang="zh-CN" altLang="en-US" dirty="0"/>
          </a:p>
        </p:txBody>
      </p:sp>
      <p:sp>
        <p:nvSpPr>
          <p:cNvPr id="19459" name="标题 2">
            <a:extLst>
              <a:ext uri="{FF2B5EF4-FFF2-40B4-BE49-F238E27FC236}">
                <a16:creationId xmlns:a16="http://schemas.microsoft.com/office/drawing/2014/main" id="{EC0312D4-36D0-435A-BC27-A6F7C7CE3D5A}"/>
              </a:ext>
            </a:extLst>
          </p:cNvPr>
          <p:cNvSpPr>
            <a:spLocks noGrp="1"/>
          </p:cNvSpPr>
          <p:nvPr>
            <p:ph type="title"/>
          </p:nvPr>
        </p:nvSpPr>
        <p:spPr>
          <a:xfrm>
            <a:off x="255588" y="358775"/>
            <a:ext cx="10972800" cy="528638"/>
          </a:xfrm>
        </p:spPr>
        <p:txBody>
          <a:bodyPr/>
          <a:lstStyle/>
          <a:p>
            <a:r>
              <a:rPr lang="zh-CN" altLang="en-US"/>
              <a:t>分析财政收入预测背景</a:t>
            </a:r>
          </a:p>
        </p:txBody>
      </p:sp>
      <p:sp>
        <p:nvSpPr>
          <p:cNvPr id="19460" name="内容占位符 3">
            <a:extLst>
              <a:ext uri="{FF2B5EF4-FFF2-40B4-BE49-F238E27FC236}">
                <a16:creationId xmlns:a16="http://schemas.microsoft.com/office/drawing/2014/main" id="{672D3698-3877-4866-BEC3-2FEDBDBA7632}"/>
              </a:ext>
            </a:extLst>
          </p:cNvPr>
          <p:cNvSpPr>
            <a:spLocks noGrp="1"/>
          </p:cNvSpPr>
          <p:nvPr>
            <p:ph idx="10"/>
          </p:nvPr>
        </p:nvSpPr>
        <p:spPr>
          <a:xfrm>
            <a:off x="423863" y="1138238"/>
            <a:ext cx="11107737" cy="427037"/>
          </a:xfrm>
        </p:spPr>
        <p:txBody>
          <a:bodyPr/>
          <a:lstStyle/>
          <a:p>
            <a:r>
              <a:rPr lang="en-US" altLang="zh-CN" b="1"/>
              <a:t>3. </a:t>
            </a:r>
            <a:r>
              <a:rPr b="1"/>
              <a:t>财政收入预测分析目标</a:t>
            </a:r>
          </a:p>
        </p:txBody>
      </p:sp>
    </p:spTree>
  </p:cSld>
  <p:clrMapOvr>
    <a:masterClrMapping/>
  </p:clrMapOvr>
</p:sld>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headEnd/>
          <a:tailEnd/>
        </a:ln>
        <a:extLst>
          <a:ext uri="{909E8E84-426E-40DD-AFC4-6F175D3DCCD1}">
            <a14:hiddenFill xmlns:a14="http://schemas.microsoft.com/office/drawing/2010/main">
              <a:solidFill>
                <a:srgbClr val="FFFFFF"/>
              </a:solidFill>
            </a14:hiddenFill>
          </a:ext>
        </a:extLst>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headEnd/>
          <a:tailEnd/>
        </a:ln>
        <a:extLst>
          <a:ext uri="{909E8E84-426E-40DD-AFC4-6F175D3DCCD1}">
            <a14:hiddenFill xmlns:a14="http://schemas.microsoft.com/office/drawing/2010/main">
              <a:solidFill>
                <a:srgbClr val="FFFFFF"/>
              </a:solidFill>
            </a14:hiddenFill>
          </a:ext>
        </a:extLst>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5601</TotalTime>
  <Words>3677</Words>
  <Application>Microsoft Office PowerPoint</Application>
  <PresentationFormat>宽屏</PresentationFormat>
  <Paragraphs>562</Paragraphs>
  <Slides>42</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42</vt:i4>
      </vt:variant>
    </vt:vector>
  </HeadingPairs>
  <TitlesOfParts>
    <vt:vector size="54" baseType="lpstr">
      <vt:lpstr>等线</vt:lpstr>
      <vt:lpstr>仿宋</vt:lpstr>
      <vt:lpstr>黑体</vt:lpstr>
      <vt:lpstr>宋体</vt:lpstr>
      <vt:lpstr>微软雅黑</vt:lpstr>
      <vt:lpstr>Arial</vt:lpstr>
      <vt:lpstr>Calibri</vt:lpstr>
      <vt:lpstr>Times New Roman</vt:lpstr>
      <vt:lpstr>Wingdings</vt:lpstr>
      <vt:lpstr>2_Office 主题</vt:lpstr>
      <vt:lpstr>3_Office 主题</vt:lpstr>
      <vt:lpstr>MathType 6.0 Equation</vt:lpstr>
      <vt:lpstr>财政收入预测分析</vt:lpstr>
      <vt:lpstr>目录</vt:lpstr>
      <vt:lpstr>分析财政收入预测背景</vt:lpstr>
      <vt:lpstr>分析财政收入预测背景</vt:lpstr>
      <vt:lpstr>分析财政收入预测背景</vt:lpstr>
      <vt:lpstr>分析财政收入预测背景</vt:lpstr>
      <vt:lpstr>分析财政收入预测背景</vt:lpstr>
      <vt:lpstr>分析财政收入预测背景</vt:lpstr>
      <vt:lpstr>分析财政收入预测背景</vt:lpstr>
      <vt:lpstr>了解财政收入预测的方法</vt:lpstr>
      <vt:lpstr>了解财政收入预测的方法</vt:lpstr>
      <vt:lpstr>熟悉财政收入预测的步骤与流程</vt:lpstr>
      <vt:lpstr>熟悉财政收入预测的步骤与流程</vt:lpstr>
      <vt:lpstr>目录</vt:lpstr>
      <vt:lpstr>了解相关性分析</vt:lpstr>
      <vt:lpstr>了解相关性分析</vt:lpstr>
      <vt:lpstr>分析计算结果</vt:lpstr>
      <vt:lpstr>分析计算结果</vt:lpstr>
      <vt:lpstr>目录</vt:lpstr>
      <vt:lpstr>了解Lasso回归方法</vt:lpstr>
      <vt:lpstr>了解Lasso回归方法</vt:lpstr>
      <vt:lpstr>了解Lasso回归方法</vt:lpstr>
      <vt:lpstr>了解Lasso回归方法</vt:lpstr>
      <vt:lpstr>了解Lasso回归方法</vt:lpstr>
      <vt:lpstr>分析Lasso回归结果</vt:lpstr>
      <vt:lpstr>目录</vt:lpstr>
      <vt:lpstr>了解灰色预测算法</vt:lpstr>
      <vt:lpstr>了解灰色预测算法</vt:lpstr>
      <vt:lpstr>了解灰色预测算法</vt:lpstr>
      <vt:lpstr>了解灰色预测算法</vt:lpstr>
      <vt:lpstr>了解SVR算法</vt:lpstr>
      <vt:lpstr>了解SVR算法</vt:lpstr>
      <vt:lpstr>了解SVR算法</vt:lpstr>
      <vt:lpstr>了解SVR算法</vt:lpstr>
      <vt:lpstr>了解SVR算法</vt:lpstr>
      <vt:lpstr>了解SVR算法</vt:lpstr>
      <vt:lpstr>分析预测结果</vt:lpstr>
      <vt:lpstr>分析预测结果</vt:lpstr>
      <vt:lpstr>分析预测结果</vt:lpstr>
      <vt:lpstr>目录</vt:lpstr>
      <vt:lpstr>小结</vt:lpstr>
      <vt:lpstr>PowerPoint 演示文稿</vt:lpstr>
    </vt:vector>
  </TitlesOfParts>
  <Company>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Roc Ren</dc:creator>
  <cp:lastModifiedBy>黄 静</cp:lastModifiedBy>
  <cp:revision>310</cp:revision>
  <dcterms:created xsi:type="dcterms:W3CDTF">2017-01-10T15:44:52Z</dcterms:created>
  <dcterms:modified xsi:type="dcterms:W3CDTF">2022-10-10T06:32:23Z</dcterms:modified>
</cp:coreProperties>
</file>