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dp" ContentType="image/vnd.ms-photo"/>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67"/>
  </p:handoutMasterIdLst>
  <p:sldIdLst>
    <p:sldId id="390" r:id="rId3"/>
    <p:sldId id="257" r:id="rId4"/>
    <p:sldId id="258" r:id="rId5"/>
    <p:sldId id="322" r:id="rId6"/>
    <p:sldId id="404" r:id="rId8"/>
    <p:sldId id="391" r:id="rId9"/>
    <p:sldId id="340" r:id="rId10"/>
    <p:sldId id="341" r:id="rId11"/>
    <p:sldId id="401" r:id="rId12"/>
    <p:sldId id="410" r:id="rId13"/>
    <p:sldId id="411" r:id="rId14"/>
    <p:sldId id="413" r:id="rId15"/>
    <p:sldId id="412" r:id="rId16"/>
    <p:sldId id="402" r:id="rId17"/>
    <p:sldId id="455" r:id="rId18"/>
    <p:sldId id="342" r:id="rId19"/>
    <p:sldId id="392" r:id="rId20"/>
    <p:sldId id="330" r:id="rId21"/>
    <p:sldId id="405" r:id="rId22"/>
    <p:sldId id="406" r:id="rId23"/>
    <p:sldId id="407" r:id="rId24"/>
    <p:sldId id="408" r:id="rId25"/>
    <p:sldId id="348" r:id="rId26"/>
    <p:sldId id="409" r:id="rId27"/>
    <p:sldId id="349" r:id="rId28"/>
    <p:sldId id="351" r:id="rId29"/>
    <p:sldId id="350" r:id="rId30"/>
    <p:sldId id="352" r:id="rId31"/>
    <p:sldId id="353" r:id="rId32"/>
    <p:sldId id="354" r:id="rId33"/>
    <p:sldId id="344" r:id="rId34"/>
    <p:sldId id="400" r:id="rId35"/>
    <p:sldId id="403" r:id="rId36"/>
    <p:sldId id="449" r:id="rId37"/>
    <p:sldId id="452" r:id="rId38"/>
    <p:sldId id="453" r:id="rId39"/>
    <p:sldId id="450" r:id="rId40"/>
    <p:sldId id="454" r:id="rId41"/>
    <p:sldId id="345" r:id="rId42"/>
    <p:sldId id="346" r:id="rId43"/>
    <p:sldId id="347" r:id="rId44"/>
    <p:sldId id="394" r:id="rId45"/>
    <p:sldId id="531" r:id="rId46"/>
    <p:sldId id="324" r:id="rId47"/>
    <p:sldId id="508" r:id="rId48"/>
    <p:sldId id="511" r:id="rId49"/>
    <p:sldId id="534" r:id="rId50"/>
    <p:sldId id="533" r:id="rId51"/>
    <p:sldId id="532" r:id="rId52"/>
    <p:sldId id="535" r:id="rId53"/>
    <p:sldId id="395" r:id="rId54"/>
    <p:sldId id="332" r:id="rId55"/>
    <p:sldId id="495" r:id="rId56"/>
    <p:sldId id="496" r:id="rId57"/>
    <p:sldId id="393" r:id="rId58"/>
    <p:sldId id="510" r:id="rId59"/>
    <p:sldId id="396" r:id="rId60"/>
    <p:sldId id="329" r:id="rId61"/>
    <p:sldId id="397" r:id="rId62"/>
    <p:sldId id="456" r:id="rId63"/>
    <p:sldId id="328" r:id="rId64"/>
    <p:sldId id="506" r:id="rId65"/>
    <p:sldId id="263" r:id="rId66"/>
  </p:sldIdLst>
  <p:sldSz cx="12192000" cy="6858000"/>
  <p:notesSz cx="6858000" cy="9144000"/>
  <p:custDataLst>
    <p:tags r:id="rId7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155" userDrawn="1">
          <p15:clr>
            <a:srgbClr val="A4A3A4"/>
          </p15:clr>
        </p15:guide>
        <p15:guide id="3" orient="horz" pos="1136" userDrawn="1">
          <p15:clr>
            <a:srgbClr val="A4A3A4"/>
          </p15:clr>
        </p15:guide>
        <p15:guide id="5" orient="horz" pos="40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98" autoAdjust="0"/>
    <p:restoredTop sz="85151" autoAdjust="0"/>
  </p:normalViewPr>
  <p:slideViewPr>
    <p:cSldViewPr snapToGrid="0" showGuides="1">
      <p:cViewPr varScale="1">
        <p:scale>
          <a:sx n="91" d="100"/>
          <a:sy n="91" d="100"/>
        </p:scale>
        <p:origin x="68" y="372"/>
      </p:cViewPr>
      <p:guideLst>
        <p:guide pos="415"/>
        <p:guide pos="7155"/>
        <p:guide orient="horz" pos="1136"/>
        <p:guide orient="horz" pos="4041"/>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1" Type="http://schemas.openxmlformats.org/officeDocument/2006/relationships/tags" Target="tags/tag2.xml"/><Relationship Id="rId70" Type="http://schemas.openxmlformats.org/officeDocument/2006/relationships/tableStyles" Target="tableStyles.xml"/><Relationship Id="rId7" Type="http://schemas.openxmlformats.org/officeDocument/2006/relationships/notesMaster" Target="notesMasters/notesMaster1.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handoutMaster" Target="handoutMasters/handoutMaster1.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dirty="0"/>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dirty="0"/>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dirty="0"/>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dirty="0"/>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dirty="0"/>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dirty="0"/>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dirty="0"/>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dirty="0"/>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dirty="0"/>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dirty="0"/>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8751ED4-6AA8-42CC-B2A4-B42EC1B64CF0}"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19.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23.pn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27.png"/><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31.png"/><Relationship Id="rId1" Type="http://schemas.openxmlformats.org/officeDocument/2006/relationships/image" Target="../media/image3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35.png"/><Relationship Id="rId1" Type="http://schemas.openxmlformats.org/officeDocument/2006/relationships/image" Target="../media/image3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37.png"/><Relationship Id="rId1" Type="http://schemas.openxmlformats.org/officeDocument/2006/relationships/image" Target="../media/image3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39.png"/><Relationship Id="rId1" Type="http://schemas.openxmlformats.org/officeDocument/2006/relationships/image" Target="../media/image38.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41.png"/><Relationship Id="rId1" Type="http://schemas.openxmlformats.org/officeDocument/2006/relationships/image" Target="../media/image40.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43.png"/><Relationship Id="rId1" Type="http://schemas.openxmlformats.org/officeDocument/2006/relationships/image" Target="../media/image4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45.png"/><Relationship Id="rId1" Type="http://schemas.openxmlformats.org/officeDocument/2006/relationships/image" Target="../media/image44.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47.png"/><Relationship Id="rId1" Type="http://schemas.openxmlformats.org/officeDocument/2006/relationships/image" Target="../media/image46.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48.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51.png"/><Relationship Id="rId1" Type="http://schemas.openxmlformats.org/officeDocument/2006/relationships/image" Target="../media/image50.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53.png"/><Relationship Id="rId1"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image" Target="../media/image54.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55.png"/><Relationship Id="rId1" Type="http://schemas.openxmlformats.org/officeDocument/2006/relationships/image" Target="../media/image1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56.png"/><Relationship Id="rId1" Type="http://schemas.openxmlformats.org/officeDocument/2006/relationships/image" Target="../media/image16.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57.png"/><Relationship Id="rId1" Type="http://schemas.openxmlformats.org/officeDocument/2006/relationships/image" Target="../media/image18.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59.png"/><Relationship Id="rId1" Type="http://schemas.openxmlformats.org/officeDocument/2006/relationships/image" Target="../media/image58.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60.png"/><Relationship Id="rId1" Type="http://schemas.openxmlformats.org/officeDocument/2006/relationships/image" Target="../media/image22.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4.xml"/><Relationship Id="rId2" Type="http://schemas.openxmlformats.org/officeDocument/2006/relationships/image" Target="../media/image61.png"/><Relationship Id="rId1" Type="http://schemas.openxmlformats.org/officeDocument/2006/relationships/image" Target="../media/image2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62.png"/><Relationship Id="rId1" Type="http://schemas.openxmlformats.org/officeDocument/2006/relationships/image" Target="../media/image26.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xml"/><Relationship Id="rId2" Type="http://schemas.openxmlformats.org/officeDocument/2006/relationships/image" Target="../media/image63.png"/><Relationship Id="rId1"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image" Target="../media/image64.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4.xml"/><Relationship Id="rId2" Type="http://schemas.openxmlformats.org/officeDocument/2006/relationships/image" Target="../media/image66.png"/><Relationship Id="rId1"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image" Target="../media/image6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image" Target="../media/image6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4.xml"/><Relationship Id="rId2" Type="http://schemas.openxmlformats.org/officeDocument/2006/relationships/image" Target="../media/image70.png"/><Relationship Id="rId1" Type="http://schemas.openxmlformats.org/officeDocument/2006/relationships/image" Target="../media/image69.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4.xml"/><Relationship Id="rId2" Type="http://schemas.openxmlformats.org/officeDocument/2006/relationships/image" Target="../media/image72.png"/><Relationship Id="rId1" Type="http://schemas.openxmlformats.org/officeDocument/2006/relationships/image" Target="../media/image71.pn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4.xml"/><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4.xml"/><Relationship Id="rId2" Type="http://schemas.openxmlformats.org/officeDocument/2006/relationships/image" Target="../media/image77.png"/><Relationship Id="rId1" Type="http://schemas.openxmlformats.org/officeDocument/2006/relationships/image" Target="../media/image76.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4.xml"/><Relationship Id="rId2" Type="http://schemas.openxmlformats.org/officeDocument/2006/relationships/image" Target="../media/image79.png"/><Relationship Id="rId1" Type="http://schemas.openxmlformats.org/officeDocument/2006/relationships/image" Target="../media/image78.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4.xml"/><Relationship Id="rId2" Type="http://schemas.openxmlformats.org/officeDocument/2006/relationships/image" Target="../media/image81.png"/><Relationship Id="rId1" Type="http://schemas.openxmlformats.org/officeDocument/2006/relationships/image" Target="../media/image8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2.png"/></Relationships>
</file>

<file path=ppt/slides/_rels/slide54.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4.xml"/><Relationship Id="rId3" Type="http://schemas.openxmlformats.org/officeDocument/2006/relationships/image" Target="../media/image84.wmf"/><Relationship Id="rId2" Type="http://schemas.openxmlformats.org/officeDocument/2006/relationships/oleObject" Target="../embeddings/oleObject1.bin"/><Relationship Id="rId1" Type="http://schemas.openxmlformats.org/officeDocument/2006/relationships/image" Target="../media/image8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个人财务管理系统</a:t>
            </a:r>
            <a:r>
              <a:rPr lang="zh-CN" altLang="en-US" sz="4400" b="1" dirty="0">
                <a:latin typeface="微软雅黑" panose="020B0503020204020204" pitchFamily="34" charset="-122"/>
                <a:ea typeface="微软雅黑" panose="020B0503020204020204" pitchFamily="34" charset="-122"/>
              </a:rPr>
              <a:t>”</a:t>
            </a:r>
            <a:endParaRPr lang="zh-CN" altLang="en-US" sz="4000" b="1" dirty="0">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1" y="3609991"/>
            <a:ext cx="6121400" cy="1584325"/>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孙铭杞</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项目团队成员：刘浩然</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宋浩宁</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李家宝</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孙玥琦</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李炳德</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
        <p:nvSpPr>
          <p:cNvPr id="2" name="文本框 1"/>
          <p:cNvSpPr txBox="1"/>
          <p:nvPr/>
        </p:nvSpPr>
        <p:spPr>
          <a:xfrm>
            <a:off x="4653058" y="5722461"/>
            <a:ext cx="2229439" cy="400110"/>
          </a:xfrm>
          <a:prstGeom prst="rect">
            <a:avLst/>
          </a:prstGeom>
          <a:noFill/>
        </p:spPr>
        <p:txBody>
          <a:bodyPr wrap="square">
            <a:spAutoFit/>
          </a:bodyPr>
          <a:lstStyle/>
          <a:p>
            <a:r>
              <a:rPr lang="en-US" altLang="zh-CN" sz="2000" dirty="0">
                <a:solidFill>
                  <a:schemeClr val="bg1"/>
                </a:solidFill>
              </a:rPr>
              <a:t>2024-11-11</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cstate="print">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799775"/>
          </a:xfrm>
        </p:spPr>
        <p:txBody>
          <a:bodyPr/>
          <a:lstStyle/>
          <a:p>
            <a:r>
              <a:rPr lang="zh-CN" altLang="en-US" dirty="0"/>
              <a:t>现实问题</a:t>
            </a:r>
            <a:endParaRPr lang="zh-CN" altLang="en-US" dirty="0"/>
          </a:p>
          <a:p>
            <a:pPr lvl="1"/>
            <a:r>
              <a:rPr lang="zh-CN" altLang="zh-CN" sz="1800" kern="100" dirty="0">
                <a:effectLst/>
                <a:latin typeface="+mn-ea"/>
                <a:cs typeface="楷体" panose="02010609060101010101" pitchFamily="49" charset="-122"/>
              </a:rPr>
              <a:t>在经济化潮流和金融危机的影响下，社会群体和个人越来越注重于理财软件和理财产品的需求</a:t>
            </a:r>
            <a:r>
              <a:rPr lang="zh-CN" altLang="en-US" sz="1800" kern="100" dirty="0">
                <a:effectLst/>
                <a:latin typeface="+mn-ea"/>
                <a:cs typeface="楷体" panose="02010609060101010101" pitchFamily="49" charset="-122"/>
              </a:rPr>
              <a:t>。</a:t>
            </a:r>
            <a:r>
              <a:rPr lang="zh-CN" altLang="zh-CN" sz="1800" kern="100" dirty="0">
                <a:effectLst/>
                <a:latin typeface="+mn-ea"/>
                <a:cs typeface="楷体" panose="02010609060101010101" pitchFamily="49" charset="-122"/>
              </a:rPr>
              <a:t>个人财务管理系统致力于解决个人在理财过程中遇到的挑战，如跟踪日常收支、制定和遵守预算、进行财务分析和加入心愿目标、以及确保数据安全等。它通过提供便捷的收支记录、智能预算监控、全面的资产管理和定制化财务目标设定等功能，帮助用户更好地控制和优化自己的财务状况。此外，系统还能自动生成财务报表，支持移动访问，使用户能够随时随地掌握自己的经济活动，从而提高财务管理的效率和透明度，确保财务数据的安全和隐私，最终实现财务健康和个人财务目标。</a:t>
            </a:r>
            <a:endParaRPr lang="zh-CN" altLang="en-US" sz="1800" dirty="0">
              <a:latin typeface="+mn-ea"/>
            </a:endParaRPr>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63644" y="1206810"/>
            <a:ext cx="4041423" cy="4542402"/>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632037"/>
          </a:xfrm>
        </p:spPr>
        <p:txBody>
          <a:bodyPr/>
          <a:lstStyle/>
          <a:p>
            <a:r>
              <a:rPr lang="zh-CN" altLang="en-US" dirty="0"/>
              <a:t>核心功能</a:t>
            </a:r>
            <a:endParaRPr lang="zh-CN" altLang="en-US" dirty="0"/>
          </a:p>
          <a:p>
            <a:pPr lvl="1"/>
            <a:r>
              <a:rPr lang="zh-CN" altLang="en-US" sz="1800" dirty="0"/>
              <a:t>软件系统的主体功能包括登录、注册、财务数据导入、财务报表生成、预算设定、异常提醒、财务目标管理、支出类别优化与建议等。</a:t>
            </a:r>
            <a:endParaRPr lang="zh-CN" altLang="en-US" sz="1800" dirty="0"/>
          </a:p>
          <a:p>
            <a:r>
              <a:rPr lang="zh-CN" altLang="en-US" dirty="0"/>
              <a:t>需求创意</a:t>
            </a:r>
            <a:endParaRPr lang="zh-CN" altLang="en-US" dirty="0"/>
          </a:p>
          <a:p>
            <a:pPr lvl="1"/>
            <a:r>
              <a:rPr lang="zh-CN" altLang="zh-CN" sz="1800" kern="100" dirty="0">
                <a:effectLst/>
                <a:latin typeface="+mn-ea"/>
                <a:cs typeface="楷体" panose="02010609060101010101" pitchFamily="49" charset="-122"/>
              </a:rPr>
              <a:t>个人财务管理系统旨在打造一个全面、直观且易于使用的理财平台。它通过一站式服务整合了账单支付、账户跟踪、预算规划和优化建议等功能，使用户能够轻松掌握自己的财务状况。智能预算工具根据用户的收支情况提供个性化的财务规划，而定制化的财务分析则帮助用户识别消费模式，做出更明智的财务决策。</a:t>
            </a:r>
            <a:endParaRPr lang="zh-CN" altLang="en-US" sz="1800" dirty="0">
              <a:latin typeface="+mn-ea"/>
            </a:endParaRPr>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63644" y="1206810"/>
            <a:ext cx="4041423" cy="4542402"/>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8342489" cy="996950"/>
          </a:xfrm>
        </p:spPr>
        <p:txBody>
          <a:bodyPr/>
          <a:lstStyle/>
          <a:p>
            <a:r>
              <a:rPr lang="zh-CN" altLang="en-US" dirty="0"/>
              <a:t>软件用例模型（</a:t>
            </a:r>
            <a:r>
              <a:rPr lang="zh-CN" altLang="en-US" b="1" dirty="0"/>
              <a:t>共有</a:t>
            </a:r>
            <a:r>
              <a:rPr lang="en-US" altLang="zh-CN" b="1" dirty="0"/>
              <a:t>8</a:t>
            </a:r>
            <a:r>
              <a:rPr lang="zh-CN" altLang="en-US" b="1" dirty="0"/>
              <a:t>个用例</a:t>
            </a:r>
            <a:r>
              <a:rPr lang="zh-CN" altLang="en-US" dirty="0"/>
              <a:t>）</a:t>
            </a:r>
            <a:endParaRPr lang="zh-CN" altLang="en-US" dirty="0"/>
          </a:p>
          <a:p>
            <a:endParaRPr lang="zh-CN" altLang="en-US"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a:stretch>
            <a:fillRect/>
          </a:stretch>
        </p:blipFill>
        <p:spPr>
          <a:xfrm>
            <a:off x="2844800" y="2211211"/>
            <a:ext cx="5274310" cy="424180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6170"/>
          </a:xfrm>
        </p:spPr>
        <p:txBody>
          <a:bodyPr/>
          <a:lstStyle/>
          <a:p>
            <a:r>
              <a:rPr lang="zh-CN" altLang="en-US" dirty="0"/>
              <a:t>用例描述及分析顺序图</a:t>
            </a:r>
            <a:endParaRPr lang="en-US" altLang="zh-CN" dirty="0"/>
          </a:p>
          <a:p>
            <a:r>
              <a:rPr lang="en-US" altLang="zh-CN" dirty="0"/>
              <a:t>1-</a:t>
            </a:r>
            <a:r>
              <a:rPr lang="zh-CN" altLang="en-US" dirty="0"/>
              <a:t>登录用例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5887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04800" algn="just">
              <a:lnSpc>
                <a:spcPct val="150000"/>
              </a:lnSpc>
            </a:pPr>
            <a:endParaRPr lang="en-US" altLang="zh-CN" sz="800" kern="100" dirty="0">
              <a:effectLst/>
              <a:latin typeface="Times New Roman" panose="02020603050405020304" pitchFamily="18" charset="0"/>
              <a:ea typeface="仿宋" panose="02010609060101010101" pitchFamily="49" charset="-122"/>
              <a:cs typeface="Times New Roman" panose="02020603050405020304" pitchFamily="18" charset="0"/>
            </a:endParaRPr>
          </a:p>
          <a:p>
            <a:pPr algn="ctr"/>
            <a:endParaRPr lang="zh-CN" altLang="en-US" dirty="0"/>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登录用例描述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9332"/>
          </a:xfrm>
          <a:prstGeom prst="rect">
            <a:avLst/>
          </a:prstGeom>
          <a:noFill/>
        </p:spPr>
        <p:txBody>
          <a:bodyPr wrap="square" rtlCol="0">
            <a:spAutoFit/>
          </a:bodyPr>
          <a:lstStyle/>
          <a:p>
            <a:pPr algn="ctr"/>
            <a:r>
              <a:rPr lang="zh-CN" altLang="en-US" dirty="0"/>
              <a:t>登录用例分析顺序图</a:t>
            </a:r>
            <a:endParaRPr lang="zh-CN" altLang="en-US" dirty="0"/>
          </a:p>
        </p:txBody>
      </p:sp>
      <p:pic>
        <p:nvPicPr>
          <p:cNvPr id="8" name="图片 7"/>
          <p:cNvPicPr>
            <a:picLocks noChangeAspect="1"/>
          </p:cNvPicPr>
          <p:nvPr/>
        </p:nvPicPr>
        <p:blipFill>
          <a:blip r:embed="rId2"/>
          <a:stretch>
            <a:fillRect/>
          </a:stretch>
        </p:blipFill>
        <p:spPr>
          <a:xfrm>
            <a:off x="1405835" y="2588744"/>
            <a:ext cx="3369365" cy="3164471"/>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6170"/>
          </a:xfrm>
        </p:spPr>
        <p:txBody>
          <a:bodyPr/>
          <a:lstStyle/>
          <a:p>
            <a:r>
              <a:rPr lang="zh-CN" altLang="en-US" dirty="0"/>
              <a:t>用例描述及分析顺序图</a:t>
            </a:r>
            <a:endParaRPr lang="en-US" altLang="zh-CN" dirty="0"/>
          </a:p>
          <a:p>
            <a:r>
              <a:rPr lang="en-US" altLang="zh-CN" dirty="0"/>
              <a:t>2-</a:t>
            </a:r>
            <a:r>
              <a:rPr lang="zh-CN" altLang="en-US" dirty="0"/>
              <a:t>注册用例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04800" algn="just">
              <a:lnSpc>
                <a:spcPct val="150000"/>
              </a:lnSpc>
            </a:pPr>
            <a:endParaRPr lang="zh-CN" altLang="zh-CN" sz="800" kern="100" dirty="0">
              <a:effectLst/>
              <a:latin typeface="Times New Roman" panose="02020603050405020304" pitchFamily="18" charset="0"/>
              <a:ea typeface="仿宋" panose="02010609060101010101" pitchFamily="49" charset="-122"/>
              <a:cs typeface="Times New Roman" panose="02020603050405020304" pitchFamily="18" charset="0"/>
            </a:endParaRPr>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注册用例描述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911959" y="6088391"/>
            <a:ext cx="2664178" cy="369332"/>
          </a:xfrm>
          <a:prstGeom prst="rect">
            <a:avLst/>
          </a:prstGeom>
          <a:noFill/>
        </p:spPr>
        <p:txBody>
          <a:bodyPr wrap="square" rtlCol="0">
            <a:spAutoFit/>
          </a:bodyPr>
          <a:lstStyle/>
          <a:p>
            <a:pPr algn="ctr"/>
            <a:r>
              <a:rPr lang="zh-CN" altLang="en-US" dirty="0"/>
              <a:t>注册用例分析顺序图</a:t>
            </a:r>
            <a:endParaRPr lang="zh-CN" altLang="en-US" dirty="0"/>
          </a:p>
        </p:txBody>
      </p:sp>
      <p:pic>
        <p:nvPicPr>
          <p:cNvPr id="8" name="图片 7"/>
          <p:cNvPicPr>
            <a:picLocks noChangeAspect="1"/>
          </p:cNvPicPr>
          <p:nvPr/>
        </p:nvPicPr>
        <p:blipFill>
          <a:blip r:embed="rId2"/>
          <a:stretch>
            <a:fillRect/>
          </a:stretch>
        </p:blipFill>
        <p:spPr>
          <a:xfrm>
            <a:off x="1409215" y="2689495"/>
            <a:ext cx="3232585" cy="3159522"/>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3-财务数据导入</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财务数据导入用例描述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296150" y="6108700"/>
            <a:ext cx="3597910" cy="349250"/>
          </a:xfrm>
          <a:prstGeom prst="rect">
            <a:avLst/>
          </a:prstGeom>
          <a:noFill/>
        </p:spPr>
        <p:txBody>
          <a:bodyPr wrap="square" rtlCol="0">
            <a:noAutofit/>
          </a:bodyPr>
          <a:lstStyle/>
          <a:p>
            <a:pPr algn="ctr"/>
            <a:r>
              <a:rPr lang="en-US" altLang="zh-CN" dirty="0"/>
              <a:t>财务数据导入</a:t>
            </a:r>
            <a:r>
              <a:rPr lang="zh-CN" altLang="en-US" dirty="0"/>
              <a:t>用例分析顺序图</a:t>
            </a:r>
            <a:endParaRPr lang="zh-CN" altLang="en-US" dirty="0"/>
          </a:p>
        </p:txBody>
      </p:sp>
      <p:pic>
        <p:nvPicPr>
          <p:cNvPr id="7" name="图片 6"/>
          <p:cNvPicPr>
            <a:picLocks noChangeAspect="1"/>
          </p:cNvPicPr>
          <p:nvPr/>
        </p:nvPicPr>
        <p:blipFill>
          <a:blip r:embed="rId2"/>
          <a:stretch>
            <a:fillRect/>
          </a:stretch>
        </p:blipFill>
        <p:spPr>
          <a:xfrm>
            <a:off x="1895475" y="2658745"/>
            <a:ext cx="2476500" cy="322453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4-财务报表生成</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财务报表生成用例描述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219315" y="6089015"/>
            <a:ext cx="3690620" cy="665480"/>
          </a:xfrm>
          <a:prstGeom prst="rect">
            <a:avLst/>
          </a:prstGeom>
          <a:noFill/>
        </p:spPr>
        <p:txBody>
          <a:bodyPr wrap="square" rtlCol="0">
            <a:noAutofit/>
          </a:bodyPr>
          <a:lstStyle/>
          <a:p>
            <a:pPr algn="ctr"/>
            <a:r>
              <a:rPr lang="en-US" altLang="zh-CN" dirty="0">
                <a:sym typeface="+mn-ea"/>
              </a:rPr>
              <a:t>财务报表生成</a:t>
            </a:r>
            <a:r>
              <a:rPr lang="zh-CN" altLang="en-US" dirty="0"/>
              <a:t>用例分析顺序图</a:t>
            </a:r>
            <a:endParaRPr lang="zh-CN" altLang="en-US" dirty="0"/>
          </a:p>
        </p:txBody>
      </p:sp>
      <p:pic>
        <p:nvPicPr>
          <p:cNvPr id="8" name="图片 7"/>
          <p:cNvPicPr>
            <a:picLocks noChangeAspect="1"/>
          </p:cNvPicPr>
          <p:nvPr/>
        </p:nvPicPr>
        <p:blipFill>
          <a:blip r:embed="rId2"/>
          <a:stretch>
            <a:fillRect/>
          </a:stretch>
        </p:blipFill>
        <p:spPr>
          <a:xfrm>
            <a:off x="1399822" y="2681161"/>
            <a:ext cx="3457207" cy="3133306"/>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5-预算设定</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预算设定用例描述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181215" y="6089650"/>
            <a:ext cx="3904615" cy="387985"/>
          </a:xfrm>
          <a:prstGeom prst="rect">
            <a:avLst/>
          </a:prstGeom>
          <a:noFill/>
        </p:spPr>
        <p:txBody>
          <a:bodyPr wrap="square" rtlCol="0">
            <a:noAutofit/>
          </a:bodyPr>
          <a:lstStyle/>
          <a:p>
            <a:pPr algn="ctr"/>
            <a:r>
              <a:rPr lang="en-US" altLang="zh-CN" dirty="0"/>
              <a:t>预算设定</a:t>
            </a:r>
            <a:r>
              <a:rPr lang="zh-CN" altLang="en-US" dirty="0"/>
              <a:t>用例分析顺序图</a:t>
            </a:r>
            <a:endParaRPr lang="zh-CN" altLang="en-US" dirty="0"/>
          </a:p>
        </p:txBody>
      </p:sp>
      <p:pic>
        <p:nvPicPr>
          <p:cNvPr id="8" name="图片 7"/>
          <p:cNvPicPr>
            <a:picLocks noChangeAspect="1"/>
          </p:cNvPicPr>
          <p:nvPr/>
        </p:nvPicPr>
        <p:blipFill>
          <a:blip r:embed="rId2"/>
          <a:stretch>
            <a:fillRect/>
          </a:stretch>
        </p:blipFill>
        <p:spPr>
          <a:xfrm>
            <a:off x="1428518" y="2658360"/>
            <a:ext cx="3464569" cy="3212461"/>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6-异常提醒</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异常提醒用例描述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51650" y="6088380"/>
            <a:ext cx="4318635" cy="665480"/>
          </a:xfrm>
          <a:prstGeom prst="rect">
            <a:avLst/>
          </a:prstGeom>
          <a:noFill/>
        </p:spPr>
        <p:txBody>
          <a:bodyPr wrap="square" rtlCol="0">
            <a:noAutofit/>
          </a:bodyPr>
          <a:lstStyle/>
          <a:p>
            <a:pPr algn="ctr"/>
            <a:r>
              <a:rPr lang="en-US" altLang="zh-CN" dirty="0"/>
              <a:t>异常提醒</a:t>
            </a:r>
            <a:r>
              <a:rPr lang="zh-CN" altLang="en-US" dirty="0"/>
              <a:t>用例分析顺序图</a:t>
            </a:r>
            <a:endParaRPr lang="zh-CN" altLang="en-US" dirty="0"/>
          </a:p>
        </p:txBody>
      </p:sp>
      <p:pic>
        <p:nvPicPr>
          <p:cNvPr id="8" name="图片 7"/>
          <p:cNvPicPr>
            <a:picLocks noChangeAspect="1"/>
          </p:cNvPicPr>
          <p:nvPr/>
        </p:nvPicPr>
        <p:blipFill>
          <a:blip r:embed="rId2"/>
          <a:stretch>
            <a:fillRect/>
          </a:stretch>
        </p:blipFill>
        <p:spPr>
          <a:xfrm>
            <a:off x="1429047" y="2696913"/>
            <a:ext cx="3610440" cy="3144686"/>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7-财务目标管理</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财务目标管理用例描述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271385" y="6022975"/>
            <a:ext cx="3315335" cy="645795"/>
          </a:xfrm>
          <a:prstGeom prst="rect">
            <a:avLst/>
          </a:prstGeom>
          <a:noFill/>
        </p:spPr>
        <p:txBody>
          <a:bodyPr wrap="square" rtlCol="0">
            <a:noAutofit/>
          </a:bodyPr>
          <a:lstStyle/>
          <a:p>
            <a:pPr algn="ctr"/>
            <a:r>
              <a:rPr lang="en-US" altLang="zh-CN" dirty="0"/>
              <a:t>财务目标管理</a:t>
            </a:r>
            <a:r>
              <a:rPr lang="zh-CN" altLang="en-US" dirty="0"/>
              <a:t>用例分析顺序图</a:t>
            </a:r>
            <a:endParaRPr lang="zh-CN" altLang="en-US" dirty="0"/>
          </a:p>
        </p:txBody>
      </p:sp>
      <p:pic>
        <p:nvPicPr>
          <p:cNvPr id="8" name="图片 7"/>
          <p:cNvPicPr>
            <a:picLocks noChangeAspect="1"/>
          </p:cNvPicPr>
          <p:nvPr/>
        </p:nvPicPr>
        <p:blipFill>
          <a:blip r:embed="rId2"/>
          <a:stretch>
            <a:fillRect/>
          </a:stretch>
        </p:blipFill>
        <p:spPr>
          <a:xfrm>
            <a:off x="1183918" y="2715491"/>
            <a:ext cx="4100697" cy="3107529"/>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8-支出优化与节省建议</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2550"/>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544683" y="5965825"/>
            <a:ext cx="3379168" cy="369332"/>
          </a:xfrm>
          <a:prstGeom prst="rect">
            <a:avLst/>
          </a:prstGeom>
          <a:noFill/>
        </p:spPr>
        <p:txBody>
          <a:bodyPr wrap="square" rtlCol="0">
            <a:spAutoFit/>
          </a:bodyPr>
          <a:lstStyle/>
          <a:p>
            <a:pPr algn="ctr"/>
            <a:r>
              <a:rPr lang="zh-CN" altLang="en-US" dirty="0"/>
              <a:t>支出优化与节省建议用例描述</a:t>
            </a:r>
            <a:endParaRPr lang="zh-CN" altLang="en-US" dirty="0"/>
          </a:p>
        </p:txBody>
      </p:sp>
      <p:sp>
        <p:nvSpPr>
          <p:cNvPr id="5" name="矩形 4"/>
          <p:cNvSpPr/>
          <p:nvPr/>
        </p:nvSpPr>
        <p:spPr>
          <a:xfrm>
            <a:off x="6688667" y="2654945"/>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82130" y="5965825"/>
            <a:ext cx="4094480" cy="702945"/>
          </a:xfrm>
          <a:prstGeom prst="rect">
            <a:avLst/>
          </a:prstGeom>
          <a:noFill/>
        </p:spPr>
        <p:txBody>
          <a:bodyPr wrap="square" rtlCol="0">
            <a:noAutofit/>
          </a:bodyPr>
          <a:lstStyle/>
          <a:p>
            <a:pPr algn="ctr"/>
            <a:r>
              <a:rPr lang="en-US" altLang="zh-CN" dirty="0">
                <a:sym typeface="+mn-ea"/>
              </a:rPr>
              <a:t>支出优化与节省建议</a:t>
            </a:r>
            <a:r>
              <a:rPr lang="zh-CN" altLang="en-US" dirty="0"/>
              <a:t>用例分析顺序图</a:t>
            </a:r>
            <a:endParaRPr lang="zh-CN" altLang="en-US" dirty="0"/>
          </a:p>
        </p:txBody>
      </p:sp>
      <p:pic>
        <p:nvPicPr>
          <p:cNvPr id="8" name="图片 7"/>
          <p:cNvPicPr>
            <a:picLocks noChangeAspect="1"/>
          </p:cNvPicPr>
          <p:nvPr/>
        </p:nvPicPr>
        <p:blipFill>
          <a:blip r:embed="rId2"/>
          <a:stretch>
            <a:fillRect/>
          </a:stretch>
        </p:blipFill>
        <p:spPr>
          <a:xfrm>
            <a:off x="1271962" y="2685902"/>
            <a:ext cx="3924609" cy="3161917"/>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996950"/>
          </a:xfrm>
        </p:spPr>
        <p:txBody>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a:stretch>
            <a:fillRect/>
          </a:stretch>
        </p:blipFill>
        <p:spPr>
          <a:xfrm>
            <a:off x="2631821" y="2253542"/>
            <a:ext cx="6928357" cy="4157014"/>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矩形 2"/>
          <p:cNvSpPr/>
          <p:nvPr/>
        </p:nvSpPr>
        <p:spPr>
          <a:xfrm>
            <a:off x="1219200"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1851378" y="5826926"/>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6" name="矩形 5"/>
          <p:cNvSpPr/>
          <p:nvPr/>
        </p:nvSpPr>
        <p:spPr>
          <a:xfrm>
            <a:off x="6914444" y="2393244"/>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704666" y="584764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8" name="图片 7"/>
          <p:cNvPicPr>
            <a:picLocks noChangeAspect="1"/>
          </p:cNvPicPr>
          <p:nvPr/>
        </p:nvPicPr>
        <p:blipFill>
          <a:blip r:embed="rId1"/>
          <a:stretch>
            <a:fillRect/>
          </a:stretch>
        </p:blipFill>
        <p:spPr>
          <a:xfrm>
            <a:off x="1277368" y="2443053"/>
            <a:ext cx="4362595" cy="3099188"/>
          </a:xfrm>
          <a:prstGeom prst="rect">
            <a:avLst/>
          </a:prstGeom>
        </p:spPr>
      </p:pic>
      <p:pic>
        <p:nvPicPr>
          <p:cNvPr id="10" name="图片 9"/>
          <p:cNvPicPr>
            <a:picLocks noChangeAspect="1"/>
          </p:cNvPicPr>
          <p:nvPr/>
        </p:nvPicPr>
        <p:blipFill>
          <a:blip r:embed="rId2"/>
          <a:stretch>
            <a:fillRect/>
          </a:stretch>
        </p:blipFill>
        <p:spPr>
          <a:xfrm>
            <a:off x="7019284" y="2443053"/>
            <a:ext cx="4259838" cy="3099188"/>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9505245" cy="817182"/>
          </a:xfrm>
        </p:spPr>
        <p:txBody>
          <a:bodyPr>
            <a:normAutofit lnSpcReduction="10000"/>
          </a:bodyPr>
          <a:lstStyle/>
          <a:p>
            <a:r>
              <a:rPr lang="zh-CN" altLang="en-US" dirty="0"/>
              <a:t>用户界面设计及其模型</a:t>
            </a:r>
            <a:endParaRPr lang="en-US" altLang="zh-CN" dirty="0"/>
          </a:p>
          <a:p>
            <a:pPr lvl="1"/>
            <a:r>
              <a:rPr lang="zh-CN" altLang="en-US" dirty="0"/>
              <a:t>用户登录界面原型，界面设计类图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776614" y="2697259"/>
            <a:ext cx="7076058" cy="3292777"/>
          </a:xfrm>
          <a:prstGeom prst="rect">
            <a:avLst/>
          </a:prstGeom>
        </p:spPr>
      </p:pic>
      <p:pic>
        <p:nvPicPr>
          <p:cNvPr id="6" name="图片 5"/>
          <p:cNvPicPr>
            <a:picLocks noChangeAspect="1"/>
          </p:cNvPicPr>
          <p:nvPr/>
        </p:nvPicPr>
        <p:blipFill>
          <a:blip r:embed="rId2"/>
          <a:stretch>
            <a:fillRect/>
          </a:stretch>
        </p:blipFill>
        <p:spPr>
          <a:xfrm>
            <a:off x="6613228" y="2054388"/>
            <a:ext cx="4940554" cy="2121009"/>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900943"/>
          </a:xfrm>
        </p:spPr>
        <p:txBody>
          <a:bodyPr>
            <a:normAutofit/>
          </a:bodyPr>
          <a:lstStyle/>
          <a:p>
            <a:r>
              <a:rPr lang="zh-CN" altLang="en-US" dirty="0"/>
              <a:t>用户界面设计及其模型</a:t>
            </a:r>
            <a:endParaRPr lang="en-US" altLang="zh-CN" dirty="0"/>
          </a:p>
          <a:p>
            <a:pPr lvl="1"/>
            <a:r>
              <a:rPr lang="zh-CN" altLang="en-US" dirty="0"/>
              <a:t>用户注册界面原型，界面设计类图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534595" y="2658123"/>
            <a:ext cx="6564220" cy="2989100"/>
          </a:xfrm>
          <a:prstGeom prst="rect">
            <a:avLst/>
          </a:prstGeom>
        </p:spPr>
      </p:pic>
      <p:pic>
        <p:nvPicPr>
          <p:cNvPr id="6" name="图片 5"/>
          <p:cNvPicPr>
            <a:picLocks noChangeAspect="1"/>
          </p:cNvPicPr>
          <p:nvPr/>
        </p:nvPicPr>
        <p:blipFill>
          <a:blip r:embed="rId2"/>
          <a:stretch>
            <a:fillRect/>
          </a:stretch>
        </p:blipFill>
        <p:spPr>
          <a:xfrm>
            <a:off x="7372386" y="2508310"/>
            <a:ext cx="4686119" cy="1634412"/>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956785"/>
          </a:xfrm>
        </p:spPr>
        <p:txBody>
          <a:bodyPr>
            <a:normAutofit/>
          </a:bodyPr>
          <a:lstStyle/>
          <a:p>
            <a:r>
              <a:rPr lang="zh-CN" altLang="en-US" dirty="0"/>
              <a:t>用户界面设计及其模型</a:t>
            </a:r>
            <a:endParaRPr lang="en-US" altLang="zh-CN" dirty="0"/>
          </a:p>
          <a:p>
            <a:pPr lvl="1"/>
            <a:r>
              <a:rPr lang="zh-CN" altLang="en-US" dirty="0"/>
              <a:t>欢迎界面原型，界面设计类图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139957" y="2694339"/>
            <a:ext cx="6814892" cy="3308520"/>
          </a:xfrm>
          <a:prstGeom prst="rect">
            <a:avLst/>
          </a:prstGeom>
        </p:spPr>
      </p:pic>
      <p:pic>
        <p:nvPicPr>
          <p:cNvPr id="6" name="图片 5"/>
          <p:cNvPicPr>
            <a:picLocks noChangeAspect="1"/>
          </p:cNvPicPr>
          <p:nvPr/>
        </p:nvPicPr>
        <p:blipFill>
          <a:blip r:embed="rId2"/>
          <a:stretch>
            <a:fillRect/>
          </a:stretch>
        </p:blipFill>
        <p:spPr>
          <a:xfrm>
            <a:off x="6312383" y="1814336"/>
            <a:ext cx="5511995" cy="222880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9505245" cy="942824"/>
          </a:xfrm>
        </p:spPr>
        <p:txBody>
          <a:bodyPr>
            <a:normAutofit/>
          </a:bodyPr>
          <a:lstStyle/>
          <a:p>
            <a:r>
              <a:rPr lang="zh-CN" altLang="en-US" dirty="0"/>
              <a:t>用户界面设计及其模型</a:t>
            </a:r>
            <a:endParaRPr lang="en-US" altLang="zh-CN" dirty="0"/>
          </a:p>
          <a:p>
            <a:pPr lvl="1"/>
            <a:r>
              <a:rPr lang="zh-CN" altLang="en-US" dirty="0"/>
              <a:t>数据导入界面原型，界面设计类图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50503" y="2757161"/>
            <a:ext cx="6839234" cy="3198001"/>
          </a:xfrm>
          <a:prstGeom prst="rect">
            <a:avLst/>
          </a:prstGeom>
        </p:spPr>
      </p:pic>
      <p:pic>
        <p:nvPicPr>
          <p:cNvPr id="6" name="图片 5"/>
          <p:cNvPicPr>
            <a:picLocks noChangeAspect="1"/>
          </p:cNvPicPr>
          <p:nvPr/>
        </p:nvPicPr>
        <p:blipFill>
          <a:blip r:embed="rId2"/>
          <a:stretch>
            <a:fillRect/>
          </a:stretch>
        </p:blipFill>
        <p:spPr>
          <a:xfrm>
            <a:off x="6488452" y="2447925"/>
            <a:ext cx="5553075" cy="196215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9505245" cy="845102"/>
          </a:xfrm>
        </p:spPr>
        <p:txBody>
          <a:bodyPr>
            <a:normAutofit lnSpcReduction="10000"/>
          </a:bodyPr>
          <a:lstStyle/>
          <a:p>
            <a:r>
              <a:rPr lang="zh-CN" altLang="en-US" dirty="0"/>
              <a:t>用户界面设计及其模型</a:t>
            </a:r>
            <a:endParaRPr lang="en-US" altLang="zh-CN" dirty="0"/>
          </a:p>
          <a:p>
            <a:pPr lvl="1"/>
            <a:r>
              <a:rPr lang="zh-CN" altLang="en-US" dirty="0"/>
              <a:t>自定义添加界面原型，界面设计类图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183682" y="2659439"/>
            <a:ext cx="6056012" cy="3149939"/>
          </a:xfrm>
          <a:prstGeom prst="rect">
            <a:avLst/>
          </a:prstGeom>
        </p:spPr>
      </p:pic>
      <p:pic>
        <p:nvPicPr>
          <p:cNvPr id="6" name="图片 5"/>
          <p:cNvPicPr>
            <a:picLocks noChangeAspect="1"/>
          </p:cNvPicPr>
          <p:nvPr/>
        </p:nvPicPr>
        <p:blipFill>
          <a:blip r:embed="rId2"/>
          <a:stretch>
            <a:fillRect/>
          </a:stretch>
        </p:blipFill>
        <p:spPr>
          <a:xfrm>
            <a:off x="6433592" y="2608141"/>
            <a:ext cx="5467350" cy="199072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9505245" cy="914904"/>
          </a:xfrm>
        </p:spPr>
        <p:txBody>
          <a:bodyPr>
            <a:normAutofit/>
          </a:bodyPr>
          <a:lstStyle/>
          <a:p>
            <a:r>
              <a:rPr lang="zh-CN" altLang="en-US" dirty="0"/>
              <a:t>用户界面设计及其模型</a:t>
            </a:r>
            <a:endParaRPr lang="en-US" altLang="zh-CN" dirty="0"/>
          </a:p>
          <a:p>
            <a:pPr lvl="1"/>
            <a:r>
              <a:rPr lang="zh-CN" altLang="en-US" dirty="0"/>
              <a:t>报表生成界面原型，界面设计类图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266132" y="2680379"/>
            <a:ext cx="7037508" cy="3404859"/>
          </a:xfrm>
          <a:prstGeom prst="rect">
            <a:avLst/>
          </a:prstGeom>
        </p:spPr>
      </p:pic>
      <p:pic>
        <p:nvPicPr>
          <p:cNvPr id="8" name="图片 7"/>
          <p:cNvPicPr>
            <a:picLocks noChangeAspect="1"/>
          </p:cNvPicPr>
          <p:nvPr/>
        </p:nvPicPr>
        <p:blipFill>
          <a:blip r:embed="rId2"/>
          <a:stretch>
            <a:fillRect/>
          </a:stretch>
        </p:blipFill>
        <p:spPr>
          <a:xfrm>
            <a:off x="6549782" y="1487583"/>
            <a:ext cx="5276850" cy="2057400"/>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9505245" cy="907924"/>
          </a:xfrm>
        </p:spPr>
        <p:txBody>
          <a:bodyPr>
            <a:normAutofit/>
          </a:bodyPr>
          <a:lstStyle/>
          <a:p>
            <a:r>
              <a:rPr lang="zh-CN" altLang="en-US" dirty="0"/>
              <a:t>用户界面设计及其模型</a:t>
            </a:r>
            <a:endParaRPr lang="en-US" altLang="zh-CN" dirty="0"/>
          </a:p>
          <a:p>
            <a:pPr lvl="1"/>
            <a:r>
              <a:rPr lang="zh-CN" altLang="en-US" dirty="0"/>
              <a:t>报表界面原型，界面设计类图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55841" y="2722261"/>
            <a:ext cx="7509226" cy="3413823"/>
          </a:xfrm>
          <a:prstGeom prst="rect">
            <a:avLst/>
          </a:prstGeom>
        </p:spPr>
      </p:pic>
      <p:pic>
        <p:nvPicPr>
          <p:cNvPr id="6" name="图片 5"/>
          <p:cNvPicPr>
            <a:picLocks noChangeAspect="1"/>
          </p:cNvPicPr>
          <p:nvPr/>
        </p:nvPicPr>
        <p:blipFill>
          <a:blip r:embed="rId2"/>
          <a:stretch>
            <a:fillRect/>
          </a:stretch>
        </p:blipFill>
        <p:spPr>
          <a:xfrm>
            <a:off x="6633981" y="2067542"/>
            <a:ext cx="5092676" cy="1617381"/>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922337"/>
          </a:xfrm>
        </p:spPr>
        <p:txBody>
          <a:bodyPr>
            <a:normAutofit/>
          </a:bodyPr>
          <a:lstStyle/>
          <a:p>
            <a:r>
              <a:rPr lang="zh-CN" altLang="en-US" dirty="0"/>
              <a:t>用户界面设计及其模型</a:t>
            </a:r>
            <a:endParaRPr lang="en-US" altLang="zh-CN" dirty="0"/>
          </a:p>
          <a:p>
            <a:pPr lvl="1"/>
            <a:r>
              <a:rPr lang="zh-CN" altLang="en-US" dirty="0"/>
              <a:t>预算设定界面原型，界面设计类图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94970" y="2736673"/>
            <a:ext cx="7772062" cy="3125108"/>
          </a:xfrm>
          <a:prstGeom prst="rect">
            <a:avLst/>
          </a:prstGeom>
        </p:spPr>
      </p:pic>
      <p:pic>
        <p:nvPicPr>
          <p:cNvPr id="6" name="图片 5"/>
          <p:cNvPicPr>
            <a:picLocks noChangeAspect="1"/>
          </p:cNvPicPr>
          <p:nvPr/>
        </p:nvPicPr>
        <p:blipFill>
          <a:blip r:embed="rId2"/>
          <a:stretch>
            <a:fillRect/>
          </a:stretch>
        </p:blipFill>
        <p:spPr>
          <a:xfrm>
            <a:off x="6871005" y="2085622"/>
            <a:ext cx="5170922" cy="1573389"/>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lvl="1"/>
            <a:r>
              <a:rPr lang="zh-CN" altLang="en-US" dirty="0"/>
              <a:t>异常监测界面原型，界面设计类图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0" y="2847902"/>
            <a:ext cx="7290636" cy="3256641"/>
          </a:xfrm>
          <a:prstGeom prst="rect">
            <a:avLst/>
          </a:prstGeom>
        </p:spPr>
      </p:pic>
      <p:pic>
        <p:nvPicPr>
          <p:cNvPr id="6" name="图片 5"/>
          <p:cNvPicPr>
            <a:picLocks noChangeAspect="1"/>
          </p:cNvPicPr>
          <p:nvPr/>
        </p:nvPicPr>
        <p:blipFill>
          <a:blip r:embed="rId2"/>
          <a:stretch>
            <a:fillRect/>
          </a:stretch>
        </p:blipFill>
        <p:spPr>
          <a:xfrm>
            <a:off x="6376657" y="1814336"/>
            <a:ext cx="5573837" cy="1728133"/>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5472871" cy="942824"/>
          </a:xfrm>
        </p:spPr>
        <p:txBody>
          <a:bodyPr>
            <a:normAutofit/>
          </a:bodyPr>
          <a:lstStyle/>
          <a:p>
            <a:r>
              <a:rPr lang="zh-CN" altLang="en-US" dirty="0"/>
              <a:t>用户界面设计及其模型</a:t>
            </a:r>
            <a:endParaRPr lang="en-US" altLang="zh-CN" dirty="0"/>
          </a:p>
          <a:p>
            <a:pPr lvl="1"/>
            <a:r>
              <a:rPr lang="zh-CN" altLang="en-US" dirty="0"/>
              <a:t>目标管理界面原型，界面设计类图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69802" y="2757161"/>
            <a:ext cx="7142986" cy="3343403"/>
          </a:xfrm>
          <a:prstGeom prst="rect">
            <a:avLst/>
          </a:prstGeom>
        </p:spPr>
      </p:pic>
      <p:pic>
        <p:nvPicPr>
          <p:cNvPr id="6" name="图片 5"/>
          <p:cNvPicPr>
            <a:picLocks noChangeAspect="1"/>
          </p:cNvPicPr>
          <p:nvPr/>
        </p:nvPicPr>
        <p:blipFill>
          <a:blip r:embed="rId2"/>
          <a:stretch>
            <a:fillRect/>
          </a:stretch>
        </p:blipFill>
        <p:spPr>
          <a:xfrm>
            <a:off x="6554798" y="1783852"/>
            <a:ext cx="5472870" cy="164812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7"/>
            <a:ext cx="5472871" cy="942824"/>
          </a:xfrm>
        </p:spPr>
        <p:txBody>
          <a:bodyPr>
            <a:normAutofit/>
          </a:bodyPr>
          <a:lstStyle/>
          <a:p>
            <a:r>
              <a:rPr lang="zh-CN" altLang="en-US" dirty="0"/>
              <a:t>用户界面设计及其模型</a:t>
            </a:r>
            <a:endParaRPr lang="en-US" altLang="zh-CN" dirty="0"/>
          </a:p>
          <a:p>
            <a:pPr lvl="1"/>
            <a:r>
              <a:rPr lang="zh-CN" altLang="en-US" dirty="0"/>
              <a:t>支出优化界面原型，界面设计类图</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5" name="图片 4"/>
          <p:cNvPicPr>
            <a:picLocks noChangeAspect="1"/>
          </p:cNvPicPr>
          <p:nvPr/>
        </p:nvPicPr>
        <p:blipFill>
          <a:blip r:embed="rId1"/>
          <a:stretch>
            <a:fillRect/>
          </a:stretch>
        </p:blipFill>
        <p:spPr>
          <a:xfrm>
            <a:off x="237326" y="2720016"/>
            <a:ext cx="6817098" cy="4137984"/>
          </a:xfrm>
          <a:prstGeom prst="rect">
            <a:avLst/>
          </a:prstGeom>
        </p:spPr>
      </p:pic>
      <p:pic>
        <p:nvPicPr>
          <p:cNvPr id="10" name="图片 9"/>
          <p:cNvPicPr>
            <a:picLocks noChangeAspect="1"/>
          </p:cNvPicPr>
          <p:nvPr/>
        </p:nvPicPr>
        <p:blipFill>
          <a:blip r:embed="rId2"/>
          <a:stretch>
            <a:fillRect/>
          </a:stretch>
        </p:blipFill>
        <p:spPr>
          <a:xfrm>
            <a:off x="6386845" y="1710320"/>
            <a:ext cx="5805155" cy="171868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844169" y="1800376"/>
            <a:ext cx="5444950" cy="893963"/>
          </a:xfrm>
        </p:spPr>
        <p:txBody>
          <a:bodyPr>
            <a:normAutofit/>
          </a:bodyPr>
          <a:lstStyle/>
          <a:p>
            <a:r>
              <a:rPr lang="zh-CN" altLang="en-US" dirty="0"/>
              <a:t>用户界面设计及其模型</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3315573" y="2248359"/>
            <a:ext cx="8625142" cy="3732883"/>
          </a:xfrm>
          <a:prstGeom prst="rect">
            <a:avLst/>
          </a:prstGeom>
        </p:spPr>
      </p:pic>
      <p:sp>
        <p:nvSpPr>
          <p:cNvPr id="6" name="文本框 5"/>
          <p:cNvSpPr txBox="1"/>
          <p:nvPr/>
        </p:nvSpPr>
        <p:spPr>
          <a:xfrm>
            <a:off x="993421" y="2429402"/>
            <a:ext cx="2322151" cy="369332"/>
          </a:xfrm>
          <a:prstGeom prst="rect">
            <a:avLst/>
          </a:prstGeom>
          <a:noFill/>
        </p:spPr>
        <p:txBody>
          <a:bodyPr wrap="square">
            <a:spAutoFit/>
          </a:bodyPr>
          <a:lstStyle/>
          <a:p>
            <a:r>
              <a:rPr lang="zh-CN" altLang="en-US" dirty="0"/>
              <a:t>界面跳转流顺序图</a:t>
            </a:r>
            <a:endParaRPr lang="en-US" altLang="zh-CN" dirty="0"/>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767100"/>
          </a:xfrm>
        </p:spPr>
        <p:txBody>
          <a:bodyPr>
            <a:normAutofit fontScale="25000" lnSpcReduction="20000"/>
          </a:bodyPr>
          <a:lstStyle/>
          <a:p>
            <a:r>
              <a:rPr lang="zh-CN" altLang="en-US" sz="9335" dirty="0">
                <a:sym typeface="+mn-ea"/>
              </a:rPr>
              <a:t>用例设计</a:t>
            </a:r>
            <a:endParaRPr lang="zh-CN" altLang="en-US" sz="9335" dirty="0"/>
          </a:p>
          <a:p>
            <a:pPr lvl="1"/>
            <a:r>
              <a:rPr lang="en-US" altLang="zh-CN" sz="9600" dirty="0">
                <a:latin typeface="+mn-ea"/>
                <a:cs typeface="+mn-ea"/>
                <a:sym typeface="+mn-ea"/>
              </a:rPr>
              <a:t>1-用户</a:t>
            </a:r>
            <a:r>
              <a:rPr lang="zh-CN" altLang="en-US" sz="9600" dirty="0">
                <a:latin typeface="+mn-ea"/>
                <a:cs typeface="+mn-ea"/>
                <a:sym typeface="+mn-ea"/>
              </a:rPr>
              <a:t>登录用例实现的设计方案</a:t>
            </a:r>
            <a:endParaRPr lang="zh-CN" altLang="en-US" sz="9600" dirty="0">
              <a:latin typeface="+mn-ea"/>
              <a:cs typeface="+mn-ea"/>
            </a:endParaRPr>
          </a:p>
          <a:p>
            <a:endParaRPr lang="en-US" altLang="zh-CN" sz="9600" dirty="0">
              <a:latin typeface="+mn-ea"/>
              <a:cs typeface="+mn-ea"/>
            </a:endParaRPr>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302635" cy="368300"/>
          </a:xfrm>
          <a:prstGeom prst="rect">
            <a:avLst/>
          </a:prstGeom>
          <a:noFill/>
        </p:spPr>
        <p:txBody>
          <a:bodyPr wrap="square" rtlCol="0">
            <a:spAutoFit/>
          </a:bodyPr>
          <a:lstStyle/>
          <a:p>
            <a:pPr algn="ctr"/>
            <a:r>
              <a:rPr lang="zh-CN" altLang="en-US" dirty="0">
                <a:sym typeface="+mn-ea"/>
              </a:rPr>
              <a:t>用户登录</a:t>
            </a:r>
            <a:r>
              <a:rPr lang="zh-CN" altLang="en-US" dirty="0"/>
              <a:t>用例的分析顺序图</a:t>
            </a:r>
            <a:endParaRPr lang="zh-CN" altLang="en-US" dirty="0"/>
          </a:p>
        </p:txBody>
      </p:sp>
      <p:sp>
        <p:nvSpPr>
          <p:cNvPr id="5" name="矩形 4"/>
          <p:cNvSpPr/>
          <p:nvPr/>
        </p:nvSpPr>
        <p:spPr>
          <a:xfrm>
            <a:off x="6259688" y="2711192"/>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144895"/>
            <a:ext cx="3241040" cy="626110"/>
          </a:xfrm>
          <a:prstGeom prst="rect">
            <a:avLst/>
          </a:prstGeom>
          <a:noFill/>
        </p:spPr>
        <p:txBody>
          <a:bodyPr wrap="square" rtlCol="0">
            <a:noAutofit/>
          </a:bodyPr>
          <a:lstStyle/>
          <a:p>
            <a:pPr algn="ctr"/>
            <a:r>
              <a:rPr lang="zh-CN" altLang="en-US" dirty="0"/>
              <a:t>用户登录用例的设计顺序图</a:t>
            </a:r>
            <a:endParaRPr lang="zh-CN" altLang="en-US" dirty="0"/>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2-用户注册</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032125" cy="368300"/>
          </a:xfrm>
          <a:prstGeom prst="rect">
            <a:avLst/>
          </a:prstGeom>
          <a:noFill/>
        </p:spPr>
        <p:txBody>
          <a:bodyPr wrap="square" rtlCol="0">
            <a:spAutoFit/>
          </a:bodyPr>
          <a:lstStyle/>
          <a:p>
            <a:pPr algn="ctr"/>
            <a:r>
              <a:rPr lang="en-US" altLang="zh-CN" dirty="0">
                <a:sym typeface="+mn-ea"/>
              </a:rPr>
              <a:t>用户注册</a:t>
            </a:r>
            <a:r>
              <a:rPr lang="zh-CN" altLang="en-US" dirty="0"/>
              <a:t>用例的分析顺序图</a:t>
            </a:r>
            <a:endParaRPr lang="zh-CN" altLang="en-US" dirty="0"/>
          </a:p>
        </p:txBody>
      </p:sp>
      <p:sp>
        <p:nvSpPr>
          <p:cNvPr id="5" name="矩形 4"/>
          <p:cNvSpPr/>
          <p:nvPr/>
        </p:nvSpPr>
        <p:spPr>
          <a:xfrm>
            <a:off x="6259688" y="2711192"/>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5967095" y="6049010"/>
            <a:ext cx="5504180" cy="721995"/>
          </a:xfrm>
          <a:prstGeom prst="rect">
            <a:avLst/>
          </a:prstGeom>
          <a:noFill/>
        </p:spPr>
        <p:txBody>
          <a:bodyPr wrap="square" rtlCol="0">
            <a:noAutofit/>
          </a:bodyPr>
          <a:lstStyle/>
          <a:p>
            <a:pPr algn="ctr"/>
            <a:r>
              <a:rPr lang="en-US" altLang="zh-CN" dirty="0"/>
              <a:t>用户注册</a:t>
            </a:r>
            <a:r>
              <a:rPr lang="zh-CN" altLang="en-US" dirty="0"/>
              <a:t>用例的设计顺序图</a:t>
            </a:r>
            <a:endParaRPr lang="zh-CN" altLang="en-US" dirty="0"/>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12"/>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3-财务数据导入</a:t>
            </a:r>
            <a:r>
              <a:rPr lang="zh-CN" altLang="en-US" dirty="0"/>
              <a:t>用例实现的设计方案</a:t>
            </a:r>
            <a:endParaRPr lang="zh-CN" altLang="en-US" dirty="0"/>
          </a:p>
        </p:txBody>
      </p:sp>
      <p:sp>
        <p:nvSpPr>
          <p:cNvPr id="14" name="标题 1"/>
          <p:cNvSpPr>
            <a:spLocks noGrp="1"/>
          </p:cNvSpPr>
          <p:nvPr/>
        </p:nvSpPr>
        <p:spPr>
          <a:xfrm>
            <a:off x="1004711" y="918185"/>
            <a:ext cx="450426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15" name="矩形 14"/>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6" name="文本框 15"/>
          <p:cNvSpPr txBox="1"/>
          <p:nvPr/>
        </p:nvSpPr>
        <p:spPr>
          <a:xfrm>
            <a:off x="1409065" y="6144895"/>
            <a:ext cx="3695065" cy="368300"/>
          </a:xfrm>
          <a:prstGeom prst="rect">
            <a:avLst/>
          </a:prstGeom>
          <a:noFill/>
        </p:spPr>
        <p:txBody>
          <a:bodyPr wrap="square" rtlCol="0">
            <a:spAutoFit/>
          </a:bodyPr>
          <a:lstStyle/>
          <a:p>
            <a:pPr algn="ctr"/>
            <a:r>
              <a:rPr lang="zh-CN" altLang="en-US" dirty="0"/>
              <a:t>财务数据导入用例的分析顺序图</a:t>
            </a:r>
            <a:endParaRPr lang="zh-CN" altLang="en-US" dirty="0"/>
          </a:p>
        </p:txBody>
      </p:sp>
      <p:sp>
        <p:nvSpPr>
          <p:cNvPr id="17" name="矩形 16"/>
          <p:cNvSpPr/>
          <p:nvPr/>
        </p:nvSpPr>
        <p:spPr>
          <a:xfrm>
            <a:off x="6161898" y="2711192"/>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8" name="文本框 17"/>
          <p:cNvSpPr txBox="1"/>
          <p:nvPr/>
        </p:nvSpPr>
        <p:spPr>
          <a:xfrm>
            <a:off x="6871335" y="6126480"/>
            <a:ext cx="3549015" cy="731520"/>
          </a:xfrm>
          <a:prstGeom prst="rect">
            <a:avLst/>
          </a:prstGeom>
          <a:noFill/>
        </p:spPr>
        <p:txBody>
          <a:bodyPr wrap="square" rtlCol="0">
            <a:noAutofit/>
          </a:bodyPr>
          <a:lstStyle/>
          <a:p>
            <a:pPr algn="ctr"/>
            <a:r>
              <a:rPr lang="en-US" altLang="zh-CN" dirty="0"/>
              <a:t>财务数据导入</a:t>
            </a:r>
            <a:r>
              <a:rPr lang="zh-CN" altLang="en-US" dirty="0"/>
              <a:t>用例的设计顺序图</a:t>
            </a:r>
            <a:endParaRPr lang="zh-CN" altLang="en-US" dirty="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4-</a:t>
            </a:r>
            <a:r>
              <a:rPr lang="zh-CN" altLang="en-US" dirty="0"/>
              <a:t>财务</a:t>
            </a:r>
            <a:r>
              <a:rPr dirty="0"/>
              <a:t>报表用例</a:t>
            </a:r>
            <a:r>
              <a:rPr lang="zh-CN" altLang="en-US" dirty="0"/>
              <a:t>实现的设计方案</a:t>
            </a:r>
            <a:endParaRPr lang="zh-CN" altLang="en-US" dirty="0"/>
          </a:p>
        </p:txBody>
      </p:sp>
      <p:sp>
        <p:nvSpPr>
          <p:cNvPr id="8" name="标题 1"/>
          <p:cNvSpPr>
            <a:spLocks noGrp="1"/>
          </p:cNvSpPr>
          <p:nvPr/>
        </p:nvSpPr>
        <p:spPr>
          <a:xfrm>
            <a:off x="1004711" y="918185"/>
            <a:ext cx="450426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9" name="矩形 8"/>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0" name="文本框 9"/>
          <p:cNvSpPr txBox="1"/>
          <p:nvPr/>
        </p:nvSpPr>
        <p:spPr>
          <a:xfrm>
            <a:off x="1535430" y="6144895"/>
            <a:ext cx="3339465" cy="368300"/>
          </a:xfrm>
          <a:prstGeom prst="rect">
            <a:avLst/>
          </a:prstGeom>
          <a:noFill/>
        </p:spPr>
        <p:txBody>
          <a:bodyPr wrap="square" rtlCol="0">
            <a:spAutoFit/>
          </a:bodyPr>
          <a:lstStyle/>
          <a:p>
            <a:pPr algn="ctr"/>
            <a:r>
              <a:rPr lang="zh-CN" altLang="en-US" dirty="0">
                <a:sym typeface="+mn-ea"/>
              </a:rPr>
              <a:t>财务</a:t>
            </a:r>
            <a:r>
              <a:rPr lang="en-US" altLang="zh-CN" dirty="0">
                <a:sym typeface="+mn-ea"/>
              </a:rPr>
              <a:t>报表</a:t>
            </a:r>
            <a:r>
              <a:rPr lang="zh-CN" altLang="en-US" dirty="0"/>
              <a:t>用例的分析顺序图</a:t>
            </a:r>
            <a:endParaRPr lang="zh-CN" altLang="en-US" dirty="0"/>
          </a:p>
        </p:txBody>
      </p:sp>
      <p:sp>
        <p:nvSpPr>
          <p:cNvPr id="11" name="矩形 10"/>
          <p:cNvSpPr/>
          <p:nvPr/>
        </p:nvSpPr>
        <p:spPr>
          <a:xfrm>
            <a:off x="6259688" y="2711192"/>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2" name="文本框 11"/>
          <p:cNvSpPr txBox="1"/>
          <p:nvPr/>
        </p:nvSpPr>
        <p:spPr>
          <a:xfrm>
            <a:off x="7016115" y="6125845"/>
            <a:ext cx="3241040" cy="368300"/>
          </a:xfrm>
          <a:prstGeom prst="rect">
            <a:avLst/>
          </a:prstGeom>
          <a:noFill/>
        </p:spPr>
        <p:txBody>
          <a:bodyPr wrap="square" rtlCol="0">
            <a:spAutoFit/>
          </a:bodyPr>
          <a:lstStyle/>
          <a:p>
            <a:pPr algn="ctr"/>
            <a:r>
              <a:rPr lang="zh-CN" altLang="en-US" dirty="0"/>
              <a:t>财务</a:t>
            </a:r>
            <a:r>
              <a:rPr lang="en-US" altLang="zh-CN" dirty="0"/>
              <a:t>报表用例</a:t>
            </a:r>
            <a:r>
              <a:rPr lang="zh-CN" altLang="en-US" dirty="0"/>
              <a:t>的设计顺序图</a:t>
            </a:r>
            <a:endParaRPr lang="zh-CN" altLang="en-US" dirty="0"/>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5-预算设定</a:t>
            </a:r>
            <a:r>
              <a:rPr lang="zh-CN" altLang="en-US" dirty="0"/>
              <a:t>用例实现的设计方案</a:t>
            </a:r>
            <a:endParaRPr lang="zh-CN" altLang="en-US" dirty="0"/>
          </a:p>
        </p:txBody>
      </p:sp>
      <p:sp>
        <p:nvSpPr>
          <p:cNvPr id="8" name="标题 1"/>
          <p:cNvSpPr>
            <a:spLocks noGrp="1"/>
          </p:cNvSpPr>
          <p:nvPr/>
        </p:nvSpPr>
        <p:spPr>
          <a:xfrm>
            <a:off x="1004711" y="918185"/>
            <a:ext cx="450426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9" name="矩形 8"/>
          <p:cNvSpPr/>
          <p:nvPr/>
        </p:nvSpPr>
        <p:spPr>
          <a:xfrm>
            <a:off x="903111" y="272008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0" name="文本框 9"/>
          <p:cNvSpPr txBox="1"/>
          <p:nvPr/>
        </p:nvSpPr>
        <p:spPr>
          <a:xfrm>
            <a:off x="1302385" y="6144260"/>
            <a:ext cx="3683635" cy="608330"/>
          </a:xfrm>
          <a:prstGeom prst="rect">
            <a:avLst/>
          </a:prstGeom>
          <a:noFill/>
        </p:spPr>
        <p:txBody>
          <a:bodyPr wrap="square" rtlCol="0">
            <a:noAutofit/>
          </a:bodyPr>
          <a:lstStyle/>
          <a:p>
            <a:pPr algn="ctr"/>
            <a:r>
              <a:rPr lang="en-US" altLang="zh-CN" dirty="0" err="1">
                <a:sym typeface="+mn-ea"/>
              </a:rPr>
              <a:t>预算设定</a:t>
            </a:r>
            <a:r>
              <a:rPr lang="zh-CN" altLang="en-US" dirty="0"/>
              <a:t>用例的分析顺序图</a:t>
            </a:r>
            <a:endParaRPr lang="zh-CN" altLang="en-US" dirty="0"/>
          </a:p>
        </p:txBody>
      </p:sp>
      <p:sp>
        <p:nvSpPr>
          <p:cNvPr id="11" name="矩形 10"/>
          <p:cNvSpPr/>
          <p:nvPr/>
        </p:nvSpPr>
        <p:spPr>
          <a:xfrm>
            <a:off x="6259688" y="2711192"/>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2" name="文本框 11"/>
          <p:cNvSpPr txBox="1"/>
          <p:nvPr/>
        </p:nvSpPr>
        <p:spPr>
          <a:xfrm>
            <a:off x="5948045" y="6039485"/>
            <a:ext cx="5474970" cy="731520"/>
          </a:xfrm>
          <a:prstGeom prst="rect">
            <a:avLst/>
          </a:prstGeom>
          <a:noFill/>
        </p:spPr>
        <p:txBody>
          <a:bodyPr wrap="square" rtlCol="0">
            <a:noAutofit/>
          </a:bodyPr>
          <a:lstStyle/>
          <a:p>
            <a:pPr algn="ctr"/>
            <a:r>
              <a:rPr lang="en-US" altLang="zh-CN" dirty="0" err="1"/>
              <a:t>预算设定</a:t>
            </a:r>
            <a:r>
              <a:rPr lang="zh-CN" altLang="en-US" dirty="0"/>
              <a:t>用例的设计顺序图</a:t>
            </a:r>
            <a:endParaRPr lang="zh-CN" altLang="en-US" dirty="0"/>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6-异常提醒</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20717"/>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430" y="6144895"/>
            <a:ext cx="3425825" cy="650240"/>
          </a:xfrm>
          <a:prstGeom prst="rect">
            <a:avLst/>
          </a:prstGeom>
          <a:noFill/>
        </p:spPr>
        <p:txBody>
          <a:bodyPr wrap="square" rtlCol="0">
            <a:noAutofit/>
          </a:bodyPr>
          <a:lstStyle/>
          <a:p>
            <a:pPr algn="ctr"/>
            <a:r>
              <a:rPr lang="en-US" altLang="zh-CN" dirty="0">
                <a:sym typeface="+mn-ea"/>
              </a:rPr>
              <a:t>异常提醒</a:t>
            </a:r>
            <a:r>
              <a:rPr lang="zh-CN" altLang="en-US" dirty="0"/>
              <a:t>用例的分析顺序图</a:t>
            </a:r>
            <a:endParaRPr lang="zh-CN" altLang="en-US" dirty="0"/>
          </a:p>
        </p:txBody>
      </p:sp>
      <p:sp>
        <p:nvSpPr>
          <p:cNvPr id="5" name="矩形 4"/>
          <p:cNvSpPr/>
          <p:nvPr/>
        </p:nvSpPr>
        <p:spPr>
          <a:xfrm>
            <a:off x="6383020" y="2708910"/>
            <a:ext cx="4482465" cy="3218815"/>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115" y="6058535"/>
            <a:ext cx="2972435" cy="712470"/>
          </a:xfrm>
          <a:prstGeom prst="rect">
            <a:avLst/>
          </a:prstGeom>
          <a:noFill/>
        </p:spPr>
        <p:txBody>
          <a:bodyPr wrap="square" rtlCol="0">
            <a:noAutofit/>
          </a:bodyPr>
          <a:lstStyle/>
          <a:p>
            <a:pPr algn="ctr"/>
            <a:r>
              <a:rPr lang="en-US" altLang="zh-CN" dirty="0"/>
              <a:t>异常提醒</a:t>
            </a:r>
            <a:r>
              <a:rPr lang="zh-CN" altLang="en-US" dirty="0"/>
              <a:t>用例的设计顺序图</a:t>
            </a:r>
            <a:endParaRPr lang="zh-CN" altLang="en-US" dirty="0"/>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7-财务目标管理</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283970" y="6126480"/>
            <a:ext cx="3719830" cy="533400"/>
          </a:xfrm>
          <a:prstGeom prst="rect">
            <a:avLst/>
          </a:prstGeom>
          <a:noFill/>
        </p:spPr>
        <p:txBody>
          <a:bodyPr wrap="square" rtlCol="0">
            <a:noAutofit/>
          </a:bodyPr>
          <a:lstStyle/>
          <a:p>
            <a:pPr algn="ctr"/>
            <a:r>
              <a:rPr lang="en-US" altLang="zh-CN" dirty="0">
                <a:sym typeface="+mn-ea"/>
              </a:rPr>
              <a:t>财务目标管理</a:t>
            </a:r>
            <a:r>
              <a:rPr lang="zh-CN" altLang="en-US" dirty="0"/>
              <a:t>用例的分析顺序图</a:t>
            </a:r>
            <a:endParaRPr lang="zh-CN" altLang="en-US" dirty="0"/>
          </a:p>
        </p:txBody>
      </p:sp>
      <p:sp>
        <p:nvSpPr>
          <p:cNvPr id="5" name="矩形 4"/>
          <p:cNvSpPr/>
          <p:nvPr/>
        </p:nvSpPr>
        <p:spPr>
          <a:xfrm>
            <a:off x="6259688" y="2710557"/>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591300" y="6068060"/>
            <a:ext cx="3818255" cy="1022985"/>
          </a:xfrm>
          <a:prstGeom prst="rect">
            <a:avLst/>
          </a:prstGeom>
          <a:noFill/>
        </p:spPr>
        <p:txBody>
          <a:bodyPr wrap="square" rtlCol="0">
            <a:noAutofit/>
          </a:bodyPr>
          <a:lstStyle/>
          <a:p>
            <a:pPr algn="ctr"/>
            <a:r>
              <a:rPr lang="en-US" altLang="zh-CN" dirty="0"/>
              <a:t>财务目标管理</a:t>
            </a:r>
            <a:r>
              <a:rPr lang="zh-CN" altLang="en-US" dirty="0"/>
              <a:t>用例的设计顺序图</a:t>
            </a:r>
            <a:endParaRPr lang="zh-CN" altLang="en-US" dirty="0"/>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8-支出优化与节省建议</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a:blipFill rotWithShape="1">
            <a:blip r:embed="rId1"/>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004570" y="6075680"/>
            <a:ext cx="4384040" cy="772795"/>
          </a:xfrm>
          <a:prstGeom prst="rect">
            <a:avLst/>
          </a:prstGeom>
          <a:noFill/>
        </p:spPr>
        <p:txBody>
          <a:bodyPr wrap="square" rtlCol="0">
            <a:noAutofit/>
          </a:bodyPr>
          <a:lstStyle/>
          <a:p>
            <a:pPr algn="ctr"/>
            <a:r>
              <a:rPr lang="en-US" altLang="zh-CN" dirty="0">
                <a:sym typeface="+mn-ea"/>
              </a:rPr>
              <a:t>支出优化与节省建议</a:t>
            </a:r>
            <a:r>
              <a:rPr lang="zh-CN" altLang="en-US" dirty="0">
                <a:sym typeface="+mn-ea"/>
              </a:rPr>
              <a:t>用例</a:t>
            </a:r>
            <a:r>
              <a:rPr lang="zh-CN" altLang="en-US" dirty="0"/>
              <a:t>的分析顺序图</a:t>
            </a:r>
            <a:endParaRPr lang="zh-CN" altLang="en-US" dirty="0"/>
          </a:p>
        </p:txBody>
      </p:sp>
      <p:sp>
        <p:nvSpPr>
          <p:cNvPr id="5" name="矩形 4"/>
          <p:cNvSpPr/>
          <p:nvPr/>
        </p:nvSpPr>
        <p:spPr>
          <a:xfrm>
            <a:off x="6259688" y="2710557"/>
            <a:ext cx="4481689" cy="3228623"/>
          </a:xfrm>
          <a:prstGeom prst="rect">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412865" y="6017260"/>
            <a:ext cx="4452620" cy="1150620"/>
          </a:xfrm>
          <a:prstGeom prst="rect">
            <a:avLst/>
          </a:prstGeom>
          <a:noFill/>
        </p:spPr>
        <p:txBody>
          <a:bodyPr wrap="square" rtlCol="0">
            <a:noAutofit/>
          </a:bodyPr>
          <a:lstStyle/>
          <a:p>
            <a:pPr algn="ctr"/>
            <a:r>
              <a:rPr lang="en-US" altLang="zh-CN" dirty="0"/>
              <a:t>支出优化与节省建议</a:t>
            </a:r>
            <a:r>
              <a:rPr lang="zh-CN" altLang="en-US" dirty="0"/>
              <a:t>用例的设计顺序图</a:t>
            </a:r>
            <a:endParaRPr lang="zh-CN" altLang="en-US" dirty="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1844675"/>
          </a:xfrm>
        </p:spPr>
        <p:txBody>
          <a:bodyPr>
            <a:normAutofit/>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descr="C:/Users/孙铭杞/桌面/4.png4"/>
          <p:cNvPicPr>
            <a:picLocks noChangeAspect="1"/>
          </p:cNvPicPr>
          <p:nvPr/>
        </p:nvPicPr>
        <p:blipFill>
          <a:blip r:embed="rId1"/>
          <a:srcRect l="1828" r="1828"/>
          <a:stretch>
            <a:fillRect/>
          </a:stretch>
        </p:blipFill>
        <p:spPr>
          <a:xfrm>
            <a:off x="1407160" y="2657651"/>
            <a:ext cx="7091680" cy="3921652"/>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823"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229996" y="5885229"/>
            <a:ext cx="3804356" cy="368300"/>
          </a:xfrm>
          <a:prstGeom prst="rect">
            <a:avLst/>
          </a:prstGeom>
          <a:noFill/>
        </p:spPr>
        <p:txBody>
          <a:bodyPr wrap="square" rtlCol="0">
            <a:spAutoFit/>
          </a:bodyPr>
          <a:lstStyle/>
          <a:p>
            <a:pPr algn="ctr"/>
            <a:r>
              <a:rPr lang="zh-CN" altLang="en-US" dirty="0"/>
              <a:t>系统设计类图</a:t>
            </a:r>
            <a:endParaRPr lang="zh-CN" altLang="en-US" dirty="0"/>
          </a:p>
        </p:txBody>
      </p:sp>
      <p:sp>
        <p:nvSpPr>
          <p:cNvPr id="5" name="矩形 4"/>
          <p:cNvSpPr/>
          <p:nvPr/>
        </p:nvSpPr>
        <p:spPr>
          <a:xfrm>
            <a:off x="6231466"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63644" y="588522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7" name="图片 6"/>
          <p:cNvPicPr>
            <a:picLocks noChangeAspect="1"/>
          </p:cNvPicPr>
          <p:nvPr/>
        </p:nvPicPr>
        <p:blipFill>
          <a:blip r:embed="rId1"/>
          <a:stretch>
            <a:fillRect/>
          </a:stretch>
        </p:blipFill>
        <p:spPr>
          <a:xfrm>
            <a:off x="6320708" y="3042214"/>
            <a:ext cx="4279559" cy="1890395"/>
          </a:xfrm>
          <a:prstGeom prst="rect">
            <a:avLst/>
          </a:prstGeom>
        </p:spPr>
      </p:pic>
      <p:pic>
        <p:nvPicPr>
          <p:cNvPr id="10" name="图片 9"/>
          <p:cNvPicPr>
            <a:picLocks noChangeAspect="1"/>
          </p:cNvPicPr>
          <p:nvPr/>
        </p:nvPicPr>
        <p:blipFill>
          <a:blip r:embed="rId2"/>
          <a:stretch>
            <a:fillRect/>
          </a:stretch>
        </p:blipFill>
        <p:spPr>
          <a:xfrm>
            <a:off x="1004570" y="2545080"/>
            <a:ext cx="4321810" cy="3039745"/>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787467" cy="1844675"/>
          </a:xfrm>
        </p:spPr>
        <p:txBody>
          <a:bodyPr>
            <a:normAutofit/>
          </a:bodyPr>
          <a:lstStyle/>
          <a:p>
            <a:r>
              <a:rPr lang="zh-CN" altLang="en-US" dirty="0"/>
              <a:t>部署设计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180f01dc3c64dc33bc6b85c7242cda7"/>
          <p:cNvPicPr>
            <a:picLocks noChangeAspect="1"/>
          </p:cNvPicPr>
          <p:nvPr/>
        </p:nvPicPr>
        <p:blipFill>
          <a:blip r:embed="rId1"/>
          <a:stretch>
            <a:fillRect/>
          </a:stretch>
        </p:blipFill>
        <p:spPr>
          <a:xfrm>
            <a:off x="2960370" y="2180221"/>
            <a:ext cx="5052060" cy="3558540"/>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4407360"/>
          </a:xfrm>
        </p:spPr>
        <p:txBody>
          <a:bodyPr/>
          <a:lstStyle/>
          <a:p>
            <a:r>
              <a:rPr lang="zh-CN" altLang="en-US" dirty="0"/>
              <a:t>代码组织结构</a:t>
            </a:r>
            <a:endParaRPr lang="en-US" altLang="zh-CN" dirty="0"/>
          </a:p>
          <a:p>
            <a:pPr marL="457200" lvl="1" indent="0">
              <a:buNone/>
            </a:pPr>
            <a:endParaRPr lang="en-US" altLang="zh-CN" dirty="0"/>
          </a:p>
          <a:p>
            <a:pPr marL="457200" lvl="1" indent="0">
              <a:buNone/>
            </a:pPr>
            <a:endParaRPr lang="en-US" altLang="zh-CN" dirty="0"/>
          </a:p>
          <a:p>
            <a:pPr marL="457200" lvl="1" indent="0">
              <a:buNone/>
            </a:pPr>
            <a:endParaRPr lang="en-US" altLang="zh-CN" dirty="0"/>
          </a:p>
          <a:p>
            <a:r>
              <a:rPr lang="zh-CN" altLang="en-US" dirty="0"/>
              <a:t>程序代码量（约</a:t>
            </a:r>
            <a:r>
              <a:rPr lang="en-US" altLang="zh-CN" dirty="0"/>
              <a:t>19000</a:t>
            </a:r>
            <a:r>
              <a:rPr lang="zh-CN" altLang="en-US" dirty="0"/>
              <a:t>行）</a:t>
            </a:r>
            <a:endParaRPr lang="en-US" altLang="zh-CN" dirty="0"/>
          </a:p>
          <a:p>
            <a:pPr lvl="1"/>
            <a:r>
              <a:rPr lang="zh-CN" altLang="en-US" dirty="0"/>
              <a:t>重用开源代码（</a:t>
            </a:r>
            <a:r>
              <a:rPr lang="en-US" altLang="zh-CN" dirty="0" err="1"/>
              <a:t>ruoyi</a:t>
            </a:r>
            <a:r>
              <a:rPr lang="zh-CN" altLang="en-US" dirty="0"/>
              <a:t>框架约一万行）</a:t>
            </a:r>
            <a:endParaRPr lang="en-US" altLang="zh-CN" dirty="0"/>
          </a:p>
          <a:p>
            <a:pPr lvl="1"/>
            <a:r>
              <a:rPr lang="zh-CN" altLang="en-US" dirty="0"/>
              <a:t>独立编写代码量（约</a:t>
            </a:r>
            <a:r>
              <a:rPr lang="en-US" altLang="zh-CN" dirty="0"/>
              <a:t>9000</a:t>
            </a:r>
            <a:r>
              <a:rPr lang="zh-CN" altLang="en-US" dirty="0"/>
              <a:t>行）</a:t>
            </a:r>
            <a:endParaRPr lang="en-US" altLang="zh-CN" dirty="0"/>
          </a:p>
          <a:p>
            <a:r>
              <a:rPr lang="zh-CN" altLang="en-US" dirty="0"/>
              <a:t>开源代码利用情况</a:t>
            </a:r>
            <a:endParaRPr lang="en-US" altLang="zh-CN" dirty="0"/>
          </a:p>
          <a:p>
            <a:pPr lvl="1"/>
            <a:r>
              <a:rPr lang="zh-CN" altLang="en-US" dirty="0"/>
              <a:t>利用了</a:t>
            </a:r>
            <a:r>
              <a:rPr lang="en-US" altLang="zh-CN" dirty="0" err="1"/>
              <a:t>ruoyi</a:t>
            </a:r>
            <a:r>
              <a:rPr lang="zh-CN" altLang="en-US" dirty="0"/>
              <a:t>框架实现了前后端分离功能以及简便的</a:t>
            </a:r>
            <a:r>
              <a:rPr lang="en-US" altLang="zh-CN" dirty="0"/>
              <a:t>UI</a:t>
            </a:r>
            <a:r>
              <a:rPr lang="zh-CN" altLang="en-US" dirty="0"/>
              <a:t>构建</a:t>
            </a:r>
            <a:endParaRPr lang="en-US" altLang="zh-CN" dirty="0"/>
          </a:p>
          <a:p>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7604760" y="1123950"/>
            <a:ext cx="2027555" cy="3909695"/>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3843655"/>
          </a:xfrm>
        </p:spPr>
        <p:txBody>
          <a:bodyPr/>
          <a:lstStyle/>
          <a:p>
            <a:r>
              <a:rPr lang="zh-CN" altLang="en-US" dirty="0"/>
              <a:t>软件测试过程</a:t>
            </a:r>
            <a:endParaRPr lang="en-US" altLang="zh-CN" dirty="0"/>
          </a:p>
          <a:p>
            <a:pPr lvl="1"/>
            <a:r>
              <a:rPr lang="en-US" altLang="zh-CN" dirty="0"/>
              <a:t>在开始进行测试之前，首先需要分析软件的需求和功能规格。这些需求和规格文档提供了明确的测试目标和测试范围。设计测试用例</a:t>
            </a:r>
            <a:r>
              <a:rPr lang="zh-CN" altLang="en-US" dirty="0"/>
              <a:t>并准备测试环境，然后根据设计好的测试用例执行测试。在执行测试过程中，记录所有的测试步骤、测试数据、预期结果和实际结果。遇到问题时，及时报告并跟踪问题的修复情况。</a:t>
            </a:r>
            <a:endParaRPr lang="zh-CN" altLang="en-US" dirty="0"/>
          </a:p>
          <a:p>
            <a:r>
              <a:rPr lang="zh-CN" altLang="en-US" dirty="0"/>
              <a:t>开展了哪些测试</a:t>
            </a:r>
            <a:endParaRPr lang="en-US" altLang="zh-CN" dirty="0"/>
          </a:p>
          <a:p>
            <a:pPr lvl="1"/>
            <a:r>
              <a:rPr lang="zh-CN" altLang="en-US" dirty="0"/>
              <a:t>对登录、注册、财务数据导入、财务报表生成、预算设定等模块开展了单元测试</a:t>
            </a:r>
            <a:endParaRPr lang="en-US" altLang="zh-CN" dirty="0"/>
          </a:p>
          <a:p>
            <a:pPr lvl="1"/>
            <a:r>
              <a:rPr lang="zh-CN" altLang="en-US" dirty="0"/>
              <a:t>对个人财务管理系统开展了确认测试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测试用例和测试结果</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670457" y="2778760"/>
            <a:ext cx="4643544" cy="3440529"/>
          </a:xfrm>
          <a:prstGeom prst="rect">
            <a:avLst/>
          </a:prstGeom>
        </p:spPr>
      </p:pic>
      <p:sp>
        <p:nvSpPr>
          <p:cNvPr id="5" name="文本框 4"/>
          <p:cNvSpPr txBox="1"/>
          <p:nvPr/>
        </p:nvSpPr>
        <p:spPr>
          <a:xfrm>
            <a:off x="6675404" y="1491746"/>
            <a:ext cx="3317240" cy="400110"/>
          </a:xfrm>
          <a:prstGeom prst="rect">
            <a:avLst/>
          </a:prstGeom>
          <a:noFill/>
        </p:spPr>
        <p:txBody>
          <a:bodyPr wrap="square" rtlCol="0">
            <a:spAutoFit/>
          </a:bodyPr>
          <a:lstStyle/>
          <a:p>
            <a:r>
              <a:rPr lang="zh-CN" altLang="en-US" sz="2000" dirty="0"/>
              <a:t>注册功能测试</a:t>
            </a:r>
            <a:endParaRPr lang="zh-CN" altLang="en-US" sz="2000" dirty="0"/>
          </a:p>
        </p:txBody>
      </p:sp>
      <p:pic>
        <p:nvPicPr>
          <p:cNvPr id="8" name="图片 7"/>
          <p:cNvPicPr>
            <a:picLocks noChangeAspect="1"/>
          </p:cNvPicPr>
          <p:nvPr/>
        </p:nvPicPr>
        <p:blipFill>
          <a:blip r:embed="rId2"/>
          <a:stretch>
            <a:fillRect/>
          </a:stretch>
        </p:blipFill>
        <p:spPr>
          <a:xfrm>
            <a:off x="6675404" y="2733840"/>
            <a:ext cx="4643544" cy="3460662"/>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测试用例和测试结果</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5" name="文本框 4"/>
          <p:cNvSpPr txBox="1"/>
          <p:nvPr/>
        </p:nvSpPr>
        <p:spPr>
          <a:xfrm>
            <a:off x="6675404" y="1491746"/>
            <a:ext cx="3317240" cy="400110"/>
          </a:xfrm>
          <a:prstGeom prst="rect">
            <a:avLst/>
          </a:prstGeom>
          <a:noFill/>
        </p:spPr>
        <p:txBody>
          <a:bodyPr wrap="square" rtlCol="0">
            <a:spAutoFit/>
          </a:bodyPr>
          <a:lstStyle/>
          <a:p>
            <a:r>
              <a:rPr lang="zh-CN" altLang="en-US" sz="2000" dirty="0"/>
              <a:t>账户新增与编辑功能测试</a:t>
            </a:r>
            <a:endParaRPr lang="zh-CN" altLang="en-US" sz="2000" dirty="0"/>
          </a:p>
        </p:txBody>
      </p:sp>
      <p:pic>
        <p:nvPicPr>
          <p:cNvPr id="4" name="图片 3"/>
          <p:cNvPicPr>
            <a:picLocks noChangeAspect="1"/>
          </p:cNvPicPr>
          <p:nvPr/>
        </p:nvPicPr>
        <p:blipFill>
          <a:blip r:embed="rId1"/>
          <a:stretch>
            <a:fillRect/>
          </a:stretch>
        </p:blipFill>
        <p:spPr>
          <a:xfrm>
            <a:off x="682459" y="2828378"/>
            <a:ext cx="5179578" cy="3195884"/>
          </a:xfrm>
          <a:prstGeom prst="rect">
            <a:avLst/>
          </a:prstGeom>
        </p:spPr>
      </p:pic>
      <p:pic>
        <p:nvPicPr>
          <p:cNvPr id="9" name="图片 8"/>
          <p:cNvPicPr>
            <a:picLocks noChangeAspect="1"/>
          </p:cNvPicPr>
          <p:nvPr/>
        </p:nvPicPr>
        <p:blipFill>
          <a:blip r:embed="rId2"/>
          <a:stretch>
            <a:fillRect/>
          </a:stretch>
        </p:blipFill>
        <p:spPr>
          <a:xfrm>
            <a:off x="6150423" y="2828378"/>
            <a:ext cx="5070732" cy="3195884"/>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测试用例和测试结果</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5" name="文本框 4"/>
          <p:cNvSpPr txBox="1"/>
          <p:nvPr/>
        </p:nvSpPr>
        <p:spPr>
          <a:xfrm>
            <a:off x="6675404" y="1491746"/>
            <a:ext cx="3317240" cy="400110"/>
          </a:xfrm>
          <a:prstGeom prst="rect">
            <a:avLst/>
          </a:prstGeom>
          <a:noFill/>
        </p:spPr>
        <p:txBody>
          <a:bodyPr wrap="square" rtlCol="0">
            <a:spAutoFit/>
          </a:bodyPr>
          <a:lstStyle/>
          <a:p>
            <a:r>
              <a:rPr lang="zh-CN" altLang="en-US" sz="2000" dirty="0"/>
              <a:t>支出功能测试</a:t>
            </a:r>
            <a:endParaRPr lang="zh-CN" altLang="en-US" sz="2000" dirty="0"/>
          </a:p>
        </p:txBody>
      </p:sp>
      <p:pic>
        <p:nvPicPr>
          <p:cNvPr id="4" name="图片 3"/>
          <p:cNvPicPr>
            <a:picLocks noChangeAspect="1"/>
          </p:cNvPicPr>
          <p:nvPr/>
        </p:nvPicPr>
        <p:blipFill>
          <a:blip r:embed="rId1"/>
          <a:stretch>
            <a:fillRect/>
          </a:stretch>
        </p:blipFill>
        <p:spPr>
          <a:xfrm>
            <a:off x="7933850" y="3429000"/>
            <a:ext cx="4012518" cy="2648082"/>
          </a:xfrm>
          <a:prstGeom prst="rect">
            <a:avLst/>
          </a:prstGeom>
        </p:spPr>
      </p:pic>
      <p:pic>
        <p:nvPicPr>
          <p:cNvPr id="7" name="图片 6"/>
          <p:cNvPicPr>
            <a:picLocks noChangeAspect="1"/>
          </p:cNvPicPr>
          <p:nvPr/>
        </p:nvPicPr>
        <p:blipFill>
          <a:blip r:embed="rId2"/>
          <a:stretch>
            <a:fillRect/>
          </a:stretch>
        </p:blipFill>
        <p:spPr>
          <a:xfrm>
            <a:off x="165573" y="2164468"/>
            <a:ext cx="7560401" cy="1168225"/>
          </a:xfrm>
          <a:prstGeom prst="rect">
            <a:avLst/>
          </a:prstGeom>
        </p:spPr>
      </p:pic>
      <p:pic>
        <p:nvPicPr>
          <p:cNvPr id="9" name="图片 8"/>
          <p:cNvPicPr>
            <a:picLocks noChangeAspect="1"/>
          </p:cNvPicPr>
          <p:nvPr/>
        </p:nvPicPr>
        <p:blipFill>
          <a:blip r:embed="rId3"/>
          <a:stretch>
            <a:fillRect/>
          </a:stretch>
        </p:blipFill>
        <p:spPr>
          <a:xfrm>
            <a:off x="103177" y="3429000"/>
            <a:ext cx="7560401" cy="1658091"/>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测试用例和测试结果</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5" name="文本框 4"/>
          <p:cNvSpPr txBox="1"/>
          <p:nvPr/>
        </p:nvSpPr>
        <p:spPr>
          <a:xfrm>
            <a:off x="7903915" y="780352"/>
            <a:ext cx="3317240" cy="400110"/>
          </a:xfrm>
          <a:prstGeom prst="rect">
            <a:avLst/>
          </a:prstGeom>
          <a:noFill/>
        </p:spPr>
        <p:txBody>
          <a:bodyPr wrap="square" rtlCol="0">
            <a:spAutoFit/>
          </a:bodyPr>
          <a:lstStyle/>
          <a:p>
            <a:r>
              <a:rPr lang="zh-CN" altLang="en-US" sz="2000" dirty="0"/>
              <a:t>数据导入功能测试</a:t>
            </a:r>
            <a:endParaRPr lang="zh-CN" altLang="en-US" sz="2000" dirty="0"/>
          </a:p>
        </p:txBody>
      </p:sp>
      <p:graphicFrame>
        <p:nvGraphicFramePr>
          <p:cNvPr id="2" name="表格 1"/>
          <p:cNvGraphicFramePr>
            <a:graphicFrameLocks noGrp="1"/>
          </p:cNvGraphicFramePr>
          <p:nvPr/>
        </p:nvGraphicFramePr>
        <p:xfrm>
          <a:off x="970845" y="2415133"/>
          <a:ext cx="4578981" cy="1403011"/>
        </p:xfrm>
        <a:graphic>
          <a:graphicData uri="http://schemas.openxmlformats.org/drawingml/2006/table">
            <a:tbl>
              <a:tblPr firstRow="1" bandRow="1">
                <a:tableStyleId>{5C22544A-7EE6-4342-B048-85BDC9FD1C3A}</a:tableStyleId>
              </a:tblPr>
              <a:tblGrid>
                <a:gridCol w="1493351"/>
                <a:gridCol w="1542815"/>
                <a:gridCol w="1542815"/>
              </a:tblGrid>
              <a:tr h="442597">
                <a:tc>
                  <a:txBody>
                    <a:bodyPr/>
                    <a:lstStyle/>
                    <a:p>
                      <a:pPr algn="just"/>
                      <a:r>
                        <a:rPr lang="zh-CN" sz="1050" kern="100" dirty="0">
                          <a:effectLst/>
                          <a:latin typeface="等线" panose="02010600030101010101" charset="-122"/>
                          <a:ea typeface="等线" panose="02010600030101010101" charset="-122"/>
                          <a:cs typeface="Times New Roman" panose="02020603050405020304" pitchFamily="18" charset="0"/>
                        </a:rPr>
                        <a:t>输入条件</a:t>
                      </a:r>
                      <a:endParaRPr lang="zh-CN" sz="1050" kern="100" dirty="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有效等价类</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无效等价类</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544366">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导入文件类型</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en-US" sz="1050" kern="100">
                          <a:effectLst/>
                          <a:latin typeface="等线" panose="02010600030101010101" charset="-122"/>
                          <a:ea typeface="等线" panose="02010600030101010101" charset="-122"/>
                          <a:cs typeface="Times New Roman" panose="02020603050405020304" pitchFamily="18" charset="0"/>
                        </a:rPr>
                        <a:t>Excel(1)</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en-US" sz="1050" kern="100">
                          <a:effectLst/>
                          <a:latin typeface="等线" panose="02010600030101010101" charset="-122"/>
                          <a:ea typeface="等线" panose="02010600030101010101" charset="-122"/>
                          <a:cs typeface="Times New Roman" panose="02020603050405020304" pitchFamily="18" charset="0"/>
                        </a:rPr>
                        <a:t>Word(2)</a:t>
                      </a:r>
                      <a:endParaRPr lang="zh-CN" sz="1050" kern="100">
                        <a:effectLst/>
                        <a:latin typeface="等线" panose="02010600030101010101" charset="-122"/>
                        <a:ea typeface="等线" panose="02010600030101010101" charset="-122"/>
                        <a:cs typeface="Times New Roman" panose="02020603050405020304" pitchFamily="18" charset="0"/>
                      </a:endParaRPr>
                    </a:p>
                    <a:p>
                      <a:pPr algn="just"/>
                      <a:r>
                        <a:rPr lang="en-US" sz="1050" kern="100">
                          <a:effectLst/>
                          <a:latin typeface="等线" panose="02010600030101010101" charset="-122"/>
                          <a:ea typeface="等线" panose="02010600030101010101" charset="-122"/>
                          <a:cs typeface="Times New Roman" panose="02020603050405020304" pitchFamily="18" charset="0"/>
                        </a:rPr>
                        <a:t>Ppt(3)</a:t>
                      </a:r>
                      <a:endParaRPr lang="zh-CN" sz="1050" kern="100">
                        <a:effectLst/>
                        <a:latin typeface="等线" panose="02010600030101010101" charset="-122"/>
                        <a:ea typeface="等线" panose="02010600030101010101" charset="-122"/>
                        <a:cs typeface="Times New Roman" panose="02020603050405020304" pitchFamily="18" charset="0"/>
                      </a:endParaRPr>
                    </a:p>
                    <a:p>
                      <a:pPr algn="just"/>
                      <a:r>
                        <a:rPr lang="en-US" sz="1050" kern="100">
                          <a:effectLst/>
                          <a:latin typeface="等线" panose="02010600030101010101" charset="-122"/>
                          <a:ea typeface="等线" panose="02010600030101010101" charset="-122"/>
                          <a:cs typeface="Times New Roman" panose="02020603050405020304" pitchFamily="18" charset="0"/>
                        </a:rPr>
                        <a:t>Pdf(4)</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416048">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数据类型</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整型（</a:t>
                      </a:r>
                      <a:r>
                        <a:rPr lang="en-US" sz="1050" kern="100">
                          <a:effectLst/>
                          <a:latin typeface="等线" panose="02010600030101010101" charset="-122"/>
                          <a:ea typeface="等线" panose="02010600030101010101" charset="-122"/>
                          <a:cs typeface="Times New Roman" panose="02020603050405020304" pitchFamily="18" charset="0"/>
                        </a:rPr>
                        <a:t>5</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p>
                      <a:pPr algn="just"/>
                      <a:r>
                        <a:rPr lang="zh-CN" sz="1050" kern="100">
                          <a:effectLst/>
                          <a:latin typeface="等线" panose="02010600030101010101" charset="-122"/>
                          <a:ea typeface="等线" panose="02010600030101010101" charset="-122"/>
                          <a:cs typeface="Times New Roman" panose="02020603050405020304" pitchFamily="18" charset="0"/>
                        </a:rPr>
                        <a:t>小数（</a:t>
                      </a:r>
                      <a:r>
                        <a:rPr lang="en-US" sz="1050" kern="100">
                          <a:effectLst/>
                          <a:latin typeface="等线" panose="02010600030101010101" charset="-122"/>
                          <a:ea typeface="等线" panose="02010600030101010101" charset="-122"/>
                          <a:cs typeface="Times New Roman" panose="02020603050405020304" pitchFamily="18" charset="0"/>
                        </a:rPr>
                        <a:t>6</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dirty="0">
                          <a:effectLst/>
                          <a:latin typeface="等线" panose="02010600030101010101" charset="-122"/>
                          <a:ea typeface="等线" panose="02010600030101010101" charset="-122"/>
                          <a:cs typeface="Times New Roman" panose="02020603050405020304" pitchFamily="18" charset="0"/>
                        </a:rPr>
                        <a:t>字符（</a:t>
                      </a:r>
                      <a:r>
                        <a:rPr lang="en-US" sz="1050" kern="100" dirty="0">
                          <a:effectLst/>
                          <a:latin typeface="等线" panose="02010600030101010101" charset="-122"/>
                          <a:ea typeface="等线" panose="02010600030101010101" charset="-122"/>
                          <a:cs typeface="Times New Roman" panose="02020603050405020304" pitchFamily="18" charset="0"/>
                        </a:rPr>
                        <a:t>7</a:t>
                      </a:r>
                      <a:r>
                        <a:rPr lang="zh-CN" sz="1050" kern="100" dirty="0">
                          <a:effectLst/>
                          <a:latin typeface="等线" panose="02010600030101010101" charset="-122"/>
                          <a:ea typeface="等线" panose="02010600030101010101" charset="-122"/>
                          <a:cs typeface="Times New Roman" panose="02020603050405020304" pitchFamily="18" charset="0"/>
                        </a:rPr>
                        <a:t>）</a:t>
                      </a:r>
                      <a:endParaRPr lang="zh-CN" sz="1050" kern="100" dirty="0">
                        <a:effectLst/>
                        <a:latin typeface="等线" panose="02010600030101010101" charset="-122"/>
                        <a:ea typeface="等线" panose="02010600030101010101" charset="-122"/>
                        <a:cs typeface="Times New Roman" panose="02020603050405020304" pitchFamily="18" charset="0"/>
                      </a:endParaRPr>
                    </a:p>
                  </a:txBody>
                  <a:tcPr marL="68580" marR="68580" marT="0" marB="0"/>
                </a:tc>
              </a:tr>
            </a:tbl>
          </a:graphicData>
        </a:graphic>
      </p:graphicFrame>
      <p:graphicFrame>
        <p:nvGraphicFramePr>
          <p:cNvPr id="3" name="表格 2"/>
          <p:cNvGraphicFramePr>
            <a:graphicFrameLocks noGrp="1"/>
          </p:cNvGraphicFramePr>
          <p:nvPr/>
        </p:nvGraphicFramePr>
        <p:xfrm>
          <a:off x="970845" y="4077899"/>
          <a:ext cx="4578981" cy="2225040"/>
        </p:xfrm>
        <a:graphic>
          <a:graphicData uri="http://schemas.openxmlformats.org/drawingml/2006/table">
            <a:tbl>
              <a:tblPr firstRow="1" bandRow="1">
                <a:tableStyleId>{5C22544A-7EE6-4342-B048-85BDC9FD1C3A}</a:tableStyleId>
              </a:tblPr>
              <a:tblGrid>
                <a:gridCol w="1526327"/>
                <a:gridCol w="1526327"/>
                <a:gridCol w="1526327"/>
              </a:tblGrid>
              <a:tr h="370840">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测试数据</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期望结果</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覆盖范围</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370840">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数据类型正确的</a:t>
                      </a:r>
                      <a:r>
                        <a:rPr lang="en-US" sz="1050" kern="100">
                          <a:effectLst/>
                          <a:latin typeface="等线" panose="02010600030101010101" charset="-122"/>
                          <a:ea typeface="等线" panose="02010600030101010101" charset="-122"/>
                          <a:cs typeface="Times New Roman" panose="02020603050405020304" pitchFamily="18" charset="0"/>
                        </a:rPr>
                        <a:t>Excel</a:t>
                      </a:r>
                      <a:r>
                        <a:rPr lang="zh-CN" sz="1050" kern="100">
                          <a:effectLst/>
                          <a:latin typeface="等线" panose="02010600030101010101" charset="-122"/>
                          <a:ea typeface="等线" panose="02010600030101010101" charset="-122"/>
                          <a:cs typeface="Times New Roman" panose="02020603050405020304" pitchFamily="18" charset="0"/>
                        </a:rPr>
                        <a:t>文件</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输入有效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1</a:t>
                      </a:r>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5</a:t>
                      </a:r>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6</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370840">
                <a:tc>
                  <a:txBody>
                    <a:bodyPr/>
                    <a:lstStyle/>
                    <a:p>
                      <a:pPr algn="just"/>
                      <a:r>
                        <a:rPr lang="en-US" sz="1050" kern="100">
                          <a:effectLst/>
                          <a:latin typeface="等线" panose="02010600030101010101" charset="-122"/>
                          <a:ea typeface="等线" panose="02010600030101010101" charset="-122"/>
                          <a:cs typeface="Times New Roman" panose="02020603050405020304" pitchFamily="18" charset="0"/>
                        </a:rPr>
                        <a:t>Word</a:t>
                      </a:r>
                      <a:r>
                        <a:rPr lang="zh-CN" sz="1050" kern="100">
                          <a:effectLst/>
                          <a:latin typeface="等线" panose="02010600030101010101" charset="-122"/>
                          <a:ea typeface="等线" panose="02010600030101010101" charset="-122"/>
                          <a:cs typeface="Times New Roman" panose="02020603050405020304" pitchFamily="18" charset="0"/>
                        </a:rPr>
                        <a:t>文件</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输入无效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2</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370840">
                <a:tc>
                  <a:txBody>
                    <a:bodyPr/>
                    <a:lstStyle/>
                    <a:p>
                      <a:pPr algn="just"/>
                      <a:r>
                        <a:rPr lang="en-US" sz="1050" kern="100">
                          <a:effectLst/>
                          <a:latin typeface="等线" panose="02010600030101010101" charset="-122"/>
                          <a:ea typeface="等线" panose="02010600030101010101" charset="-122"/>
                          <a:cs typeface="Times New Roman" panose="02020603050405020304" pitchFamily="18" charset="0"/>
                        </a:rPr>
                        <a:t>Ppt</a:t>
                      </a:r>
                      <a:r>
                        <a:rPr lang="zh-CN" sz="1050" kern="100">
                          <a:effectLst/>
                          <a:latin typeface="等线" panose="02010600030101010101" charset="-122"/>
                          <a:ea typeface="等线" panose="02010600030101010101" charset="-122"/>
                          <a:cs typeface="Times New Roman" panose="02020603050405020304" pitchFamily="18" charset="0"/>
                        </a:rPr>
                        <a:t>文件</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输入无效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3</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370840">
                <a:tc>
                  <a:txBody>
                    <a:bodyPr/>
                    <a:lstStyle/>
                    <a:p>
                      <a:pPr algn="just"/>
                      <a:r>
                        <a:rPr lang="en-US" sz="1050" kern="100">
                          <a:effectLst/>
                          <a:latin typeface="等线" panose="02010600030101010101" charset="-122"/>
                          <a:ea typeface="等线" panose="02010600030101010101" charset="-122"/>
                          <a:cs typeface="Times New Roman" panose="02020603050405020304" pitchFamily="18" charset="0"/>
                        </a:rPr>
                        <a:t>PDF</a:t>
                      </a:r>
                      <a:r>
                        <a:rPr lang="zh-CN" sz="1050" kern="100">
                          <a:effectLst/>
                          <a:latin typeface="等线" panose="02010600030101010101" charset="-122"/>
                          <a:ea typeface="等线" panose="02010600030101010101" charset="-122"/>
                          <a:cs typeface="Times New Roman" panose="02020603050405020304" pitchFamily="18" charset="0"/>
                        </a:rPr>
                        <a:t>文件</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输入无效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a:t>
                      </a:r>
                      <a:r>
                        <a:rPr lang="en-US" sz="1050" kern="100">
                          <a:effectLst/>
                          <a:latin typeface="等线" panose="02010600030101010101" charset="-122"/>
                          <a:ea typeface="等线" panose="02010600030101010101" charset="-122"/>
                          <a:cs typeface="Times New Roman" panose="02020603050405020304" pitchFamily="18" charset="0"/>
                        </a:rPr>
                        <a:t>4</a:t>
                      </a:r>
                      <a:r>
                        <a:rPr lang="zh-CN" sz="1050" kern="100">
                          <a:effectLst/>
                          <a:latin typeface="等线" panose="02010600030101010101" charset="-122"/>
                          <a:ea typeface="等线" panose="02010600030101010101" charset="-122"/>
                          <a:cs typeface="Times New Roman" panose="02020603050405020304" pitchFamily="18" charset="0"/>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370840">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内容含有字符的</a:t>
                      </a:r>
                      <a:r>
                        <a:rPr lang="en-US" sz="1050" kern="100">
                          <a:effectLst/>
                          <a:latin typeface="等线" panose="02010600030101010101" charset="-122"/>
                          <a:ea typeface="等线" panose="02010600030101010101" charset="-122"/>
                          <a:cs typeface="Times New Roman" panose="02020603050405020304" pitchFamily="18" charset="0"/>
                        </a:rPr>
                        <a:t>excel</a:t>
                      </a:r>
                      <a:r>
                        <a:rPr lang="zh-CN" sz="1050" kern="100">
                          <a:effectLst/>
                          <a:latin typeface="等线" panose="02010600030101010101" charset="-122"/>
                          <a:ea typeface="等线" panose="02010600030101010101" charset="-122"/>
                          <a:cs typeface="Times New Roman" panose="02020603050405020304" pitchFamily="18" charset="0"/>
                        </a:rPr>
                        <a:t>文件</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a:effectLst/>
                          <a:latin typeface="等线" panose="02010600030101010101" charset="-122"/>
                          <a:ea typeface="等线" panose="02010600030101010101" charset="-122"/>
                          <a:cs typeface="Times New Roman" panose="02020603050405020304" pitchFamily="18" charset="0"/>
                        </a:rPr>
                        <a:t>输入无效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r>
                        <a:rPr lang="zh-CN" sz="1050" kern="100" dirty="0">
                          <a:effectLst/>
                          <a:latin typeface="等线" panose="02010600030101010101" charset="-122"/>
                          <a:ea typeface="等线" panose="02010600030101010101" charset="-122"/>
                          <a:cs typeface="Times New Roman" panose="02020603050405020304" pitchFamily="18" charset="0"/>
                        </a:rPr>
                        <a:t>（</a:t>
                      </a:r>
                      <a:r>
                        <a:rPr lang="en-US" sz="1050" kern="100" dirty="0">
                          <a:effectLst/>
                          <a:latin typeface="等线" panose="02010600030101010101" charset="-122"/>
                          <a:ea typeface="等线" panose="02010600030101010101" charset="-122"/>
                          <a:cs typeface="Times New Roman" panose="02020603050405020304" pitchFamily="18" charset="0"/>
                        </a:rPr>
                        <a:t>7</a:t>
                      </a:r>
                      <a:r>
                        <a:rPr lang="zh-CN" sz="1050" kern="100" dirty="0">
                          <a:effectLst/>
                          <a:latin typeface="等线" panose="02010600030101010101" charset="-122"/>
                          <a:ea typeface="等线" panose="02010600030101010101" charset="-122"/>
                          <a:cs typeface="Times New Roman" panose="02020603050405020304" pitchFamily="18" charset="0"/>
                        </a:rPr>
                        <a:t>）</a:t>
                      </a:r>
                      <a:endParaRPr lang="zh-CN" sz="1050" kern="100" dirty="0">
                        <a:effectLst/>
                        <a:latin typeface="等线" panose="02010600030101010101" charset="-122"/>
                        <a:ea typeface="等线" panose="02010600030101010101" charset="-122"/>
                        <a:cs typeface="Times New Roman" panose="02020603050405020304" pitchFamily="18" charset="0"/>
                      </a:endParaRPr>
                    </a:p>
                  </a:txBody>
                  <a:tcPr marL="68580" marR="68580" marT="0" marB="0"/>
                </a:tc>
              </a:tr>
            </a:tbl>
          </a:graphicData>
        </a:graphic>
      </p:graphicFrame>
      <p:pic>
        <p:nvPicPr>
          <p:cNvPr id="7" name="图片 6"/>
          <p:cNvPicPr>
            <a:picLocks noChangeAspect="1"/>
          </p:cNvPicPr>
          <p:nvPr/>
        </p:nvPicPr>
        <p:blipFill>
          <a:blip r:embed="rId1"/>
          <a:stretch>
            <a:fillRect/>
          </a:stretch>
        </p:blipFill>
        <p:spPr>
          <a:xfrm>
            <a:off x="7596006" y="1658054"/>
            <a:ext cx="3467535" cy="2006604"/>
          </a:xfrm>
          <a:prstGeom prst="rect">
            <a:avLst/>
          </a:prstGeom>
        </p:spPr>
      </p:pic>
      <p:pic>
        <p:nvPicPr>
          <p:cNvPr id="8" name="图片 7"/>
          <p:cNvPicPr>
            <a:picLocks noChangeAspect="1"/>
          </p:cNvPicPr>
          <p:nvPr/>
        </p:nvPicPr>
        <p:blipFill>
          <a:blip r:embed="rId2"/>
          <a:stretch>
            <a:fillRect/>
          </a:stretch>
        </p:blipFill>
        <p:spPr>
          <a:xfrm>
            <a:off x="7701826" y="3883819"/>
            <a:ext cx="3519329" cy="2084441"/>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10679030" cy="1900007"/>
          </a:xfrm>
        </p:spPr>
        <p:txBody>
          <a:bodyPr/>
          <a:lstStyle/>
          <a:p>
            <a:r>
              <a:rPr lang="zh-CN" altLang="en-US" dirty="0"/>
              <a:t>测试用例和测试结果</a:t>
            </a:r>
            <a:endParaRPr lang="en-US" altLang="zh-CN" dirty="0"/>
          </a:p>
          <a:p>
            <a:r>
              <a:rPr lang="zh-CN" altLang="en-US" dirty="0"/>
              <a:t>通过测试：观察数据改变图表是否改变测试表格是否动态变化</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5" name="文本框 4"/>
          <p:cNvSpPr txBox="1"/>
          <p:nvPr/>
        </p:nvSpPr>
        <p:spPr>
          <a:xfrm>
            <a:off x="6675404" y="1491746"/>
            <a:ext cx="3317240" cy="400110"/>
          </a:xfrm>
          <a:prstGeom prst="rect">
            <a:avLst/>
          </a:prstGeom>
          <a:noFill/>
        </p:spPr>
        <p:txBody>
          <a:bodyPr wrap="square" rtlCol="0">
            <a:spAutoFit/>
          </a:bodyPr>
          <a:lstStyle/>
          <a:p>
            <a:r>
              <a:rPr lang="zh-CN" altLang="en-US" sz="2000" dirty="0"/>
              <a:t>数据分析功能测试</a:t>
            </a:r>
            <a:endParaRPr lang="zh-CN" altLang="en-US" sz="2000" dirty="0"/>
          </a:p>
        </p:txBody>
      </p:sp>
      <p:pic>
        <p:nvPicPr>
          <p:cNvPr id="9" name="图片 8"/>
          <p:cNvPicPr>
            <a:picLocks noChangeAspect="1"/>
          </p:cNvPicPr>
          <p:nvPr/>
        </p:nvPicPr>
        <p:blipFill>
          <a:blip r:embed="rId1"/>
          <a:stretch>
            <a:fillRect/>
          </a:stretch>
        </p:blipFill>
        <p:spPr>
          <a:xfrm>
            <a:off x="6045154" y="2594975"/>
            <a:ext cx="5267519" cy="3388659"/>
          </a:xfrm>
          <a:prstGeom prst="rect">
            <a:avLst/>
          </a:prstGeom>
        </p:spPr>
      </p:pic>
      <p:pic>
        <p:nvPicPr>
          <p:cNvPr id="11" name="图片 10"/>
          <p:cNvPicPr>
            <a:picLocks noChangeAspect="1"/>
          </p:cNvPicPr>
          <p:nvPr/>
        </p:nvPicPr>
        <p:blipFill>
          <a:blip r:embed="rId2"/>
          <a:stretch>
            <a:fillRect/>
          </a:stretch>
        </p:blipFill>
        <p:spPr>
          <a:xfrm>
            <a:off x="292116" y="2691414"/>
            <a:ext cx="5085764" cy="3402610"/>
          </a:xfrm>
          <a:prstGeom prst="rect">
            <a:avLst/>
          </a:prstGeom>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993775"/>
          </a:xfrm>
        </p:spPr>
        <p:txBody>
          <a:bodyPr/>
          <a:lstStyle/>
          <a:p>
            <a:r>
              <a:rPr lang="zh-CN" altLang="en-US" dirty="0"/>
              <a:t>测试用例和测试结果</a:t>
            </a:r>
            <a:endParaRPr lang="en-US" altLang="zh-CN" dirty="0"/>
          </a:p>
          <a:p>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
        <p:nvSpPr>
          <p:cNvPr id="5" name="文本框 4"/>
          <p:cNvSpPr txBox="1"/>
          <p:nvPr/>
        </p:nvSpPr>
        <p:spPr>
          <a:xfrm>
            <a:off x="6675404" y="1491746"/>
            <a:ext cx="3317240" cy="400110"/>
          </a:xfrm>
          <a:prstGeom prst="rect">
            <a:avLst/>
          </a:prstGeom>
          <a:noFill/>
        </p:spPr>
        <p:txBody>
          <a:bodyPr wrap="square" rtlCol="0">
            <a:spAutoFit/>
          </a:bodyPr>
          <a:lstStyle/>
          <a:p>
            <a:r>
              <a:rPr lang="zh-CN" altLang="en-US" sz="2000" dirty="0"/>
              <a:t>数据分析功能测试</a:t>
            </a:r>
            <a:endParaRPr lang="zh-CN" altLang="en-US" sz="2000" dirty="0"/>
          </a:p>
        </p:txBody>
      </p:sp>
      <p:pic>
        <p:nvPicPr>
          <p:cNvPr id="7" name="图片 6"/>
          <p:cNvPicPr>
            <a:picLocks noChangeAspect="1"/>
          </p:cNvPicPr>
          <p:nvPr/>
        </p:nvPicPr>
        <p:blipFill>
          <a:blip r:embed="rId1"/>
          <a:stretch>
            <a:fillRect/>
          </a:stretch>
        </p:blipFill>
        <p:spPr>
          <a:xfrm>
            <a:off x="970915" y="2583180"/>
            <a:ext cx="5704840" cy="3738245"/>
          </a:xfrm>
          <a:prstGeom prst="rect">
            <a:avLst/>
          </a:prstGeom>
        </p:spPr>
      </p:pic>
      <p:pic>
        <p:nvPicPr>
          <p:cNvPr id="4" name="图片 3"/>
          <p:cNvPicPr>
            <a:picLocks noChangeAspect="1"/>
          </p:cNvPicPr>
          <p:nvPr/>
        </p:nvPicPr>
        <p:blipFill>
          <a:blip r:embed="rId2"/>
          <a:stretch>
            <a:fillRect/>
          </a:stretch>
        </p:blipFill>
        <p:spPr>
          <a:xfrm>
            <a:off x="7192645" y="2957195"/>
            <a:ext cx="4627245" cy="2272030"/>
          </a:xfrm>
          <a:prstGeom prst="rect">
            <a:avLst/>
          </a:prstGeom>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4652645"/>
          </a:xfrm>
        </p:spPr>
        <p:txBody>
          <a:bodyPr/>
          <a:lstStyle/>
          <a:p>
            <a:r>
              <a:rPr lang="zh-CN" altLang="en-US" dirty="0"/>
              <a:t>质量保证手段</a:t>
            </a:r>
            <a:endParaRPr lang="en-US" altLang="zh-CN" dirty="0"/>
          </a:p>
          <a:p>
            <a:pPr lvl="1"/>
            <a:r>
              <a:rPr lang="zh-CN" altLang="en-US" dirty="0"/>
              <a:t>代码审查</a:t>
            </a:r>
            <a:endParaRPr lang="zh-CN" altLang="en-US" dirty="0"/>
          </a:p>
          <a:p>
            <a:pPr lvl="2">
              <a:lnSpc>
                <a:spcPct val="120000"/>
              </a:lnSpc>
            </a:pPr>
            <a:r>
              <a:rPr lang="zh-CN" altLang="en-US" dirty="0"/>
              <a:t>本软件通过人工审查来检查代码是否出错，目前软件所有功能可以正常使用</a:t>
            </a:r>
            <a:r>
              <a:rPr lang="en-US" altLang="zh-CN" dirty="0"/>
              <a:t>,</a:t>
            </a:r>
            <a:r>
              <a:rPr lang="zh-CN" altLang="en-US" dirty="0"/>
              <a:t>未发现潜在错误。</a:t>
            </a:r>
            <a:endParaRPr lang="zh-CN" altLang="en-US" dirty="0"/>
          </a:p>
          <a:p>
            <a:pPr marL="685800" lvl="1" indent="-228600">
              <a:buFont typeface="Arial" panose="020B0604020202020204" pitchFamily="34" charset="0"/>
              <a:buChar char="•"/>
            </a:pPr>
            <a:r>
              <a:rPr lang="zh-CN" altLang="en-US" dirty="0">
                <a:solidFill>
                  <a:schemeClr val="tx1"/>
                </a:solidFill>
              </a:rPr>
              <a:t>系统测试</a:t>
            </a:r>
            <a:endParaRPr lang="zh-CN" altLang="en-US" dirty="0">
              <a:solidFill>
                <a:schemeClr val="tx1"/>
              </a:solidFill>
            </a:endParaRPr>
          </a:p>
          <a:p>
            <a:pPr marL="1143000" lvl="2" indent="-228600">
              <a:lnSpc>
                <a:spcPct val="120000"/>
              </a:lnSpc>
              <a:buFont typeface="Arial" panose="020B0604020202020204" pitchFamily="34" charset="0"/>
              <a:buChar char="•"/>
            </a:pPr>
            <a:r>
              <a:rPr lang="zh-CN" altLang="en-US" dirty="0">
                <a:solidFill>
                  <a:schemeClr val="tx1"/>
                </a:solidFill>
              </a:rPr>
              <a:t>目前，本软件可以在本地成功部署后端，并可以通过浏览器来访问前端，经过测试，本软件目前兼容了</a:t>
            </a:r>
            <a:r>
              <a:rPr lang="en-US" altLang="zh-CN" dirty="0">
                <a:solidFill>
                  <a:schemeClr val="tx1"/>
                </a:solidFill>
              </a:rPr>
              <a:t>Chrome</a:t>
            </a:r>
            <a:r>
              <a:rPr lang="zh-CN" altLang="en-US" dirty="0">
                <a:solidFill>
                  <a:schemeClr val="tx1"/>
                </a:solidFill>
              </a:rPr>
              <a:t>、</a:t>
            </a:r>
            <a:r>
              <a:rPr lang="en-US" altLang="zh-CN" dirty="0">
                <a:solidFill>
                  <a:schemeClr val="tx1"/>
                </a:solidFill>
              </a:rPr>
              <a:t>Edge</a:t>
            </a:r>
            <a:r>
              <a:rPr lang="zh-CN" altLang="en-US" dirty="0">
                <a:solidFill>
                  <a:schemeClr val="tx1"/>
                </a:solidFill>
              </a:rPr>
              <a:t>、</a:t>
            </a:r>
            <a:r>
              <a:rPr lang="en-US" altLang="zh-CN" dirty="0">
                <a:solidFill>
                  <a:schemeClr val="tx1"/>
                </a:solidFill>
              </a:rPr>
              <a:t>FireFox</a:t>
            </a:r>
            <a:r>
              <a:rPr lang="zh-CN" altLang="en-US" dirty="0">
                <a:solidFill>
                  <a:schemeClr val="tx1"/>
                </a:solidFill>
              </a:rPr>
              <a:t>等主流的浏览器。</a:t>
            </a:r>
            <a:endParaRPr lang="zh-CN" altLang="en-US" dirty="0">
              <a:solidFill>
                <a:schemeClr val="tx1"/>
              </a:solidFill>
            </a:endParaRPr>
          </a:p>
          <a:p>
            <a:pPr marL="685800" lvl="1" indent="-228600">
              <a:buFont typeface="Arial" panose="020B0604020202020204" pitchFamily="34" charset="0"/>
              <a:buChar char="•"/>
            </a:pPr>
            <a:r>
              <a:rPr lang="zh-CN" altLang="en-US" dirty="0">
                <a:solidFill>
                  <a:schemeClr val="tx1"/>
                </a:solidFill>
              </a:rPr>
              <a:t>用户体验测试</a:t>
            </a:r>
            <a:endParaRPr lang="zh-CN" altLang="en-US" dirty="0">
              <a:solidFill>
                <a:schemeClr val="tx1"/>
              </a:solidFill>
            </a:endParaRPr>
          </a:p>
          <a:p>
            <a:pPr marL="1143000" lvl="2" indent="-228600">
              <a:lnSpc>
                <a:spcPct val="130000"/>
              </a:lnSpc>
              <a:buFont typeface="Arial" panose="020B0604020202020204" pitchFamily="34" charset="0"/>
              <a:buChar char="•"/>
            </a:pPr>
            <a:r>
              <a:rPr lang="zh-CN" altLang="en-US" sz="2000" dirty="0">
                <a:solidFill>
                  <a:schemeClr val="tx1"/>
                </a:solidFill>
              </a:rPr>
              <a:t>经过我们多次的体验我们软件的功能，目前前端的运行速度无明显卡顿，不会出现崩溃、死锁等现象，</a:t>
            </a:r>
            <a:r>
              <a:rPr lang="en-US" altLang="zh-CN" sz="2000" dirty="0">
                <a:solidFill>
                  <a:schemeClr val="tx1"/>
                </a:solidFill>
              </a:rPr>
              <a:t>UI</a:t>
            </a:r>
            <a:r>
              <a:rPr lang="zh-CN" altLang="en-US" sz="2000" dirty="0">
                <a:solidFill>
                  <a:schemeClr val="tx1"/>
                </a:solidFill>
              </a:rPr>
              <a:t>界面美观，用户体验良好。</a:t>
            </a:r>
            <a:endParaRPr lang="en-US" altLang="zh-CN" dirty="0">
              <a:solidFill>
                <a:schemeClr val="tx1"/>
              </a:solidFill>
            </a:endParaRPr>
          </a:p>
          <a:p>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570" y="1735455"/>
            <a:ext cx="4690110" cy="4457700"/>
          </a:xfrm>
        </p:spPr>
        <p:txBody>
          <a:bodyPr wrap="square">
            <a:noAutofit/>
          </a:bodyPr>
          <a:lstStyle/>
          <a:p>
            <a:r>
              <a:rPr lang="zh-CN" altLang="en-US" dirty="0"/>
              <a:t>程序代码风格</a:t>
            </a:r>
            <a:endParaRPr lang="en-US" altLang="zh-CN" dirty="0"/>
          </a:p>
          <a:p>
            <a:pPr lvl="1"/>
            <a:r>
              <a:rPr lang="zh-CN" altLang="en-US" dirty="0"/>
              <a:t>类名：使用大驼峰命名法，每个单词首字母大写，例如：</a:t>
            </a:r>
            <a:r>
              <a:rPr lang="en-US" altLang="zh-CN" dirty="0"/>
              <a:t>TimerTask</a:t>
            </a:r>
            <a:r>
              <a:rPr lang="zh-CN" altLang="en-US" dirty="0"/>
              <a:t>、</a:t>
            </a:r>
            <a:r>
              <a:rPr lang="en-US" altLang="zh-CN" dirty="0"/>
              <a:t>UserAgent</a:t>
            </a:r>
            <a:r>
              <a:rPr lang="zh-CN" altLang="en-US" dirty="0"/>
              <a:t>。</a:t>
            </a:r>
            <a:endParaRPr lang="zh-CN" altLang="en-US" dirty="0"/>
          </a:p>
          <a:p>
            <a:pPr lvl="1"/>
            <a:r>
              <a:rPr lang="zh-CN" altLang="en-US" dirty="0"/>
              <a:t>方法名和变量名：使用小驼峰命名法，第一个单词首字母小写，后续单词首字母大写，例如：</a:t>
            </a:r>
            <a:r>
              <a:rPr lang="en-US" altLang="zh-CN" dirty="0"/>
              <a:t>recordLogininfor</a:t>
            </a:r>
            <a:r>
              <a:rPr lang="zh-CN" altLang="en-US" dirty="0"/>
              <a:t>。</a:t>
            </a:r>
            <a:endParaRPr lang="zh-CN" altLang="en-US" dirty="0"/>
          </a:p>
          <a:p>
            <a:pPr lvl="1"/>
            <a:r>
              <a:rPr lang="zh-CN" altLang="en-US" dirty="0"/>
              <a:t>缩进：每层缩进使用 4 个空格，保持代码对齐。在关键字和括号之间、操作符两侧应使用空格。</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5820410" y="1370965"/>
            <a:ext cx="5800725" cy="482219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570" y="1678940"/>
            <a:ext cx="4925060" cy="4208145"/>
          </a:xfrm>
        </p:spPr>
        <p:txBody>
          <a:bodyPr wrap="square">
            <a:noAutofit/>
          </a:bodyPr>
          <a:lstStyle/>
          <a:p>
            <a:r>
              <a:rPr lang="zh-CN" altLang="en-US" dirty="0"/>
              <a:t>程序代码质量</a:t>
            </a:r>
            <a:endParaRPr lang="en-US" altLang="zh-CN" dirty="0"/>
          </a:p>
          <a:p>
            <a:pPr lvl="1"/>
            <a:r>
              <a:rPr lang="zh-CN" altLang="en-US" dirty="0"/>
              <a:t>用</a:t>
            </a:r>
            <a:r>
              <a:rPr lang="en-US" altLang="zh-CN" dirty="0"/>
              <a:t>SonarQube</a:t>
            </a:r>
            <a:r>
              <a:rPr lang="zh-CN" altLang="en-US" dirty="0"/>
              <a:t>分析代码质量，我们的代码内部主要存在</a:t>
            </a:r>
            <a:r>
              <a:rPr lang="en-US" altLang="zh-CN" dirty="0"/>
              <a:t>Bug</a:t>
            </a:r>
            <a:r>
              <a:rPr lang="zh-CN" altLang="en-US" dirty="0"/>
              <a:t>与代码异味过多的问题。</a:t>
            </a:r>
            <a:endParaRPr lang="zh-CN" altLang="en-US" dirty="0"/>
          </a:p>
          <a:p>
            <a:pPr lvl="1"/>
            <a:r>
              <a:rPr lang="zh-CN" altLang="en-US" dirty="0"/>
              <a:t>这主要由于，我们的项目是在开源的框架的基础上进行修改，有许多没有用到的代码未进行删除以及部分功能进行重新设计后原文件未进行删除。项目本身的运行并无问题。</a:t>
            </a:r>
            <a:endParaRPr lang="zh-CN" altLang="en-US" dirty="0"/>
          </a:p>
          <a:p>
            <a:pPr lvl="1"/>
            <a:r>
              <a:rPr lang="en-US" altLang="zh-CN" dirty="0"/>
              <a:t>SonarQube</a:t>
            </a:r>
            <a:r>
              <a:rPr lang="zh-CN" altLang="en-US" dirty="0"/>
              <a:t>分析报告：</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6" name="图片 5"/>
          <p:cNvPicPr>
            <a:picLocks noChangeAspect="1"/>
          </p:cNvPicPr>
          <p:nvPr/>
        </p:nvPicPr>
        <p:blipFill>
          <a:blip r:embed="rId1"/>
          <a:stretch>
            <a:fillRect/>
          </a:stretch>
        </p:blipFill>
        <p:spPr>
          <a:xfrm>
            <a:off x="6591300" y="1417955"/>
            <a:ext cx="4268470" cy="4843780"/>
          </a:xfrm>
          <a:prstGeom prst="rect">
            <a:avLst/>
          </a:prstGeom>
        </p:spPr>
      </p:pic>
      <p:graphicFrame>
        <p:nvGraphicFramePr>
          <p:cNvPr id="9" name="对象 8">
            <a:hlinkClick r:id="" action="ppaction://ole?verb=0"/>
          </p:cNvPr>
          <p:cNvGraphicFramePr>
            <a:graphicFrameLocks noChangeAspect="1"/>
          </p:cNvGraphicFramePr>
          <p:nvPr/>
        </p:nvGraphicFramePr>
        <p:xfrm>
          <a:off x="4730750" y="5155565"/>
          <a:ext cx="971550" cy="800100"/>
        </p:xfrm>
        <a:graphic>
          <a:graphicData uri="http://schemas.openxmlformats.org/presentationml/2006/ole">
            <mc:AlternateContent xmlns:mc="http://schemas.openxmlformats.org/markup-compatibility/2006">
              <mc:Choice xmlns:v="urn:schemas-microsoft-com:vml" Requires="v">
                <p:oleObj spid="_x0000_s3" name="" showAsIcon="1" r:id="rId2" imgW="971550" imgH="800100" progId="Package">
                  <p:embed/>
                </p:oleObj>
              </mc:Choice>
              <mc:Fallback>
                <p:oleObj name="" showAsIcon="1" r:id="rId2" imgW="971550" imgH="800100" progId="Package">
                  <p:embed/>
                  <p:pic>
                    <p:nvPicPr>
                      <p:cNvPr id="0" name="图片 1024"/>
                      <p:cNvPicPr/>
                      <p:nvPr/>
                    </p:nvPicPr>
                    <p:blipFill>
                      <a:blip r:embed="rId3"/>
                      <a:stretch>
                        <a:fillRect/>
                      </a:stretch>
                    </p:blipFill>
                    <p:spPr>
                      <a:xfrm>
                        <a:off x="4730750" y="5155565"/>
                        <a:ext cx="971550" cy="800100"/>
                      </a:xfrm>
                      <a:prstGeom prst="rect">
                        <a:avLst/>
                      </a:prstGeom>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4636135"/>
          </a:xfrm>
        </p:spPr>
        <p:txBody>
          <a:bodyPr/>
          <a:lstStyle/>
          <a:p>
            <a:r>
              <a:rPr lang="zh-CN" altLang="en-US" dirty="0"/>
              <a:t>软件开发技术</a:t>
            </a:r>
            <a:endParaRPr lang="en-US" altLang="zh-CN" dirty="0"/>
          </a:p>
          <a:p>
            <a:pPr lvl="1"/>
            <a:r>
              <a:rPr lang="zh-CN" altLang="en-US" dirty="0"/>
              <a:t>运用了</a:t>
            </a:r>
            <a:r>
              <a:rPr lang="en-US" altLang="zh-CN" dirty="0"/>
              <a:t>OO</a:t>
            </a:r>
            <a:r>
              <a:rPr lang="zh-CN" altLang="en-US" dirty="0"/>
              <a:t>分析，发现了在软件设计时的许多漏洞，例如对“高内聚，低耦合”实现的不够彻底等</a:t>
            </a:r>
            <a:endParaRPr lang="en-US" altLang="zh-CN" dirty="0"/>
          </a:p>
          <a:p>
            <a:pPr lvl="1"/>
            <a:r>
              <a:rPr lang="en-US" altLang="zh-CN" dirty="0"/>
              <a:t>UML</a:t>
            </a:r>
            <a:r>
              <a:rPr lang="zh-CN" altLang="en-US" dirty="0"/>
              <a:t>图的绘制参考了</a:t>
            </a:r>
            <a:r>
              <a:rPr lang="en-US" altLang="zh-CN" dirty="0"/>
              <a:t>《</a:t>
            </a:r>
            <a:r>
              <a:rPr lang="zh-CN" altLang="en-US" dirty="0"/>
              <a:t>软件工程</a:t>
            </a:r>
            <a:r>
              <a:rPr lang="en-US" altLang="zh-CN" dirty="0"/>
              <a:t>》</a:t>
            </a:r>
            <a:r>
              <a:rPr lang="zh-CN" altLang="en-US" dirty="0"/>
              <a:t>课本以及上学期课程内容，结合老师的指导，实现符号、图形、与标注的标准化</a:t>
            </a:r>
            <a:endParaRPr lang="en-US" altLang="zh-CN" dirty="0"/>
          </a:p>
          <a:p>
            <a:pPr lvl="1"/>
            <a:r>
              <a:rPr lang="zh-CN" altLang="en-US" dirty="0"/>
              <a:t>软件项目使用到了</a:t>
            </a:r>
            <a:r>
              <a:rPr lang="en-US" altLang="zh-CN" dirty="0"/>
              <a:t>java</a:t>
            </a:r>
            <a:r>
              <a:rPr lang="zh-CN" altLang="en-US" dirty="0"/>
              <a:t>语言，框架采用了若依框架（</a:t>
            </a:r>
            <a:r>
              <a:rPr lang="en-US" altLang="zh-CN" dirty="0" err="1"/>
              <a:t>ruoyi</a:t>
            </a:r>
            <a:r>
              <a:rPr lang="zh-CN" altLang="en-US" dirty="0"/>
              <a:t>），实现前后端分离，简化开发难度</a:t>
            </a:r>
            <a:endParaRPr lang="en-US" altLang="zh-CN" dirty="0"/>
          </a:p>
          <a:p>
            <a:r>
              <a:rPr lang="zh-CN" altLang="en-US" dirty="0"/>
              <a:t>软件工具</a:t>
            </a:r>
            <a:endParaRPr lang="en-US" altLang="zh-CN" dirty="0"/>
          </a:p>
          <a:p>
            <a:pPr lvl="1"/>
            <a:r>
              <a:rPr lang="zh-CN" altLang="en-US" dirty="0"/>
              <a:t>建模工具</a:t>
            </a:r>
            <a:r>
              <a:rPr lang="en-US" altLang="zh-CN" dirty="0" err="1"/>
              <a:t>visio</a:t>
            </a:r>
            <a:r>
              <a:rPr lang="zh-CN" altLang="en-US" dirty="0"/>
              <a:t>、</a:t>
            </a:r>
            <a:r>
              <a:rPr lang="en-US" altLang="zh-CN" dirty="0"/>
              <a:t>draw.io</a:t>
            </a:r>
            <a:r>
              <a:rPr lang="zh-CN" altLang="en-US" dirty="0"/>
              <a:t>（提供标准化图形）</a:t>
            </a:r>
            <a:r>
              <a:rPr lang="en-US" altLang="zh-CN" dirty="0"/>
              <a:t> </a:t>
            </a:r>
            <a:r>
              <a:rPr lang="zh-CN" altLang="en-US" dirty="0"/>
              <a:t>、代码质量分析工具</a:t>
            </a:r>
            <a:r>
              <a:rPr lang="en-US" altLang="zh-CN" dirty="0"/>
              <a:t>SonarQube</a:t>
            </a:r>
            <a:r>
              <a:rPr lang="zh-CN" altLang="en-US" dirty="0"/>
              <a:t>（</a:t>
            </a:r>
            <a:r>
              <a:rPr lang="zh-CN" altLang="en-US" b="0" i="0" dirty="0">
                <a:solidFill>
                  <a:srgbClr val="222226"/>
                </a:solidFill>
                <a:effectLst/>
                <a:latin typeface="PingFang SC"/>
              </a:rPr>
              <a:t>七个维度检查代码质量</a:t>
            </a:r>
            <a:r>
              <a:rPr lang="zh-CN" altLang="en-US" dirty="0"/>
              <a:t>）、</a:t>
            </a:r>
            <a:r>
              <a:rPr lang="en-US" altLang="zh-CN" dirty="0"/>
              <a:t> java GUI</a:t>
            </a:r>
            <a:r>
              <a:rPr lang="zh-CN" altLang="en-US" dirty="0"/>
              <a:t>测试框架</a:t>
            </a:r>
            <a:r>
              <a:rPr lang="en-US" altLang="zh-CN" dirty="0"/>
              <a:t>Abbot</a:t>
            </a:r>
            <a:r>
              <a:rPr lang="zh-CN" altLang="en-US" dirty="0"/>
              <a:t>测试用户界面（</a:t>
            </a:r>
            <a:r>
              <a:rPr lang="zh-CN" altLang="en-US" b="0" i="0" dirty="0">
                <a:solidFill>
                  <a:srgbClr val="4D4D4D"/>
                </a:solidFill>
                <a:effectLst/>
                <a:latin typeface="-apple-system"/>
              </a:rPr>
              <a:t>它提供事件自动生成和验证</a:t>
            </a:r>
            <a:r>
              <a:rPr lang="en-US" altLang="zh-CN" b="0" i="0" dirty="0">
                <a:solidFill>
                  <a:srgbClr val="4D4D4D"/>
                </a:solidFill>
                <a:effectLst/>
                <a:latin typeface="-apple-system"/>
              </a:rPr>
              <a:t>Java GUI</a:t>
            </a:r>
            <a:r>
              <a:rPr lang="zh-CN" altLang="en-US" b="0" i="0" dirty="0">
                <a:solidFill>
                  <a:srgbClr val="4D4D4D"/>
                </a:solidFill>
                <a:effectLst/>
                <a:latin typeface="-apple-system"/>
              </a:rPr>
              <a:t>组件</a:t>
            </a:r>
            <a:r>
              <a:rPr lang="zh-CN" altLang="en-US" dirty="0"/>
              <a:t>）</a:t>
            </a:r>
            <a:endParaRPr lang="zh-CN" altLang="en-US" dirty="0"/>
          </a:p>
          <a:p>
            <a:pPr lvl="1"/>
            <a:endParaRPr lang="en-US" altLang="zh-CN"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93422" y="1780470"/>
            <a:ext cx="9821334" cy="3412490"/>
          </a:xfrm>
        </p:spPr>
        <p:txBody>
          <a:bodyPr/>
          <a:lstStyle/>
          <a:p>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在开发过程中加入了</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CSDN</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、stackoverflow以及</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GitHub</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社区并在社区中解决了许多问题。通过开源社区获取和共享代码库以及进行代码审查，及时发现潜在的Bug、性能瓶颈或设计缺陷，帮助提高代码质量。使用开源的数据库管理库、Web框架、UI组件等，能够节省大量的开发时间。开源项目通常有良好的自动化测试体系，加入这些项目能够促进代码的可测试性和稳定性。开源社区能够极大地促进软件项目的开发，不仅通过提供现成的解决方案，还通过促进协作、提高代码质量、加速开发迭代等方式帮助解决软件开发中遇到的各种问题。开源社区能帮助开发者快速获得反馈、提升代码质量，同时也能减轻开发成本、促进团队间的协作与技术共享。</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3604895"/>
          </a:xfrm>
        </p:spPr>
        <p:txBody>
          <a:bodyPr/>
          <a:lstStyle/>
          <a:p>
            <a:r>
              <a:rPr lang="zh-CN" altLang="en-US" dirty="0">
                <a:sym typeface="+mn-ea"/>
              </a:rPr>
              <a:t>实践的收获</a:t>
            </a:r>
            <a:endParaRPr lang="en-US" altLang="zh-CN" dirty="0">
              <a:sym typeface="+mn-ea"/>
            </a:endParaRPr>
          </a:p>
          <a:p>
            <a:pPr marL="0" indent="0">
              <a:lnSpc>
                <a:spcPts val="2500"/>
              </a:lnSpc>
              <a:buNone/>
            </a:pPr>
            <a:r>
              <a:rPr lang="zh-CN" altLang="en-US" sz="1800" b="0" i="0" dirty="0">
                <a:solidFill>
                  <a:srgbClr val="060607"/>
                </a:solidFill>
                <a:effectLst/>
                <a:latin typeface="-apple-system"/>
              </a:rPr>
              <a:t>       通过软件工程课程设计，可以将上学期在软件工程课上学到的理论知识应用到实际项目中，进一步加深对软件工程概念和技术的理解。</a:t>
            </a:r>
            <a:r>
              <a:rPr lang="zh-CN" altLang="en-US" sz="1800" i="0" dirty="0">
                <a:solidFill>
                  <a:srgbClr val="060607"/>
                </a:solidFill>
                <a:effectLst/>
                <a:latin typeface="-apple-system"/>
              </a:rPr>
              <a:t>在项目开发过程中，学习了如何规划项目、分配任务、管理时间和资源，以及如何进行有效的团队协作。通过编写代码，组内成员能够将抽象的设计转化为具体的实现。在编程过程中，我们不仅提升了自己的编程技能，还学会了如何调试程序、解决</a:t>
            </a:r>
            <a:r>
              <a:rPr lang="en-US" altLang="zh-CN" sz="1800" i="0" dirty="0">
                <a:solidFill>
                  <a:srgbClr val="060607"/>
                </a:solidFill>
                <a:effectLst/>
                <a:latin typeface="-apple-system"/>
              </a:rPr>
              <a:t>bug</a:t>
            </a:r>
            <a:r>
              <a:rPr lang="zh-CN" altLang="en-US" sz="1800" i="0" dirty="0">
                <a:solidFill>
                  <a:srgbClr val="060607"/>
                </a:solidFill>
                <a:effectLst/>
                <a:latin typeface="-apple-system"/>
              </a:rPr>
              <a:t>、优化性能等。除此之外还掌握了一定的文档编写的能力</a:t>
            </a:r>
            <a:r>
              <a:rPr lang="zh-CN" altLang="en-US" sz="1800" dirty="0">
                <a:solidFill>
                  <a:srgbClr val="060607"/>
                </a:solidFill>
                <a:latin typeface="-apple-system"/>
              </a:rPr>
              <a:t>，</a:t>
            </a:r>
            <a:r>
              <a:rPr lang="zh-CN" altLang="en-US" sz="1800" b="0" i="0" dirty="0">
                <a:solidFill>
                  <a:srgbClr val="060607"/>
                </a:solidFill>
                <a:effectLst/>
                <a:latin typeface="-apple-system"/>
              </a:rPr>
              <a:t>学习如何正确的编写符合要求的软件需求规格说明书、软件设计规格说明书等，这对于任何软件项目都是必不可少的。</a:t>
            </a:r>
            <a:endParaRPr lang="zh-CN" altLang="en-US" sz="1800" b="0" i="0" dirty="0">
              <a:solidFill>
                <a:srgbClr val="060607"/>
              </a:solidFill>
              <a:effectLst/>
              <a:latin typeface="-apple-system"/>
            </a:endParaRPr>
          </a:p>
          <a:p>
            <a:pPr marL="0" indent="0">
              <a:buNone/>
            </a:pPr>
            <a:endParaRPr lang="zh-CN" altLang="en-US" sz="1800" i="0" dirty="0">
              <a:solidFill>
                <a:srgbClr val="060607"/>
              </a:solidFill>
              <a:effectLst/>
              <a:latin typeface="-apple-system"/>
            </a:endParaRPr>
          </a:p>
          <a:p>
            <a:pPr marL="0" indent="0">
              <a:buNone/>
            </a:pPr>
            <a:endParaRPr lang="en-US" altLang="zh-CN" sz="1800"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4869815"/>
          </a:xfrm>
        </p:spPr>
        <p:txBody>
          <a:bodyPr/>
          <a:lstStyle/>
          <a:p>
            <a:pPr marL="0" indent="0">
              <a:buNone/>
            </a:pPr>
            <a:endParaRPr lang="en-US" altLang="zh-CN" sz="1800" dirty="0"/>
          </a:p>
          <a:p>
            <a:r>
              <a:rPr lang="zh-CN" altLang="en-US" dirty="0"/>
              <a:t>心得和体会</a:t>
            </a:r>
            <a:endParaRPr lang="en-US" altLang="zh-CN" dirty="0"/>
          </a:p>
          <a:p>
            <a:pPr marL="0" indent="0">
              <a:buNone/>
            </a:pPr>
            <a:r>
              <a:rPr lang="zh-CN" altLang="en-US" sz="1800" dirty="0"/>
              <a:t>       课程设计的初期，我们首先进行需求分析。通过老师的评价我们认识到需求分析不仅是软件开发的起点，也是后续开发的基石。需求不明确或者错误的需求会导致后续工作的进行较为困难。设计是将需求转化为技术解决方案的关键阶段。通过使用UML图、数据流图等工具进行系统建模，做出了具体的模块设计。并且在实际编程过程中，体会到了编写高质量代码的重要性。软件测试是保障软件质量的关键环节，在项目中，我们花费了大量时间进行单元测试、集成测试和系统测试，确保了软件的稳定性和可靠性。完成项目开发后，我们还进行了项目交付与部署，确保它能正常运行，这是对我们开发成果的最终验证。通过本次课程设计，体会了</a:t>
            </a:r>
            <a:r>
              <a:rPr lang="zh-CN" altLang="en-US" sz="1800" i="0" dirty="0">
                <a:solidFill>
                  <a:srgbClr val="060607"/>
                </a:solidFill>
                <a:effectLst/>
                <a:latin typeface="-apple-system"/>
              </a:rPr>
              <a:t>团队合作的重要性</a:t>
            </a:r>
            <a:r>
              <a:rPr lang="zh-CN" altLang="en-US" sz="1800" dirty="0">
                <a:solidFill>
                  <a:srgbClr val="060607"/>
                </a:solidFill>
                <a:latin typeface="-apple-system"/>
              </a:rPr>
              <a:t>，</a:t>
            </a:r>
            <a:r>
              <a:rPr lang="zh-CN" altLang="en-US" sz="1800" b="0" i="0" dirty="0">
                <a:solidFill>
                  <a:srgbClr val="060607"/>
                </a:solidFill>
                <a:effectLst/>
                <a:latin typeface="-apple-system"/>
              </a:rPr>
              <a:t>软件工程课程设计通常需要团队合作，共同完成整个项目的开发。</a:t>
            </a:r>
            <a:endParaRPr lang="en-US" altLang="zh-CN" sz="1800" b="0" i="0" dirty="0">
              <a:solidFill>
                <a:srgbClr val="060607"/>
              </a:solidFill>
              <a:effectLst/>
              <a:latin typeface="-apple-system"/>
            </a:endParaRPr>
          </a:p>
          <a:p>
            <a:pPr marL="0" indent="0">
              <a:buNone/>
            </a:pPr>
            <a:endParaRPr lang="en-US" altLang="zh-CN" sz="1800" dirty="0">
              <a:solidFill>
                <a:srgbClr val="060607"/>
              </a:solidFill>
              <a:latin typeface="-apple-system"/>
            </a:endParaRPr>
          </a:p>
          <a:p>
            <a:pPr marL="0" indent="0">
              <a:buNone/>
            </a:pPr>
            <a:endParaRPr lang="en-US" altLang="zh-CN" sz="1800" dirty="0">
              <a:solidFill>
                <a:srgbClr val="060607"/>
              </a:solidFill>
              <a:latin typeface="-apple-system"/>
            </a:endParaRPr>
          </a:p>
          <a:p>
            <a:pPr marL="0" indent="0">
              <a:buNone/>
            </a:pPr>
            <a:endParaRPr lang="en-US" altLang="zh-CN" sz="1800" dirty="0"/>
          </a:p>
          <a:p>
            <a:pPr marL="0" indent="0">
              <a:buNone/>
            </a:pPr>
            <a:endParaRPr lang="en-US" altLang="zh-CN"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855345"/>
          </a:xfrm>
        </p:spPr>
        <p:txBody>
          <a:bodyPr/>
          <a:lstStyle/>
          <a:p>
            <a:pPr marL="0" indent="0">
              <a:buNone/>
            </a:pPr>
            <a:endParaRPr lang="en-US" altLang="zh-CN" sz="1800" dirty="0"/>
          </a:p>
          <a:p>
            <a:r>
              <a:rPr lang="zh-CN" altLang="en-US" dirty="0"/>
              <a:t>困难和问题</a:t>
            </a:r>
            <a:endParaRPr lang="en-US" altLang="zh-CN"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
        <p:nvSpPr>
          <p:cNvPr id="9" name="文本框 8"/>
          <p:cNvSpPr txBox="1"/>
          <p:nvPr/>
        </p:nvSpPr>
        <p:spPr>
          <a:xfrm>
            <a:off x="1326515" y="2738755"/>
            <a:ext cx="9752965" cy="2584450"/>
          </a:xfrm>
          <a:prstGeom prst="rect">
            <a:avLst/>
          </a:prstGeom>
          <a:noFill/>
        </p:spPr>
        <p:txBody>
          <a:bodyPr wrap="square" rtlCol="0">
            <a:spAutoFit/>
          </a:bodyPr>
          <a:lstStyle/>
          <a:p>
            <a:r>
              <a:rPr lang="en-US" altLang="zh-CN"/>
              <a:t>   在项目初期，可能面临不明确的需求定义，导致后续的设计和开发工作偏离目标。在设计初期，代码质量可能较低，缺乏合适的编码规范。代码重复、复杂度高、耦合度大等问题常常</a:t>
            </a:r>
            <a:r>
              <a:rPr lang="zh-CN" altLang="en-US"/>
              <a:t>会影响后期的进展。</a:t>
            </a:r>
            <a:endParaRPr lang="zh-CN" altLang="en-US"/>
          </a:p>
          <a:p>
            <a:r>
              <a:rPr lang="en-US" altLang="zh-CN"/>
              <a:t>    </a:t>
            </a:r>
            <a:r>
              <a:rPr lang="zh-CN" altLang="en-US"/>
              <a:t>项目有时间限制，课程设计的时间压力大，需要在有限的时间内完成需求分析、系统设计、编码实现、测试等多个环节，容易出现时间管理不当的问题。</a:t>
            </a:r>
            <a:endParaRPr lang="zh-CN" altLang="en-US"/>
          </a:p>
          <a:p>
            <a:r>
              <a:rPr lang="en-US" altLang="zh-CN"/>
              <a:t>    在进行单元测试、集成测试或系统测试时会遇到很多问题，例如测试用例设计不完善、测试覆盖率不足、Bug修复困难等。</a:t>
            </a:r>
            <a:endParaRPr lang="en-US" altLang="zh-CN"/>
          </a:p>
          <a:p>
            <a:r>
              <a:rPr lang="en-US" altLang="zh-CN"/>
              <a:t>    </a:t>
            </a:r>
            <a:r>
              <a:rPr lang="zh-CN" altLang="en-US"/>
              <a:t>初期</a:t>
            </a:r>
            <a:r>
              <a:rPr lang="en-US" altLang="zh-CN"/>
              <a:t>撰写项目文档时，忽视了文档的规范性和清晰度。需求文档、设计文档等的写作可能过于简略，缺乏必要的细节或说明，导致他人难以理解系统的设计和实现。</a:t>
            </a:r>
            <a:endParaRPr lang="en-US" altLang="zh-CN"/>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4058" y="3578844"/>
            <a:ext cx="612140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孙铭杞</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刘浩然</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宋浩宁</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李家宝</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孙玥琦</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李炳德</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COMMONDATA" val="eyJoZGlkIjoiZjJiYzRjZDg4ODIxMmZkMzVjYzYxNzIzMDEwYjJjY2IifQ=="/>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4687</Words>
  <Application>WPS 演示</Application>
  <PresentationFormat>宽屏</PresentationFormat>
  <Paragraphs>549</Paragraphs>
  <Slides>63</Slides>
  <Notes>48</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63</vt:i4>
      </vt:variant>
    </vt:vector>
  </HeadingPairs>
  <TitlesOfParts>
    <vt:vector size="78" baseType="lpstr">
      <vt:lpstr>Arial</vt:lpstr>
      <vt:lpstr>宋体</vt:lpstr>
      <vt:lpstr>Wingdings</vt:lpstr>
      <vt:lpstr>微软雅黑</vt:lpstr>
      <vt:lpstr>Times New Roman</vt:lpstr>
      <vt:lpstr>楷体</vt:lpstr>
      <vt:lpstr>仿宋</vt:lpstr>
      <vt:lpstr>Arial Unicode MS</vt:lpstr>
      <vt:lpstr>Arial Black</vt:lpstr>
      <vt:lpstr>等线</vt:lpstr>
      <vt:lpstr>PingFang SC</vt:lpstr>
      <vt:lpstr>Segoe Print</vt:lpstr>
      <vt:lpstr>-apple-system</vt:lpstr>
      <vt:lpstr>Office 主题​​</vt:lpstr>
      <vt:lpstr>Package</vt:lpstr>
      <vt:lpstr>软件工程课程设计汇报 “个人财务管理系统”</vt:lpstr>
      <vt:lpstr>PowerPoint 演示文稿</vt:lpstr>
      <vt:lpstr>PowerPoint 演示文稿</vt:lpstr>
      <vt:lpstr>软件创意与需求</vt:lpstr>
      <vt:lpstr>软件创意与需求</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PowerPoint 演示文稿</vt:lpstr>
      <vt:lpstr>PowerPoint 演示文稿</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软件测试</vt:lpstr>
      <vt:lpstr>软件测试</vt:lpstr>
      <vt:lpstr>软件测试</vt:lpstr>
      <vt:lpstr>软件测试</vt:lpstr>
      <vt:lpstr>软件测试</vt:lpstr>
      <vt:lpstr>软件测试</vt:lpstr>
      <vt:lpstr>软件测试</vt:lpstr>
      <vt:lpstr>PowerPoint 演示文稿</vt:lpstr>
      <vt:lpstr>软件质量与保证</vt:lpstr>
      <vt:lpstr>软件质量与保证</vt:lpstr>
      <vt:lpstr>软件质量与保证</vt:lpstr>
      <vt:lpstr>PowerPoint 演示文稿</vt:lpstr>
      <vt:lpstr>开发技术与工具</vt:lpstr>
      <vt:lpstr>PowerPoint 演示文稿</vt:lpstr>
      <vt:lpstr>开源社区的使用</vt:lpstr>
      <vt:lpstr>PowerPoint 演示文稿</vt:lpstr>
      <vt:lpstr>实践收获与感受</vt:lpstr>
      <vt:lpstr>实践收获与感受</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达鑫</dc:creator>
  <cp:lastModifiedBy>漠然</cp:lastModifiedBy>
  <cp:revision>173</cp:revision>
  <dcterms:created xsi:type="dcterms:W3CDTF">2022-07-12T06:21:00Z</dcterms:created>
  <dcterms:modified xsi:type="dcterms:W3CDTF">2024-11-17T12:44:46Z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40E45D26335343B2884FFFB09A9B9806_12</vt:lpwstr>
  </property>
  <property fmtid="{D5CDD505-2E9C-101B-9397-08002B2CF9AE}" pid="3" name="KSOProductBuildVer">
    <vt:lpwstr>2052-12.1.0.18608</vt:lpwstr>
  </property>
</Properties>
</file>