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10.svg" ContentType="image/svg+xml"/>
  <Override PartName="/ppt/media/image12.svg" ContentType="image/svg+xml"/>
  <Override PartName="/ppt/media/image14.svg" ContentType="image/svg+xml"/>
  <Override PartName="/ppt/media/image16.svg" ContentType="image/svg+xml"/>
  <Override PartName="/ppt/media/image18.svg" ContentType="image/svg+xml"/>
  <Override PartName="/ppt/media/image20.svg" ContentType="image/svg+xml"/>
  <Override PartName="/ppt/media/image22.svg" ContentType="image/svg+xml"/>
  <Override PartName="/ppt/media/image24.svg" ContentType="image/svg+xml"/>
  <Override PartName="/ppt/media/image28.svg" ContentType="image/svg+xml"/>
  <Override PartName="/ppt/media/image30.svg" ContentType="image/svg+xml"/>
  <Override PartName="/ppt/media/image32.svg" ContentType="image/svg+xml"/>
  <Override PartName="/ppt/media/image34.svg" ContentType="image/svg+xml"/>
  <Override PartName="/ppt/media/image36.svg" ContentType="image/svg+xml"/>
  <Override PartName="/ppt/media/image38.svg" ContentType="image/svg+xml"/>
  <Override PartName="/ppt/media/image4.svg" ContentType="image/svg+xml"/>
  <Override PartName="/ppt/media/image40.svg" ContentType="image/svg+xml"/>
  <Override PartName="/ppt/media/image42.svg" ContentType="image/svg+xml"/>
  <Override PartName="/ppt/media/image44.svg" ContentType="image/svg+xml"/>
  <Override PartName="/ppt/media/image46.svg" ContentType="image/svg+xml"/>
  <Override PartName="/ppt/media/image48.svg" ContentType="image/svg+xml"/>
  <Override PartName="/ppt/media/image50.svg" ContentType="image/svg+xml"/>
  <Override PartName="/ppt/media/image52.svg" ContentType="image/svg+xml"/>
  <Override PartName="/ppt/media/image55.svg" ContentType="image/svg+xml"/>
  <Override PartName="/ppt/media/image57.svg" ContentType="image/svg+xml"/>
  <Override PartName="/ppt/media/image6.svg" ContentType="image/svg+xml"/>
  <Override PartName="/ppt/media/image8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autoCompressPictures="0">
  <p:sldMasterIdLst>
    <p:sldMasterId id="2147483648" r:id="rId1"/>
    <p:sldMasterId id="2147483660" r:id="rId3"/>
  </p:sldMasterIdLst>
  <p:notesMasterIdLst>
    <p:notesMasterId r:id="rId5"/>
  </p:notesMasterIdLst>
  <p:sldIdLst>
    <p:sldId id="256" r:id="rId4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71" r:id="rId18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747775"/>
          </p15:clr>
        </p15:guide>
        <p15:guide id="2" pos="2920" userDrawn="1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0">
  <p:normalViewPr>
    <p:restoredLeft sz="15620"/>
    <p:restoredTop sz="94660"/>
  </p:normalViewPr>
  <p:slideViewPr>
    <p:cSldViewPr snapToGrid="0" showGuides="1">
      <p:cViewPr varScale="1">
        <p:scale>
          <a:sx n="100" d="100"/>
          <a:sy n="100" d="100"/>
        </p:scale>
        <p:origin x="0" y="0"/>
      </p:cViewPr>
      <p:guideLst>
        <p:guide orient="horz" pos="1620"/>
        <p:guide pos="2920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大家好，欢迎参加本次关于小米便签搜索功能的演示。今天，我们将向大家介绍一个旨在提升用户效率的重要更新——全新的搜索功能。这个功能将帮助用户快速定位所需内容，实现更高效的笔记管理。本次演示将涵盖项目背景、技术实现、使用方法以及未来规划等多个方面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现在我们来实际演示一下这个功能。整个操作流程非常简单直观：点击搜索菜单进入搜索模式，输入关键词即可看到实时结果，点击结果可查看详情，最后通过取消按钮或返回键退出。整个过程强调即时响应和便捷操作，旨在提供无缝的用户体验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性能是我们关注的重点。我们通过一系列优化措施，如异步查询、参数化查询和智能资源管理，确保了搜索功能的高效和稳定。测试结果表明，搜索响应时间小于1秒，即使在超过1000条便签的情况下也能流畅运行，并且严格控制了内存和CPU的使用，杜绝了ANR风险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为了保证功能的质量，我们进行了全面的测试。功能测试覆盖了所有核心场景，从进入搜索到退出的每一步都进行了验证，确保每一个操作都符合用户的预期。同时，兼容性测试确保了功能在不同Android版本、屏幕分辨率和语言环境下都能正常工作。目前所有测试用例均已通过验证，保证产品的高质量交付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本次开发的技术亮点主要体现在四个方面：首先是毫秒级响应的实时搜索体验；其次是保持了原有风格的优雅UI设计；第三是高效且安全的查询机制；最后是完善的异常处理和资源管理。这些亮点共同构成了一个稳定、高效且用户体验优秀的功能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我的演示到此结束。感谢大家的聆听。现在是问答环节，欢迎大家就今天介绍的内容提出任何问题或建议。我们的项目是开源的，大家可以通过屏幕上的地址访问源代码。再次感谢！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本次演示将分为九个部分。首先，我们会探讨项目的背景和动机。接着，深入分析功能需求和技术方案。然后，我们会展示界面设计和核心代码实现。之后是实际的使用演示和性能优化的讨论。最后，我们会介绍测试验证的结果，并对未来的发展方向进行展望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随着用户使用时间的增加，便签数量会持续增长，手动查找特定内容变得非常困难和耗时。为了解决这个痛点，我们决定引入搜索功能。通过实现实时、高效的搜索，我们旨在将用户的查找效率提升80%以上，从而显著改善用户体验，并增强产品的市场竞争力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在功能需求方面，我们聚焦于核心的搜索体验。高优先级的需求包括支持标题搜索、实时反馈和便捷的取消操作，以确保用户能高效找到所需内容。同时，我们对性能、易用性、兼容性和稳定性也提出了明确的非功能要求，确保搜索功能不仅强大，而且可靠、易用，能够覆盖广泛的用户群体和使用场景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我们的技术方案采用了经典的分层架构，从UI层到数据存储层，各层职责分明。核心技术栈围绕Android原生框架展开，利用AsyncQueryHandler进行异步查询，ContentProvider作为数据接口，并通过SQLite的LIKE查询实现模糊搜索。这种设计保证了系统的高效和稳定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在界面设计上，我们遵循了简洁直观的原则。搜索栏默认隐藏，用户点击搜索菜单后进入搜索模式。整个交互流程非常清晰，用户可以通过点击取消、返回键或清空搜索框轻松退出搜索模式，回到普通界面。右侧的截图直观地展示了搜索界面的实际样子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这是搜索功能的核心逻辑实现。performSearch方法负责处理搜索请求。它首先检查查询是否为空，然后构建参数化的SQL查询语句，以防止SQL注入。最后，通过AsyncQueryHandler执行异步查询，确保UI线程不被阻塞，并将结果按修改时间倒序排列，为用户提供最新的内容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为了实现流畅的用户体验，我们精心管理了搜索模式的状态。这页 PPT 展示了我们状态管理的核心逻辑。</a:t>
            </a:r>
            <a:endParaRPr lang="en-US" sz="1400" b="0" i="0" u="none" strike="noStrike">
              <a:solidFill>
                <a:srgbClr val="000000"/>
              </a:solidFill>
            </a:endParaRPr>
          </a:p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页面上方展示了两个关键的控制函数：左边是进入搜索模式，主要负责将 UI 切换为搜索状态，比如显示搜索栏、隐藏新建按钮，并自动唤起键盘；右边是退出搜索模式，负责恢复 UI 至初始状态，清空输入内容并隐藏键盘，以及刷新列表以展示全部内容。</a:t>
            </a:r>
            <a:endParaRPr lang="en-US" sz="1400" b="0" i="0" u="none" strike="noStrike">
              <a:solidFill>
                <a:srgbClr val="000000"/>
              </a:solidFill>
            </a:endParaRPr>
          </a:p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页面下方的状态流转图直观地展示了两种模式的切换逻辑：用户在普通模式下点击搜索图标进入搜索模式；而在搜索模式下，用户点击取消、返回键，或者清空搜索框内容，都会触发退出逻辑，回到普通模式。这种清晰的状态流转逻辑，能有效减少用户的认知负荷，提升操作体验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查询结果的处理是在BackgroundQueryHandler中完成的。当异步查询完成后，onQueryComplete方法会被调用。我们根据查询令牌判断是搜索查询还是普通列表查询，并更新列表适配器。特别地，对于搜索结果，我们会显示匹配的数量，或者在没有结果时给出友好的提示信息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matchingName="标题幻灯片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30"/>
          <p:cNvSpPr txBox="1"/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 panose="020B0604020202020204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3" name="Shape 31"/>
          <p:cNvSpPr txBox="1"/>
          <p:nvPr>
            <p:ph type="subTitle" idx="1"/>
          </p:nvPr>
        </p:nvSpPr>
        <p:spPr>
          <a:xfrm>
            <a:off x="1143000" y="2701528"/>
            <a:ext cx="6858000" cy="1241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lvl="1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lvl="3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/>
        </p:txBody>
      </p:sp>
      <p:sp>
        <p:nvSpPr>
          <p:cNvPr id="14" name="Shape 32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5" name="Shape 33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6" name="Shape 34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matchingName="标题和竖排文字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49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0" name="Shape 50"/>
          <p:cNvSpPr txBox="1"/>
          <p:nvPr>
            <p:ph type="body" idx="1"/>
          </p:nvPr>
        </p:nvSpPr>
        <p:spPr>
          <a:xfrm rot="5400000">
            <a:off x="2940248" y="-942379"/>
            <a:ext cx="3263504" cy="78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71" name="Shape 51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2" name="Shape 52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3" name="Shape 53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matchingName="竖排标题与文本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15"/>
          <p:cNvSpPr txBox="1"/>
          <p:nvPr>
            <p:ph type="title"/>
          </p:nvPr>
        </p:nvSpPr>
        <p:spPr>
          <a:xfrm rot="5400000">
            <a:off x="5350073" y="1467445"/>
            <a:ext cx="4358879" cy="1971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6" name="Shape 16"/>
          <p:cNvSpPr txBox="1"/>
          <p:nvPr>
            <p:ph type="body" idx="1"/>
          </p:nvPr>
        </p:nvSpPr>
        <p:spPr>
          <a:xfrm rot="5400000">
            <a:off x="1349573" y="-447080"/>
            <a:ext cx="4358879" cy="580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77" name="Shape 17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8" name="Shape 18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9" name="Shape 19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matchingName="标题和内容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54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9" name="Shape 55"/>
          <p:cNvSpPr txBox="1"/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20" name="Shape 56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1" name="Shape 57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2" name="Shape 58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matchingName="节标题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59"/>
          <p:cNvSpPr txBox="1"/>
          <p:nvPr>
            <p:ph type="title"/>
          </p:nvPr>
        </p:nvSpPr>
        <p:spPr>
          <a:xfrm>
            <a:off x="623888" y="1282304"/>
            <a:ext cx="7886700" cy="21395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 panose="020B0604020202020204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5" name="Shape 60"/>
          <p:cNvSpPr txBox="1"/>
          <p:nvPr>
            <p:ph type="body" idx="1"/>
          </p:nvPr>
        </p:nvSpPr>
        <p:spPr>
          <a:xfrm>
            <a:off x="623888" y="3442097"/>
            <a:ext cx="7886700" cy="1125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Shape 61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7" name="Shape 62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8" name="Shape 63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matchingName="两栏内容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9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1" name="Shape 10"/>
          <p:cNvSpPr txBox="1"/>
          <p:nvPr>
            <p:ph type="body" idx="1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32" name="Shape 11"/>
          <p:cNvSpPr txBox="1"/>
          <p:nvPr>
            <p:ph type="body" idx="2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33" name="Shape 12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4" name="Shape 13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5" name="Shape 14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matchingName="比较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5"/>
          <p:cNvSpPr txBox="1"/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8" name="Shape 36"/>
          <p:cNvSpPr txBox="1"/>
          <p:nvPr>
            <p:ph type="body" idx="1"/>
          </p:nvPr>
        </p:nvSpPr>
        <p:spPr>
          <a:xfrm>
            <a:off x="629841" y="1260872"/>
            <a:ext cx="3868340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/>
        </p:txBody>
      </p:sp>
      <p:sp>
        <p:nvSpPr>
          <p:cNvPr id="39" name="Shape 37"/>
          <p:cNvSpPr txBox="1"/>
          <p:nvPr>
            <p:ph type="body" idx="2"/>
          </p:nvPr>
        </p:nvSpPr>
        <p:spPr>
          <a:xfrm>
            <a:off x="629841" y="1878806"/>
            <a:ext cx="3868340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40" name="Shape 38"/>
          <p:cNvSpPr txBox="1"/>
          <p:nvPr>
            <p:ph type="body" idx="3"/>
          </p:nvPr>
        </p:nvSpPr>
        <p:spPr>
          <a:xfrm>
            <a:off x="4629150" y="1260872"/>
            <a:ext cx="3887391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/>
        </p:txBody>
      </p:sp>
      <p:sp>
        <p:nvSpPr>
          <p:cNvPr id="41" name="Shape 39"/>
          <p:cNvSpPr txBox="1"/>
          <p:nvPr>
            <p:ph type="body" idx="4"/>
          </p:nvPr>
        </p:nvSpPr>
        <p:spPr>
          <a:xfrm>
            <a:off x="4629150" y="1878806"/>
            <a:ext cx="3887391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42" name="Shape 40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3" name="Shape 41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4" name="Shape 42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matchingName="仅标题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20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7" name="Shape 21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8" name="Shape 22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9" name="Shape 23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matchingName="空白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6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2" name="Shape 7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3" name="Shape 8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matchingName="内容与标题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43"/>
          <p:cNvSpPr txBox="1"/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 panose="020B0604020202020204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6" name="Shape 44"/>
          <p:cNvSpPr txBox="1"/>
          <p:nvPr>
            <p:ph type="body"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  <a:defRPr sz="2100"/>
            </a:lvl2pPr>
            <a:lvl3pPr marL="1371600" lvl="2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4pPr>
            <a:lvl5pPr marL="2286000" lvl="4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5pPr>
            <a:lvl6pPr marL="2743200" lvl="5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6pPr>
            <a:lvl7pPr marL="3200400" lvl="6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7pPr>
            <a:lvl8pPr marL="3657600" lvl="7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8pPr>
            <a:lvl9pPr marL="4114800" lvl="8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9pPr>
          </a:lstStyle>
          <a:p/>
        </p:txBody>
      </p:sp>
      <p:sp>
        <p:nvSpPr>
          <p:cNvPr id="57" name="Shape 45"/>
          <p:cNvSpPr txBox="1"/>
          <p:nvPr>
            <p:ph type="body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/>
        </p:txBody>
      </p:sp>
      <p:sp>
        <p:nvSpPr>
          <p:cNvPr id="58" name="Shape 46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9" name="Shape 47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0" name="Shape 48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matchingName="图片与标题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24"/>
          <p:cNvSpPr txBox="1"/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 panose="020B0604020202020204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3" name="Shape 25"/>
          <p:cNvSpPr/>
          <p:nvPr>
            <p:ph type="pic" idx="2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Shape 26"/>
          <p:cNvSpPr txBox="1"/>
          <p:nvPr>
            <p:ph type="body" idx="1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/>
        </p:txBody>
      </p:sp>
      <p:sp>
        <p:nvSpPr>
          <p:cNvPr id="65" name="Shape 27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6" name="Shape 28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7" name="Shape 29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Arial" panose="020B0604020202020204"/>
              <a:buNone/>
              <a:defRPr sz="33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7" name="Shape 2"/>
          <p:cNvSpPr txBox="1"/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 panose="020B0604020202020204"/>
              <a:buChar char="•"/>
              <a:defRPr sz="21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/>
              <a:buChar char="•"/>
              <a:defRPr sz="18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 panose="020B0604020202020204"/>
              <a:buChar char="•"/>
              <a:defRPr sz="15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/>
        </p:txBody>
      </p:sp>
      <p:sp>
        <p:nvSpPr>
          <p:cNvPr id="8" name="Shape 3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/>
        </p:txBody>
      </p:sp>
      <p:sp>
        <p:nvSpPr>
          <p:cNvPr id="9" name="Shape 4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/>
        </p:txBody>
      </p:sp>
      <p:sp>
        <p:nvSpPr>
          <p:cNvPr id="10" name="Shape 5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52.svg"/><Relationship Id="rId8" Type="http://schemas.openxmlformats.org/officeDocument/2006/relationships/image" Target="../media/image51.png"/><Relationship Id="rId7" Type="http://schemas.openxmlformats.org/officeDocument/2006/relationships/image" Target="../media/image50.svg"/><Relationship Id="rId6" Type="http://schemas.openxmlformats.org/officeDocument/2006/relationships/image" Target="../media/image49.png"/><Relationship Id="rId5" Type="http://schemas.openxmlformats.org/officeDocument/2006/relationships/image" Target="../media/image48.svg"/><Relationship Id="rId4" Type="http://schemas.openxmlformats.org/officeDocument/2006/relationships/image" Target="../media/image47.png"/><Relationship Id="rId3" Type="http://schemas.openxmlformats.org/officeDocument/2006/relationships/image" Target="../media/image30.svg"/><Relationship Id="rId2" Type="http://schemas.openxmlformats.org/officeDocument/2006/relationships/image" Target="../media/image29.png"/><Relationship Id="rId12" Type="http://schemas.openxmlformats.org/officeDocument/2006/relationships/notesSlide" Target="../notesSlides/notesSlide10.xml"/><Relationship Id="rId11" Type="http://schemas.openxmlformats.org/officeDocument/2006/relationships/slideLayout" Target="../slideLayouts/slideLayout12.xml"/><Relationship Id="rId10" Type="http://schemas.openxmlformats.org/officeDocument/2006/relationships/image" Target="../media/image53.png"/><Relationship Id="rId1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55.svg"/><Relationship Id="rId2" Type="http://schemas.openxmlformats.org/officeDocument/2006/relationships/image" Target="../media/image54.png"/><Relationship Id="rId1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55.svg"/><Relationship Id="rId2" Type="http://schemas.openxmlformats.org/officeDocument/2006/relationships/image" Target="../media/image54.png"/><Relationship Id="rId1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6.svg"/><Relationship Id="rId8" Type="http://schemas.openxmlformats.org/officeDocument/2006/relationships/image" Target="../media/image15.png"/><Relationship Id="rId7" Type="http://schemas.openxmlformats.org/officeDocument/2006/relationships/image" Target="../media/image30.svg"/><Relationship Id="rId6" Type="http://schemas.openxmlformats.org/officeDocument/2006/relationships/image" Target="../media/image29.png"/><Relationship Id="rId5" Type="http://schemas.openxmlformats.org/officeDocument/2006/relationships/image" Target="../media/image57.svg"/><Relationship Id="rId4" Type="http://schemas.openxmlformats.org/officeDocument/2006/relationships/image" Target="../media/image56.png"/><Relationship Id="rId3" Type="http://schemas.openxmlformats.org/officeDocument/2006/relationships/image" Target="../media/image34.svg"/><Relationship Id="rId2" Type="http://schemas.openxmlformats.org/officeDocument/2006/relationships/image" Target="../media/image33.png"/><Relationship Id="rId11" Type="http://schemas.openxmlformats.org/officeDocument/2006/relationships/notesSlide" Target="../notesSlides/notesSlide13.xml"/><Relationship Id="rId10" Type="http://schemas.openxmlformats.org/officeDocument/2006/relationships/slideLayout" Target="../slideLayouts/slideLayout12.xml"/><Relationship Id="rId1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5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3.xml"/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8.svg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4" Type="http://schemas.openxmlformats.org/officeDocument/2006/relationships/image" Target="../media/image5.png"/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6.svg"/><Relationship Id="rId8" Type="http://schemas.openxmlformats.org/officeDocument/2006/relationships/image" Target="../media/image15.png"/><Relationship Id="rId7" Type="http://schemas.openxmlformats.org/officeDocument/2006/relationships/image" Target="../media/image14.svg"/><Relationship Id="rId6" Type="http://schemas.openxmlformats.org/officeDocument/2006/relationships/image" Target="../media/image13.png"/><Relationship Id="rId5" Type="http://schemas.openxmlformats.org/officeDocument/2006/relationships/image" Target="../media/image12.svg"/><Relationship Id="rId4" Type="http://schemas.openxmlformats.org/officeDocument/2006/relationships/image" Target="../media/image11.png"/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1" Type="http://schemas.openxmlformats.org/officeDocument/2006/relationships/notesSlide" Target="../notesSlides/notesSlide4.xml"/><Relationship Id="rId10" Type="http://schemas.openxmlformats.org/officeDocument/2006/relationships/slideLayout" Target="../slideLayouts/slideLayout12.xml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24.svg"/><Relationship Id="rId8" Type="http://schemas.openxmlformats.org/officeDocument/2006/relationships/image" Target="../media/image23.png"/><Relationship Id="rId7" Type="http://schemas.openxmlformats.org/officeDocument/2006/relationships/image" Target="../media/image22.svg"/><Relationship Id="rId6" Type="http://schemas.openxmlformats.org/officeDocument/2006/relationships/image" Target="../media/image21.png"/><Relationship Id="rId5" Type="http://schemas.openxmlformats.org/officeDocument/2006/relationships/image" Target="../media/image20.svg"/><Relationship Id="rId4" Type="http://schemas.openxmlformats.org/officeDocument/2006/relationships/image" Target="../media/image19.png"/><Relationship Id="rId3" Type="http://schemas.openxmlformats.org/officeDocument/2006/relationships/image" Target="../media/image18.svg"/><Relationship Id="rId2" Type="http://schemas.openxmlformats.org/officeDocument/2006/relationships/image" Target="../media/image17.png"/><Relationship Id="rId13" Type="http://schemas.openxmlformats.org/officeDocument/2006/relationships/notesSlide" Target="../notesSlides/notesSlide5.xml"/><Relationship Id="rId12" Type="http://schemas.openxmlformats.org/officeDocument/2006/relationships/slideLayout" Target="../slideLayouts/slideLayout12.xml"/><Relationship Id="rId11" Type="http://schemas.openxmlformats.org/officeDocument/2006/relationships/image" Target="../media/image26.jpeg"/><Relationship Id="rId10" Type="http://schemas.openxmlformats.org/officeDocument/2006/relationships/image" Target="../media/image25.jpeg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20.svg"/><Relationship Id="rId4" Type="http://schemas.openxmlformats.org/officeDocument/2006/relationships/image" Target="../media/image19.png"/><Relationship Id="rId3" Type="http://schemas.openxmlformats.org/officeDocument/2006/relationships/image" Target="../media/image28.svg"/><Relationship Id="rId2" Type="http://schemas.openxmlformats.org/officeDocument/2006/relationships/image" Target="../media/image27.png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7.xml"/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32.svg"/><Relationship Id="rId6" Type="http://schemas.openxmlformats.org/officeDocument/2006/relationships/image" Target="../media/image31.png"/><Relationship Id="rId5" Type="http://schemas.openxmlformats.org/officeDocument/2006/relationships/image" Target="../media/image30.svg"/><Relationship Id="rId4" Type="http://schemas.openxmlformats.org/officeDocument/2006/relationships/image" Target="../media/image29.png"/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40.svg"/><Relationship Id="rId8" Type="http://schemas.openxmlformats.org/officeDocument/2006/relationships/image" Target="../media/image39.png"/><Relationship Id="rId7" Type="http://schemas.openxmlformats.org/officeDocument/2006/relationships/image" Target="../media/image38.svg"/><Relationship Id="rId6" Type="http://schemas.openxmlformats.org/officeDocument/2006/relationships/image" Target="../media/image37.png"/><Relationship Id="rId5" Type="http://schemas.openxmlformats.org/officeDocument/2006/relationships/image" Target="../media/image36.svg"/><Relationship Id="rId4" Type="http://schemas.openxmlformats.org/officeDocument/2006/relationships/image" Target="../media/image35.png"/><Relationship Id="rId3" Type="http://schemas.openxmlformats.org/officeDocument/2006/relationships/image" Target="../media/image34.svg"/><Relationship Id="rId2" Type="http://schemas.openxmlformats.org/officeDocument/2006/relationships/image" Target="../media/image33.png"/><Relationship Id="rId11" Type="http://schemas.openxmlformats.org/officeDocument/2006/relationships/notesSlide" Target="../notesSlides/notesSlide8.xml"/><Relationship Id="rId10" Type="http://schemas.openxmlformats.org/officeDocument/2006/relationships/slideLayout" Target="../slideLayouts/slideLayout12.xml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9.xml"/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46.svg"/><Relationship Id="rId6" Type="http://schemas.openxmlformats.org/officeDocument/2006/relationships/image" Target="../media/image45.png"/><Relationship Id="rId5" Type="http://schemas.openxmlformats.org/officeDocument/2006/relationships/image" Target="../media/image44.svg"/><Relationship Id="rId4" Type="http://schemas.openxmlformats.org/officeDocument/2006/relationships/image" Target="../media/image43.png"/><Relationship Id="rId3" Type="http://schemas.openxmlformats.org/officeDocument/2006/relationships/image" Target="../media/image42.svg"/><Relationship Id="rId2" Type="http://schemas.openxmlformats.org/officeDocument/2006/relationships/image" Target="../media/image41.png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0A0A0F">
              <a:alpha val="6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0" y="1651000"/>
            <a:ext cx="12192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48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小米便签搜索功能介绍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0" y="3048000"/>
            <a:ext cx="12192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5200" b="1" i="0" u="none" strike="noStrike">
                <a:solidFill>
                  <a:srgbClr val="FF6A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快速定位，高效管理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1016000" y="4699000"/>
            <a:ext cx="10160000" cy="1651000"/>
          </a:xfrm>
          <a:prstGeom prst="roundRect">
            <a:avLst>
              <a:gd name="adj" fmla="val 9230"/>
            </a:avLst>
          </a:prstGeom>
          <a:solidFill>
            <a:srgbClr val="141419">
              <a:alpha val="85000"/>
            </a:srgbClr>
          </a:solidFill>
          <a:ln w="25400" cap="flat" cmpd="sng">
            <a:solidFill>
              <a:srgbClr val="FF6A00">
                <a:alpha val="7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6" name="AutoShape 6"/>
          <p:cNvSpPr/>
          <p:nvPr/>
        </p:nvSpPr>
        <p:spPr>
          <a:xfrm>
            <a:off x="1143000" y="4953000"/>
            <a:ext cx="3048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08000"/>
              </a:lnSpc>
              <a:defRPr/>
            </a:pPr>
            <a:r>
              <a:rPr lang="en-US" sz="1400" b="0" i="0" u="none" strike="noStrike">
                <a:solidFill>
                  <a:srgbClr val="B4B4B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PROJECT VERSION</a:t>
            </a:r>
            <a:endParaRPr lang="en-US" sz="1100"/>
          </a:p>
          <a:p>
            <a:pPr indent="0" algn="ctr">
              <a:lnSpc>
                <a:spcPct val="125000"/>
              </a:lnSpc>
            </a:pPr>
            <a:r>
              <a:rPr lang="en-US" sz="20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Notesmaster</a:t>
            </a:r>
            <a:r>
              <a:rPr lang="en-US" sz="2200" b="1" i="0" u="none" strike="noStrike">
                <a:solidFill>
                  <a:srgbClr val="FF6A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v1.0</a:t>
            </a:r>
            <a:endParaRPr lang="en-US" sz="2200" b="1" i="0" u="none" strike="noStrike">
              <a:solidFill>
                <a:srgbClr val="FF6A00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7" name="AutoShape 7"/>
          <p:cNvSpPr/>
          <p:nvPr/>
        </p:nvSpPr>
        <p:spPr>
          <a:xfrm>
            <a:off x="4356100" y="5016500"/>
            <a:ext cx="12700" cy="1016000"/>
          </a:xfrm>
          <a:prstGeom prst="roundRect">
            <a:avLst>
              <a:gd name="adj" fmla="val 0"/>
            </a:avLst>
          </a:prstGeom>
          <a:solidFill>
            <a:srgbClr val="FFFFFF">
              <a:alpha val="2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8" name="AutoShape 8"/>
          <p:cNvSpPr/>
          <p:nvPr/>
        </p:nvSpPr>
        <p:spPr>
          <a:xfrm>
            <a:off x="4572000" y="4953000"/>
            <a:ext cx="3048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08000"/>
              </a:lnSpc>
              <a:defRPr/>
            </a:pPr>
            <a:r>
              <a:rPr lang="en-US" sz="1400" b="0" i="0" u="none" strike="noStrike">
                <a:solidFill>
                  <a:srgbClr val="B4B4B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UPDATE DATE</a:t>
            </a:r>
            <a:endParaRPr lang="en-US" sz="1100"/>
          </a:p>
          <a:p>
            <a:pPr indent="0" algn="ctr">
              <a:lnSpc>
                <a:spcPct val="125000"/>
              </a:lnSpc>
            </a:pPr>
            <a:r>
              <a:rPr lang="en-US" sz="20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2026年5月</a:t>
            </a:r>
            <a:endParaRPr lang="en-US" sz="2000" b="1" i="0" u="none" strike="noStrike">
              <a:solidFill>
                <a:srgbClr val="FFFFFF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9" name="AutoShape 9"/>
          <p:cNvSpPr/>
          <p:nvPr/>
        </p:nvSpPr>
        <p:spPr>
          <a:xfrm>
            <a:off x="7823200" y="5016500"/>
            <a:ext cx="12700" cy="1016000"/>
          </a:xfrm>
          <a:prstGeom prst="roundRect">
            <a:avLst>
              <a:gd name="adj" fmla="val 0"/>
            </a:avLst>
          </a:prstGeom>
          <a:solidFill>
            <a:srgbClr val="FFFFFF">
              <a:alpha val="2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0" name="AutoShape 10"/>
          <p:cNvSpPr/>
          <p:nvPr/>
        </p:nvSpPr>
        <p:spPr>
          <a:xfrm>
            <a:off x="8001000" y="4953000"/>
            <a:ext cx="3048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08000"/>
              </a:lnSpc>
              <a:defRPr/>
            </a:pPr>
            <a:r>
              <a:rPr lang="en-US" sz="1400" b="0" i="0" u="none" strike="noStrike">
                <a:solidFill>
                  <a:srgbClr val="B4B4B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DEVELOPMENT TEAM</a:t>
            </a:r>
            <a:endParaRPr lang="en-US" sz="1100"/>
          </a:p>
          <a:p>
            <a:pPr indent="0" algn="ctr">
              <a:lnSpc>
                <a:spcPct val="125000"/>
              </a:lnSpc>
            </a:pPr>
            <a:r>
              <a:rPr lang="en-US" sz="16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MiCode Open Source Community</a:t>
            </a:r>
            <a:endParaRPr lang="en-US" sz="1600" b="1" i="0" u="none" strike="noStrike">
              <a:solidFill>
                <a:srgbClr val="FFFFFF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635000"/>
            <a:ext cx="10668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使用演示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1651000"/>
            <a:ext cx="508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FF6A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▌ 操作流程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2286000"/>
            <a:ext cx="2540000" cy="1270000"/>
          </a:xfrm>
          <a:prstGeom prst="roundRect">
            <a:avLst>
              <a:gd name="adj" fmla="val 8000"/>
            </a:avLst>
          </a:prstGeom>
          <a:solidFill>
            <a:srgbClr val="FFFFFF">
              <a:alpha val="95000"/>
            </a:srgbClr>
          </a:solidFill>
          <a:ln w="12700" cap="flat" cmpd="sng">
            <a:solidFill>
              <a:srgbClr val="E6E6E6">
                <a:alpha val="10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5" name="AutoShape 5"/>
          <p:cNvSpPr/>
          <p:nvPr/>
        </p:nvSpPr>
        <p:spPr>
          <a:xfrm>
            <a:off x="952500" y="2438400"/>
            <a:ext cx="2159000" cy="965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600" b="1" i="0" u="none" strike="noStrike">
                <a:solidFill>
                  <a:srgbClr val="FF6A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步骤1：进入搜索</a:t>
            </a:r>
            <a:endParaRPr lang="en-US" sz="1100"/>
          </a:p>
          <a:p>
            <a:pPr indent="0" algn="l">
              <a:lnSpc>
                <a:spcPct val="117000"/>
              </a:lnSpc>
              <a:spcBef>
                <a:spcPts val="800"/>
              </a:spcBef>
            </a:pPr>
            <a:r>
              <a:rPr lang="en-US" sz="12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点击菜单 → 选择"搜索" → 搜索框显示，键盘弹出</a:t>
            </a:r>
            <a:endParaRPr lang="en-US" sz="1200" b="0" i="0" u="none" strike="noStrike">
              <a:solidFill>
                <a:srgbClr val="666666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6" name="AutoShape 6"/>
          <p:cNvSpPr/>
          <p:nvPr/>
        </p:nvSpPr>
        <p:spPr>
          <a:xfrm>
            <a:off x="3556000" y="2286000"/>
            <a:ext cx="2540000" cy="1270000"/>
          </a:xfrm>
          <a:prstGeom prst="roundRect">
            <a:avLst>
              <a:gd name="adj" fmla="val 8000"/>
            </a:avLst>
          </a:prstGeom>
          <a:solidFill>
            <a:srgbClr val="FFFFFF">
              <a:alpha val="95000"/>
            </a:srgbClr>
          </a:solidFill>
          <a:ln w="12700" cap="flat" cmpd="sng">
            <a:solidFill>
              <a:srgbClr val="E6E6E6">
                <a:alpha val="10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7" name="AutoShape 7"/>
          <p:cNvSpPr/>
          <p:nvPr/>
        </p:nvSpPr>
        <p:spPr>
          <a:xfrm>
            <a:off x="3746500" y="2438400"/>
            <a:ext cx="2159000" cy="965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600" b="1" i="0" u="none" strike="noStrike">
                <a:solidFill>
                  <a:srgbClr val="FF6A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步骤2：输入关键词</a:t>
            </a:r>
            <a:endParaRPr lang="en-US" sz="1100"/>
          </a:p>
          <a:p>
            <a:pPr indent="0" algn="l">
              <a:lnSpc>
                <a:spcPct val="117000"/>
              </a:lnSpc>
              <a:spcBef>
                <a:spcPts val="800"/>
              </a:spcBef>
            </a:pPr>
            <a:r>
              <a:rPr lang="en-US" sz="12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输入关键词 → 实时显示搜索结果 → 结果数量更新</a:t>
            </a:r>
            <a:endParaRPr lang="en-US" sz="1200" b="0" i="0" u="none" strike="noStrike">
              <a:solidFill>
                <a:srgbClr val="666666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8" name="AutoShape 8"/>
          <p:cNvSpPr/>
          <p:nvPr/>
        </p:nvSpPr>
        <p:spPr>
          <a:xfrm>
            <a:off x="762000" y="3746500"/>
            <a:ext cx="2540000" cy="1270000"/>
          </a:xfrm>
          <a:prstGeom prst="roundRect">
            <a:avLst>
              <a:gd name="adj" fmla="val 8000"/>
            </a:avLst>
          </a:prstGeom>
          <a:solidFill>
            <a:srgbClr val="FFFFFF">
              <a:alpha val="95000"/>
            </a:srgbClr>
          </a:solidFill>
          <a:ln w="12700" cap="flat" cmpd="sng">
            <a:solidFill>
              <a:srgbClr val="E6E6E6">
                <a:alpha val="10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9" name="AutoShape 9"/>
          <p:cNvSpPr/>
          <p:nvPr/>
        </p:nvSpPr>
        <p:spPr>
          <a:xfrm>
            <a:off x="952500" y="3898900"/>
            <a:ext cx="2159000" cy="965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600" b="1" i="0" u="none" strike="noStrike">
                <a:solidFill>
                  <a:srgbClr val="FF6A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步骤3：查看结果</a:t>
            </a:r>
            <a:endParaRPr lang="en-US" sz="1100"/>
          </a:p>
          <a:p>
            <a:pPr indent="0" algn="l">
              <a:lnSpc>
                <a:spcPct val="117000"/>
              </a:lnSpc>
              <a:spcBef>
                <a:spcPts val="800"/>
              </a:spcBef>
            </a:pPr>
            <a:r>
              <a:rPr lang="en-US" sz="12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点击便签 → 跳转到编辑页面 → 查看详细内容</a:t>
            </a:r>
            <a:endParaRPr lang="en-US" sz="1200" b="0" i="0" u="none" strike="noStrike">
              <a:solidFill>
                <a:srgbClr val="666666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0" name="AutoShape 10"/>
          <p:cNvSpPr/>
          <p:nvPr/>
        </p:nvSpPr>
        <p:spPr>
          <a:xfrm>
            <a:off x="3556000" y="3746500"/>
            <a:ext cx="2540000" cy="1270000"/>
          </a:xfrm>
          <a:prstGeom prst="roundRect">
            <a:avLst>
              <a:gd name="adj" fmla="val 8000"/>
            </a:avLst>
          </a:prstGeom>
          <a:solidFill>
            <a:srgbClr val="FFFFFF">
              <a:alpha val="95000"/>
            </a:srgbClr>
          </a:solidFill>
          <a:ln w="12700" cap="flat" cmpd="sng">
            <a:solidFill>
              <a:srgbClr val="E6E6E6">
                <a:alpha val="10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1" name="AutoShape 11"/>
          <p:cNvSpPr/>
          <p:nvPr/>
        </p:nvSpPr>
        <p:spPr>
          <a:xfrm>
            <a:off x="3746500" y="3898900"/>
            <a:ext cx="2159000" cy="965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600" b="1" i="0" u="none" strike="noStrike">
                <a:solidFill>
                  <a:srgbClr val="FF6A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步骤4：退出搜索</a:t>
            </a:r>
            <a:endParaRPr lang="en-US" sz="1100"/>
          </a:p>
          <a:p>
            <a:pPr indent="0" algn="l">
              <a:lnSpc>
                <a:spcPct val="117000"/>
              </a:lnSpc>
              <a:spcBef>
                <a:spcPts val="800"/>
              </a:spcBef>
            </a:pPr>
            <a:r>
              <a:rPr lang="en-US" sz="12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点击"取消"按钮 或 按返回键 → 返回主界面</a:t>
            </a:r>
            <a:endParaRPr lang="en-US" sz="1200" b="0" i="0" u="none" strike="noStrike">
              <a:solidFill>
                <a:srgbClr val="666666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2" name="AutoShape 12"/>
          <p:cNvSpPr/>
          <p:nvPr/>
        </p:nvSpPr>
        <p:spPr>
          <a:xfrm>
            <a:off x="762000" y="5207000"/>
            <a:ext cx="5334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✨ 交互特点</a:t>
            </a:r>
            <a:endParaRPr lang="en-US" sz="1100"/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62000" y="5715000"/>
            <a:ext cx="254000" cy="2540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1143000" y="5689600"/>
            <a:ext cx="1143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3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即时响应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100" b="0" i="0" u="none" strike="noStrike">
                <a:solidFill>
                  <a:srgbClr val="6E6E6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输入即搜索</a:t>
            </a:r>
            <a:endParaRPr lang="en-US" sz="1100" b="0" i="0" u="none" strike="noStrike">
              <a:solidFill>
                <a:srgbClr val="6E6E6E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222500" y="5715000"/>
            <a:ext cx="254000" cy="254000"/>
          </a:xfrm>
          <a:prstGeom prst="rect">
            <a:avLst/>
          </a:prstGeom>
        </p:spPr>
      </p:pic>
      <p:sp>
        <p:nvSpPr>
          <p:cNvPr id="16" name="AutoShape 16"/>
          <p:cNvSpPr/>
          <p:nvPr/>
        </p:nvSpPr>
        <p:spPr>
          <a:xfrm>
            <a:off x="2603500" y="5689600"/>
            <a:ext cx="1143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3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自动聚焦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100" b="0" i="0" u="none" strike="noStrike">
                <a:solidFill>
                  <a:srgbClr val="6E6E6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软键盘自动弹出</a:t>
            </a:r>
            <a:endParaRPr lang="en-US" sz="1100" b="0" i="0" u="none" strike="noStrike">
              <a:solidFill>
                <a:srgbClr val="6E6E6E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pic>
        <p:nvPicPr>
          <p:cNvPr id="17" name="Picture 1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683000" y="5715000"/>
            <a:ext cx="254000" cy="254000"/>
          </a:xfrm>
          <a:prstGeom prst="rect">
            <a:avLst/>
          </a:prstGeom>
        </p:spPr>
      </p:pic>
      <p:sp>
        <p:nvSpPr>
          <p:cNvPr id="18" name="AutoShape 18"/>
          <p:cNvSpPr/>
          <p:nvPr/>
        </p:nvSpPr>
        <p:spPr>
          <a:xfrm>
            <a:off x="4064000" y="5689600"/>
            <a:ext cx="1143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3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实时更新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100" b="0" i="0" u="none" strike="noStrike">
                <a:solidFill>
                  <a:srgbClr val="6E6E6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结果动态变化</a:t>
            </a:r>
            <a:endParaRPr lang="en-US" sz="1100" b="0" i="0" u="none" strike="noStrike">
              <a:solidFill>
                <a:srgbClr val="6E6E6E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pic>
        <p:nvPicPr>
          <p:cNvPr id="19" name="Picture 1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143500" y="5715000"/>
            <a:ext cx="254000" cy="254000"/>
          </a:xfrm>
          <a:prstGeom prst="rect">
            <a:avLst/>
          </a:prstGeom>
        </p:spPr>
      </p:pic>
      <p:sp>
        <p:nvSpPr>
          <p:cNvPr id="20" name="AutoShape 20"/>
          <p:cNvSpPr/>
          <p:nvPr/>
        </p:nvSpPr>
        <p:spPr>
          <a:xfrm>
            <a:off x="5524500" y="5689600"/>
            <a:ext cx="1143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3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一键返回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100" b="0" i="0" u="none" strike="noStrike">
                <a:solidFill>
                  <a:srgbClr val="6E6E6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取消按钮快速退出</a:t>
            </a:r>
            <a:endParaRPr lang="en-US" sz="1100" b="0" i="0" u="none" strike="noStrike">
              <a:solidFill>
                <a:srgbClr val="6E6E6E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pic>
        <p:nvPicPr>
          <p:cNvPr id="22" name="图片 21" descr="e7dabfedb9fe25a7e68f4f4081e4ebae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842125" y="1537970"/>
            <a:ext cx="4643755" cy="397700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性能优化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651000"/>
            <a:ext cx="5207000" cy="4699000"/>
          </a:xfrm>
          <a:prstGeom prst="roundRect">
            <a:avLst>
              <a:gd name="adj" fmla="val 3243"/>
            </a:avLst>
          </a:prstGeom>
          <a:solidFill>
            <a:srgbClr val="FFFFFF">
              <a:alpha val="95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5" name="AutoShape 5"/>
          <p:cNvSpPr/>
          <p:nvPr/>
        </p:nvSpPr>
        <p:spPr>
          <a:xfrm>
            <a:off x="1016000" y="1905000"/>
            <a:ext cx="4699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FF6A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01 优化措施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1016000" y="2667000"/>
            <a:ext cx="4699000" cy="711200"/>
          </a:xfrm>
          <a:prstGeom prst="roundRect">
            <a:avLst>
              <a:gd name="adj" fmla="val 14285"/>
            </a:avLst>
          </a:prstGeom>
          <a:solidFill>
            <a:srgbClr val="F9FAFB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7" name="AutoShape 7"/>
          <p:cNvSpPr/>
          <p:nvPr/>
        </p:nvSpPr>
        <p:spPr>
          <a:xfrm>
            <a:off x="1206500" y="2819400"/>
            <a:ext cx="114300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异步查询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2476500" y="2844800"/>
            <a:ext cx="152400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AsyncQueryHandler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4127500" y="2844800"/>
            <a:ext cx="139700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r">
              <a:lnSpc>
                <a:spcPct val="125000"/>
              </a:lnSpc>
              <a:defRPr/>
            </a:pPr>
            <a:r>
              <a:rPr lang="en-US" sz="1300" b="1" i="0" u="none" strike="noStrike">
                <a:solidFill>
                  <a:srgbClr val="10B98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避免UI线程阻塞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1016000" y="3556000"/>
            <a:ext cx="4699000" cy="711200"/>
          </a:xfrm>
          <a:prstGeom prst="roundRect">
            <a:avLst>
              <a:gd name="adj" fmla="val 14285"/>
            </a:avLst>
          </a:prstGeom>
          <a:solidFill>
            <a:srgbClr val="F9FAFB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1" name="AutoShape 11"/>
          <p:cNvSpPr/>
          <p:nvPr/>
        </p:nvSpPr>
        <p:spPr>
          <a:xfrm>
            <a:off x="1206500" y="3708400"/>
            <a:ext cx="114300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参数化查询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2476500" y="3733800"/>
            <a:ext cx="152400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PreparedStatement风格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4127500" y="3733800"/>
            <a:ext cx="139700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r">
              <a:lnSpc>
                <a:spcPct val="125000"/>
              </a:lnSpc>
              <a:defRPr/>
            </a:pPr>
            <a:r>
              <a:rPr lang="en-US" sz="1300" b="1" i="0" u="none" strike="noStrike">
                <a:solidFill>
                  <a:srgbClr val="10B98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防止SQL注入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1016000" y="4445000"/>
            <a:ext cx="4699000" cy="711200"/>
          </a:xfrm>
          <a:prstGeom prst="roundRect">
            <a:avLst>
              <a:gd name="adj" fmla="val 14285"/>
            </a:avLst>
          </a:prstGeom>
          <a:solidFill>
            <a:srgbClr val="F9FAFB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5" name="AutoShape 15"/>
          <p:cNvSpPr/>
          <p:nvPr/>
        </p:nvSpPr>
        <p:spPr>
          <a:xfrm>
            <a:off x="1206500" y="4597400"/>
            <a:ext cx="114300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资源释放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2476500" y="4622800"/>
            <a:ext cx="152400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Cursor自动管理</a:t>
            </a:r>
            <a:endParaRPr lang="en-US" sz="1100"/>
          </a:p>
        </p:txBody>
      </p:sp>
      <p:sp>
        <p:nvSpPr>
          <p:cNvPr id="17" name="AutoShape 17"/>
          <p:cNvSpPr/>
          <p:nvPr/>
        </p:nvSpPr>
        <p:spPr>
          <a:xfrm>
            <a:off x="4127500" y="4622800"/>
            <a:ext cx="139700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r">
              <a:lnSpc>
                <a:spcPct val="125000"/>
              </a:lnSpc>
              <a:defRPr/>
            </a:pPr>
            <a:r>
              <a:rPr lang="en-US" sz="1300" b="1" i="0" u="none" strike="noStrike">
                <a:solidFill>
                  <a:srgbClr val="10B98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避免内存泄漏</a:t>
            </a:r>
            <a:endParaRPr lang="en-US" sz="1100"/>
          </a:p>
        </p:txBody>
      </p:sp>
      <p:sp>
        <p:nvSpPr>
          <p:cNvPr id="18" name="AutoShape 18"/>
          <p:cNvSpPr/>
          <p:nvPr/>
        </p:nvSpPr>
        <p:spPr>
          <a:xfrm>
            <a:off x="1016000" y="5334000"/>
            <a:ext cx="2222500" cy="838200"/>
          </a:xfrm>
          <a:prstGeom prst="roundRect">
            <a:avLst>
              <a:gd name="adj" fmla="val 12121"/>
            </a:avLst>
          </a:prstGeom>
          <a:solidFill>
            <a:srgbClr val="F9FAFB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9" name="AutoShape 19"/>
          <p:cNvSpPr/>
          <p:nvPr/>
        </p:nvSpPr>
        <p:spPr>
          <a:xfrm>
            <a:off x="1143000" y="5461000"/>
            <a:ext cx="1968500" cy="584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智能退出</a:t>
            </a:r>
            <a:endParaRPr lang="en-US" sz="1100"/>
          </a:p>
          <a:p>
            <a:pPr indent="0" algn="ctr">
              <a:lnSpc>
                <a:spcPct val="125000"/>
              </a:lnSpc>
            </a:pPr>
            <a:r>
              <a:rPr lang="en-US" sz="12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清空搜索词自动退出，提升体验</a:t>
            </a:r>
            <a:endParaRPr lang="en-US" sz="1200" b="0" i="0" u="none" strike="noStrike">
              <a:solidFill>
                <a:srgbClr val="666666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20" name="AutoShape 20"/>
          <p:cNvSpPr/>
          <p:nvPr/>
        </p:nvSpPr>
        <p:spPr>
          <a:xfrm>
            <a:off x="3492500" y="5334000"/>
            <a:ext cx="2222500" cy="838200"/>
          </a:xfrm>
          <a:prstGeom prst="roundRect">
            <a:avLst>
              <a:gd name="adj" fmla="val 12121"/>
            </a:avLst>
          </a:prstGeom>
          <a:solidFill>
            <a:srgbClr val="F9FAFB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21" name="AutoShape 21"/>
          <p:cNvSpPr/>
          <p:nvPr/>
        </p:nvSpPr>
        <p:spPr>
          <a:xfrm>
            <a:off x="3619500" y="5461000"/>
            <a:ext cx="1968500" cy="584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结果计数</a:t>
            </a:r>
            <a:endParaRPr lang="en-US" sz="1100"/>
          </a:p>
          <a:p>
            <a:pPr indent="0" algn="ctr">
              <a:lnSpc>
                <a:spcPct val="125000"/>
              </a:lnSpc>
            </a:pPr>
            <a:r>
              <a:rPr lang="en-US" sz="12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实时显示匹配数量，直观反馈</a:t>
            </a:r>
            <a:endParaRPr lang="en-US" sz="1200" b="0" i="0" u="none" strike="noStrike">
              <a:solidFill>
                <a:srgbClr val="666666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22" name="AutoShape 22"/>
          <p:cNvSpPr/>
          <p:nvPr/>
        </p:nvSpPr>
        <p:spPr>
          <a:xfrm>
            <a:off x="6223000" y="1651000"/>
            <a:ext cx="5207000" cy="4699000"/>
          </a:xfrm>
          <a:prstGeom prst="roundRect">
            <a:avLst>
              <a:gd name="adj" fmla="val 3243"/>
            </a:avLst>
          </a:prstGeom>
          <a:solidFill>
            <a:srgbClr val="FFFFFF">
              <a:alpha val="95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23" name="AutoShape 23"/>
          <p:cNvSpPr/>
          <p:nvPr/>
        </p:nvSpPr>
        <p:spPr>
          <a:xfrm>
            <a:off x="6477000" y="1905000"/>
            <a:ext cx="4699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FF6A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02 性能指标</a:t>
            </a:r>
            <a:endParaRPr lang="en-US" sz="1100"/>
          </a:p>
        </p:txBody>
      </p:sp>
      <p:pic>
        <p:nvPicPr>
          <p:cNvPr id="24" name="Picture 2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04000" y="2794000"/>
            <a:ext cx="304800" cy="304800"/>
          </a:xfrm>
          <a:prstGeom prst="rect">
            <a:avLst/>
          </a:prstGeom>
        </p:spPr>
      </p:pic>
      <p:sp>
        <p:nvSpPr>
          <p:cNvPr id="25" name="AutoShape 25"/>
          <p:cNvSpPr/>
          <p:nvPr/>
        </p:nvSpPr>
        <p:spPr>
          <a:xfrm>
            <a:off x="7112000" y="2768600"/>
            <a:ext cx="4064000" cy="457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搜索响应时间</a:t>
            </a:r>
            <a:r>
              <a:rPr lang="en-US" sz="1600" b="1" i="0" u="none" strike="noStrike">
                <a:solidFill>
                  <a:srgbClr val="FF6A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&lt; 1秒</a:t>
            </a:r>
            <a:endParaRPr lang="en-US" sz="1100"/>
          </a:p>
        </p:txBody>
      </p:sp>
      <p:pic>
        <p:nvPicPr>
          <p:cNvPr id="26" name="Picture 2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04000" y="3683000"/>
            <a:ext cx="304800" cy="304800"/>
          </a:xfrm>
          <a:prstGeom prst="rect">
            <a:avLst/>
          </a:prstGeom>
        </p:spPr>
      </p:pic>
      <p:sp>
        <p:nvSpPr>
          <p:cNvPr id="27" name="AutoShape 27"/>
          <p:cNvSpPr/>
          <p:nvPr/>
        </p:nvSpPr>
        <p:spPr>
          <a:xfrm>
            <a:off x="7112000" y="3657600"/>
            <a:ext cx="4064000" cy="457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支持</a:t>
            </a:r>
            <a:r>
              <a:rPr lang="en-US" sz="1600" b="1" i="0" u="none" strike="noStrike">
                <a:solidFill>
                  <a:srgbClr val="FF6A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1000+</a:t>
            </a:r>
            <a:r>
              <a:rPr lang="en-US" sz="1600" b="0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条便签流畅搜索</a:t>
            </a:r>
            <a:endParaRPr lang="en-US" sz="1100"/>
          </a:p>
        </p:txBody>
      </p:sp>
      <p:pic>
        <p:nvPicPr>
          <p:cNvPr id="28" name="Picture 2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04000" y="4572000"/>
            <a:ext cx="304800" cy="304800"/>
          </a:xfrm>
          <a:prstGeom prst="rect">
            <a:avLst/>
          </a:prstGeom>
        </p:spPr>
      </p:pic>
      <p:sp>
        <p:nvSpPr>
          <p:cNvPr id="29" name="AutoShape 29"/>
          <p:cNvSpPr/>
          <p:nvPr/>
        </p:nvSpPr>
        <p:spPr>
          <a:xfrm>
            <a:off x="7112000" y="4546600"/>
            <a:ext cx="1905000" cy="457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内存占用 &lt; 50MB</a:t>
            </a:r>
            <a:endParaRPr lang="en-US" sz="1100"/>
          </a:p>
        </p:txBody>
      </p:sp>
      <p:pic>
        <p:nvPicPr>
          <p:cNvPr id="30" name="Picture 3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144000" y="4572000"/>
            <a:ext cx="304800" cy="304800"/>
          </a:xfrm>
          <a:prstGeom prst="rect">
            <a:avLst/>
          </a:prstGeom>
        </p:spPr>
      </p:pic>
      <p:sp>
        <p:nvSpPr>
          <p:cNvPr id="31" name="AutoShape 31"/>
          <p:cNvSpPr/>
          <p:nvPr/>
        </p:nvSpPr>
        <p:spPr>
          <a:xfrm>
            <a:off x="9652000" y="4546600"/>
            <a:ext cx="1524000" cy="457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CPU &lt; 30%</a:t>
            </a:r>
            <a:endParaRPr lang="en-US" sz="1100"/>
          </a:p>
        </p:txBody>
      </p:sp>
      <p:pic>
        <p:nvPicPr>
          <p:cNvPr id="32" name="Picture 3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04000" y="5461000"/>
            <a:ext cx="304800" cy="304800"/>
          </a:xfrm>
          <a:prstGeom prst="rect">
            <a:avLst/>
          </a:prstGeom>
        </p:spPr>
      </p:pic>
      <p:sp>
        <p:nvSpPr>
          <p:cNvPr id="33" name="AutoShape 33"/>
          <p:cNvSpPr/>
          <p:nvPr/>
        </p:nvSpPr>
        <p:spPr>
          <a:xfrm>
            <a:off x="7112000" y="5435600"/>
            <a:ext cx="4064000" cy="457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无</a:t>
            </a:r>
            <a:r>
              <a:rPr lang="en-US" sz="16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ANR (Application Not Responding)</a:t>
            </a:r>
            <a:r>
              <a:rPr lang="en-US" sz="1600" b="0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风险</a:t>
            </a:r>
            <a:endParaRPr lang="en-US" sz="110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7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测试验证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564640"/>
            <a:ext cx="5270500" cy="4726305"/>
          </a:xfrm>
          <a:prstGeom prst="roundRect">
            <a:avLst>
              <a:gd name="adj" fmla="val 3333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5" name="AutoShape 5"/>
          <p:cNvSpPr/>
          <p:nvPr/>
        </p:nvSpPr>
        <p:spPr>
          <a:xfrm>
            <a:off x="1016000" y="1686560"/>
            <a:ext cx="47625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FF6A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功能测试用例</a:t>
            </a:r>
            <a:endParaRPr lang="en-US" sz="1100"/>
          </a:p>
        </p:txBody>
      </p:sp>
      <p:graphicFrame>
        <p:nvGraphicFramePr>
          <p:cNvPr id="6" name="Table 6"/>
          <p:cNvGraphicFramePr>
            <a:graphicFrameLocks noGrp="1"/>
          </p:cNvGraphicFramePr>
          <p:nvPr/>
        </p:nvGraphicFramePr>
        <p:xfrm>
          <a:off x="1016000" y="2245360"/>
          <a:ext cx="4762500" cy="2946400"/>
        </p:xfrm>
        <a:graphic>
          <a:graphicData uri="http://schemas.openxmlformats.org/drawingml/2006/table">
            <a:tbl>
              <a:tblPr>
                <a:effectLst/>
              </a:tblPr>
              <a:tblGrid>
                <a:gridCol w="762000"/>
                <a:gridCol w="1841500"/>
                <a:gridCol w="1397000"/>
                <a:gridCol w="762000"/>
              </a:tblGrid>
              <a:tr h="508000"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300" b="1" i="0" u="none" strike="noStrike">
                          <a:solidFill>
                            <a:srgbClr val="333333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用例ID</a:t>
                      </a:r>
                      <a:endParaRPr lang="en-US" sz="1100"/>
                    </a:p>
                  </a:txBody>
                  <a:tcPr marL="101600" marR="101600" marT="101600" marB="10160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6A00">
                        <a:alpha val="8000"/>
                      </a:srgbClr>
                    </a:solidFill>
                  </a:tcPr>
                </a:tc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300" b="1" i="0" u="none" strike="noStrike">
                          <a:solidFill>
                            <a:srgbClr val="333333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操作步骤</a:t>
                      </a:r>
                      <a:endParaRPr lang="en-US" sz="1100"/>
                    </a:p>
                  </a:txBody>
                  <a:tcPr marL="101600" marR="101600" marT="101600" marB="10160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6A00">
                        <a:alpha val="8000"/>
                      </a:srgbClr>
                    </a:solidFill>
                  </a:tcPr>
                </a:tc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300" b="1" i="0" u="none" strike="noStrike">
                          <a:solidFill>
                            <a:srgbClr val="333333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预期结果</a:t>
                      </a:r>
                      <a:endParaRPr lang="en-US" sz="1100"/>
                    </a:p>
                  </a:txBody>
                  <a:tcPr marL="101600" marR="101600" marT="101600" marB="10160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6A00">
                        <a:alpha val="8000"/>
                      </a:srgbClr>
                    </a:solidFill>
                  </a:tcPr>
                </a:tc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300" b="1" i="0" u="none" strike="noStrike">
                          <a:solidFill>
                            <a:srgbClr val="333333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状态</a:t>
                      </a:r>
                      <a:endParaRPr lang="en-US" sz="1100"/>
                    </a:p>
                  </a:txBody>
                  <a:tcPr marL="101600" marR="101600" marT="101600" marB="10160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6A00">
                        <a:alpha val="8000"/>
                      </a:srgbClr>
                    </a:solidFill>
                  </a:tcPr>
                </a:tc>
              </a:tr>
              <a:tr h="406400"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200" b="0" i="0" u="none" strike="noStrike">
                          <a:solidFill>
                            <a:srgbClr val="4B5563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TC-01</a:t>
                      </a:r>
                      <a:endParaRPr lang="en-US" sz="1100"/>
                    </a:p>
                  </a:txBody>
                  <a:tcPr marL="101600" marR="101600" marT="101600" marB="10160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 rtlCol="0"/>
                    <a:lstStyle/>
                    <a:p>
                      <a:pPr indent="0" algn="l">
                        <a:lnSpc>
                          <a:spcPct val="100000"/>
                        </a:lnSpc>
                        <a:defRPr/>
                      </a:pPr>
                      <a:r>
                        <a:rPr lang="en-US" sz="1200" b="0" i="0" u="none" strike="noStrike">
                          <a:solidFill>
                            <a:srgbClr val="4B5563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点击菜单 Search</a:t>
                      </a:r>
                      <a:endParaRPr lang="en-US" sz="1100"/>
                    </a:p>
                  </a:txBody>
                  <a:tcPr marL="101600" marR="101600" marT="101600" marB="10160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 rtlCol="0"/>
                    <a:lstStyle/>
                    <a:p>
                      <a:pPr indent="0" algn="l">
                        <a:lnSpc>
                          <a:spcPct val="100000"/>
                        </a:lnSpc>
                        <a:defRPr/>
                      </a:pPr>
                      <a:r>
                        <a:rPr lang="en-US" sz="1200" b="0" i="0" u="none" strike="noStrike">
                          <a:solidFill>
                            <a:srgbClr val="4B5563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显示搜索框，弹出键盘</a:t>
                      </a:r>
                      <a:endParaRPr lang="en-US" sz="1100"/>
                    </a:p>
                  </a:txBody>
                  <a:tcPr marL="101600" marR="101600" marT="101600" marB="10160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200" b="1" i="0" u="none" strike="noStrike">
                          <a:solidFill>
                            <a:srgbClr val="10B981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✅</a:t>
                      </a:r>
                      <a:endParaRPr lang="en-US" sz="1100"/>
                    </a:p>
                  </a:txBody>
                  <a:tcPr marL="101600" marR="101600" marT="101600" marB="10160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406400"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200" b="0" i="0" u="none" strike="noStrike">
                          <a:solidFill>
                            <a:srgbClr val="4B5563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TC-02</a:t>
                      </a:r>
                      <a:endParaRPr lang="en-US" sz="1100"/>
                    </a:p>
                  </a:txBody>
                  <a:tcPr marL="101600" marR="101600" marT="101600" marB="10160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 rtlCol="0"/>
                    <a:lstStyle/>
                    <a:p>
                      <a:pPr indent="0" algn="l">
                        <a:lnSpc>
                          <a:spcPct val="100000"/>
                        </a:lnSpc>
                        <a:defRPr/>
                      </a:pPr>
                      <a:r>
                        <a:rPr lang="en-US" sz="1200" b="0" i="0" u="none" strike="noStrike">
                          <a:solidFill>
                            <a:srgbClr val="4B5563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输入存在的关键词</a:t>
                      </a:r>
                      <a:endParaRPr lang="en-US" sz="1100"/>
                    </a:p>
                  </a:txBody>
                  <a:tcPr marL="101600" marR="101600" marT="101600" marB="10160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 rtlCol="0"/>
                    <a:lstStyle/>
                    <a:p>
                      <a:pPr indent="0" algn="l">
                        <a:lnSpc>
                          <a:spcPct val="100000"/>
                        </a:lnSpc>
                        <a:defRPr/>
                      </a:pPr>
                      <a:r>
                        <a:rPr lang="en-US" sz="1200" b="0" i="0" u="none" strike="noStrike">
                          <a:solidFill>
                            <a:srgbClr val="4B5563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显示匹配的便签列表</a:t>
                      </a:r>
                      <a:endParaRPr lang="en-US" sz="1100"/>
                    </a:p>
                  </a:txBody>
                  <a:tcPr marL="101600" marR="101600" marT="101600" marB="10160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200" b="1" i="0" u="none" strike="noStrike">
                          <a:solidFill>
                            <a:srgbClr val="10B981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✅</a:t>
                      </a:r>
                      <a:endParaRPr lang="en-US" sz="1100"/>
                    </a:p>
                  </a:txBody>
                  <a:tcPr marL="101600" marR="101600" marT="101600" marB="10160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406400"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200" b="0" i="0" u="none" strike="noStrike">
                          <a:solidFill>
                            <a:srgbClr val="4B5563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TC-03</a:t>
                      </a:r>
                      <a:endParaRPr lang="en-US" sz="1100"/>
                    </a:p>
                  </a:txBody>
                  <a:tcPr marL="101600" marR="101600" marT="101600" marB="10160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 rtlCol="0"/>
                    <a:lstStyle/>
                    <a:p>
                      <a:pPr indent="0" algn="l">
                        <a:lnSpc>
                          <a:spcPct val="100000"/>
                        </a:lnSpc>
                        <a:defRPr/>
                      </a:pPr>
                      <a:r>
                        <a:rPr lang="en-US" sz="1200" b="0" i="0" u="none" strike="noStrike">
                          <a:solidFill>
                            <a:srgbClr val="4B5563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输入不存在的关键词</a:t>
                      </a:r>
                      <a:endParaRPr lang="en-US" sz="1100"/>
                    </a:p>
                  </a:txBody>
                  <a:tcPr marL="101600" marR="101600" marT="101600" marB="10160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 rtlCol="0"/>
                    <a:lstStyle/>
                    <a:p>
                      <a:pPr indent="0" algn="l">
                        <a:lnSpc>
                          <a:spcPct val="100000"/>
                        </a:lnSpc>
                        <a:defRPr/>
                      </a:pPr>
                      <a:r>
                        <a:rPr lang="en-US" sz="1200" b="0" i="0" u="none" strike="noStrike">
                          <a:solidFill>
                            <a:srgbClr val="4B5563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显示“未找到匹配”</a:t>
                      </a:r>
                      <a:endParaRPr lang="en-US" sz="1100"/>
                    </a:p>
                  </a:txBody>
                  <a:tcPr marL="101600" marR="101600" marT="101600" marB="10160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200" b="1" i="0" u="none" strike="noStrike">
                          <a:solidFill>
                            <a:srgbClr val="10B981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✅</a:t>
                      </a:r>
                      <a:endParaRPr lang="en-US" sz="1100"/>
                    </a:p>
                  </a:txBody>
                  <a:tcPr marL="101600" marR="101600" marT="101600" marB="10160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406400"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200" b="0" i="0" u="none" strike="noStrike">
                          <a:solidFill>
                            <a:srgbClr val="4B5563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TC-04</a:t>
                      </a:r>
                      <a:endParaRPr lang="en-US" sz="1100"/>
                    </a:p>
                  </a:txBody>
                  <a:tcPr marL="101600" marR="101600" marT="101600" marB="10160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 rtlCol="0"/>
                    <a:lstStyle/>
                    <a:p>
                      <a:pPr indent="0" algn="l">
                        <a:lnSpc>
                          <a:spcPct val="100000"/>
                        </a:lnSpc>
                        <a:defRPr/>
                      </a:pPr>
                      <a:r>
                        <a:rPr lang="en-US" sz="1200" b="0" i="0" u="none" strike="noStrike">
                          <a:solidFill>
                            <a:srgbClr val="4B5563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清空搜索框内容</a:t>
                      </a:r>
                      <a:endParaRPr lang="en-US" sz="1100"/>
                    </a:p>
                  </a:txBody>
                  <a:tcPr marL="101600" marR="101600" marT="101600" marB="10160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 rtlCol="0"/>
                    <a:lstStyle/>
                    <a:p>
                      <a:pPr indent="0" algn="l">
                        <a:lnSpc>
                          <a:spcPct val="100000"/>
                        </a:lnSpc>
                        <a:defRPr/>
                      </a:pPr>
                      <a:r>
                        <a:rPr lang="en-US" sz="1200" b="0" i="0" u="none" strike="noStrike">
                          <a:solidFill>
                            <a:srgbClr val="4B5563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自动退出搜索模式</a:t>
                      </a:r>
                      <a:endParaRPr lang="en-US" sz="1100"/>
                    </a:p>
                  </a:txBody>
                  <a:tcPr marL="101600" marR="101600" marT="101600" marB="10160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200" b="1" i="0" u="none" strike="noStrike">
                          <a:solidFill>
                            <a:srgbClr val="10B981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✅</a:t>
                      </a:r>
                      <a:endParaRPr lang="en-US" sz="1100"/>
                    </a:p>
                  </a:txBody>
                  <a:tcPr marL="101600" marR="101600" marT="101600" marB="10160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406400"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200" b="0" i="0" u="none" strike="noStrike">
                          <a:solidFill>
                            <a:srgbClr val="4B5563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TC-05</a:t>
                      </a:r>
                      <a:endParaRPr lang="en-US" sz="1100"/>
                    </a:p>
                  </a:txBody>
                  <a:tcPr marL="101600" marR="101600" marT="101600" marB="10160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 rtlCol="0"/>
                    <a:lstStyle/>
                    <a:p>
                      <a:pPr indent="0" algn="l">
                        <a:lnSpc>
                          <a:spcPct val="100000"/>
                        </a:lnSpc>
                        <a:defRPr/>
                      </a:pPr>
                      <a:r>
                        <a:rPr lang="en-US" sz="1200" b="0" i="0" u="none" strike="noStrike">
                          <a:solidFill>
                            <a:srgbClr val="4B5563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点击取消按钮</a:t>
                      </a:r>
                      <a:endParaRPr lang="en-US" sz="1100"/>
                    </a:p>
                  </a:txBody>
                  <a:tcPr marL="101600" marR="101600" marT="101600" marB="10160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 rtlCol="0"/>
                    <a:lstStyle/>
                    <a:p>
                      <a:pPr indent="0" algn="l">
                        <a:lnSpc>
                          <a:spcPct val="100000"/>
                        </a:lnSpc>
                        <a:defRPr/>
                      </a:pPr>
                      <a:r>
                        <a:rPr lang="en-US" sz="1200" b="0" i="0" u="none" strike="noStrike">
                          <a:solidFill>
                            <a:srgbClr val="4B5563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退出搜索，返回主界面</a:t>
                      </a:r>
                      <a:endParaRPr lang="en-US" sz="1100"/>
                    </a:p>
                  </a:txBody>
                  <a:tcPr marL="101600" marR="101600" marT="101600" marB="10160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200" b="1" i="0" u="none" strike="noStrike">
                          <a:solidFill>
                            <a:srgbClr val="10B981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✅</a:t>
                      </a:r>
                      <a:endParaRPr lang="en-US" sz="1100"/>
                    </a:p>
                  </a:txBody>
                  <a:tcPr marL="101600" marR="101600" marT="101600" marB="10160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406400"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200" b="0" i="0" u="none" strike="noStrike">
                          <a:solidFill>
                            <a:srgbClr val="4B5563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TC-07</a:t>
                      </a:r>
                      <a:endParaRPr lang="en-US" sz="1100"/>
                    </a:p>
                  </a:txBody>
                  <a:tcPr marL="101600" marR="101600" marT="101600" marB="10160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 rtlCol="0"/>
                    <a:lstStyle/>
                    <a:p>
                      <a:pPr indent="0" algn="l">
                        <a:lnSpc>
                          <a:spcPct val="100000"/>
                        </a:lnSpc>
                        <a:defRPr/>
                      </a:pPr>
                      <a:r>
                        <a:rPr lang="en-US" sz="1200" b="0" i="0" u="none" strike="noStrike">
                          <a:solidFill>
                            <a:srgbClr val="4B5563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点击搜索结果中的便签</a:t>
                      </a:r>
                      <a:endParaRPr lang="en-US" sz="1100"/>
                    </a:p>
                  </a:txBody>
                  <a:tcPr marL="101600" marR="101600" marT="101600" marB="10160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 rtlCol="0"/>
                    <a:lstStyle/>
                    <a:p>
                      <a:pPr indent="0" algn="l">
                        <a:lnSpc>
                          <a:spcPct val="100000"/>
                        </a:lnSpc>
                        <a:defRPr/>
                      </a:pPr>
                      <a:r>
                        <a:rPr lang="en-US" sz="1200" b="0" i="0" u="none" strike="noStrike">
                          <a:solidFill>
                            <a:srgbClr val="4B5563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正常打开对应便签</a:t>
                      </a:r>
                      <a:endParaRPr lang="en-US" sz="1100"/>
                    </a:p>
                  </a:txBody>
                  <a:tcPr marL="101600" marR="101600" marT="101600" marB="10160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200" b="1" i="0" u="none" strike="noStrike">
                          <a:solidFill>
                            <a:srgbClr val="10B981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✅</a:t>
                      </a:r>
                      <a:endParaRPr lang="en-US" sz="1100"/>
                    </a:p>
                  </a:txBody>
                  <a:tcPr marL="101600" marR="101600" marT="101600" marB="10160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7" name="AutoShape 7"/>
          <p:cNvSpPr/>
          <p:nvPr/>
        </p:nvSpPr>
        <p:spPr>
          <a:xfrm>
            <a:off x="6159500" y="1564640"/>
            <a:ext cx="5270500" cy="4726305"/>
          </a:xfrm>
          <a:prstGeom prst="roundRect">
            <a:avLst>
              <a:gd name="adj" fmla="val 3333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8" name="AutoShape 8"/>
          <p:cNvSpPr/>
          <p:nvPr/>
        </p:nvSpPr>
        <p:spPr>
          <a:xfrm>
            <a:off x="6413500" y="1686560"/>
            <a:ext cx="47625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FF6A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兼容性测试覆盖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6413500" y="2707640"/>
            <a:ext cx="4762500" cy="825500"/>
          </a:xfrm>
          <a:prstGeom prst="roundRect">
            <a:avLst>
              <a:gd name="adj" fmla="val 12307"/>
            </a:avLst>
          </a:prstGeom>
          <a:solidFill>
            <a:srgbClr val="F9FAFB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04000" y="2898140"/>
            <a:ext cx="406400" cy="4064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7239000" y="2860040"/>
            <a:ext cx="36830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Android 版本全覆盖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200" b="0" i="0" u="none" strike="noStrike">
                <a:solidFill>
                  <a:srgbClr val="6B728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适配 5.0 / 6.0 / 7.0 / 8.0+ 主流系统版本</a:t>
            </a:r>
            <a:endParaRPr lang="en-US" sz="1200" b="0" i="0" u="none" strike="noStrike">
              <a:solidFill>
                <a:srgbClr val="6B7280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2" name="AutoShape 12"/>
          <p:cNvSpPr/>
          <p:nvPr/>
        </p:nvSpPr>
        <p:spPr>
          <a:xfrm>
            <a:off x="6413500" y="3723640"/>
            <a:ext cx="4762500" cy="825500"/>
          </a:xfrm>
          <a:prstGeom prst="roundRect">
            <a:avLst>
              <a:gd name="adj" fmla="val 12307"/>
            </a:avLst>
          </a:prstGeom>
          <a:solidFill>
            <a:srgbClr val="F9FAFB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04000" y="3914140"/>
            <a:ext cx="406400" cy="4064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7239000" y="3876040"/>
            <a:ext cx="36830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多分辨率屏幕适配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200" b="0" i="0" u="none" strike="noStrike">
                <a:solidFill>
                  <a:srgbClr val="6B728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完美支持 480x800 ~ 1440x2560 全尺寸屏幕</a:t>
            </a:r>
            <a:endParaRPr lang="en-US" sz="1200" b="0" i="0" u="none" strike="noStrike">
              <a:solidFill>
                <a:srgbClr val="6B7280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5" name="AutoShape 15"/>
          <p:cNvSpPr/>
          <p:nvPr/>
        </p:nvSpPr>
        <p:spPr>
          <a:xfrm>
            <a:off x="6413500" y="4739640"/>
            <a:ext cx="4762500" cy="1143000"/>
          </a:xfrm>
          <a:prstGeom prst="roundRect">
            <a:avLst>
              <a:gd name="adj" fmla="val 8888"/>
            </a:avLst>
          </a:prstGeom>
          <a:solidFill>
            <a:srgbClr val="F9FAFB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6" name="Picture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04000" y="4993640"/>
            <a:ext cx="406400" cy="406400"/>
          </a:xfrm>
          <a:prstGeom prst="rect">
            <a:avLst/>
          </a:prstGeom>
        </p:spPr>
      </p:pic>
      <p:sp>
        <p:nvSpPr>
          <p:cNvPr id="17" name="AutoShape 17"/>
          <p:cNvSpPr/>
          <p:nvPr/>
        </p:nvSpPr>
        <p:spPr>
          <a:xfrm>
            <a:off x="7239000" y="4930140"/>
            <a:ext cx="3683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多场景与全球化支持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200" b="0" i="0" u="none" strike="noStrike">
                <a:solidFill>
                  <a:srgbClr val="6B728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支持应用内横竖屏自由切换，且完美适配中文、英语、繁体中文三种语言环境。</a:t>
            </a:r>
            <a:endParaRPr lang="en-US" sz="1200" b="0" i="0" u="none" strike="noStrike">
              <a:solidFill>
                <a:srgbClr val="6B7280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技术亮点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1905000"/>
            <a:ext cx="2476500" cy="4191000"/>
          </a:xfrm>
          <a:prstGeom prst="roundRect">
            <a:avLst>
              <a:gd name="adj" fmla="val 6153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612900" y="2286000"/>
            <a:ext cx="762000" cy="762000"/>
          </a:xfrm>
          <a:prstGeom prst="rect">
            <a:avLst/>
          </a:prstGeom>
        </p:spPr>
      </p:pic>
      <p:sp>
        <p:nvSpPr>
          <p:cNvPr id="5" name="AutoShape 5"/>
          <p:cNvSpPr/>
          <p:nvPr/>
        </p:nvSpPr>
        <p:spPr>
          <a:xfrm>
            <a:off x="889000" y="3302000"/>
            <a:ext cx="22225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实时搜索体验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1739900" y="4000500"/>
            <a:ext cx="508000" cy="38100"/>
          </a:xfrm>
          <a:prstGeom prst="roundRect">
            <a:avLst>
              <a:gd name="adj" fmla="val 0"/>
            </a:avLst>
          </a:prstGeom>
          <a:solidFill>
            <a:srgbClr val="FF6A00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7" name="AutoShape 7"/>
          <p:cNvSpPr/>
          <p:nvPr/>
        </p:nvSpPr>
        <p:spPr>
          <a:xfrm>
            <a:off x="952500" y="4445000"/>
            <a:ext cx="2095500" cy="1397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33000"/>
              </a:lnSpc>
              <a:defRPr/>
            </a:pPr>
            <a:r>
              <a:rPr lang="en-US" sz="1300" b="0" i="0" u="none" strike="noStrike">
                <a:solidFill>
                  <a:srgbClr val="6062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• TextWatcher监听输入变化</a:t>
            </a:r>
            <a:br>
              <a:rPr lang="en-US" sz="1300" b="0" i="0" u="none" strike="noStrike">
                <a:solidFill>
                  <a:srgbClr val="6062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</a:br>
            <a:r>
              <a:rPr lang="en-US" sz="1300" b="0" i="0" u="none" strike="noStrike">
                <a:solidFill>
                  <a:srgbClr val="6062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• 毫秒级响应速度</a:t>
            </a:r>
            <a:br>
              <a:rPr lang="en-US" sz="1300" b="0" i="0" u="none" strike="noStrike">
                <a:solidFill>
                  <a:srgbClr val="6062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</a:br>
            <a:r>
              <a:rPr lang="en-US" sz="1300" b="0" i="0" u="none" strike="noStrike">
                <a:solidFill>
                  <a:srgbClr val="6062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• 流畅的用户交互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3492500" y="1905000"/>
            <a:ext cx="2476500" cy="4191000"/>
          </a:xfrm>
          <a:prstGeom prst="roundRect">
            <a:avLst>
              <a:gd name="adj" fmla="val 6153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343400" y="2286000"/>
            <a:ext cx="762000" cy="7620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3619500" y="3302000"/>
            <a:ext cx="22225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优雅的UI设计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4470400" y="4000500"/>
            <a:ext cx="508000" cy="38100"/>
          </a:xfrm>
          <a:prstGeom prst="roundRect">
            <a:avLst>
              <a:gd name="adj" fmla="val 0"/>
            </a:avLst>
          </a:prstGeom>
          <a:solidFill>
            <a:srgbClr val="FF6A00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2" name="AutoShape 12"/>
          <p:cNvSpPr/>
          <p:nvPr/>
        </p:nvSpPr>
        <p:spPr>
          <a:xfrm>
            <a:off x="3683000" y="4445000"/>
            <a:ext cx="2095500" cy="1397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33000"/>
              </a:lnSpc>
              <a:defRPr/>
            </a:pPr>
            <a:r>
              <a:rPr lang="en-US" sz="1300" b="0" i="0" u="none" strike="noStrike">
                <a:solidFill>
                  <a:srgbClr val="6062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• 保持原有界面风格</a:t>
            </a:r>
            <a:br>
              <a:rPr lang="en-US" sz="1300" b="0" i="0" u="none" strike="noStrike">
                <a:solidFill>
                  <a:srgbClr val="6062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</a:br>
            <a:r>
              <a:rPr lang="en-US" sz="1300" b="0" i="0" u="none" strike="noStrike">
                <a:solidFill>
                  <a:srgbClr val="6062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• 平滑的过渡动画</a:t>
            </a:r>
            <a:br>
              <a:rPr lang="en-US" sz="1300" b="0" i="0" u="none" strike="noStrike">
                <a:solidFill>
                  <a:srgbClr val="6062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</a:br>
            <a:r>
              <a:rPr lang="en-US" sz="1300" b="0" i="0" u="none" strike="noStrike">
                <a:solidFill>
                  <a:srgbClr val="6062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• 直观的状态提示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6223000" y="1905000"/>
            <a:ext cx="2476500" cy="4191000"/>
          </a:xfrm>
          <a:prstGeom prst="roundRect">
            <a:avLst>
              <a:gd name="adj" fmla="val 6153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073900" y="2286000"/>
            <a:ext cx="762000" cy="762000"/>
          </a:xfrm>
          <a:prstGeom prst="rect">
            <a:avLst/>
          </a:prstGeom>
        </p:spPr>
      </p:pic>
      <p:sp>
        <p:nvSpPr>
          <p:cNvPr id="15" name="AutoShape 15"/>
          <p:cNvSpPr/>
          <p:nvPr/>
        </p:nvSpPr>
        <p:spPr>
          <a:xfrm>
            <a:off x="6350000" y="3302000"/>
            <a:ext cx="22225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高效的查询机制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7200900" y="4000500"/>
            <a:ext cx="508000" cy="38100"/>
          </a:xfrm>
          <a:prstGeom prst="roundRect">
            <a:avLst>
              <a:gd name="adj" fmla="val 0"/>
            </a:avLst>
          </a:prstGeom>
          <a:solidFill>
            <a:srgbClr val="FF6A00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7" name="AutoShape 17"/>
          <p:cNvSpPr/>
          <p:nvPr/>
        </p:nvSpPr>
        <p:spPr>
          <a:xfrm>
            <a:off x="6413500" y="4445000"/>
            <a:ext cx="2095500" cy="1397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33000"/>
              </a:lnSpc>
              <a:defRPr/>
            </a:pPr>
            <a:r>
              <a:rPr lang="en-US" sz="1300" b="0" i="0" u="none" strike="noStrike">
                <a:solidFill>
                  <a:srgbClr val="6062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• 异步查询不阻塞UI</a:t>
            </a:r>
            <a:br>
              <a:rPr lang="en-US" sz="1300" b="0" i="0" u="none" strike="noStrike">
                <a:solidFill>
                  <a:srgbClr val="6062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</a:br>
            <a:r>
              <a:rPr lang="en-US" sz="1300" b="0" i="0" u="none" strike="noStrike">
                <a:solidFill>
                  <a:srgbClr val="6062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• 参数化查询安全可靠</a:t>
            </a:r>
            <a:br>
              <a:rPr lang="en-US" sz="1300" b="0" i="0" u="none" strike="noStrike">
                <a:solidFill>
                  <a:srgbClr val="6062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</a:br>
            <a:r>
              <a:rPr lang="en-US" sz="1300" b="0" i="0" u="none" strike="noStrike">
                <a:solidFill>
                  <a:srgbClr val="6062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• 智能的结果排序</a:t>
            </a:r>
            <a:endParaRPr lang="en-US" sz="1100"/>
          </a:p>
        </p:txBody>
      </p:sp>
      <p:sp>
        <p:nvSpPr>
          <p:cNvPr id="18" name="AutoShape 18"/>
          <p:cNvSpPr/>
          <p:nvPr/>
        </p:nvSpPr>
        <p:spPr>
          <a:xfrm>
            <a:off x="8953500" y="1905000"/>
            <a:ext cx="2476500" cy="4191000"/>
          </a:xfrm>
          <a:prstGeom prst="roundRect">
            <a:avLst>
              <a:gd name="adj" fmla="val 6153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9" name="Picture 1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804400" y="2286000"/>
            <a:ext cx="762000" cy="762000"/>
          </a:xfrm>
          <a:prstGeom prst="rect">
            <a:avLst/>
          </a:prstGeom>
        </p:spPr>
      </p:pic>
      <p:sp>
        <p:nvSpPr>
          <p:cNvPr id="20" name="AutoShape 20"/>
          <p:cNvSpPr/>
          <p:nvPr/>
        </p:nvSpPr>
        <p:spPr>
          <a:xfrm>
            <a:off x="9080500" y="3302000"/>
            <a:ext cx="22225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完善的异常处理</a:t>
            </a:r>
            <a:endParaRPr lang="en-US" sz="1100"/>
          </a:p>
        </p:txBody>
      </p:sp>
      <p:sp>
        <p:nvSpPr>
          <p:cNvPr id="21" name="AutoShape 21"/>
          <p:cNvSpPr/>
          <p:nvPr/>
        </p:nvSpPr>
        <p:spPr>
          <a:xfrm>
            <a:off x="9931400" y="4000500"/>
            <a:ext cx="508000" cy="38100"/>
          </a:xfrm>
          <a:prstGeom prst="roundRect">
            <a:avLst>
              <a:gd name="adj" fmla="val 0"/>
            </a:avLst>
          </a:prstGeom>
          <a:solidFill>
            <a:srgbClr val="FF6A00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22" name="AutoShape 22"/>
          <p:cNvSpPr/>
          <p:nvPr/>
        </p:nvSpPr>
        <p:spPr>
          <a:xfrm>
            <a:off x="9144000" y="4445000"/>
            <a:ext cx="2095500" cy="1397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33000"/>
              </a:lnSpc>
              <a:defRPr/>
            </a:pPr>
            <a:r>
              <a:rPr lang="en-US" sz="1300" b="0" i="0" u="none" strike="noStrike">
                <a:solidFill>
                  <a:srgbClr val="6062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• 空结果友好提示</a:t>
            </a:r>
            <a:br>
              <a:rPr lang="en-US" sz="1300" b="0" i="0" u="none" strike="noStrike">
                <a:solidFill>
                  <a:srgbClr val="6062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</a:br>
            <a:r>
              <a:rPr lang="en-US" sz="1300" b="0" i="0" u="none" strike="noStrike">
                <a:solidFill>
                  <a:srgbClr val="6062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• 异常情况容错处理</a:t>
            </a:r>
            <a:br>
              <a:rPr lang="en-US" sz="1300" b="0" i="0" u="none" strike="noStrike">
                <a:solidFill>
                  <a:srgbClr val="6062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</a:br>
            <a:r>
              <a:rPr lang="en-US" sz="1300" b="0" i="0" u="none" strike="noStrike">
                <a:solidFill>
                  <a:srgbClr val="6062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• 资源自动释放</a:t>
            </a:r>
            <a:endParaRPr lang="en-US" sz="110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000000">
              <a:alpha val="6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0" y="1143000"/>
            <a:ext cx="12192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64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Q &amp; A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0" y="2413000"/>
            <a:ext cx="12192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2800" b="0" i="0" u="none" strike="noStrike">
                <a:solidFill>
                  <a:srgbClr val="FFFFFF">
                    <a:alpha val="85098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问题与交流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1651000" y="3556000"/>
            <a:ext cx="8890000" cy="1651000"/>
          </a:xfrm>
          <a:prstGeom prst="roundRect">
            <a:avLst>
              <a:gd name="adj" fmla="val 9230"/>
            </a:avLst>
          </a:prstGeom>
          <a:solidFill>
            <a:srgbClr val="1E1E23">
              <a:alpha val="85000"/>
            </a:srgbClr>
          </a:solidFill>
          <a:ln w="12700" cap="flat" cmpd="sng">
            <a:solidFill>
              <a:srgbClr val="FF6A00">
                <a:alpha val="5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6" name="AutoShape 6"/>
          <p:cNvSpPr/>
          <p:nvPr/>
        </p:nvSpPr>
        <p:spPr>
          <a:xfrm>
            <a:off x="1905000" y="3810000"/>
            <a:ext cx="2667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08000"/>
              </a:lnSpc>
              <a:defRPr/>
            </a:pPr>
            <a:r>
              <a:rPr lang="en-US" sz="1600" b="1" i="0" u="none" strike="noStrike">
                <a:solidFill>
                  <a:srgbClr val="FF6A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项目名称</a:t>
            </a:r>
            <a:endParaRPr lang="en-US" sz="1100"/>
          </a:p>
          <a:p>
            <a:pPr indent="0" algn="ctr">
              <a:lnSpc>
                <a:spcPct val="108000"/>
              </a:lnSpc>
            </a:pPr>
            <a:r>
              <a:rPr lang="en-US" sz="1400" b="0" i="0" u="none" strike="noStrike">
                <a:solidFill>
                  <a:srgbClr val="FFFFFF">
                    <a:alpha val="90196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小米便签 (Notes Master)</a:t>
            </a:r>
            <a:endParaRPr lang="en-US" sz="1400" b="0" i="0" u="none" strike="noStrike">
              <a:solidFill>
                <a:srgbClr val="FFFFFF">
                  <a:alpha val="90196"/>
                </a:srgb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7" name="AutoShape 7"/>
          <p:cNvSpPr/>
          <p:nvPr/>
        </p:nvSpPr>
        <p:spPr>
          <a:xfrm>
            <a:off x="4762500" y="3810000"/>
            <a:ext cx="2667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08000"/>
              </a:lnSpc>
              <a:defRPr/>
            </a:pPr>
            <a:r>
              <a:rPr lang="en-US" sz="1600" b="1" i="0" u="none" strike="noStrike">
                <a:solidFill>
                  <a:srgbClr val="FF6A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开源地址</a:t>
            </a:r>
            <a:endParaRPr lang="en-US" sz="1100"/>
          </a:p>
          <a:p>
            <a:pPr indent="0" algn="ctr">
              <a:lnSpc>
                <a:spcPct val="108000"/>
              </a:lnSpc>
            </a:pPr>
            <a:r>
              <a:rPr lang="en-US" sz="1400" b="0" i="0" u="none" strike="noStrike">
                <a:solidFill>
                  <a:srgbClr val="FFFFFF">
                    <a:alpha val="90196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www.micode.net</a:t>
            </a:r>
            <a:endParaRPr lang="en-US" sz="1400" b="0" i="0" u="none" strike="noStrike">
              <a:solidFill>
                <a:srgbClr val="FFFFFF">
                  <a:alpha val="90196"/>
                </a:srgb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8" name="AutoShape 8"/>
          <p:cNvSpPr/>
          <p:nvPr/>
        </p:nvSpPr>
        <p:spPr>
          <a:xfrm>
            <a:off x="7620000" y="3810000"/>
            <a:ext cx="2667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08000"/>
              </a:lnSpc>
              <a:defRPr/>
            </a:pPr>
            <a:r>
              <a:rPr lang="en-US" sz="1600" b="1" i="0" u="none" strike="noStrike">
                <a:solidFill>
                  <a:srgbClr val="FF6A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开源协议</a:t>
            </a:r>
            <a:endParaRPr lang="en-US" sz="1100"/>
          </a:p>
          <a:p>
            <a:pPr indent="0" algn="ctr">
              <a:lnSpc>
                <a:spcPct val="108000"/>
              </a:lnSpc>
            </a:pPr>
            <a:r>
              <a:rPr lang="en-US" sz="1400" b="0" i="0" u="none" strike="noStrike">
                <a:solidFill>
                  <a:srgbClr val="FFFFFF">
                    <a:alpha val="90196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Apache License 2.0</a:t>
            </a:r>
            <a:endParaRPr lang="en-US" sz="1400" b="0" i="0" u="none" strike="noStrike">
              <a:solidFill>
                <a:srgbClr val="FFFFFF">
                  <a:alpha val="90196"/>
                </a:srgb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9" name="AutoShape 9"/>
          <p:cNvSpPr/>
          <p:nvPr/>
        </p:nvSpPr>
        <p:spPr>
          <a:xfrm>
            <a:off x="0" y="5461000"/>
            <a:ext cx="12192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FF6A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感谢您的关注！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0" y="6223000"/>
            <a:ext cx="12192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800" b="0" i="0" u="none" strike="noStrike">
                <a:solidFill>
                  <a:srgbClr val="FFFFFF">
                    <a:alpha val="74902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欢迎提问和建议</a:t>
            </a:r>
            <a:endParaRPr lang="en-US" sz="11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目录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1778000"/>
            <a:ext cx="3302000" cy="1524000"/>
          </a:xfrm>
          <a:prstGeom prst="roundRect">
            <a:avLst>
              <a:gd name="adj" fmla="val 1000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952500" y="2095500"/>
            <a:ext cx="762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FF6A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01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1841500" y="2032000"/>
            <a:ext cx="2032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项目背景</a:t>
            </a:r>
            <a:endParaRPr lang="en-US" sz="1100"/>
          </a:p>
          <a:p>
            <a:pPr indent="0" algn="l">
              <a:lnSpc>
                <a:spcPct val="100000"/>
              </a:lnSpc>
            </a:pPr>
            <a:r>
              <a:rPr lang="en-US" sz="13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为什么需要搜索功能</a:t>
            </a:r>
            <a:endParaRPr lang="en-US" sz="1300" b="0" i="0" u="none" strike="noStrike">
              <a:solidFill>
                <a:srgbClr val="666666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6" name="AutoShape 6"/>
          <p:cNvSpPr/>
          <p:nvPr/>
        </p:nvSpPr>
        <p:spPr>
          <a:xfrm>
            <a:off x="4445000" y="1778000"/>
            <a:ext cx="3302000" cy="1524000"/>
          </a:xfrm>
          <a:prstGeom prst="roundRect">
            <a:avLst>
              <a:gd name="adj" fmla="val 1000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7" name="AutoShape 7"/>
          <p:cNvSpPr/>
          <p:nvPr/>
        </p:nvSpPr>
        <p:spPr>
          <a:xfrm>
            <a:off x="4635500" y="2095500"/>
            <a:ext cx="762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FF6A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02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5524500" y="2032000"/>
            <a:ext cx="2032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功能需求</a:t>
            </a:r>
            <a:endParaRPr lang="en-US" sz="1100"/>
          </a:p>
          <a:p>
            <a:pPr indent="0" algn="l">
              <a:lnSpc>
                <a:spcPct val="100000"/>
              </a:lnSpc>
            </a:pPr>
            <a:r>
              <a:rPr lang="en-US" sz="13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用户需求分析</a:t>
            </a:r>
            <a:endParaRPr lang="en-US" sz="1300" b="0" i="0" u="none" strike="noStrike">
              <a:solidFill>
                <a:srgbClr val="666666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9" name="AutoShape 9"/>
          <p:cNvSpPr/>
          <p:nvPr/>
        </p:nvSpPr>
        <p:spPr>
          <a:xfrm>
            <a:off x="8128000" y="1778000"/>
            <a:ext cx="3302000" cy="1524000"/>
          </a:xfrm>
          <a:prstGeom prst="roundRect">
            <a:avLst>
              <a:gd name="adj" fmla="val 1000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0" name="AutoShape 10"/>
          <p:cNvSpPr/>
          <p:nvPr/>
        </p:nvSpPr>
        <p:spPr>
          <a:xfrm>
            <a:off x="8318500" y="2095500"/>
            <a:ext cx="762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FF6A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03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9207500" y="2032000"/>
            <a:ext cx="2032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技术方案</a:t>
            </a:r>
            <a:endParaRPr lang="en-US" sz="1100"/>
          </a:p>
          <a:p>
            <a:pPr indent="0" algn="l">
              <a:lnSpc>
                <a:spcPct val="100000"/>
              </a:lnSpc>
            </a:pPr>
            <a:r>
              <a:rPr lang="en-US" sz="13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系统架构设计</a:t>
            </a:r>
            <a:endParaRPr lang="en-US" sz="1300" b="0" i="0" u="none" strike="noStrike">
              <a:solidFill>
                <a:srgbClr val="666666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2" name="AutoShape 12"/>
          <p:cNvSpPr/>
          <p:nvPr/>
        </p:nvSpPr>
        <p:spPr>
          <a:xfrm>
            <a:off x="762000" y="3556000"/>
            <a:ext cx="3302000" cy="1524000"/>
          </a:xfrm>
          <a:prstGeom prst="roundRect">
            <a:avLst>
              <a:gd name="adj" fmla="val 1000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3" name="AutoShape 13"/>
          <p:cNvSpPr/>
          <p:nvPr/>
        </p:nvSpPr>
        <p:spPr>
          <a:xfrm>
            <a:off x="952500" y="3873500"/>
            <a:ext cx="762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FF6A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04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1841500" y="3810000"/>
            <a:ext cx="2032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界面设计</a:t>
            </a:r>
            <a:endParaRPr lang="en-US" sz="1100"/>
          </a:p>
          <a:p>
            <a:pPr indent="0" algn="l">
              <a:lnSpc>
                <a:spcPct val="100000"/>
              </a:lnSpc>
            </a:pPr>
            <a:r>
              <a:rPr lang="en-US" sz="13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UI/UX设计方案</a:t>
            </a:r>
            <a:endParaRPr lang="en-US" sz="1300" b="0" i="0" u="none" strike="noStrike">
              <a:solidFill>
                <a:srgbClr val="666666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5" name="AutoShape 15"/>
          <p:cNvSpPr/>
          <p:nvPr/>
        </p:nvSpPr>
        <p:spPr>
          <a:xfrm>
            <a:off x="4445000" y="3556000"/>
            <a:ext cx="3302000" cy="1524000"/>
          </a:xfrm>
          <a:prstGeom prst="roundRect">
            <a:avLst>
              <a:gd name="adj" fmla="val 1000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6" name="AutoShape 16"/>
          <p:cNvSpPr/>
          <p:nvPr/>
        </p:nvSpPr>
        <p:spPr>
          <a:xfrm>
            <a:off x="4635500" y="3873500"/>
            <a:ext cx="762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FF6A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05</a:t>
            </a:r>
            <a:endParaRPr lang="en-US" sz="1100"/>
          </a:p>
        </p:txBody>
      </p:sp>
      <p:sp>
        <p:nvSpPr>
          <p:cNvPr id="17" name="AutoShape 17"/>
          <p:cNvSpPr/>
          <p:nvPr/>
        </p:nvSpPr>
        <p:spPr>
          <a:xfrm>
            <a:off x="5524500" y="3810000"/>
            <a:ext cx="2032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核心实现</a:t>
            </a:r>
            <a:endParaRPr lang="en-US" sz="1100"/>
          </a:p>
          <a:p>
            <a:pPr indent="0" algn="l">
              <a:lnSpc>
                <a:spcPct val="100000"/>
              </a:lnSpc>
            </a:pPr>
            <a:r>
              <a:rPr lang="en-US" sz="13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关键代码解析</a:t>
            </a:r>
            <a:endParaRPr lang="en-US" sz="1300" b="0" i="0" u="none" strike="noStrike">
              <a:solidFill>
                <a:srgbClr val="666666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8" name="AutoShape 18"/>
          <p:cNvSpPr/>
          <p:nvPr/>
        </p:nvSpPr>
        <p:spPr>
          <a:xfrm>
            <a:off x="8128000" y="3556000"/>
            <a:ext cx="3302000" cy="1524000"/>
          </a:xfrm>
          <a:prstGeom prst="roundRect">
            <a:avLst>
              <a:gd name="adj" fmla="val 1000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9" name="AutoShape 19"/>
          <p:cNvSpPr/>
          <p:nvPr/>
        </p:nvSpPr>
        <p:spPr>
          <a:xfrm>
            <a:off x="8318500" y="3873500"/>
            <a:ext cx="762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FF6A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06</a:t>
            </a:r>
            <a:endParaRPr lang="en-US" sz="1100"/>
          </a:p>
        </p:txBody>
      </p:sp>
      <p:sp>
        <p:nvSpPr>
          <p:cNvPr id="20" name="AutoShape 20"/>
          <p:cNvSpPr/>
          <p:nvPr/>
        </p:nvSpPr>
        <p:spPr>
          <a:xfrm>
            <a:off x="9207500" y="3810000"/>
            <a:ext cx="2032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使用演示</a:t>
            </a:r>
            <a:endParaRPr lang="en-US" sz="1100"/>
          </a:p>
          <a:p>
            <a:pPr indent="0" algn="l">
              <a:lnSpc>
                <a:spcPct val="100000"/>
              </a:lnSpc>
            </a:pPr>
            <a:r>
              <a:rPr lang="en-US" sz="13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功能操作流程</a:t>
            </a:r>
            <a:endParaRPr lang="en-US" sz="1300" b="0" i="0" u="none" strike="noStrike">
              <a:solidFill>
                <a:srgbClr val="666666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21" name="AutoShape 21"/>
          <p:cNvSpPr/>
          <p:nvPr/>
        </p:nvSpPr>
        <p:spPr>
          <a:xfrm>
            <a:off x="762000" y="5207000"/>
            <a:ext cx="3302000" cy="1397000"/>
          </a:xfrm>
          <a:prstGeom prst="roundRect">
            <a:avLst>
              <a:gd name="adj" fmla="val 10909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22" name="AutoShape 22"/>
          <p:cNvSpPr/>
          <p:nvPr/>
        </p:nvSpPr>
        <p:spPr>
          <a:xfrm>
            <a:off x="952500" y="5461000"/>
            <a:ext cx="762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FF6A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07</a:t>
            </a:r>
            <a:endParaRPr lang="en-US" sz="1100"/>
          </a:p>
        </p:txBody>
      </p:sp>
      <p:sp>
        <p:nvSpPr>
          <p:cNvPr id="23" name="AutoShape 23"/>
          <p:cNvSpPr/>
          <p:nvPr/>
        </p:nvSpPr>
        <p:spPr>
          <a:xfrm>
            <a:off x="1841500" y="5461000"/>
            <a:ext cx="2032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性能优化</a:t>
            </a:r>
            <a:endParaRPr lang="en-US" sz="1100"/>
          </a:p>
          <a:p>
            <a:pPr indent="0" algn="l">
              <a:lnSpc>
                <a:spcPct val="100000"/>
              </a:lnSpc>
            </a:pPr>
            <a:r>
              <a:rPr lang="en-US" sz="13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技术指标与优化</a:t>
            </a:r>
            <a:endParaRPr lang="en-US" sz="1300" b="0" i="0" u="none" strike="noStrike">
              <a:solidFill>
                <a:srgbClr val="666666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24" name="AutoShape 24"/>
          <p:cNvSpPr/>
          <p:nvPr/>
        </p:nvSpPr>
        <p:spPr>
          <a:xfrm>
            <a:off x="4445000" y="5207000"/>
            <a:ext cx="3302000" cy="1397000"/>
          </a:xfrm>
          <a:prstGeom prst="roundRect">
            <a:avLst>
              <a:gd name="adj" fmla="val 10909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25" name="AutoShape 25"/>
          <p:cNvSpPr/>
          <p:nvPr/>
        </p:nvSpPr>
        <p:spPr>
          <a:xfrm>
            <a:off x="4635500" y="5461000"/>
            <a:ext cx="762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FF6A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08</a:t>
            </a:r>
            <a:endParaRPr lang="en-US" sz="1100"/>
          </a:p>
        </p:txBody>
      </p:sp>
      <p:sp>
        <p:nvSpPr>
          <p:cNvPr id="26" name="AutoShape 26"/>
          <p:cNvSpPr/>
          <p:nvPr/>
        </p:nvSpPr>
        <p:spPr>
          <a:xfrm>
            <a:off x="5524500" y="5461000"/>
            <a:ext cx="2032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测试验证</a:t>
            </a:r>
            <a:endParaRPr lang="en-US" sz="1100"/>
          </a:p>
          <a:p>
            <a:pPr indent="0" algn="l">
              <a:lnSpc>
                <a:spcPct val="100000"/>
              </a:lnSpc>
            </a:pPr>
            <a:r>
              <a:rPr lang="en-US" sz="13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质量保证</a:t>
            </a:r>
            <a:endParaRPr lang="en-US" sz="1300" b="0" i="0" u="none" strike="noStrike">
              <a:solidFill>
                <a:srgbClr val="666666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项目背景：为什么需要搜索功能？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778000"/>
            <a:ext cx="3302000" cy="4318000"/>
          </a:xfrm>
          <a:prstGeom prst="roundRect">
            <a:avLst>
              <a:gd name="adj" fmla="val 4615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EBEBEB">
                <a:alpha val="10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5" name="AutoShape 5"/>
          <p:cNvSpPr/>
          <p:nvPr/>
        </p:nvSpPr>
        <p:spPr>
          <a:xfrm>
            <a:off x="762000" y="1778000"/>
            <a:ext cx="3302000" cy="76200"/>
          </a:xfrm>
          <a:prstGeom prst="roundRect">
            <a:avLst>
              <a:gd name="adj" fmla="val 0"/>
            </a:avLst>
          </a:prstGeom>
          <a:solidFill>
            <a:srgbClr val="FF6A00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66800" y="2235200"/>
            <a:ext cx="406400" cy="4064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1600200" y="2209800"/>
            <a:ext cx="2032000" cy="457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现状挑战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1016000" y="3175000"/>
            <a:ext cx="2794000" cy="241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50000"/>
              </a:lnSpc>
              <a:defRPr/>
            </a:pPr>
            <a:r>
              <a:rPr lang="en-US" sz="1500" b="0" i="0" u="none" strike="noStrike">
                <a:solidFill>
                  <a:srgbClr val="52525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📱 用户便签数量持续增长，信息过载</a:t>
            </a:r>
            <a:endParaRPr lang="en-US" sz="1100"/>
          </a:p>
          <a:p>
            <a:pPr indent="0" algn="l">
              <a:lnSpc>
                <a:spcPct val="150000"/>
              </a:lnSpc>
            </a:pPr>
            <a:r>
              <a:rPr lang="en-US" sz="1500" b="0" i="0" u="none" strike="noStrike">
                <a:solidFill>
                  <a:srgbClr val="52525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🔍 纯手动翻找特定内容，效率低下</a:t>
            </a:r>
            <a:endParaRPr lang="en-US" sz="1500" b="0" i="0" u="none" strike="noStrike">
              <a:solidFill>
                <a:srgbClr val="525252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indent="0" algn="l">
              <a:lnSpc>
                <a:spcPct val="150000"/>
              </a:lnSpc>
            </a:pPr>
            <a:r>
              <a:rPr lang="en-US" sz="1500" b="0" i="0" u="none" strike="noStrike">
                <a:solidFill>
                  <a:srgbClr val="52525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⏰ 查找耗时过长，导致体验满意度低</a:t>
            </a:r>
            <a:endParaRPr lang="en-US" sz="1500" b="0" i="0" u="none" strike="noStrike">
              <a:solidFill>
                <a:srgbClr val="525252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9" name="AutoShape 9"/>
          <p:cNvSpPr/>
          <p:nvPr/>
        </p:nvSpPr>
        <p:spPr>
          <a:xfrm>
            <a:off x="4445000" y="1778000"/>
            <a:ext cx="3302000" cy="4318000"/>
          </a:xfrm>
          <a:prstGeom prst="roundRect">
            <a:avLst>
              <a:gd name="adj" fmla="val 4615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EBEBEB">
                <a:alpha val="10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0" name="AutoShape 10"/>
          <p:cNvSpPr/>
          <p:nvPr/>
        </p:nvSpPr>
        <p:spPr>
          <a:xfrm>
            <a:off x="4445000" y="1778000"/>
            <a:ext cx="3302000" cy="76200"/>
          </a:xfrm>
          <a:prstGeom prst="roundRect">
            <a:avLst>
              <a:gd name="adj" fmla="val 0"/>
            </a:avLst>
          </a:prstGeom>
          <a:solidFill>
            <a:srgbClr val="16A34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749800" y="2235200"/>
            <a:ext cx="406400" cy="4064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5283200" y="2209800"/>
            <a:ext cx="2032000" cy="457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解决方案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4699000" y="3175000"/>
            <a:ext cx="2794000" cy="241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50000"/>
              </a:lnSpc>
              <a:defRPr/>
            </a:pPr>
            <a:r>
              <a:rPr lang="en-US" sz="1500" b="0" i="0" u="none" strike="noStrike">
                <a:solidFill>
                  <a:srgbClr val="52525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✅ 上线全文检索功能，支持多维度查询</a:t>
            </a:r>
            <a:endParaRPr lang="en-US" sz="1100"/>
          </a:p>
          <a:p>
            <a:pPr indent="0" algn="l">
              <a:lnSpc>
                <a:spcPct val="150000"/>
              </a:lnSpc>
            </a:pPr>
            <a:r>
              <a:rPr lang="en-US" sz="1500" b="0" i="0" u="none" strike="noStrike">
                <a:solidFill>
                  <a:srgbClr val="52525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✅ 输入关键词实时反馈，毫秒级响应</a:t>
            </a:r>
            <a:endParaRPr lang="en-US" sz="1500" b="0" i="0" u="none" strike="noStrike">
              <a:solidFill>
                <a:srgbClr val="525252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indent="0" algn="l">
              <a:lnSpc>
                <a:spcPct val="150000"/>
              </a:lnSpc>
            </a:pPr>
            <a:r>
              <a:rPr lang="en-US" sz="1500" b="0" i="0" u="none" strike="noStrike">
                <a:solidFill>
                  <a:srgbClr val="52525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✅ 重构内容浏览逻辑，优化交互路径</a:t>
            </a:r>
            <a:endParaRPr lang="en-US" sz="1500" b="0" i="0" u="none" strike="noStrike">
              <a:solidFill>
                <a:srgbClr val="525252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4" name="AutoShape 14"/>
          <p:cNvSpPr/>
          <p:nvPr/>
        </p:nvSpPr>
        <p:spPr>
          <a:xfrm>
            <a:off x="8128000" y="1778000"/>
            <a:ext cx="3302000" cy="4318000"/>
          </a:xfrm>
          <a:prstGeom prst="roundRect">
            <a:avLst>
              <a:gd name="adj" fmla="val 4615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EBEBEB">
                <a:alpha val="10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5" name="AutoShape 15"/>
          <p:cNvSpPr/>
          <p:nvPr/>
        </p:nvSpPr>
        <p:spPr>
          <a:xfrm>
            <a:off x="8128000" y="1778000"/>
            <a:ext cx="3302000" cy="76200"/>
          </a:xfrm>
          <a:prstGeom prst="roundRect">
            <a:avLst>
              <a:gd name="adj" fmla="val 0"/>
            </a:avLst>
          </a:prstGeom>
          <a:solidFill>
            <a:srgbClr val="3B82F6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6" name="Picture 1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432800" y="2235200"/>
            <a:ext cx="406400" cy="406400"/>
          </a:xfrm>
          <a:prstGeom prst="rect">
            <a:avLst/>
          </a:prstGeom>
        </p:spPr>
      </p:pic>
      <p:sp>
        <p:nvSpPr>
          <p:cNvPr id="17" name="AutoShape 17"/>
          <p:cNvSpPr/>
          <p:nvPr/>
        </p:nvSpPr>
        <p:spPr>
          <a:xfrm>
            <a:off x="8966200" y="2209800"/>
            <a:ext cx="2032000" cy="457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价值体现</a:t>
            </a:r>
            <a:endParaRPr lang="en-US" sz="1100"/>
          </a:p>
        </p:txBody>
      </p:sp>
      <p:sp>
        <p:nvSpPr>
          <p:cNvPr id="18" name="AutoShape 18"/>
          <p:cNvSpPr/>
          <p:nvPr/>
        </p:nvSpPr>
        <p:spPr>
          <a:xfrm>
            <a:off x="8382000" y="3175000"/>
            <a:ext cx="2794000" cy="241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33000"/>
              </a:lnSpc>
              <a:defRPr/>
            </a:pPr>
            <a:r>
              <a:rPr lang="en-US" sz="1500" b="0" i="0" u="none" strike="noStrike">
                <a:solidFill>
                  <a:srgbClr val="52525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查找效率提升</a:t>
            </a:r>
            <a:r>
              <a:rPr lang="en-US" sz="2800" b="1" i="0" u="none" strike="noStrike">
                <a:solidFill>
                  <a:srgbClr val="FF6A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80%+</a:t>
            </a:r>
            <a:endParaRPr lang="en-US" sz="1100"/>
          </a:p>
          <a:p>
            <a:pPr indent="0" algn="l">
              <a:lnSpc>
                <a:spcPct val="133000"/>
              </a:lnSpc>
            </a:pPr>
            <a:r>
              <a:rPr lang="en-US" sz="1500" b="0" i="0" u="none" strike="noStrike">
                <a:solidFill>
                  <a:srgbClr val="52525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填补核心功能缺口，增强产品市场竞争力</a:t>
            </a:r>
            <a:endParaRPr lang="en-US" sz="1500" b="0" i="0" u="none" strike="noStrike">
              <a:solidFill>
                <a:srgbClr val="525252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indent="0" algn="l">
              <a:lnSpc>
                <a:spcPct val="133000"/>
              </a:lnSpc>
            </a:pPr>
            <a:r>
              <a:rPr lang="en-US" sz="1500" b="0" i="0" u="none" strike="noStrike">
                <a:solidFill>
                  <a:srgbClr val="52525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解决高频痛点，显著提升NPS与留存率</a:t>
            </a:r>
            <a:endParaRPr lang="en-US" sz="1500" b="0" i="0" u="none" strike="noStrike">
              <a:solidFill>
                <a:srgbClr val="525252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7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38100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功能需求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778000"/>
            <a:ext cx="5207000" cy="4508500"/>
          </a:xfrm>
          <a:prstGeom prst="roundRect">
            <a:avLst>
              <a:gd name="adj" fmla="val 338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5" name="AutoShape 5"/>
          <p:cNvSpPr/>
          <p:nvPr/>
        </p:nvSpPr>
        <p:spPr>
          <a:xfrm>
            <a:off x="1066800" y="2032000"/>
            <a:ext cx="45974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FF6A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核心功能需求</a:t>
            </a:r>
            <a:endParaRPr lang="en-US" sz="1100"/>
          </a:p>
        </p:txBody>
      </p:sp>
      <p:graphicFrame>
        <p:nvGraphicFramePr>
          <p:cNvPr id="6" name="Table 6"/>
          <p:cNvGraphicFramePr>
            <a:graphicFrameLocks noGrp="1"/>
          </p:cNvGraphicFramePr>
          <p:nvPr/>
        </p:nvGraphicFramePr>
        <p:xfrm>
          <a:off x="1066800" y="2794000"/>
          <a:ext cx="4597400" cy="3492500"/>
        </p:xfrm>
        <a:graphic>
          <a:graphicData uri="http://schemas.openxmlformats.org/drawingml/2006/table">
            <a:tbl>
              <a:tblPr>
                <a:effectLst/>
              </a:tblPr>
              <a:tblGrid>
                <a:gridCol w="1016000"/>
                <a:gridCol w="2413000"/>
                <a:gridCol w="1168400"/>
              </a:tblGrid>
              <a:tr h="635000"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400" b="1" i="0" u="none" strike="noStrike">
                          <a:solidFill>
                            <a:srgbClr val="666666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需求编号</a:t>
                      </a:r>
                      <a:endParaRPr lang="en-US" sz="1100"/>
                    </a:p>
                  </a:txBody>
                  <a:tcPr marL="101600" marR="101600" marT="101600" marB="10160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9FAFB">
                        <a:alpha val="100000"/>
                      </a:srgbClr>
                    </a:solidFill>
                  </a:tcPr>
                </a:tc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400" b="1" i="0" u="none" strike="noStrike">
                          <a:solidFill>
                            <a:srgbClr val="666666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功能描述</a:t>
                      </a:r>
                      <a:endParaRPr lang="en-US" sz="1100"/>
                    </a:p>
                  </a:txBody>
                  <a:tcPr marL="101600" marR="101600" marT="101600" marB="10160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9FAFB">
                        <a:alpha val="100000"/>
                      </a:srgbClr>
                    </a:solidFill>
                  </a:tcPr>
                </a:tc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400" b="1" i="0" u="none" strike="noStrike">
                          <a:solidFill>
                            <a:srgbClr val="666666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优先级</a:t>
                      </a:r>
                      <a:endParaRPr lang="en-US" sz="1100"/>
                    </a:p>
                  </a:txBody>
                  <a:tcPr marL="101600" marR="101600" marT="101600" marB="10160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9FAFB">
                        <a:alpha val="100000"/>
                      </a:srgbClr>
                    </a:solidFill>
                  </a:tcPr>
                </a:tc>
              </a:tr>
              <a:tr h="571500"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300" b="0" i="0" u="none" strike="noStrike">
                          <a:solidFill>
                            <a:srgbClr val="333333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REQ-01</a:t>
                      </a:r>
                      <a:endParaRPr lang="en-US" sz="1100"/>
                    </a:p>
                  </a:txBody>
                  <a:tcPr marL="101600" marR="101600" marT="101600" marB="10160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300" b="0" i="0" u="none" strike="noStrike">
                          <a:solidFill>
                            <a:srgbClr val="333333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支持关键词搜索便签标题</a:t>
                      </a:r>
                      <a:endParaRPr lang="en-US" sz="1100"/>
                    </a:p>
                  </a:txBody>
                  <a:tcPr marL="101600" marR="101600" marT="101600" marB="10160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300" b="1" i="0" u="none" strike="noStrike">
                          <a:solidFill>
                            <a:srgbClr val="EF4444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🔴 高</a:t>
                      </a:r>
                      <a:endParaRPr lang="en-US" sz="1100"/>
                    </a:p>
                  </a:txBody>
                  <a:tcPr marL="101600" marR="101600" marT="101600" marB="10160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571500"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300" b="0" i="0" u="none" strike="noStrike">
                          <a:solidFill>
                            <a:srgbClr val="333333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REQ-02</a:t>
                      </a:r>
                      <a:endParaRPr lang="en-US" sz="1100"/>
                    </a:p>
                  </a:txBody>
                  <a:tcPr marL="101600" marR="101600" marT="101600" marB="10160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300" b="0" i="0" u="none" strike="noStrike">
                          <a:solidFill>
                            <a:srgbClr val="333333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实时搜索反馈（输入即搜索）</a:t>
                      </a:r>
                      <a:endParaRPr lang="en-US" sz="1100"/>
                    </a:p>
                  </a:txBody>
                  <a:tcPr marL="101600" marR="101600" marT="101600" marB="10160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300" b="1" i="0" u="none" strike="noStrike">
                          <a:solidFill>
                            <a:srgbClr val="EF4444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🔴 高</a:t>
                      </a:r>
                      <a:endParaRPr lang="en-US" sz="1100"/>
                    </a:p>
                  </a:txBody>
                  <a:tcPr marL="101600" marR="101600" marT="101600" marB="10160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571500"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300" b="0" i="0" u="none" strike="noStrike">
                          <a:solidFill>
                            <a:srgbClr val="333333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REQ-03</a:t>
                      </a:r>
                      <a:endParaRPr lang="en-US" sz="1100"/>
                    </a:p>
                  </a:txBody>
                  <a:tcPr marL="101600" marR="101600" marT="101600" marB="10160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300" b="0" i="0" u="none" strike="noStrike">
                          <a:solidFill>
                            <a:srgbClr val="333333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显示搜索结果数量</a:t>
                      </a:r>
                      <a:endParaRPr lang="en-US" sz="1100"/>
                    </a:p>
                  </a:txBody>
                  <a:tcPr marL="101600" marR="101600" marT="101600" marB="10160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300" b="1" i="0" u="none" strike="noStrike">
                          <a:solidFill>
                            <a:srgbClr val="F59E0B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🟡 中</a:t>
                      </a:r>
                      <a:endParaRPr lang="en-US" sz="1100"/>
                    </a:p>
                  </a:txBody>
                  <a:tcPr marL="101600" marR="101600" marT="101600" marB="10160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571500"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300" b="0" i="0" u="none" strike="noStrike">
                          <a:solidFill>
                            <a:srgbClr val="333333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REQ-04</a:t>
                      </a:r>
                      <a:endParaRPr lang="en-US" sz="1100"/>
                    </a:p>
                  </a:txBody>
                  <a:tcPr marL="101600" marR="101600" marT="101600" marB="10160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300" b="0" i="0" u="none" strike="noStrike">
                          <a:solidFill>
                            <a:srgbClr val="333333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无结果时友好提示</a:t>
                      </a:r>
                      <a:endParaRPr lang="en-US" sz="1100"/>
                    </a:p>
                  </a:txBody>
                  <a:tcPr marL="101600" marR="101600" marT="101600" marB="10160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300" b="1" i="0" u="none" strike="noStrike">
                          <a:solidFill>
                            <a:srgbClr val="F59E0B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🟡 中</a:t>
                      </a:r>
                      <a:endParaRPr lang="en-US" sz="1100"/>
                    </a:p>
                  </a:txBody>
                  <a:tcPr marL="101600" marR="101600" marT="101600" marB="10160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571500"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300" b="0" i="0" u="none" strike="noStrike">
                          <a:solidFill>
                            <a:srgbClr val="333333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REQ-05</a:t>
                      </a:r>
                      <a:endParaRPr lang="en-US" sz="1100"/>
                    </a:p>
                  </a:txBody>
                  <a:tcPr marL="101600" marR="101600" marT="101600" marB="10160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300" b="0" i="0" u="none" strike="noStrike">
                          <a:solidFill>
                            <a:srgbClr val="333333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支持取消搜索返回主界面</a:t>
                      </a:r>
                      <a:endParaRPr lang="en-US" sz="1100"/>
                    </a:p>
                  </a:txBody>
                  <a:tcPr marL="101600" marR="101600" marT="101600" marB="10160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300" b="1" i="0" u="none" strike="noStrike">
                          <a:solidFill>
                            <a:srgbClr val="EF4444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🔴 高</a:t>
                      </a:r>
                      <a:endParaRPr lang="en-US" sz="1100"/>
                    </a:p>
                  </a:txBody>
                  <a:tcPr marL="101600" marR="101600" marT="101600" marB="10160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7" name="AutoShape 7"/>
          <p:cNvSpPr/>
          <p:nvPr/>
        </p:nvSpPr>
        <p:spPr>
          <a:xfrm>
            <a:off x="6223000" y="1778000"/>
            <a:ext cx="5207000" cy="4508500"/>
          </a:xfrm>
          <a:prstGeom prst="roundRect">
            <a:avLst>
              <a:gd name="adj" fmla="val 338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8" name="AutoShape 8"/>
          <p:cNvSpPr/>
          <p:nvPr/>
        </p:nvSpPr>
        <p:spPr>
          <a:xfrm>
            <a:off x="6527800" y="2032000"/>
            <a:ext cx="45974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FF6A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非功能需求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6527800" y="2794000"/>
            <a:ext cx="2222500" cy="1397000"/>
          </a:xfrm>
          <a:prstGeom prst="roundRect">
            <a:avLst>
              <a:gd name="adj" fmla="val 7272"/>
            </a:avLst>
          </a:prstGeom>
          <a:solidFill>
            <a:srgbClr val="FFF7ED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54800" y="2984500"/>
            <a:ext cx="355600" cy="3556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7112000" y="2921000"/>
            <a:ext cx="14605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性能要求</a:t>
            </a:r>
            <a:endParaRPr lang="en-US" sz="1100"/>
          </a:p>
          <a:p>
            <a:pPr indent="0" algn="l">
              <a:lnSpc>
                <a:spcPct val="108000"/>
              </a:lnSpc>
            </a:pPr>
            <a:r>
              <a:rPr lang="en-US" sz="12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搜索响应时间 &lt; 1秒，保障流畅体验</a:t>
            </a:r>
            <a:endParaRPr lang="en-US" sz="1200" b="0" i="0" u="none" strike="noStrike">
              <a:solidFill>
                <a:srgbClr val="666666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2" name="AutoShape 12"/>
          <p:cNvSpPr/>
          <p:nvPr/>
        </p:nvSpPr>
        <p:spPr>
          <a:xfrm>
            <a:off x="8890000" y="2794000"/>
            <a:ext cx="2222500" cy="1397000"/>
          </a:xfrm>
          <a:prstGeom prst="roundRect">
            <a:avLst>
              <a:gd name="adj" fmla="val 7272"/>
            </a:avLst>
          </a:prstGeom>
          <a:solidFill>
            <a:srgbClr val="FFF7ED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017000" y="2984500"/>
            <a:ext cx="355600" cy="3556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9474200" y="2921000"/>
            <a:ext cx="14605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易用性</a:t>
            </a:r>
            <a:endParaRPr lang="en-US" sz="1100"/>
          </a:p>
          <a:p>
            <a:pPr indent="0" algn="l">
              <a:lnSpc>
                <a:spcPct val="108000"/>
              </a:lnSpc>
            </a:pPr>
            <a:r>
              <a:rPr lang="en-US" sz="12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界面直观，操作逻辑符合直觉，降低学习成本</a:t>
            </a:r>
            <a:endParaRPr lang="en-US" sz="1200" b="0" i="0" u="none" strike="noStrike">
              <a:solidFill>
                <a:srgbClr val="666666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5" name="AutoShape 15"/>
          <p:cNvSpPr/>
          <p:nvPr/>
        </p:nvSpPr>
        <p:spPr>
          <a:xfrm>
            <a:off x="6527800" y="4445000"/>
            <a:ext cx="2222500" cy="1397000"/>
          </a:xfrm>
          <a:prstGeom prst="roundRect">
            <a:avLst>
              <a:gd name="adj" fmla="val 7272"/>
            </a:avLst>
          </a:prstGeom>
          <a:solidFill>
            <a:srgbClr val="FFF7ED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6" name="Picture 1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654800" y="4635500"/>
            <a:ext cx="355600" cy="355600"/>
          </a:xfrm>
          <a:prstGeom prst="rect">
            <a:avLst/>
          </a:prstGeom>
        </p:spPr>
      </p:pic>
      <p:sp>
        <p:nvSpPr>
          <p:cNvPr id="17" name="AutoShape 17"/>
          <p:cNvSpPr/>
          <p:nvPr/>
        </p:nvSpPr>
        <p:spPr>
          <a:xfrm>
            <a:off x="7112000" y="4572000"/>
            <a:ext cx="14605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兼容性</a:t>
            </a:r>
            <a:endParaRPr lang="en-US" sz="1100"/>
          </a:p>
          <a:p>
            <a:pPr indent="0" algn="l">
              <a:lnSpc>
                <a:spcPct val="108000"/>
              </a:lnSpc>
            </a:pPr>
            <a:r>
              <a:rPr lang="en-US" sz="12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适配主流设备，支持 Android 5.0 及以上版本</a:t>
            </a:r>
            <a:endParaRPr lang="en-US" sz="1200" b="0" i="0" u="none" strike="noStrike">
              <a:solidFill>
                <a:srgbClr val="666666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8" name="AutoShape 18"/>
          <p:cNvSpPr/>
          <p:nvPr/>
        </p:nvSpPr>
        <p:spPr>
          <a:xfrm>
            <a:off x="8890000" y="4445000"/>
            <a:ext cx="2222500" cy="1397000"/>
          </a:xfrm>
          <a:prstGeom prst="roundRect">
            <a:avLst>
              <a:gd name="adj" fmla="val 7272"/>
            </a:avLst>
          </a:prstGeom>
          <a:solidFill>
            <a:srgbClr val="FFF7ED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9" name="Picture 1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017000" y="4635500"/>
            <a:ext cx="355600" cy="355600"/>
          </a:xfrm>
          <a:prstGeom prst="rect">
            <a:avLst/>
          </a:prstGeom>
        </p:spPr>
      </p:pic>
      <p:sp>
        <p:nvSpPr>
          <p:cNvPr id="20" name="AutoShape 20"/>
          <p:cNvSpPr/>
          <p:nvPr/>
        </p:nvSpPr>
        <p:spPr>
          <a:xfrm>
            <a:off x="9474200" y="4572000"/>
            <a:ext cx="14605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稳定性</a:t>
            </a:r>
            <a:endParaRPr lang="en-US" sz="1100"/>
          </a:p>
          <a:p>
            <a:pPr indent="0" algn="l">
              <a:lnSpc>
                <a:spcPct val="108000"/>
              </a:lnSpc>
            </a:pPr>
            <a:r>
              <a:rPr lang="en-US" sz="12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在高频使用下无崩溃、无卡顿，数据处理准确</a:t>
            </a:r>
            <a:endParaRPr lang="en-US" sz="1200" b="0" i="0" u="none" strike="noStrike">
              <a:solidFill>
                <a:srgbClr val="666666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106680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技术方案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524000"/>
            <a:ext cx="10668000" cy="1905000"/>
          </a:xfrm>
          <a:prstGeom prst="roundRect">
            <a:avLst>
              <a:gd name="adj" fmla="val 8000"/>
            </a:avLst>
          </a:prstGeom>
          <a:solidFill>
            <a:srgbClr val="FFFFFF">
              <a:alpha val="9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5" name="AutoShape 5"/>
          <p:cNvSpPr/>
          <p:nvPr/>
        </p:nvSpPr>
        <p:spPr>
          <a:xfrm>
            <a:off x="952500" y="1778000"/>
            <a:ext cx="2413000" cy="1397000"/>
          </a:xfrm>
          <a:prstGeom prst="roundRect">
            <a:avLst>
              <a:gd name="adj" fmla="val 7272"/>
            </a:avLst>
          </a:prstGeom>
          <a:solidFill>
            <a:srgbClr val="FAFAFA">
              <a:alpha val="10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3000" y="1968500"/>
            <a:ext cx="304800" cy="3048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1587500" y="1930400"/>
            <a:ext cx="1651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UI 层</a:t>
            </a:r>
            <a:endParaRPr lang="en-US" sz="1100"/>
          </a:p>
          <a:p>
            <a:pPr indent="0" algn="l">
              <a:lnSpc>
                <a:spcPct val="100000"/>
              </a:lnSpc>
            </a:pPr>
            <a:r>
              <a:rPr lang="en-US" sz="12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NotesListActivity</a:t>
            </a:r>
            <a:br>
              <a:rPr lang="en-US" sz="16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</a:br>
            <a:r>
              <a:rPr lang="en-US" sz="12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搜索框 · 结果列表展示</a:t>
            </a:r>
            <a:endParaRPr lang="en-US" sz="1200" b="0" i="0" u="none" strike="noStrike">
              <a:solidFill>
                <a:srgbClr val="666666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8" name="AutoShape 8"/>
          <p:cNvSpPr/>
          <p:nvPr/>
        </p:nvSpPr>
        <p:spPr>
          <a:xfrm>
            <a:off x="3556000" y="1778000"/>
            <a:ext cx="2413000" cy="1397000"/>
          </a:xfrm>
          <a:prstGeom prst="roundRect">
            <a:avLst>
              <a:gd name="adj" fmla="val 7272"/>
            </a:avLst>
          </a:prstGeom>
          <a:solidFill>
            <a:srgbClr val="FAFAFA">
              <a:alpha val="10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746500" y="1968500"/>
            <a:ext cx="304800" cy="3048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4191000" y="1930400"/>
            <a:ext cx="1651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业务逻辑层</a:t>
            </a:r>
            <a:endParaRPr lang="en-US" sz="1100"/>
          </a:p>
          <a:p>
            <a:pPr indent="0" algn="l">
              <a:lnSpc>
                <a:spcPct val="100000"/>
              </a:lnSpc>
            </a:pPr>
            <a:r>
              <a:rPr lang="en-US" sz="12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文本监听与逻辑分发</a:t>
            </a:r>
            <a:br>
              <a:rPr lang="en-US" sz="16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</a:br>
            <a:r>
              <a:rPr lang="en-US" sz="12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TextWatcher 实时响应</a:t>
            </a:r>
            <a:endParaRPr lang="en-US" sz="1200" b="0" i="0" u="none" strike="noStrike">
              <a:solidFill>
                <a:srgbClr val="666666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1" name="AutoShape 11"/>
          <p:cNvSpPr/>
          <p:nvPr/>
        </p:nvSpPr>
        <p:spPr>
          <a:xfrm>
            <a:off x="6159500" y="1778000"/>
            <a:ext cx="2413000" cy="1397000"/>
          </a:xfrm>
          <a:prstGeom prst="roundRect">
            <a:avLst>
              <a:gd name="adj" fmla="val 7272"/>
            </a:avLst>
          </a:prstGeom>
          <a:solidFill>
            <a:srgbClr val="FAFAFA">
              <a:alpha val="10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350000" y="1968500"/>
            <a:ext cx="304800" cy="304800"/>
          </a:xfrm>
          <a:prstGeom prst="rect">
            <a:avLst/>
          </a:prstGeom>
        </p:spPr>
      </p:pic>
      <p:sp>
        <p:nvSpPr>
          <p:cNvPr id="13" name="AutoShape 13"/>
          <p:cNvSpPr/>
          <p:nvPr/>
        </p:nvSpPr>
        <p:spPr>
          <a:xfrm>
            <a:off x="6794500" y="1930400"/>
            <a:ext cx="1651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数据访问层</a:t>
            </a:r>
            <a:endParaRPr lang="en-US" sz="1100"/>
          </a:p>
          <a:p>
            <a:pPr indent="0" algn="l">
              <a:lnSpc>
                <a:spcPct val="100000"/>
              </a:lnSpc>
            </a:pPr>
            <a:r>
              <a:rPr lang="en-US" sz="12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统一的数据接口标准</a:t>
            </a:r>
            <a:br>
              <a:rPr lang="en-US" sz="16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</a:br>
            <a:r>
              <a:rPr lang="en-US" sz="12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AsyncQueryHandler · Provider</a:t>
            </a:r>
            <a:endParaRPr lang="en-US" sz="1200" b="0" i="0" u="none" strike="noStrike">
              <a:solidFill>
                <a:srgbClr val="666666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4" name="AutoShape 14"/>
          <p:cNvSpPr/>
          <p:nvPr/>
        </p:nvSpPr>
        <p:spPr>
          <a:xfrm>
            <a:off x="8763000" y="1778000"/>
            <a:ext cx="2413000" cy="1397000"/>
          </a:xfrm>
          <a:prstGeom prst="roundRect">
            <a:avLst>
              <a:gd name="adj" fmla="val 7272"/>
            </a:avLst>
          </a:prstGeom>
          <a:solidFill>
            <a:srgbClr val="FAFAFA">
              <a:alpha val="10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953500" y="1968500"/>
            <a:ext cx="304800" cy="304800"/>
          </a:xfrm>
          <a:prstGeom prst="rect">
            <a:avLst/>
          </a:prstGeom>
        </p:spPr>
      </p:pic>
      <p:sp>
        <p:nvSpPr>
          <p:cNvPr id="16" name="AutoShape 16"/>
          <p:cNvSpPr/>
          <p:nvPr/>
        </p:nvSpPr>
        <p:spPr>
          <a:xfrm>
            <a:off x="9398000" y="1930400"/>
            <a:ext cx="1651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数据存储层</a:t>
            </a:r>
            <a:endParaRPr lang="en-US" sz="1100"/>
          </a:p>
          <a:p>
            <a:pPr indent="0" algn="l">
              <a:lnSpc>
                <a:spcPct val="100000"/>
              </a:lnSpc>
            </a:pPr>
            <a:r>
              <a:rPr lang="en-US" sz="12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结构化本地持久化</a:t>
            </a:r>
            <a:br>
              <a:rPr lang="en-US" sz="16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</a:br>
            <a:r>
              <a:rPr lang="en-US" sz="12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SQLite (Notes表 · Data表)</a:t>
            </a:r>
            <a:endParaRPr lang="en-US" sz="1200" b="0" i="0" u="none" strike="noStrike">
              <a:solidFill>
                <a:srgbClr val="666666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7" name="AutoShape 17"/>
          <p:cNvSpPr/>
          <p:nvPr/>
        </p:nvSpPr>
        <p:spPr>
          <a:xfrm>
            <a:off x="762000" y="3683000"/>
            <a:ext cx="10668000" cy="2667000"/>
          </a:xfrm>
          <a:prstGeom prst="roundRect">
            <a:avLst>
              <a:gd name="adj" fmla="val 5714"/>
            </a:avLst>
          </a:prstGeom>
          <a:solidFill>
            <a:srgbClr val="FFFFFF">
              <a:alpha val="9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8" name="AutoShape 18"/>
          <p:cNvSpPr/>
          <p:nvPr/>
        </p:nvSpPr>
        <p:spPr>
          <a:xfrm>
            <a:off x="1016000" y="3937000"/>
            <a:ext cx="6096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FF6A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▍ 核心技术栈</a:t>
            </a:r>
            <a:endParaRPr lang="en-US" sz="1100"/>
          </a:p>
        </p:txBody>
      </p:sp>
      <p:sp>
        <p:nvSpPr>
          <p:cNvPr id="19" name="AutoShape 19"/>
          <p:cNvSpPr/>
          <p:nvPr/>
        </p:nvSpPr>
        <p:spPr>
          <a:xfrm>
            <a:off x="1016000" y="4572000"/>
            <a:ext cx="2921000" cy="152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33000"/>
              </a:lnSpc>
              <a:defRPr/>
            </a:pPr>
            <a:r>
              <a:rPr lang="en-US" sz="14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AndroidX 框架</a:t>
            </a:r>
            <a:br>
              <a:rPr lang="en-US" sz="16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</a:br>
            <a:r>
              <a:rPr lang="en-US" sz="1200" b="0" i="0" u="none" strike="noStrike">
                <a:solidFill>
                  <a:srgbClr val="75757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基于 AppCompatActivity 的现代化组件开发</a:t>
            </a:r>
            <a:endParaRPr lang="en-US" sz="1100"/>
          </a:p>
          <a:p>
            <a:pPr indent="0" algn="l">
              <a:lnSpc>
                <a:spcPct val="133000"/>
              </a:lnSpc>
            </a:pPr>
            <a:r>
              <a:rPr lang="en-US" sz="14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AsyncQueryHandler</a:t>
            </a:r>
            <a:br>
              <a:rPr lang="en-US" sz="16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</a:br>
            <a:r>
              <a:rPr lang="en-US" sz="1200" b="0" i="0" u="none" strike="noStrike">
                <a:solidFill>
                  <a:srgbClr val="75757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异步数据库操作，避免主线程阻塞</a:t>
            </a:r>
            <a:endParaRPr lang="en-US" sz="1200" b="0" i="0" u="none" strike="noStrike">
              <a:solidFill>
                <a:srgbClr val="757575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20" name="AutoShape 20"/>
          <p:cNvSpPr/>
          <p:nvPr/>
        </p:nvSpPr>
        <p:spPr>
          <a:xfrm>
            <a:off x="4191000" y="4572000"/>
            <a:ext cx="2921000" cy="152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33000"/>
              </a:lnSpc>
              <a:defRPr/>
            </a:pPr>
            <a:r>
              <a:rPr lang="en-US" sz="14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ContentProvider</a:t>
            </a:r>
            <a:br>
              <a:rPr lang="en-US" sz="16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</a:br>
            <a:r>
              <a:rPr lang="en-US" sz="1200" b="0" i="0" u="none" strike="noStrike">
                <a:solidFill>
                  <a:srgbClr val="75757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应用间与进程间的高效、标准数据接口</a:t>
            </a:r>
            <a:endParaRPr lang="en-US" sz="1100"/>
          </a:p>
          <a:p>
            <a:pPr indent="0" algn="l">
              <a:lnSpc>
                <a:spcPct val="133000"/>
              </a:lnSpc>
            </a:pPr>
            <a:r>
              <a:rPr lang="en-US" sz="14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SQLite 与 TextWatcher</a:t>
            </a:r>
            <a:br>
              <a:rPr lang="en-US" sz="16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</a:br>
            <a:r>
              <a:rPr lang="en-US" sz="1200" b="0" i="0" u="none" strike="noStrike">
                <a:solidFill>
                  <a:srgbClr val="75757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LIKE 模糊匹配算法 + 实时输入监听响应</a:t>
            </a:r>
            <a:endParaRPr lang="en-US" sz="1200" b="0" i="0" u="none" strike="noStrike">
              <a:solidFill>
                <a:srgbClr val="757575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pic>
        <p:nvPicPr>
          <p:cNvPr id="21" name="Picture 21"/>
          <p:cNvPicPr>
            <a:picLocks noChangeAspect="1"/>
          </p:cNvPicPr>
          <p:nvPr/>
        </p:nvPicPr>
        <p:blipFill>
          <a:blip r:embed="rId10"/>
          <a:srcRect l="21888" r="21888"/>
          <a:stretch>
            <a:fillRect/>
          </a:stretch>
        </p:blipFill>
        <p:spPr>
          <a:xfrm>
            <a:off x="7493000" y="4191000"/>
            <a:ext cx="1651000" cy="1651000"/>
          </a:xfrm>
          <a:prstGeom prst="roundRect">
            <a:avLst>
              <a:gd name="adj" fmla="val 9230"/>
            </a:avLst>
          </a:prstGeom>
          <a:noFill/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</p:pic>
      <p:pic>
        <p:nvPicPr>
          <p:cNvPr id="22" name="Picture 22"/>
          <p:cNvPicPr>
            <a:picLocks noChangeAspect="1"/>
          </p:cNvPicPr>
          <p:nvPr/>
        </p:nvPicPr>
        <p:blipFill>
          <a:blip r:embed="rId11"/>
          <a:srcRect l="27739" r="27739"/>
          <a:stretch>
            <a:fillRect/>
          </a:stretch>
        </p:blipFill>
        <p:spPr>
          <a:xfrm>
            <a:off x="9398000" y="4191000"/>
            <a:ext cx="1651000" cy="1651000"/>
          </a:xfrm>
          <a:prstGeom prst="roundRect">
            <a:avLst>
              <a:gd name="adj" fmla="val 9230"/>
            </a:avLst>
          </a:prstGeom>
          <a:noFill/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7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38100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界面设计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824230" y="1407795"/>
            <a:ext cx="10227310" cy="4572000"/>
          </a:xfrm>
          <a:prstGeom prst="roundRect">
            <a:avLst>
              <a:gd name="adj" fmla="val 3333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78230" y="1687195"/>
            <a:ext cx="279400" cy="2794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459230" y="1661795"/>
            <a:ext cx="431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900" b="1" i="0" u="none" strike="noStrike">
                <a:solidFill>
                  <a:srgbClr val="FF6A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UI 布局结构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1078230" y="2233295"/>
            <a:ext cx="9441180" cy="1714500"/>
          </a:xfrm>
          <a:prstGeom prst="roundRect">
            <a:avLst>
              <a:gd name="adj" fmla="val 5925"/>
            </a:avLst>
          </a:prstGeom>
          <a:solidFill>
            <a:srgbClr val="F9FAFB">
              <a:alpha val="10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8" name="AutoShape 8"/>
          <p:cNvSpPr/>
          <p:nvPr/>
        </p:nvSpPr>
        <p:spPr>
          <a:xfrm>
            <a:off x="1230630" y="2385695"/>
            <a:ext cx="8992870" cy="1397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17000"/>
              </a:lnSpc>
              <a:defRPr/>
            </a:pPr>
            <a:r>
              <a:rPr lang="en-US" sz="16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•</a:t>
            </a:r>
            <a:r>
              <a:rPr lang="en-US" sz="1600" b="1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搜索栏：</a:t>
            </a:r>
            <a:r>
              <a:rPr lang="en-US" sz="16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默认隐藏，点击入口后展开，包含搜索输入框与“取消”按钮。</a:t>
            </a:r>
            <a:endParaRPr lang="en-US"/>
          </a:p>
          <a:p>
            <a:pPr indent="0" algn="l">
              <a:lnSpc>
                <a:spcPct val="117000"/>
              </a:lnSpc>
            </a:pPr>
            <a:r>
              <a:rPr lang="en-US" sz="16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•</a:t>
            </a:r>
            <a:r>
              <a:rPr lang="en-US" sz="1600" b="1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结果展示：</a:t>
            </a:r>
            <a:r>
              <a:rPr lang="en-US" sz="16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直接展示匹配结果数量（如“搜索结果 (X条)”），下方为卡片式便签列表。</a:t>
            </a:r>
            <a:endParaRPr lang="en-US" sz="1600" b="0" i="0" u="none" strike="noStrike">
              <a:solidFill>
                <a:srgbClr val="4B556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indent="0" algn="l">
              <a:lnSpc>
                <a:spcPct val="117000"/>
              </a:lnSpc>
            </a:pPr>
            <a:r>
              <a:rPr lang="en-US" sz="16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•</a:t>
            </a:r>
            <a:r>
              <a:rPr lang="en-US" sz="1600" b="1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操作区：</a:t>
            </a:r>
            <a:r>
              <a:rPr lang="en-US" sz="16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底部固定“新建便签”按钮，保持功能一致性，避免打断用户操作。</a:t>
            </a:r>
            <a:endParaRPr lang="en-US" sz="1600" b="0" i="0" u="none" strike="noStrike">
              <a:solidFill>
                <a:srgbClr val="4B556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8230" y="4125595"/>
            <a:ext cx="279400" cy="2794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1459230" y="4100195"/>
            <a:ext cx="431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900" b="1" i="0" u="none" strike="noStrike">
                <a:solidFill>
                  <a:srgbClr val="FF6A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交互逻辑流程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1078230" y="4661535"/>
            <a:ext cx="9441180" cy="1014730"/>
          </a:xfrm>
          <a:prstGeom prst="roundRect">
            <a:avLst>
              <a:gd name="adj" fmla="val 8888"/>
            </a:avLst>
          </a:prstGeom>
          <a:solidFill>
            <a:srgbClr val="F9FAFB">
              <a:alpha val="10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2" name="AutoShape 12"/>
          <p:cNvSpPr/>
          <p:nvPr/>
        </p:nvSpPr>
        <p:spPr>
          <a:xfrm>
            <a:off x="1230630" y="4768215"/>
            <a:ext cx="899287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17000"/>
              </a:lnSpc>
              <a:defRPr/>
            </a:pPr>
            <a:r>
              <a:rPr lang="en-US" sz="16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1. 普通模式</a:t>
            </a:r>
            <a:r>
              <a:rPr lang="en-US" sz="1600" b="0" i="0" u="none" strike="noStrike">
                <a:solidFill>
                  <a:srgbClr val="FF6A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➔</a:t>
            </a:r>
            <a:r>
              <a:rPr lang="en-US" sz="16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点击搜索入口</a:t>
            </a:r>
            <a:r>
              <a:rPr lang="en-US" sz="1600" b="0" i="0" u="none" strike="noStrike">
                <a:solidFill>
                  <a:srgbClr val="FF6A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➔</a:t>
            </a:r>
            <a:r>
              <a:rPr lang="en-US" sz="16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搜索模式（展开搜索栏+列表）</a:t>
            </a:r>
            <a:endParaRPr lang="en-US"/>
          </a:p>
          <a:p>
            <a:pPr indent="0" algn="l">
              <a:lnSpc>
                <a:spcPct val="117000"/>
              </a:lnSpc>
            </a:pPr>
            <a:r>
              <a:rPr lang="en-US" sz="16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2. 退出方式：点击“取消” / 点击返回键 / 清空搜索框内容</a:t>
            </a:r>
            <a:endParaRPr lang="en-US" sz="1600" b="0" i="0" u="none" strike="noStrike">
              <a:solidFill>
                <a:srgbClr val="4B556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7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核心实现 - 搜索逻辑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778000"/>
            <a:ext cx="6096000" cy="4445000"/>
          </a:xfrm>
          <a:prstGeom prst="roundRect">
            <a:avLst>
              <a:gd name="adj" fmla="val 3428"/>
            </a:avLst>
          </a:prstGeom>
          <a:solidFill>
            <a:srgbClr val="252A31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5" name="AutoShape 5"/>
          <p:cNvSpPr/>
          <p:nvPr/>
        </p:nvSpPr>
        <p:spPr>
          <a:xfrm>
            <a:off x="762000" y="1778000"/>
            <a:ext cx="6096000" cy="76200"/>
          </a:xfrm>
          <a:prstGeom prst="roundRect">
            <a:avLst>
              <a:gd name="adj" fmla="val 0"/>
            </a:avLst>
          </a:prstGeom>
          <a:solidFill>
            <a:srgbClr val="FF6A00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6" name="AutoShape 6"/>
          <p:cNvSpPr/>
          <p:nvPr/>
        </p:nvSpPr>
        <p:spPr>
          <a:xfrm>
            <a:off x="1016000" y="2159000"/>
            <a:ext cx="5588000" cy="381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17000"/>
              </a:lnSpc>
              <a:defRPr/>
            </a:pPr>
            <a:r>
              <a:rPr lang="en-US" sz="1200" b="0" i="0" u="none" strike="noStrike">
                <a:solidFill>
                  <a:srgbClr val="C678DD"/>
                </a:solidFill>
                <a:latin typeface="Consolas" panose="020B0609020204030204"/>
                <a:ea typeface="Consolas" panose="020B0609020204030204"/>
                <a:cs typeface="Consolas" panose="020B0609020204030204"/>
                <a:sym typeface="Consolas" panose="020B0609020204030204"/>
              </a:rPr>
              <a:t>private void</a:t>
            </a:r>
            <a:r>
              <a:rPr lang="en-US" sz="1200" b="0" i="0" u="none" strike="noStrike">
                <a:solidFill>
                  <a:srgbClr val="61AFEF"/>
                </a:solidFill>
                <a:latin typeface="Consolas" panose="020B0609020204030204"/>
                <a:ea typeface="Consolas" panose="020B0609020204030204"/>
                <a:cs typeface="Consolas" panose="020B0609020204030204"/>
                <a:sym typeface="Consolas" panose="020B0609020204030204"/>
              </a:rPr>
              <a:t>performSearch</a:t>
            </a:r>
            <a:r>
              <a:rPr lang="en-US" sz="1200" b="0" i="0" u="none" strike="noStrike">
                <a:solidFill>
                  <a:srgbClr val="E5C07B"/>
                </a:solidFill>
                <a:latin typeface="Consolas" panose="020B0609020204030204"/>
                <a:ea typeface="Consolas" panose="020B0609020204030204"/>
                <a:cs typeface="Consolas" panose="020B0609020204030204"/>
                <a:sym typeface="Consolas" panose="020B0609020204030204"/>
              </a:rPr>
              <a:t>(String query)</a:t>
            </a:r>
            <a:r>
              <a:rPr lang="en-US" sz="1200" b="0" i="0" u="none" strike="noStrike">
                <a:solidFill>
                  <a:srgbClr val="ABB2BF"/>
                </a:solidFill>
                <a:latin typeface="Consolas" panose="020B0609020204030204"/>
                <a:ea typeface="Consolas" panose="020B0609020204030204"/>
                <a:cs typeface="Consolas" panose="020B0609020204030204"/>
                <a:sym typeface="Consolas" panose="020B0609020204030204"/>
              </a:rPr>
              <a:t>{</a:t>
            </a:r>
            <a:endParaRPr lang="en-US" sz="1100"/>
          </a:p>
          <a:p>
            <a:pPr marL="254000" indent="0" algn="l">
              <a:lnSpc>
                <a:spcPct val="117000"/>
              </a:lnSpc>
            </a:pPr>
            <a:r>
              <a:rPr lang="en-US" sz="1200" b="0" i="0" u="none" strike="noStrike">
                <a:solidFill>
                  <a:srgbClr val="ABB2BF"/>
                </a:solidFill>
                <a:latin typeface="Consolas" panose="020B0609020204030204"/>
                <a:ea typeface="Consolas" panose="020B0609020204030204"/>
                <a:cs typeface="Consolas" panose="020B0609020204030204"/>
                <a:sym typeface="Consolas" panose="020B0609020204030204"/>
              </a:rPr>
              <a:t>if (TextUtils.isEmpty(query)) { exitSearchMode(); return; }</a:t>
            </a:r>
            <a:endParaRPr lang="en-US" sz="1200" b="0" i="0" u="none" strike="noStrike">
              <a:solidFill>
                <a:srgbClr val="ABB2BF"/>
              </a:solidFill>
              <a:latin typeface="Consolas" panose="020B0609020204030204"/>
              <a:ea typeface="Consolas" panose="020B0609020204030204"/>
              <a:cs typeface="Consolas" panose="020B0609020204030204"/>
              <a:sym typeface="Consolas" panose="020B0609020204030204"/>
            </a:endParaRPr>
          </a:p>
          <a:p>
            <a:pPr marL="254000" indent="0" algn="l">
              <a:lnSpc>
                <a:spcPct val="117000"/>
              </a:lnSpc>
            </a:pPr>
            <a:r>
              <a:rPr lang="en-US" sz="1200" b="0" i="0" u="none" strike="noStrike">
                <a:solidFill>
                  <a:srgbClr val="ABB2BF"/>
                </a:solidFill>
                <a:latin typeface="Consolas" panose="020B0609020204030204"/>
                <a:ea typeface="Consolas" panose="020B0609020204030204"/>
                <a:cs typeface="Consolas" panose="020B0609020204030204"/>
                <a:sym typeface="Consolas" panose="020B0609020204030204"/>
              </a:rPr>
              <a:t>if (!mIsSearchMode) enterSearchMode();</a:t>
            </a:r>
            <a:endParaRPr lang="en-US" sz="1200" b="0" i="0" u="none" strike="noStrike">
              <a:solidFill>
                <a:srgbClr val="ABB2BF"/>
              </a:solidFill>
              <a:latin typeface="Consolas" panose="020B0609020204030204"/>
              <a:ea typeface="Consolas" panose="020B0609020204030204"/>
              <a:cs typeface="Consolas" panose="020B0609020204030204"/>
              <a:sym typeface="Consolas" panose="020B0609020204030204"/>
            </a:endParaRPr>
          </a:p>
          <a:p>
            <a:pPr marL="254000" indent="0" algn="l">
              <a:lnSpc>
                <a:spcPct val="117000"/>
              </a:lnSpc>
            </a:pPr>
            <a:r>
              <a:rPr lang="en-US" sz="1200" b="0" i="0" u="none" strike="noStrike">
                <a:solidFill>
                  <a:srgbClr val="5C6370"/>
                </a:solidFill>
                <a:latin typeface="Consolas" panose="020B0609020204030204"/>
                <a:ea typeface="Consolas" panose="020B0609020204030204"/>
                <a:cs typeface="Consolas" panose="020B0609020204030204"/>
                <a:sym typeface="Consolas" panose="020B0609020204030204"/>
              </a:rPr>
              <a:t>// 1. 构建参数化查询条件，防止SQL注入</a:t>
            </a:r>
            <a:endParaRPr lang="en-US" sz="1200" b="0" i="0" u="none" strike="noStrike">
              <a:solidFill>
                <a:srgbClr val="5C6370"/>
              </a:solidFill>
              <a:latin typeface="Consolas" panose="020B0609020204030204"/>
              <a:ea typeface="Consolas" panose="020B0609020204030204"/>
              <a:cs typeface="Consolas" panose="020B0609020204030204"/>
              <a:sym typeface="Consolas" panose="020B0609020204030204"/>
            </a:endParaRPr>
          </a:p>
          <a:p>
            <a:pPr marL="254000" indent="0" algn="l">
              <a:lnSpc>
                <a:spcPct val="117000"/>
              </a:lnSpc>
            </a:pPr>
            <a:r>
              <a:rPr lang="en-US" sz="1200" b="0" i="0" u="none" strike="noStrike">
                <a:solidFill>
                  <a:srgbClr val="ABB2BF"/>
                </a:solidFill>
                <a:latin typeface="Consolas" panose="020B0609020204030204"/>
                <a:ea typeface="Consolas" panose="020B0609020204030204"/>
                <a:cs typeface="Consolas" panose="020B0609020204030204"/>
                <a:sym typeface="Consolas" panose="020B0609020204030204"/>
              </a:rPr>
              <a:t>String selection = TYPE + "=? AND SNIPPET LIKE ?";</a:t>
            </a:r>
            <a:endParaRPr lang="en-US" sz="1200" b="0" i="0" u="none" strike="noStrike">
              <a:solidFill>
                <a:srgbClr val="ABB2BF"/>
              </a:solidFill>
              <a:latin typeface="Consolas" panose="020B0609020204030204"/>
              <a:ea typeface="Consolas" panose="020B0609020204030204"/>
              <a:cs typeface="Consolas" panose="020B0609020204030204"/>
              <a:sym typeface="Consolas" panose="020B0609020204030204"/>
            </a:endParaRPr>
          </a:p>
          <a:p>
            <a:pPr marL="254000" indent="0" algn="l">
              <a:lnSpc>
                <a:spcPct val="117000"/>
              </a:lnSpc>
            </a:pPr>
            <a:r>
              <a:rPr lang="en-US" sz="1200" b="0" i="0" u="none" strike="noStrike">
                <a:solidFill>
                  <a:srgbClr val="ABB2BF"/>
                </a:solidFill>
                <a:latin typeface="Consolas" panose="020B0609020204030204"/>
                <a:ea typeface="Consolas" panose="020B0609020204030204"/>
                <a:cs typeface="Consolas" panose="020B0609020204030204"/>
                <a:sym typeface="Consolas" panose="020B0609020204030204"/>
              </a:rPr>
              <a:t>String[] args = {String.valueOf(NOTE), "%" + query + "%"};</a:t>
            </a:r>
            <a:endParaRPr lang="en-US" sz="1200" b="0" i="0" u="none" strike="noStrike">
              <a:solidFill>
                <a:srgbClr val="ABB2BF"/>
              </a:solidFill>
              <a:latin typeface="Consolas" panose="020B0609020204030204"/>
              <a:ea typeface="Consolas" panose="020B0609020204030204"/>
              <a:cs typeface="Consolas" panose="020B0609020204030204"/>
              <a:sym typeface="Consolas" panose="020B0609020204030204"/>
            </a:endParaRPr>
          </a:p>
          <a:p>
            <a:pPr marL="254000" indent="0" algn="l">
              <a:lnSpc>
                <a:spcPct val="117000"/>
              </a:lnSpc>
            </a:pPr>
            <a:r>
              <a:rPr lang="en-US" sz="1200" b="0" i="0" u="none" strike="noStrike">
                <a:solidFill>
                  <a:srgbClr val="5C6370"/>
                </a:solidFill>
                <a:latin typeface="Consolas" panose="020B0609020204030204"/>
                <a:ea typeface="Consolas" panose="020B0609020204030204"/>
                <a:cs typeface="Consolas" panose="020B0609020204030204"/>
                <a:sym typeface="Consolas" panose="020B0609020204030204"/>
              </a:rPr>
              <a:t>// 2. 异步查询避免UI阻塞，按时间倒序</a:t>
            </a:r>
            <a:endParaRPr lang="en-US" sz="1200" b="0" i="0" u="none" strike="noStrike">
              <a:solidFill>
                <a:srgbClr val="5C6370"/>
              </a:solidFill>
              <a:latin typeface="Consolas" panose="020B0609020204030204"/>
              <a:ea typeface="Consolas" panose="020B0609020204030204"/>
              <a:cs typeface="Consolas" panose="020B0609020204030204"/>
              <a:sym typeface="Consolas" panose="020B0609020204030204"/>
            </a:endParaRPr>
          </a:p>
          <a:p>
            <a:pPr marL="254000" indent="0" algn="l">
              <a:lnSpc>
                <a:spcPct val="117000"/>
              </a:lnSpc>
            </a:pPr>
            <a:r>
              <a:rPr lang="en-US" sz="1200" b="0" i="0" u="none" strike="noStrike">
                <a:solidFill>
                  <a:srgbClr val="ABB2BF"/>
                </a:solidFill>
                <a:latin typeface="Consolas" panose="020B0609020204030204"/>
                <a:ea typeface="Consolas" panose="020B0609020204030204"/>
                <a:cs typeface="Consolas" panose="020B0609020204030204"/>
                <a:sym typeface="Consolas" panose="020B0609020204030204"/>
              </a:rPr>
              <a:t>mQueryHandler.startQuery(TOKEN, null, URI, PROJECTION,</a:t>
            </a:r>
            <a:endParaRPr lang="en-US" sz="1200" b="0" i="0" u="none" strike="noStrike">
              <a:solidFill>
                <a:srgbClr val="ABB2BF"/>
              </a:solidFill>
              <a:latin typeface="Consolas" panose="020B0609020204030204"/>
              <a:ea typeface="Consolas" panose="020B0609020204030204"/>
              <a:cs typeface="Consolas" panose="020B0609020204030204"/>
              <a:sym typeface="Consolas" panose="020B0609020204030204"/>
            </a:endParaRPr>
          </a:p>
          <a:p>
            <a:pPr marL="508000" indent="0" algn="l">
              <a:lnSpc>
                <a:spcPct val="117000"/>
              </a:lnSpc>
            </a:pPr>
            <a:r>
              <a:rPr lang="en-US" sz="1200" b="0" i="0" u="none" strike="noStrike">
                <a:solidFill>
                  <a:srgbClr val="ABB2BF"/>
                </a:solidFill>
                <a:latin typeface="Consolas" panose="020B0609020204030204"/>
                <a:ea typeface="Consolas" panose="020B0609020204030204"/>
                <a:cs typeface="Consolas" panose="020B0609020204030204"/>
                <a:sym typeface="Consolas" panose="020B0609020204030204"/>
              </a:rPr>
              <a:t>selection, args, MODIFIED_DATE + " DESC");</a:t>
            </a:r>
            <a:endParaRPr lang="en-US" sz="1200" b="0" i="0" u="none" strike="noStrike">
              <a:solidFill>
                <a:srgbClr val="ABB2BF"/>
              </a:solidFill>
              <a:latin typeface="Consolas" panose="020B0609020204030204"/>
              <a:ea typeface="Consolas" panose="020B0609020204030204"/>
              <a:cs typeface="Consolas" panose="020B0609020204030204"/>
              <a:sym typeface="Consolas" panose="020B0609020204030204"/>
            </a:endParaRPr>
          </a:p>
          <a:p>
            <a:pPr indent="0" algn="l">
              <a:lnSpc>
                <a:spcPct val="117000"/>
              </a:lnSpc>
            </a:pPr>
            <a:r>
              <a:rPr lang="en-US" sz="1200" b="0" i="0" u="none" strike="noStrike">
                <a:solidFill>
                  <a:srgbClr val="ABB2BF"/>
                </a:solidFill>
                <a:latin typeface="Consolas" panose="020B0609020204030204"/>
                <a:ea typeface="Consolas" panose="020B0609020204030204"/>
                <a:cs typeface="Consolas" panose="020B0609020204030204"/>
                <a:sym typeface="Consolas" panose="020B0609020204030204"/>
              </a:rPr>
              <a:t>}</a:t>
            </a:r>
            <a:endParaRPr lang="en-US" sz="1200" b="0" i="0" u="none" strike="noStrike">
              <a:solidFill>
                <a:srgbClr val="ABB2BF"/>
              </a:solidFill>
              <a:latin typeface="Consolas" panose="020B0609020204030204"/>
              <a:ea typeface="Consolas" panose="020B0609020204030204"/>
              <a:cs typeface="Consolas" panose="020B0609020204030204"/>
              <a:sym typeface="Consolas" panose="020B0609020204030204"/>
            </a:endParaRPr>
          </a:p>
        </p:txBody>
      </p:sp>
      <p:sp>
        <p:nvSpPr>
          <p:cNvPr id="7" name="AutoShape 7"/>
          <p:cNvSpPr/>
          <p:nvPr/>
        </p:nvSpPr>
        <p:spPr>
          <a:xfrm>
            <a:off x="7366000" y="1778000"/>
            <a:ext cx="4064000" cy="1333500"/>
          </a:xfrm>
          <a:prstGeom prst="roundRect">
            <a:avLst>
              <a:gd name="adj" fmla="val 7619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620000" y="2095500"/>
            <a:ext cx="508000" cy="508000"/>
          </a:xfrm>
          <a:prstGeom prst="rect">
            <a:avLst/>
          </a:prstGeom>
        </p:spPr>
      </p:pic>
      <p:sp>
        <p:nvSpPr>
          <p:cNvPr id="9" name="AutoShape 9"/>
          <p:cNvSpPr/>
          <p:nvPr/>
        </p:nvSpPr>
        <p:spPr>
          <a:xfrm>
            <a:off x="8382000" y="1968500"/>
            <a:ext cx="2794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参数化查询防注入</a:t>
            </a:r>
            <a:endParaRPr lang="en-US" sz="1100"/>
          </a:p>
          <a:p>
            <a:pPr indent="0" algn="l">
              <a:lnSpc>
                <a:spcPct val="125000"/>
              </a:lnSpc>
              <a:spcBef>
                <a:spcPts val="600"/>
              </a:spcBef>
            </a:pPr>
            <a:r>
              <a:rPr lang="en-US" sz="13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严格使用 SelectionArgs 占位符拼接 SQL，有效阻断恶意注入风险，确保数据层安全。</a:t>
            </a:r>
            <a:endParaRPr lang="en-US" sz="1300" b="0" i="0" u="none" strike="noStrike">
              <a:solidFill>
                <a:srgbClr val="666666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0" name="AutoShape 10"/>
          <p:cNvSpPr/>
          <p:nvPr/>
        </p:nvSpPr>
        <p:spPr>
          <a:xfrm>
            <a:off x="7366000" y="3429000"/>
            <a:ext cx="4064000" cy="1333500"/>
          </a:xfrm>
          <a:prstGeom prst="roundRect">
            <a:avLst>
              <a:gd name="adj" fmla="val 7619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620000" y="3746500"/>
            <a:ext cx="508000" cy="5080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8382000" y="3619500"/>
            <a:ext cx="2794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异步机制防阻塞</a:t>
            </a:r>
            <a:endParaRPr lang="en-US" sz="1100"/>
          </a:p>
          <a:p>
            <a:pPr indent="0" algn="l">
              <a:lnSpc>
                <a:spcPct val="125000"/>
              </a:lnSpc>
              <a:spcBef>
                <a:spcPts val="600"/>
              </a:spcBef>
            </a:pPr>
            <a:r>
              <a:rPr lang="en-US" sz="13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基于 AsyncQueryHandler 实现数据库查询，将耗时操作完全剥离出主线程，保障界面流畅。</a:t>
            </a:r>
            <a:endParaRPr lang="en-US" sz="1300" b="0" i="0" u="none" strike="noStrike">
              <a:solidFill>
                <a:srgbClr val="666666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3" name="AutoShape 13"/>
          <p:cNvSpPr/>
          <p:nvPr/>
        </p:nvSpPr>
        <p:spPr>
          <a:xfrm>
            <a:off x="7366000" y="5080000"/>
            <a:ext cx="4064000" cy="1333500"/>
          </a:xfrm>
          <a:prstGeom prst="roundRect">
            <a:avLst>
              <a:gd name="adj" fmla="val 7619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620000" y="5397500"/>
            <a:ext cx="508000" cy="508000"/>
          </a:xfrm>
          <a:prstGeom prst="rect">
            <a:avLst/>
          </a:prstGeom>
        </p:spPr>
      </p:pic>
      <p:sp>
        <p:nvSpPr>
          <p:cNvPr id="15" name="AutoShape 15"/>
          <p:cNvSpPr/>
          <p:nvPr/>
        </p:nvSpPr>
        <p:spPr>
          <a:xfrm>
            <a:off x="8382000" y="5270500"/>
            <a:ext cx="2794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时间倒序排列</a:t>
            </a:r>
            <a:endParaRPr lang="en-US" sz="1100"/>
          </a:p>
          <a:p>
            <a:pPr indent="0" algn="l">
              <a:lnSpc>
                <a:spcPct val="125000"/>
              </a:lnSpc>
              <a:spcBef>
                <a:spcPts val="600"/>
              </a:spcBef>
            </a:pPr>
            <a:r>
              <a:rPr lang="en-US" sz="13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默认按 MODIFIED_DATE 倒序返回搜索结果，优先展示用户最近编辑的内容，提升查找效率。</a:t>
            </a:r>
            <a:endParaRPr lang="en-US" sz="1300" b="0" i="0" u="none" strike="noStrike">
              <a:solidFill>
                <a:srgbClr val="666666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7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核心实现 - 状态管理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651000"/>
            <a:ext cx="5207000" cy="2667000"/>
          </a:xfrm>
          <a:prstGeom prst="roundRect">
            <a:avLst>
              <a:gd name="adj" fmla="val 5714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6000" y="1841500"/>
            <a:ext cx="304800" cy="3048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447800" y="1828800"/>
            <a:ext cx="4191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FF6A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进入搜索模式 · enterSearchMode()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1016000" y="2413000"/>
            <a:ext cx="4699000" cy="1651000"/>
          </a:xfrm>
          <a:prstGeom prst="roundRect">
            <a:avLst>
              <a:gd name="adj" fmla="val 6153"/>
            </a:avLst>
          </a:prstGeom>
          <a:solidFill>
            <a:srgbClr val="282C34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8" name="AutoShape 8"/>
          <p:cNvSpPr/>
          <p:nvPr/>
        </p:nvSpPr>
        <p:spPr>
          <a:xfrm>
            <a:off x="1143000" y="2540000"/>
            <a:ext cx="4445000" cy="1397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000"/>
              </a:lnSpc>
              <a:defRPr/>
            </a:pPr>
            <a:r>
              <a:rPr lang="en-US" sz="1100" b="0" i="0" u="none" strike="noStrike">
                <a:solidFill>
                  <a:srgbClr val="D1D5DB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Code Pro"/>
              </a:rPr>
              <a:t>private void enterSearchMode() {</a:t>
            </a:r>
            <a:br>
              <a:rPr lang="en-US" sz="1100" b="0" i="0" u="none" strike="noStrike">
                <a:solidFill>
                  <a:srgbClr val="D1D5DB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Code Pro"/>
              </a:rPr>
            </a:br>
            <a:r>
              <a:rPr lang="en-US" sz="1100" b="0" i="0" u="none" strike="noStrike">
                <a:solidFill>
                  <a:srgbClr val="D1D5DB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Code Pro"/>
              </a:rPr>
              <a:t>mIsSearchMode = true;</a:t>
            </a:r>
            <a:br>
              <a:rPr lang="en-US" sz="1100" b="0" i="0" u="none" strike="noStrike">
                <a:solidFill>
                  <a:srgbClr val="D1D5DB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Code Pro"/>
              </a:rPr>
            </a:br>
            <a:r>
              <a:rPr lang="en-US" sz="1100" b="0" i="0" u="none" strike="noStrike">
                <a:solidFill>
                  <a:srgbClr val="D1D5DB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Code Pro"/>
              </a:rPr>
              <a:t>mSearchBar.setVisibility(View.VISIBLE);</a:t>
            </a:r>
            <a:br>
              <a:rPr lang="en-US" sz="1100" b="0" i="0" u="none" strike="noStrike">
                <a:solidFill>
                  <a:srgbClr val="D1D5DB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Code Pro"/>
              </a:rPr>
            </a:br>
            <a:r>
              <a:rPr lang="en-US" sz="1100" b="0" i="0" u="none" strike="noStrike">
                <a:solidFill>
                  <a:srgbClr val="D1D5DB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Code Pro"/>
              </a:rPr>
              <a:t>mAddNewNote.setVisibility(View.GONE);</a:t>
            </a:r>
            <a:br>
              <a:rPr lang="en-US" sz="1100" b="0" i="0" u="none" strike="noStrike">
                <a:solidFill>
                  <a:srgbClr val="D1D5DB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Code Pro"/>
              </a:rPr>
            </a:br>
            <a:r>
              <a:rPr lang="en-US" sz="1100" b="0" i="0" u="none" strike="noStrike">
                <a:solidFill>
                  <a:srgbClr val="D1D5DB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Code Pro"/>
              </a:rPr>
              <a:t>mSearchEditText.requestFocus();</a:t>
            </a:r>
            <a:br>
              <a:rPr lang="en-US" sz="1100" b="0" i="0" u="none" strike="noStrike">
                <a:solidFill>
                  <a:srgbClr val="D1D5DB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Code Pro"/>
              </a:rPr>
            </a:br>
            <a:r>
              <a:rPr lang="en-US" sz="1100" b="0" i="0" u="none" strike="noStrike">
                <a:solidFill>
                  <a:srgbClr val="D1D5DB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Code Pro"/>
              </a:rPr>
              <a:t>showSoftInput(); // 唤起键盘</a:t>
            </a:r>
            <a:br>
              <a:rPr lang="en-US" sz="1100" b="0" i="0" u="none" strike="noStrike">
                <a:solidFill>
                  <a:srgbClr val="D1D5DB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Code Pro"/>
              </a:rPr>
            </a:br>
            <a:r>
              <a:rPr lang="en-US" sz="1100" b="0" i="0" u="none" strike="noStrike">
                <a:solidFill>
                  <a:srgbClr val="D1D5DB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Code Pro"/>
              </a:rPr>
              <a:t>}</a:t>
            </a:r>
            <a:endParaRPr lang="en-US" sz="11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9" name="AutoShape 9"/>
          <p:cNvSpPr/>
          <p:nvPr/>
        </p:nvSpPr>
        <p:spPr>
          <a:xfrm>
            <a:off x="6223000" y="1651000"/>
            <a:ext cx="5207000" cy="2667000"/>
          </a:xfrm>
          <a:prstGeom prst="roundRect">
            <a:avLst>
              <a:gd name="adj" fmla="val 5714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477000" y="1841500"/>
            <a:ext cx="304800" cy="3048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6908800" y="1828800"/>
            <a:ext cx="4191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FF6A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退出搜索模式 · exitSearchMode()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6477000" y="2413000"/>
            <a:ext cx="4699000" cy="1651000"/>
          </a:xfrm>
          <a:prstGeom prst="roundRect">
            <a:avLst>
              <a:gd name="adj" fmla="val 6153"/>
            </a:avLst>
          </a:prstGeom>
          <a:solidFill>
            <a:srgbClr val="282C34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3" name="AutoShape 13"/>
          <p:cNvSpPr/>
          <p:nvPr/>
        </p:nvSpPr>
        <p:spPr>
          <a:xfrm>
            <a:off x="6604000" y="2540000"/>
            <a:ext cx="4445000" cy="1397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000"/>
              </a:lnSpc>
              <a:defRPr/>
            </a:pPr>
            <a:r>
              <a:rPr lang="en-US" sz="1100" b="0" i="0" u="none" strike="noStrike">
                <a:solidFill>
                  <a:srgbClr val="D1D5DB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Code Pro"/>
              </a:rPr>
              <a:t>private void exitSearchMode() {</a:t>
            </a:r>
            <a:br>
              <a:rPr lang="en-US" sz="1100" b="0" i="0" u="none" strike="noStrike">
                <a:solidFill>
                  <a:srgbClr val="D1D5DB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Code Pro"/>
              </a:rPr>
            </a:br>
            <a:r>
              <a:rPr lang="en-US" sz="1100" b="0" i="0" u="none" strike="noStrike">
                <a:solidFill>
                  <a:srgbClr val="D1D5DB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Code Pro"/>
              </a:rPr>
              <a:t>mIsSearchMode = false;</a:t>
            </a:r>
            <a:br>
              <a:rPr lang="en-US" sz="1100" b="0" i="0" u="none" strike="noStrike">
                <a:solidFill>
                  <a:srgbClr val="D1D5DB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Code Pro"/>
              </a:rPr>
            </a:br>
            <a:r>
              <a:rPr lang="en-US" sz="1100" b="0" i="0" u="none" strike="noStrike">
                <a:solidFill>
                  <a:srgbClr val="D1D5DB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Code Pro"/>
              </a:rPr>
              <a:t>mSearchBar.setVisibility(View.GONE);</a:t>
            </a:r>
            <a:br>
              <a:rPr lang="en-US" sz="1100" b="0" i="0" u="none" strike="noStrike">
                <a:solidFill>
                  <a:srgbClr val="D1D5DB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Code Pro"/>
              </a:rPr>
            </a:br>
            <a:r>
              <a:rPr lang="en-US" sz="1100" b="0" i="0" u="none" strike="noStrike">
                <a:solidFill>
                  <a:srgbClr val="D1D5DB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Code Pro"/>
              </a:rPr>
              <a:t>mSearchEditText.setText("");</a:t>
            </a:r>
            <a:br>
              <a:rPr lang="en-US" sz="1100" b="0" i="0" u="none" strike="noStrike">
                <a:solidFill>
                  <a:srgbClr val="D1D5DB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Code Pro"/>
              </a:rPr>
            </a:br>
            <a:r>
              <a:rPr lang="en-US" sz="1100" b="0" i="0" u="none" strike="noStrike">
                <a:solidFill>
                  <a:srgbClr val="D1D5DB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Code Pro"/>
              </a:rPr>
              <a:t>hideSoftInput(mSearchEditText);</a:t>
            </a:r>
            <a:br>
              <a:rPr lang="en-US" sz="1100" b="0" i="0" u="none" strike="noStrike">
                <a:solidFill>
                  <a:srgbClr val="D1D5DB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Code Pro"/>
              </a:rPr>
            </a:br>
            <a:r>
              <a:rPr lang="en-US" sz="1100" b="0" i="0" u="none" strike="noStrike">
                <a:solidFill>
                  <a:srgbClr val="D1D5DB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Code Pro"/>
              </a:rPr>
              <a:t>startAsyncNotesListQuery(); // 恢复列表</a:t>
            </a:r>
            <a:br>
              <a:rPr lang="en-US" sz="1100" b="0" i="0" u="none" strike="noStrike">
                <a:solidFill>
                  <a:srgbClr val="D1D5DB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Code Pro"/>
              </a:rPr>
            </a:br>
            <a:r>
              <a:rPr lang="en-US" sz="1100" b="0" i="0" u="none" strike="noStrike">
                <a:solidFill>
                  <a:srgbClr val="D1D5DB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Code Pro"/>
              </a:rPr>
              <a:t>}</a:t>
            </a:r>
            <a:endParaRPr lang="en-US" sz="11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4" name="AutoShape 14"/>
          <p:cNvSpPr/>
          <p:nvPr/>
        </p:nvSpPr>
        <p:spPr>
          <a:xfrm>
            <a:off x="762000" y="4572000"/>
            <a:ext cx="10668000" cy="1778000"/>
          </a:xfrm>
          <a:prstGeom prst="roundRect">
            <a:avLst>
              <a:gd name="adj" fmla="val 8571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5" name="AutoShape 15"/>
          <p:cNvSpPr/>
          <p:nvPr/>
        </p:nvSpPr>
        <p:spPr>
          <a:xfrm>
            <a:off x="1143000" y="4953000"/>
            <a:ext cx="2286000" cy="1016000"/>
          </a:xfrm>
          <a:prstGeom prst="roundRect">
            <a:avLst>
              <a:gd name="adj" fmla="val 12500"/>
            </a:avLst>
          </a:prstGeom>
          <a:solidFill>
            <a:srgbClr val="F3F4F6">
              <a:alpha val="10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6" name="AutoShape 16"/>
          <p:cNvSpPr/>
          <p:nvPr/>
        </p:nvSpPr>
        <p:spPr>
          <a:xfrm>
            <a:off x="1143000" y="5143500"/>
            <a:ext cx="2286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普通模式</a:t>
            </a:r>
            <a:endParaRPr lang="en-US" sz="1100"/>
          </a:p>
          <a:p>
            <a:pPr indent="0" algn="ctr">
              <a:lnSpc>
                <a:spcPct val="125000"/>
              </a:lnSpc>
            </a:pPr>
            <a:r>
              <a:rPr lang="en-US" sz="1200" b="0" i="0" u="none" strike="noStrike">
                <a:solidFill>
                  <a:srgbClr val="6B728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Normal Mode</a:t>
            </a:r>
            <a:endParaRPr lang="en-US" sz="1200" b="0" i="0" u="none" strike="noStrike">
              <a:solidFill>
                <a:srgbClr val="6B7280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pic>
        <p:nvPicPr>
          <p:cNvPr id="17" name="Picture 1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683000" y="5270500"/>
            <a:ext cx="381000" cy="381000"/>
          </a:xfrm>
          <a:prstGeom prst="rect">
            <a:avLst/>
          </a:prstGeom>
        </p:spPr>
      </p:pic>
      <p:sp>
        <p:nvSpPr>
          <p:cNvPr id="18" name="AutoShape 18"/>
          <p:cNvSpPr/>
          <p:nvPr/>
        </p:nvSpPr>
        <p:spPr>
          <a:xfrm>
            <a:off x="4191000" y="5207000"/>
            <a:ext cx="1524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点击搜索图标</a:t>
            </a:r>
            <a:endParaRPr lang="en-US" sz="1100"/>
          </a:p>
        </p:txBody>
      </p:sp>
      <p:sp>
        <p:nvSpPr>
          <p:cNvPr id="19" name="AutoShape 19"/>
          <p:cNvSpPr/>
          <p:nvPr/>
        </p:nvSpPr>
        <p:spPr>
          <a:xfrm>
            <a:off x="5842000" y="4953000"/>
            <a:ext cx="2286000" cy="1016000"/>
          </a:xfrm>
          <a:prstGeom prst="roundRect">
            <a:avLst>
              <a:gd name="adj" fmla="val 12500"/>
            </a:avLst>
          </a:prstGeom>
          <a:solidFill>
            <a:srgbClr val="FF6A00">
              <a:alpha val="8000"/>
            </a:srgbClr>
          </a:solidFill>
          <a:ln w="25400" cap="flat" cmpd="sng">
            <a:solidFill>
              <a:srgbClr val="FF6A00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20" name="AutoShape 20"/>
          <p:cNvSpPr/>
          <p:nvPr/>
        </p:nvSpPr>
        <p:spPr>
          <a:xfrm>
            <a:off x="5842000" y="5143500"/>
            <a:ext cx="2286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FF6A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搜索模式</a:t>
            </a:r>
            <a:endParaRPr lang="en-US" sz="1100"/>
          </a:p>
          <a:p>
            <a:pPr indent="0" algn="ctr">
              <a:lnSpc>
                <a:spcPct val="125000"/>
              </a:lnSpc>
            </a:pPr>
            <a:r>
              <a:rPr lang="en-US" sz="1200" b="0" i="0" u="none" strike="noStrike">
                <a:solidFill>
                  <a:srgbClr val="EA580C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Search Mode</a:t>
            </a:r>
            <a:endParaRPr lang="en-US" sz="1200" b="0" i="0" u="none" strike="noStrike">
              <a:solidFill>
                <a:srgbClr val="EA580C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pic>
        <p:nvPicPr>
          <p:cNvPr id="21" name="Picture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382000" y="5270500"/>
            <a:ext cx="381000" cy="381000"/>
          </a:xfrm>
          <a:prstGeom prst="rect">
            <a:avLst/>
          </a:prstGeom>
        </p:spPr>
      </p:pic>
      <p:sp>
        <p:nvSpPr>
          <p:cNvPr id="22" name="AutoShape 22"/>
          <p:cNvSpPr/>
          <p:nvPr/>
        </p:nvSpPr>
        <p:spPr>
          <a:xfrm>
            <a:off x="8890000" y="5105400"/>
            <a:ext cx="2032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点击取消 / 返回键</a:t>
            </a:r>
            <a:br>
              <a:rPr lang="en-US" sz="13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</a:br>
            <a:r>
              <a:rPr lang="en-US" sz="13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或 清空输入内容</a:t>
            </a:r>
            <a:endParaRPr lang="en-US" sz="11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核心实现 - 查询处理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778000"/>
            <a:ext cx="6604000" cy="4318000"/>
          </a:xfrm>
          <a:prstGeom prst="roundRect">
            <a:avLst>
              <a:gd name="adj" fmla="val 2352"/>
            </a:avLst>
          </a:prstGeom>
          <a:solidFill>
            <a:srgbClr val="1E1E1E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5" name="AutoShape 5"/>
          <p:cNvSpPr/>
          <p:nvPr/>
        </p:nvSpPr>
        <p:spPr>
          <a:xfrm>
            <a:off x="1016000" y="2032000"/>
            <a:ext cx="6096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FF6A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BackgroundQueryHandler.java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1016000" y="2667000"/>
            <a:ext cx="6096000" cy="317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000"/>
              </a:lnSpc>
              <a:defRPr/>
            </a:pPr>
            <a:r>
              <a:rPr lang="en-US" sz="1200" b="0" i="0" u="none" strike="noStrike">
                <a:solidFill>
                  <a:srgbClr val="A0AEC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Roboto Mono"/>
              </a:rPr>
              <a:t>private final class BackgroundQueryHandler extends AsyncQueryHandler {</a:t>
            </a:r>
            <a:endParaRPr lang="en-US" sz="11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254000" indent="0" algn="l">
              <a:lnSpc>
                <a:spcPct val="108000"/>
              </a:lnSpc>
            </a:pPr>
            <a:r>
              <a:rPr lang="en-US" sz="1200" b="0" i="0" u="none" strike="noStrike">
                <a:solidFill>
                  <a:srgbClr val="E5E7EB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Roboto Mono"/>
              </a:rPr>
              <a:t>@Override</a:t>
            </a:r>
            <a:endParaRPr lang="en-US" sz="1200" b="0" i="0" u="none" strike="noStrike">
              <a:solidFill>
                <a:srgbClr val="E5E7EB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Roboto Mono"/>
            </a:endParaRPr>
          </a:p>
          <a:p>
            <a:pPr marL="254000" indent="0" algn="l">
              <a:lnSpc>
                <a:spcPct val="108000"/>
              </a:lnSpc>
            </a:pPr>
            <a:r>
              <a:rPr lang="en-US" sz="1200" b="0" i="0" u="none" strike="noStrike">
                <a:solidFill>
                  <a:srgbClr val="C678DD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Roboto Mono"/>
              </a:rPr>
              <a:t>protected void</a:t>
            </a:r>
            <a:r>
              <a:rPr lang="en-US" sz="1200" b="0" i="0" u="none" strike="noStrike">
                <a:solidFill>
                  <a:srgbClr val="61AFE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Roboto Mono"/>
              </a:rPr>
              <a:t>onQueryComplete</a:t>
            </a:r>
            <a:r>
              <a:rPr lang="en-US" sz="1200" b="0" i="0" u="none" strike="noStrike">
                <a:solidFill>
                  <a:srgbClr val="E5E7EB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Roboto Mono"/>
              </a:rPr>
              <a:t>(int token, Object cookie, Cursor cursor) {</a:t>
            </a:r>
            <a:endParaRPr lang="en-US" sz="1200" b="0" i="0" u="none" strike="noStrike">
              <a:solidFill>
                <a:srgbClr val="E5E7EB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Roboto Mono"/>
            </a:endParaRPr>
          </a:p>
          <a:p>
            <a:pPr marL="508000" indent="0" algn="l">
              <a:lnSpc>
                <a:spcPct val="108000"/>
              </a:lnSpc>
            </a:pPr>
            <a:r>
              <a:rPr lang="en-US" sz="1200" b="0" i="0" u="none" strike="noStrike">
                <a:solidFill>
                  <a:srgbClr val="C678DD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Roboto Mono"/>
              </a:rPr>
              <a:t>switch</a:t>
            </a:r>
            <a:r>
              <a:rPr lang="en-US" sz="1200" b="0" i="0" u="none" strike="noStrike">
                <a:solidFill>
                  <a:srgbClr val="E5E7EB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Roboto Mono"/>
              </a:rPr>
              <a:t>(token) {</a:t>
            </a:r>
            <a:endParaRPr lang="en-US" sz="1200" b="0" i="0" u="none" strike="noStrike">
              <a:solidFill>
                <a:srgbClr val="E5E7EB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Roboto Mono"/>
            </a:endParaRPr>
          </a:p>
          <a:p>
            <a:pPr marL="762000" indent="0" algn="l">
              <a:lnSpc>
                <a:spcPct val="108000"/>
              </a:lnSpc>
            </a:pPr>
            <a:r>
              <a:rPr lang="en-US" sz="1200" b="0" i="0" u="none" strike="noStrike">
                <a:solidFill>
                  <a:srgbClr val="C678DD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Roboto Mono"/>
              </a:rPr>
              <a:t>case</a:t>
            </a:r>
            <a:r>
              <a:rPr lang="en-US" sz="1200" b="0" i="0" u="none" strike="noStrike">
                <a:solidFill>
                  <a:srgbClr val="D19A6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Roboto Mono"/>
              </a:rPr>
              <a:t>FOLDER_NOTE_LIST_QUERY_TOKEN</a:t>
            </a:r>
            <a:r>
              <a:rPr lang="en-US" sz="1200" b="0" i="0" u="none" strike="noStrike">
                <a:solidFill>
                  <a:srgbClr val="E5E7EB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Roboto Mono"/>
              </a:rPr>
              <a:t>:</a:t>
            </a:r>
            <a:endParaRPr lang="en-US" sz="1200" b="0" i="0" u="none" strike="noStrike">
              <a:solidFill>
                <a:srgbClr val="E5E7EB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Roboto Mono"/>
            </a:endParaRPr>
          </a:p>
          <a:p>
            <a:pPr marL="1016000" indent="0" algn="l">
              <a:lnSpc>
                <a:spcPct val="108000"/>
              </a:lnSpc>
            </a:pPr>
            <a:r>
              <a:rPr lang="en-US" sz="1200" b="0" i="0" u="none" strike="noStrike">
                <a:solidFill>
                  <a:srgbClr val="E5E7EB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Roboto Mono"/>
              </a:rPr>
              <a:t>mNotesListAdapter.changeCursor(cursor);</a:t>
            </a:r>
            <a:endParaRPr lang="en-US" sz="1200" b="0" i="0" u="none" strike="noStrike">
              <a:solidFill>
                <a:srgbClr val="E5E7EB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Roboto Mono"/>
            </a:endParaRPr>
          </a:p>
          <a:p>
            <a:pPr marL="1016000" indent="0" algn="l">
              <a:lnSpc>
                <a:spcPct val="108000"/>
              </a:lnSpc>
            </a:pPr>
            <a:r>
              <a:rPr lang="en-US" sz="1200" b="0" i="0" u="none" strike="noStrike">
                <a:solidFill>
                  <a:srgbClr val="C678DD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Roboto Mono"/>
              </a:rPr>
              <a:t>break</a:t>
            </a:r>
            <a:r>
              <a:rPr lang="en-US" sz="1200" b="0" i="0" u="none" strike="noStrike">
                <a:solidFill>
                  <a:srgbClr val="E5E7EB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Roboto Mono"/>
              </a:rPr>
              <a:t>;</a:t>
            </a:r>
            <a:endParaRPr lang="en-US" sz="1200" b="0" i="0" u="none" strike="noStrike">
              <a:solidFill>
                <a:srgbClr val="E5E7EB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Roboto Mono"/>
            </a:endParaRPr>
          </a:p>
          <a:p>
            <a:pPr marL="762000" indent="0" algn="l">
              <a:lnSpc>
                <a:spcPct val="108000"/>
              </a:lnSpc>
            </a:pPr>
            <a:r>
              <a:rPr lang="en-US" sz="1200" b="0" i="0" u="none" strike="noStrike">
                <a:solidFill>
                  <a:srgbClr val="C678DD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Roboto Mono"/>
              </a:rPr>
              <a:t>case</a:t>
            </a:r>
            <a:r>
              <a:rPr lang="en-US" sz="1200" b="0" i="0" u="none" strike="noStrike">
                <a:solidFill>
                  <a:srgbClr val="D19A6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Roboto Mono"/>
              </a:rPr>
              <a:t>SEARCH_QUERY_TOKEN</a:t>
            </a:r>
            <a:r>
              <a:rPr lang="en-US" sz="1200" b="0" i="0" u="none" strike="noStrike">
                <a:solidFill>
                  <a:srgbClr val="E5E7EB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Roboto Mono"/>
              </a:rPr>
              <a:t>:</a:t>
            </a:r>
            <a:endParaRPr lang="en-US" sz="1200" b="0" i="0" u="none" strike="noStrike">
              <a:solidFill>
                <a:srgbClr val="E5E7EB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Roboto Mono"/>
            </a:endParaRPr>
          </a:p>
          <a:p>
            <a:pPr marL="1016000" indent="0" algn="l">
              <a:lnSpc>
                <a:spcPct val="108000"/>
              </a:lnSpc>
            </a:pPr>
            <a:r>
              <a:rPr lang="en-US" sz="1200" b="0" i="0" u="none" strike="noStrike">
                <a:solidFill>
                  <a:srgbClr val="C678DD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Roboto Mono"/>
              </a:rPr>
              <a:t>if</a:t>
            </a:r>
            <a:r>
              <a:rPr lang="en-US" sz="1200" b="0" i="0" u="none" strike="noStrike">
                <a:solidFill>
                  <a:srgbClr val="E5E7EB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Roboto Mono"/>
              </a:rPr>
              <a:t>(cursor !=</a:t>
            </a:r>
            <a:r>
              <a:rPr lang="en-US" sz="1200" b="0" i="0" u="none" strike="noStrike">
                <a:solidFill>
                  <a:srgbClr val="D19A6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Roboto Mono"/>
              </a:rPr>
              <a:t>null</a:t>
            </a:r>
            <a:r>
              <a:rPr lang="en-US" sz="1200" b="0" i="0" u="none" strike="noStrike">
                <a:solidFill>
                  <a:srgbClr val="E5E7EB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Roboto Mono"/>
              </a:rPr>
              <a:t>&amp;&amp; cursor.getCount() &gt; 0) { ... }</a:t>
            </a:r>
            <a:endParaRPr lang="en-US" sz="1200" b="0" i="0" u="none" strike="noStrike">
              <a:solidFill>
                <a:srgbClr val="E5E7EB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Roboto Mono"/>
            </a:endParaRPr>
          </a:p>
          <a:p>
            <a:pPr marL="1016000" indent="0" algn="l">
              <a:lnSpc>
                <a:spcPct val="108000"/>
              </a:lnSpc>
            </a:pPr>
            <a:r>
              <a:rPr lang="en-US" sz="1200" b="0" i="0" u="none" strike="noStrike">
                <a:solidFill>
                  <a:srgbClr val="C678DD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Roboto Mono"/>
              </a:rPr>
              <a:t>else</a:t>
            </a:r>
            <a:r>
              <a:rPr lang="en-US" sz="1200" b="0" i="0" u="none" strike="noStrike">
                <a:solidFill>
                  <a:srgbClr val="E5E7EB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Roboto Mono"/>
              </a:rPr>
              <a:t>{ /* 无结果提示 */ }</a:t>
            </a:r>
            <a:endParaRPr lang="en-US" sz="1200" b="0" i="0" u="none" strike="noStrike">
              <a:solidFill>
                <a:srgbClr val="E5E7EB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Roboto Mono"/>
            </a:endParaRPr>
          </a:p>
          <a:p>
            <a:pPr marL="508000" indent="0" algn="l">
              <a:lnSpc>
                <a:spcPct val="108000"/>
              </a:lnSpc>
            </a:pPr>
            <a:r>
              <a:rPr lang="en-US" sz="1200" b="0" i="0" u="none" strike="noStrike">
                <a:solidFill>
                  <a:srgbClr val="E5E7EB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Roboto Mono"/>
              </a:rPr>
              <a:t>}</a:t>
            </a:r>
            <a:endParaRPr lang="en-US" sz="1200" b="0" i="0" u="none" strike="noStrike">
              <a:solidFill>
                <a:srgbClr val="E5E7EB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Roboto Mono"/>
            </a:endParaRPr>
          </a:p>
          <a:p>
            <a:pPr marL="254000" indent="0" algn="l">
              <a:lnSpc>
                <a:spcPct val="108000"/>
              </a:lnSpc>
            </a:pPr>
            <a:r>
              <a:rPr lang="en-US" sz="1200" b="0" i="0" u="none" strike="noStrike">
                <a:solidFill>
                  <a:srgbClr val="E5E7EB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Roboto Mono"/>
              </a:rPr>
              <a:t>}</a:t>
            </a:r>
            <a:endParaRPr lang="en-US" sz="1200" b="0" i="0" u="none" strike="noStrike">
              <a:solidFill>
                <a:srgbClr val="E5E7EB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Roboto Mono"/>
            </a:endParaRPr>
          </a:p>
          <a:p>
            <a:pPr indent="0" algn="l">
              <a:lnSpc>
                <a:spcPct val="108000"/>
              </a:lnSpc>
            </a:pPr>
            <a:r>
              <a:rPr lang="en-US" sz="1200" b="0" i="0" u="none" strike="noStrike">
                <a:solidFill>
                  <a:srgbClr val="A0AEC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Roboto Mono"/>
              </a:rPr>
              <a:t>}</a:t>
            </a:r>
            <a:endParaRPr lang="en-US" sz="1200" b="0" i="0" u="none" strike="noStrike">
              <a:solidFill>
                <a:srgbClr val="A0AEC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Roboto Mono"/>
            </a:endParaRPr>
          </a:p>
        </p:txBody>
      </p:sp>
      <p:sp>
        <p:nvSpPr>
          <p:cNvPr id="7" name="AutoShape 7"/>
          <p:cNvSpPr/>
          <p:nvPr/>
        </p:nvSpPr>
        <p:spPr>
          <a:xfrm>
            <a:off x="7747000" y="1778000"/>
            <a:ext cx="3683000" cy="1270000"/>
          </a:xfrm>
          <a:prstGeom prst="roundRect">
            <a:avLst>
              <a:gd name="adj" fmla="val 1200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001000" y="2095500"/>
            <a:ext cx="609600" cy="609600"/>
          </a:xfrm>
          <a:prstGeom prst="rect">
            <a:avLst/>
          </a:prstGeom>
        </p:spPr>
      </p:pic>
      <p:sp>
        <p:nvSpPr>
          <p:cNvPr id="9" name="AutoShape 9"/>
          <p:cNvSpPr/>
          <p:nvPr/>
        </p:nvSpPr>
        <p:spPr>
          <a:xfrm>
            <a:off x="8890000" y="1968500"/>
            <a:ext cx="2286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异步处理机制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3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独立线程执行数据库操作，确保 UI 主线程流畅，不发生卡顿</a:t>
            </a:r>
            <a:endParaRPr lang="en-US" sz="1300" b="0" i="0" u="none" strike="noStrike">
              <a:solidFill>
                <a:srgbClr val="666666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0" name="AutoShape 10"/>
          <p:cNvSpPr/>
          <p:nvPr/>
        </p:nvSpPr>
        <p:spPr>
          <a:xfrm>
            <a:off x="7747000" y="3302000"/>
            <a:ext cx="3683000" cy="1270000"/>
          </a:xfrm>
          <a:prstGeom prst="roundRect">
            <a:avLst>
              <a:gd name="adj" fmla="val 1200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001000" y="3619500"/>
            <a:ext cx="609600" cy="6096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8890000" y="3492500"/>
            <a:ext cx="2286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结果统计展示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3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实时计算并显示搜索结果数量，让用户对信息规模一目了然</a:t>
            </a:r>
            <a:endParaRPr lang="en-US" sz="1300" b="0" i="0" u="none" strike="noStrike">
              <a:solidFill>
                <a:srgbClr val="666666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3" name="AutoShape 13"/>
          <p:cNvSpPr/>
          <p:nvPr/>
        </p:nvSpPr>
        <p:spPr>
          <a:xfrm>
            <a:off x="7747000" y="4826000"/>
            <a:ext cx="3683000" cy="1270000"/>
          </a:xfrm>
          <a:prstGeom prst="roundRect">
            <a:avLst>
              <a:gd name="adj" fmla="val 1200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001000" y="5143500"/>
            <a:ext cx="609600" cy="609600"/>
          </a:xfrm>
          <a:prstGeom prst="rect">
            <a:avLst/>
          </a:prstGeom>
        </p:spPr>
      </p:pic>
      <p:sp>
        <p:nvSpPr>
          <p:cNvPr id="15" name="AutoShape 15"/>
          <p:cNvSpPr/>
          <p:nvPr/>
        </p:nvSpPr>
        <p:spPr>
          <a:xfrm>
            <a:off x="8890000" y="5016500"/>
            <a:ext cx="2286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空状态友好提示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3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当无匹配结果时，主动告知用户“未找到匹配便签”，避免界面空白</a:t>
            </a:r>
            <a:endParaRPr lang="en-US" sz="1300" b="0" i="0" u="none" strike="noStrike">
              <a:solidFill>
                <a:srgbClr val="666666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3601</Words>
  <Application>WPS 演示</Application>
  <PresentationFormat/>
  <Paragraphs>409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31" baseType="lpstr">
      <vt:lpstr>Arial</vt:lpstr>
      <vt:lpstr>宋体</vt:lpstr>
      <vt:lpstr>Wingdings</vt:lpstr>
      <vt:lpstr>Arial</vt:lpstr>
      <vt:lpstr>Noto Sans SC</vt:lpstr>
      <vt:lpstr>Consolas</vt:lpstr>
      <vt:lpstr>Source Code Pro</vt:lpstr>
      <vt:lpstr>Segoe Print</vt:lpstr>
      <vt:lpstr>Roboto Mono</vt:lpstr>
      <vt:lpstr>微软雅黑</vt:lpstr>
      <vt:lpstr>Arial Unicode MS</vt:lpstr>
      <vt:lpstr>Consolas</vt:lpstr>
      <vt:lpstr>Roboto Mono</vt:lpstr>
      <vt:lpstr>Source Code Pro</vt:lpstr>
      <vt:lpstr>黑体</vt:lpstr>
      <vt:lpstr>Office 主题​​</vt:lpstr>
      <vt:lpstr>默认主题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阿愿小霸道</cp:lastModifiedBy>
  <cp:revision>1</cp:revision>
  <dcterms:created xsi:type="dcterms:W3CDTF">2026-05-06T13:32:43Z</dcterms:created>
  <dcterms:modified xsi:type="dcterms:W3CDTF">2026-05-06T13:32:43Z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2052-12.1.0.25865</vt:lpwstr>
  </property>
  <property fmtid="{D5CDD505-2E9C-101B-9397-08002B2CF9AE}" pid="3" name="ICV">
    <vt:lpwstr>10A1D0795C51492298526DDDF1EB7599_12</vt:lpwstr>
  </property>
</Properties>
</file>