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3"/>
  </p:handoutMasterIdLst>
  <p:sldIdLst>
    <p:sldId id="2891" r:id="rId3"/>
    <p:sldId id="321" r:id="rId4"/>
    <p:sldId id="2917" r:id="rId6"/>
    <p:sldId id="2916" r:id="rId7"/>
    <p:sldId id="2903" r:id="rId8"/>
    <p:sldId id="2892" r:id="rId9"/>
    <p:sldId id="2893" r:id="rId10"/>
    <p:sldId id="2894" r:id="rId11"/>
    <p:sldId id="2895" r:id="rId12"/>
    <p:sldId id="2896" r:id="rId13"/>
    <p:sldId id="2897" r:id="rId14"/>
    <p:sldId id="2904" r:id="rId15"/>
    <p:sldId id="2898" r:id="rId16"/>
    <p:sldId id="2900" r:id="rId17"/>
    <p:sldId id="2899" r:id="rId18"/>
    <p:sldId id="2932" r:id="rId19"/>
    <p:sldId id="2901" r:id="rId20"/>
    <p:sldId id="2933" r:id="rId21"/>
    <p:sldId id="2902" r:id="rId22"/>
  </p:sldIdLst>
  <p:sldSz cx="12190095" cy="6858000"/>
  <p:notesSz cx="7099300" cy="10234295"/>
  <p:custDataLst>
    <p:tags r:id="rId2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8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 showGuides="1">
      <p:cViewPr varScale="1">
        <p:scale>
          <a:sx n="62" d="100"/>
          <a:sy n="62" d="100"/>
        </p:scale>
        <p:origin x="58" y="103"/>
      </p:cViewPr>
      <p:guideLst>
        <p:guide orient="horz" pos="2092"/>
        <p:guide pos="37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3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21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tags" Target="../tags/tag3.xml"/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.xml"/><Relationship Id="rId2" Type="http://schemas.openxmlformats.org/officeDocument/2006/relationships/image" Target="../media/image9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.xml"/><Relationship Id="rId2" Type="http://schemas.openxmlformats.org/officeDocument/2006/relationships/image" Target="../media/image10.png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.xml"/><Relationship Id="rId2" Type="http://schemas.openxmlformats.org/officeDocument/2006/relationships/image" Target="../media/image11.png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.xml"/><Relationship Id="rId2" Type="http://schemas.openxmlformats.org/officeDocument/2006/relationships/image" Target="../media/image12.png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2" Type="http://schemas.openxmlformats.org/officeDocument/2006/relationships/image" Target="../media/image16.png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团队成员：董佳琪、厉秋实、徐明洋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2024.1.19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精读了哪些包中的哪些类，总共精读了多少行代码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pPr algn="l">
              <a:buClrTx/>
              <a:buSzTx/>
            </a:pPr>
            <a:r>
              <a:rPr lang="zh-CN" altLang="en-US" dirty="0"/>
              <a:t>小组精读了小米便签的所有包的所有类。总共精读了</a:t>
            </a:r>
            <a:r>
              <a:rPr lang="en-US" altLang="zh-CN" dirty="0"/>
              <a:t>7940</a:t>
            </a:r>
            <a:r>
              <a:rPr lang="zh-CN" altLang="en-US" dirty="0"/>
              <a:t>行代码。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标注了哪些包中的哪些类，总共标注了多少行代码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小组标注了小米便签代码的（java中）除model包的所有类。总共</a:t>
            </a:r>
            <a:r>
              <a:rPr lang="en-US" altLang="zh-CN" dirty="0"/>
              <a:t>7</a:t>
            </a:r>
            <a:r>
              <a:rPr lang="zh-CN" altLang="en-US" dirty="0"/>
              <a:t>个包，</a:t>
            </a:r>
            <a:r>
              <a:rPr lang="en-US" altLang="zh-CN" dirty="0"/>
              <a:t>37</a:t>
            </a:r>
            <a:r>
              <a:rPr lang="zh-CN" altLang="en-US" dirty="0"/>
              <a:t>个类，</a:t>
            </a:r>
            <a:r>
              <a:rPr lang="en-US" altLang="zh-CN" dirty="0"/>
              <a:t>3666</a:t>
            </a:r>
            <a:r>
              <a:rPr lang="zh-CN" altLang="en-US" dirty="0"/>
              <a:t>行代码。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18335" y="3068955"/>
            <a:ext cx="3440430" cy="35483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24500" y="3032760"/>
            <a:ext cx="2456180" cy="35655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219440" y="3068955"/>
            <a:ext cx="2892425" cy="351472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fontScale="70000"/>
          </a:bodyPr>
          <a:lstStyle/>
          <a:p>
            <a:r>
              <a:rPr lang="zh-CN" altLang="en-US" dirty="0"/>
              <a:t>新增了哪些功能，新增了哪些类，新增了多少行代码</a:t>
            </a:r>
            <a:endParaRPr lang="en-US" altLang="zh-CN" dirty="0"/>
          </a:p>
          <a:p>
            <a:r>
              <a:rPr lang="zh-CN" altLang="en-US" dirty="0"/>
              <a:t>新增了主要通过维护实现了10项新的功能：</a:t>
            </a:r>
            <a:endParaRPr lang="zh-CN" altLang="en-US" dirty="0"/>
          </a:p>
          <a:p>
            <a:r>
              <a:rPr lang="zh-CN" altLang="en-US" dirty="0"/>
              <a:t>1.设置界面背景，且可以进行背景切换操作</a:t>
            </a:r>
            <a:endParaRPr lang="zh-CN" altLang="en-US" dirty="0"/>
          </a:p>
          <a:p>
            <a:r>
              <a:rPr lang="zh-CN" altLang="en-US" dirty="0"/>
              <a:t>2.新增登录界面</a:t>
            </a:r>
            <a:endParaRPr lang="zh-CN" altLang="en-US" dirty="0"/>
          </a:p>
          <a:p>
            <a:r>
              <a:rPr lang="zh-CN" altLang="en-US" dirty="0"/>
              <a:t>3.新增登录密码，支持新建、删除和替换密码操作</a:t>
            </a:r>
            <a:endParaRPr lang="zh-CN" altLang="en-US" dirty="0"/>
          </a:p>
          <a:p>
            <a:r>
              <a:rPr lang="zh-CN" altLang="en-US" dirty="0"/>
              <a:t>4.新增翻译功能，支持中译英、英译中和还原原本文本操作</a:t>
            </a:r>
            <a:endParaRPr lang="zh-CN" altLang="en-US" dirty="0"/>
          </a:p>
          <a:p>
            <a:r>
              <a:rPr lang="zh-CN" altLang="en-US" dirty="0"/>
              <a:t>5.新增插入图片功能</a:t>
            </a:r>
            <a:endParaRPr lang="zh-CN" altLang="en-US" dirty="0"/>
          </a:p>
          <a:p>
            <a:r>
              <a:rPr lang="zh-CN" altLang="en-US" dirty="0"/>
              <a:t>6.新增修改字体操作</a:t>
            </a:r>
            <a:endParaRPr lang="zh-CN" altLang="en-US" dirty="0"/>
          </a:p>
          <a:p>
            <a:r>
              <a:rPr lang="zh-CN" altLang="en-US" dirty="0"/>
              <a:t>7.新增统计字符数操作</a:t>
            </a:r>
            <a:endParaRPr lang="zh-CN" altLang="en-US" dirty="0"/>
          </a:p>
          <a:p>
            <a:r>
              <a:rPr lang="zh-CN" altLang="en-US" dirty="0"/>
              <a:t>8.新增撤销操作</a:t>
            </a:r>
            <a:endParaRPr lang="zh-CN" altLang="en-US" dirty="0"/>
          </a:p>
          <a:p>
            <a:r>
              <a:rPr lang="zh-CN" altLang="en-US" dirty="0"/>
              <a:t>9.新增朗读操作</a:t>
            </a:r>
            <a:endParaRPr lang="zh-CN" altLang="en-US" dirty="0"/>
          </a:p>
          <a:p>
            <a:r>
              <a:rPr lang="zh-CN" altLang="en-US" dirty="0"/>
              <a:t>10.新增私密模式功能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开源软件泛读、标注和维护报告文档：多少页、多少张图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该文档共</a:t>
            </a:r>
            <a:r>
              <a:rPr lang="en-US" altLang="zh-CN" dirty="0"/>
              <a:t>40</a:t>
            </a:r>
            <a:r>
              <a:rPr lang="zh-CN" altLang="en-US" dirty="0"/>
              <a:t>页，</a:t>
            </a:r>
            <a:r>
              <a:rPr lang="en-US" altLang="zh-CN" dirty="0"/>
              <a:t>38</a:t>
            </a:r>
            <a:r>
              <a:rPr lang="zh-CN" altLang="en-US" dirty="0"/>
              <a:t>张图。</a:t>
            </a:r>
            <a:endParaRPr lang="zh-CN" altLang="en-US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开源软件的质量分析报告文档：多少页、多少张图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该文档共</a:t>
            </a:r>
            <a:r>
              <a:rPr lang="en-US" altLang="zh-CN" dirty="0"/>
              <a:t>22</a:t>
            </a:r>
            <a:r>
              <a:rPr lang="zh-CN" altLang="en-US" dirty="0"/>
              <a:t>页，</a:t>
            </a:r>
            <a:r>
              <a:rPr lang="en-US" altLang="zh-CN" dirty="0"/>
              <a:t>39</a:t>
            </a:r>
            <a:r>
              <a:rPr lang="zh-CN" altLang="en-US" dirty="0"/>
              <a:t>张图。</a:t>
            </a:r>
            <a:endParaRPr lang="zh-CN" altLang="en-US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小组中每个同学的贡献度分别是多少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sz="2800" dirty="0"/>
              <a:t>董佳琪，贡献度：</a:t>
            </a:r>
            <a:r>
              <a:rPr lang="en-US" altLang="zh-CN" sz="2800" dirty="0"/>
              <a:t>1  </a:t>
            </a:r>
            <a:r>
              <a:rPr lang="zh-CN" altLang="en-US" sz="2800" dirty="0"/>
              <a:t>厉秋实，贡献度：</a:t>
            </a:r>
            <a:r>
              <a:rPr lang="en-US" altLang="zh-CN" sz="2800" dirty="0"/>
              <a:t>1  </a:t>
            </a:r>
            <a:r>
              <a:rPr lang="zh-CN" altLang="en-US" sz="2800" dirty="0"/>
              <a:t>徐明洋，贡献度：</a:t>
            </a:r>
            <a:r>
              <a:rPr lang="en-US" altLang="zh-CN" sz="2800" dirty="0"/>
              <a:t>1</a:t>
            </a:r>
            <a:endParaRPr lang="en-US" altLang="zh-CN" sz="28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14350" y="1175385"/>
            <a:ext cx="5688330" cy="4976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83225" y="944245"/>
            <a:ext cx="6468745" cy="5544185"/>
          </a:xfrm>
        </p:spPr>
        <p:txBody>
          <a:bodyPr/>
          <a:lstStyle/>
          <a:p>
            <a:r>
              <a:rPr lang="zh-CN" altLang="en-US" sz="2000"/>
              <a:t>该开源软件的类组织成7个子系统(6个源代码包，1个资源文件包)，这些子系统之间的关系如图2所示。</a:t>
            </a:r>
            <a:endParaRPr lang="zh-CN" altLang="en-US" sz="2000"/>
          </a:p>
          <a:p>
            <a:r>
              <a:rPr lang="zh-CN" altLang="en-US" sz="2000"/>
              <a:t>虚线表示包与包之间存在依赖关系。</a:t>
            </a:r>
            <a:endParaRPr lang="zh-CN" altLang="en-US" sz="2000"/>
          </a:p>
          <a:p>
            <a:r>
              <a:rPr lang="zh-CN" altLang="en-US" sz="2000"/>
              <a:t>Res包用于存放应用程序的资源文件。</a:t>
            </a:r>
            <a:endParaRPr lang="zh-CN" altLang="en-US" sz="2000"/>
          </a:p>
          <a:p>
            <a:r>
              <a:rPr lang="zh-CN" altLang="en-US" sz="2000"/>
              <a:t>Data包用于存储和处理备忘录应用程序的数据。</a:t>
            </a:r>
            <a:endParaRPr lang="zh-CN" altLang="en-US" sz="2000"/>
          </a:p>
          <a:p>
            <a:r>
              <a:rPr lang="zh-CN" altLang="en-US" sz="2000"/>
              <a:t>Model包用于存放数据模型相关的类，它主要负责定义应用程序中所需的数据结构、业务逻辑和数据操作的接口。</a:t>
            </a:r>
            <a:endParaRPr lang="zh-CN" altLang="en-US" sz="2000"/>
          </a:p>
          <a:p>
            <a:r>
              <a:rPr lang="zh-CN" altLang="en-US" sz="2000"/>
              <a:t>Widget包用于存放与应用程序桌面小部件（Widget）相关的类和方法。</a:t>
            </a:r>
            <a:endParaRPr lang="zh-CN" altLang="en-US" sz="2000"/>
          </a:p>
          <a:p>
            <a:r>
              <a:rPr lang="zh-CN" altLang="en-US" sz="2000"/>
              <a:t>Tool包用于存放与工具类和辅助功能相关的类和方法。</a:t>
            </a:r>
            <a:endParaRPr lang="zh-CN" altLang="en-US" sz="2000"/>
          </a:p>
          <a:p>
            <a:r>
              <a:rPr lang="zh-CN" altLang="en-US" sz="2000"/>
              <a:t>Ui包用于存放与用户界面相关的类、布局和资源文件，比如闹钟提醒。</a:t>
            </a:r>
            <a:endParaRPr lang="zh-CN" altLang="en-US" sz="2000"/>
          </a:p>
          <a:p>
            <a:r>
              <a:rPr lang="zh-CN" altLang="en-US" sz="2000"/>
              <a:t>Gtask包用于存放与数据更新，同步，检测异常相关的类和方法。</a:t>
            </a:r>
            <a:endParaRPr lang="zh-CN" altLang="en-US" sz="2000"/>
          </a:p>
        </p:txBody>
      </p:sp>
      <p:pic>
        <p:nvPicPr>
          <p:cNvPr id="1558848230" name="图片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05" y="692150"/>
            <a:ext cx="4794250" cy="573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6445" y="1016635"/>
            <a:ext cx="8244840" cy="3276600"/>
          </a:xfrm>
          <a:prstGeom prst="rect">
            <a:avLst/>
          </a:prstGeom>
        </p:spPr>
      </p:pic>
      <p:sp>
        <p:nvSpPr>
          <p:cNvPr id="6" name="内容占位符 3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39750" y="4569460"/>
            <a:ext cx="9617075" cy="1596390"/>
          </a:xfrm>
          <a:prstGeom prst="rect">
            <a:avLst/>
          </a:prstGeom>
        </p:spPr>
        <p:txBody>
          <a:bodyPr>
            <a:normAutofit fontScale="6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altLang="zh-CN" dirty="0"/>
              <a:t>ui</a:t>
            </a:r>
            <a:r>
              <a:rPr lang="zh-CN" altLang="en-US" dirty="0"/>
              <a:t>包中的</a:t>
            </a:r>
            <a:r>
              <a:rPr lang="en-US" altLang="zh-CN" dirty="0"/>
              <a:t>NoteEditActivity</a:t>
            </a:r>
            <a:r>
              <a:rPr lang="zh-CN" altLang="en-US" dirty="0"/>
              <a:t>类（维护后）进行了标注，分析了该类的作用：它向用户提供给了一个界面，允许用户输入、编辑和保存文本信息。具体来说，用户可以在该界面中添加或编辑标题、标签、内容、图片等信息，并将这些信息保存到小米便签的数据库中。还提供了一些常用的编辑功能，如加粗、倾斜、下划线、字体调整、颜色设置、插入图片等，使得用户可以更加方便地对便签的内容进行编辑和美化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8450" y="1304290"/>
            <a:ext cx="7444740" cy="4076700"/>
          </a:xfrm>
          <a:prstGeom prst="rect">
            <a:avLst/>
          </a:prstGeom>
        </p:spPr>
      </p:pic>
      <p:sp>
        <p:nvSpPr>
          <p:cNvPr id="6" name="内容占位符 3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781290" y="1772285"/>
            <a:ext cx="4317365" cy="3556000"/>
          </a:xfrm>
          <a:prstGeom prst="rect">
            <a:avLst/>
          </a:prstGeom>
        </p:spPr>
        <p:txBody>
          <a:bodyPr>
            <a:normAutofit fontScale="6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altLang="zh-CN" dirty="0"/>
              <a:t>onKeyUp</a:t>
            </a:r>
            <a:r>
              <a:rPr lang="zh-CN" altLang="en-US" dirty="0"/>
              <a:t>方法进行标注，</a:t>
            </a:r>
            <a:endParaRPr lang="zh-CN" altLang="en-US" dirty="0"/>
          </a:p>
          <a:p>
            <a:r>
              <a:rPr lang="zh-CN" altLang="en-US" dirty="0"/>
              <a:t>分析了该方法的功能：在用户释放一个键盘按键时被调用。它实现了处理删除和回车事件的功能，并触发相应的回调。</a:t>
            </a:r>
            <a:endParaRPr lang="zh-CN" altLang="en-US" dirty="0"/>
          </a:p>
          <a:p>
            <a:r>
              <a:rPr lang="zh-CN" altLang="en-US" dirty="0"/>
              <a:t>分析了该方法的参数：</a:t>
            </a:r>
            <a:r>
              <a:rPr lang="en-US" altLang="zh-CN" dirty="0"/>
              <a:t>keyCode </a:t>
            </a:r>
            <a:r>
              <a:rPr lang="zh-CN" altLang="en-US" dirty="0"/>
              <a:t>按键码</a:t>
            </a:r>
            <a:r>
              <a:rPr lang="en-US" altLang="zh-CN" dirty="0"/>
              <a:t> keyevent </a:t>
            </a:r>
            <a:r>
              <a:rPr lang="zh-CN" altLang="en-US" dirty="0"/>
              <a:t>按键对象</a:t>
            </a:r>
            <a:endParaRPr lang="zh-CN" altLang="en-US" dirty="0"/>
          </a:p>
          <a:p>
            <a:r>
              <a:rPr lang="zh-CN" altLang="en-US" dirty="0"/>
              <a:t>分析了该方法的返回值：需要返回</a:t>
            </a:r>
            <a:r>
              <a:rPr lang="en-US" altLang="zh-CN" dirty="0"/>
              <a:t>super.onKeyUp(keyCode, event)</a:t>
            </a:r>
            <a:r>
              <a:rPr lang="zh-CN" altLang="en-US" dirty="0"/>
              <a:t>来处理其他的按键事件。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6405" y="1556385"/>
            <a:ext cx="7175500" cy="3718560"/>
          </a:xfrm>
          <a:prstGeom prst="rect">
            <a:avLst/>
          </a:prstGeom>
        </p:spPr>
      </p:pic>
      <p:sp>
        <p:nvSpPr>
          <p:cNvPr id="6" name="内容占位符 3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823200" y="1628775"/>
            <a:ext cx="4322445" cy="3689985"/>
          </a:xfrm>
          <a:prstGeom prst="rect">
            <a:avLst/>
          </a:prstGeom>
        </p:spPr>
        <p:txBody>
          <a:bodyPr>
            <a:normAutofit fontScale="6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</a:t>
            </a:r>
            <a:r>
              <a:rPr lang="en-US" dirty="0"/>
              <a:t>initNoteScreen</a:t>
            </a:r>
            <a:r>
              <a:rPr lang="zh-CN" altLang="en-US" dirty="0"/>
              <a:t>方法中的</a:t>
            </a:r>
            <a:r>
              <a:rPr lang="en-US" altLang="zh-CN" dirty="0"/>
              <a:t>if-else</a:t>
            </a:r>
            <a:r>
              <a:rPr lang="zh-CN" altLang="en-US" dirty="0"/>
              <a:t>语句块进行标注。</a:t>
            </a:r>
            <a:endParaRPr lang="zh-CN" altLang="en-US" dirty="0"/>
          </a:p>
          <a:p>
            <a:r>
              <a:rPr lang="zh-CN" altLang="en-US" dirty="0"/>
              <a:t>分析结果：如果当前便签是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模式，则调用</a:t>
            </a:r>
            <a:r>
              <a:rPr lang="en-US" altLang="zh-CN" dirty="0"/>
              <a:t>switchToListMode</a:t>
            </a:r>
            <a:r>
              <a:rPr lang="zh-CN" altLang="en-US" dirty="0"/>
              <a:t>方法将编辑区域切换到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模式，并将</a:t>
            </a:r>
            <a:r>
              <a:rPr lang="en-US" altLang="zh-CN" dirty="0"/>
              <a:t>mWorkingNote</a:t>
            </a:r>
            <a:r>
              <a:rPr lang="zh-CN" altLang="en-US" dirty="0"/>
              <a:t>中的内容填充到编辑区域。如果当前便签不是</a:t>
            </a:r>
            <a:r>
              <a:rPr lang="en-US" altLang="zh-CN" dirty="0"/>
              <a:t>“</a:t>
            </a:r>
            <a:r>
              <a:rPr lang="zh-CN" altLang="en-US" dirty="0"/>
              <a:t>清单</a:t>
            </a:r>
            <a:r>
              <a:rPr lang="en-US" altLang="zh-CN" dirty="0"/>
              <a:t>”</a:t>
            </a:r>
            <a:r>
              <a:rPr lang="zh-CN" altLang="en-US" dirty="0"/>
              <a:t>模式，则将</a:t>
            </a:r>
            <a:r>
              <a:rPr lang="en-US" altLang="zh-CN" dirty="0"/>
              <a:t>mWorkingNote</a:t>
            </a:r>
            <a:r>
              <a:rPr lang="zh-CN" altLang="en-US" dirty="0"/>
              <a:t>中的内容填充到编辑区域，并调用</a:t>
            </a:r>
            <a:r>
              <a:rPr lang="en-US" altLang="zh-CN" dirty="0"/>
              <a:t>getHighlightQueryResult</a:t>
            </a:r>
            <a:r>
              <a:rPr lang="zh-CN" altLang="en-US" dirty="0"/>
              <a:t>方法将搜索关键字高亮显示。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14350" y="1009015"/>
            <a:ext cx="7876540" cy="2270125"/>
          </a:xfrm>
          <a:prstGeom prst="rect">
            <a:avLst/>
          </a:prstGeom>
        </p:spPr>
      </p:pic>
      <p:sp>
        <p:nvSpPr>
          <p:cNvPr id="6" name="内容占位符 3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478155" y="3572510"/>
            <a:ext cx="11642090" cy="159639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/>
              <a:t>对</a:t>
            </a:r>
            <a:r>
              <a:rPr lang="en-US" altLang="zh-CN" sz="1800" dirty="0"/>
              <a:t>sendTo</a:t>
            </a:r>
            <a:r>
              <a:rPr lang="zh-CN" altLang="en-US" sz="1800" dirty="0"/>
              <a:t>中的方法进行标注。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对里面的语句进行逐句标注：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在方法内部，首先创建了一个新的</a:t>
            </a:r>
            <a:r>
              <a:rPr lang="en-US" altLang="zh-CN" sz="1800" dirty="0"/>
              <a:t>Intent</a:t>
            </a:r>
            <a:r>
              <a:rPr lang="zh-CN" altLang="en-US" sz="1800" dirty="0"/>
              <a:t>对象，并将其动作设置为</a:t>
            </a:r>
            <a:r>
              <a:rPr lang="en-US" altLang="zh-CN" sz="1800" dirty="0"/>
              <a:t>Intent.ACTION_SEND</a:t>
            </a:r>
            <a:r>
              <a:rPr lang="zh-CN" altLang="en-US" sz="1800" dirty="0"/>
              <a:t>，表示发送内容，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接着，通过</a:t>
            </a:r>
            <a:r>
              <a:rPr lang="en-US" altLang="zh-CN" sz="1800" dirty="0"/>
              <a:t>putExtra</a:t>
            </a:r>
            <a:r>
              <a:rPr lang="zh-CN" altLang="en-US" sz="1800" dirty="0"/>
              <a:t>方法将要分享的文本信息</a:t>
            </a:r>
            <a:r>
              <a:rPr lang="en-US" altLang="zh-CN" sz="1800" dirty="0"/>
              <a:t>info</a:t>
            </a:r>
            <a:r>
              <a:rPr lang="zh-CN" altLang="en-US" sz="1800" dirty="0"/>
              <a:t>放入</a:t>
            </a:r>
            <a:r>
              <a:rPr lang="en-US" altLang="zh-CN" sz="1800" dirty="0"/>
              <a:t>Intent</a:t>
            </a:r>
            <a:r>
              <a:rPr lang="zh-CN" altLang="en-US" sz="1800" dirty="0"/>
              <a:t>中，使用</a:t>
            </a:r>
            <a:r>
              <a:rPr lang="en-US" altLang="zh-CN" sz="1800" dirty="0"/>
              <a:t>Intent.EXTRA_TEXT</a:t>
            </a:r>
            <a:r>
              <a:rPr lang="zh-CN" altLang="en-US" sz="1800" dirty="0"/>
              <a:t>作为键。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然后，使用</a:t>
            </a:r>
            <a:r>
              <a:rPr lang="en-US" altLang="zh-CN" sz="1800" dirty="0"/>
              <a:t>setType</a:t>
            </a:r>
            <a:r>
              <a:rPr lang="zh-CN" altLang="en-US" sz="1800" dirty="0"/>
              <a:t>方法将要分享的内容的</a:t>
            </a:r>
            <a:r>
              <a:rPr lang="en-US" altLang="zh-CN" sz="1800" dirty="0"/>
              <a:t>MINE</a:t>
            </a:r>
            <a:r>
              <a:rPr lang="zh-CN" altLang="en-US" sz="1800" dirty="0"/>
              <a:t>类型设置为</a:t>
            </a:r>
            <a:r>
              <a:rPr lang="en-US" altLang="zh-CN" sz="1800" dirty="0"/>
              <a:t>“text/plain”,</a:t>
            </a:r>
            <a:r>
              <a:rPr lang="zh-CN" altLang="en-US" sz="1800" dirty="0"/>
              <a:t>表示纯文本类型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最后，通过</a:t>
            </a:r>
            <a:r>
              <a:rPr lang="en-US" altLang="zh-CN" sz="1800" dirty="0"/>
              <a:t>context.startActivity(intent)</a:t>
            </a:r>
            <a:r>
              <a:rPr lang="zh-CN" altLang="en-US" sz="1800" dirty="0"/>
              <a:t>启动该</a:t>
            </a:r>
            <a:r>
              <a:rPr lang="en-US" altLang="zh-CN" sz="1800" dirty="0"/>
              <a:t>Intent</a:t>
            </a:r>
            <a:r>
              <a:rPr lang="zh-CN" altLang="en-US" sz="1800" dirty="0"/>
              <a:t>，将文本信息发给其他应用程序进行处理。</a:t>
            </a:r>
            <a:endParaRPr lang="zh-CN" altLang="en-US" sz="18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质量好在哪里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代码风格良好，命名和缩进规范。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有良好的分层结构。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代码模块化和可重用性高。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4.</a:t>
            </a:r>
            <a:r>
              <a:rPr lang="zh-CN" altLang="en-US" dirty="0"/>
              <a:t>代码体现高内聚度和低耦合度。</a:t>
            </a:r>
            <a:endParaRPr lang="en-US" altLang="zh-CN" dirty="0"/>
          </a:p>
          <a:p>
            <a:r>
              <a:rPr lang="zh-CN" altLang="en-US" dirty="0"/>
              <a:t>存在哪些质量问题。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存在注释较少，不方便阅读理解。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部分方法的实现过长，显得冗余。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66445" y="836295"/>
            <a:ext cx="5229860" cy="50399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58495" y="909320"/>
            <a:ext cx="4445000" cy="50399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970" y="980440"/>
            <a:ext cx="5170805" cy="512191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0545" y="1016635"/>
            <a:ext cx="7376795" cy="5039995"/>
          </a:xfrm>
          <a:prstGeom prst="rect">
            <a:avLst/>
          </a:prstGeom>
        </p:spPr>
      </p:pic>
      <p:sp>
        <p:nvSpPr>
          <p:cNvPr id="6" name="内容占位符 3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966710" y="1628775"/>
            <a:ext cx="4322445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新增</a:t>
            </a:r>
            <a:r>
              <a:rPr lang="en-US" altLang="zh-CN" sz="2800" dirty="0"/>
              <a:t>SplashActivity</a:t>
            </a:r>
            <a:r>
              <a:rPr lang="zh-CN" altLang="en-US" sz="2800" dirty="0"/>
              <a:t>类，用来实现新增的欢迎界面功能。</a:t>
            </a:r>
            <a:endParaRPr lang="zh-CN" altLang="en-US" sz="2800" dirty="0"/>
          </a:p>
          <a:p>
            <a:pPr marL="0" indent="0">
              <a:buNone/>
            </a:pPr>
            <a:endParaRPr lang="zh-CN" altLang="en-US" sz="2800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6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966710" y="1628775"/>
            <a:ext cx="4322445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新增</a:t>
            </a:r>
            <a:r>
              <a:rPr lang="en-US" altLang="zh-CN" sz="2400" dirty="0"/>
              <a:t>CreatePassword</a:t>
            </a:r>
            <a:r>
              <a:rPr lang="zh-CN" altLang="en-US" sz="2400" dirty="0"/>
              <a:t>类，用来实现设置登录密码功能。</a:t>
            </a: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74395" y="908685"/>
            <a:ext cx="6597015" cy="530479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42595" y="1268730"/>
            <a:ext cx="6801485" cy="4465320"/>
          </a:xfrm>
          <a:prstGeom prst="rect">
            <a:avLst/>
          </a:prstGeom>
        </p:spPr>
      </p:pic>
      <p:sp>
        <p:nvSpPr>
          <p:cNvPr id="7" name="内容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499350" y="1592580"/>
            <a:ext cx="4322445" cy="3689985"/>
          </a:xfrm>
          <a:prstGeom prst="rect">
            <a:avLst/>
          </a:prstGeom>
        </p:spPr>
        <p:txBody>
          <a:bodyPr>
            <a:normAutofit fontScale="7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新增</a:t>
            </a:r>
            <a:r>
              <a:rPr lang="en-US" altLang="zh-CN" dirty="0"/>
              <a:t>change_password</a:t>
            </a:r>
            <a:r>
              <a:rPr lang="zh-CN" altLang="en-US" dirty="0"/>
              <a:t>方法，用来修改登录密码。</a:t>
            </a:r>
            <a:endParaRPr lang="zh-CN" altLang="en-US" dirty="0"/>
          </a:p>
          <a:p>
            <a:r>
              <a:rPr lang="zh-CN" altLang="en-US" dirty="0"/>
              <a:t>新增</a:t>
            </a:r>
            <a:r>
              <a:rPr lang="en-US" altLang="zh-CN" dirty="0"/>
              <a:t>delete_password</a:t>
            </a:r>
            <a:r>
              <a:rPr lang="zh-CN" altLang="en-US" dirty="0"/>
              <a:t>方法，用来删除登录密码。</a:t>
            </a:r>
            <a:endParaRPr lang="zh-CN" altLang="en-US" dirty="0"/>
          </a:p>
          <a:p>
            <a:r>
              <a:rPr lang="zh-CN" altLang="en-US" dirty="0"/>
              <a:t>新增</a:t>
            </a:r>
            <a:r>
              <a:rPr lang="en-US" altLang="zh-CN" dirty="0"/>
              <a:t>set_login_password</a:t>
            </a:r>
            <a:r>
              <a:rPr lang="zh-CN" altLang="en-US" dirty="0"/>
              <a:t>方法，用来修改登录密码。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sp>
        <p:nvSpPr>
          <p:cNvPr id="7" name="内容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499350" y="1592580"/>
            <a:ext cx="4322445" cy="36899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"/>
              <a:defRPr kumimoji="1" sz="3200" b="1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 kumimoji="1" sz="28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4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n"/>
              <a:defRPr kumimoji="1" sz="2000" kern="1200">
                <a:solidFill>
                  <a:srgbClr val="002060"/>
                </a:solidFill>
                <a:latin typeface="+mn-lt"/>
                <a:ea typeface="+mn-ea"/>
                <a:cs typeface="微软雅黑" panose="020B0503020204020204" charset="-122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在</a:t>
            </a:r>
            <a:r>
              <a:rPr lang="en-US" altLang="zh-CN" sz="2800" dirty="0"/>
              <a:t>NoteEditActivity</a:t>
            </a:r>
            <a:r>
              <a:rPr lang="zh-CN" altLang="en-US" sz="2800" dirty="0"/>
              <a:t>类中新增</a:t>
            </a:r>
            <a:r>
              <a:rPr lang="en-US" altLang="zh-CN" sz="2800" dirty="0"/>
              <a:t>count</a:t>
            </a:r>
            <a:r>
              <a:rPr lang="zh-CN" altLang="en-US" sz="2800" dirty="0"/>
              <a:t>方法，用来实时统计便签中的字符数目。</a:t>
            </a:r>
            <a:endParaRPr lang="zh-CN" altLang="en-US" sz="2800" dirty="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62255" y="1124585"/>
            <a:ext cx="7268210" cy="50399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DOC_GUID" val="{cb355037-087a-4cdd-a4de-972ce56b9656}"/>
  <p:tag name="commondata" val="eyJoZGlkIjoiZTk2YWY0Y2YxNGJlZGZkMmY5M2IzNzIwYjZjOGIwNmYifQ=="/>
  <p:tag name="KSO_WPP_MARK_KEY" val="9ead5ba4-5f6e-44e9-80f3-78c57e0d5d36"/>
  <p:tag name="COMMONDATA" val="eyJoZGlkIjoiNWZjYmNkYTA2MzU0MDQ1M2NjYzVjMjc3ZmViNzMyMDI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2115</Words>
  <Application>WPS 演示</Application>
  <PresentationFormat>自定义</PresentationFormat>
  <Paragraphs>121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自定义设计方案</vt:lpstr>
      <vt:lpstr>PowerPoint 演示文稿</vt:lpstr>
      <vt:lpstr>实践整体情况（1/2）</vt:lpstr>
      <vt:lpstr>实践整体情况（1/2）</vt:lpstr>
      <vt:lpstr>实践整体情况（1/2）</vt:lpstr>
      <vt:lpstr>实践整体情况（2/2）</vt:lpstr>
      <vt:lpstr>小米便签软件的用例图</vt:lpstr>
      <vt:lpstr>小米便签软件的架构图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小米便签软件新增代码示例（类）</vt:lpstr>
      <vt:lpstr>小米便签软件新增代码示例（方法）</vt:lpstr>
      <vt:lpstr>小米便签软件新增代码示例（方法）</vt:lpstr>
      <vt:lpstr>运行和演示小米便签的功能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逆の夏</cp:lastModifiedBy>
  <cp:revision>2467</cp:revision>
  <dcterms:created xsi:type="dcterms:W3CDTF">2113-01-01T00:00:00Z</dcterms:created>
  <dcterms:modified xsi:type="dcterms:W3CDTF">2024-01-18T14:56:36Z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ED7A49CC53D5490E959D4D8778E41F79_12</vt:lpwstr>
  </property>
</Properties>
</file>