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3" r:id="rId1"/>
  </p:sldMasterIdLst>
  <p:notesMasterIdLst>
    <p:notesMasterId r:id="rId43"/>
  </p:notesMasterIdLst>
  <p:sldIdLst>
    <p:sldId id="494" r:id="rId2"/>
    <p:sldId id="503" r:id="rId3"/>
    <p:sldId id="571" r:id="rId4"/>
    <p:sldId id="572" r:id="rId5"/>
    <p:sldId id="582" r:id="rId6"/>
    <p:sldId id="573" r:id="rId7"/>
    <p:sldId id="574" r:id="rId8"/>
    <p:sldId id="583" r:id="rId9"/>
    <p:sldId id="510" r:id="rId10"/>
    <p:sldId id="575" r:id="rId11"/>
    <p:sldId id="576" r:id="rId12"/>
    <p:sldId id="511" r:id="rId13"/>
    <p:sldId id="584" r:id="rId14"/>
    <p:sldId id="585" r:id="rId15"/>
    <p:sldId id="586" r:id="rId16"/>
    <p:sldId id="587" r:id="rId17"/>
    <p:sldId id="588" r:id="rId18"/>
    <p:sldId id="589" r:id="rId19"/>
    <p:sldId id="590" r:id="rId20"/>
    <p:sldId id="591" r:id="rId21"/>
    <p:sldId id="512" r:id="rId22"/>
    <p:sldId id="592" r:id="rId23"/>
    <p:sldId id="593" r:id="rId24"/>
    <p:sldId id="595" r:id="rId25"/>
    <p:sldId id="596" r:id="rId26"/>
    <p:sldId id="599" r:id="rId27"/>
    <p:sldId id="600" r:id="rId28"/>
    <p:sldId id="601" r:id="rId29"/>
    <p:sldId id="602" r:id="rId30"/>
    <p:sldId id="603" r:id="rId31"/>
    <p:sldId id="605" r:id="rId32"/>
    <p:sldId id="604" r:id="rId33"/>
    <p:sldId id="606" r:id="rId34"/>
    <p:sldId id="607" r:id="rId35"/>
    <p:sldId id="608" r:id="rId36"/>
    <p:sldId id="609" r:id="rId37"/>
    <p:sldId id="610" r:id="rId38"/>
    <p:sldId id="597" r:id="rId39"/>
    <p:sldId id="611" r:id="rId40"/>
    <p:sldId id="540" r:id="rId41"/>
    <p:sldId id="534"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9708"/>
    <a:srgbClr val="064BB2"/>
    <a:srgbClr val="FFCB54"/>
    <a:srgbClr val="2B6EE1"/>
    <a:srgbClr val="FFBF2B"/>
    <a:srgbClr val="7624CC"/>
    <a:srgbClr val="CC8824"/>
    <a:srgbClr val="2165B6"/>
    <a:srgbClr val="C4C6C9"/>
    <a:srgbClr val="A5A7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59" autoAdjust="0"/>
    <p:restoredTop sz="96366" autoAdjust="0"/>
  </p:normalViewPr>
  <p:slideViewPr>
    <p:cSldViewPr snapToGrid="0">
      <p:cViewPr varScale="1">
        <p:scale>
          <a:sx n="68" d="100"/>
          <a:sy n="68" d="100"/>
        </p:scale>
        <p:origin x="516" y="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77ADA9-9D0B-42DC-94FF-BBDB68110F2F}" type="datetimeFigureOut">
              <a:rPr lang="zh-CN" altLang="en-US" smtClean="0"/>
              <a:t>2023/7/28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A1B552-615F-42DA-85F2-80E7008928A8}" type="slidenum">
              <a:rPr lang="zh-CN" altLang="en-US" smtClean="0"/>
              <a:t>‹#›</a:t>
            </a:fld>
            <a:endParaRPr lang="zh-CN" altLang="en-US"/>
          </a:p>
        </p:txBody>
      </p:sp>
    </p:spTree>
    <p:extLst>
      <p:ext uri="{BB962C8B-B14F-4D97-AF65-F5344CB8AC3E}">
        <p14:creationId xmlns:p14="http://schemas.microsoft.com/office/powerpoint/2010/main" val="2975812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4A1B552-615F-42DA-85F2-80E7008928A8}" type="slidenum">
              <a:rPr lang="zh-CN" altLang="en-US" smtClean="0"/>
              <a:t>1</a:t>
            </a:fld>
            <a:endParaRPr lang="zh-CN" altLang="en-US"/>
          </a:p>
        </p:txBody>
      </p:sp>
    </p:spTree>
    <p:extLst>
      <p:ext uri="{BB962C8B-B14F-4D97-AF65-F5344CB8AC3E}">
        <p14:creationId xmlns:p14="http://schemas.microsoft.com/office/powerpoint/2010/main" val="1744466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4A1B552-615F-42DA-85F2-80E7008928A8}" type="slidenum">
              <a:rPr lang="zh-CN" altLang="en-US" smtClean="0"/>
              <a:t>18</a:t>
            </a:fld>
            <a:endParaRPr lang="zh-CN" altLang="en-US"/>
          </a:p>
        </p:txBody>
      </p:sp>
    </p:spTree>
    <p:extLst>
      <p:ext uri="{BB962C8B-B14F-4D97-AF65-F5344CB8AC3E}">
        <p14:creationId xmlns:p14="http://schemas.microsoft.com/office/powerpoint/2010/main" val="3354111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TextEdit="1"/>
          </p:cNvSpPr>
          <p:nvPr>
            <p:ph type="sldImg"/>
          </p:nvPr>
        </p:nvSpPr>
        <p:spPr>
          <a:xfrm>
            <a:off x="685800" y="1143000"/>
            <a:ext cx="5486400" cy="3086100"/>
          </a:xfrm>
          <a:ln/>
        </p:spPr>
      </p:sp>
      <p:sp>
        <p:nvSpPr>
          <p:cNvPr id="22630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Tree>
    <p:extLst>
      <p:ext uri="{BB962C8B-B14F-4D97-AF65-F5344CB8AC3E}">
        <p14:creationId xmlns:p14="http://schemas.microsoft.com/office/powerpoint/2010/main" val="31029802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封面">
    <p:spTree>
      <p:nvGrpSpPr>
        <p:cNvPr id="1" name=""/>
        <p:cNvGrpSpPr/>
        <p:nvPr/>
      </p:nvGrpSpPr>
      <p:grpSpPr>
        <a:xfrm>
          <a:off x="0" y="0"/>
          <a:ext cx="0" cy="0"/>
          <a:chOff x="0" y="0"/>
          <a:chExt cx="0" cy="0"/>
        </a:xfrm>
      </p:grpSpPr>
      <p:pic>
        <p:nvPicPr>
          <p:cNvPr id="18" name="图片 17" descr="泰迪LOGO横版">
            <a:extLst>
              <a:ext uri="{FF2B5EF4-FFF2-40B4-BE49-F238E27FC236}">
                <a16:creationId xmlns:a16="http://schemas.microsoft.com/office/drawing/2014/main" id="{6170B4BA-4D18-44E7-9A78-78E9D9FEE194}"/>
              </a:ext>
            </a:extLst>
          </p:cNvPr>
          <p:cNvPicPr>
            <a:picLocks noChangeAspect="1"/>
          </p:cNvPicPr>
          <p:nvPr userDrawn="1"/>
        </p:nvPicPr>
        <p:blipFill>
          <a:blip r:embed="rId2"/>
          <a:stretch>
            <a:fillRect/>
          </a:stretch>
        </p:blipFill>
        <p:spPr>
          <a:xfrm>
            <a:off x="8038464" y="265897"/>
            <a:ext cx="2424215" cy="575761"/>
          </a:xfrm>
          <a:prstGeom prst="rect">
            <a:avLst/>
          </a:prstGeom>
        </p:spPr>
      </p:pic>
      <p:sp>
        <p:nvSpPr>
          <p:cNvPr id="3" name="矩形 2">
            <a:extLst>
              <a:ext uri="{FF2B5EF4-FFF2-40B4-BE49-F238E27FC236}">
                <a16:creationId xmlns:a16="http://schemas.microsoft.com/office/drawing/2014/main" id="{0D988FA9-2E2D-4AB0-A235-FBD36981BD92}"/>
              </a:ext>
            </a:extLst>
          </p:cNvPr>
          <p:cNvSpPr>
            <a:spLocks noChangeArrowheads="1"/>
          </p:cNvSpPr>
          <p:nvPr/>
        </p:nvSpPr>
        <p:spPr bwMode="auto">
          <a:xfrm>
            <a:off x="0" y="1968500"/>
            <a:ext cx="12190413" cy="2168525"/>
          </a:xfrm>
          <a:prstGeom prst="rect">
            <a:avLst/>
          </a:prstGeom>
          <a:solidFill>
            <a:srgbClr val="064BB2"/>
          </a:solidFill>
          <a:ln>
            <a:noFill/>
          </a:ln>
          <a:effectLst>
            <a:outerShdw blurRad="50800" dist="38100" dir="5400000" algn="t" rotWithShape="0">
              <a:srgbClr val="000000">
                <a:alpha val="0"/>
              </a:srgbClr>
            </a:outerShdw>
          </a:effectLst>
        </p:spPr>
        <p:txBody>
          <a:bodyPr anchor="ctr"/>
          <a:lstStyle/>
          <a:p>
            <a:pPr algn="ctr">
              <a:defRPr/>
            </a:pPr>
            <a:endParaRPr lang="zh-CN" altLang="en-US" sz="950" baseline="0" dirty="0">
              <a:solidFill>
                <a:schemeClr val="bg1"/>
              </a:solidFill>
              <a:latin typeface="Times New Roman" panose="02020603050405020304" pitchFamily="18" charset="0"/>
              <a:ea typeface="宋体" panose="02010600030101010101" pitchFamily="2" charset="-122"/>
              <a:cs typeface="宋体" charset="0"/>
            </a:endParaRPr>
          </a:p>
        </p:txBody>
      </p:sp>
      <p:pic>
        <p:nvPicPr>
          <p:cNvPr id="4" name="图片 3">
            <a:extLst>
              <a:ext uri="{FF2B5EF4-FFF2-40B4-BE49-F238E27FC236}">
                <a16:creationId xmlns:a16="http://schemas.microsoft.com/office/drawing/2014/main" id="{061F578E-A0F4-4755-A6A7-115875A341D0}"/>
              </a:ext>
            </a:extLst>
          </p:cNvPr>
          <p:cNvPicPr>
            <a:picLocks noChangeAspect="1"/>
          </p:cNvPicPr>
          <p:nvPr/>
        </p:nvPicPr>
        <p:blipFill>
          <a:blip r:embed="rId3" cstate="print"/>
          <a:stretch>
            <a:fillRect/>
          </a:stretch>
        </p:blipFill>
        <p:spPr>
          <a:xfrm>
            <a:off x="202394" y="2246810"/>
            <a:ext cx="4697018" cy="247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标题 14"/>
          <p:cNvSpPr>
            <a:spLocks noGrp="1"/>
          </p:cNvSpPr>
          <p:nvPr>
            <p:ph type="title"/>
          </p:nvPr>
        </p:nvSpPr>
        <p:spPr>
          <a:xfrm>
            <a:off x="5926234" y="2706149"/>
            <a:ext cx="5889861" cy="692150"/>
          </a:xfrm>
        </p:spPr>
        <p:txBody>
          <a:bodyPr/>
          <a:lstStyle>
            <a:lvl1pPr algn="ctr">
              <a:defRPr sz="3600" b="1" baseline="0">
                <a:solidFill>
                  <a:schemeClr val="bg1"/>
                </a:solidFill>
                <a:latin typeface="Times New Roman" pitchFamily="18" charset="0"/>
                <a:ea typeface="宋体" panose="02010600030101010101" pitchFamily="2" charset="-122"/>
              </a:defRPr>
            </a:lvl1pPr>
          </a:lstStyle>
          <a:p>
            <a:r>
              <a:rPr lang="zh-CN" altLang="en-US" noProof="1"/>
              <a:t>单击此处编辑母版标题样式</a:t>
            </a:r>
          </a:p>
        </p:txBody>
      </p:sp>
      <p:sp>
        <p:nvSpPr>
          <p:cNvPr id="9" name="日期占位符 1">
            <a:extLst>
              <a:ext uri="{FF2B5EF4-FFF2-40B4-BE49-F238E27FC236}">
                <a16:creationId xmlns:a16="http://schemas.microsoft.com/office/drawing/2014/main" id="{A8B955FF-0328-444B-A955-07F9EAF2D019}"/>
              </a:ext>
            </a:extLst>
          </p:cNvPr>
          <p:cNvSpPr>
            <a:spLocks noGrp="1"/>
          </p:cNvSpPr>
          <p:nvPr>
            <p:ph type="dt" sz="half" idx="10"/>
          </p:nvPr>
        </p:nvSpPr>
        <p:spPr/>
        <p:txBody>
          <a:bodyPr/>
          <a:lstStyle>
            <a:lvl1pPr>
              <a:defRPr baseline="0">
                <a:latin typeface="Times New Roman" panose="02020603050405020304" pitchFamily="18" charset="0"/>
                <a:ea typeface="宋体" panose="02010600030101010101" pitchFamily="2" charset="-122"/>
              </a:defRPr>
            </a:lvl1pPr>
          </a:lstStyle>
          <a:p>
            <a:fld id="{C5EFD6F6-2F20-4B1A-A667-B95C1338A7FC}" type="datetime5">
              <a:rPr lang="zh-CN" altLang="en-US" smtClean="0"/>
              <a:pPr/>
              <a:t>2023/7/28</a:t>
            </a:fld>
            <a:endParaRPr lang="zh-CN" altLang="en-US" dirty="0"/>
          </a:p>
        </p:txBody>
      </p:sp>
      <p:sp>
        <p:nvSpPr>
          <p:cNvPr id="10" name="页脚占位符 2">
            <a:extLst>
              <a:ext uri="{FF2B5EF4-FFF2-40B4-BE49-F238E27FC236}">
                <a16:creationId xmlns:a16="http://schemas.microsoft.com/office/drawing/2014/main" id="{7A08F8AE-EBF9-468B-B7DA-6C4177987749}"/>
              </a:ext>
            </a:extLst>
          </p:cNvPr>
          <p:cNvSpPr>
            <a:spLocks noGrp="1"/>
          </p:cNvSpPr>
          <p:nvPr>
            <p:ph type="ftr" sz="quarter" idx="11"/>
          </p:nvPr>
        </p:nvSpPr>
        <p:spPr/>
        <p:txBody>
          <a:bodyPr/>
          <a:lstStyle>
            <a:lvl1pPr>
              <a:defRPr baseline="0">
                <a:latin typeface="Times New Roman" panose="02020603050405020304" pitchFamily="18" charset="0"/>
                <a:ea typeface="宋体" panose="02010600030101010101" pitchFamily="2" charset="-122"/>
              </a:defRPr>
            </a:lvl1pPr>
          </a:lstStyle>
          <a:p>
            <a:pPr>
              <a:defRPr/>
            </a:pPr>
            <a:endParaRPr lang="zh-CN" altLang="en-US"/>
          </a:p>
        </p:txBody>
      </p:sp>
      <p:sp>
        <p:nvSpPr>
          <p:cNvPr id="11" name="灯片编号占位符 3">
            <a:extLst>
              <a:ext uri="{FF2B5EF4-FFF2-40B4-BE49-F238E27FC236}">
                <a16:creationId xmlns:a16="http://schemas.microsoft.com/office/drawing/2014/main" id="{95ED2846-0561-49EC-99AC-42118DC01ACA}"/>
              </a:ext>
            </a:extLst>
          </p:cNvPr>
          <p:cNvSpPr>
            <a:spLocks noGrp="1"/>
          </p:cNvSpPr>
          <p:nvPr>
            <p:ph type="sldNum" sz="quarter" idx="12"/>
          </p:nvPr>
        </p:nvSpPr>
        <p:spPr/>
        <p:txBody>
          <a:bodyPr/>
          <a:lstStyle>
            <a:lvl1pPr>
              <a:defRPr baseline="0">
                <a:latin typeface="Times New Roman" panose="02020603050405020304" pitchFamily="18" charset="0"/>
                <a:ea typeface="宋体" panose="02010600030101010101" pitchFamily="2" charset="-122"/>
              </a:defRPr>
            </a:lvl1pPr>
          </a:lstStyle>
          <a:p>
            <a:pPr>
              <a:defRPr/>
            </a:pPr>
            <a:fld id="{87765BD0-8639-4309-B2A4-CEF6862AE3FC}" type="slidenum">
              <a:rPr lang="zh-CN" altLang="en-US" smtClean="0"/>
              <a:pPr>
                <a:defRPr/>
              </a:pPr>
              <a:t>‹#›</a:t>
            </a:fld>
            <a:endParaRPr lang="zh-CN" altLang="en-US"/>
          </a:p>
        </p:txBody>
      </p:sp>
      <p:sp>
        <p:nvSpPr>
          <p:cNvPr id="12" name="矩形 11">
            <a:extLst>
              <a:ext uri="{FF2B5EF4-FFF2-40B4-BE49-F238E27FC236}">
                <a16:creationId xmlns:a16="http://schemas.microsoft.com/office/drawing/2014/main" id="{AB399F86-16E9-4431-B20F-1CE198BBC434}"/>
              </a:ext>
            </a:extLst>
          </p:cNvPr>
          <p:cNvSpPr>
            <a:spLocks noChangeArrowheads="1"/>
          </p:cNvSpPr>
          <p:nvPr userDrawn="1"/>
        </p:nvSpPr>
        <p:spPr bwMode="auto">
          <a:xfrm>
            <a:off x="0" y="1967879"/>
            <a:ext cx="12189884" cy="2168691"/>
          </a:xfrm>
          <a:prstGeom prst="rect">
            <a:avLst/>
          </a:prstGeom>
          <a:solidFill>
            <a:srgbClr val="064BB2"/>
          </a:solidFill>
          <a:ln>
            <a:noFill/>
          </a:ln>
          <a:effectLst>
            <a:outerShdw blurRad="50800" dist="38100" dir="5400000" algn="t" rotWithShape="0">
              <a:srgbClr val="000000">
                <a:alpha val="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fontAlgn="base">
              <a:spcBef>
                <a:spcPct val="0"/>
              </a:spcBef>
              <a:spcAft>
                <a:spcPct val="0"/>
              </a:spcAft>
              <a:defRPr/>
            </a:pPr>
            <a:endParaRPr lang="zh-CN" altLang="en-US" sz="952" baseline="0" dirty="0">
              <a:solidFill>
                <a:schemeClr val="bg1"/>
              </a:solidFill>
              <a:latin typeface="Times New Roman" panose="02020603050405020304" pitchFamily="18" charset="0"/>
              <a:ea typeface="宋体" panose="02010600030101010101" pitchFamily="2" charset="-122"/>
              <a:cs typeface="宋体" charset="0"/>
            </a:endParaRPr>
          </a:p>
        </p:txBody>
      </p:sp>
      <p:pic>
        <p:nvPicPr>
          <p:cNvPr id="13" name="图片 12" descr="AW视觉符号.jpg">
            <a:extLst>
              <a:ext uri="{FF2B5EF4-FFF2-40B4-BE49-F238E27FC236}">
                <a16:creationId xmlns:a16="http://schemas.microsoft.com/office/drawing/2014/main" id="{D7E4463B-D75A-455D-9120-ED8B6C57DB54}"/>
              </a:ext>
            </a:extLst>
          </p:cNvPr>
          <p:cNvPicPr>
            <a:picLocks noChangeAspect="1"/>
          </p:cNvPicPr>
          <p:nvPr userDrawn="1"/>
        </p:nvPicPr>
        <p:blipFill>
          <a:blip r:embed="rId3" cstate="print"/>
          <a:stretch>
            <a:fillRect/>
          </a:stretch>
        </p:blipFill>
        <p:spPr>
          <a:xfrm>
            <a:off x="202395" y="2246811"/>
            <a:ext cx="4697018" cy="247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6" name="直接连接符 15">
            <a:extLst>
              <a:ext uri="{FF2B5EF4-FFF2-40B4-BE49-F238E27FC236}">
                <a16:creationId xmlns:a16="http://schemas.microsoft.com/office/drawing/2014/main" id="{6643ED4B-06F5-4157-AA22-E7F21B4E3E60}"/>
              </a:ext>
            </a:extLst>
          </p:cNvPr>
          <p:cNvCxnSpPr>
            <a:cxnSpLocks/>
          </p:cNvCxnSpPr>
          <p:nvPr userDrawn="1"/>
        </p:nvCxnSpPr>
        <p:spPr>
          <a:xfrm>
            <a:off x="10529888" y="558800"/>
            <a:ext cx="1285875" cy="0"/>
          </a:xfrm>
          <a:prstGeom prst="line">
            <a:avLst/>
          </a:prstGeom>
          <a:ln w="12700">
            <a:solidFill>
              <a:srgbClr val="064BB2"/>
            </a:solidFill>
          </a:ln>
        </p:spPr>
        <p:style>
          <a:lnRef idx="1">
            <a:schemeClr val="dk1"/>
          </a:lnRef>
          <a:fillRef idx="0">
            <a:schemeClr val="dk1"/>
          </a:fillRef>
          <a:effectRef idx="0">
            <a:schemeClr val="dk1"/>
          </a:effectRef>
          <a:fontRef idx="minor">
            <a:schemeClr val="tx1"/>
          </a:fontRef>
        </p:style>
      </p:cxnSp>
      <p:cxnSp>
        <p:nvCxnSpPr>
          <p:cNvPr id="17" name="直接连接符 16">
            <a:extLst>
              <a:ext uri="{FF2B5EF4-FFF2-40B4-BE49-F238E27FC236}">
                <a16:creationId xmlns:a16="http://schemas.microsoft.com/office/drawing/2014/main" id="{474CAF1E-D78C-475E-8335-EBA53334604A}"/>
              </a:ext>
            </a:extLst>
          </p:cNvPr>
          <p:cNvCxnSpPr>
            <a:cxnSpLocks/>
          </p:cNvCxnSpPr>
          <p:nvPr userDrawn="1"/>
        </p:nvCxnSpPr>
        <p:spPr>
          <a:xfrm>
            <a:off x="6589713" y="558800"/>
            <a:ext cx="1285875" cy="0"/>
          </a:xfrm>
          <a:prstGeom prst="line">
            <a:avLst/>
          </a:prstGeom>
          <a:ln w="12700">
            <a:solidFill>
              <a:srgbClr val="064BB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12444520"/>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纯内容页">
    <p:spTree>
      <p:nvGrpSpPr>
        <p:cNvPr id="1" name=""/>
        <p:cNvGrpSpPr/>
        <p:nvPr/>
      </p:nvGrpSpPr>
      <p:grpSpPr>
        <a:xfrm>
          <a:off x="0" y="0"/>
          <a:ext cx="0" cy="0"/>
          <a:chOff x="0" y="0"/>
          <a:chExt cx="0" cy="0"/>
        </a:xfrm>
      </p:grpSpPr>
      <p:sp>
        <p:nvSpPr>
          <p:cNvPr id="8" name="AutoShape 23">
            <a:extLst>
              <a:ext uri="{FF2B5EF4-FFF2-40B4-BE49-F238E27FC236}">
                <a16:creationId xmlns:a16="http://schemas.microsoft.com/office/drawing/2014/main" id="{8BBD29A0-7238-44B5-B95C-C6A0C7A8EA53}"/>
              </a:ext>
            </a:extLst>
          </p:cNvPr>
          <p:cNvSpPr>
            <a:spLocks noChangeArrowheads="1"/>
          </p:cNvSpPr>
          <p:nvPr/>
        </p:nvSpPr>
        <p:spPr bwMode="auto">
          <a:xfrm>
            <a:off x="246063" y="915988"/>
            <a:ext cx="9596437" cy="46037"/>
          </a:xfrm>
          <a:prstGeom prst="rect">
            <a:avLst/>
          </a:prstGeom>
          <a:solidFill>
            <a:srgbClr val="064BB2"/>
          </a:solidFill>
          <a:ln>
            <a:noFill/>
          </a:ln>
        </p:spPr>
        <p:txBody>
          <a:bodyPr wrap="none" anchor="ctr"/>
          <a:lstStyle>
            <a:lvl1pPr>
              <a:defRPr sz="900">
                <a:solidFill>
                  <a:srgbClr val="000000"/>
                </a:solidFill>
                <a:latin typeface="Arial" panose="02080604020202020204" pitchFamily="34" charset="0"/>
                <a:ea typeface="宋体" pitchFamily="2" charset="-122"/>
              </a:defRPr>
            </a:lvl1pPr>
            <a:lvl2pPr marL="742950" indent="-285750">
              <a:defRPr sz="900">
                <a:solidFill>
                  <a:srgbClr val="000000"/>
                </a:solidFill>
                <a:latin typeface="Arial" panose="02080604020202020204" pitchFamily="34" charset="0"/>
                <a:ea typeface="宋体" pitchFamily="2" charset="-122"/>
              </a:defRPr>
            </a:lvl2pPr>
            <a:lvl3pPr marL="1143000" indent="-228600">
              <a:defRPr sz="900">
                <a:solidFill>
                  <a:srgbClr val="000000"/>
                </a:solidFill>
                <a:latin typeface="Arial" panose="02080604020202020204" pitchFamily="34" charset="0"/>
                <a:ea typeface="宋体" pitchFamily="2" charset="-122"/>
              </a:defRPr>
            </a:lvl3pPr>
            <a:lvl4pPr marL="1600200" indent="-228600">
              <a:defRPr sz="900">
                <a:solidFill>
                  <a:srgbClr val="000000"/>
                </a:solidFill>
                <a:latin typeface="Arial" panose="02080604020202020204" pitchFamily="34" charset="0"/>
                <a:ea typeface="宋体" pitchFamily="2" charset="-122"/>
              </a:defRPr>
            </a:lvl4pPr>
            <a:lvl5pPr marL="2057400" indent="-228600">
              <a:defRPr sz="900">
                <a:solidFill>
                  <a:srgbClr val="000000"/>
                </a:solidFill>
                <a:latin typeface="Arial" panose="02080604020202020204" pitchFamily="34" charset="0"/>
                <a:ea typeface="宋体" pitchFamily="2" charset="-122"/>
              </a:defRPr>
            </a:lvl5pPr>
            <a:lvl6pPr marL="2514600" indent="-228600" eaLnBrk="0" fontAlgn="base" hangingPunct="0">
              <a:spcBef>
                <a:spcPct val="0"/>
              </a:spcBef>
              <a:spcAft>
                <a:spcPct val="0"/>
              </a:spcAft>
              <a:defRPr sz="900">
                <a:solidFill>
                  <a:srgbClr val="000000"/>
                </a:solidFill>
                <a:latin typeface="Arial" panose="02080604020202020204" pitchFamily="34" charset="0"/>
                <a:ea typeface="宋体" pitchFamily="2" charset="-122"/>
              </a:defRPr>
            </a:lvl6pPr>
            <a:lvl7pPr marL="2971800" indent="-228600" eaLnBrk="0" fontAlgn="base" hangingPunct="0">
              <a:spcBef>
                <a:spcPct val="0"/>
              </a:spcBef>
              <a:spcAft>
                <a:spcPct val="0"/>
              </a:spcAft>
              <a:defRPr sz="900">
                <a:solidFill>
                  <a:srgbClr val="000000"/>
                </a:solidFill>
                <a:latin typeface="Arial" panose="02080604020202020204" pitchFamily="34" charset="0"/>
                <a:ea typeface="宋体" pitchFamily="2" charset="-122"/>
              </a:defRPr>
            </a:lvl7pPr>
            <a:lvl8pPr marL="3429000" indent="-228600" eaLnBrk="0" fontAlgn="base" hangingPunct="0">
              <a:spcBef>
                <a:spcPct val="0"/>
              </a:spcBef>
              <a:spcAft>
                <a:spcPct val="0"/>
              </a:spcAft>
              <a:defRPr sz="900">
                <a:solidFill>
                  <a:srgbClr val="000000"/>
                </a:solidFill>
                <a:latin typeface="Arial" panose="02080604020202020204" pitchFamily="34" charset="0"/>
                <a:ea typeface="宋体" pitchFamily="2" charset="-122"/>
              </a:defRPr>
            </a:lvl8pPr>
            <a:lvl9pPr marL="3886200" indent="-228600" eaLnBrk="0" fontAlgn="base" hangingPunct="0">
              <a:spcBef>
                <a:spcPct val="0"/>
              </a:spcBef>
              <a:spcAft>
                <a:spcPct val="0"/>
              </a:spcAft>
              <a:defRPr sz="900">
                <a:solidFill>
                  <a:srgbClr val="000000"/>
                </a:solidFill>
                <a:latin typeface="Arial" panose="02080604020202020204" pitchFamily="34" charset="0"/>
                <a:ea typeface="宋体" pitchFamily="2" charset="-122"/>
              </a:defRPr>
            </a:lvl9pPr>
          </a:lstStyle>
          <a:p>
            <a:pPr algn="ctr" fontAlgn="auto">
              <a:spcBef>
                <a:spcPct val="50000"/>
              </a:spcBef>
              <a:spcAft>
                <a:spcPts val="0"/>
              </a:spcAft>
              <a:defRPr/>
            </a:pPr>
            <a:endParaRPr lang="zh-CN" altLang="en-US" sz="950"/>
          </a:p>
        </p:txBody>
      </p:sp>
      <p:sp>
        <p:nvSpPr>
          <p:cNvPr id="9" name="AutoShape 23">
            <a:extLst>
              <a:ext uri="{FF2B5EF4-FFF2-40B4-BE49-F238E27FC236}">
                <a16:creationId xmlns:a16="http://schemas.microsoft.com/office/drawing/2014/main" id="{0B740AF4-4F4A-423C-AE67-DC3438642124}"/>
              </a:ext>
            </a:extLst>
          </p:cNvPr>
          <p:cNvSpPr>
            <a:spLocks noChangeArrowheads="1"/>
          </p:cNvSpPr>
          <p:nvPr/>
        </p:nvSpPr>
        <p:spPr bwMode="auto">
          <a:xfrm>
            <a:off x="9842500" y="915988"/>
            <a:ext cx="1989138" cy="46037"/>
          </a:xfrm>
          <a:prstGeom prst="rect">
            <a:avLst/>
          </a:prstGeom>
          <a:solidFill>
            <a:srgbClr val="FB9708"/>
          </a:solidFill>
          <a:ln>
            <a:noFill/>
          </a:ln>
        </p:spPr>
        <p:txBody>
          <a:bodyPr wrap="none" anchor="ctr"/>
          <a:lstStyle>
            <a:lvl1pPr>
              <a:defRPr sz="900">
                <a:solidFill>
                  <a:srgbClr val="000000"/>
                </a:solidFill>
                <a:latin typeface="Arial" panose="02080604020202020204" pitchFamily="34" charset="0"/>
                <a:ea typeface="宋体" pitchFamily="2" charset="-122"/>
              </a:defRPr>
            </a:lvl1pPr>
            <a:lvl2pPr marL="742950" indent="-285750">
              <a:defRPr sz="900">
                <a:solidFill>
                  <a:srgbClr val="000000"/>
                </a:solidFill>
                <a:latin typeface="Arial" panose="02080604020202020204" pitchFamily="34" charset="0"/>
                <a:ea typeface="宋体" pitchFamily="2" charset="-122"/>
              </a:defRPr>
            </a:lvl2pPr>
            <a:lvl3pPr marL="1143000" indent="-228600">
              <a:defRPr sz="900">
                <a:solidFill>
                  <a:srgbClr val="000000"/>
                </a:solidFill>
                <a:latin typeface="Arial" panose="02080604020202020204" pitchFamily="34" charset="0"/>
                <a:ea typeface="宋体" pitchFamily="2" charset="-122"/>
              </a:defRPr>
            </a:lvl3pPr>
            <a:lvl4pPr marL="1600200" indent="-228600">
              <a:defRPr sz="900">
                <a:solidFill>
                  <a:srgbClr val="000000"/>
                </a:solidFill>
                <a:latin typeface="Arial" panose="02080604020202020204" pitchFamily="34" charset="0"/>
                <a:ea typeface="宋体" pitchFamily="2" charset="-122"/>
              </a:defRPr>
            </a:lvl4pPr>
            <a:lvl5pPr marL="2057400" indent="-228600">
              <a:defRPr sz="900">
                <a:solidFill>
                  <a:srgbClr val="000000"/>
                </a:solidFill>
                <a:latin typeface="Arial" panose="02080604020202020204" pitchFamily="34" charset="0"/>
                <a:ea typeface="宋体" pitchFamily="2" charset="-122"/>
              </a:defRPr>
            </a:lvl5pPr>
            <a:lvl6pPr marL="2514600" indent="-228600" eaLnBrk="0" fontAlgn="base" hangingPunct="0">
              <a:spcBef>
                <a:spcPct val="0"/>
              </a:spcBef>
              <a:spcAft>
                <a:spcPct val="0"/>
              </a:spcAft>
              <a:defRPr sz="900">
                <a:solidFill>
                  <a:srgbClr val="000000"/>
                </a:solidFill>
                <a:latin typeface="Arial" panose="02080604020202020204" pitchFamily="34" charset="0"/>
                <a:ea typeface="宋体" pitchFamily="2" charset="-122"/>
              </a:defRPr>
            </a:lvl6pPr>
            <a:lvl7pPr marL="2971800" indent="-228600" eaLnBrk="0" fontAlgn="base" hangingPunct="0">
              <a:spcBef>
                <a:spcPct val="0"/>
              </a:spcBef>
              <a:spcAft>
                <a:spcPct val="0"/>
              </a:spcAft>
              <a:defRPr sz="900">
                <a:solidFill>
                  <a:srgbClr val="000000"/>
                </a:solidFill>
                <a:latin typeface="Arial" panose="02080604020202020204" pitchFamily="34" charset="0"/>
                <a:ea typeface="宋体" pitchFamily="2" charset="-122"/>
              </a:defRPr>
            </a:lvl7pPr>
            <a:lvl8pPr marL="3429000" indent="-228600" eaLnBrk="0" fontAlgn="base" hangingPunct="0">
              <a:spcBef>
                <a:spcPct val="0"/>
              </a:spcBef>
              <a:spcAft>
                <a:spcPct val="0"/>
              </a:spcAft>
              <a:defRPr sz="900">
                <a:solidFill>
                  <a:srgbClr val="000000"/>
                </a:solidFill>
                <a:latin typeface="Arial" panose="02080604020202020204" pitchFamily="34" charset="0"/>
                <a:ea typeface="宋体" pitchFamily="2" charset="-122"/>
              </a:defRPr>
            </a:lvl8pPr>
            <a:lvl9pPr marL="3886200" indent="-228600" eaLnBrk="0" fontAlgn="base" hangingPunct="0">
              <a:spcBef>
                <a:spcPct val="0"/>
              </a:spcBef>
              <a:spcAft>
                <a:spcPct val="0"/>
              </a:spcAft>
              <a:defRPr sz="900">
                <a:solidFill>
                  <a:srgbClr val="000000"/>
                </a:solidFill>
                <a:latin typeface="Arial" panose="02080604020202020204" pitchFamily="34" charset="0"/>
                <a:ea typeface="宋体" pitchFamily="2" charset="-122"/>
              </a:defRPr>
            </a:lvl9pPr>
          </a:lstStyle>
          <a:p>
            <a:pPr algn="ctr" fontAlgn="auto">
              <a:spcBef>
                <a:spcPct val="50000"/>
              </a:spcBef>
              <a:spcAft>
                <a:spcPts val="0"/>
              </a:spcAft>
              <a:defRPr/>
            </a:pPr>
            <a:endParaRPr lang="zh-CN" altLang="en-US" sz="950"/>
          </a:p>
        </p:txBody>
      </p:sp>
      <p:sp>
        <p:nvSpPr>
          <p:cNvPr id="4" name="内容占位符 2"/>
          <p:cNvSpPr>
            <a:spLocks noGrp="1"/>
          </p:cNvSpPr>
          <p:nvPr>
            <p:ph idx="1" hasCustomPrompt="1"/>
          </p:nvPr>
        </p:nvSpPr>
        <p:spPr>
          <a:xfrm>
            <a:off x="423819" y="1104181"/>
            <a:ext cx="11107601" cy="5052713"/>
          </a:xfrm>
        </p:spPr>
        <p:txBody>
          <a:bodyPr>
            <a:noAutofit/>
          </a:bodyPr>
          <a:lstStyle>
            <a:lvl1pPr marL="362585" indent="-362585">
              <a:lnSpc>
                <a:spcPct val="150000"/>
              </a:lnSpc>
              <a:buClr>
                <a:srgbClr val="032089"/>
              </a:buClr>
              <a:buFont typeface="Wingdings" panose="05000000000000000000" pitchFamily="2" charset="2"/>
              <a:buChar char="Ø"/>
              <a:defRPr sz="1800" b="0" baseline="0">
                <a:latin typeface="Times New Roman" panose="02020603050405020304" pitchFamily="18" charset="0"/>
                <a:ea typeface="宋体" panose="02010600030101010101" pitchFamily="2" charset="-122"/>
                <a:cs typeface="Times New Roman" pitchFamily="18" charset="0"/>
              </a:defRPr>
            </a:lvl1pPr>
            <a:lvl2pPr>
              <a:lnSpc>
                <a:spcPct val="130000"/>
              </a:lnSpc>
              <a:buClr>
                <a:srgbClr val="032089"/>
              </a:buClr>
              <a:buFont typeface="Wingdings" panose="05000000000000000000" pitchFamily="2" charset="2"/>
              <a:buChar char="l"/>
              <a:defRPr sz="2330" b="0">
                <a:latin typeface="微软雅黑" pitchFamily="34" charset="-122"/>
                <a:ea typeface="微软雅黑" pitchFamily="34" charset="-122"/>
              </a:defRPr>
            </a:lvl2pPr>
            <a:lvl3pPr>
              <a:defRPr sz="1905" b="0">
                <a:latin typeface="微软雅黑" pitchFamily="34" charset="-122"/>
                <a:ea typeface="微软雅黑" pitchFamily="34" charset="-122"/>
              </a:defRPr>
            </a:lvl3pPr>
            <a:lvl4pPr>
              <a:defRPr sz="1905" b="0">
                <a:latin typeface="微软雅黑" pitchFamily="34" charset="-122"/>
                <a:ea typeface="微软雅黑" pitchFamily="34" charset="-122"/>
              </a:defRPr>
            </a:lvl4pPr>
            <a:lvl5pPr>
              <a:defRPr sz="1905" b="0">
                <a:latin typeface="微软雅黑" pitchFamily="34" charset="-122"/>
                <a:ea typeface="微软雅黑" pitchFamily="34" charset="-122"/>
              </a:defRPr>
            </a:lvl5pPr>
          </a:lstStyle>
          <a:p>
            <a:pPr lvl="0"/>
            <a:r>
              <a:rPr lang="zh-CN" altLang="en-US" noProof="1"/>
              <a:t>单击此处编辑正文内容</a:t>
            </a:r>
          </a:p>
        </p:txBody>
      </p:sp>
      <p:sp>
        <p:nvSpPr>
          <p:cNvPr id="2" name="标题 1"/>
          <p:cNvSpPr>
            <a:spLocks noGrp="1"/>
          </p:cNvSpPr>
          <p:nvPr>
            <p:ph type="title" hasCustomPrompt="1"/>
          </p:nvPr>
        </p:nvSpPr>
        <p:spPr>
          <a:xfrm>
            <a:off x="254876" y="359079"/>
            <a:ext cx="10972801" cy="528176"/>
          </a:xfrm>
        </p:spPr>
        <p:txBody>
          <a:bodyPr/>
          <a:lstStyle>
            <a:lvl1pPr>
              <a:defRPr sz="2400" b="1" baseline="0">
                <a:solidFill>
                  <a:schemeClr val="tx1"/>
                </a:solidFill>
                <a:latin typeface="微软雅黑" pitchFamily="34" charset="-122"/>
                <a:cs typeface="Times New Roman" pitchFamily="18" charset="0"/>
              </a:defRPr>
            </a:lvl1pPr>
          </a:lstStyle>
          <a:p>
            <a:r>
              <a:rPr lang="zh-CN" altLang="en-US" noProof="1"/>
              <a:t>单击此处编辑标题</a:t>
            </a:r>
          </a:p>
        </p:txBody>
      </p:sp>
      <p:sp>
        <p:nvSpPr>
          <p:cNvPr id="10" name="Rectangle 12">
            <a:extLst>
              <a:ext uri="{FF2B5EF4-FFF2-40B4-BE49-F238E27FC236}">
                <a16:creationId xmlns:a16="http://schemas.microsoft.com/office/drawing/2014/main" id="{BFC3CED4-8394-4BB8-8FC1-81065B29CD34}"/>
              </a:ext>
            </a:extLst>
          </p:cNvPr>
          <p:cNvSpPr>
            <a:spLocks noChangeArrowheads="1"/>
          </p:cNvSpPr>
          <p:nvPr userDrawn="1"/>
        </p:nvSpPr>
        <p:spPr bwMode="auto">
          <a:xfrm>
            <a:off x="9937750" y="6392863"/>
            <a:ext cx="571500" cy="231775"/>
          </a:xfrm>
          <a:prstGeom prst="rect">
            <a:avLst/>
          </a:prstGeom>
          <a:no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000">
                <a:solidFill>
                  <a:srgbClr val="7F7F7F"/>
                </a:solidFill>
                <a:latin typeface="Arial" panose="020B0604020202020204" pitchFamily="34" charset="0"/>
                <a:cs typeface="Arial" panose="020B0604020202020204" pitchFamily="34" charset="0"/>
              </a:rPr>
              <a:t> </a:t>
            </a:r>
            <a:fld id="{524AD63B-5F2C-4628-8441-2A0E534DA5F7}" type="slidenum">
              <a:rPr lang="en-US" altLang="zh-CN" sz="1000" smtClean="0">
                <a:latin typeface="Arial" panose="020B0604020202020204" pitchFamily="34" charset="0"/>
                <a:cs typeface="Arial" panose="020B0604020202020204" pitchFamily="34" charset="0"/>
              </a:rPr>
              <a:t>‹#›</a:t>
            </a:fld>
            <a:endParaRPr lang="en-US" altLang="zh-CN" sz="1000">
              <a:latin typeface="Arial" panose="020B0604020202020204" pitchFamily="34" charset="0"/>
              <a:cs typeface="Arial" panose="020B0604020202020204" pitchFamily="34" charset="0"/>
            </a:endParaRPr>
          </a:p>
        </p:txBody>
      </p:sp>
      <p:cxnSp>
        <p:nvCxnSpPr>
          <p:cNvPr id="11" name="直接连接符 19">
            <a:extLst>
              <a:ext uri="{FF2B5EF4-FFF2-40B4-BE49-F238E27FC236}">
                <a16:creationId xmlns:a16="http://schemas.microsoft.com/office/drawing/2014/main" id="{D94E3E7F-CB80-4C3C-91D7-996C2D549E58}"/>
              </a:ext>
            </a:extLst>
          </p:cNvPr>
          <p:cNvCxnSpPr>
            <a:stCxn id="11" idx="3"/>
          </p:cNvCxnSpPr>
          <p:nvPr userDrawn="1"/>
        </p:nvCxnSpPr>
        <p:spPr>
          <a:xfrm>
            <a:off x="10509250" y="6508750"/>
            <a:ext cx="1019175" cy="0"/>
          </a:xfrm>
          <a:prstGeom prst="line">
            <a:avLst/>
          </a:prstGeom>
          <a:ln w="9525">
            <a:solidFill>
              <a:srgbClr val="F19500"/>
            </a:solidFill>
          </a:ln>
        </p:spPr>
        <p:style>
          <a:lnRef idx="1">
            <a:schemeClr val="accent1"/>
          </a:lnRef>
          <a:fillRef idx="0">
            <a:schemeClr val="accent1"/>
          </a:fillRef>
          <a:effectRef idx="0">
            <a:schemeClr val="accent1"/>
          </a:effectRef>
          <a:fontRef idx="minor">
            <a:schemeClr val="tx1"/>
          </a:fontRef>
        </p:style>
      </p:cxnSp>
      <p:cxnSp>
        <p:nvCxnSpPr>
          <p:cNvPr id="12" name="直接连接符 14">
            <a:extLst>
              <a:ext uri="{FF2B5EF4-FFF2-40B4-BE49-F238E27FC236}">
                <a16:creationId xmlns:a16="http://schemas.microsoft.com/office/drawing/2014/main" id="{EA38228E-AA08-4B5F-8713-F362C12B2676}"/>
              </a:ext>
            </a:extLst>
          </p:cNvPr>
          <p:cNvCxnSpPr>
            <a:endCxn id="10" idx="1"/>
          </p:cNvCxnSpPr>
          <p:nvPr userDrawn="1"/>
        </p:nvCxnSpPr>
        <p:spPr>
          <a:xfrm>
            <a:off x="5959475" y="6508750"/>
            <a:ext cx="3978275" cy="0"/>
          </a:xfrm>
          <a:prstGeom prst="line">
            <a:avLst/>
          </a:prstGeom>
          <a:ln>
            <a:solidFill>
              <a:srgbClr val="064BB2"/>
            </a:solidFill>
          </a:ln>
        </p:spPr>
        <p:style>
          <a:lnRef idx="1">
            <a:schemeClr val="accent1"/>
          </a:lnRef>
          <a:fillRef idx="0">
            <a:schemeClr val="accent1"/>
          </a:fillRef>
          <a:effectRef idx="0">
            <a:schemeClr val="accent1"/>
          </a:effectRef>
          <a:fontRef idx="minor">
            <a:schemeClr val="tx1"/>
          </a:fontRef>
        </p:style>
      </p:cxnSp>
      <p:pic>
        <p:nvPicPr>
          <p:cNvPr id="14" name="图片 12" descr="F:\品牌资料\07-logo png\微信图片_20211209111600.png微信图片_20211209111600">
            <a:extLst>
              <a:ext uri="{FF2B5EF4-FFF2-40B4-BE49-F238E27FC236}">
                <a16:creationId xmlns:a16="http://schemas.microsoft.com/office/drawing/2014/main" id="{A1A875FA-CC4D-429A-B98A-51502B7072E5}"/>
              </a:ext>
            </a:extLst>
          </p:cNvPr>
          <p:cNvPicPr>
            <a:picLocks noChangeAspect="1"/>
          </p:cNvPicPr>
          <p:nvPr userDrawn="1"/>
        </p:nvPicPr>
        <p:blipFill>
          <a:blip r:embed="rId2"/>
          <a:srcRect/>
          <a:stretch>
            <a:fillRect/>
          </a:stretch>
        </p:blipFill>
        <p:spPr bwMode="auto">
          <a:xfrm>
            <a:off x="318770" y="6272213"/>
            <a:ext cx="198501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直接连接符 14">
            <a:extLst>
              <a:ext uri="{FF2B5EF4-FFF2-40B4-BE49-F238E27FC236}">
                <a16:creationId xmlns:a16="http://schemas.microsoft.com/office/drawing/2014/main" id="{19BDE56F-0372-4ADE-B8F6-2630E30EECFE}"/>
              </a:ext>
            </a:extLst>
          </p:cNvPr>
          <p:cNvCxnSpPr/>
          <p:nvPr userDrawn="1"/>
        </p:nvCxnSpPr>
        <p:spPr>
          <a:xfrm>
            <a:off x="2384425" y="6381750"/>
            <a:ext cx="0" cy="276225"/>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矩形 2">
            <a:extLst>
              <a:ext uri="{FF2B5EF4-FFF2-40B4-BE49-F238E27FC236}">
                <a16:creationId xmlns:a16="http://schemas.microsoft.com/office/drawing/2014/main" id="{326032AF-D94F-33BC-EDB1-AC55846FAA68}"/>
              </a:ext>
            </a:extLst>
          </p:cNvPr>
          <p:cNvSpPr>
            <a:spLocks noChangeArrowheads="1"/>
          </p:cNvSpPr>
          <p:nvPr userDrawn="1"/>
        </p:nvSpPr>
        <p:spPr bwMode="auto">
          <a:xfrm>
            <a:off x="2400935" y="6326505"/>
            <a:ext cx="4904105" cy="295886"/>
          </a:xfrm>
          <a:prstGeom prst="rect">
            <a:avLst/>
          </a:prstGeom>
          <a:noFill/>
          <a:ln>
            <a:noFill/>
          </a:ln>
        </p:spPr>
        <p:txBody>
          <a:bodyPr wrap="square" lIns="91343" tIns="45674" rIns="91343" bIns="45674">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fontAlgn="auto" hangingPunct="1">
              <a:lnSpc>
                <a:spcPct val="150000"/>
              </a:lnSpc>
              <a:spcBef>
                <a:spcPts val="600"/>
              </a:spcBef>
              <a:spcAft>
                <a:spcPts val="0"/>
              </a:spcAft>
              <a:defRPr/>
            </a:pPr>
            <a:r>
              <a:rPr lang="zh-CN" altLang="en-US"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官网：http://www.tipdm.com</a:t>
            </a:r>
            <a:r>
              <a:rPr lang="en-US" altLang="zh-CN"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电话：</a:t>
            </a:r>
            <a:r>
              <a:rPr lang="en-US" altLang="zh-CN"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4006840020</a:t>
            </a:r>
            <a:endParaRPr lang="zh-CN" altLang="en-US"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15541760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程序页">
    <p:spTree>
      <p:nvGrpSpPr>
        <p:cNvPr id="1" name=""/>
        <p:cNvGrpSpPr/>
        <p:nvPr/>
      </p:nvGrpSpPr>
      <p:grpSpPr>
        <a:xfrm>
          <a:off x="0" y="0"/>
          <a:ext cx="0" cy="0"/>
          <a:chOff x="0" y="0"/>
          <a:chExt cx="0" cy="0"/>
        </a:xfrm>
      </p:grpSpPr>
      <p:sp>
        <p:nvSpPr>
          <p:cNvPr id="8" name="AutoShape 23">
            <a:extLst>
              <a:ext uri="{FF2B5EF4-FFF2-40B4-BE49-F238E27FC236}">
                <a16:creationId xmlns:a16="http://schemas.microsoft.com/office/drawing/2014/main" id="{0685CE8C-B9A8-46A0-ADB9-4D39BDC2C2F4}"/>
              </a:ext>
            </a:extLst>
          </p:cNvPr>
          <p:cNvSpPr>
            <a:spLocks noChangeArrowheads="1"/>
          </p:cNvSpPr>
          <p:nvPr userDrawn="1"/>
        </p:nvSpPr>
        <p:spPr bwMode="auto">
          <a:xfrm>
            <a:off x="246063" y="915988"/>
            <a:ext cx="9596437" cy="46037"/>
          </a:xfrm>
          <a:prstGeom prst="rect">
            <a:avLst/>
          </a:prstGeom>
          <a:solidFill>
            <a:srgbClr val="064BB2"/>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2" baseline="0">
              <a:latin typeface="Times New Roman" panose="02020603050405020304" pitchFamily="18" charset="0"/>
              <a:ea typeface="宋体" panose="02010600030101010101" pitchFamily="2" charset="-122"/>
            </a:endParaRPr>
          </a:p>
        </p:txBody>
      </p:sp>
      <p:sp>
        <p:nvSpPr>
          <p:cNvPr id="9" name="AutoShape 23">
            <a:extLst>
              <a:ext uri="{FF2B5EF4-FFF2-40B4-BE49-F238E27FC236}">
                <a16:creationId xmlns:a16="http://schemas.microsoft.com/office/drawing/2014/main" id="{F38BE64D-19F8-41E3-B759-05846120B7B5}"/>
              </a:ext>
            </a:extLst>
          </p:cNvPr>
          <p:cNvSpPr>
            <a:spLocks noChangeArrowheads="1"/>
          </p:cNvSpPr>
          <p:nvPr userDrawn="1"/>
        </p:nvSpPr>
        <p:spPr bwMode="auto">
          <a:xfrm>
            <a:off x="9842500" y="915988"/>
            <a:ext cx="1989138" cy="46037"/>
          </a:xfrm>
          <a:prstGeom prst="rect">
            <a:avLst/>
          </a:prstGeom>
          <a:solidFill>
            <a:srgbClr val="FB9708"/>
          </a:solidFill>
          <a:ln>
            <a:noFill/>
          </a:ln>
        </p:spPr>
        <p:txBody>
          <a:bodyPr wrap="none" anchor="ctr"/>
          <a:lstStyle>
            <a:lvl1pPr>
              <a:defRPr sz="900">
                <a:solidFill>
                  <a:srgbClr val="000000"/>
                </a:solidFill>
                <a:latin typeface="Arial" panose="020B0604020202020204" pitchFamily="34" charset="0"/>
                <a:ea typeface="宋体" panose="02010600030101010101" pitchFamily="2" charset="-122"/>
              </a:defRPr>
            </a:lvl1pPr>
            <a:lvl2pPr marL="742950" indent="-285750">
              <a:defRPr sz="900">
                <a:solidFill>
                  <a:srgbClr val="000000"/>
                </a:solidFill>
                <a:latin typeface="Arial" panose="020B0604020202020204" pitchFamily="34" charset="0"/>
                <a:ea typeface="宋体" panose="02010600030101010101" pitchFamily="2" charset="-122"/>
              </a:defRPr>
            </a:lvl2pPr>
            <a:lvl3pPr marL="1143000" indent="-228600">
              <a:defRPr sz="900">
                <a:solidFill>
                  <a:srgbClr val="000000"/>
                </a:solidFill>
                <a:latin typeface="Arial" panose="020B0604020202020204" pitchFamily="34" charset="0"/>
                <a:ea typeface="宋体" panose="02010600030101010101" pitchFamily="2" charset="-122"/>
              </a:defRPr>
            </a:lvl3pPr>
            <a:lvl4pPr marL="1600200" indent="-228600">
              <a:defRPr sz="900">
                <a:solidFill>
                  <a:srgbClr val="000000"/>
                </a:solidFill>
                <a:latin typeface="Arial" panose="020B0604020202020204" pitchFamily="34" charset="0"/>
                <a:ea typeface="宋体" panose="02010600030101010101" pitchFamily="2" charset="-122"/>
              </a:defRPr>
            </a:lvl4pPr>
            <a:lvl5pPr marL="2057400" indent="-22860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algn="ctr" eaLnBrk="1" fontAlgn="auto" hangingPunct="1">
              <a:spcBef>
                <a:spcPct val="50000"/>
              </a:spcBef>
              <a:spcAft>
                <a:spcPts val="0"/>
              </a:spcAft>
              <a:defRPr/>
            </a:pPr>
            <a:endParaRPr lang="zh-CN" altLang="en-US" sz="952" baseline="0">
              <a:latin typeface="Times New Roman" panose="02020603050405020304" pitchFamily="18" charset="0"/>
              <a:ea typeface="宋体" panose="02010600030101010101" pitchFamily="2" charset="-122"/>
            </a:endParaRPr>
          </a:p>
        </p:txBody>
      </p:sp>
      <p:sp>
        <p:nvSpPr>
          <p:cNvPr id="4" name="内容占位符 2"/>
          <p:cNvSpPr>
            <a:spLocks noGrp="1"/>
          </p:cNvSpPr>
          <p:nvPr>
            <p:ph idx="1" hasCustomPrompt="1"/>
          </p:nvPr>
        </p:nvSpPr>
        <p:spPr>
          <a:xfrm>
            <a:off x="423819" y="1713662"/>
            <a:ext cx="11107601" cy="4339721"/>
          </a:xfrm>
        </p:spPr>
        <p:txBody>
          <a:bodyPr>
            <a:noAutofit/>
          </a:bodyPr>
          <a:lstStyle>
            <a:lvl1pPr marL="362822" indent="-362822">
              <a:lnSpc>
                <a:spcPct val="150000"/>
              </a:lnSpc>
              <a:buClr>
                <a:srgbClr val="032089"/>
              </a:buClr>
              <a:buFont typeface="Arial" panose="020B0604020202020204" pitchFamily="34" charset="0"/>
              <a:buChar char="•"/>
              <a:defRPr sz="1600" b="0" baseline="0">
                <a:latin typeface="Times New Roman" panose="02020603050405020304" pitchFamily="18" charset="0"/>
                <a:ea typeface="宋体" panose="02010600030101010101" pitchFamily="2" charset="-122"/>
                <a:cs typeface="Times New Roman" pitchFamily="18" charset="0"/>
              </a:defRPr>
            </a:lvl1pPr>
            <a:lvl2pPr>
              <a:lnSpc>
                <a:spcPct val="130000"/>
              </a:lnSpc>
              <a:buClr>
                <a:srgbClr val="032089"/>
              </a:buClr>
              <a:buFont typeface="Wingdings" pitchFamily="2" charset="2"/>
              <a:buChar char="l"/>
              <a:defRPr sz="2328" b="0">
                <a:latin typeface="微软雅黑" pitchFamily="34" charset="-122"/>
                <a:ea typeface="微软雅黑" pitchFamily="34" charset="-122"/>
              </a:defRPr>
            </a:lvl2pPr>
            <a:lvl3pPr>
              <a:defRPr sz="1905" b="0">
                <a:latin typeface="微软雅黑" pitchFamily="34" charset="-122"/>
                <a:ea typeface="微软雅黑" pitchFamily="34" charset="-122"/>
              </a:defRPr>
            </a:lvl3pPr>
            <a:lvl4pPr>
              <a:defRPr sz="1905" b="0">
                <a:latin typeface="微软雅黑" pitchFamily="34" charset="-122"/>
                <a:ea typeface="微软雅黑" pitchFamily="34" charset="-122"/>
              </a:defRPr>
            </a:lvl4pPr>
            <a:lvl5pPr>
              <a:defRPr sz="1905" b="0">
                <a:latin typeface="微软雅黑" pitchFamily="34" charset="-122"/>
                <a:ea typeface="微软雅黑" pitchFamily="34" charset="-122"/>
              </a:defRPr>
            </a:lvl5pPr>
          </a:lstStyle>
          <a:p>
            <a:pPr lvl="0"/>
            <a:r>
              <a:rPr lang="zh-CN" altLang="en-US" dirty="0"/>
              <a:t>此处编辑具体代码</a:t>
            </a:r>
          </a:p>
        </p:txBody>
      </p:sp>
      <p:sp>
        <p:nvSpPr>
          <p:cNvPr id="2" name="标题 1"/>
          <p:cNvSpPr>
            <a:spLocks noGrp="1"/>
          </p:cNvSpPr>
          <p:nvPr>
            <p:ph type="title" hasCustomPrompt="1"/>
          </p:nvPr>
        </p:nvSpPr>
        <p:spPr>
          <a:xfrm>
            <a:off x="254876" y="359079"/>
            <a:ext cx="10972801" cy="528176"/>
          </a:xfrm>
        </p:spPr>
        <p:txBody>
          <a:bodyPr/>
          <a:lstStyle>
            <a:lvl1pPr>
              <a:defRPr sz="2400" b="1" baseline="0">
                <a:solidFill>
                  <a:schemeClr val="tx1"/>
                </a:solidFill>
                <a:latin typeface="Times New Roman" panose="02020603050405020304" pitchFamily="18" charset="0"/>
                <a:ea typeface="宋体" panose="02010600030101010101" pitchFamily="2" charset="-122"/>
                <a:cs typeface="Times New Roman" pitchFamily="18" charset="0"/>
              </a:defRPr>
            </a:lvl1pPr>
          </a:lstStyle>
          <a:p>
            <a:r>
              <a:rPr lang="zh-CN" altLang="en-US" dirty="0"/>
              <a:t>单击此处编辑标题</a:t>
            </a:r>
          </a:p>
        </p:txBody>
      </p:sp>
      <p:sp>
        <p:nvSpPr>
          <p:cNvPr id="14" name="内容占位符 2"/>
          <p:cNvSpPr>
            <a:spLocks noGrp="1"/>
          </p:cNvSpPr>
          <p:nvPr>
            <p:ph idx="10" hasCustomPrompt="1"/>
          </p:nvPr>
        </p:nvSpPr>
        <p:spPr>
          <a:xfrm>
            <a:off x="423819" y="1138980"/>
            <a:ext cx="11107601" cy="426469"/>
          </a:xfrm>
          <a:noFill/>
          <a:ln>
            <a:noFill/>
          </a:ln>
        </p:spPr>
        <p:txBody>
          <a:bodyPr anchor="ctr">
            <a:noAutofit/>
          </a:bodyPr>
          <a:lstStyle>
            <a:lvl1pPr marL="0" indent="0">
              <a:buNone/>
              <a:defRPr lang="zh-CN" altLang="en-US" sz="1800" b="0" baseline="0" dirty="0" smtClean="0">
                <a:latin typeface="Times New Roman" panose="02020603050405020304" pitchFamily="18" charset="0"/>
                <a:ea typeface="宋体" panose="02010600030101010101" pitchFamily="2" charset="-122"/>
                <a:cs typeface="Times New Roman" pitchFamily="18" charset="0"/>
              </a:defRPr>
            </a:lvl1pPr>
          </a:lstStyle>
          <a:p>
            <a:pPr lvl="0"/>
            <a:r>
              <a:rPr lang="zh-CN" altLang="en-US" dirty="0"/>
              <a:t>单击此处编辑这个代码是干嘛的</a:t>
            </a:r>
          </a:p>
        </p:txBody>
      </p:sp>
      <p:sp>
        <p:nvSpPr>
          <p:cNvPr id="11" name="Rectangle 12">
            <a:extLst>
              <a:ext uri="{FF2B5EF4-FFF2-40B4-BE49-F238E27FC236}">
                <a16:creationId xmlns:a16="http://schemas.microsoft.com/office/drawing/2014/main" id="{F0DC7F69-441E-4919-9CE2-1D54471C481E}"/>
              </a:ext>
            </a:extLst>
          </p:cNvPr>
          <p:cNvSpPr>
            <a:spLocks noChangeArrowheads="1"/>
          </p:cNvSpPr>
          <p:nvPr userDrawn="1"/>
        </p:nvSpPr>
        <p:spPr bwMode="auto">
          <a:xfrm>
            <a:off x="9937750" y="6392863"/>
            <a:ext cx="571500" cy="231775"/>
          </a:xfrm>
          <a:prstGeom prst="rect">
            <a:avLst/>
          </a:prstGeom>
          <a:no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000">
                <a:solidFill>
                  <a:srgbClr val="7F7F7F"/>
                </a:solidFill>
                <a:latin typeface="Arial" panose="020B0604020202020204" pitchFamily="34" charset="0"/>
                <a:cs typeface="Arial" panose="020B0604020202020204" pitchFamily="34" charset="0"/>
              </a:rPr>
              <a:t> </a:t>
            </a:r>
            <a:fld id="{524AD63B-5F2C-4628-8441-2A0E534DA5F7}" type="slidenum">
              <a:rPr lang="en-US" altLang="zh-CN" sz="1000" smtClean="0">
                <a:latin typeface="Arial" panose="020B0604020202020204" pitchFamily="34" charset="0"/>
                <a:cs typeface="Arial" panose="020B0604020202020204" pitchFamily="34" charset="0"/>
              </a:rPr>
              <a:t>‹#›</a:t>
            </a:fld>
            <a:endParaRPr lang="en-US" altLang="zh-CN" sz="1000">
              <a:latin typeface="Arial" panose="020B0604020202020204" pitchFamily="34" charset="0"/>
              <a:cs typeface="Arial" panose="020B0604020202020204" pitchFamily="34" charset="0"/>
            </a:endParaRPr>
          </a:p>
        </p:txBody>
      </p:sp>
      <p:cxnSp>
        <p:nvCxnSpPr>
          <p:cNvPr id="16" name="直接连接符 19">
            <a:extLst>
              <a:ext uri="{FF2B5EF4-FFF2-40B4-BE49-F238E27FC236}">
                <a16:creationId xmlns:a16="http://schemas.microsoft.com/office/drawing/2014/main" id="{1C4D200C-145A-419D-B70C-54895A508951}"/>
              </a:ext>
            </a:extLst>
          </p:cNvPr>
          <p:cNvCxnSpPr>
            <a:stCxn id="16" idx="3"/>
          </p:cNvCxnSpPr>
          <p:nvPr userDrawn="1"/>
        </p:nvCxnSpPr>
        <p:spPr>
          <a:xfrm>
            <a:off x="10509250" y="6508750"/>
            <a:ext cx="1019175" cy="0"/>
          </a:xfrm>
          <a:prstGeom prst="line">
            <a:avLst/>
          </a:prstGeom>
          <a:ln w="9525">
            <a:solidFill>
              <a:srgbClr val="F19500"/>
            </a:solidFill>
          </a:ln>
        </p:spPr>
        <p:style>
          <a:lnRef idx="1">
            <a:schemeClr val="accent1"/>
          </a:lnRef>
          <a:fillRef idx="0">
            <a:schemeClr val="accent1"/>
          </a:fillRef>
          <a:effectRef idx="0">
            <a:schemeClr val="accent1"/>
          </a:effectRef>
          <a:fontRef idx="minor">
            <a:schemeClr val="tx1"/>
          </a:fontRef>
        </p:style>
      </p:cxnSp>
      <p:cxnSp>
        <p:nvCxnSpPr>
          <p:cNvPr id="17" name="直接连接符 14">
            <a:extLst>
              <a:ext uri="{FF2B5EF4-FFF2-40B4-BE49-F238E27FC236}">
                <a16:creationId xmlns:a16="http://schemas.microsoft.com/office/drawing/2014/main" id="{DFDE6C08-5368-40A4-B4A0-906B68A733B8}"/>
              </a:ext>
            </a:extLst>
          </p:cNvPr>
          <p:cNvCxnSpPr>
            <a:endCxn id="11" idx="1"/>
          </p:cNvCxnSpPr>
          <p:nvPr userDrawn="1"/>
        </p:nvCxnSpPr>
        <p:spPr>
          <a:xfrm>
            <a:off x="5959475" y="6508750"/>
            <a:ext cx="3978275" cy="0"/>
          </a:xfrm>
          <a:prstGeom prst="line">
            <a:avLst/>
          </a:prstGeom>
          <a:ln>
            <a:solidFill>
              <a:srgbClr val="064BB2"/>
            </a:solidFill>
          </a:ln>
        </p:spPr>
        <p:style>
          <a:lnRef idx="1">
            <a:schemeClr val="accent1"/>
          </a:lnRef>
          <a:fillRef idx="0">
            <a:schemeClr val="accent1"/>
          </a:fillRef>
          <a:effectRef idx="0">
            <a:schemeClr val="accent1"/>
          </a:effectRef>
          <a:fontRef idx="minor">
            <a:schemeClr val="tx1"/>
          </a:fontRef>
        </p:style>
      </p:cxnSp>
      <p:pic>
        <p:nvPicPr>
          <p:cNvPr id="18" name="图片 12" descr="F:\品牌资料\07-logo png\微信图片_20211209111600.png微信图片_20211209111600">
            <a:extLst>
              <a:ext uri="{FF2B5EF4-FFF2-40B4-BE49-F238E27FC236}">
                <a16:creationId xmlns:a16="http://schemas.microsoft.com/office/drawing/2014/main" id="{2FB64EA0-A37A-4BAB-BECE-61C6BB3E6D2F}"/>
              </a:ext>
            </a:extLst>
          </p:cNvPr>
          <p:cNvPicPr>
            <a:picLocks noChangeAspect="1"/>
          </p:cNvPicPr>
          <p:nvPr userDrawn="1"/>
        </p:nvPicPr>
        <p:blipFill>
          <a:blip r:embed="rId2"/>
          <a:srcRect/>
          <a:stretch>
            <a:fillRect/>
          </a:stretch>
        </p:blipFill>
        <p:spPr bwMode="auto">
          <a:xfrm>
            <a:off x="318770" y="6272213"/>
            <a:ext cx="198501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直接连接符 18">
            <a:extLst>
              <a:ext uri="{FF2B5EF4-FFF2-40B4-BE49-F238E27FC236}">
                <a16:creationId xmlns:a16="http://schemas.microsoft.com/office/drawing/2014/main" id="{942006BF-6579-4EB5-B7FC-B9CC2159D67D}"/>
              </a:ext>
            </a:extLst>
          </p:cNvPr>
          <p:cNvCxnSpPr/>
          <p:nvPr userDrawn="1"/>
        </p:nvCxnSpPr>
        <p:spPr>
          <a:xfrm>
            <a:off x="2384425" y="6381750"/>
            <a:ext cx="0" cy="276225"/>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矩形 2">
            <a:extLst>
              <a:ext uri="{FF2B5EF4-FFF2-40B4-BE49-F238E27FC236}">
                <a16:creationId xmlns:a16="http://schemas.microsoft.com/office/drawing/2014/main" id="{91173AFF-8615-FDF9-6C12-FEF8B1E92E8E}"/>
              </a:ext>
            </a:extLst>
          </p:cNvPr>
          <p:cNvSpPr>
            <a:spLocks noChangeArrowheads="1"/>
          </p:cNvSpPr>
          <p:nvPr userDrawn="1"/>
        </p:nvSpPr>
        <p:spPr bwMode="auto">
          <a:xfrm>
            <a:off x="2400935" y="6326505"/>
            <a:ext cx="4904105" cy="295886"/>
          </a:xfrm>
          <a:prstGeom prst="rect">
            <a:avLst/>
          </a:prstGeom>
          <a:noFill/>
          <a:ln>
            <a:noFill/>
          </a:ln>
        </p:spPr>
        <p:txBody>
          <a:bodyPr wrap="square" lIns="91343" tIns="45674" rIns="91343" bIns="45674">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fontAlgn="auto" hangingPunct="1">
              <a:lnSpc>
                <a:spcPct val="150000"/>
              </a:lnSpc>
              <a:spcBef>
                <a:spcPts val="600"/>
              </a:spcBef>
              <a:spcAft>
                <a:spcPts val="0"/>
              </a:spcAft>
              <a:defRPr/>
            </a:pPr>
            <a:r>
              <a:rPr lang="zh-CN" altLang="en-US"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官网：http://www.tipdm.com</a:t>
            </a:r>
            <a:r>
              <a:rPr lang="en-US" altLang="zh-CN"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电话：</a:t>
            </a:r>
            <a:r>
              <a:rPr lang="en-US" altLang="zh-CN"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4006840020</a:t>
            </a:r>
            <a:endParaRPr lang="zh-CN" altLang="en-US" sz="10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179565989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尾页">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359FCFE-780C-4DC9-BB8F-C2871BF58111}"/>
              </a:ext>
            </a:extLst>
          </p:cNvPr>
          <p:cNvSpPr>
            <a:spLocks noChangeArrowheads="1"/>
          </p:cNvSpPr>
          <p:nvPr/>
        </p:nvSpPr>
        <p:spPr bwMode="auto">
          <a:xfrm>
            <a:off x="0" y="1968500"/>
            <a:ext cx="12190413" cy="2168525"/>
          </a:xfrm>
          <a:prstGeom prst="rect">
            <a:avLst/>
          </a:prstGeom>
          <a:solidFill>
            <a:srgbClr val="064BB2"/>
          </a:solidFill>
          <a:ln>
            <a:noFill/>
          </a:ln>
          <a:effectLst>
            <a:outerShdw blurRad="50800" dist="38100" dir="5400000" algn="t" rotWithShape="0">
              <a:srgbClr val="000000">
                <a:alpha val="0"/>
              </a:srgbClr>
            </a:outerShdw>
          </a:effectLst>
        </p:spPr>
        <p:txBody>
          <a:bodyPr anchor="ctr"/>
          <a:lstStyle/>
          <a:p>
            <a:pPr algn="ctr">
              <a:defRPr/>
            </a:pPr>
            <a:endParaRPr lang="zh-CN" altLang="en-US" sz="950" baseline="0" dirty="0">
              <a:solidFill>
                <a:schemeClr val="bg1"/>
              </a:solidFill>
              <a:latin typeface="Times New Roman" panose="02020603050405020304" pitchFamily="18" charset="0"/>
              <a:ea typeface="宋体" panose="02010600030101010101" pitchFamily="2" charset="-122"/>
              <a:cs typeface="宋体" charset="0"/>
            </a:endParaRPr>
          </a:p>
        </p:txBody>
      </p:sp>
      <p:sp>
        <p:nvSpPr>
          <p:cNvPr id="3" name="Title 1">
            <a:extLst>
              <a:ext uri="{FF2B5EF4-FFF2-40B4-BE49-F238E27FC236}">
                <a16:creationId xmlns:a16="http://schemas.microsoft.com/office/drawing/2014/main" id="{B6754C84-BAA5-4112-B60B-5975A15E65C9}"/>
              </a:ext>
            </a:extLst>
          </p:cNvPr>
          <p:cNvSpPr txBox="1"/>
          <p:nvPr/>
        </p:nvSpPr>
        <p:spPr>
          <a:xfrm>
            <a:off x="5108398" y="2071633"/>
            <a:ext cx="7082050" cy="1653849"/>
          </a:xfrm>
          <a:prstGeom prst="rect">
            <a:avLst/>
          </a:prstGeom>
        </p:spPr>
        <p:txBody>
          <a:bodyPr anchor="b"/>
          <a:lstStyle>
            <a:lvl1pPr algn="ctr" defTabSz="1028700" rtl="0" eaLnBrk="1" fontAlgn="base" latinLnBrk="0" hangingPunct="1">
              <a:lnSpc>
                <a:spcPts val="3360"/>
              </a:lnSpc>
              <a:spcBef>
                <a:spcPts val="630"/>
              </a:spcBef>
              <a:spcAft>
                <a:spcPct val="0"/>
              </a:spcAft>
              <a:buNone/>
              <a:defRPr lang="en-US" sz="2940" b="1" kern="1200" dirty="0">
                <a:solidFill>
                  <a:schemeClr val="bg1"/>
                </a:solidFill>
                <a:latin typeface="微软雅黑" pitchFamily="34" charset="-122"/>
                <a:ea typeface="微软雅黑" pitchFamily="34" charset="-122"/>
                <a:cs typeface="+mn-cs"/>
              </a:defRPr>
            </a:lvl1pPr>
          </a:lstStyle>
          <a:p>
            <a:pPr>
              <a:defRPr/>
            </a:pPr>
            <a:r>
              <a:rPr altLang="zh-CN" sz="6600" baseline="0">
                <a:ln>
                  <a:solidFill>
                    <a:schemeClr val="bg1"/>
                  </a:solidFill>
                </a:ln>
                <a:effectLst>
                  <a:reflection blurRad="6350" stA="50000" endA="300" endPos="50000" dist="29997" dir="5400000" sy="-100000" algn="bl" rotWithShape="0"/>
                </a:effectLst>
                <a:latin typeface="Times New Roman" panose="02020603050405020304" pitchFamily="18" charset="0"/>
                <a:ea typeface="宋体" panose="02010600030101010101" pitchFamily="2" charset="-122"/>
              </a:rPr>
              <a:t>Thank you!</a:t>
            </a:r>
            <a:endParaRPr lang="zh-CN" altLang="en-US" sz="6600" baseline="0">
              <a:ln>
                <a:solidFill>
                  <a:schemeClr val="bg1"/>
                </a:solidFill>
              </a:ln>
              <a:effectLst>
                <a:reflection blurRad="6350" stA="50000" endA="300" endPos="50000" dist="29997" dir="5400000" sy="-100000" algn="bl" rotWithShape="0"/>
              </a:effectLst>
              <a:latin typeface="Times New Roman" panose="02020603050405020304" pitchFamily="18" charset="0"/>
              <a:ea typeface="宋体" panose="02010600030101010101" pitchFamily="2" charset="-122"/>
            </a:endParaRPr>
          </a:p>
        </p:txBody>
      </p:sp>
      <p:pic>
        <p:nvPicPr>
          <p:cNvPr id="4" name="图片 3">
            <a:extLst>
              <a:ext uri="{FF2B5EF4-FFF2-40B4-BE49-F238E27FC236}">
                <a16:creationId xmlns:a16="http://schemas.microsoft.com/office/drawing/2014/main" id="{D1EC14CD-6350-48A6-ACBC-3346C739B2E8}"/>
              </a:ext>
            </a:extLst>
          </p:cNvPr>
          <p:cNvPicPr>
            <a:picLocks noChangeAspect="1"/>
          </p:cNvPicPr>
          <p:nvPr/>
        </p:nvPicPr>
        <p:blipFill>
          <a:blip r:embed="rId2" cstate="print"/>
          <a:stretch>
            <a:fillRect/>
          </a:stretch>
        </p:blipFill>
        <p:spPr>
          <a:xfrm>
            <a:off x="202394" y="2246810"/>
            <a:ext cx="4697018" cy="247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矩形 7">
            <a:extLst>
              <a:ext uri="{FF2B5EF4-FFF2-40B4-BE49-F238E27FC236}">
                <a16:creationId xmlns:a16="http://schemas.microsoft.com/office/drawing/2014/main" id="{FFC05FF0-3C6D-40B6-B7AE-AEF6D6B9B481}"/>
              </a:ext>
            </a:extLst>
          </p:cNvPr>
          <p:cNvSpPr>
            <a:spLocks noChangeArrowheads="1"/>
          </p:cNvSpPr>
          <p:nvPr userDrawn="1"/>
        </p:nvSpPr>
        <p:spPr bwMode="auto">
          <a:xfrm>
            <a:off x="0" y="1967879"/>
            <a:ext cx="12189884" cy="2168691"/>
          </a:xfrm>
          <a:prstGeom prst="rect">
            <a:avLst/>
          </a:prstGeom>
          <a:solidFill>
            <a:srgbClr val="064BB2"/>
          </a:solidFill>
          <a:ln>
            <a:noFill/>
          </a:ln>
          <a:effectLst>
            <a:outerShdw blurRad="50800" dist="38100" dir="5400000" algn="t" rotWithShape="0">
              <a:srgbClr val="000000">
                <a:alpha val="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fontAlgn="base">
              <a:spcBef>
                <a:spcPct val="0"/>
              </a:spcBef>
              <a:spcAft>
                <a:spcPct val="0"/>
              </a:spcAft>
              <a:defRPr/>
            </a:pPr>
            <a:endParaRPr lang="zh-CN" altLang="en-US" sz="952" baseline="0" dirty="0">
              <a:solidFill>
                <a:srgbClr val="FFFFFF"/>
              </a:solidFill>
              <a:latin typeface="Times New Roman" panose="02020603050405020304" pitchFamily="18" charset="0"/>
              <a:ea typeface="宋体" panose="02010600030101010101" pitchFamily="2" charset="-122"/>
              <a:cs typeface="宋体" charset="0"/>
            </a:endParaRPr>
          </a:p>
        </p:txBody>
      </p:sp>
      <p:sp>
        <p:nvSpPr>
          <p:cNvPr id="9" name="Title 1">
            <a:extLst>
              <a:ext uri="{FF2B5EF4-FFF2-40B4-BE49-F238E27FC236}">
                <a16:creationId xmlns:a16="http://schemas.microsoft.com/office/drawing/2014/main" id="{F06D40D0-C995-4C96-B0A0-0AD791FC5A57}"/>
              </a:ext>
            </a:extLst>
          </p:cNvPr>
          <p:cNvSpPr txBox="1">
            <a:spLocks/>
          </p:cNvSpPr>
          <p:nvPr userDrawn="1"/>
        </p:nvSpPr>
        <p:spPr>
          <a:xfrm>
            <a:off x="5003623" y="1657613"/>
            <a:ext cx="7082051" cy="1653849"/>
          </a:xfrm>
          <a:prstGeom prst="rect">
            <a:avLst/>
          </a:prstGeom>
        </p:spPr>
        <p:txBody>
          <a:bodyPr vert="horz" lIns="91440" tIns="45720" rIns="91440" bIns="45720" rtlCol="0" anchor="b">
            <a:noAutofit/>
          </a:bodyPr>
          <a:lstStyle>
            <a:lvl1pPr algn="ctr" defTabSz="1028700" rtl="0" eaLnBrk="1" fontAlgn="base" latinLnBrk="0" hangingPunct="1">
              <a:lnSpc>
                <a:spcPts val="3360"/>
              </a:lnSpc>
              <a:spcBef>
                <a:spcPts val="630"/>
              </a:spcBef>
              <a:spcAft>
                <a:spcPct val="0"/>
              </a:spcAft>
              <a:buNone/>
              <a:defRPr lang="en-US" sz="2940" b="1" kern="1200" dirty="0">
                <a:solidFill>
                  <a:schemeClr val="bg1"/>
                </a:solidFill>
                <a:latin typeface="微软雅黑" panose="020B0503020204020204" pitchFamily="34" charset="-122"/>
                <a:ea typeface="微软雅黑" panose="020B0503020204020204" pitchFamily="34" charset="-122"/>
                <a:cs typeface="+mn-cs"/>
              </a:defRPr>
            </a:lvl1pPr>
          </a:lstStyle>
          <a:p>
            <a:r>
              <a:rPr altLang="zh-CN" sz="6600" baseline="0" dirty="0">
                <a:ln>
                  <a:solidFill>
                    <a:srgbClr val="FFFFFF"/>
                  </a:solidFill>
                </a:ln>
                <a:solidFill>
                  <a:srgbClr val="FFFFFF"/>
                </a:solidFill>
                <a:effectLst>
                  <a:reflection blurRad="6350" stA="50000" endA="300" endPos="50000" dist="29997" dir="5400000" sy="-100000" algn="bl" rotWithShape="0"/>
                </a:effectLst>
                <a:latin typeface="Times New Roman" panose="02020603050405020304" pitchFamily="18" charset="0"/>
                <a:ea typeface="宋体" panose="02010600030101010101" pitchFamily="2" charset="-122"/>
              </a:rPr>
              <a:t>Thank you!</a:t>
            </a:r>
            <a:endParaRPr lang="zh-CN" altLang="en-US" sz="6600" baseline="0" dirty="0">
              <a:ln>
                <a:solidFill>
                  <a:srgbClr val="FFFFFF"/>
                </a:solidFill>
              </a:ln>
              <a:solidFill>
                <a:srgbClr val="FFFFFF"/>
              </a:solidFill>
              <a:effectLst>
                <a:reflection blurRad="6350" stA="50000" endA="300" endPos="50000" dist="29997" dir="5400000" sy="-100000" algn="bl" rotWithShape="0"/>
              </a:effectLst>
              <a:latin typeface="Times New Roman" panose="02020603050405020304" pitchFamily="18" charset="0"/>
              <a:ea typeface="宋体" panose="02010600030101010101" pitchFamily="2" charset="-122"/>
            </a:endParaRPr>
          </a:p>
        </p:txBody>
      </p:sp>
      <p:pic>
        <p:nvPicPr>
          <p:cNvPr id="10" name="图片 9" descr="AW视觉符号.jpg">
            <a:extLst>
              <a:ext uri="{FF2B5EF4-FFF2-40B4-BE49-F238E27FC236}">
                <a16:creationId xmlns:a16="http://schemas.microsoft.com/office/drawing/2014/main" id="{D34B953D-86AB-4549-83F7-D846E540814F}"/>
              </a:ext>
            </a:extLst>
          </p:cNvPr>
          <p:cNvPicPr>
            <a:picLocks noChangeAspect="1"/>
          </p:cNvPicPr>
          <p:nvPr userDrawn="1"/>
        </p:nvPicPr>
        <p:blipFill>
          <a:blip r:embed="rId2" cstate="print"/>
          <a:stretch>
            <a:fillRect/>
          </a:stretch>
        </p:blipFill>
        <p:spPr>
          <a:xfrm>
            <a:off x="202395" y="2246811"/>
            <a:ext cx="4697018" cy="247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图片 16">
            <a:extLst>
              <a:ext uri="{FF2B5EF4-FFF2-40B4-BE49-F238E27FC236}">
                <a16:creationId xmlns:a16="http://schemas.microsoft.com/office/drawing/2014/main" id="{19DEBE52-14DA-4EED-AD7C-74EBEA0A08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940925" y="4724400"/>
            <a:ext cx="1874838"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52DCE916-A541-8173-870C-2C14CE818046}"/>
              </a:ext>
            </a:extLst>
          </p:cNvPr>
          <p:cNvSpPr>
            <a:spLocks noChangeArrowheads="1"/>
          </p:cNvSpPr>
          <p:nvPr userDrawn="1"/>
        </p:nvSpPr>
        <p:spPr bwMode="auto">
          <a:xfrm>
            <a:off x="10024534" y="6505814"/>
            <a:ext cx="2165350" cy="306466"/>
          </a:xfrm>
          <a:prstGeom prst="rect">
            <a:avLst/>
          </a:prstGeom>
          <a:noFill/>
          <a:ln>
            <a:noFill/>
          </a:ln>
        </p:spPr>
        <p:txBody>
          <a:bodyPr wrap="square" lIns="91343" tIns="45674" rIns="91343" bIns="45674">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fontAlgn="auto" hangingPunct="1">
              <a:lnSpc>
                <a:spcPct val="150000"/>
              </a:lnSpc>
              <a:spcBef>
                <a:spcPts val="600"/>
              </a:spcBef>
              <a:spcAft>
                <a:spcPts val="0"/>
              </a:spcAft>
              <a:defRPr/>
            </a:pPr>
            <a:r>
              <a:rPr lang="zh-CN" altLang="en-US" sz="1100" dirty="0">
                <a:solidFill>
                  <a:srgbClr val="0557A9"/>
                </a:solidFill>
                <a:latin typeface="黑体" panose="02010609060101010101" charset="-122"/>
                <a:ea typeface="黑体" panose="02010609060101010101" charset="-122"/>
              </a:rPr>
              <a:t>关注公众号获取更多资源</a:t>
            </a:r>
          </a:p>
        </p:txBody>
      </p:sp>
    </p:spTree>
    <p:extLst>
      <p:ext uri="{BB962C8B-B14F-4D97-AF65-F5344CB8AC3E}">
        <p14:creationId xmlns:p14="http://schemas.microsoft.com/office/powerpoint/2010/main" val="29654651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8865591E-F6A9-4405-B720-EDDBC0413155}"/>
              </a:ext>
            </a:extLst>
          </p:cNvPr>
          <p:cNvSpPr>
            <a:spLocks noGrp="1" noChangeArrowheads="1"/>
          </p:cNvSpPr>
          <p:nvPr>
            <p:ph type="title" idx="4294967295"/>
          </p:nvPr>
        </p:nvSpPr>
        <p:spPr bwMode="auto">
          <a:xfrm>
            <a:off x="255588" y="195263"/>
            <a:ext cx="109728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a16="http://schemas.microsoft.com/office/drawing/2014/main" id="{61510517-FAF7-45C6-B579-CD700F47710E}"/>
              </a:ext>
            </a:extLst>
          </p:cNvPr>
          <p:cNvSpPr>
            <a:spLocks noGrp="1" noChangeArrowheads="1"/>
          </p:cNvSpPr>
          <p:nvPr>
            <p:ph type="body" idx="4294967295"/>
          </p:nvPr>
        </p:nvSpPr>
        <p:spPr bwMode="auto">
          <a:xfrm>
            <a:off x="422275" y="1187450"/>
            <a:ext cx="109728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a:t>
            </a:r>
          </a:p>
        </p:txBody>
      </p:sp>
      <p:sp>
        <p:nvSpPr>
          <p:cNvPr id="8" name="日期占位符 7">
            <a:extLst>
              <a:ext uri="{FF2B5EF4-FFF2-40B4-BE49-F238E27FC236}">
                <a16:creationId xmlns:a16="http://schemas.microsoft.com/office/drawing/2014/main" id="{5E70D461-B6CD-42E9-9A0B-0CDC97B2EF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baseline="0">
                <a:solidFill>
                  <a:schemeClr val="tx1">
                    <a:tint val="75000"/>
                  </a:schemeClr>
                </a:solidFill>
                <a:latin typeface="Times New Roman" panose="02020603050405020304" pitchFamily="18" charset="0"/>
                <a:ea typeface="宋体" panose="02010600030101010101" pitchFamily="2" charset="-122"/>
              </a:defRPr>
            </a:lvl1pPr>
          </a:lstStyle>
          <a:p>
            <a:fld id="{8B362659-EDEF-4896-B44C-15816E2E4CD8}" type="datetimeFigureOut">
              <a:rPr lang="zh-CN" altLang="en-US" smtClean="0"/>
              <a:pPr/>
              <a:t>2023/7/28</a:t>
            </a:fld>
            <a:endParaRPr lang="zh-CN" altLang="en-US"/>
          </a:p>
        </p:txBody>
      </p:sp>
      <p:sp>
        <p:nvSpPr>
          <p:cNvPr id="13" name="页脚占位符 12">
            <a:extLst>
              <a:ext uri="{FF2B5EF4-FFF2-40B4-BE49-F238E27FC236}">
                <a16:creationId xmlns:a16="http://schemas.microsoft.com/office/drawing/2014/main" id="{A1BC6B55-8EE6-4CCE-854A-A8EB6C2BB3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aseline="0">
                <a:solidFill>
                  <a:schemeClr val="tx1">
                    <a:tint val="75000"/>
                  </a:schemeClr>
                </a:solidFill>
                <a:latin typeface="Times New Roman" panose="02020603050405020304" pitchFamily="18" charset="0"/>
                <a:ea typeface="宋体" panose="02010600030101010101" pitchFamily="2" charset="-122"/>
              </a:defRPr>
            </a:lvl1pPr>
          </a:lstStyle>
          <a:p>
            <a:endParaRPr lang="zh-CN" altLang="en-US"/>
          </a:p>
        </p:txBody>
      </p:sp>
      <p:sp>
        <p:nvSpPr>
          <p:cNvPr id="14" name="灯片编号占位符 13">
            <a:extLst>
              <a:ext uri="{FF2B5EF4-FFF2-40B4-BE49-F238E27FC236}">
                <a16:creationId xmlns:a16="http://schemas.microsoft.com/office/drawing/2014/main" id="{262F0417-C90C-4CA2-AD37-B360748FE143}"/>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baseline="0">
                <a:solidFill>
                  <a:srgbClr val="898989"/>
                </a:solidFill>
                <a:latin typeface="Times New Roman" panose="02020603050405020304" pitchFamily="18" charset="0"/>
                <a:ea typeface="宋体" panose="02010600030101010101" pitchFamily="2" charset="-122"/>
              </a:defRPr>
            </a:lvl1pPr>
          </a:lstStyle>
          <a:p>
            <a:fld id="{414597ED-A428-4847-8034-7A70C69917BC}" type="slidenum">
              <a:rPr lang="zh-CN" altLang="en-US" smtClean="0"/>
              <a:pPr/>
              <a:t>‹#›</a:t>
            </a:fld>
            <a:endParaRPr lang="zh-CN" altLang="en-US"/>
          </a:p>
        </p:txBody>
      </p:sp>
    </p:spTree>
    <p:extLst>
      <p:ext uri="{BB962C8B-B14F-4D97-AF65-F5344CB8AC3E}">
        <p14:creationId xmlns:p14="http://schemas.microsoft.com/office/powerpoint/2010/main" val="2668500973"/>
      </p:ext>
    </p:extLst>
  </p:cSld>
  <p:clrMap bg1="lt1" tx1="dk1" bg2="lt2" tx2="dk2" accent1="accent1" accent2="accent2" accent3="accent3" accent4="accent4" accent5="accent5" accent6="accent6" hlink="hlink" folHlink="folHlink"/>
  <p:sldLayoutIdLst>
    <p:sldLayoutId id="2147483754" r:id="rId1"/>
    <p:sldLayoutId id="2147483756" r:id="rId2"/>
    <p:sldLayoutId id="2147483759" r:id="rId3"/>
    <p:sldLayoutId id="2147483757" r:id="rId4"/>
  </p:sldLayoutIdLst>
  <p:txStyles>
    <p:titleStyle>
      <a:lvl1pPr algn="l" rtl="0" eaLnBrk="1" fontAlgn="base" hangingPunct="1">
        <a:spcBef>
          <a:spcPct val="0"/>
        </a:spcBef>
        <a:spcAft>
          <a:spcPct val="0"/>
        </a:spcAft>
        <a:defRPr sz="2500" baseline="0">
          <a:solidFill>
            <a:schemeClr val="tx1"/>
          </a:solidFill>
          <a:latin typeface="Times New Roman" panose="02020603050405020304" pitchFamily="18" charset="0"/>
          <a:ea typeface="宋体" panose="02010600030101010101" pitchFamily="2" charset="-122"/>
          <a:cs typeface="微软雅黑" charset="0"/>
        </a:defRPr>
      </a:lvl1pPr>
      <a:lvl2pPr algn="l" rtl="0" eaLnBrk="1" fontAlgn="base" hangingPunct="1">
        <a:spcBef>
          <a:spcPct val="0"/>
        </a:spcBef>
        <a:spcAft>
          <a:spcPct val="0"/>
        </a:spcAft>
        <a:defRPr sz="2500">
          <a:solidFill>
            <a:schemeClr val="tx1"/>
          </a:solidFill>
          <a:latin typeface="Calibri" pitchFamily="34" charset="0"/>
          <a:ea typeface="微软雅黑" pitchFamily="34" charset="-122"/>
          <a:cs typeface="微软雅黑" charset="0"/>
        </a:defRPr>
      </a:lvl2pPr>
      <a:lvl3pPr algn="l" rtl="0" eaLnBrk="1" fontAlgn="base" hangingPunct="1">
        <a:spcBef>
          <a:spcPct val="0"/>
        </a:spcBef>
        <a:spcAft>
          <a:spcPct val="0"/>
        </a:spcAft>
        <a:defRPr sz="2500">
          <a:solidFill>
            <a:schemeClr val="tx1"/>
          </a:solidFill>
          <a:latin typeface="Calibri" pitchFamily="34" charset="0"/>
          <a:ea typeface="微软雅黑" pitchFamily="34" charset="-122"/>
          <a:cs typeface="微软雅黑" charset="0"/>
        </a:defRPr>
      </a:lvl3pPr>
      <a:lvl4pPr algn="l" rtl="0" eaLnBrk="1" fontAlgn="base" hangingPunct="1">
        <a:spcBef>
          <a:spcPct val="0"/>
        </a:spcBef>
        <a:spcAft>
          <a:spcPct val="0"/>
        </a:spcAft>
        <a:defRPr sz="2500">
          <a:solidFill>
            <a:schemeClr val="tx1"/>
          </a:solidFill>
          <a:latin typeface="Calibri" pitchFamily="34" charset="0"/>
          <a:ea typeface="微软雅黑" pitchFamily="34" charset="-122"/>
          <a:cs typeface="微软雅黑" charset="0"/>
        </a:defRPr>
      </a:lvl4pPr>
      <a:lvl5pPr algn="l" rtl="0" eaLnBrk="1" fontAlgn="base" hangingPunct="1">
        <a:spcBef>
          <a:spcPct val="0"/>
        </a:spcBef>
        <a:spcAft>
          <a:spcPct val="0"/>
        </a:spcAft>
        <a:defRPr sz="2500">
          <a:solidFill>
            <a:schemeClr val="tx1"/>
          </a:solidFill>
          <a:latin typeface="Calibri" pitchFamily="34" charset="0"/>
          <a:ea typeface="微软雅黑" pitchFamily="34" charset="-122"/>
          <a:cs typeface="微软雅黑" charset="0"/>
        </a:defRPr>
      </a:lvl5pPr>
      <a:lvl6pPr marL="483870" algn="l" rtl="0" eaLnBrk="1" fontAlgn="base" hangingPunct="1">
        <a:spcBef>
          <a:spcPct val="0"/>
        </a:spcBef>
        <a:spcAft>
          <a:spcPct val="0"/>
        </a:spcAft>
        <a:defRPr sz="2540">
          <a:solidFill>
            <a:schemeClr val="tx1"/>
          </a:solidFill>
          <a:latin typeface="Calibri" pitchFamily="34" charset="0"/>
          <a:ea typeface="黑体" panose="02010609060101010101" charset="-122"/>
        </a:defRPr>
      </a:lvl6pPr>
      <a:lvl7pPr marL="967740" algn="l" rtl="0" eaLnBrk="1" fontAlgn="base" hangingPunct="1">
        <a:spcBef>
          <a:spcPct val="0"/>
        </a:spcBef>
        <a:spcAft>
          <a:spcPct val="0"/>
        </a:spcAft>
        <a:defRPr sz="2540">
          <a:solidFill>
            <a:schemeClr val="tx1"/>
          </a:solidFill>
          <a:latin typeface="Calibri" pitchFamily="34" charset="0"/>
          <a:ea typeface="黑体" panose="02010609060101010101" charset="-122"/>
        </a:defRPr>
      </a:lvl7pPr>
      <a:lvl8pPr marL="1450975" algn="l" rtl="0" eaLnBrk="1" fontAlgn="base" hangingPunct="1">
        <a:spcBef>
          <a:spcPct val="0"/>
        </a:spcBef>
        <a:spcAft>
          <a:spcPct val="0"/>
        </a:spcAft>
        <a:defRPr sz="2540">
          <a:solidFill>
            <a:schemeClr val="tx1"/>
          </a:solidFill>
          <a:latin typeface="Calibri" pitchFamily="34" charset="0"/>
          <a:ea typeface="黑体" panose="02010609060101010101" charset="-122"/>
        </a:defRPr>
      </a:lvl8pPr>
      <a:lvl9pPr marL="1934845" algn="l" rtl="0" eaLnBrk="1" fontAlgn="base" hangingPunct="1">
        <a:spcBef>
          <a:spcPct val="0"/>
        </a:spcBef>
        <a:spcAft>
          <a:spcPct val="0"/>
        </a:spcAft>
        <a:defRPr sz="2540">
          <a:solidFill>
            <a:schemeClr val="tx1"/>
          </a:solidFill>
          <a:latin typeface="Calibri" pitchFamily="34" charset="0"/>
          <a:ea typeface="黑体" panose="02010609060101010101" charset="-122"/>
        </a:defRPr>
      </a:lvl9pPr>
    </p:titleStyle>
    <p:bodyStyle>
      <a:lvl1pPr marL="361950" indent="-361950" algn="l" rtl="0" eaLnBrk="1" fontAlgn="base" hangingPunct="1">
        <a:spcBef>
          <a:spcPct val="20000"/>
        </a:spcBef>
        <a:spcAft>
          <a:spcPct val="0"/>
        </a:spcAft>
        <a:buClr>
          <a:srgbClr val="000066"/>
        </a:buClr>
        <a:buFont typeface="Wingdings" panose="05000000000000000000" pitchFamily="2" charset="2"/>
        <a:buChar char="n"/>
        <a:defRPr sz="2100" baseline="0">
          <a:solidFill>
            <a:schemeClr val="tx1"/>
          </a:solidFill>
          <a:latin typeface="Times New Roman" panose="02020603050405020304" pitchFamily="18" charset="0"/>
          <a:ea typeface="宋体" panose="02010600030101010101" pitchFamily="2" charset="-122"/>
          <a:cs typeface="宋体" charset="0"/>
        </a:defRPr>
      </a:lvl1pPr>
      <a:lvl2pPr marL="785813" indent="-301625" algn="l" rtl="0" eaLnBrk="1" fontAlgn="base" hangingPunct="1">
        <a:spcBef>
          <a:spcPct val="20000"/>
        </a:spcBef>
        <a:spcAft>
          <a:spcPct val="0"/>
        </a:spcAft>
        <a:buFont typeface="Arial" panose="020B0604020202020204" pitchFamily="34" charset="0"/>
        <a:buChar char="–"/>
        <a:defRPr sz="2900">
          <a:solidFill>
            <a:schemeClr val="tx1"/>
          </a:solidFill>
          <a:latin typeface="+mn-lt"/>
          <a:ea typeface="+mn-ea"/>
        </a:defRPr>
      </a:lvl2pPr>
      <a:lvl3pPr marL="1208088" indent="-241300" algn="l" rtl="0" eaLnBrk="1" fontAlgn="base" hangingPunct="1">
        <a:spcBef>
          <a:spcPct val="20000"/>
        </a:spcBef>
        <a:spcAft>
          <a:spcPct val="0"/>
        </a:spcAft>
        <a:buFont typeface="Arial" panose="020B0604020202020204" pitchFamily="34" charset="0"/>
        <a:buChar char="•"/>
        <a:defRPr sz="2500">
          <a:solidFill>
            <a:schemeClr val="tx1"/>
          </a:solidFill>
          <a:latin typeface="+mn-lt"/>
          <a:ea typeface="+mn-ea"/>
        </a:defRPr>
      </a:lvl3pPr>
      <a:lvl4pPr marL="1692275" indent="-241300" algn="l" rtl="0" eaLnBrk="1" fontAlgn="base" hangingPunct="1">
        <a:spcBef>
          <a:spcPct val="20000"/>
        </a:spcBef>
        <a:spcAft>
          <a:spcPct val="0"/>
        </a:spcAft>
        <a:buFont typeface="Arial" panose="020B0604020202020204" pitchFamily="34" charset="0"/>
        <a:buChar char="–"/>
        <a:defRPr sz="2100">
          <a:solidFill>
            <a:schemeClr val="tx1"/>
          </a:solidFill>
          <a:latin typeface="+mn-lt"/>
          <a:ea typeface="+mn-ea"/>
        </a:defRPr>
      </a:lvl4pPr>
      <a:lvl5pPr marL="2176463" indent="-241300" algn="l" rtl="0" eaLnBrk="1" fontAlgn="base" hangingPunct="1">
        <a:spcBef>
          <a:spcPct val="20000"/>
        </a:spcBef>
        <a:spcAft>
          <a:spcPct val="0"/>
        </a:spcAft>
        <a:buFont typeface="Arial" panose="020B0604020202020204" pitchFamily="34" charset="0"/>
        <a:buChar char="»"/>
        <a:defRPr sz="2100">
          <a:solidFill>
            <a:schemeClr val="tx1"/>
          </a:solidFill>
          <a:latin typeface="+mn-lt"/>
          <a:ea typeface="+mn-ea"/>
        </a:defRPr>
      </a:lvl5pPr>
      <a:lvl6pPr marL="2660650" indent="-241935" algn="l" rtl="0" eaLnBrk="1" fontAlgn="base" hangingPunct="1">
        <a:spcBef>
          <a:spcPct val="20000"/>
        </a:spcBef>
        <a:spcAft>
          <a:spcPct val="0"/>
        </a:spcAft>
        <a:buFont typeface="Arial" panose="02080604020202020204" pitchFamily="34" charset="0"/>
        <a:buChar char="»"/>
        <a:defRPr sz="2115">
          <a:solidFill>
            <a:schemeClr val="tx1"/>
          </a:solidFill>
          <a:latin typeface="+mn-lt"/>
          <a:ea typeface="+mn-ea"/>
        </a:defRPr>
      </a:lvl6pPr>
      <a:lvl7pPr marL="3144520" indent="-241935" algn="l" rtl="0" eaLnBrk="1" fontAlgn="base" hangingPunct="1">
        <a:spcBef>
          <a:spcPct val="20000"/>
        </a:spcBef>
        <a:spcAft>
          <a:spcPct val="0"/>
        </a:spcAft>
        <a:buFont typeface="Arial" panose="02080604020202020204" pitchFamily="34" charset="0"/>
        <a:buChar char="»"/>
        <a:defRPr sz="2115">
          <a:solidFill>
            <a:schemeClr val="tx1"/>
          </a:solidFill>
          <a:latin typeface="+mn-lt"/>
          <a:ea typeface="+mn-ea"/>
        </a:defRPr>
      </a:lvl7pPr>
      <a:lvl8pPr marL="3628390" indent="-241935" algn="l" rtl="0" eaLnBrk="1" fontAlgn="base" hangingPunct="1">
        <a:spcBef>
          <a:spcPct val="20000"/>
        </a:spcBef>
        <a:spcAft>
          <a:spcPct val="0"/>
        </a:spcAft>
        <a:buFont typeface="Arial" panose="02080604020202020204" pitchFamily="34" charset="0"/>
        <a:buChar char="»"/>
        <a:defRPr sz="2115">
          <a:solidFill>
            <a:schemeClr val="tx1"/>
          </a:solidFill>
          <a:latin typeface="+mn-lt"/>
          <a:ea typeface="+mn-ea"/>
        </a:defRPr>
      </a:lvl8pPr>
      <a:lvl9pPr marL="4112260" indent="-241935" algn="l" rtl="0" eaLnBrk="1" fontAlgn="base" hangingPunct="1">
        <a:spcBef>
          <a:spcPct val="20000"/>
        </a:spcBef>
        <a:spcAft>
          <a:spcPct val="0"/>
        </a:spcAft>
        <a:buFont typeface="Arial" panose="02080604020202020204" pitchFamily="34" charset="0"/>
        <a:buChar char="»"/>
        <a:defRPr sz="2115">
          <a:solidFill>
            <a:schemeClr val="tx1"/>
          </a:solidFill>
          <a:latin typeface="+mn-lt"/>
          <a:ea typeface="+mn-ea"/>
        </a:defRPr>
      </a:lvl9pPr>
    </p:bodyStyle>
    <p:otherStyle>
      <a:defPPr>
        <a:defRPr lang="zh-CN"/>
      </a:defPPr>
      <a:lvl1pPr marL="0" algn="l" defTabSz="967740" rtl="0" eaLnBrk="1" latinLnBrk="0" hangingPunct="1">
        <a:defRPr sz="1905" kern="1200">
          <a:solidFill>
            <a:schemeClr val="tx1"/>
          </a:solidFill>
          <a:latin typeface="+mn-lt"/>
          <a:ea typeface="+mn-ea"/>
          <a:cs typeface="+mn-cs"/>
        </a:defRPr>
      </a:lvl1pPr>
      <a:lvl2pPr marL="483870" algn="l" defTabSz="967740" rtl="0" eaLnBrk="1" latinLnBrk="0" hangingPunct="1">
        <a:defRPr sz="1905" kern="1200">
          <a:solidFill>
            <a:schemeClr val="tx1"/>
          </a:solidFill>
          <a:latin typeface="+mn-lt"/>
          <a:ea typeface="+mn-ea"/>
          <a:cs typeface="+mn-cs"/>
        </a:defRPr>
      </a:lvl2pPr>
      <a:lvl3pPr marL="967740" algn="l" defTabSz="967740" rtl="0" eaLnBrk="1" latinLnBrk="0" hangingPunct="1">
        <a:defRPr sz="1905" kern="1200">
          <a:solidFill>
            <a:schemeClr val="tx1"/>
          </a:solidFill>
          <a:latin typeface="+mn-lt"/>
          <a:ea typeface="+mn-ea"/>
          <a:cs typeface="+mn-cs"/>
        </a:defRPr>
      </a:lvl3pPr>
      <a:lvl4pPr marL="1450975" algn="l" defTabSz="967740" rtl="0" eaLnBrk="1" latinLnBrk="0" hangingPunct="1">
        <a:defRPr sz="1905" kern="1200">
          <a:solidFill>
            <a:schemeClr val="tx1"/>
          </a:solidFill>
          <a:latin typeface="+mn-lt"/>
          <a:ea typeface="+mn-ea"/>
          <a:cs typeface="+mn-cs"/>
        </a:defRPr>
      </a:lvl4pPr>
      <a:lvl5pPr marL="1934845" algn="l" defTabSz="967740" rtl="0" eaLnBrk="1" latinLnBrk="0" hangingPunct="1">
        <a:defRPr sz="1905" kern="1200">
          <a:solidFill>
            <a:schemeClr val="tx1"/>
          </a:solidFill>
          <a:latin typeface="+mn-lt"/>
          <a:ea typeface="+mn-ea"/>
          <a:cs typeface="+mn-cs"/>
        </a:defRPr>
      </a:lvl5pPr>
      <a:lvl6pPr marL="2418715" algn="l" defTabSz="967740" rtl="0" eaLnBrk="1" latinLnBrk="0" hangingPunct="1">
        <a:defRPr sz="1905" kern="1200">
          <a:solidFill>
            <a:schemeClr val="tx1"/>
          </a:solidFill>
          <a:latin typeface="+mn-lt"/>
          <a:ea typeface="+mn-ea"/>
          <a:cs typeface="+mn-cs"/>
        </a:defRPr>
      </a:lvl6pPr>
      <a:lvl7pPr marL="2902585" algn="l" defTabSz="967740" rtl="0" eaLnBrk="1" latinLnBrk="0" hangingPunct="1">
        <a:defRPr sz="1905" kern="1200">
          <a:solidFill>
            <a:schemeClr val="tx1"/>
          </a:solidFill>
          <a:latin typeface="+mn-lt"/>
          <a:ea typeface="+mn-ea"/>
          <a:cs typeface="+mn-cs"/>
        </a:defRPr>
      </a:lvl7pPr>
      <a:lvl8pPr marL="3386455" algn="l" defTabSz="967740" rtl="0" eaLnBrk="1" latinLnBrk="0" hangingPunct="1">
        <a:defRPr sz="1905" kern="1200">
          <a:solidFill>
            <a:schemeClr val="tx1"/>
          </a:solidFill>
          <a:latin typeface="+mn-lt"/>
          <a:ea typeface="+mn-ea"/>
          <a:cs typeface="+mn-cs"/>
        </a:defRPr>
      </a:lvl8pPr>
      <a:lvl9pPr marL="3870325" algn="l" defTabSz="967740" rtl="0" eaLnBrk="1" latinLnBrk="0" hangingPunct="1">
        <a:defRPr sz="19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19.wmf"/><Relationship Id="rId1" Type="http://schemas.openxmlformats.org/officeDocument/2006/relationships/slideLayout" Target="../slideLayouts/slideLayout2.xml"/><Relationship Id="rId6" Type="http://schemas.openxmlformats.org/officeDocument/2006/relationships/image" Target="../media/image21.wmf"/><Relationship Id="rId5" Type="http://schemas.openxmlformats.org/officeDocument/2006/relationships/oleObject" Target="../embeddings/oleObject2.bin"/><Relationship Id="rId4" Type="http://schemas.openxmlformats.org/officeDocument/2006/relationships/image" Target="../media/image20.wmf"/></Relationships>
</file>

<file path=ppt/slides/_rels/slide37.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4.bin"/><Relationship Id="rId1" Type="http://schemas.openxmlformats.org/officeDocument/2006/relationships/slideLayout" Target="../slideLayouts/slideLayout2.x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edu.tipdm.org/"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www.tipdm.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B75B0B3-9C45-43B9-B23D-D3FD629246B1}"/>
              </a:ext>
            </a:extLst>
          </p:cNvPr>
          <p:cNvSpPr>
            <a:spLocks noGrp="1"/>
          </p:cNvSpPr>
          <p:nvPr>
            <p:ph type="title"/>
          </p:nvPr>
        </p:nvSpPr>
        <p:spPr>
          <a:xfrm>
            <a:off x="5272088" y="2706149"/>
            <a:ext cx="6544007" cy="692150"/>
          </a:xfrm>
        </p:spPr>
        <p:txBody>
          <a:bodyPr/>
          <a:lstStyle/>
          <a:p>
            <a:pPr lvl="0" algn="ctr">
              <a:spcBef>
                <a:spcPts val="1700"/>
              </a:spcBef>
              <a:spcAft>
                <a:spcPts val="1650"/>
              </a:spcAft>
            </a:pPr>
            <a:r>
              <a:rPr lang="zh-CN" altLang="en-US" sz="4000" kern="2200" dirty="0">
                <a:latin typeface="宋体" panose="02010600030101010101" pitchFamily="2" charset="-122"/>
                <a:cs typeface="Times New Roman" panose="02020603050405020304" pitchFamily="18" charset="0"/>
              </a:rPr>
              <a:t>铁路站点客流量预测</a:t>
            </a:r>
            <a:endParaRPr lang="zh-CN" altLang="zh-CN" sz="4000" kern="2200" dirty="0">
              <a:effectLst/>
              <a:latin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07486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6">
            <a:extLst>
              <a:ext uri="{FF2B5EF4-FFF2-40B4-BE49-F238E27FC236}">
                <a16:creationId xmlns:a16="http://schemas.microsoft.com/office/drawing/2014/main" id="{0655586B-F6B4-426E-80D1-04ADB3C76375}"/>
              </a:ext>
            </a:extLst>
          </p:cNvPr>
          <p:cNvCxnSpPr>
            <a:cxnSpLocks/>
          </p:cNvCxnSpPr>
          <p:nvPr/>
        </p:nvCxnSpPr>
        <p:spPr>
          <a:xfrm>
            <a:off x="3264947" y="1348062"/>
            <a:ext cx="5910" cy="4354238"/>
          </a:xfrm>
          <a:prstGeom prst="line">
            <a:avLst/>
          </a:prstGeom>
        </p:spPr>
        <p:style>
          <a:lnRef idx="2">
            <a:schemeClr val="dk1"/>
          </a:lnRef>
          <a:fillRef idx="0">
            <a:schemeClr val="dk1"/>
          </a:fillRef>
          <a:effectRef idx="1">
            <a:schemeClr val="dk1"/>
          </a:effectRef>
          <a:fontRef idx="minor">
            <a:schemeClr val="tx1"/>
          </a:fontRef>
        </p:style>
      </p:cxnSp>
      <p:sp>
        <p:nvSpPr>
          <p:cNvPr id="19" name="Line 2">
            <a:extLst>
              <a:ext uri="{FF2B5EF4-FFF2-40B4-BE49-F238E27FC236}">
                <a16:creationId xmlns:a16="http://schemas.microsoft.com/office/drawing/2014/main" id="{E878D2EE-7AD5-42B3-80C8-BF594574CC4F}"/>
              </a:ext>
            </a:extLst>
          </p:cNvPr>
          <p:cNvSpPr>
            <a:spLocks noChangeShapeType="1"/>
          </p:cNvSpPr>
          <p:nvPr/>
        </p:nvSpPr>
        <p:spPr bwMode="auto">
          <a:xfrm>
            <a:off x="2649786" y="1939743"/>
            <a:ext cx="6604980" cy="0"/>
          </a:xfrm>
          <a:prstGeom prst="line">
            <a:avLst/>
          </a:prstGeom>
        </p:spPr>
        <p:style>
          <a:lnRef idx="2">
            <a:schemeClr val="dk1"/>
          </a:lnRef>
          <a:fillRef idx="0">
            <a:schemeClr val="dk1"/>
          </a:fillRef>
          <a:effectRef idx="1">
            <a:schemeClr val="dk1"/>
          </a:effectRef>
          <a:fontRef idx="minor">
            <a:schemeClr val="tx1"/>
          </a:fontRef>
        </p:style>
        <p:txBody>
          <a:bodyPr/>
          <a:lstStyle/>
          <a:p>
            <a:pPr algn="ctr">
              <a:defRPr/>
            </a:pPr>
            <a:endParaRPr lang="zh-CN" altLang="en-US" sz="2000" b="1" kern="0">
              <a:solidFill>
                <a:sysClr val="windowText" lastClr="000000"/>
              </a:solidFill>
              <a:latin typeface="Times New Roman" panose="02020603050405020304" pitchFamily="18" charset="0"/>
              <a:ea typeface="宋体" panose="02010600030101010101" pitchFamily="2" charset="-122"/>
            </a:endParaRPr>
          </a:p>
        </p:txBody>
      </p:sp>
      <p:sp>
        <p:nvSpPr>
          <p:cNvPr id="20" name="Oval 15">
            <a:extLst>
              <a:ext uri="{FF2B5EF4-FFF2-40B4-BE49-F238E27FC236}">
                <a16:creationId xmlns:a16="http://schemas.microsoft.com/office/drawing/2014/main" id="{4AA2E115-B5CF-48D7-AAF4-34243C4DB9F7}"/>
              </a:ext>
            </a:extLst>
          </p:cNvPr>
          <p:cNvSpPr>
            <a:spLocks noChangeArrowheads="1"/>
          </p:cNvSpPr>
          <p:nvPr/>
        </p:nvSpPr>
        <p:spPr bwMode="auto">
          <a:xfrm>
            <a:off x="2904947" y="1651743"/>
            <a:ext cx="684000" cy="648000"/>
          </a:xfrm>
          <a:prstGeom prst="ellipse">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zh-CN" altLang="zh-CN" sz="2400" b="1" dirty="0">
                <a:solidFill>
                  <a:schemeClr val="bg1"/>
                </a:solidFill>
                <a:latin typeface="Times New Roman" panose="02020603050405020304" pitchFamily="18" charset="0"/>
              </a:rPr>
              <a:t>1</a:t>
            </a:r>
            <a:endParaRPr lang="en-US" altLang="zh-CN" sz="2400" b="1" dirty="0">
              <a:solidFill>
                <a:schemeClr val="bg1"/>
              </a:solidFill>
              <a:latin typeface="Times New Roman" panose="02020603050405020304" pitchFamily="18" charset="0"/>
            </a:endParaRPr>
          </a:p>
        </p:txBody>
      </p:sp>
      <p:sp>
        <p:nvSpPr>
          <p:cNvPr id="23"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00531" y="2608672"/>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预处理客流量数据</a:t>
            </a:r>
            <a:endParaRPr lang="zh-CN" altLang="en-US" sz="2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标题 3">
            <a:extLst>
              <a:ext uri="{FF2B5EF4-FFF2-40B4-BE49-F238E27FC236}">
                <a16:creationId xmlns:a16="http://schemas.microsoft.com/office/drawing/2014/main" id="{23AA43DE-EC22-42DF-863E-F4636BE2010D}"/>
              </a:ext>
            </a:extLst>
          </p:cNvPr>
          <p:cNvSpPr>
            <a:spLocks noGrp="1"/>
          </p:cNvSpPr>
          <p:nvPr>
            <p:ph type="title"/>
          </p:nvPr>
        </p:nvSpPr>
        <p:spPr/>
        <p:txBody>
          <a:bodyPr/>
          <a:lstStyle/>
          <a:p>
            <a:r>
              <a:rPr lang="zh-CN" altLang="en-US" sz="2800" dirty="0">
                <a:latin typeface="Times New Roman" panose="02020603050405020304" pitchFamily="18" charset="0"/>
              </a:rPr>
              <a:t>目录</a:t>
            </a:r>
          </a:p>
        </p:txBody>
      </p:sp>
      <p:sp>
        <p:nvSpPr>
          <p:cNvPr id="13"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00531" y="1579743"/>
            <a:ext cx="4859850" cy="684000"/>
          </a:xfrm>
          <a:prstGeom prst="actionButtonBlank">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dirty="0">
                <a:solidFill>
                  <a:schemeClr val="bg1"/>
                </a:solidFill>
                <a:latin typeface="Times New Roman" panose="02020603050405020304" pitchFamily="18" charset="0"/>
                <a:ea typeface="宋体" panose="02010600030101010101" pitchFamily="2" charset="-122"/>
              </a:rPr>
              <a:t>分析背景与目标</a:t>
            </a:r>
          </a:p>
        </p:txBody>
      </p:sp>
      <p:sp>
        <p:nvSpPr>
          <p:cNvPr id="15" name="Oval 15">
            <a:extLst>
              <a:ext uri="{FF2B5EF4-FFF2-40B4-BE49-F238E27FC236}">
                <a16:creationId xmlns:a16="http://schemas.microsoft.com/office/drawing/2014/main" id="{4AA2E115-B5CF-48D7-AAF4-34243C4DB9F7}"/>
              </a:ext>
            </a:extLst>
          </p:cNvPr>
          <p:cNvSpPr>
            <a:spLocks noChangeArrowheads="1"/>
          </p:cNvSpPr>
          <p:nvPr/>
        </p:nvSpPr>
        <p:spPr bwMode="auto">
          <a:xfrm>
            <a:off x="2928857" y="2626672"/>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2</a:t>
            </a:r>
          </a:p>
        </p:txBody>
      </p:sp>
      <p:sp>
        <p:nvSpPr>
          <p:cNvPr id="21"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12450" y="366087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kern="100" dirty="0">
                <a:latin typeface="Times New Roman" panose="02020603050405020304" pitchFamily="18" charset="0"/>
                <a:ea typeface="宋体" panose="02010600030101010101" pitchFamily="2" charset="-122"/>
                <a:cs typeface="Times New Roman" panose="02020603050405020304" pitchFamily="18" charset="0"/>
              </a:rPr>
              <a:t>探索客流量数据</a:t>
            </a:r>
            <a:endParaRPr lang="zh-CN" altLang="en-US" sz="2400" b="1" dirty="0">
              <a:latin typeface="Times New Roman" panose="02020603050405020304" pitchFamily="18" charset="0"/>
              <a:ea typeface="宋体" panose="02010600030101010101" pitchFamily="2" charset="-122"/>
            </a:endParaRPr>
          </a:p>
        </p:txBody>
      </p:sp>
      <p:sp>
        <p:nvSpPr>
          <p:cNvPr id="22" name="Oval 15">
            <a:extLst>
              <a:ext uri="{FF2B5EF4-FFF2-40B4-BE49-F238E27FC236}">
                <a16:creationId xmlns:a16="http://schemas.microsoft.com/office/drawing/2014/main" id="{4AA2E115-B5CF-48D7-AAF4-34243C4DB9F7}"/>
              </a:ext>
            </a:extLst>
          </p:cNvPr>
          <p:cNvSpPr>
            <a:spLocks noChangeArrowheads="1"/>
          </p:cNvSpPr>
          <p:nvPr/>
        </p:nvSpPr>
        <p:spPr bwMode="auto">
          <a:xfrm>
            <a:off x="2928857" y="367887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3</a:t>
            </a:r>
          </a:p>
        </p:txBody>
      </p:sp>
      <p:sp>
        <p:nvSpPr>
          <p:cNvPr id="28"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12450" y="4715497"/>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dirty="0">
                <a:latin typeface="Times New Roman" panose="02020603050405020304" pitchFamily="18" charset="0"/>
                <a:ea typeface="宋体" panose="02010600030101010101" pitchFamily="2" charset="-122"/>
              </a:rPr>
              <a:t>构建模型并预测客流量</a:t>
            </a:r>
          </a:p>
        </p:txBody>
      </p:sp>
      <p:sp>
        <p:nvSpPr>
          <p:cNvPr id="29" name="Oval 15">
            <a:extLst>
              <a:ext uri="{FF2B5EF4-FFF2-40B4-BE49-F238E27FC236}">
                <a16:creationId xmlns:a16="http://schemas.microsoft.com/office/drawing/2014/main" id="{4AA2E115-B5CF-48D7-AAF4-34243C4DB9F7}"/>
              </a:ext>
            </a:extLst>
          </p:cNvPr>
          <p:cNvSpPr>
            <a:spLocks noChangeArrowheads="1"/>
          </p:cNvSpPr>
          <p:nvPr/>
        </p:nvSpPr>
        <p:spPr bwMode="auto">
          <a:xfrm>
            <a:off x="2904947" y="4733497"/>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4</a:t>
            </a:r>
          </a:p>
        </p:txBody>
      </p:sp>
    </p:spTree>
    <p:extLst>
      <p:ext uri="{BB962C8B-B14F-4D97-AF65-F5344CB8AC3E}">
        <p14:creationId xmlns:p14="http://schemas.microsoft.com/office/powerpoint/2010/main" val="507703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30F217A6-A7B3-DAD7-BF7E-83EC814FD950}"/>
              </a:ext>
            </a:extLst>
          </p:cNvPr>
          <p:cNvSpPr>
            <a:spLocks noGrp="1"/>
          </p:cNvSpPr>
          <p:nvPr>
            <p:ph idx="1"/>
          </p:nvPr>
        </p:nvSpPr>
        <p:spPr/>
        <p:txBody>
          <a:bodyPr/>
          <a:lstStyle/>
          <a:p>
            <a:r>
              <a:rPr lang="zh-CN" altLang="zh-CN" sz="1800" kern="0" dirty="0">
                <a:effectLst/>
                <a:latin typeface="宋体" panose="02010600030101010101" pitchFamily="2" charset="-122"/>
              </a:rPr>
              <a:t>铁路是我国居民出行重要的交通方式随着社会经济的发展，铁路车站客流量增长速度较快，日均接发列车数量也有较大增加，车流、客流密度明显增加</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尤其是在春运、寒暑假、黄金周及节假日期间，客流量相比平常有大幅度的增加，铁路客运组织难度较大。</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因此有必要对铁路站点客流量规律进行分析，预测站点出行客流量，为铁路部门进行站点规划、服务改进等工作提供必要的理论依据。</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本案例通过对列车运行数据进行分析，对</a:t>
            </a:r>
            <a:r>
              <a:rPr lang="en-US" altLang="zh-CN" sz="1800" kern="0" dirty="0">
                <a:effectLst/>
              </a:rPr>
              <a:t>ST111-01</a:t>
            </a:r>
            <a:r>
              <a:rPr lang="zh-CN" altLang="zh-CN" sz="1800" kern="0" dirty="0">
                <a:effectLst/>
                <a:latin typeface="宋体" panose="02010600030101010101" pitchFamily="2" charset="-122"/>
              </a:rPr>
              <a:t>站点的客流量规律进行探索分析，并构建模型预测</a:t>
            </a:r>
            <a:r>
              <a:rPr lang="en-US" altLang="zh-CN" sz="1800" kern="0" dirty="0">
                <a:effectLst/>
              </a:rPr>
              <a:t>ST111-01</a:t>
            </a:r>
            <a:r>
              <a:rPr lang="zh-CN" altLang="zh-CN" sz="1800" kern="0" dirty="0">
                <a:effectLst/>
                <a:latin typeface="宋体" panose="02010600030101010101" pitchFamily="2" charset="-122"/>
              </a:rPr>
              <a:t>站点的出行客流量，进而给铁路部门的站点规划、服务改进与列车调度提供合理参考。</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从每年的春运期间以及旅游淡季期间的铁路客流量数据中可以发现客流量符合一定的变化规律。为分析客流量中隐藏的规律，首先需要了解相关行业背景以及列车运行数据。</a:t>
            </a: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dirty="0"/>
          </a:p>
        </p:txBody>
      </p:sp>
      <p:sp>
        <p:nvSpPr>
          <p:cNvPr id="3" name="标题 2">
            <a:extLst>
              <a:ext uri="{FF2B5EF4-FFF2-40B4-BE49-F238E27FC236}">
                <a16:creationId xmlns:a16="http://schemas.microsoft.com/office/drawing/2014/main" id="{44AEDBA3-CB18-A820-124F-D3E2C30BDACC}"/>
              </a:ext>
            </a:extLst>
          </p:cNvPr>
          <p:cNvSpPr>
            <a:spLocks noGrp="1"/>
          </p:cNvSpPr>
          <p:nvPr>
            <p:ph type="title"/>
          </p:nvPr>
        </p:nvSpPr>
        <p:spPr/>
        <p:txBody>
          <a:bodyPr/>
          <a:lstStyle/>
          <a:p>
            <a:r>
              <a:rPr lang="zh-CN" altLang="en-US" dirty="0"/>
              <a:t>分析背景与目标</a:t>
            </a:r>
          </a:p>
        </p:txBody>
      </p:sp>
    </p:spTree>
    <p:extLst>
      <p:ext uri="{BB962C8B-B14F-4D97-AF65-F5344CB8AC3E}">
        <p14:creationId xmlns:p14="http://schemas.microsoft.com/office/powerpoint/2010/main" val="185253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D171FF8B-901C-556A-2BFE-695588FC1F73}"/>
              </a:ext>
            </a:extLst>
          </p:cNvPr>
          <p:cNvSpPr>
            <a:spLocks noGrp="1"/>
          </p:cNvSpPr>
          <p:nvPr>
            <p:ph idx="1"/>
          </p:nvPr>
        </p:nvSpPr>
        <p:spPr/>
        <p:txBody>
          <a:bodyPr/>
          <a:lstStyle/>
          <a:p>
            <a:r>
              <a:rPr lang="zh-CN" altLang="zh-CN" sz="1800" kern="0" dirty="0">
                <a:effectLst/>
                <a:latin typeface="宋体" panose="02010600030101010101" pitchFamily="2" charset="-122"/>
              </a:rPr>
              <a:t>随着时代经济的发展，交通越来越发达的同时，人们的出行意愿也越发强烈。</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铁路兼具方便、快捷与价格低廉的特点，是我国居民长途旅行主要的交通方式之一。</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在这样的背景下，铁路部门面临几个难题</a:t>
            </a:r>
            <a:r>
              <a:rPr lang="zh-CN" altLang="en-US" dirty="0">
                <a:latin typeface="宋体" panose="02010600030101010101" pitchFamily="2" charset="-122"/>
              </a:rPr>
              <a:t>。</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如何正确规划列车调度，改变“一票难求”的购票局面？</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如何合理地制定票价？</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如何提高旅客出行的体验？</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针对这些问题，铁路部门需要对现有的制度与方法进行优化。</a:t>
            </a:r>
            <a:endParaRPr lang="en-US" altLang="zh-CN" kern="100" dirty="0">
              <a:latin typeface="宋体" panose="02010600030101010101" pitchFamily="2" charset="-122"/>
            </a:endParaRPr>
          </a:p>
          <a:p>
            <a:r>
              <a:rPr lang="zh-CN" altLang="zh-CN" sz="1800" kern="0" dirty="0">
                <a:effectLst/>
                <a:latin typeface="宋体" panose="02010600030101010101" pitchFamily="2" charset="-122"/>
              </a:rPr>
              <a:t>铁路客运运输的发展依赖于合理、科学的决策，而科学的决策显然离不开科学的预测。</a:t>
            </a:r>
            <a:endParaRPr lang="en-US" altLang="zh-CN" sz="1800" kern="0" dirty="0">
              <a:effectLst/>
              <a:latin typeface="宋体" panose="02010600030101010101" pitchFamily="2" charset="-122"/>
            </a:endParaRPr>
          </a:p>
        </p:txBody>
      </p:sp>
      <p:sp>
        <p:nvSpPr>
          <p:cNvPr id="3" name="标题 2">
            <a:extLst>
              <a:ext uri="{FF2B5EF4-FFF2-40B4-BE49-F238E27FC236}">
                <a16:creationId xmlns:a16="http://schemas.microsoft.com/office/drawing/2014/main" id="{0DB0C62B-7A86-3E0A-3469-E573114A6A91}"/>
              </a:ext>
            </a:extLst>
          </p:cNvPr>
          <p:cNvSpPr>
            <a:spLocks noGrp="1"/>
          </p:cNvSpPr>
          <p:nvPr>
            <p:ph type="title"/>
          </p:nvPr>
        </p:nvSpPr>
        <p:spPr/>
        <p:txBody>
          <a:bodyPr/>
          <a:lstStyle/>
          <a:p>
            <a:r>
              <a:rPr lang="zh-CN" altLang="en-US" dirty="0"/>
              <a:t>背景</a:t>
            </a:r>
          </a:p>
        </p:txBody>
      </p:sp>
    </p:spTree>
    <p:extLst>
      <p:ext uri="{BB962C8B-B14F-4D97-AF65-F5344CB8AC3E}">
        <p14:creationId xmlns:p14="http://schemas.microsoft.com/office/powerpoint/2010/main" val="3309702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A0CD0149-3EA7-E253-99ED-CAFA84439DD5}"/>
              </a:ext>
            </a:extLst>
          </p:cNvPr>
          <p:cNvSpPr>
            <a:spLocks noGrp="1"/>
          </p:cNvSpPr>
          <p:nvPr>
            <p:ph idx="1"/>
          </p:nvPr>
        </p:nvSpPr>
        <p:spPr/>
        <p:txBody>
          <a:bodyPr/>
          <a:lstStyle/>
          <a:p>
            <a:r>
              <a:rPr lang="zh-CN" altLang="zh-CN" sz="1800" kern="0" dirty="0">
                <a:effectLst/>
                <a:latin typeface="宋体" panose="02010600030101010101" pitchFamily="2" charset="-122"/>
              </a:rPr>
              <a:t>科学的预测能使铁路部门对未来做出规划，可以为</a:t>
            </a:r>
            <a:r>
              <a:rPr lang="zh-CN" altLang="en-US" dirty="0">
                <a:latin typeface="宋体" panose="02010600030101010101" pitchFamily="2" charset="-122"/>
              </a:rPr>
              <a:t>以下方面等提供帮助。</a:t>
            </a:r>
            <a:endParaRPr lang="en-US" altLang="zh-CN" dirty="0">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制定合理的价格</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改善客运站组织方式</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优化铁路车辆资源配置</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提高客运设备的服务能力</a:t>
            </a:r>
            <a:r>
              <a:rPr lang="zh-CN" altLang="en-US" sz="1800" kern="0" dirty="0">
                <a:effectLst/>
                <a:latin typeface="宋体" panose="02010600030101010101" pitchFamily="2" charset="-122"/>
              </a:rPr>
              <a:t>等。</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铁路部门科学的预测对提高铁路客运运输效率具有重要的意义。</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4385F1FA-27D0-F747-AF14-975202273E06}"/>
              </a:ext>
            </a:extLst>
          </p:cNvPr>
          <p:cNvSpPr>
            <a:spLocks noGrp="1"/>
          </p:cNvSpPr>
          <p:nvPr>
            <p:ph type="title"/>
          </p:nvPr>
        </p:nvSpPr>
        <p:spPr/>
        <p:txBody>
          <a:bodyPr/>
          <a:lstStyle/>
          <a:p>
            <a:r>
              <a:rPr lang="zh-CN" altLang="en-US" dirty="0"/>
              <a:t>背景</a:t>
            </a:r>
          </a:p>
        </p:txBody>
      </p:sp>
    </p:spTree>
    <p:extLst>
      <p:ext uri="{BB962C8B-B14F-4D97-AF65-F5344CB8AC3E}">
        <p14:creationId xmlns:p14="http://schemas.microsoft.com/office/powerpoint/2010/main" val="318275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8F01DB7E-C936-8422-5570-4B6E244B9561}"/>
              </a:ext>
            </a:extLst>
          </p:cNvPr>
          <p:cNvSpPr>
            <a:spLocks noGrp="1"/>
          </p:cNvSpPr>
          <p:nvPr>
            <p:ph idx="1"/>
          </p:nvPr>
        </p:nvSpPr>
        <p:spPr/>
        <p:txBody>
          <a:bodyPr/>
          <a:lstStyle/>
          <a:p>
            <a:r>
              <a:rPr lang="zh-CN" altLang="zh-CN" sz="1800" kern="0" dirty="0">
                <a:effectLst/>
                <a:latin typeface="宋体" panose="02010600030101010101" pitchFamily="2" charset="-122"/>
              </a:rPr>
              <a:t>本案例选取</a:t>
            </a:r>
            <a:r>
              <a:rPr lang="en-US" altLang="zh-CN" sz="1800" kern="0" dirty="0">
                <a:effectLst/>
              </a:rPr>
              <a:t>2015</a:t>
            </a:r>
            <a:r>
              <a:rPr lang="zh-CN" altLang="zh-CN" sz="1800" kern="0" dirty="0">
                <a:effectLst/>
                <a:latin typeface="宋体" panose="02010600030101010101" pitchFamily="2" charset="-122"/>
              </a:rPr>
              <a:t>年</a:t>
            </a:r>
            <a:r>
              <a:rPr lang="en-US" altLang="zh-CN" sz="1800" kern="0" dirty="0">
                <a:effectLst/>
              </a:rPr>
              <a:t>1</a:t>
            </a:r>
            <a:r>
              <a:rPr lang="zh-CN" altLang="zh-CN" sz="1800" kern="0" dirty="0">
                <a:effectLst/>
                <a:latin typeface="宋体" panose="02010600030101010101" pitchFamily="2" charset="-122"/>
              </a:rPr>
              <a:t>月到</a:t>
            </a:r>
            <a:r>
              <a:rPr lang="en-US" altLang="zh-CN" sz="1800" kern="0" dirty="0">
                <a:effectLst/>
              </a:rPr>
              <a:t>2016</a:t>
            </a:r>
            <a:r>
              <a:rPr lang="zh-CN" altLang="zh-CN" sz="1800" kern="0" dirty="0">
                <a:effectLst/>
                <a:latin typeface="宋体" panose="02010600030101010101" pitchFamily="2" charset="-122"/>
              </a:rPr>
              <a:t>年</a:t>
            </a:r>
            <a:r>
              <a:rPr lang="en-US" altLang="zh-CN" sz="1800" kern="0" dirty="0">
                <a:effectLst/>
              </a:rPr>
              <a:t>3</a:t>
            </a:r>
            <a:r>
              <a:rPr lang="zh-CN" altLang="zh-CN" sz="1800" kern="0" dirty="0">
                <a:effectLst/>
                <a:latin typeface="宋体" panose="02010600030101010101" pitchFamily="2" charset="-122"/>
              </a:rPr>
              <a:t>月的列车运行数据，重点对</a:t>
            </a:r>
            <a:r>
              <a:rPr lang="en-US" altLang="zh-CN" sz="1800" kern="0" dirty="0">
                <a:effectLst/>
              </a:rPr>
              <a:t>ST111-01</a:t>
            </a:r>
            <a:r>
              <a:rPr lang="zh-CN" altLang="zh-CN" sz="1800" kern="0" dirty="0">
                <a:effectLst/>
                <a:latin typeface="宋体" panose="02010600030101010101" pitchFamily="2" charset="-122"/>
              </a:rPr>
              <a:t>站点的出行客流量进行分析。</a:t>
            </a:r>
            <a:endParaRPr lang="en-US" altLang="zh-CN" sz="1800" kern="0" dirty="0">
              <a:effectLst/>
              <a:latin typeface="宋体" panose="02010600030101010101" pitchFamily="2" charset="-122"/>
            </a:endParaRPr>
          </a:p>
          <a:p>
            <a:r>
              <a:rPr lang="zh-CN" altLang="zh-CN" sz="1800" b="1" kern="0" dirty="0">
                <a:effectLst/>
                <a:latin typeface="宋体" panose="02010600030101010101" pitchFamily="2" charset="-122"/>
              </a:rPr>
              <a:t>列车运行的部分梯形密度表数据</a:t>
            </a:r>
            <a:r>
              <a:rPr lang="zh-CN" altLang="zh-CN" sz="1800" kern="0" dirty="0">
                <a:effectLst/>
                <a:latin typeface="宋体" panose="02010600030101010101" pitchFamily="2" charset="-122"/>
              </a:rPr>
              <a:t>如</a:t>
            </a:r>
            <a:r>
              <a:rPr lang="zh-CN" altLang="en-US" sz="1800" kern="0" dirty="0">
                <a:effectLst/>
                <a:latin typeface="宋体" panose="02010600030101010101" pitchFamily="2" charset="-122"/>
              </a:rPr>
              <a:t>下</a:t>
            </a:r>
            <a:r>
              <a:rPr lang="zh-CN" altLang="zh-CN" sz="1800" kern="0" dirty="0">
                <a:effectLst/>
                <a:latin typeface="宋体" panose="02010600030101010101" pitchFamily="2" charset="-122"/>
              </a:rPr>
              <a:t>表所示。</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D402B0D6-4E77-8CD0-DD53-DD00F3A3834A}"/>
              </a:ext>
            </a:extLst>
          </p:cNvPr>
          <p:cNvSpPr>
            <a:spLocks noGrp="1"/>
          </p:cNvSpPr>
          <p:nvPr>
            <p:ph type="title"/>
          </p:nvPr>
        </p:nvSpPr>
        <p:spPr/>
        <p:txBody>
          <a:bodyPr/>
          <a:lstStyle/>
          <a:p>
            <a:r>
              <a:rPr lang="zh-CN" altLang="en-US" dirty="0"/>
              <a:t>数据说明</a:t>
            </a:r>
          </a:p>
        </p:txBody>
      </p:sp>
      <p:graphicFrame>
        <p:nvGraphicFramePr>
          <p:cNvPr id="6" name="表格 5">
            <a:extLst>
              <a:ext uri="{FF2B5EF4-FFF2-40B4-BE49-F238E27FC236}">
                <a16:creationId xmlns:a16="http://schemas.microsoft.com/office/drawing/2014/main" id="{96F92406-7F8D-5059-ACCF-2B9C8BB90A50}"/>
              </a:ext>
            </a:extLst>
          </p:cNvPr>
          <p:cNvGraphicFramePr>
            <a:graphicFrameLocks noGrp="1"/>
          </p:cNvGraphicFramePr>
          <p:nvPr>
            <p:extLst>
              <p:ext uri="{D42A27DB-BD31-4B8C-83A1-F6EECF244321}">
                <p14:modId xmlns:p14="http://schemas.microsoft.com/office/powerpoint/2010/main" val="1055804630"/>
              </p:ext>
            </p:extLst>
          </p:nvPr>
        </p:nvGraphicFramePr>
        <p:xfrm>
          <a:off x="1886143" y="2243580"/>
          <a:ext cx="8419714" cy="3598076"/>
        </p:xfrm>
        <a:graphic>
          <a:graphicData uri="http://schemas.openxmlformats.org/drawingml/2006/table">
            <a:tbl>
              <a:tblPr firstRow="1" firstCol="1" bandRow="1" bandCol="1">
                <a:tableStyleId>{5C22544A-7EE6-4342-B048-85BDC9FD1C3A}</a:tableStyleId>
              </a:tblPr>
              <a:tblGrid>
                <a:gridCol w="1000263">
                  <a:extLst>
                    <a:ext uri="{9D8B030D-6E8A-4147-A177-3AD203B41FA5}">
                      <a16:colId xmlns:a16="http://schemas.microsoft.com/office/drawing/2014/main" val="2230466305"/>
                    </a:ext>
                  </a:extLst>
                </a:gridCol>
                <a:gridCol w="764510">
                  <a:extLst>
                    <a:ext uri="{9D8B030D-6E8A-4147-A177-3AD203B41FA5}">
                      <a16:colId xmlns:a16="http://schemas.microsoft.com/office/drawing/2014/main" val="83204457"/>
                    </a:ext>
                  </a:extLst>
                </a:gridCol>
                <a:gridCol w="784717">
                  <a:extLst>
                    <a:ext uri="{9D8B030D-6E8A-4147-A177-3AD203B41FA5}">
                      <a16:colId xmlns:a16="http://schemas.microsoft.com/office/drawing/2014/main" val="1390048362"/>
                    </a:ext>
                  </a:extLst>
                </a:gridCol>
                <a:gridCol w="784717">
                  <a:extLst>
                    <a:ext uri="{9D8B030D-6E8A-4147-A177-3AD203B41FA5}">
                      <a16:colId xmlns:a16="http://schemas.microsoft.com/office/drawing/2014/main" val="2829878310"/>
                    </a:ext>
                  </a:extLst>
                </a:gridCol>
                <a:gridCol w="784717">
                  <a:extLst>
                    <a:ext uri="{9D8B030D-6E8A-4147-A177-3AD203B41FA5}">
                      <a16:colId xmlns:a16="http://schemas.microsoft.com/office/drawing/2014/main" val="2168762349"/>
                    </a:ext>
                  </a:extLst>
                </a:gridCol>
                <a:gridCol w="1044044">
                  <a:extLst>
                    <a:ext uri="{9D8B030D-6E8A-4147-A177-3AD203B41FA5}">
                      <a16:colId xmlns:a16="http://schemas.microsoft.com/office/drawing/2014/main" val="2297084386"/>
                    </a:ext>
                  </a:extLst>
                </a:gridCol>
                <a:gridCol w="1044044">
                  <a:extLst>
                    <a:ext uri="{9D8B030D-6E8A-4147-A177-3AD203B41FA5}">
                      <a16:colId xmlns:a16="http://schemas.microsoft.com/office/drawing/2014/main" val="1150541294"/>
                    </a:ext>
                  </a:extLst>
                </a:gridCol>
                <a:gridCol w="784717">
                  <a:extLst>
                    <a:ext uri="{9D8B030D-6E8A-4147-A177-3AD203B41FA5}">
                      <a16:colId xmlns:a16="http://schemas.microsoft.com/office/drawing/2014/main" val="1883942769"/>
                    </a:ext>
                  </a:extLst>
                </a:gridCol>
                <a:gridCol w="784717">
                  <a:extLst>
                    <a:ext uri="{9D8B030D-6E8A-4147-A177-3AD203B41FA5}">
                      <a16:colId xmlns:a16="http://schemas.microsoft.com/office/drawing/2014/main" val="3747168565"/>
                    </a:ext>
                  </a:extLst>
                </a:gridCol>
                <a:gridCol w="643268">
                  <a:extLst>
                    <a:ext uri="{9D8B030D-6E8A-4147-A177-3AD203B41FA5}">
                      <a16:colId xmlns:a16="http://schemas.microsoft.com/office/drawing/2014/main" val="2211886671"/>
                    </a:ext>
                  </a:extLst>
                </a:gridCol>
              </a:tblGrid>
              <a:tr h="244019">
                <a:tc gridSpan="10">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GT06 ST013-ST190-01 </a:t>
                      </a:r>
                      <a:r>
                        <a:rPr lang="zh-CN" sz="1800" kern="0" dirty="0">
                          <a:effectLst/>
                          <a:latin typeface="宋体" panose="02010600030101010101" pitchFamily="2" charset="-122"/>
                          <a:ea typeface="宋体" panose="02010600030101010101" pitchFamily="2" charset="-122"/>
                        </a:rPr>
                        <a:t>开行</a:t>
                      </a:r>
                      <a:r>
                        <a:rPr lang="en-US" sz="1800" kern="0" dirty="0">
                          <a:effectLst/>
                          <a:latin typeface="宋体" panose="02010600030101010101" pitchFamily="2" charset="-122"/>
                          <a:ea typeface="宋体" panose="02010600030101010101" pitchFamily="2" charset="-122"/>
                        </a:rPr>
                        <a:t>1</a:t>
                      </a:r>
                      <a:r>
                        <a:rPr lang="zh-CN" sz="1800" kern="0" dirty="0">
                          <a:effectLst/>
                          <a:latin typeface="宋体" panose="02010600030101010101" pitchFamily="2" charset="-122"/>
                          <a:ea typeface="宋体" panose="02010600030101010101" pitchFamily="2" charset="-122"/>
                        </a:rPr>
                        <a:t>天 日均定员：</a:t>
                      </a:r>
                      <a:r>
                        <a:rPr lang="en-US" sz="1800" kern="0" dirty="0">
                          <a:effectLst/>
                          <a:latin typeface="宋体" panose="02010600030101010101" pitchFamily="2" charset="-122"/>
                          <a:ea typeface="宋体" panose="02010600030101010101" pitchFamily="2" charset="-122"/>
                        </a:rPr>
                        <a:t>1015 </a:t>
                      </a:r>
                      <a:r>
                        <a:rPr lang="zh-CN" sz="1800" kern="0" dirty="0">
                          <a:effectLst/>
                          <a:latin typeface="宋体" panose="02010600030101010101" pitchFamily="2" charset="-122"/>
                          <a:ea typeface="宋体" panose="02010600030101010101" pitchFamily="2" charset="-122"/>
                        </a:rPr>
                        <a:t>客座率：</a:t>
                      </a:r>
                      <a:r>
                        <a:rPr lang="en-US" sz="1800" kern="0" dirty="0">
                          <a:effectLst/>
                          <a:latin typeface="宋体" panose="02010600030101010101" pitchFamily="2" charset="-122"/>
                          <a:ea typeface="宋体" panose="02010600030101010101" pitchFamily="2" charset="-122"/>
                        </a:rPr>
                        <a:t>89.6 %</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837464839"/>
                  </a:ext>
                </a:extLst>
              </a:tr>
              <a:tr h="488039">
                <a:tc gridSpan="2">
                  <a:txBody>
                    <a:bodyPr/>
                    <a:lstStyle/>
                    <a:p>
                      <a:pPr algn="ctr">
                        <a:spcBef>
                          <a:spcPts val="180"/>
                        </a:spcBef>
                        <a:spcAft>
                          <a:spcPts val="180"/>
                        </a:spcAft>
                      </a:pPr>
                      <a:r>
                        <a:rPr lang="zh-CN" sz="1800" kern="0" dirty="0">
                          <a:effectLst/>
                          <a:latin typeface="宋体" panose="02010600030101010101" pitchFamily="2" charset="-122"/>
                          <a:ea typeface="宋体" panose="02010600030101010101" pitchFamily="2" charset="-122"/>
                        </a:rPr>
                        <a:t>上车站</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hMerge="1">
                  <a:txBody>
                    <a:bodyPr/>
                    <a:lstStyle/>
                    <a:p>
                      <a:endParaRPr lang="zh-CN" altLang="en-US"/>
                    </a:p>
                  </a:txBody>
                  <a:tcP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ST013</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ST241</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ST021</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ST111-03</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ST111-01</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ST326</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ST250</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rowSpan="2">
                  <a:txBody>
                    <a:bodyPr/>
                    <a:lstStyle/>
                    <a:p>
                      <a:pPr algn="ctr">
                        <a:spcBef>
                          <a:spcPts val="180"/>
                        </a:spcBef>
                        <a:spcAft>
                          <a:spcPts val="180"/>
                        </a:spcAft>
                      </a:pPr>
                      <a:r>
                        <a:rPr lang="zh-CN" sz="1800" kern="0">
                          <a:effectLst/>
                          <a:latin typeface="宋体" panose="02010600030101010101" pitchFamily="2" charset="-122"/>
                          <a:ea typeface="宋体" panose="02010600030101010101" pitchFamily="2" charset="-122"/>
                        </a:rPr>
                        <a:t>下车人数合计</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extLst>
                  <a:ext uri="{0D108BD9-81ED-4DB2-BD59-A6C34878D82A}">
                    <a16:rowId xmlns:a16="http://schemas.microsoft.com/office/drawing/2014/main" val="2705551124"/>
                  </a:ext>
                </a:extLst>
              </a:tr>
              <a:tr h="488039">
                <a:tc>
                  <a:txBody>
                    <a:bodyPr/>
                    <a:lstStyle/>
                    <a:p>
                      <a:pPr algn="ctr">
                        <a:spcBef>
                          <a:spcPts val="180"/>
                        </a:spcBef>
                        <a:spcAft>
                          <a:spcPts val="180"/>
                        </a:spcAft>
                      </a:pPr>
                      <a:r>
                        <a:rPr lang="zh-CN" sz="1800" kern="0" dirty="0">
                          <a:effectLst/>
                          <a:latin typeface="宋体" panose="02010600030101010101" pitchFamily="2" charset="-122"/>
                          <a:ea typeface="宋体" panose="02010600030101010101" pitchFamily="2" charset="-122"/>
                        </a:rPr>
                        <a:t>下车站</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zh-CN" sz="1800" kern="0" dirty="0">
                          <a:effectLst/>
                          <a:latin typeface="宋体" panose="02010600030101010101" pitchFamily="2" charset="-122"/>
                          <a:ea typeface="宋体" panose="02010600030101010101" pitchFamily="2" charset="-122"/>
                        </a:rPr>
                        <a:t>开</a:t>
                      </a:r>
                      <a:r>
                        <a:rPr lang="en-US" sz="1800" kern="0" dirty="0">
                          <a:effectLst/>
                          <a:latin typeface="宋体" panose="02010600030101010101" pitchFamily="2" charset="-122"/>
                          <a:ea typeface="宋体" panose="02010600030101010101" pitchFamily="2" charset="-122"/>
                        </a:rPr>
                        <a:t>/</a:t>
                      </a:r>
                      <a:r>
                        <a:rPr lang="zh-CN" sz="1800" kern="0" dirty="0">
                          <a:effectLst/>
                          <a:latin typeface="宋体" panose="02010600030101010101" pitchFamily="2" charset="-122"/>
                          <a:ea typeface="宋体" panose="02010600030101010101" pitchFamily="2" charset="-122"/>
                        </a:rPr>
                        <a:t>到点</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07:25</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08:03</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08:30</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09:20</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09:39</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10:22</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10:59</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6602" marR="26602" marT="0" marB="0" anchor="ctr"/>
                </a:tc>
                <a:tc vMerge="1">
                  <a:txBody>
                    <a:bodyPr/>
                    <a:lstStyle/>
                    <a:p>
                      <a:endParaRPr lang="zh-CN" altLang="en-US"/>
                    </a:p>
                  </a:txBody>
                  <a:tcPr/>
                </a:tc>
                <a:extLst>
                  <a:ext uri="{0D108BD9-81ED-4DB2-BD59-A6C34878D82A}">
                    <a16:rowId xmlns:a16="http://schemas.microsoft.com/office/drawing/2014/main" val="3221117602"/>
                  </a:ext>
                </a:extLst>
              </a:tr>
              <a:tr h="488039">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ST111-03</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09:16</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2</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9</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 </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 </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11</a:t>
                      </a:r>
                      <a:endParaRPr lang="zh-CN" sz="1800" kern="100" dirty="0">
                        <a:effectLst/>
                        <a:latin typeface="宋体" panose="02010600030101010101" pitchFamily="2" charset="-122"/>
                        <a:ea typeface="宋体" panose="02010600030101010101" pitchFamily="2" charset="-122"/>
                      </a:endParaRPr>
                    </a:p>
                  </a:txBody>
                  <a:tcPr marL="26602" marR="26602" marT="0" marB="0" anchor="ctr"/>
                </a:tc>
                <a:extLst>
                  <a:ext uri="{0D108BD9-81ED-4DB2-BD59-A6C34878D82A}">
                    <a16:rowId xmlns:a16="http://schemas.microsoft.com/office/drawing/2014/main" val="1240262149"/>
                  </a:ext>
                </a:extLst>
              </a:tr>
              <a:tr h="488039">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ST111-01</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09:37</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21</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10</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12</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 </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44</a:t>
                      </a:r>
                      <a:endParaRPr lang="zh-CN" sz="1800" kern="100" dirty="0">
                        <a:effectLst/>
                        <a:latin typeface="宋体" panose="02010600030101010101" pitchFamily="2" charset="-122"/>
                        <a:ea typeface="宋体" panose="02010600030101010101" pitchFamily="2" charset="-122"/>
                      </a:endParaRPr>
                    </a:p>
                  </a:txBody>
                  <a:tcPr marL="26602" marR="26602" marT="0" marB="0" anchor="ctr"/>
                </a:tc>
                <a:extLst>
                  <a:ext uri="{0D108BD9-81ED-4DB2-BD59-A6C34878D82A}">
                    <a16:rowId xmlns:a16="http://schemas.microsoft.com/office/drawing/2014/main" val="438913500"/>
                  </a:ext>
                </a:extLst>
              </a:tr>
              <a:tr h="244019">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ST326</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10:21</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283</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2</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3</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33</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 </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322</a:t>
                      </a:r>
                      <a:endParaRPr lang="zh-CN" sz="1800" kern="100" dirty="0">
                        <a:effectLst/>
                        <a:latin typeface="宋体" panose="02010600030101010101" pitchFamily="2" charset="-122"/>
                        <a:ea typeface="宋体" panose="02010600030101010101" pitchFamily="2" charset="-122"/>
                      </a:endParaRPr>
                    </a:p>
                  </a:txBody>
                  <a:tcPr marL="26602" marR="26602" marT="0" marB="0" anchor="ctr"/>
                </a:tc>
                <a:extLst>
                  <a:ext uri="{0D108BD9-81ED-4DB2-BD59-A6C34878D82A}">
                    <a16:rowId xmlns:a16="http://schemas.microsoft.com/office/drawing/2014/main" val="983761248"/>
                  </a:ext>
                </a:extLst>
              </a:tr>
              <a:tr h="244019">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ST250</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10:58</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334</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2</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20</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134</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 </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490</a:t>
                      </a:r>
                      <a:endParaRPr lang="zh-CN" sz="1800" kern="100" dirty="0">
                        <a:effectLst/>
                        <a:latin typeface="宋体" panose="02010600030101010101" pitchFamily="2" charset="-122"/>
                        <a:ea typeface="宋体" panose="02010600030101010101" pitchFamily="2" charset="-122"/>
                      </a:endParaRPr>
                    </a:p>
                  </a:txBody>
                  <a:tcPr marL="26602" marR="26602" marT="0" marB="0" anchor="ctr"/>
                </a:tc>
                <a:extLst>
                  <a:ext uri="{0D108BD9-81ED-4DB2-BD59-A6C34878D82A}">
                    <a16:rowId xmlns:a16="http://schemas.microsoft.com/office/drawing/2014/main" val="2126744870"/>
                  </a:ext>
                </a:extLst>
              </a:tr>
              <a:tr h="488039">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ST190-01</a:t>
                      </a:r>
                      <a:endParaRPr lang="zh-CN" sz="1800" kern="100" dirty="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12:12</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305</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3</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2</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13</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185</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138</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647</a:t>
                      </a:r>
                      <a:endParaRPr lang="zh-CN" sz="1800" kern="100" dirty="0">
                        <a:effectLst/>
                        <a:latin typeface="宋体" panose="02010600030101010101" pitchFamily="2" charset="-122"/>
                        <a:ea typeface="宋体" panose="02010600030101010101" pitchFamily="2" charset="-122"/>
                      </a:endParaRPr>
                    </a:p>
                  </a:txBody>
                  <a:tcPr marL="26602" marR="26602" marT="0" marB="0" anchor="ctr"/>
                </a:tc>
                <a:extLst>
                  <a:ext uri="{0D108BD9-81ED-4DB2-BD59-A6C34878D82A}">
                    <a16:rowId xmlns:a16="http://schemas.microsoft.com/office/drawing/2014/main" val="1684544939"/>
                  </a:ext>
                </a:extLst>
              </a:tr>
              <a:tr h="244019">
                <a:tc gridSpan="2">
                  <a:txBody>
                    <a:bodyPr/>
                    <a:lstStyle/>
                    <a:p>
                      <a:pPr algn="ctr">
                        <a:spcBef>
                          <a:spcPts val="180"/>
                        </a:spcBef>
                        <a:spcAft>
                          <a:spcPts val="180"/>
                        </a:spcAft>
                      </a:pPr>
                      <a:r>
                        <a:rPr lang="zh-CN" sz="1800" kern="0">
                          <a:effectLst/>
                          <a:latin typeface="宋体" panose="02010600030101010101" pitchFamily="2" charset="-122"/>
                          <a:ea typeface="宋体" panose="02010600030101010101" pitchFamily="2" charset="-122"/>
                        </a:rPr>
                        <a:t>上车人数合计</a:t>
                      </a:r>
                      <a:endParaRPr lang="zh-CN" sz="1800" kern="100">
                        <a:effectLst/>
                        <a:latin typeface="宋体" panose="02010600030101010101" pitchFamily="2" charset="-122"/>
                        <a:ea typeface="宋体" panose="02010600030101010101" pitchFamily="2" charset="-122"/>
                      </a:endParaRPr>
                    </a:p>
                  </a:txBody>
                  <a:tcPr marL="26602" marR="26602" marT="0" marB="0" anchor="ctr"/>
                </a:tc>
                <a:tc hMerge="1">
                  <a:txBody>
                    <a:bodyPr/>
                    <a:lstStyle/>
                    <a:p>
                      <a:endParaRPr lang="zh-CN" altLang="en-US"/>
                    </a:p>
                  </a:txBody>
                  <a:tcP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976</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11</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24</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19</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66</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319</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a:effectLst/>
                          <a:latin typeface="宋体" panose="02010600030101010101" pitchFamily="2" charset="-122"/>
                          <a:ea typeface="宋体" panose="02010600030101010101" pitchFamily="2" charset="-122"/>
                        </a:rPr>
                        <a:t>138</a:t>
                      </a:r>
                      <a:endParaRPr lang="zh-CN" sz="1800" kern="100">
                        <a:effectLst/>
                        <a:latin typeface="宋体" panose="02010600030101010101" pitchFamily="2" charset="-122"/>
                        <a:ea typeface="宋体" panose="02010600030101010101" pitchFamily="2" charset="-122"/>
                      </a:endParaRPr>
                    </a:p>
                  </a:txBody>
                  <a:tcPr marL="26602" marR="26602" marT="0" marB="0" anchor="ctr"/>
                </a:tc>
                <a:tc>
                  <a:txBody>
                    <a:bodyPr/>
                    <a:lstStyle/>
                    <a:p>
                      <a:pPr algn="ctr">
                        <a:spcBef>
                          <a:spcPts val="180"/>
                        </a:spcBef>
                        <a:spcAft>
                          <a:spcPts val="180"/>
                        </a:spcAft>
                      </a:pPr>
                      <a:r>
                        <a:rPr lang="en-US" sz="1800" kern="0" dirty="0">
                          <a:effectLst/>
                          <a:latin typeface="宋体" panose="02010600030101010101" pitchFamily="2" charset="-122"/>
                          <a:ea typeface="宋体" panose="02010600030101010101" pitchFamily="2" charset="-122"/>
                        </a:rPr>
                        <a:t>1553</a:t>
                      </a:r>
                      <a:endParaRPr lang="zh-CN" sz="1800" kern="100" dirty="0">
                        <a:effectLst/>
                        <a:latin typeface="宋体" panose="02010600030101010101" pitchFamily="2" charset="-122"/>
                        <a:ea typeface="宋体" panose="02010600030101010101" pitchFamily="2" charset="-122"/>
                      </a:endParaRPr>
                    </a:p>
                  </a:txBody>
                  <a:tcPr marL="26602" marR="26602" marT="0" marB="0" anchor="ctr"/>
                </a:tc>
                <a:extLst>
                  <a:ext uri="{0D108BD9-81ED-4DB2-BD59-A6C34878D82A}">
                    <a16:rowId xmlns:a16="http://schemas.microsoft.com/office/drawing/2014/main" val="1698113035"/>
                  </a:ext>
                </a:extLst>
              </a:tr>
            </a:tbl>
          </a:graphicData>
        </a:graphic>
      </p:graphicFrame>
    </p:spTree>
    <p:extLst>
      <p:ext uri="{BB962C8B-B14F-4D97-AF65-F5344CB8AC3E}">
        <p14:creationId xmlns:p14="http://schemas.microsoft.com/office/powerpoint/2010/main" val="385078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EE19173-CF66-680C-F513-F53504662D90}"/>
              </a:ext>
            </a:extLst>
          </p:cNvPr>
          <p:cNvSpPr>
            <a:spLocks noGrp="1"/>
          </p:cNvSpPr>
          <p:nvPr>
            <p:ph idx="1"/>
          </p:nvPr>
        </p:nvSpPr>
        <p:spPr/>
        <p:txBody>
          <a:bodyPr/>
          <a:lstStyle/>
          <a:p>
            <a:r>
              <a:rPr lang="zh-CN" altLang="zh-CN" sz="1800" kern="0" dirty="0">
                <a:effectLst/>
                <a:latin typeface="宋体" panose="02010600030101010101" pitchFamily="2" charset="-122"/>
              </a:rPr>
              <a:t>结合列车运行数据，可以实现以下目标。</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利用列车运行数据，探索</a:t>
            </a:r>
            <a:r>
              <a:rPr lang="en-US" altLang="zh-CN" sz="1800" kern="0" dirty="0">
                <a:effectLst/>
                <a:latin typeface="宋体" panose="02010600030101010101" pitchFamily="2" charset="-122"/>
              </a:rPr>
              <a:t>ST111-01</a:t>
            </a:r>
            <a:r>
              <a:rPr lang="zh-CN" altLang="zh-CN" sz="1800" kern="0" dirty="0">
                <a:effectLst/>
                <a:latin typeface="宋体" panose="02010600030101010101" pitchFamily="2" charset="-122"/>
              </a:rPr>
              <a:t>站点旅客出行规律。</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构建模型，对</a:t>
            </a:r>
            <a:r>
              <a:rPr lang="en-US" altLang="zh-CN" sz="1800" kern="0" dirty="0">
                <a:effectLst/>
              </a:rPr>
              <a:t>ST111-01</a:t>
            </a:r>
            <a:r>
              <a:rPr lang="zh-CN" altLang="zh-CN" sz="1800" kern="0" dirty="0">
                <a:effectLst/>
                <a:latin typeface="宋体" panose="02010600030101010101" pitchFamily="2" charset="-122"/>
              </a:rPr>
              <a:t>站点的出行客流量情况做出预测。</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本案例的总流程如图所示，主要包括以下</a:t>
            </a:r>
            <a:r>
              <a:rPr lang="en-US" altLang="zh-CN" sz="1800" kern="0" dirty="0">
                <a:effectLst/>
                <a:latin typeface="宋体" panose="02010600030101010101" pitchFamily="2" charset="-122"/>
              </a:rPr>
              <a:t>5</a:t>
            </a:r>
            <a:r>
              <a:rPr lang="zh-CN" altLang="zh-CN" sz="1800" kern="0" dirty="0">
                <a:effectLst/>
                <a:latin typeface="宋体" panose="02010600030101010101" pitchFamily="2" charset="-122"/>
              </a:rPr>
              <a:t>个步骤。</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从业务系统中获取数据。</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对数据进行结构化处理、缺失值处理和日期格式化。</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探索不同站点、不同时段的客流量，以及非节假日和节假日的客流量。</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对处理后的数据进行检验，并对非节假日和节假日分别构建时间序列模型。</a:t>
            </a:r>
            <a:endParaRPr lang="en-US" altLang="zh-CN" sz="1800" kern="0" dirty="0">
              <a:effectLst/>
              <a:latin typeface="宋体" panose="02010600030101010101" pitchFamily="2" charset="-122"/>
            </a:endParaRPr>
          </a:p>
          <a:p>
            <a:pPr marL="720000">
              <a:buFont typeface="Arial" panose="020B0604020202020204" pitchFamily="34" charset="0"/>
              <a:buChar char="•"/>
            </a:pPr>
            <a:r>
              <a:rPr lang="zh-CN" altLang="zh-CN" sz="1800" kern="0" dirty="0">
                <a:effectLst/>
                <a:latin typeface="宋体" panose="02010600030101010101" pitchFamily="2" charset="-122"/>
              </a:rPr>
              <a:t>用构建的模型对客流量进行预测并评价。</a:t>
            </a:r>
            <a:endParaRPr lang="zh-CN" altLang="zh-CN" sz="1800" kern="100" dirty="0">
              <a:effectLst/>
              <a:latin typeface="宋体" panose="02010600030101010101" pitchFamily="2" charset="-122"/>
            </a:endParaRPr>
          </a:p>
          <a:p>
            <a:pPr marL="720000">
              <a:buFont typeface="Arial" panose="020B0604020202020204" pitchFamily="34" charset="0"/>
              <a:buChar char="•"/>
            </a:pP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AA81D4C9-F80F-FD36-B1B6-3040F01946FF}"/>
              </a:ext>
            </a:extLst>
          </p:cNvPr>
          <p:cNvSpPr>
            <a:spLocks noGrp="1"/>
          </p:cNvSpPr>
          <p:nvPr>
            <p:ph type="title"/>
          </p:nvPr>
        </p:nvSpPr>
        <p:spPr/>
        <p:txBody>
          <a:bodyPr/>
          <a:lstStyle/>
          <a:p>
            <a:r>
              <a:rPr lang="zh-CN" altLang="en-US" dirty="0"/>
              <a:t>分析目标</a:t>
            </a:r>
          </a:p>
        </p:txBody>
      </p:sp>
      <p:sp>
        <p:nvSpPr>
          <p:cNvPr id="4" name="Rectangle 2">
            <a:extLst>
              <a:ext uri="{FF2B5EF4-FFF2-40B4-BE49-F238E27FC236}">
                <a16:creationId xmlns:a16="http://schemas.microsoft.com/office/drawing/2014/main" id="{3886A4A7-1BFD-0422-0611-AC23B8589E1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Tree>
    <p:extLst>
      <p:ext uri="{BB962C8B-B14F-4D97-AF65-F5344CB8AC3E}">
        <p14:creationId xmlns:p14="http://schemas.microsoft.com/office/powerpoint/2010/main" val="180154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73236EE-ACF8-DF29-DD5E-405153EEE075}"/>
              </a:ext>
            </a:extLst>
          </p:cNvPr>
          <p:cNvSpPr>
            <a:spLocks noGrp="1"/>
          </p:cNvSpPr>
          <p:nvPr>
            <p:ph idx="1"/>
          </p:nvPr>
        </p:nvSpPr>
        <p:spPr/>
        <p:txBody>
          <a:bodyPr/>
          <a:lstStyle/>
          <a:p>
            <a:pPr marL="0" indent="0">
              <a:buNone/>
            </a:pPr>
            <a:r>
              <a:rPr lang="zh-CN" altLang="en-US" b="1" dirty="0"/>
              <a:t>铁路站客流量预测总流程。</a:t>
            </a:r>
          </a:p>
        </p:txBody>
      </p:sp>
      <p:sp>
        <p:nvSpPr>
          <p:cNvPr id="3" name="标题 2">
            <a:extLst>
              <a:ext uri="{FF2B5EF4-FFF2-40B4-BE49-F238E27FC236}">
                <a16:creationId xmlns:a16="http://schemas.microsoft.com/office/drawing/2014/main" id="{95D7CF6F-6B71-F76B-2A2B-E7439CFB579E}"/>
              </a:ext>
            </a:extLst>
          </p:cNvPr>
          <p:cNvSpPr>
            <a:spLocks noGrp="1"/>
          </p:cNvSpPr>
          <p:nvPr>
            <p:ph type="title"/>
          </p:nvPr>
        </p:nvSpPr>
        <p:spPr/>
        <p:txBody>
          <a:bodyPr/>
          <a:lstStyle/>
          <a:p>
            <a:r>
              <a:rPr lang="zh-CN" altLang="en-US" dirty="0"/>
              <a:t>分析目标</a:t>
            </a:r>
          </a:p>
        </p:txBody>
      </p:sp>
      <p:pic>
        <p:nvPicPr>
          <p:cNvPr id="2050" name="Picture 2">
            <a:extLst>
              <a:ext uri="{FF2B5EF4-FFF2-40B4-BE49-F238E27FC236}">
                <a16:creationId xmlns:a16="http://schemas.microsoft.com/office/drawing/2014/main" id="{E7DBCC04-B2C7-DC49-69A0-B5861104D9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2714" y="1970202"/>
            <a:ext cx="9286572" cy="354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2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6">
            <a:extLst>
              <a:ext uri="{FF2B5EF4-FFF2-40B4-BE49-F238E27FC236}">
                <a16:creationId xmlns:a16="http://schemas.microsoft.com/office/drawing/2014/main" id="{0655586B-F6B4-426E-80D1-04ADB3C76375}"/>
              </a:ext>
            </a:extLst>
          </p:cNvPr>
          <p:cNvCxnSpPr>
            <a:cxnSpLocks/>
          </p:cNvCxnSpPr>
          <p:nvPr/>
        </p:nvCxnSpPr>
        <p:spPr>
          <a:xfrm>
            <a:off x="3264947" y="1348062"/>
            <a:ext cx="5910" cy="4354238"/>
          </a:xfrm>
          <a:prstGeom prst="line">
            <a:avLst/>
          </a:prstGeom>
        </p:spPr>
        <p:style>
          <a:lnRef idx="2">
            <a:schemeClr val="dk1"/>
          </a:lnRef>
          <a:fillRef idx="0">
            <a:schemeClr val="dk1"/>
          </a:fillRef>
          <a:effectRef idx="1">
            <a:schemeClr val="dk1"/>
          </a:effectRef>
          <a:fontRef idx="minor">
            <a:schemeClr val="tx1"/>
          </a:fontRef>
        </p:style>
      </p:cxnSp>
      <p:sp>
        <p:nvSpPr>
          <p:cNvPr id="19" name="Line 2">
            <a:extLst>
              <a:ext uri="{FF2B5EF4-FFF2-40B4-BE49-F238E27FC236}">
                <a16:creationId xmlns:a16="http://schemas.microsoft.com/office/drawing/2014/main" id="{E878D2EE-7AD5-42B3-80C8-BF594574CC4F}"/>
              </a:ext>
            </a:extLst>
          </p:cNvPr>
          <p:cNvSpPr>
            <a:spLocks noChangeShapeType="1"/>
          </p:cNvSpPr>
          <p:nvPr/>
        </p:nvSpPr>
        <p:spPr bwMode="auto">
          <a:xfrm>
            <a:off x="2649786" y="2947315"/>
            <a:ext cx="6604980" cy="0"/>
          </a:xfrm>
          <a:prstGeom prst="line">
            <a:avLst/>
          </a:prstGeom>
        </p:spPr>
        <p:style>
          <a:lnRef idx="2">
            <a:schemeClr val="dk1"/>
          </a:lnRef>
          <a:fillRef idx="0">
            <a:schemeClr val="dk1"/>
          </a:fillRef>
          <a:effectRef idx="1">
            <a:schemeClr val="dk1"/>
          </a:effectRef>
          <a:fontRef idx="minor">
            <a:schemeClr val="tx1"/>
          </a:fontRef>
        </p:style>
        <p:txBody>
          <a:bodyPr/>
          <a:lstStyle/>
          <a:p>
            <a:pPr algn="ctr">
              <a:defRPr/>
            </a:pPr>
            <a:endParaRPr lang="zh-CN" altLang="en-US" sz="2000" b="1" kern="0">
              <a:solidFill>
                <a:sysClr val="windowText" lastClr="000000"/>
              </a:solidFill>
              <a:latin typeface="Times New Roman" panose="02020603050405020304" pitchFamily="18" charset="0"/>
              <a:ea typeface="宋体" panose="02010600030101010101" pitchFamily="2" charset="-122"/>
            </a:endParaRPr>
          </a:p>
        </p:txBody>
      </p:sp>
      <p:sp>
        <p:nvSpPr>
          <p:cNvPr id="20" name="Oval 15">
            <a:extLst>
              <a:ext uri="{FF2B5EF4-FFF2-40B4-BE49-F238E27FC236}">
                <a16:creationId xmlns:a16="http://schemas.microsoft.com/office/drawing/2014/main" id="{4AA2E115-B5CF-48D7-AAF4-34243C4DB9F7}"/>
              </a:ext>
            </a:extLst>
          </p:cNvPr>
          <p:cNvSpPr>
            <a:spLocks noChangeArrowheads="1"/>
          </p:cNvSpPr>
          <p:nvPr/>
        </p:nvSpPr>
        <p:spPr bwMode="auto">
          <a:xfrm>
            <a:off x="2904947" y="165174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zh-CN" altLang="zh-CN" sz="2400" b="1" dirty="0">
                <a:solidFill>
                  <a:schemeClr val="bg1"/>
                </a:solidFill>
                <a:latin typeface="Times New Roman" panose="02020603050405020304" pitchFamily="18" charset="0"/>
              </a:rPr>
              <a:t>1</a:t>
            </a:r>
            <a:endParaRPr lang="en-US" altLang="zh-CN" sz="2400" b="1" dirty="0">
              <a:solidFill>
                <a:schemeClr val="bg1"/>
              </a:solidFill>
              <a:latin typeface="Times New Roman" panose="02020603050405020304" pitchFamily="18" charset="0"/>
            </a:endParaRPr>
          </a:p>
        </p:txBody>
      </p:sp>
      <p:sp>
        <p:nvSpPr>
          <p:cNvPr id="23"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00531" y="2608672"/>
            <a:ext cx="4859850" cy="684000"/>
          </a:xfrm>
          <a:prstGeom prst="actionButtonBlank">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预处理客流量数据</a:t>
            </a:r>
            <a:endParaRPr lang="zh-CN" altLang="en-US" sz="2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标题 3">
            <a:extLst>
              <a:ext uri="{FF2B5EF4-FFF2-40B4-BE49-F238E27FC236}">
                <a16:creationId xmlns:a16="http://schemas.microsoft.com/office/drawing/2014/main" id="{23AA43DE-EC22-42DF-863E-F4636BE2010D}"/>
              </a:ext>
            </a:extLst>
          </p:cNvPr>
          <p:cNvSpPr>
            <a:spLocks noGrp="1"/>
          </p:cNvSpPr>
          <p:nvPr>
            <p:ph type="title"/>
          </p:nvPr>
        </p:nvSpPr>
        <p:spPr/>
        <p:txBody>
          <a:bodyPr/>
          <a:lstStyle/>
          <a:p>
            <a:r>
              <a:rPr lang="zh-CN" altLang="en-US" sz="2800" dirty="0">
                <a:latin typeface="Times New Roman" panose="02020603050405020304" pitchFamily="18" charset="0"/>
              </a:rPr>
              <a:t>目录</a:t>
            </a:r>
          </a:p>
        </p:txBody>
      </p:sp>
      <p:sp>
        <p:nvSpPr>
          <p:cNvPr id="13"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00531" y="157974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dirty="0">
                <a:solidFill>
                  <a:schemeClr val="bg1"/>
                </a:solidFill>
                <a:latin typeface="Times New Roman" panose="02020603050405020304" pitchFamily="18" charset="0"/>
                <a:ea typeface="宋体" panose="02010600030101010101" pitchFamily="2" charset="-122"/>
              </a:rPr>
              <a:t>分析背景与目标</a:t>
            </a:r>
          </a:p>
        </p:txBody>
      </p:sp>
      <p:sp>
        <p:nvSpPr>
          <p:cNvPr id="15" name="Oval 15">
            <a:extLst>
              <a:ext uri="{FF2B5EF4-FFF2-40B4-BE49-F238E27FC236}">
                <a16:creationId xmlns:a16="http://schemas.microsoft.com/office/drawing/2014/main" id="{4AA2E115-B5CF-48D7-AAF4-34243C4DB9F7}"/>
              </a:ext>
            </a:extLst>
          </p:cNvPr>
          <p:cNvSpPr>
            <a:spLocks noChangeArrowheads="1"/>
          </p:cNvSpPr>
          <p:nvPr/>
        </p:nvSpPr>
        <p:spPr bwMode="auto">
          <a:xfrm>
            <a:off x="2928857" y="2626672"/>
            <a:ext cx="684000" cy="648000"/>
          </a:xfrm>
          <a:prstGeom prst="ellipse">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2</a:t>
            </a:r>
          </a:p>
        </p:txBody>
      </p:sp>
      <p:sp>
        <p:nvSpPr>
          <p:cNvPr id="21"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12450" y="366087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kern="100" dirty="0">
                <a:latin typeface="Times New Roman" panose="02020603050405020304" pitchFamily="18" charset="0"/>
                <a:ea typeface="宋体" panose="02010600030101010101" pitchFamily="2" charset="-122"/>
                <a:cs typeface="Times New Roman" panose="02020603050405020304" pitchFamily="18" charset="0"/>
              </a:rPr>
              <a:t>探索客流量数据</a:t>
            </a:r>
            <a:endParaRPr lang="zh-CN" altLang="en-US" sz="2400" b="1" dirty="0">
              <a:latin typeface="Times New Roman" panose="02020603050405020304" pitchFamily="18" charset="0"/>
              <a:ea typeface="宋体" panose="02010600030101010101" pitchFamily="2" charset="-122"/>
            </a:endParaRPr>
          </a:p>
        </p:txBody>
      </p:sp>
      <p:sp>
        <p:nvSpPr>
          <p:cNvPr id="22" name="Oval 15">
            <a:extLst>
              <a:ext uri="{FF2B5EF4-FFF2-40B4-BE49-F238E27FC236}">
                <a16:creationId xmlns:a16="http://schemas.microsoft.com/office/drawing/2014/main" id="{4AA2E115-B5CF-48D7-AAF4-34243C4DB9F7}"/>
              </a:ext>
            </a:extLst>
          </p:cNvPr>
          <p:cNvSpPr>
            <a:spLocks noChangeArrowheads="1"/>
          </p:cNvSpPr>
          <p:nvPr/>
        </p:nvSpPr>
        <p:spPr bwMode="auto">
          <a:xfrm>
            <a:off x="2928857" y="367887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3</a:t>
            </a:r>
          </a:p>
        </p:txBody>
      </p:sp>
      <p:sp>
        <p:nvSpPr>
          <p:cNvPr id="28"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12450" y="4715497"/>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dirty="0">
                <a:latin typeface="Times New Roman" panose="02020603050405020304" pitchFamily="18" charset="0"/>
                <a:ea typeface="宋体" panose="02010600030101010101" pitchFamily="2" charset="-122"/>
              </a:rPr>
              <a:t>构建模型并预测客流量</a:t>
            </a:r>
          </a:p>
        </p:txBody>
      </p:sp>
      <p:sp>
        <p:nvSpPr>
          <p:cNvPr id="29" name="Oval 15">
            <a:extLst>
              <a:ext uri="{FF2B5EF4-FFF2-40B4-BE49-F238E27FC236}">
                <a16:creationId xmlns:a16="http://schemas.microsoft.com/office/drawing/2014/main" id="{4AA2E115-B5CF-48D7-AAF4-34243C4DB9F7}"/>
              </a:ext>
            </a:extLst>
          </p:cNvPr>
          <p:cNvSpPr>
            <a:spLocks noChangeArrowheads="1"/>
          </p:cNvSpPr>
          <p:nvPr/>
        </p:nvSpPr>
        <p:spPr bwMode="auto">
          <a:xfrm>
            <a:off x="2904947" y="4733497"/>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4</a:t>
            </a:r>
          </a:p>
        </p:txBody>
      </p:sp>
    </p:spTree>
    <p:extLst>
      <p:ext uri="{BB962C8B-B14F-4D97-AF65-F5344CB8AC3E}">
        <p14:creationId xmlns:p14="http://schemas.microsoft.com/office/powerpoint/2010/main" val="2500337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E52FAAC-CBE4-FD7D-FC59-94A3A382AC03}"/>
              </a:ext>
            </a:extLst>
          </p:cNvPr>
          <p:cNvSpPr>
            <a:spLocks noGrp="1"/>
          </p:cNvSpPr>
          <p:nvPr>
            <p:ph idx="1"/>
          </p:nvPr>
        </p:nvSpPr>
        <p:spPr/>
        <p:txBody>
          <a:bodyPr/>
          <a:lstStyle/>
          <a:p>
            <a:r>
              <a:rPr lang="zh-CN" altLang="zh-CN" sz="1800" kern="0" dirty="0">
                <a:effectLst/>
                <a:latin typeface="宋体" panose="02010600030101010101" pitchFamily="2" charset="-122"/>
              </a:rPr>
              <a:t>本案例所使用的原始数据为梯形密度表，是一种非结构化数据，需要将其处理成结构化数据，否则会影响后续分析。</a:t>
            </a:r>
            <a:endParaRPr lang="en-US" altLang="zh-CN" kern="100" dirty="0">
              <a:latin typeface="宋体" panose="02010600030101010101" pitchFamily="2" charset="-122"/>
            </a:endParaRPr>
          </a:p>
          <a:p>
            <a:r>
              <a:rPr lang="zh-CN" altLang="zh-CN" sz="1800" kern="0" dirty="0">
                <a:effectLst/>
                <a:latin typeface="宋体" panose="02010600030101010101" pitchFamily="2" charset="-122"/>
              </a:rPr>
              <a:t>利用</a:t>
            </a:r>
            <a:r>
              <a:rPr lang="en-US" altLang="zh-CN" sz="1800" kern="0" dirty="0">
                <a:effectLst/>
                <a:latin typeface="宋体" panose="02010600030101010101" pitchFamily="2" charset="-122"/>
              </a:rPr>
              <a:t>Python</a:t>
            </a:r>
            <a:r>
              <a:rPr lang="zh-CN" altLang="zh-CN" sz="1800" kern="0" dirty="0">
                <a:effectLst/>
                <a:latin typeface="宋体" panose="02010600030101010101" pitchFamily="2" charset="-122"/>
              </a:rPr>
              <a:t>对原始数据进行结构化处理，提取车次、站点、上下车人数等关键信息，并将结构化后的数据进行保存</a:t>
            </a:r>
            <a:r>
              <a:rPr lang="zh-CN" altLang="en-US" sz="1800" kern="0" dirty="0">
                <a:effectLst/>
                <a:latin typeface="宋体" panose="02010600030101010101" pitchFamily="2" charset="-122"/>
              </a:rPr>
              <a:t>。</a:t>
            </a:r>
            <a:r>
              <a:rPr lang="zh-CN" altLang="zh-CN" sz="1800" kern="0" dirty="0">
                <a:effectLst/>
                <a:latin typeface="宋体" panose="02010600030101010101" pitchFamily="2" charset="-122"/>
              </a:rPr>
              <a:t>列车运行梯形密度表经过处理以后，得到的</a:t>
            </a:r>
            <a:r>
              <a:rPr lang="zh-CN" altLang="zh-CN" sz="1800" b="1" kern="0" dirty="0">
                <a:effectLst/>
                <a:latin typeface="宋体" panose="02010600030101010101" pitchFamily="2" charset="-122"/>
              </a:rPr>
              <a:t>部分结构化列车运行数据</a:t>
            </a:r>
            <a:r>
              <a:rPr lang="zh-CN" altLang="zh-CN" sz="1800" kern="0" dirty="0">
                <a:effectLst/>
                <a:latin typeface="宋体" panose="02010600030101010101" pitchFamily="2" charset="-122"/>
              </a:rPr>
              <a:t>如</a:t>
            </a:r>
            <a:r>
              <a:rPr lang="zh-CN" altLang="en-US" sz="1800" kern="0" dirty="0">
                <a:effectLst/>
                <a:latin typeface="宋体" panose="02010600030101010101" pitchFamily="2" charset="-122"/>
              </a:rPr>
              <a:t>下</a:t>
            </a:r>
            <a:r>
              <a:rPr lang="zh-CN" altLang="zh-CN" sz="1800" kern="0" dirty="0">
                <a:effectLst/>
                <a:latin typeface="宋体" panose="02010600030101010101" pitchFamily="2" charset="-122"/>
              </a:rPr>
              <a:t>表所示。</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12C78F58-1289-4E74-4D04-77A6D7653772}"/>
              </a:ext>
            </a:extLst>
          </p:cNvPr>
          <p:cNvSpPr>
            <a:spLocks noGrp="1"/>
          </p:cNvSpPr>
          <p:nvPr>
            <p:ph type="title"/>
          </p:nvPr>
        </p:nvSpPr>
        <p:spPr/>
        <p:txBody>
          <a:bodyPr/>
          <a:lstStyle/>
          <a:p>
            <a:r>
              <a:rPr lang="zh-CN" altLang="en-US" dirty="0"/>
              <a:t>预处理客流量数据</a:t>
            </a:r>
          </a:p>
        </p:txBody>
      </p:sp>
      <p:sp>
        <p:nvSpPr>
          <p:cNvPr id="5" name="Rectangle 3">
            <a:extLst>
              <a:ext uri="{FF2B5EF4-FFF2-40B4-BE49-F238E27FC236}">
                <a16:creationId xmlns:a16="http://schemas.microsoft.com/office/drawing/2014/main" id="{02D0E7B2-56A8-634F-8393-E6CA0801710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aphicFrame>
        <p:nvGraphicFramePr>
          <p:cNvPr id="8" name="表格 7">
            <a:extLst>
              <a:ext uri="{FF2B5EF4-FFF2-40B4-BE49-F238E27FC236}">
                <a16:creationId xmlns:a16="http://schemas.microsoft.com/office/drawing/2014/main" id="{A6E9287A-FD3F-A49F-778E-4B80AE8B1593}"/>
              </a:ext>
            </a:extLst>
          </p:cNvPr>
          <p:cNvGraphicFramePr>
            <a:graphicFrameLocks noGrp="1"/>
          </p:cNvGraphicFramePr>
          <p:nvPr>
            <p:extLst>
              <p:ext uri="{D42A27DB-BD31-4B8C-83A1-F6EECF244321}">
                <p14:modId xmlns:p14="http://schemas.microsoft.com/office/powerpoint/2010/main" val="2759152021"/>
              </p:ext>
            </p:extLst>
          </p:nvPr>
        </p:nvGraphicFramePr>
        <p:xfrm>
          <a:off x="2306767" y="2865054"/>
          <a:ext cx="7341704" cy="3291840"/>
        </p:xfrm>
        <a:graphic>
          <a:graphicData uri="http://schemas.openxmlformats.org/drawingml/2006/table">
            <a:tbl>
              <a:tblPr firstRow="1" firstCol="1" bandRow="1" bandCol="1">
                <a:tableStyleId>{5C22544A-7EE6-4342-B048-85BDC9FD1C3A}</a:tableStyleId>
              </a:tblPr>
              <a:tblGrid>
                <a:gridCol w="684564">
                  <a:extLst>
                    <a:ext uri="{9D8B030D-6E8A-4147-A177-3AD203B41FA5}">
                      <a16:colId xmlns:a16="http://schemas.microsoft.com/office/drawing/2014/main" val="3375606799"/>
                    </a:ext>
                  </a:extLst>
                </a:gridCol>
                <a:gridCol w="859015">
                  <a:extLst>
                    <a:ext uri="{9D8B030D-6E8A-4147-A177-3AD203B41FA5}">
                      <a16:colId xmlns:a16="http://schemas.microsoft.com/office/drawing/2014/main" val="2692456012"/>
                    </a:ext>
                  </a:extLst>
                </a:gridCol>
                <a:gridCol w="859015">
                  <a:extLst>
                    <a:ext uri="{9D8B030D-6E8A-4147-A177-3AD203B41FA5}">
                      <a16:colId xmlns:a16="http://schemas.microsoft.com/office/drawing/2014/main" val="1715857296"/>
                    </a:ext>
                  </a:extLst>
                </a:gridCol>
                <a:gridCol w="859015">
                  <a:extLst>
                    <a:ext uri="{9D8B030D-6E8A-4147-A177-3AD203B41FA5}">
                      <a16:colId xmlns:a16="http://schemas.microsoft.com/office/drawing/2014/main" val="1148219167"/>
                    </a:ext>
                  </a:extLst>
                </a:gridCol>
                <a:gridCol w="859015">
                  <a:extLst>
                    <a:ext uri="{9D8B030D-6E8A-4147-A177-3AD203B41FA5}">
                      <a16:colId xmlns:a16="http://schemas.microsoft.com/office/drawing/2014/main" val="4170387218"/>
                    </a:ext>
                  </a:extLst>
                </a:gridCol>
                <a:gridCol w="2440114">
                  <a:extLst>
                    <a:ext uri="{9D8B030D-6E8A-4147-A177-3AD203B41FA5}">
                      <a16:colId xmlns:a16="http://schemas.microsoft.com/office/drawing/2014/main" val="351365193"/>
                    </a:ext>
                  </a:extLst>
                </a:gridCol>
                <a:gridCol w="780966">
                  <a:extLst>
                    <a:ext uri="{9D8B030D-6E8A-4147-A177-3AD203B41FA5}">
                      <a16:colId xmlns:a16="http://schemas.microsoft.com/office/drawing/2014/main" val="2364041689"/>
                    </a:ext>
                  </a:extLst>
                </a:gridCol>
              </a:tblGrid>
              <a:tr h="484036">
                <a:tc>
                  <a:txBody>
                    <a:bodyPr/>
                    <a:lstStyle/>
                    <a:p>
                      <a:pPr algn="ctr">
                        <a:spcBef>
                          <a:spcPts val="120"/>
                        </a:spcBef>
                        <a:spcAft>
                          <a:spcPts val="120"/>
                        </a:spcAft>
                      </a:pPr>
                      <a:r>
                        <a:rPr lang="zh-CN" sz="1800" kern="0" dirty="0">
                          <a:effectLst/>
                          <a:latin typeface="宋体" panose="02010600030101010101" pitchFamily="2" charset="-122"/>
                          <a:ea typeface="宋体" panose="02010600030101010101" pitchFamily="2" charset="-122"/>
                        </a:rPr>
                        <a:t>站点</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4001" marR="24001" marT="0" marB="0" anchor="ctr"/>
                </a:tc>
                <a:tc>
                  <a:txBody>
                    <a:bodyPr/>
                    <a:lstStyle/>
                    <a:p>
                      <a:pPr algn="ctr">
                        <a:spcBef>
                          <a:spcPts val="120"/>
                        </a:spcBef>
                        <a:spcAft>
                          <a:spcPts val="120"/>
                        </a:spcAft>
                      </a:pPr>
                      <a:r>
                        <a:rPr lang="zh-CN" sz="1800" kern="0">
                          <a:effectLst/>
                          <a:latin typeface="宋体" panose="02010600030101010101" pitchFamily="2" charset="-122"/>
                          <a:ea typeface="宋体" panose="02010600030101010101" pitchFamily="2" charset="-122"/>
                        </a:rPr>
                        <a:t>上车人数</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4001" marR="24001" marT="0" marB="0" anchor="ctr"/>
                </a:tc>
                <a:tc>
                  <a:txBody>
                    <a:bodyPr/>
                    <a:lstStyle/>
                    <a:p>
                      <a:pPr algn="ctr">
                        <a:spcBef>
                          <a:spcPts val="120"/>
                        </a:spcBef>
                        <a:spcAft>
                          <a:spcPts val="120"/>
                        </a:spcAft>
                      </a:pPr>
                      <a:r>
                        <a:rPr lang="zh-CN" sz="1800" kern="0">
                          <a:effectLst/>
                          <a:latin typeface="宋体" panose="02010600030101010101" pitchFamily="2" charset="-122"/>
                          <a:ea typeface="宋体" panose="02010600030101010101" pitchFamily="2" charset="-122"/>
                        </a:rPr>
                        <a:t>离站时间</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4001" marR="24001" marT="0" marB="0" anchor="ctr"/>
                </a:tc>
                <a:tc>
                  <a:txBody>
                    <a:bodyPr/>
                    <a:lstStyle/>
                    <a:p>
                      <a:pPr algn="ctr">
                        <a:spcBef>
                          <a:spcPts val="120"/>
                        </a:spcBef>
                        <a:spcAft>
                          <a:spcPts val="120"/>
                        </a:spcAft>
                      </a:pPr>
                      <a:r>
                        <a:rPr lang="zh-CN" sz="1800" kern="0" dirty="0">
                          <a:effectLst/>
                          <a:latin typeface="宋体" panose="02010600030101010101" pitchFamily="2" charset="-122"/>
                          <a:ea typeface="宋体" panose="02010600030101010101" pitchFamily="2" charset="-122"/>
                        </a:rPr>
                        <a:t>下车人数</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4001" marR="24001" marT="0" marB="0" anchor="ctr"/>
                </a:tc>
                <a:tc>
                  <a:txBody>
                    <a:bodyPr/>
                    <a:lstStyle/>
                    <a:p>
                      <a:pPr algn="ctr">
                        <a:spcBef>
                          <a:spcPts val="120"/>
                        </a:spcBef>
                        <a:spcAft>
                          <a:spcPts val="120"/>
                        </a:spcAft>
                      </a:pPr>
                      <a:r>
                        <a:rPr lang="zh-CN" sz="1800" kern="0" dirty="0">
                          <a:effectLst/>
                          <a:latin typeface="宋体" panose="02010600030101010101" pitchFamily="2" charset="-122"/>
                          <a:ea typeface="宋体" panose="02010600030101010101" pitchFamily="2" charset="-122"/>
                        </a:rPr>
                        <a:t>到站时间</a:t>
                      </a:r>
                      <a:endParaRPr lang="zh-CN" sz="1800" kern="100" dirty="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4001" marR="24001" marT="0" marB="0" anchor="ctr"/>
                </a:tc>
                <a:tc>
                  <a:txBody>
                    <a:bodyPr/>
                    <a:lstStyle/>
                    <a:p>
                      <a:pPr algn="ctr">
                        <a:spcBef>
                          <a:spcPts val="120"/>
                        </a:spcBef>
                        <a:spcAft>
                          <a:spcPts val="120"/>
                        </a:spcAft>
                      </a:pPr>
                      <a:r>
                        <a:rPr lang="zh-CN" sz="1800" kern="0">
                          <a:effectLst/>
                          <a:latin typeface="宋体" panose="02010600030101010101" pitchFamily="2" charset="-122"/>
                          <a:ea typeface="宋体" panose="02010600030101010101" pitchFamily="2" charset="-122"/>
                        </a:rPr>
                        <a:t>开行日期</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4001" marR="24001" marT="0" marB="0" anchor="ctr"/>
                </a:tc>
                <a:tc>
                  <a:txBody>
                    <a:bodyPr/>
                    <a:lstStyle/>
                    <a:p>
                      <a:pPr algn="ctr">
                        <a:spcBef>
                          <a:spcPts val="120"/>
                        </a:spcBef>
                        <a:spcAft>
                          <a:spcPts val="120"/>
                        </a:spcAft>
                      </a:pPr>
                      <a:r>
                        <a:rPr lang="zh-CN" sz="1800" kern="0">
                          <a:effectLst/>
                          <a:latin typeface="宋体" panose="02010600030101010101" pitchFamily="2" charset="-122"/>
                          <a:ea typeface="宋体" panose="02010600030101010101" pitchFamily="2" charset="-122"/>
                        </a:rPr>
                        <a:t>车次</a:t>
                      </a:r>
                      <a:endParaRPr lang="zh-CN" sz="1800" kern="100">
                        <a:solidFill>
                          <a:srgbClr val="FFFFFF"/>
                        </a:solidFill>
                        <a:effectLst/>
                        <a:latin typeface="宋体" panose="02010600030101010101" pitchFamily="2" charset="-122"/>
                        <a:ea typeface="宋体" panose="02010600030101010101" pitchFamily="2" charset="-122"/>
                        <a:cs typeface="Times New Roman" panose="02020603050405020304" pitchFamily="18" charset="0"/>
                      </a:endParaRPr>
                    </a:p>
                  </a:txBody>
                  <a:tcPr marL="24001" marR="24001" marT="0" marB="0" anchor="ctr"/>
                </a:tc>
                <a:extLst>
                  <a:ext uri="{0D108BD9-81ED-4DB2-BD59-A6C34878D82A}">
                    <a16:rowId xmlns:a16="http://schemas.microsoft.com/office/drawing/2014/main" val="2491765305"/>
                  </a:ext>
                </a:extLst>
              </a:tr>
              <a:tr h="242018">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ST074</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891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13:00</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0</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13:00</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20150101—20150101</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PK11</a:t>
                      </a:r>
                      <a:endParaRPr lang="zh-CN" sz="1800" kern="10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2568266582"/>
                  </a:ext>
                </a:extLst>
              </a:tr>
              <a:tr h="242018">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ST219</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69</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13:41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161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13:39</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20150101—20150101</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PK11</a:t>
                      </a:r>
                      <a:endParaRPr lang="zh-CN" sz="1800" kern="100" dirty="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3802146234"/>
                  </a:ext>
                </a:extLst>
              </a:tr>
              <a:tr h="242018">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ST054</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150</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14:37</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40</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14:34</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20150101—20150101</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PK11</a:t>
                      </a:r>
                      <a:endParaRPr lang="zh-CN" sz="1800" kern="10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1735125864"/>
                  </a:ext>
                </a:extLst>
              </a:tr>
              <a:tr h="242018">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ST036</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72</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15:22</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25</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15:19</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20150101—20150101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PK11</a:t>
                      </a:r>
                      <a:endParaRPr lang="zh-CN" sz="1800" kern="100" dirty="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1618869765"/>
                  </a:ext>
                </a:extLst>
              </a:tr>
              <a:tr h="242018">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ST313</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432</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16:30</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356</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16:19</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20150101—20150101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PK11</a:t>
                      </a:r>
                      <a:endParaRPr lang="zh-CN" sz="1800" kern="10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3471279552"/>
                  </a:ext>
                </a:extLst>
              </a:tr>
              <a:tr h="242018">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ST064</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21</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17:10</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133</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17:08</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20150101—20150101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PK11</a:t>
                      </a:r>
                      <a:endParaRPr lang="zh-CN" sz="1800" kern="10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1315328970"/>
                  </a:ext>
                </a:extLst>
              </a:tr>
              <a:tr h="242018">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ST222</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44</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17:51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174</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17:49</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20150101—20150101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PK11</a:t>
                      </a:r>
                      <a:endParaRPr lang="zh-CN" sz="1800" kern="10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2274606430"/>
                  </a:ext>
                </a:extLst>
              </a:tr>
              <a:tr h="242018">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ST023</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58</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18:26</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21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18:24</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20150101—20150101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PK11</a:t>
                      </a:r>
                      <a:endParaRPr lang="zh-CN" sz="1800" kern="10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1631784953"/>
                  </a:ext>
                </a:extLst>
              </a:tr>
              <a:tr h="242018">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ST139</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74</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18:48</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10</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18:46</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20150101—20150101</a:t>
                      </a:r>
                      <a:endParaRPr lang="zh-CN" sz="1800" kern="10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a:effectLst/>
                          <a:latin typeface="宋体" panose="02010600030101010101" pitchFamily="2" charset="-122"/>
                          <a:ea typeface="宋体" panose="02010600030101010101" pitchFamily="2" charset="-122"/>
                        </a:rPr>
                        <a:t>PK11</a:t>
                      </a:r>
                      <a:endParaRPr lang="zh-CN" sz="1800" kern="10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2338174753"/>
                  </a:ext>
                </a:extLst>
              </a:tr>
              <a:tr h="242018">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ST244</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63</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19:12</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57</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19:10</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20150101—20150101</a:t>
                      </a:r>
                      <a:endParaRPr lang="zh-CN" sz="1800" kern="100" dirty="0">
                        <a:effectLst/>
                        <a:latin typeface="宋体" panose="02010600030101010101" pitchFamily="2" charset="-122"/>
                        <a:ea typeface="宋体" panose="02010600030101010101" pitchFamily="2" charset="-122"/>
                      </a:endParaRPr>
                    </a:p>
                  </a:txBody>
                  <a:tcPr marL="24001" marR="24001" marT="0" marB="0" anchor="ctr"/>
                </a:tc>
                <a:tc>
                  <a:txBody>
                    <a:bodyPr/>
                    <a:lstStyle/>
                    <a:p>
                      <a:pPr algn="ctr">
                        <a:spcBef>
                          <a:spcPts val="120"/>
                        </a:spcBef>
                        <a:spcAft>
                          <a:spcPts val="120"/>
                        </a:spcAft>
                      </a:pPr>
                      <a:r>
                        <a:rPr lang="en-US" sz="1800" kern="0" dirty="0">
                          <a:effectLst/>
                          <a:latin typeface="宋体" panose="02010600030101010101" pitchFamily="2" charset="-122"/>
                          <a:ea typeface="宋体" panose="02010600030101010101" pitchFamily="2" charset="-122"/>
                        </a:rPr>
                        <a:t>PK11</a:t>
                      </a:r>
                      <a:endParaRPr lang="zh-CN" sz="1800" kern="100" dirty="0">
                        <a:effectLst/>
                        <a:latin typeface="宋体" panose="02010600030101010101" pitchFamily="2" charset="-122"/>
                        <a:ea typeface="宋体" panose="02010600030101010101" pitchFamily="2" charset="-122"/>
                      </a:endParaRPr>
                    </a:p>
                  </a:txBody>
                  <a:tcPr marL="24001" marR="24001" marT="0" marB="0" anchor="ctr"/>
                </a:tc>
                <a:extLst>
                  <a:ext uri="{0D108BD9-81ED-4DB2-BD59-A6C34878D82A}">
                    <a16:rowId xmlns:a16="http://schemas.microsoft.com/office/drawing/2014/main" val="3246254208"/>
                  </a:ext>
                </a:extLst>
              </a:tr>
            </a:tbl>
          </a:graphicData>
        </a:graphic>
      </p:graphicFrame>
    </p:spTree>
    <p:extLst>
      <p:ext uri="{BB962C8B-B14F-4D97-AF65-F5344CB8AC3E}">
        <p14:creationId xmlns:p14="http://schemas.microsoft.com/office/powerpoint/2010/main" val="421738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A767870C-453A-AEF8-1E8A-BA1A3D343D35}"/>
              </a:ext>
            </a:extLst>
          </p:cNvPr>
          <p:cNvSpPr>
            <a:spLocks noGrp="1"/>
          </p:cNvSpPr>
          <p:nvPr>
            <p:ph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由表中的开行日期属性可以看出，日期是“</a:t>
            </a:r>
            <a:r>
              <a:rPr lang="en-US" altLang="zh-CN" sz="1800" dirty="0">
                <a:effectLst/>
                <a:latin typeface="Times New Roman" panose="02020603050405020304" pitchFamily="18" charset="0"/>
                <a:ea typeface="宋体" panose="02010600030101010101" pitchFamily="2" charset="-122"/>
              </a:rPr>
              <a:t>20150101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effectLst/>
                <a:latin typeface="Times New Roman" panose="02020603050405020304" pitchFamily="18" charset="0"/>
                <a:ea typeface="宋体" panose="02010600030101010101" pitchFamily="2" charset="-122"/>
              </a:rPr>
              <a:t>20150101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”格式，需要将其处理成标准的“</a:t>
            </a:r>
            <a:r>
              <a:rPr lang="en-US" altLang="zh-CN" sz="1800" dirty="0">
                <a:effectLst/>
                <a:latin typeface="Times New Roman" panose="02020603050405020304" pitchFamily="18" charset="0"/>
                <a:ea typeface="宋体" panose="02010600030101010101" pitchFamily="2" charset="-122"/>
              </a:rPr>
              <a:t>2015-01-01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”格式。</a:t>
            </a:r>
            <a:endPar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除此以外，合并后的数据存在部分缺失（部分为空格，将其视为缺失值），如部分站点的离站时间缺失表示该站是终点站，离站时间与上车人数缺失表示该站是终点站且无人上车。</a:t>
            </a:r>
            <a:endPar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将缺失值用</a:t>
            </a:r>
            <a:r>
              <a:rPr lang="en-US" altLang="zh-CN" sz="1800" dirty="0">
                <a:effectLst/>
                <a:latin typeface="Times New Roman" panose="02020603050405020304" pitchFamily="18" charset="0"/>
                <a:ea typeface="宋体" panose="02010600030101010101" pitchFamily="2" charset="-122"/>
              </a:rPr>
              <a:t>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补全，便于后续处理。对缺失值和日期格式进行处理</a:t>
            </a:r>
            <a:r>
              <a:rPr lang="zh-CN" altLang="en-US" dirty="0"/>
              <a:t>。</a:t>
            </a:r>
            <a:endParaRPr lang="en-US" altLang="zh-CN" sz="1800" kern="100" spc="0" dirty="0">
              <a:effectLst/>
              <a:latin typeface="Times New Roman" panose="02020603050405020304" pitchFamily="18" charset="0"/>
              <a:ea typeface="宋体" panose="02010600030101010101" pitchFamily="2" charset="-122"/>
            </a:endParaRPr>
          </a:p>
        </p:txBody>
      </p:sp>
      <p:sp>
        <p:nvSpPr>
          <p:cNvPr id="3" name="标题 2">
            <a:extLst>
              <a:ext uri="{FF2B5EF4-FFF2-40B4-BE49-F238E27FC236}">
                <a16:creationId xmlns:a16="http://schemas.microsoft.com/office/drawing/2014/main" id="{AE37370C-55A9-C942-FBBB-B40F4772F734}"/>
              </a:ext>
            </a:extLst>
          </p:cNvPr>
          <p:cNvSpPr>
            <a:spLocks noGrp="1"/>
          </p:cNvSpPr>
          <p:nvPr>
            <p:ph type="title"/>
          </p:nvPr>
        </p:nvSpPr>
        <p:spPr/>
        <p:txBody>
          <a:bodyPr/>
          <a:lstStyle/>
          <a:p>
            <a:r>
              <a:rPr lang="zh-CN" altLang="en-US" dirty="0"/>
              <a:t>预处理客流量数据</a:t>
            </a:r>
          </a:p>
        </p:txBody>
      </p:sp>
    </p:spTree>
    <p:extLst>
      <p:ext uri="{BB962C8B-B14F-4D97-AF65-F5344CB8AC3E}">
        <p14:creationId xmlns:p14="http://schemas.microsoft.com/office/powerpoint/2010/main" val="165905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6">
            <a:extLst>
              <a:ext uri="{FF2B5EF4-FFF2-40B4-BE49-F238E27FC236}">
                <a16:creationId xmlns:a16="http://schemas.microsoft.com/office/drawing/2014/main" id="{0655586B-F6B4-426E-80D1-04ADB3C76375}"/>
              </a:ext>
            </a:extLst>
          </p:cNvPr>
          <p:cNvCxnSpPr>
            <a:cxnSpLocks/>
          </p:cNvCxnSpPr>
          <p:nvPr/>
        </p:nvCxnSpPr>
        <p:spPr>
          <a:xfrm>
            <a:off x="3264947" y="1348062"/>
            <a:ext cx="5910" cy="4354238"/>
          </a:xfrm>
          <a:prstGeom prst="line">
            <a:avLst/>
          </a:prstGeom>
        </p:spPr>
        <p:style>
          <a:lnRef idx="2">
            <a:schemeClr val="dk1"/>
          </a:lnRef>
          <a:fillRef idx="0">
            <a:schemeClr val="dk1"/>
          </a:fillRef>
          <a:effectRef idx="1">
            <a:schemeClr val="dk1"/>
          </a:effectRef>
          <a:fontRef idx="minor">
            <a:schemeClr val="tx1"/>
          </a:fontRef>
        </p:style>
      </p:cxnSp>
      <p:sp>
        <p:nvSpPr>
          <p:cNvPr id="19" name="Line 2">
            <a:extLst>
              <a:ext uri="{FF2B5EF4-FFF2-40B4-BE49-F238E27FC236}">
                <a16:creationId xmlns:a16="http://schemas.microsoft.com/office/drawing/2014/main" id="{E878D2EE-7AD5-42B3-80C8-BF594574CC4F}"/>
              </a:ext>
            </a:extLst>
          </p:cNvPr>
          <p:cNvSpPr>
            <a:spLocks noChangeShapeType="1"/>
          </p:cNvSpPr>
          <p:nvPr/>
        </p:nvSpPr>
        <p:spPr bwMode="auto">
          <a:xfrm>
            <a:off x="2649786" y="4002873"/>
            <a:ext cx="6604980" cy="0"/>
          </a:xfrm>
          <a:prstGeom prst="line">
            <a:avLst/>
          </a:prstGeom>
        </p:spPr>
        <p:style>
          <a:lnRef idx="2">
            <a:schemeClr val="dk1"/>
          </a:lnRef>
          <a:fillRef idx="0">
            <a:schemeClr val="dk1"/>
          </a:fillRef>
          <a:effectRef idx="1">
            <a:schemeClr val="dk1"/>
          </a:effectRef>
          <a:fontRef idx="minor">
            <a:schemeClr val="tx1"/>
          </a:fontRef>
        </p:style>
        <p:txBody>
          <a:bodyPr/>
          <a:lstStyle/>
          <a:p>
            <a:pPr algn="ctr">
              <a:defRPr/>
            </a:pPr>
            <a:endParaRPr lang="zh-CN" altLang="en-US" sz="2000" b="1" kern="0">
              <a:solidFill>
                <a:sysClr val="windowText" lastClr="000000"/>
              </a:solidFill>
              <a:latin typeface="Times New Roman" panose="02020603050405020304" pitchFamily="18" charset="0"/>
              <a:ea typeface="宋体" panose="02010600030101010101" pitchFamily="2" charset="-122"/>
            </a:endParaRPr>
          </a:p>
        </p:txBody>
      </p:sp>
      <p:sp>
        <p:nvSpPr>
          <p:cNvPr id="20" name="Oval 15">
            <a:extLst>
              <a:ext uri="{FF2B5EF4-FFF2-40B4-BE49-F238E27FC236}">
                <a16:creationId xmlns:a16="http://schemas.microsoft.com/office/drawing/2014/main" id="{4AA2E115-B5CF-48D7-AAF4-34243C4DB9F7}"/>
              </a:ext>
            </a:extLst>
          </p:cNvPr>
          <p:cNvSpPr>
            <a:spLocks noChangeArrowheads="1"/>
          </p:cNvSpPr>
          <p:nvPr/>
        </p:nvSpPr>
        <p:spPr bwMode="auto">
          <a:xfrm>
            <a:off x="2904947" y="165174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zh-CN" altLang="zh-CN" sz="2400" b="1" dirty="0">
                <a:solidFill>
                  <a:schemeClr val="bg1"/>
                </a:solidFill>
                <a:latin typeface="Times New Roman" panose="02020603050405020304" pitchFamily="18" charset="0"/>
              </a:rPr>
              <a:t>1</a:t>
            </a:r>
            <a:endParaRPr lang="en-US" altLang="zh-CN" sz="2400" b="1" dirty="0">
              <a:solidFill>
                <a:schemeClr val="bg1"/>
              </a:solidFill>
              <a:latin typeface="Times New Roman" panose="02020603050405020304" pitchFamily="18" charset="0"/>
            </a:endParaRPr>
          </a:p>
        </p:txBody>
      </p:sp>
      <p:sp>
        <p:nvSpPr>
          <p:cNvPr id="23"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00531" y="2608672"/>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预处理客流量数据</a:t>
            </a:r>
            <a:endParaRPr lang="zh-CN" altLang="en-US" sz="2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标题 3">
            <a:extLst>
              <a:ext uri="{FF2B5EF4-FFF2-40B4-BE49-F238E27FC236}">
                <a16:creationId xmlns:a16="http://schemas.microsoft.com/office/drawing/2014/main" id="{23AA43DE-EC22-42DF-863E-F4636BE2010D}"/>
              </a:ext>
            </a:extLst>
          </p:cNvPr>
          <p:cNvSpPr>
            <a:spLocks noGrp="1"/>
          </p:cNvSpPr>
          <p:nvPr>
            <p:ph type="title"/>
          </p:nvPr>
        </p:nvSpPr>
        <p:spPr/>
        <p:txBody>
          <a:bodyPr/>
          <a:lstStyle/>
          <a:p>
            <a:r>
              <a:rPr lang="zh-CN" altLang="en-US" sz="2800" dirty="0">
                <a:latin typeface="Times New Roman" panose="02020603050405020304" pitchFamily="18" charset="0"/>
              </a:rPr>
              <a:t>目录</a:t>
            </a:r>
          </a:p>
        </p:txBody>
      </p:sp>
      <p:sp>
        <p:nvSpPr>
          <p:cNvPr id="13"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00531" y="157974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dirty="0">
                <a:solidFill>
                  <a:schemeClr val="bg1"/>
                </a:solidFill>
                <a:latin typeface="Times New Roman" panose="02020603050405020304" pitchFamily="18" charset="0"/>
                <a:ea typeface="宋体" panose="02010600030101010101" pitchFamily="2" charset="-122"/>
              </a:rPr>
              <a:t>分析背景与目标</a:t>
            </a:r>
          </a:p>
        </p:txBody>
      </p:sp>
      <p:sp>
        <p:nvSpPr>
          <p:cNvPr id="15" name="Oval 15">
            <a:extLst>
              <a:ext uri="{FF2B5EF4-FFF2-40B4-BE49-F238E27FC236}">
                <a16:creationId xmlns:a16="http://schemas.microsoft.com/office/drawing/2014/main" id="{4AA2E115-B5CF-48D7-AAF4-34243C4DB9F7}"/>
              </a:ext>
            </a:extLst>
          </p:cNvPr>
          <p:cNvSpPr>
            <a:spLocks noChangeArrowheads="1"/>
          </p:cNvSpPr>
          <p:nvPr/>
        </p:nvSpPr>
        <p:spPr bwMode="auto">
          <a:xfrm>
            <a:off x="2928857" y="2626672"/>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2</a:t>
            </a:r>
          </a:p>
        </p:txBody>
      </p:sp>
      <p:sp>
        <p:nvSpPr>
          <p:cNvPr id="21"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12450" y="3660873"/>
            <a:ext cx="4859850" cy="684000"/>
          </a:xfrm>
          <a:prstGeom prst="actionButtonBlank">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kern="100" dirty="0">
                <a:latin typeface="Times New Roman" panose="02020603050405020304" pitchFamily="18" charset="0"/>
                <a:ea typeface="宋体" panose="02010600030101010101" pitchFamily="2" charset="-122"/>
                <a:cs typeface="Times New Roman" panose="02020603050405020304" pitchFamily="18" charset="0"/>
              </a:rPr>
              <a:t>探索客流量数据</a:t>
            </a:r>
            <a:endParaRPr lang="zh-CN" altLang="en-US" sz="2400" b="1" dirty="0">
              <a:latin typeface="Times New Roman" panose="02020603050405020304" pitchFamily="18" charset="0"/>
              <a:ea typeface="宋体" panose="02010600030101010101" pitchFamily="2" charset="-122"/>
            </a:endParaRPr>
          </a:p>
        </p:txBody>
      </p:sp>
      <p:sp>
        <p:nvSpPr>
          <p:cNvPr id="22" name="Oval 15">
            <a:extLst>
              <a:ext uri="{FF2B5EF4-FFF2-40B4-BE49-F238E27FC236}">
                <a16:creationId xmlns:a16="http://schemas.microsoft.com/office/drawing/2014/main" id="{4AA2E115-B5CF-48D7-AAF4-34243C4DB9F7}"/>
              </a:ext>
            </a:extLst>
          </p:cNvPr>
          <p:cNvSpPr>
            <a:spLocks noChangeArrowheads="1"/>
          </p:cNvSpPr>
          <p:nvPr/>
        </p:nvSpPr>
        <p:spPr bwMode="auto">
          <a:xfrm>
            <a:off x="2928857" y="3678873"/>
            <a:ext cx="684000" cy="648000"/>
          </a:xfrm>
          <a:prstGeom prst="ellipse">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3</a:t>
            </a:r>
          </a:p>
        </p:txBody>
      </p:sp>
      <p:sp>
        <p:nvSpPr>
          <p:cNvPr id="28"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12450" y="4715497"/>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dirty="0">
                <a:latin typeface="Times New Roman" panose="02020603050405020304" pitchFamily="18" charset="0"/>
                <a:ea typeface="宋体" panose="02010600030101010101" pitchFamily="2" charset="-122"/>
              </a:rPr>
              <a:t>构建模型并预测客流量</a:t>
            </a:r>
          </a:p>
        </p:txBody>
      </p:sp>
      <p:sp>
        <p:nvSpPr>
          <p:cNvPr id="29" name="Oval 15">
            <a:extLst>
              <a:ext uri="{FF2B5EF4-FFF2-40B4-BE49-F238E27FC236}">
                <a16:creationId xmlns:a16="http://schemas.microsoft.com/office/drawing/2014/main" id="{4AA2E115-B5CF-48D7-AAF4-34243C4DB9F7}"/>
              </a:ext>
            </a:extLst>
          </p:cNvPr>
          <p:cNvSpPr>
            <a:spLocks noChangeArrowheads="1"/>
          </p:cNvSpPr>
          <p:nvPr/>
        </p:nvSpPr>
        <p:spPr bwMode="auto">
          <a:xfrm>
            <a:off x="2904947" y="4733497"/>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4</a:t>
            </a:r>
          </a:p>
        </p:txBody>
      </p:sp>
    </p:spTree>
    <p:extLst>
      <p:ext uri="{BB962C8B-B14F-4D97-AF65-F5344CB8AC3E}">
        <p14:creationId xmlns:p14="http://schemas.microsoft.com/office/powerpoint/2010/main" val="1629015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303AC07C-7BF2-D787-2D01-AF950D32F551}"/>
              </a:ext>
            </a:extLst>
          </p:cNvPr>
          <p:cNvSpPr>
            <a:spLocks noGrp="1"/>
          </p:cNvSpPr>
          <p:nvPr>
            <p:ph idx="1"/>
          </p:nvPr>
        </p:nvSpPr>
        <p:spPr/>
        <p:txBody>
          <a:bodyPr/>
          <a:lstStyle/>
          <a:p>
            <a:pPr marL="0" indent="0">
              <a:buNone/>
            </a:pPr>
            <a:r>
              <a:rPr lang="zh-CN" altLang="zh-CN" sz="1800" kern="0" dirty="0">
                <a:effectLst/>
                <a:latin typeface="宋体" panose="02010600030101010101" pitchFamily="2" charset="-122"/>
              </a:rPr>
              <a:t>由于铁路客运的稳定性与航空客运不同，受天气（除极端天气外）的影响不大。因此本案例针对客流量的分析只考虑时间段、节假日两个因素。</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64BBE3F-29C6-40EA-F411-2638E861BBED}"/>
              </a:ext>
            </a:extLst>
          </p:cNvPr>
          <p:cNvSpPr>
            <a:spLocks noGrp="1"/>
          </p:cNvSpPr>
          <p:nvPr>
            <p:ph type="title"/>
          </p:nvPr>
        </p:nvSpPr>
        <p:spPr/>
        <p:txBody>
          <a:bodyPr/>
          <a:lstStyle/>
          <a:p>
            <a:r>
              <a:rPr lang="zh-CN" altLang="en-US" dirty="0"/>
              <a:t>探索客流量数据</a:t>
            </a:r>
          </a:p>
        </p:txBody>
      </p:sp>
    </p:spTree>
    <p:extLst>
      <p:ext uri="{BB962C8B-B14F-4D97-AF65-F5344CB8AC3E}">
        <p14:creationId xmlns:p14="http://schemas.microsoft.com/office/powerpoint/2010/main" val="26552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p:txBody>
          <a:bodyPr/>
          <a:lstStyle/>
          <a:p>
            <a:r>
              <a:rPr lang="zh-CN" altLang="zh-CN" sz="1800" kern="0" dirty="0">
                <a:effectLst/>
                <a:latin typeface="宋体" panose="02010600030101010101" pitchFamily="2" charset="-122"/>
              </a:rPr>
              <a:t>从合并后的数据中统计所有站点的日均上下车客流量，并随机抽取</a:t>
            </a:r>
            <a:r>
              <a:rPr lang="en-US" altLang="zh-CN" sz="1800" kern="0" dirty="0">
                <a:effectLst/>
                <a:latin typeface="宋体" panose="02010600030101010101" pitchFamily="2" charset="-122"/>
              </a:rPr>
              <a:t>20</a:t>
            </a:r>
            <a:r>
              <a:rPr lang="zh-CN" altLang="zh-CN" sz="1800" kern="0" dirty="0">
                <a:effectLst/>
                <a:latin typeface="宋体" panose="02010600030101010101" pitchFamily="2" charset="-122"/>
              </a:rPr>
              <a:t>个站点的数据进行图形化展现</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得到的各站点上下车客流量分布如</a:t>
            </a:r>
            <a:r>
              <a:rPr lang="zh-CN" altLang="en-US" sz="1800" kern="0" dirty="0">
                <a:effectLst/>
                <a:latin typeface="宋体" panose="02010600030101010101" pitchFamily="2" charset="-122"/>
              </a:rPr>
              <a:t>下</a:t>
            </a:r>
            <a:r>
              <a:rPr lang="zh-CN" altLang="zh-CN" sz="1800" kern="0" dirty="0">
                <a:effectLst/>
                <a:latin typeface="宋体" panose="02010600030101010101" pitchFamily="2" charset="-122"/>
              </a:rPr>
              <a:t>图所示，其中左侧柱体为日均上车客流量，右侧柱体为日均下车客流量。</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不同站点客流量上下车分析</a:t>
            </a:r>
          </a:p>
        </p:txBody>
      </p:sp>
      <p:pic>
        <p:nvPicPr>
          <p:cNvPr id="4098" name="Picture 2">
            <a:extLst>
              <a:ext uri="{FF2B5EF4-FFF2-40B4-BE49-F238E27FC236}">
                <a16:creationId xmlns:a16="http://schemas.microsoft.com/office/drawing/2014/main" id="{9C3024D3-E33E-E38E-083D-4F65476110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7419" y="2037522"/>
            <a:ext cx="6824810" cy="421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99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 calcmode="lin" valueType="num">
                                      <p:cBhvr additive="base">
                                        <p:cTn id="19" dur="500" fill="hold"/>
                                        <p:tgtEl>
                                          <p:spTgt spid="4098"/>
                                        </p:tgtEl>
                                        <p:attrNameLst>
                                          <p:attrName>ppt_x</p:attrName>
                                        </p:attrNameLst>
                                      </p:cBhvr>
                                      <p:tavLst>
                                        <p:tav tm="0">
                                          <p:val>
                                            <p:strVal val="#ppt_x"/>
                                          </p:val>
                                        </p:tav>
                                        <p:tav tm="100000">
                                          <p:val>
                                            <p:strVal val="#ppt_x"/>
                                          </p:val>
                                        </p:tav>
                                      </p:tavLst>
                                    </p:anim>
                                    <p:anim calcmode="lin" valueType="num">
                                      <p:cBhvr additive="base">
                                        <p:cTn id="20"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p:txBody>
          <a:bodyPr/>
          <a:lstStyle/>
          <a:p>
            <a:r>
              <a:rPr lang="zh-CN" altLang="zh-CN" sz="1800" kern="0" dirty="0">
                <a:effectLst/>
                <a:latin typeface="宋体" panose="02010600030101010101" pitchFamily="2" charset="-122"/>
              </a:rPr>
              <a:t>根据</a:t>
            </a:r>
            <a:r>
              <a:rPr lang="zh-CN" altLang="en-US" sz="1800" kern="0" dirty="0">
                <a:effectLst/>
                <a:latin typeface="宋体" panose="02010600030101010101" pitchFamily="2" charset="-122"/>
              </a:rPr>
              <a:t>上</a:t>
            </a:r>
            <a:r>
              <a:rPr lang="zh-CN" altLang="zh-CN" sz="1800" kern="0" dirty="0">
                <a:effectLst/>
                <a:latin typeface="宋体" panose="02010600030101010101" pitchFamily="2" charset="-122"/>
              </a:rPr>
              <a:t>图可以看出</a:t>
            </a:r>
            <a:r>
              <a:rPr lang="zh-CN" altLang="zh-CN" sz="1800" kern="0" dirty="0">
                <a:effectLst/>
              </a:rPr>
              <a:t>，</a:t>
            </a:r>
            <a:r>
              <a:rPr lang="en-US" altLang="zh-CN" sz="1800" kern="0" dirty="0">
                <a:effectLst/>
              </a:rPr>
              <a:t>ST068</a:t>
            </a:r>
            <a:r>
              <a:rPr lang="zh-CN" altLang="zh-CN" sz="1800" kern="0" dirty="0">
                <a:effectLst/>
              </a:rPr>
              <a:t>、</a:t>
            </a:r>
            <a:r>
              <a:rPr lang="en-US" altLang="zh-CN" sz="1800" kern="0" dirty="0">
                <a:effectLst/>
              </a:rPr>
              <a:t>ZST145</a:t>
            </a:r>
            <a:r>
              <a:rPr lang="zh-CN" altLang="zh-CN" sz="1800" kern="0" dirty="0">
                <a:effectLst/>
              </a:rPr>
              <a:t>、</a:t>
            </a:r>
            <a:r>
              <a:rPr lang="en-US" altLang="zh-CN" sz="1800" kern="0" dirty="0">
                <a:effectLst/>
              </a:rPr>
              <a:t>ST095</a:t>
            </a:r>
            <a:r>
              <a:rPr lang="zh-CN" altLang="zh-CN" sz="1800" kern="0" dirty="0">
                <a:effectLst/>
                <a:latin typeface="宋体" panose="02010600030101010101" pitchFamily="2" charset="-122"/>
              </a:rPr>
              <a:t>这</a:t>
            </a:r>
            <a:r>
              <a:rPr lang="en-US" altLang="zh-CN" sz="1800" kern="0" dirty="0">
                <a:effectLst/>
              </a:rPr>
              <a:t>3</a:t>
            </a:r>
            <a:r>
              <a:rPr lang="zh-CN" altLang="zh-CN" sz="1800" kern="0" dirty="0">
                <a:effectLst/>
                <a:latin typeface="宋体" panose="02010600030101010101" pitchFamily="2" charset="-122"/>
              </a:rPr>
              <a:t>个站点的日均下车客流量较高，</a:t>
            </a:r>
            <a:r>
              <a:rPr lang="en-US" altLang="zh-CN" sz="1800" kern="0" dirty="0">
                <a:effectLst/>
              </a:rPr>
              <a:t>T314</a:t>
            </a:r>
            <a:r>
              <a:rPr lang="zh-CN" altLang="zh-CN" sz="1800" kern="0" dirty="0">
                <a:effectLst/>
              </a:rPr>
              <a:t>、</a:t>
            </a:r>
            <a:r>
              <a:rPr lang="en-US" altLang="zh-CN" sz="1800" kern="0" dirty="0">
                <a:effectLst/>
              </a:rPr>
              <a:t>T161</a:t>
            </a:r>
            <a:r>
              <a:rPr lang="zh-CN" altLang="zh-CN" sz="1800" kern="0" dirty="0">
                <a:effectLst/>
              </a:rPr>
              <a:t>、</a:t>
            </a:r>
            <a:r>
              <a:rPr lang="en-US" altLang="zh-CN" sz="1800" kern="0" dirty="0">
                <a:effectLst/>
              </a:rPr>
              <a:t>ZST224</a:t>
            </a:r>
            <a:r>
              <a:rPr lang="zh-CN" altLang="zh-CN" sz="1800" kern="0" dirty="0">
                <a:effectLst/>
                <a:latin typeface="宋体" panose="02010600030101010101" pitchFamily="2" charset="-122"/>
              </a:rPr>
              <a:t>这</a:t>
            </a:r>
            <a:r>
              <a:rPr lang="en-US" altLang="zh-CN" sz="1800" kern="0" dirty="0">
                <a:effectLst/>
              </a:rPr>
              <a:t>3</a:t>
            </a:r>
            <a:r>
              <a:rPr lang="zh-CN" altLang="zh-CN" sz="1800" kern="0" dirty="0">
                <a:effectLst/>
                <a:latin typeface="宋体" panose="02010600030101010101" pitchFamily="2" charset="-122"/>
              </a:rPr>
              <a:t>个站点的日均上车客流量较高，</a:t>
            </a:r>
            <a:r>
              <a:rPr lang="en-US" altLang="zh-CN" sz="1800" kern="0" dirty="0">
                <a:effectLst/>
                <a:latin typeface="宋体" panose="02010600030101010101" pitchFamily="2" charset="-122"/>
              </a:rPr>
              <a:t>ST111-01</a:t>
            </a:r>
            <a:r>
              <a:rPr lang="zh-CN" altLang="zh-CN" sz="1800" kern="0" dirty="0">
                <a:effectLst/>
                <a:latin typeface="宋体" panose="02010600030101010101" pitchFamily="2" charset="-122"/>
              </a:rPr>
              <a:t>、</a:t>
            </a:r>
            <a:r>
              <a:rPr lang="en-US" altLang="zh-CN" sz="1800" kern="0" dirty="0">
                <a:effectLst/>
                <a:latin typeface="宋体" panose="02010600030101010101" pitchFamily="2" charset="-122"/>
              </a:rPr>
              <a:t>ZST172</a:t>
            </a:r>
            <a:r>
              <a:rPr lang="zh-CN" altLang="zh-CN" sz="1800" kern="0" dirty="0">
                <a:effectLst/>
                <a:latin typeface="宋体" panose="02010600030101010101" pitchFamily="2" charset="-122"/>
              </a:rPr>
              <a:t>这</a:t>
            </a:r>
            <a:r>
              <a:rPr lang="en-US" altLang="zh-CN" sz="1800" kern="0" dirty="0">
                <a:effectLst/>
              </a:rPr>
              <a:t>2</a:t>
            </a:r>
            <a:r>
              <a:rPr lang="zh-CN" altLang="zh-CN" sz="1800" kern="0" dirty="0">
                <a:effectLst/>
                <a:latin typeface="宋体" panose="02010600030101010101" pitchFamily="2" charset="-122"/>
              </a:rPr>
              <a:t>个站点的日均上下车客流量都比较高。</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造成这种现象的原因可能与站点的大小、经过的车次多少、承担铁路交通功能相关。</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由于每个站点的情况是各不相同的，因此需要结合各个站点的客流量特征分别进行客流量的预测。</a:t>
            </a:r>
            <a:endParaRPr lang="en-US" altLang="zh-CN" kern="100" dirty="0">
              <a:latin typeface="宋体" panose="02010600030101010101" pitchFamily="2" charset="-122"/>
            </a:endParaRPr>
          </a:p>
          <a:p>
            <a:r>
              <a:rPr lang="zh-CN" altLang="zh-CN" sz="1800" kern="0" dirty="0">
                <a:effectLst/>
                <a:latin typeface="宋体" panose="02010600030101010101" pitchFamily="2" charset="-122"/>
              </a:rPr>
              <a:t>本</a:t>
            </a:r>
            <a:r>
              <a:rPr lang="zh-CN" altLang="zh-CN" sz="1800" kern="0" spc="-20" dirty="0">
                <a:effectLst/>
                <a:latin typeface="宋体" panose="02010600030101010101" pitchFamily="2" charset="-122"/>
              </a:rPr>
              <a:t>案例选取</a:t>
            </a:r>
            <a:r>
              <a:rPr lang="en-US" altLang="zh-CN" sz="1800" kern="0" spc="-20" dirty="0">
                <a:effectLst/>
              </a:rPr>
              <a:t>ST111-0</a:t>
            </a:r>
            <a:r>
              <a:rPr lang="en-US" altLang="zh-CN" sz="1800" kern="0" spc="-20" dirty="0">
                <a:effectLst/>
                <a:latin typeface="宋体" panose="02010600030101010101" pitchFamily="2" charset="-122"/>
              </a:rPr>
              <a:t>1</a:t>
            </a:r>
            <a:r>
              <a:rPr lang="zh-CN" altLang="zh-CN" sz="1800" kern="0" spc="-20" dirty="0">
                <a:effectLst/>
                <a:latin typeface="宋体" panose="02010600030101010101" pitchFamily="2" charset="-122"/>
              </a:rPr>
              <a:t>站点进行客流量预测，因为该站点属于上下车客流量较高的较具代表性的站点。</a:t>
            </a:r>
            <a:endParaRPr lang="en-US" altLang="zh-CN" sz="1800" kern="0" spc="-20" dirty="0">
              <a:effectLst/>
              <a:latin typeface="宋体" panose="02010600030101010101" pitchFamily="2" charset="-122"/>
            </a:endParaRPr>
          </a:p>
          <a:p>
            <a:r>
              <a:rPr lang="zh-CN" altLang="zh-CN" sz="1800" kern="0" spc="-20" dirty="0">
                <a:effectLst/>
                <a:latin typeface="宋体" panose="02010600030101010101" pitchFamily="2" charset="-122"/>
              </a:rPr>
              <a:t>对</a:t>
            </a:r>
            <a:r>
              <a:rPr lang="en-US" altLang="zh-CN" sz="1800" kern="0" spc="-20" dirty="0">
                <a:effectLst/>
              </a:rPr>
              <a:t>ST111-01</a:t>
            </a:r>
            <a:r>
              <a:rPr lang="zh-CN" altLang="zh-CN" sz="1800" kern="0" spc="-20" dirty="0">
                <a:effectLst/>
                <a:latin typeface="宋体" panose="02010600030101010101" pitchFamily="2" charset="-122"/>
              </a:rPr>
              <a:t>站点的客流量特征进行探索，并构建模型预测站点将来的客流量。</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不同站点客流量上下车分析</a:t>
            </a:r>
          </a:p>
        </p:txBody>
      </p:sp>
    </p:spTree>
    <p:extLst>
      <p:ext uri="{BB962C8B-B14F-4D97-AF65-F5344CB8AC3E}">
        <p14:creationId xmlns:p14="http://schemas.microsoft.com/office/powerpoint/2010/main" val="366827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p:txBody>
          <a:bodyPr/>
          <a:lstStyle/>
          <a:p>
            <a:r>
              <a:rPr lang="zh-CN" altLang="zh-CN" sz="1800" kern="0" dirty="0">
                <a:effectLst/>
                <a:latin typeface="宋体" panose="02010600030101010101" pitchFamily="2" charset="-122"/>
              </a:rPr>
              <a:t>假设以离站时间作为列车的开始运行的时间，构造列车运行的时间段，取列车离站的时间点所在的小时作为列车运行的时间段，如</a:t>
            </a:r>
            <a:r>
              <a:rPr lang="en-US" altLang="zh-CN" sz="1800" kern="0" dirty="0">
                <a:effectLst/>
              </a:rPr>
              <a:t>13:04</a:t>
            </a:r>
            <a:r>
              <a:rPr lang="zh-CN" altLang="zh-CN" sz="1800" kern="0" dirty="0">
                <a:effectLst/>
                <a:latin typeface="宋体" panose="02010600030101010101" pitchFamily="2" charset="-122"/>
              </a:rPr>
              <a:t>离站则截取</a:t>
            </a:r>
            <a:r>
              <a:rPr lang="en-US" altLang="zh-CN" sz="1800" kern="0" dirty="0">
                <a:effectLst/>
              </a:rPr>
              <a:t>13</a:t>
            </a:r>
            <a:r>
              <a:rPr lang="zh-CN" altLang="zh-CN" sz="1800" kern="0" dirty="0">
                <a:effectLst/>
                <a:latin typeface="宋体" panose="02010600030101010101" pitchFamily="2" charset="-122"/>
              </a:rPr>
              <a:t>，表示</a:t>
            </a:r>
            <a:r>
              <a:rPr lang="en-US" altLang="zh-CN" sz="1800" kern="0" dirty="0">
                <a:effectLst/>
              </a:rPr>
              <a:t>13:00</a:t>
            </a:r>
            <a:r>
              <a:rPr lang="zh-CN" altLang="zh-CN" sz="1800" kern="0" dirty="0">
                <a:effectLst/>
              </a:rPr>
              <a:t>～</a:t>
            </a:r>
            <a:r>
              <a:rPr lang="en-US" altLang="zh-CN" sz="1800" kern="0" dirty="0">
                <a:effectLst/>
              </a:rPr>
              <a:t>14:00</a:t>
            </a:r>
            <a:r>
              <a:rPr lang="zh-CN" altLang="zh-CN" sz="1800" kern="0" dirty="0">
                <a:effectLst/>
                <a:latin typeface="宋体" panose="02010600030101010101" pitchFamily="2" charset="-122"/>
              </a:rPr>
              <a:t>的时间段。</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对</a:t>
            </a:r>
            <a:r>
              <a:rPr lang="en-US" altLang="zh-CN" sz="1800" kern="0" dirty="0">
                <a:effectLst/>
              </a:rPr>
              <a:t>ST111-01</a:t>
            </a:r>
            <a:r>
              <a:rPr lang="zh-CN" altLang="zh-CN" sz="1800" kern="0" dirty="0">
                <a:effectLst/>
                <a:latin typeface="宋体" panose="02010600030101010101" pitchFamily="2" charset="-122"/>
              </a:rPr>
              <a:t>站点每个时段的上下车客流量进行统计</a:t>
            </a:r>
            <a:r>
              <a:rPr lang="zh-CN" altLang="en-US" sz="1800" kern="0" dirty="0">
                <a:effectLst/>
                <a:latin typeface="宋体" panose="02010600030101010101" pitchFamily="2" charset="-122"/>
              </a:rPr>
              <a:t>，</a:t>
            </a:r>
            <a:r>
              <a:rPr lang="zh-CN" altLang="zh-CN" sz="1800" kern="0" dirty="0">
                <a:effectLst/>
                <a:latin typeface="宋体" panose="02010600030101010101" pitchFamily="2" charset="-122"/>
              </a:rPr>
              <a:t>得到的结果如图所示。</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不同时段客流量上下车分析</a:t>
            </a:r>
          </a:p>
        </p:txBody>
      </p:sp>
      <p:pic>
        <p:nvPicPr>
          <p:cNvPr id="5122" name="Picture 2">
            <a:extLst>
              <a:ext uri="{FF2B5EF4-FFF2-40B4-BE49-F238E27FC236}">
                <a16:creationId xmlns:a16="http://schemas.microsoft.com/office/drawing/2014/main" id="{416A75C2-360E-1107-0BD1-61D90B6DE8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49" y="2497865"/>
            <a:ext cx="5781288" cy="378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a:extLst>
              <a:ext uri="{FF2B5EF4-FFF2-40B4-BE49-F238E27FC236}">
                <a16:creationId xmlns:a16="http://schemas.microsoft.com/office/drawing/2014/main" id="{8A4C77CD-B5C0-035D-B9C9-5883981178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107" y="2514989"/>
            <a:ext cx="5796144" cy="378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98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 calcmode="lin" valueType="num">
                                      <p:cBhvr additive="base">
                                        <p:cTn id="19" dur="500" fill="hold"/>
                                        <p:tgtEl>
                                          <p:spTgt spid="5122"/>
                                        </p:tgtEl>
                                        <p:attrNameLst>
                                          <p:attrName>ppt_x</p:attrName>
                                        </p:attrNameLst>
                                      </p:cBhvr>
                                      <p:tavLst>
                                        <p:tav tm="0">
                                          <p:val>
                                            <p:strVal val="#ppt_x"/>
                                          </p:val>
                                        </p:tav>
                                        <p:tav tm="100000">
                                          <p:val>
                                            <p:strVal val="#ppt_x"/>
                                          </p:val>
                                        </p:tav>
                                      </p:tavLst>
                                    </p:anim>
                                    <p:anim calcmode="lin" valueType="num">
                                      <p:cBhvr additive="base">
                                        <p:cTn id="20"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gtEl>
                                        <p:attrNameLst>
                                          <p:attrName>style.visibility</p:attrName>
                                        </p:attrNameLst>
                                      </p:cBhvr>
                                      <p:to>
                                        <p:strVal val="visible"/>
                                      </p:to>
                                    </p:set>
                                    <p:anim calcmode="lin" valueType="num">
                                      <p:cBhvr additive="base">
                                        <p:cTn id="25" dur="500" fill="hold"/>
                                        <p:tgtEl>
                                          <p:spTgt spid="5123"/>
                                        </p:tgtEl>
                                        <p:attrNameLst>
                                          <p:attrName>ppt_x</p:attrName>
                                        </p:attrNameLst>
                                      </p:cBhvr>
                                      <p:tavLst>
                                        <p:tav tm="0">
                                          <p:val>
                                            <p:strVal val="#ppt_x"/>
                                          </p:val>
                                        </p:tav>
                                        <p:tav tm="100000">
                                          <p:val>
                                            <p:strVal val="#ppt_x"/>
                                          </p:val>
                                        </p:tav>
                                      </p:tavLst>
                                    </p:anim>
                                    <p:anim calcmode="lin" valueType="num">
                                      <p:cBhvr additive="base">
                                        <p:cTn id="26"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p:txBody>
          <a:bodyPr/>
          <a:lstStyle/>
          <a:p>
            <a:r>
              <a:rPr lang="zh-CN" altLang="zh-CN" sz="1800" kern="0" dirty="0">
                <a:effectLst/>
                <a:latin typeface="宋体" panose="02010600030101010101" pitchFamily="2" charset="-122"/>
              </a:rPr>
              <a:t>根据</a:t>
            </a:r>
            <a:r>
              <a:rPr lang="zh-CN" altLang="en-US" sz="1800" kern="0" dirty="0">
                <a:effectLst/>
                <a:latin typeface="宋体" panose="02010600030101010101" pitchFamily="2" charset="-122"/>
              </a:rPr>
              <a:t>上图</a:t>
            </a:r>
            <a:r>
              <a:rPr lang="zh-CN" altLang="zh-CN" sz="1800" kern="0" dirty="0">
                <a:effectLst/>
                <a:latin typeface="宋体" panose="02010600030101010101" pitchFamily="2" charset="-122"/>
              </a:rPr>
              <a:t>可以看出，</a:t>
            </a:r>
            <a:r>
              <a:rPr lang="en-US" altLang="zh-CN" sz="1800" kern="0" dirty="0">
                <a:effectLst/>
              </a:rPr>
              <a:t>ST111-01</a:t>
            </a:r>
            <a:r>
              <a:rPr lang="zh-CN" altLang="zh-CN" sz="1800" kern="0" dirty="0">
                <a:effectLst/>
                <a:latin typeface="宋体" panose="02010600030101010101" pitchFamily="2" charset="-122"/>
              </a:rPr>
              <a:t>站点在</a:t>
            </a:r>
            <a:r>
              <a:rPr lang="en-US" altLang="zh-CN" sz="1800" kern="0" dirty="0">
                <a:effectLst/>
              </a:rPr>
              <a:t>07:00</a:t>
            </a:r>
            <a:r>
              <a:rPr lang="zh-CN" altLang="zh-CN" sz="1800" kern="0" dirty="0">
                <a:effectLst/>
              </a:rPr>
              <a:t>～</a:t>
            </a:r>
            <a:r>
              <a:rPr lang="en-US" altLang="zh-CN" sz="1800" kern="0" dirty="0">
                <a:effectLst/>
              </a:rPr>
              <a:t>20:00</a:t>
            </a:r>
            <a:r>
              <a:rPr lang="zh-CN" altLang="zh-CN" sz="1800" kern="0" dirty="0">
                <a:effectLst/>
                <a:latin typeface="宋体" panose="02010600030101010101" pitchFamily="2" charset="-122"/>
              </a:rPr>
              <a:t>的上车客流量较高，其余时间的上车客流量较低，这符合人们的作息规律。</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然而在</a:t>
            </a:r>
            <a:r>
              <a:rPr lang="en-US" altLang="zh-CN" sz="1800" kern="0" dirty="0">
                <a:effectLst/>
              </a:rPr>
              <a:t>0:00</a:t>
            </a:r>
            <a:r>
              <a:rPr lang="zh-CN" altLang="zh-CN" sz="1800" kern="0" dirty="0">
                <a:effectLst/>
              </a:rPr>
              <a:t>～</a:t>
            </a:r>
            <a:r>
              <a:rPr lang="en-US" altLang="zh-CN" sz="1800" kern="0" dirty="0">
                <a:effectLst/>
              </a:rPr>
              <a:t>05:00</a:t>
            </a:r>
            <a:r>
              <a:rPr lang="zh-CN" altLang="zh-CN" sz="1800" kern="0" dirty="0">
                <a:effectLst/>
                <a:latin typeface="宋体" panose="02010600030101010101" pitchFamily="2" charset="-122"/>
              </a:rPr>
              <a:t>的上车客流量也有着不低的水平，这可能是由于这个时段开出的长途列车正好能在第二天的白天到达目的地</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如乘客外出旅行时选择在</a:t>
            </a:r>
            <a:r>
              <a:rPr lang="en-US" altLang="zh-CN" sz="1800" kern="0" dirty="0">
                <a:effectLst/>
              </a:rPr>
              <a:t>0:00</a:t>
            </a:r>
            <a:r>
              <a:rPr lang="zh-CN" altLang="zh-CN" sz="1800" kern="0" dirty="0">
                <a:effectLst/>
              </a:rPr>
              <a:t>～</a:t>
            </a:r>
            <a:r>
              <a:rPr lang="en-US" altLang="zh-CN" sz="1800" kern="0" dirty="0">
                <a:effectLst/>
              </a:rPr>
              <a:t>05:00</a:t>
            </a:r>
            <a:r>
              <a:rPr lang="zh-CN" altLang="zh-CN" sz="1800" kern="0" dirty="0">
                <a:effectLst/>
                <a:latin typeface="宋体" panose="02010600030101010101" pitchFamily="2" charset="-122"/>
              </a:rPr>
              <a:t>乘坐列车出发，可以在第二天的上午到达目的地，能够留出足够的时间寻找旅店或直接开始游玩。</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每个时段的下车客流量均保持在一定的范围内波动，没有明显的规律，分布较为均衡。因此可以认为</a:t>
            </a:r>
            <a:r>
              <a:rPr lang="en-US" altLang="zh-CN" sz="1800" kern="0" dirty="0">
                <a:effectLst/>
              </a:rPr>
              <a:t>ST111-01</a:t>
            </a:r>
            <a:r>
              <a:rPr lang="zh-CN" altLang="zh-CN" sz="1800" kern="0" dirty="0">
                <a:effectLst/>
                <a:latin typeface="宋体" panose="02010600030101010101" pitchFamily="2" charset="-122"/>
              </a:rPr>
              <a:t>站点的上车客流量与离站的时间有关，下车客流量与到站时间无关。</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不同时段客流量上下车分析</a:t>
            </a:r>
          </a:p>
        </p:txBody>
      </p:sp>
    </p:spTree>
    <p:extLst>
      <p:ext uri="{BB962C8B-B14F-4D97-AF65-F5344CB8AC3E}">
        <p14:creationId xmlns:p14="http://schemas.microsoft.com/office/powerpoint/2010/main" val="2138123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a:xfrm>
            <a:off x="423820" y="1104182"/>
            <a:ext cx="5350815" cy="4073526"/>
          </a:xfrm>
        </p:spPr>
        <p:txBody>
          <a:bodyPr/>
          <a:lstStyle/>
          <a:p>
            <a:r>
              <a:rPr lang="zh-CN" altLang="zh-CN" sz="1800" kern="0" dirty="0">
                <a:effectLst/>
                <a:latin typeface="宋体" panose="02010600030101010101" pitchFamily="2" charset="-122"/>
              </a:rPr>
              <a:t>通过收集国家公布的法定节假日信息，对</a:t>
            </a:r>
            <a:r>
              <a:rPr lang="en-US" altLang="zh-CN" sz="1800" kern="0" dirty="0">
                <a:effectLst/>
              </a:rPr>
              <a:t>2015</a:t>
            </a:r>
            <a:r>
              <a:rPr lang="zh-CN" altLang="zh-CN" sz="1800" kern="0" dirty="0">
                <a:effectLst/>
                <a:latin typeface="宋体" panose="02010600030101010101" pitchFamily="2" charset="-122"/>
              </a:rPr>
              <a:t>年</a:t>
            </a:r>
            <a:r>
              <a:rPr lang="en-US" altLang="zh-CN" sz="1800" kern="0" dirty="0">
                <a:effectLst/>
              </a:rPr>
              <a:t>1</a:t>
            </a:r>
            <a:r>
              <a:rPr lang="zh-CN" altLang="zh-CN" sz="1800" kern="0" dirty="0">
                <a:effectLst/>
                <a:latin typeface="宋体" panose="02010600030101010101" pitchFamily="2" charset="-122"/>
              </a:rPr>
              <a:t>月</a:t>
            </a:r>
            <a:r>
              <a:rPr lang="en-US" altLang="zh-CN" sz="1800" kern="0" dirty="0">
                <a:effectLst/>
              </a:rPr>
              <a:t>1</a:t>
            </a:r>
            <a:r>
              <a:rPr lang="zh-CN" altLang="zh-CN" sz="1800" kern="0" dirty="0">
                <a:effectLst/>
                <a:latin typeface="宋体" panose="02010600030101010101" pitchFamily="2" charset="-122"/>
              </a:rPr>
              <a:t>日至</a:t>
            </a:r>
            <a:r>
              <a:rPr lang="en-US" altLang="zh-CN" sz="1800" kern="0" dirty="0">
                <a:effectLst/>
              </a:rPr>
              <a:t>2016</a:t>
            </a:r>
            <a:r>
              <a:rPr lang="zh-CN" altLang="zh-CN" sz="1800" kern="0" dirty="0">
                <a:effectLst/>
                <a:latin typeface="宋体" panose="02010600030101010101" pitchFamily="2" charset="-122"/>
              </a:rPr>
              <a:t>年</a:t>
            </a:r>
            <a:r>
              <a:rPr lang="en-US" altLang="zh-CN" sz="1800" kern="0" dirty="0">
                <a:effectLst/>
              </a:rPr>
              <a:t>3</a:t>
            </a:r>
            <a:r>
              <a:rPr lang="zh-CN" altLang="zh-CN" sz="1800" kern="0" dirty="0">
                <a:effectLst/>
                <a:latin typeface="宋体" panose="02010600030101010101" pitchFamily="2" charset="-122"/>
              </a:rPr>
              <a:t>月</a:t>
            </a:r>
            <a:r>
              <a:rPr lang="en-US" altLang="zh-CN" sz="1800" kern="0" dirty="0">
                <a:effectLst/>
              </a:rPr>
              <a:t>20</a:t>
            </a:r>
            <a:r>
              <a:rPr lang="zh-CN" altLang="zh-CN" sz="1800" kern="0" dirty="0">
                <a:effectLst/>
                <a:latin typeface="宋体" panose="02010600030101010101" pitchFamily="2" charset="-122"/>
              </a:rPr>
              <a:t>日中每个日期的节假日属性进行标记</a:t>
            </a:r>
            <a:r>
              <a:rPr lang="zh-CN" altLang="en-US" dirty="0">
                <a:latin typeface="宋体" panose="02010600030101010101" pitchFamily="2" charset="-122"/>
              </a:rPr>
              <a:t>。</a:t>
            </a:r>
            <a:endParaRPr lang="en-US" altLang="zh-CN" dirty="0">
              <a:latin typeface="宋体" panose="02010600030101010101" pitchFamily="2" charset="-122"/>
            </a:endParaRPr>
          </a:p>
          <a:p>
            <a:r>
              <a:rPr lang="zh-CN" altLang="zh-CN" sz="1800" kern="0" dirty="0">
                <a:effectLst/>
                <a:latin typeface="宋体" panose="02010600030101010101" pitchFamily="2" charset="-122"/>
              </a:rPr>
              <a:t>其中节假日标记为“小长假”，非节假日标记为“工作日”</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将标记后的数据保存在“</a:t>
            </a:r>
            <a:r>
              <a:rPr lang="en-US" altLang="zh-CN" sz="1800" kern="0" dirty="0">
                <a:effectLst/>
                <a:latin typeface="宋体" panose="02010600030101010101" pitchFamily="2" charset="-122"/>
              </a:rPr>
              <a:t>2015-2016</a:t>
            </a:r>
            <a:r>
              <a:rPr lang="zh-CN" altLang="zh-CN" sz="1800" kern="0" dirty="0">
                <a:effectLst/>
                <a:latin typeface="宋体" panose="02010600030101010101" pitchFamily="2" charset="-122"/>
              </a:rPr>
              <a:t>年节假日</a:t>
            </a:r>
            <a:r>
              <a:rPr lang="en-US" altLang="zh-CN" sz="1800" kern="0" dirty="0">
                <a:effectLst/>
                <a:latin typeface="宋体" panose="02010600030101010101" pitchFamily="2" charset="-122"/>
              </a:rPr>
              <a:t>.csv</a:t>
            </a:r>
            <a:r>
              <a:rPr lang="zh-CN" altLang="zh-CN" sz="1800" kern="0" dirty="0">
                <a:effectLst/>
                <a:latin typeface="宋体" panose="02010600030101010101" pitchFamily="2" charset="-122"/>
              </a:rPr>
              <a:t>”文件中。</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统计</a:t>
            </a:r>
            <a:r>
              <a:rPr lang="en-US" altLang="zh-CN" sz="1800" kern="0" dirty="0">
                <a:effectLst/>
                <a:latin typeface="宋体" panose="02010600030101010101" pitchFamily="2" charset="-122"/>
              </a:rPr>
              <a:t>ST111-01</a:t>
            </a:r>
            <a:r>
              <a:rPr lang="zh-CN" altLang="zh-CN" sz="1800" kern="0" dirty="0">
                <a:effectLst/>
                <a:latin typeface="宋体" panose="02010600030101010101" pitchFamily="2" charset="-122"/>
              </a:rPr>
              <a:t>站点每天的平均客流量，添加每个日期的节假日属性，并将每天的平均客流量图形化展现</a:t>
            </a:r>
            <a:r>
              <a:rPr lang="zh-CN" altLang="en-US" dirty="0">
                <a:latin typeface="宋体" panose="02010600030101010101" pitchFamily="2" charset="-122"/>
              </a:rPr>
              <a:t>，</a:t>
            </a:r>
            <a:r>
              <a:rPr lang="zh-CN" altLang="zh-CN" sz="1800" kern="0" dirty="0">
                <a:effectLst/>
                <a:latin typeface="宋体" panose="02010600030101010101" pitchFamily="2" charset="-122"/>
              </a:rPr>
              <a:t>得到的结果如图所示。</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分析客流量节假日变化</a:t>
            </a:r>
          </a:p>
        </p:txBody>
      </p:sp>
      <p:pic>
        <p:nvPicPr>
          <p:cNvPr id="6146" name="Picture 2">
            <a:extLst>
              <a:ext uri="{FF2B5EF4-FFF2-40B4-BE49-F238E27FC236}">
                <a16:creationId xmlns:a16="http://schemas.microsoft.com/office/drawing/2014/main" id="{1C03CFF8-37C3-12B3-D900-82BFD54BA4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7590" y="1478756"/>
            <a:ext cx="6093230" cy="390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4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46"/>
                                        </p:tgtEl>
                                        <p:attrNameLst>
                                          <p:attrName>style.visibility</p:attrName>
                                        </p:attrNameLst>
                                      </p:cBhvr>
                                      <p:to>
                                        <p:strVal val="visible"/>
                                      </p:to>
                                    </p:set>
                                    <p:anim calcmode="lin" valueType="num">
                                      <p:cBhvr additive="base">
                                        <p:cTn id="31" dur="500" fill="hold"/>
                                        <p:tgtEl>
                                          <p:spTgt spid="6146"/>
                                        </p:tgtEl>
                                        <p:attrNameLst>
                                          <p:attrName>ppt_x</p:attrName>
                                        </p:attrNameLst>
                                      </p:cBhvr>
                                      <p:tavLst>
                                        <p:tav tm="0">
                                          <p:val>
                                            <p:strVal val="#ppt_x"/>
                                          </p:val>
                                        </p:tav>
                                        <p:tav tm="100000">
                                          <p:val>
                                            <p:strVal val="#ppt_x"/>
                                          </p:val>
                                        </p:tav>
                                      </p:tavLst>
                                    </p:anim>
                                    <p:anim calcmode="lin" valueType="num">
                                      <p:cBhvr additive="base">
                                        <p:cTn id="32"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p:txBody>
          <a:bodyPr/>
          <a:lstStyle/>
          <a:p>
            <a:r>
              <a:rPr lang="zh-CN" altLang="zh-CN" sz="1800" kern="0" dirty="0">
                <a:effectLst/>
                <a:latin typeface="宋体" panose="02010600030101010101" pitchFamily="2" charset="-122"/>
              </a:rPr>
              <a:t>根据</a:t>
            </a:r>
            <a:r>
              <a:rPr lang="zh-CN" altLang="en-US" sz="1800" kern="0" dirty="0">
                <a:effectLst/>
                <a:latin typeface="宋体" panose="02010600030101010101" pitchFamily="2" charset="-122"/>
              </a:rPr>
              <a:t>上</a:t>
            </a:r>
            <a:r>
              <a:rPr lang="zh-CN" altLang="zh-CN" sz="1800" kern="0" dirty="0">
                <a:effectLst/>
                <a:latin typeface="宋体" panose="02010600030101010101" pitchFamily="2" charset="-122"/>
              </a:rPr>
              <a:t>图可以看出</a:t>
            </a:r>
            <a:r>
              <a:rPr lang="zh-CN" altLang="zh-CN" sz="1800" kern="0" dirty="0">
                <a:effectLst/>
                <a:latin typeface="Times New Roman" panose="02020603050405020304" pitchFamily="18" charset="0"/>
                <a:ea typeface="方正书宋简体"/>
              </a:rPr>
              <a:t>，</a:t>
            </a:r>
            <a:r>
              <a:rPr lang="zh-CN" altLang="zh-CN" sz="1800" kern="0" dirty="0">
                <a:effectLst/>
                <a:latin typeface="宋体" panose="02010600030101010101" pitchFamily="2" charset="-122"/>
              </a:rPr>
              <a:t>每当节假日到来时都会迎来客流量的低谷，假期前后会有明显的局部客流量高峰。</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因为旅客通常会选择在节假日前一两天回家或出游，在节假日当天基本已到达目的地，假期最后一天又需要返回工作地点，体现出节假日的客流量往返效应。</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铁路部门可以考虑增加节假日前</a:t>
            </a:r>
            <a:r>
              <a:rPr lang="en-US" altLang="zh-CN" sz="1800" kern="0" dirty="0">
                <a:effectLst/>
                <a:latin typeface="宋体" panose="02010600030101010101" pitchFamily="2" charset="-122"/>
              </a:rPr>
              <a:t>1</a:t>
            </a:r>
            <a:r>
              <a:rPr lang="zh-CN" altLang="zh-CN" sz="1800" kern="0" dirty="0">
                <a:effectLst/>
                <a:latin typeface="宋体" panose="02010600030101010101" pitchFamily="2" charset="-122"/>
              </a:rPr>
              <a:t>～</a:t>
            </a:r>
            <a:r>
              <a:rPr lang="en-US" altLang="zh-CN" sz="1800" kern="0" dirty="0">
                <a:effectLst/>
                <a:latin typeface="宋体" panose="02010600030101010101" pitchFamily="2" charset="-122"/>
              </a:rPr>
              <a:t>2</a:t>
            </a:r>
            <a:r>
              <a:rPr lang="zh-CN" altLang="zh-CN" sz="1800" kern="0" dirty="0">
                <a:effectLst/>
                <a:latin typeface="宋体" panose="02010600030101010101" pitchFamily="2" charset="-122"/>
              </a:rPr>
              <a:t>天出发、假期最后一天返程的车次或座位，而假期当天的车次及座位可以适当减少以节约人力、物力资源。</a:t>
            </a:r>
            <a:endParaRPr lang="en-US" altLang="zh-CN" sz="1800" kern="0" dirty="0">
              <a:effectLst/>
              <a:latin typeface="宋体" panose="02010600030101010101" pitchFamily="2" charset="-122"/>
            </a:endParaRPr>
          </a:p>
          <a:p>
            <a:r>
              <a:rPr lang="zh-CN" altLang="en-US" sz="1800" kern="0" dirty="0">
                <a:effectLst/>
                <a:latin typeface="宋体" panose="02010600030101010101" pitchFamily="2" charset="-122"/>
              </a:rPr>
              <a:t>上图</a:t>
            </a:r>
            <a:r>
              <a:rPr lang="zh-CN" altLang="zh-CN" sz="1800" kern="0" dirty="0">
                <a:effectLst/>
                <a:latin typeface="宋体" panose="02010600030101010101" pitchFamily="2" charset="-122"/>
              </a:rPr>
              <a:t>中最低两个点是</a:t>
            </a:r>
            <a:r>
              <a:rPr lang="en-US" altLang="zh-CN" sz="1800" kern="0" dirty="0">
                <a:effectLst/>
                <a:latin typeface="宋体" panose="02010600030101010101" pitchFamily="2" charset="-122"/>
              </a:rPr>
              <a:t>2015</a:t>
            </a:r>
            <a:r>
              <a:rPr lang="zh-CN" altLang="zh-CN" sz="1800" kern="0" dirty="0">
                <a:effectLst/>
                <a:latin typeface="宋体" panose="02010600030101010101" pitchFamily="2" charset="-122"/>
              </a:rPr>
              <a:t>年和</a:t>
            </a:r>
            <a:r>
              <a:rPr lang="en-US" altLang="zh-CN" sz="1800" kern="0" dirty="0">
                <a:effectLst/>
                <a:latin typeface="宋体" panose="02010600030101010101" pitchFamily="2" charset="-122"/>
              </a:rPr>
              <a:t>2016</a:t>
            </a:r>
            <a:r>
              <a:rPr lang="zh-CN" altLang="zh-CN" sz="1800" kern="0" dirty="0">
                <a:effectLst/>
                <a:latin typeface="宋体" panose="02010600030101010101" pitchFamily="2" charset="-122"/>
              </a:rPr>
              <a:t>年的春节，由于春节前的客运周期较长，因此春节当天没有明显的客流量高峰，客流量反而不断减少直至在除夕当天到达最低点。</a:t>
            </a:r>
            <a:endParaRPr lang="en-US" altLang="zh-CN" sz="1800" kern="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分析客流量节假日变化</a:t>
            </a:r>
          </a:p>
        </p:txBody>
      </p:sp>
    </p:spTree>
    <p:extLst>
      <p:ext uri="{BB962C8B-B14F-4D97-AF65-F5344CB8AC3E}">
        <p14:creationId xmlns:p14="http://schemas.microsoft.com/office/powerpoint/2010/main" val="143315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p:txBody>
          <a:bodyPr/>
          <a:lstStyle/>
          <a:p>
            <a:r>
              <a:rPr lang="zh-CN" altLang="zh-CN" sz="1800" kern="0" dirty="0">
                <a:effectLst/>
                <a:latin typeface="宋体" panose="02010600030101010101" pitchFamily="2" charset="-122"/>
              </a:rPr>
              <a:t>大年初一过后乘客开始返程，客流量逐步回升直至春节假期结束。</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春节的客流量变化规律与平常的假期不同，春节假期内的客流量始终保持在较高水平，直至假期结束后才恢复至平时的水平。</a:t>
            </a:r>
            <a:endParaRPr lang="en-US" altLang="zh-CN" dirty="0">
              <a:latin typeface="宋体" panose="02010600030101010101" pitchFamily="2" charset="-122"/>
            </a:endParaRPr>
          </a:p>
          <a:p>
            <a:r>
              <a:rPr lang="zh-CN" altLang="zh-CN" sz="1800" kern="0" dirty="0">
                <a:effectLst/>
                <a:latin typeface="宋体" panose="02010600030101010101" pitchFamily="2" charset="-122"/>
              </a:rPr>
              <a:t>通过以上分析可以说明，节假日对客流量的影响程度较大。</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分析客流量节假日变化</a:t>
            </a:r>
          </a:p>
        </p:txBody>
      </p:sp>
    </p:spTree>
    <p:extLst>
      <p:ext uri="{BB962C8B-B14F-4D97-AF65-F5344CB8AC3E}">
        <p14:creationId xmlns:p14="http://schemas.microsoft.com/office/powerpoint/2010/main" val="178405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6">
            <a:extLst>
              <a:ext uri="{FF2B5EF4-FFF2-40B4-BE49-F238E27FC236}">
                <a16:creationId xmlns:a16="http://schemas.microsoft.com/office/drawing/2014/main" id="{0655586B-F6B4-426E-80D1-04ADB3C76375}"/>
              </a:ext>
            </a:extLst>
          </p:cNvPr>
          <p:cNvCxnSpPr>
            <a:cxnSpLocks/>
          </p:cNvCxnSpPr>
          <p:nvPr/>
        </p:nvCxnSpPr>
        <p:spPr>
          <a:xfrm>
            <a:off x="3264947" y="1348062"/>
            <a:ext cx="5910" cy="4354238"/>
          </a:xfrm>
          <a:prstGeom prst="line">
            <a:avLst/>
          </a:prstGeom>
        </p:spPr>
        <p:style>
          <a:lnRef idx="2">
            <a:schemeClr val="dk1"/>
          </a:lnRef>
          <a:fillRef idx="0">
            <a:schemeClr val="dk1"/>
          </a:fillRef>
          <a:effectRef idx="1">
            <a:schemeClr val="dk1"/>
          </a:effectRef>
          <a:fontRef idx="minor">
            <a:schemeClr val="tx1"/>
          </a:fontRef>
        </p:style>
      </p:cxnSp>
      <p:sp>
        <p:nvSpPr>
          <p:cNvPr id="19" name="Line 2">
            <a:extLst>
              <a:ext uri="{FF2B5EF4-FFF2-40B4-BE49-F238E27FC236}">
                <a16:creationId xmlns:a16="http://schemas.microsoft.com/office/drawing/2014/main" id="{E878D2EE-7AD5-42B3-80C8-BF594574CC4F}"/>
              </a:ext>
            </a:extLst>
          </p:cNvPr>
          <p:cNvSpPr>
            <a:spLocks noChangeShapeType="1"/>
          </p:cNvSpPr>
          <p:nvPr/>
        </p:nvSpPr>
        <p:spPr bwMode="auto">
          <a:xfrm>
            <a:off x="2649786" y="5092240"/>
            <a:ext cx="6604980" cy="0"/>
          </a:xfrm>
          <a:prstGeom prst="line">
            <a:avLst/>
          </a:prstGeom>
        </p:spPr>
        <p:style>
          <a:lnRef idx="2">
            <a:schemeClr val="dk1"/>
          </a:lnRef>
          <a:fillRef idx="0">
            <a:schemeClr val="dk1"/>
          </a:fillRef>
          <a:effectRef idx="1">
            <a:schemeClr val="dk1"/>
          </a:effectRef>
          <a:fontRef idx="minor">
            <a:schemeClr val="tx1"/>
          </a:fontRef>
        </p:style>
        <p:txBody>
          <a:bodyPr/>
          <a:lstStyle/>
          <a:p>
            <a:pPr algn="ctr">
              <a:defRPr/>
            </a:pPr>
            <a:endParaRPr lang="zh-CN" altLang="en-US" sz="2000" b="1" kern="0">
              <a:solidFill>
                <a:sysClr val="windowText" lastClr="000000"/>
              </a:solidFill>
              <a:latin typeface="Times New Roman" panose="02020603050405020304" pitchFamily="18" charset="0"/>
              <a:ea typeface="宋体" panose="02010600030101010101" pitchFamily="2" charset="-122"/>
            </a:endParaRPr>
          </a:p>
        </p:txBody>
      </p:sp>
      <p:sp>
        <p:nvSpPr>
          <p:cNvPr id="20" name="Oval 15">
            <a:extLst>
              <a:ext uri="{FF2B5EF4-FFF2-40B4-BE49-F238E27FC236}">
                <a16:creationId xmlns:a16="http://schemas.microsoft.com/office/drawing/2014/main" id="{4AA2E115-B5CF-48D7-AAF4-34243C4DB9F7}"/>
              </a:ext>
            </a:extLst>
          </p:cNvPr>
          <p:cNvSpPr>
            <a:spLocks noChangeArrowheads="1"/>
          </p:cNvSpPr>
          <p:nvPr/>
        </p:nvSpPr>
        <p:spPr bwMode="auto">
          <a:xfrm>
            <a:off x="2904947" y="165174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zh-CN" altLang="zh-CN" sz="2400" b="1" dirty="0">
                <a:solidFill>
                  <a:schemeClr val="bg1"/>
                </a:solidFill>
                <a:latin typeface="Times New Roman" panose="02020603050405020304" pitchFamily="18" charset="0"/>
              </a:rPr>
              <a:t>1</a:t>
            </a:r>
            <a:endParaRPr lang="en-US" altLang="zh-CN" sz="2400" b="1" dirty="0">
              <a:solidFill>
                <a:schemeClr val="bg1"/>
              </a:solidFill>
              <a:latin typeface="Times New Roman" panose="02020603050405020304" pitchFamily="18" charset="0"/>
            </a:endParaRPr>
          </a:p>
        </p:txBody>
      </p:sp>
      <p:sp>
        <p:nvSpPr>
          <p:cNvPr id="23"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00531" y="2608672"/>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预处理客流量数据</a:t>
            </a:r>
            <a:endParaRPr lang="zh-CN" altLang="en-US" sz="2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标题 3">
            <a:extLst>
              <a:ext uri="{FF2B5EF4-FFF2-40B4-BE49-F238E27FC236}">
                <a16:creationId xmlns:a16="http://schemas.microsoft.com/office/drawing/2014/main" id="{23AA43DE-EC22-42DF-863E-F4636BE2010D}"/>
              </a:ext>
            </a:extLst>
          </p:cNvPr>
          <p:cNvSpPr>
            <a:spLocks noGrp="1"/>
          </p:cNvSpPr>
          <p:nvPr>
            <p:ph type="title"/>
          </p:nvPr>
        </p:nvSpPr>
        <p:spPr/>
        <p:txBody>
          <a:bodyPr/>
          <a:lstStyle/>
          <a:p>
            <a:r>
              <a:rPr lang="zh-CN" altLang="en-US" sz="2800" dirty="0">
                <a:latin typeface="Times New Roman" panose="02020603050405020304" pitchFamily="18" charset="0"/>
              </a:rPr>
              <a:t>目录</a:t>
            </a:r>
          </a:p>
        </p:txBody>
      </p:sp>
      <p:sp>
        <p:nvSpPr>
          <p:cNvPr id="13"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00531" y="157974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dirty="0">
                <a:solidFill>
                  <a:schemeClr val="bg1"/>
                </a:solidFill>
                <a:latin typeface="Times New Roman" panose="02020603050405020304" pitchFamily="18" charset="0"/>
                <a:ea typeface="宋体" panose="02010600030101010101" pitchFamily="2" charset="-122"/>
              </a:rPr>
              <a:t>分析背景与目标</a:t>
            </a:r>
          </a:p>
        </p:txBody>
      </p:sp>
      <p:sp>
        <p:nvSpPr>
          <p:cNvPr id="15" name="Oval 15">
            <a:extLst>
              <a:ext uri="{FF2B5EF4-FFF2-40B4-BE49-F238E27FC236}">
                <a16:creationId xmlns:a16="http://schemas.microsoft.com/office/drawing/2014/main" id="{4AA2E115-B5CF-48D7-AAF4-34243C4DB9F7}"/>
              </a:ext>
            </a:extLst>
          </p:cNvPr>
          <p:cNvSpPr>
            <a:spLocks noChangeArrowheads="1"/>
          </p:cNvSpPr>
          <p:nvPr/>
        </p:nvSpPr>
        <p:spPr bwMode="auto">
          <a:xfrm>
            <a:off x="2928857" y="2626672"/>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2</a:t>
            </a:r>
          </a:p>
        </p:txBody>
      </p:sp>
      <p:sp>
        <p:nvSpPr>
          <p:cNvPr id="21"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12450" y="3660873"/>
            <a:ext cx="4859850" cy="684000"/>
          </a:xfrm>
          <a:prstGeom prst="actionButtonBlank">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kern="100" dirty="0">
                <a:latin typeface="Times New Roman" panose="02020603050405020304" pitchFamily="18" charset="0"/>
                <a:ea typeface="宋体" panose="02010600030101010101" pitchFamily="2" charset="-122"/>
                <a:cs typeface="Times New Roman" panose="02020603050405020304" pitchFamily="18" charset="0"/>
              </a:rPr>
              <a:t>探索客流量数据</a:t>
            </a:r>
            <a:endParaRPr lang="zh-CN" altLang="en-US" sz="2400" b="1" dirty="0">
              <a:latin typeface="Times New Roman" panose="02020603050405020304" pitchFamily="18" charset="0"/>
              <a:ea typeface="宋体" panose="02010600030101010101" pitchFamily="2" charset="-122"/>
            </a:endParaRPr>
          </a:p>
        </p:txBody>
      </p:sp>
      <p:sp>
        <p:nvSpPr>
          <p:cNvPr id="22" name="Oval 15">
            <a:extLst>
              <a:ext uri="{FF2B5EF4-FFF2-40B4-BE49-F238E27FC236}">
                <a16:creationId xmlns:a16="http://schemas.microsoft.com/office/drawing/2014/main" id="{4AA2E115-B5CF-48D7-AAF4-34243C4DB9F7}"/>
              </a:ext>
            </a:extLst>
          </p:cNvPr>
          <p:cNvSpPr>
            <a:spLocks noChangeArrowheads="1"/>
          </p:cNvSpPr>
          <p:nvPr/>
        </p:nvSpPr>
        <p:spPr bwMode="auto">
          <a:xfrm>
            <a:off x="2928857" y="3678873"/>
            <a:ext cx="684000" cy="648000"/>
          </a:xfrm>
          <a:prstGeom prst="ellipse">
            <a:avLst/>
          </a:prstGeom>
          <a:solidFill>
            <a:srgbClr val="064BB2"/>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3</a:t>
            </a:r>
          </a:p>
        </p:txBody>
      </p:sp>
      <p:sp>
        <p:nvSpPr>
          <p:cNvPr id="28" name="AutoShape 17">
            <a:extLst>
              <a:ext uri="{FF2B5EF4-FFF2-40B4-BE49-F238E27FC236}">
                <a16:creationId xmlns:a16="http://schemas.microsoft.com/office/drawing/2014/main" id="{4997871B-E7BB-4D54-93A1-FFDCB109D603}"/>
              </a:ext>
            </a:extLst>
          </p:cNvPr>
          <p:cNvSpPr>
            <a:spLocks noChangeArrowheads="1"/>
          </p:cNvSpPr>
          <p:nvPr/>
        </p:nvSpPr>
        <p:spPr bwMode="auto">
          <a:xfrm>
            <a:off x="4012450" y="4715497"/>
            <a:ext cx="4859850" cy="684000"/>
          </a:xfrm>
          <a:prstGeom prst="actionButtonBlank">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p>
            <a:pPr algn="ctr">
              <a:defRPr/>
            </a:pPr>
            <a:r>
              <a:rPr lang="zh-CN" altLang="en-US" sz="2400" b="1" dirty="0">
                <a:latin typeface="Times New Roman" panose="02020603050405020304" pitchFamily="18" charset="0"/>
                <a:ea typeface="宋体" panose="02010600030101010101" pitchFamily="2" charset="-122"/>
              </a:rPr>
              <a:t>构建模型并预测客流量</a:t>
            </a:r>
          </a:p>
        </p:txBody>
      </p:sp>
      <p:sp>
        <p:nvSpPr>
          <p:cNvPr id="29" name="Oval 15">
            <a:extLst>
              <a:ext uri="{FF2B5EF4-FFF2-40B4-BE49-F238E27FC236}">
                <a16:creationId xmlns:a16="http://schemas.microsoft.com/office/drawing/2014/main" id="{4AA2E115-B5CF-48D7-AAF4-34243C4DB9F7}"/>
              </a:ext>
            </a:extLst>
          </p:cNvPr>
          <p:cNvSpPr>
            <a:spLocks noChangeArrowheads="1"/>
          </p:cNvSpPr>
          <p:nvPr/>
        </p:nvSpPr>
        <p:spPr bwMode="auto">
          <a:xfrm>
            <a:off x="2904947" y="4733497"/>
            <a:ext cx="684000" cy="648000"/>
          </a:xfrm>
          <a:prstGeom prst="ellipse">
            <a:avLst/>
          </a:prstGeom>
          <a:solidFill>
            <a:srgbClr val="FB9708"/>
          </a:solidFill>
          <a:ln>
            <a:solidFill>
              <a:schemeClr val="bg1"/>
            </a:solidFill>
          </a:ln>
          <a:scene3d>
            <a:camera prst="orthographicFront">
              <a:rot lat="0" lon="0" rev="0"/>
            </a:camera>
            <a:lightRig rig="threePt" dir="t">
              <a:rot lat="0" lon="0" rev="1200000"/>
            </a:lightRig>
          </a:scene3d>
        </p:spPr>
        <p:style>
          <a:lnRef idx="0">
            <a:schemeClr val="dk1"/>
          </a:lnRef>
          <a:fillRef idx="3">
            <a:schemeClr val="dk1"/>
          </a:fillRef>
          <a:effectRef idx="3">
            <a:schemeClr val="dk1"/>
          </a:effectRef>
          <a:fontRef idx="minor">
            <a:schemeClr val="lt1"/>
          </a:fontRef>
        </p:style>
        <p:txBody>
          <a:bodyPr wrap="none" anchor="ctr"/>
          <a:lstStyle>
            <a:lvl1pPr>
              <a:defRPr sz="900">
                <a:solidFill>
                  <a:srgbClr val="000000"/>
                </a:solidFill>
                <a:latin typeface="Arial" charset="0"/>
                <a:ea typeface="宋体" pitchFamily="2" charset="-122"/>
              </a:defRPr>
            </a:lvl1pPr>
            <a:lvl2pPr marL="742950" indent="-285750">
              <a:defRPr sz="900">
                <a:solidFill>
                  <a:srgbClr val="000000"/>
                </a:solidFill>
                <a:latin typeface="Arial" charset="0"/>
                <a:ea typeface="宋体" pitchFamily="2" charset="-122"/>
              </a:defRPr>
            </a:lvl2pPr>
            <a:lvl3pPr marL="1143000" indent="-228600">
              <a:defRPr sz="900">
                <a:solidFill>
                  <a:srgbClr val="000000"/>
                </a:solidFill>
                <a:latin typeface="Arial" charset="0"/>
                <a:ea typeface="宋体" pitchFamily="2" charset="-122"/>
              </a:defRPr>
            </a:lvl3pPr>
            <a:lvl4pPr marL="1600200" indent="-228600">
              <a:defRPr sz="900">
                <a:solidFill>
                  <a:srgbClr val="000000"/>
                </a:solidFill>
                <a:latin typeface="Arial" charset="0"/>
                <a:ea typeface="宋体" pitchFamily="2" charset="-122"/>
              </a:defRPr>
            </a:lvl4pPr>
            <a:lvl5pPr marL="2057400" indent="-228600">
              <a:defRPr sz="900">
                <a:solidFill>
                  <a:srgbClr val="000000"/>
                </a:solidFill>
                <a:latin typeface="Arial" charset="0"/>
                <a:ea typeface="宋体" pitchFamily="2" charset="-122"/>
              </a:defRPr>
            </a:lvl5pPr>
            <a:lvl6pPr marL="2514600" indent="-228600" eaLnBrk="0" fontAlgn="base" hangingPunct="0">
              <a:spcBef>
                <a:spcPct val="0"/>
              </a:spcBef>
              <a:spcAft>
                <a:spcPct val="0"/>
              </a:spcAft>
              <a:defRPr sz="900">
                <a:solidFill>
                  <a:srgbClr val="000000"/>
                </a:solidFill>
                <a:latin typeface="Arial" charset="0"/>
                <a:ea typeface="宋体" pitchFamily="2" charset="-122"/>
              </a:defRPr>
            </a:lvl6pPr>
            <a:lvl7pPr marL="2971800" indent="-228600" eaLnBrk="0" fontAlgn="base" hangingPunct="0">
              <a:spcBef>
                <a:spcPct val="0"/>
              </a:spcBef>
              <a:spcAft>
                <a:spcPct val="0"/>
              </a:spcAft>
              <a:defRPr sz="900">
                <a:solidFill>
                  <a:srgbClr val="000000"/>
                </a:solidFill>
                <a:latin typeface="Arial" charset="0"/>
                <a:ea typeface="宋体" pitchFamily="2" charset="-122"/>
              </a:defRPr>
            </a:lvl7pPr>
            <a:lvl8pPr marL="3429000" indent="-228600" eaLnBrk="0" fontAlgn="base" hangingPunct="0">
              <a:spcBef>
                <a:spcPct val="0"/>
              </a:spcBef>
              <a:spcAft>
                <a:spcPct val="0"/>
              </a:spcAft>
              <a:defRPr sz="900">
                <a:solidFill>
                  <a:srgbClr val="000000"/>
                </a:solidFill>
                <a:latin typeface="Arial" charset="0"/>
                <a:ea typeface="宋体" pitchFamily="2" charset="-122"/>
              </a:defRPr>
            </a:lvl8pPr>
            <a:lvl9pPr marL="3886200" indent="-228600" eaLnBrk="0" fontAlgn="base" hangingPunct="0">
              <a:spcBef>
                <a:spcPct val="0"/>
              </a:spcBef>
              <a:spcAft>
                <a:spcPct val="0"/>
              </a:spcAft>
              <a:defRPr sz="900">
                <a:solidFill>
                  <a:srgbClr val="000000"/>
                </a:solidFill>
                <a:latin typeface="Arial" charset="0"/>
                <a:ea typeface="宋体" pitchFamily="2" charset="-122"/>
              </a:defRPr>
            </a:lvl9pPr>
          </a:lstStyle>
          <a:p>
            <a:pPr algn="ctr" eaLnBrk="1" hangingPunct="1">
              <a:defRPr/>
            </a:pPr>
            <a:r>
              <a:rPr lang="en-US" altLang="zh-CN" sz="2400" b="1" dirty="0">
                <a:solidFill>
                  <a:schemeClr val="bg1"/>
                </a:solidFill>
                <a:latin typeface="Times New Roman" panose="02020603050405020304" pitchFamily="18" charset="0"/>
              </a:rPr>
              <a:t>4</a:t>
            </a:r>
          </a:p>
        </p:txBody>
      </p:sp>
    </p:spTree>
    <p:extLst>
      <p:ext uri="{BB962C8B-B14F-4D97-AF65-F5344CB8AC3E}">
        <p14:creationId xmlns:p14="http://schemas.microsoft.com/office/powerpoint/2010/main" val="3761454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p:txBody>
          <a:bodyPr/>
          <a:lstStyle/>
          <a:p>
            <a:r>
              <a:rPr lang="zh-CN" altLang="zh-CN" sz="1800" kern="0" dirty="0">
                <a:effectLst/>
                <a:latin typeface="宋体" panose="02010600030101010101" pitchFamily="2" charset="-122"/>
              </a:rPr>
              <a:t>对于铁路部门而言，相比于不同站点的客流量，非节假日和节假日客流量的数据更具有实际的参考价值</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因此本节构建时间序列模型分别对非节假日和节假日客流量进行预测。</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构建模型并预测客流量</a:t>
            </a:r>
          </a:p>
        </p:txBody>
      </p:sp>
    </p:spTree>
    <p:extLst>
      <p:ext uri="{BB962C8B-B14F-4D97-AF65-F5344CB8AC3E}">
        <p14:creationId xmlns:p14="http://schemas.microsoft.com/office/powerpoint/2010/main" val="22122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p:txBody>
          <a:bodyPr/>
          <a:lstStyle/>
          <a:p>
            <a:r>
              <a:rPr lang="zh-CN" altLang="zh-CN" sz="1800" kern="0" dirty="0">
                <a:effectLst/>
                <a:latin typeface="宋体" panose="02010600030101010101" pitchFamily="2" charset="-122"/>
              </a:rPr>
              <a:t>本案例利用</a:t>
            </a:r>
            <a:r>
              <a:rPr lang="en-US" altLang="zh-CN" sz="1800" kern="0" dirty="0">
                <a:effectLst/>
              </a:rPr>
              <a:t>ARIMA</a:t>
            </a:r>
            <a:r>
              <a:rPr lang="zh-CN" altLang="zh-CN" sz="1800" kern="0" dirty="0">
                <a:effectLst/>
                <a:latin typeface="宋体" panose="02010600030101010101" pitchFamily="2" charset="-122"/>
              </a:rPr>
              <a:t>模型预测站点客流量，建立模型之前需要对数据进行检验，确认数据属于哪一种时间序列，得到的结果如图所示。</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根据</a:t>
            </a:r>
            <a:r>
              <a:rPr lang="zh-CN" altLang="en-US" sz="1800" kern="0" dirty="0">
                <a:effectLst/>
                <a:latin typeface="宋体" panose="02010600030101010101" pitchFamily="2" charset="-122"/>
              </a:rPr>
              <a:t>上图</a:t>
            </a:r>
            <a:r>
              <a:rPr lang="zh-CN" altLang="zh-CN" sz="1800" kern="0" dirty="0">
                <a:effectLst/>
                <a:latin typeface="宋体" panose="02010600030101010101" pitchFamily="2" charset="-122"/>
              </a:rPr>
              <a:t>可以看出，时序图显示出明显的非平稳性，自相关系数下降缓慢，说明序列具有周期性，单位根检验和白噪声检验</a:t>
            </a:r>
            <a:r>
              <a:rPr lang="en-US" altLang="zh-CN" sz="1800" i="1" kern="0" dirty="0">
                <a:effectLst/>
                <a:latin typeface="宋体" panose="02010600030101010101" pitchFamily="2" charset="-122"/>
              </a:rPr>
              <a:t>p</a:t>
            </a:r>
            <a:r>
              <a:rPr lang="zh-CN" altLang="zh-CN" sz="1800" kern="0" dirty="0">
                <a:effectLst/>
                <a:latin typeface="宋体" panose="02010600030101010101" pitchFamily="2" charset="-122"/>
              </a:rPr>
              <a:t>值明显小于</a:t>
            </a:r>
            <a:r>
              <a:rPr lang="en-US" altLang="zh-CN" sz="1800" kern="0" dirty="0">
                <a:effectLst/>
                <a:latin typeface="宋体" panose="02010600030101010101" pitchFamily="2" charset="-122"/>
              </a:rPr>
              <a:t>0.05</a:t>
            </a:r>
            <a:r>
              <a:rPr lang="zh-CN" altLang="zh-CN" sz="1800" kern="0" dirty="0">
                <a:effectLst/>
                <a:latin typeface="宋体" panose="02010600030101010101" pitchFamily="2" charset="-122"/>
              </a:rPr>
              <a:t>，因此原始数据为非平稳的非白噪声序列。</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构建时间序列模型</a:t>
            </a:r>
          </a:p>
        </p:txBody>
      </p:sp>
      <p:pic>
        <p:nvPicPr>
          <p:cNvPr id="7170" name="Picture 2">
            <a:extLst>
              <a:ext uri="{FF2B5EF4-FFF2-40B4-BE49-F238E27FC236}">
                <a16:creationId xmlns:a16="http://schemas.microsoft.com/office/drawing/2014/main" id="{3FFDF67B-3959-7CE5-2E7F-2C64B96651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308" y="2887090"/>
            <a:ext cx="5374968" cy="348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a:extLst>
              <a:ext uri="{FF2B5EF4-FFF2-40B4-BE49-F238E27FC236}">
                <a16:creationId xmlns:a16="http://schemas.microsoft.com/office/drawing/2014/main" id="{9415A191-2193-6A59-4259-2644A38AAC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2019" y="2836784"/>
            <a:ext cx="5266912" cy="3587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25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170"/>
                                        </p:tgtEl>
                                        <p:attrNameLst>
                                          <p:attrName>style.visibility</p:attrName>
                                        </p:attrNameLst>
                                      </p:cBhvr>
                                      <p:to>
                                        <p:strVal val="visible"/>
                                      </p:to>
                                    </p:set>
                                    <p:anim calcmode="lin" valueType="num">
                                      <p:cBhvr additive="base">
                                        <p:cTn id="17" dur="500" fill="hold"/>
                                        <p:tgtEl>
                                          <p:spTgt spid="7170"/>
                                        </p:tgtEl>
                                        <p:attrNameLst>
                                          <p:attrName>ppt_x</p:attrName>
                                        </p:attrNameLst>
                                      </p:cBhvr>
                                      <p:tavLst>
                                        <p:tav tm="0">
                                          <p:val>
                                            <p:strVal val="#ppt_x"/>
                                          </p:val>
                                        </p:tav>
                                        <p:tav tm="100000">
                                          <p:val>
                                            <p:strVal val="#ppt_x"/>
                                          </p:val>
                                        </p:tav>
                                      </p:tavLst>
                                    </p:anim>
                                    <p:anim calcmode="lin" valueType="num">
                                      <p:cBhvr additive="base">
                                        <p:cTn id="1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171"/>
                                        </p:tgtEl>
                                        <p:attrNameLst>
                                          <p:attrName>style.visibility</p:attrName>
                                        </p:attrNameLst>
                                      </p:cBhvr>
                                      <p:to>
                                        <p:strVal val="visible"/>
                                      </p:to>
                                    </p:set>
                                    <p:anim calcmode="lin" valueType="num">
                                      <p:cBhvr additive="base">
                                        <p:cTn id="23" dur="500" fill="hold"/>
                                        <p:tgtEl>
                                          <p:spTgt spid="7171"/>
                                        </p:tgtEl>
                                        <p:attrNameLst>
                                          <p:attrName>ppt_x</p:attrName>
                                        </p:attrNameLst>
                                      </p:cBhvr>
                                      <p:tavLst>
                                        <p:tav tm="0">
                                          <p:val>
                                            <p:strVal val="#ppt_x"/>
                                          </p:val>
                                        </p:tav>
                                        <p:tav tm="100000">
                                          <p:val>
                                            <p:strVal val="#ppt_x"/>
                                          </p:val>
                                        </p:tav>
                                      </p:tavLst>
                                    </p:anim>
                                    <p:anim calcmode="lin" valueType="num">
                                      <p:cBhvr additive="base">
                                        <p:cTn id="24"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6BF2A68D-EEFC-FD79-41A9-12805F25035B}"/>
              </a:ext>
            </a:extLst>
          </p:cNvPr>
          <p:cNvSpPr>
            <a:spLocks noGrp="1"/>
          </p:cNvSpPr>
          <p:nvPr>
            <p:ph idx="1"/>
          </p:nvPr>
        </p:nvSpPr>
        <p:spPr>
          <a:xfrm>
            <a:off x="423819" y="1104181"/>
            <a:ext cx="5032764" cy="5052713"/>
          </a:xfrm>
        </p:spPr>
        <p:txBody>
          <a:bodyPr/>
          <a:lstStyle/>
          <a:p>
            <a:r>
              <a:rPr lang="zh-CN" altLang="zh-CN" sz="1800" kern="0" dirty="0">
                <a:effectLst/>
                <a:latin typeface="宋体" panose="02010600030101010101" pitchFamily="2" charset="-122"/>
              </a:rPr>
              <a:t>利用原始数据建立</a:t>
            </a:r>
            <a:r>
              <a:rPr lang="en-US" altLang="zh-CN" sz="1800" kern="0" dirty="0">
                <a:effectLst/>
                <a:latin typeface="宋体" panose="02010600030101010101" pitchFamily="2" charset="-122"/>
              </a:rPr>
              <a:t>ARIMA</a:t>
            </a:r>
            <a:r>
              <a:rPr lang="zh-CN" altLang="zh-CN" sz="1800" kern="0" dirty="0">
                <a:effectLst/>
                <a:latin typeface="宋体" panose="02010600030101010101" pitchFamily="2" charset="-122"/>
              </a:rPr>
              <a:t>模型，得到的</a:t>
            </a:r>
            <a:r>
              <a:rPr lang="zh-CN" altLang="zh-CN" sz="1800" b="1" kern="0" dirty="0">
                <a:effectLst/>
                <a:latin typeface="宋体" panose="02010600030101010101" pitchFamily="2" charset="-122"/>
              </a:rPr>
              <a:t>预测结果和实际结果的折线图</a:t>
            </a:r>
            <a:r>
              <a:rPr lang="zh-CN" altLang="zh-CN" sz="1800" kern="0" dirty="0">
                <a:effectLst/>
                <a:latin typeface="宋体" panose="02010600030101010101" pitchFamily="2" charset="-122"/>
              </a:rPr>
              <a:t>如图所示。</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根据</a:t>
            </a:r>
            <a:r>
              <a:rPr lang="zh-CN" altLang="en-US" sz="1800" kern="0" dirty="0">
                <a:effectLst/>
                <a:latin typeface="宋体" panose="02010600030101010101" pitchFamily="2" charset="-122"/>
              </a:rPr>
              <a:t>下</a:t>
            </a:r>
            <a:r>
              <a:rPr lang="zh-CN" altLang="zh-CN" sz="1800" kern="0" dirty="0">
                <a:effectLst/>
                <a:latin typeface="宋体" panose="02010600030101010101" pitchFamily="2" charset="-122"/>
              </a:rPr>
              <a:t>图可以看出，预测结果是较为理想的，预测值与真实值有类似的变化趋势。</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但是预测值在</a:t>
            </a:r>
            <a:r>
              <a:rPr lang="en-US" altLang="zh-CN" sz="1800" kern="0" dirty="0">
                <a:effectLst/>
                <a:latin typeface="宋体" panose="02010600030101010101" pitchFamily="2" charset="-122"/>
              </a:rPr>
              <a:t>3</a:t>
            </a:r>
            <a:r>
              <a:rPr lang="zh-CN" altLang="zh-CN" sz="1800" kern="0" dirty="0">
                <a:effectLst/>
                <a:latin typeface="宋体" panose="02010600030101010101" pitchFamily="2" charset="-122"/>
              </a:rPr>
              <a:t>月</a:t>
            </a:r>
            <a:r>
              <a:rPr lang="en-US" altLang="zh-CN" sz="1800" kern="0" dirty="0">
                <a:effectLst/>
                <a:latin typeface="宋体" panose="02010600030101010101" pitchFamily="2" charset="-122"/>
              </a:rPr>
              <a:t>11</a:t>
            </a:r>
            <a:r>
              <a:rPr lang="zh-CN" altLang="zh-CN" sz="1800" kern="0" dirty="0">
                <a:effectLst/>
                <a:latin typeface="宋体" panose="02010600030101010101" pitchFamily="2" charset="-122"/>
              </a:rPr>
              <a:t>日时以及</a:t>
            </a:r>
            <a:r>
              <a:rPr lang="en-US" altLang="zh-CN" sz="1800" kern="0" dirty="0">
                <a:effectLst/>
                <a:latin typeface="宋体" panose="02010600030101010101" pitchFamily="2" charset="-122"/>
              </a:rPr>
              <a:t>3</a:t>
            </a:r>
            <a:r>
              <a:rPr lang="zh-CN" altLang="zh-CN" sz="1800" kern="0" dirty="0">
                <a:effectLst/>
                <a:latin typeface="宋体" panose="02010600030101010101" pitchFamily="2" charset="-122"/>
              </a:rPr>
              <a:t>月</a:t>
            </a:r>
            <a:r>
              <a:rPr lang="en-US" altLang="zh-CN" sz="1800" kern="0" dirty="0">
                <a:effectLst/>
                <a:latin typeface="宋体" panose="02010600030101010101" pitchFamily="2" charset="-122"/>
              </a:rPr>
              <a:t>18</a:t>
            </a:r>
            <a:r>
              <a:rPr lang="zh-CN" altLang="zh-CN" sz="1800" kern="0" dirty="0">
                <a:effectLst/>
                <a:latin typeface="宋体" panose="02010600030101010101" pitchFamily="2" charset="-122"/>
              </a:rPr>
              <a:t>日时与真实值之间有很大的差异</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而这两天都是周五，可见周末对客流量的影响与节假日对客流量的影响具有相似效果。</a:t>
            </a: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73FF4954-ABBB-0077-25A5-1462DCC2A764}"/>
              </a:ext>
            </a:extLst>
          </p:cNvPr>
          <p:cNvSpPr>
            <a:spLocks noGrp="1"/>
          </p:cNvSpPr>
          <p:nvPr>
            <p:ph type="title"/>
          </p:nvPr>
        </p:nvSpPr>
        <p:spPr/>
        <p:txBody>
          <a:bodyPr/>
          <a:lstStyle/>
          <a:p>
            <a:r>
              <a:rPr lang="zh-CN" altLang="en-US" dirty="0"/>
              <a:t>构建时间序列模型</a:t>
            </a:r>
          </a:p>
        </p:txBody>
      </p:sp>
      <p:pic>
        <p:nvPicPr>
          <p:cNvPr id="8194" name="Picture 2">
            <a:extLst>
              <a:ext uri="{FF2B5EF4-FFF2-40B4-BE49-F238E27FC236}">
                <a16:creationId xmlns:a16="http://schemas.microsoft.com/office/drawing/2014/main" id="{2162D752-7BF5-690D-E17A-E9E5BAF73F5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6583" y="1232452"/>
            <a:ext cx="6354354" cy="4126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03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节假日强烈影响了客流量的波动，影响了客流量的时间序列的特性。为了体现客流量的客观规律，绘制</a:t>
            </a:r>
            <a:r>
              <a:rPr lang="zh-CN" altLang="zh-CN" sz="1800" b="1" kern="0" dirty="0">
                <a:effectLst/>
                <a:latin typeface="宋体" panose="02010600030101010101" pitchFamily="2" charset="-122"/>
              </a:rPr>
              <a:t>剔除节假日之后的客流量数据的时序图</a:t>
            </a:r>
            <a:r>
              <a:rPr lang="zh-CN" altLang="zh-CN" sz="1800" kern="0" dirty="0">
                <a:effectLst/>
                <a:latin typeface="宋体" panose="02010600030101010101" pitchFamily="2" charset="-122"/>
              </a:rPr>
              <a:t>，得到的结果如图所示。</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预测非节假日客流量</a:t>
            </a:r>
          </a:p>
        </p:txBody>
      </p:sp>
      <p:pic>
        <p:nvPicPr>
          <p:cNvPr id="9218" name="Picture 2">
            <a:extLst>
              <a:ext uri="{FF2B5EF4-FFF2-40B4-BE49-F238E27FC236}">
                <a16:creationId xmlns:a16="http://schemas.microsoft.com/office/drawing/2014/main" id="{3584F08A-99D8-0294-472E-EC0BB80585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12720" y="2065968"/>
            <a:ext cx="6166560" cy="392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54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8"/>
                                        </p:tgtEl>
                                        <p:attrNameLst>
                                          <p:attrName>style.visibility</p:attrName>
                                        </p:attrNameLst>
                                      </p:cBhvr>
                                      <p:to>
                                        <p:strVal val="visible"/>
                                      </p:to>
                                    </p:set>
                                    <p:anim calcmode="lin" valueType="num">
                                      <p:cBhvr additive="base">
                                        <p:cTn id="13" dur="500" fill="hold"/>
                                        <p:tgtEl>
                                          <p:spTgt spid="9218"/>
                                        </p:tgtEl>
                                        <p:attrNameLst>
                                          <p:attrName>ppt_x</p:attrName>
                                        </p:attrNameLst>
                                      </p:cBhvr>
                                      <p:tavLst>
                                        <p:tav tm="0">
                                          <p:val>
                                            <p:strVal val="#ppt_x"/>
                                          </p:val>
                                        </p:tav>
                                        <p:tav tm="100000">
                                          <p:val>
                                            <p:strVal val="#ppt_x"/>
                                          </p:val>
                                        </p:tav>
                                      </p:tavLst>
                                    </p:anim>
                                    <p:anim calcmode="lin" valueType="num">
                                      <p:cBhvr additive="base">
                                        <p:cTn id="14"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70" y="1097831"/>
            <a:ext cx="5795790" cy="5052713"/>
          </a:xfrm>
        </p:spPr>
        <p:txBody>
          <a:bodyPr/>
          <a:lstStyle/>
          <a:p>
            <a:r>
              <a:rPr lang="zh-CN" altLang="zh-CN" sz="1800" kern="0" dirty="0">
                <a:effectLst/>
                <a:latin typeface="宋体" panose="02010600030101010101" pitchFamily="2" charset="-122"/>
              </a:rPr>
              <a:t>剔除节假日之后的时序图还存在部分客流量极高的随机波动，查看对应的日期数据后发现，这些客流量较高的点大都是节假日前一天。</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将</a:t>
            </a:r>
            <a:r>
              <a:rPr lang="zh-CN" altLang="zh-CN" sz="1800" b="1" kern="0" dirty="0">
                <a:effectLst/>
                <a:latin typeface="宋体" panose="02010600030101010101" pitchFamily="2" charset="-122"/>
              </a:rPr>
              <a:t>节假日前一天也剔除后再绘制时序图</a:t>
            </a:r>
            <a:r>
              <a:rPr lang="zh-CN" altLang="zh-CN" sz="1800" kern="0" dirty="0">
                <a:effectLst/>
                <a:latin typeface="宋体" panose="02010600030101010101" pitchFamily="2" charset="-122"/>
              </a:rPr>
              <a:t>，得到的结果如图所示。</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据图可以看出，将节假日及前一天剔除后客流量的时序图比较平稳。</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图中客流量还是存在一个流量高峰，但是从日期与流量的关系上看，不能很好地辨别该流量高峰对应的具体日期及假期，故暂不对其进行处理。</a:t>
            </a: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预测非节假日客流量</a:t>
            </a:r>
          </a:p>
        </p:txBody>
      </p:sp>
      <p:pic>
        <p:nvPicPr>
          <p:cNvPr id="10242" name="Picture 2">
            <a:extLst>
              <a:ext uri="{FF2B5EF4-FFF2-40B4-BE49-F238E27FC236}">
                <a16:creationId xmlns:a16="http://schemas.microsoft.com/office/drawing/2014/main" id="{AD0BF855-2E52-9B8E-3F55-BD5302B02A7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13260" y="1374571"/>
            <a:ext cx="5690478" cy="391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54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42"/>
                                        </p:tgtEl>
                                        <p:attrNameLst>
                                          <p:attrName>style.visibility</p:attrName>
                                        </p:attrNameLst>
                                      </p:cBhvr>
                                      <p:to>
                                        <p:strVal val="visible"/>
                                      </p:to>
                                    </p:set>
                                    <p:anim calcmode="lin" valueType="num">
                                      <p:cBhvr additive="base">
                                        <p:cTn id="17" dur="500" fill="hold"/>
                                        <p:tgtEl>
                                          <p:spTgt spid="10242"/>
                                        </p:tgtEl>
                                        <p:attrNameLst>
                                          <p:attrName>ppt_x</p:attrName>
                                        </p:attrNameLst>
                                      </p:cBhvr>
                                      <p:tavLst>
                                        <p:tav tm="0">
                                          <p:val>
                                            <p:strVal val="#ppt_x"/>
                                          </p:val>
                                        </p:tav>
                                        <p:tav tm="100000">
                                          <p:val>
                                            <p:strVal val="#ppt_x"/>
                                          </p:val>
                                        </p:tav>
                                      </p:tavLst>
                                    </p:anim>
                                    <p:anim calcmode="lin" valueType="num">
                                      <p:cBhvr additive="base">
                                        <p:cTn id="18"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 calcmode="lin" valueType="num">
                                      <p:cBhvr additive="base">
                                        <p:cTn id="2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70" y="1097831"/>
            <a:ext cx="5847358" cy="5052713"/>
          </a:xfrm>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对整理的节假日日期进行修正，将节假日的前一天统一纳入节假日的范围，标记为“小长假”，剔除小长假后对</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非节假日的客流量进行预测</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剔除节假日后客流量数据具有明显周期趋势，周期</a:t>
            </a:r>
            <a:r>
              <a:rPr lang="zh-CN" altLang="zh-CN" sz="1800" dirty="0">
                <a:effectLst/>
                <a:latin typeface="宋体" panose="02010600030101010101" pitchFamily="2" charset="-122"/>
              </a:rPr>
              <a:t>为</a:t>
            </a:r>
            <a:r>
              <a:rPr lang="en-US" altLang="zh-CN" sz="1800" dirty="0">
                <a:effectLst/>
                <a:latin typeface="宋体" panose="02010600030101010101" pitchFamily="2" charset="-122"/>
              </a:rPr>
              <a:t>7</a:t>
            </a:r>
            <a:r>
              <a:rPr lang="zh-CN" altLang="zh-CN" sz="1800" dirty="0">
                <a:effectLst/>
                <a:latin typeface="宋体" panose="02010600030101010101" pitchFamily="2" charset="-122"/>
              </a:rPr>
              <a:t>天，选用</a:t>
            </a:r>
            <a:r>
              <a:rPr lang="en-US" altLang="zh-CN" sz="1800" dirty="0">
                <a:effectLst/>
              </a:rPr>
              <a:t>SARIMA</a:t>
            </a:r>
            <a:r>
              <a:rPr lang="zh-CN" altLang="zh-CN" sz="1800" dirty="0">
                <a:effectLst/>
                <a:latin typeface="宋体" panose="02010600030101010101" pitchFamily="2" charset="-122"/>
              </a:rPr>
              <a:t>模型对非节假日客流量数据进行拟合与预测，得到的结果如所示。</a:t>
            </a:r>
            <a:endParaRPr lang="en-US" altLang="zh-CN" sz="1800" dirty="0">
              <a:effectLst/>
              <a:latin typeface="宋体" panose="02010600030101010101" pitchFamily="2" charset="-122"/>
            </a:endParaRPr>
          </a:p>
          <a:p>
            <a:r>
              <a:rPr lang="zh-CN" altLang="zh-CN" sz="1800" kern="0" dirty="0">
                <a:effectLst/>
                <a:latin typeface="宋体" panose="02010600030101010101" pitchFamily="2" charset="-122"/>
              </a:rPr>
              <a:t>输出结果：模型最终定阶为</a:t>
            </a:r>
            <a:r>
              <a:rPr lang="en-US" altLang="zh-CN" sz="1800" kern="0" dirty="0">
                <a:effectLst/>
                <a:latin typeface="宋体" panose="02010600030101010101" pitchFamily="2" charset="-122"/>
              </a:rPr>
              <a:t>((1,1,3),(0,1,3,7))</a:t>
            </a:r>
            <a:r>
              <a:rPr lang="zh-CN" altLang="zh-CN" sz="1800" kern="0" dirty="0">
                <a:effectLst/>
                <a:latin typeface="宋体" panose="02010600030101010101" pitchFamily="2" charset="-122"/>
              </a:rPr>
              <a:t>，预测平均相对误差为</a:t>
            </a:r>
            <a:r>
              <a:rPr lang="en-US" altLang="zh-CN" sz="1800" kern="0" dirty="0">
                <a:effectLst/>
                <a:latin typeface="宋体" panose="02010600030101010101" pitchFamily="2" charset="-122"/>
              </a:rPr>
              <a:t>0.06007629455863023</a:t>
            </a:r>
            <a:r>
              <a:rPr lang="zh-CN" altLang="zh-CN" sz="1800" kern="0" dirty="0">
                <a:effectLst/>
                <a:latin typeface="宋体" panose="02010600030101010101" pitchFamily="2" charset="-122"/>
              </a:rPr>
              <a:t>。</a:t>
            </a:r>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预测非节假日客流量</a:t>
            </a:r>
          </a:p>
        </p:txBody>
      </p:sp>
      <p:pic>
        <p:nvPicPr>
          <p:cNvPr id="11266" name="Picture 2">
            <a:extLst>
              <a:ext uri="{FF2B5EF4-FFF2-40B4-BE49-F238E27FC236}">
                <a16:creationId xmlns:a16="http://schemas.microsoft.com/office/drawing/2014/main" id="{53552A7E-39AD-0509-C28F-B00A100DE0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9243" y="1097831"/>
            <a:ext cx="51562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16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266"/>
                                        </p:tgtEl>
                                        <p:attrNameLst>
                                          <p:attrName>style.visibility</p:attrName>
                                        </p:attrNameLst>
                                      </p:cBhvr>
                                      <p:to>
                                        <p:strVal val="visible"/>
                                      </p:to>
                                    </p:set>
                                    <p:anim calcmode="lin" valueType="num">
                                      <p:cBhvr additive="base">
                                        <p:cTn id="17" dur="500" fill="hold"/>
                                        <p:tgtEl>
                                          <p:spTgt spid="11266"/>
                                        </p:tgtEl>
                                        <p:attrNameLst>
                                          <p:attrName>ppt_x</p:attrName>
                                        </p:attrNameLst>
                                      </p:cBhvr>
                                      <p:tavLst>
                                        <p:tav tm="0">
                                          <p:val>
                                            <p:strVal val="#ppt_x"/>
                                          </p:val>
                                        </p:tav>
                                        <p:tav tm="100000">
                                          <p:val>
                                            <p:strVal val="#ppt_x"/>
                                          </p:val>
                                        </p:tav>
                                      </p:tavLst>
                                    </p:anim>
                                    <p:anim calcmode="lin" valueType="num">
                                      <p:cBhvr additive="base">
                                        <p:cTn id="1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结合输出结果可以看出，模型拟合效果较好。</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此时，预测结果的残差服从正态分布，残差的均值为</a:t>
            </a:r>
            <a:r>
              <a:rPr lang="en-US" altLang="zh-CN" sz="1800" kern="0" dirty="0">
                <a:effectLst/>
                <a:latin typeface="宋体" panose="02010600030101010101" pitchFamily="2" charset="-122"/>
              </a:rPr>
              <a:t>0</a:t>
            </a:r>
            <a:r>
              <a:rPr lang="zh-CN" altLang="zh-CN" sz="1800" kern="0" dirty="0">
                <a:effectLst/>
                <a:latin typeface="宋体" panose="02010600030101010101" pitchFamily="2" charset="-122"/>
              </a:rPr>
              <a:t>，且取值围绕</a:t>
            </a:r>
            <a:r>
              <a:rPr lang="en-US" altLang="zh-CN" sz="1800" kern="0" dirty="0">
                <a:effectLst/>
                <a:latin typeface="宋体" panose="02010600030101010101" pitchFamily="2" charset="-122"/>
              </a:rPr>
              <a:t>0</a:t>
            </a:r>
            <a:r>
              <a:rPr lang="zh-CN" altLang="zh-CN" sz="1800" kern="0" dirty="0">
                <a:effectLst/>
                <a:latin typeface="宋体" panose="02010600030101010101" pitchFamily="2" charset="-122"/>
              </a:rPr>
              <a:t>上下波动，表明模型拟合效果较好。</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在经过一次差分后，非节假日数据相关性降低，自相关系数长期低于</a:t>
            </a:r>
            <a:r>
              <a:rPr lang="en-US" altLang="zh-CN" sz="1800" kern="0" dirty="0">
                <a:effectLst/>
                <a:latin typeface="宋体" panose="02010600030101010101" pitchFamily="2" charset="-122"/>
              </a:rPr>
              <a:t>0.05</a:t>
            </a:r>
            <a:r>
              <a:rPr lang="zh-CN" altLang="zh-CN" sz="1800" kern="0" dirty="0">
                <a:effectLst/>
                <a:latin typeface="宋体" panose="02010600030101010101" pitchFamily="2" charset="-122"/>
              </a:rPr>
              <a:t>，表明数据是平稳的且可以进行模型定阶</a:t>
            </a:r>
            <a:r>
              <a:rPr lang="zh-CN" altLang="en-US" dirty="0">
                <a:latin typeface="宋体" panose="02010600030101010101" pitchFamily="2" charset="-122"/>
              </a:rPr>
              <a:t>。</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预测非节假日客流量</a:t>
            </a:r>
          </a:p>
        </p:txBody>
      </p:sp>
    </p:spTree>
    <p:extLst>
      <p:ext uri="{BB962C8B-B14F-4D97-AF65-F5344CB8AC3E}">
        <p14:creationId xmlns:p14="http://schemas.microsoft.com/office/powerpoint/2010/main" val="231207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节</a:t>
            </a:r>
            <a:r>
              <a:rPr lang="zh-CN" altLang="zh-CN" sz="1800" kern="0" spc="-15" dirty="0">
                <a:effectLst/>
                <a:latin typeface="宋体" panose="02010600030101010101" pitchFamily="2" charset="-122"/>
              </a:rPr>
              <a:t>假日的客流量预测需要考虑两个因素：</a:t>
            </a:r>
            <a:endParaRPr lang="en-US" altLang="zh-CN" sz="1800" kern="0" spc="-15" dirty="0">
              <a:effectLst/>
              <a:latin typeface="宋体" panose="02010600030101010101" pitchFamily="2" charset="-122"/>
            </a:endParaRPr>
          </a:p>
          <a:p>
            <a:pPr marL="720000">
              <a:buFont typeface="Arial" panose="020B0604020202020204" pitchFamily="34" charset="0"/>
              <a:buChar char="•"/>
            </a:pPr>
            <a:r>
              <a:rPr lang="zh-CN" altLang="zh-CN" sz="1800" kern="0" spc="-15" dirty="0">
                <a:effectLst/>
                <a:latin typeface="宋体" panose="02010600030101010101" pitchFamily="2" charset="-122"/>
              </a:rPr>
              <a:t>一是各个节假日的客流量不同</a:t>
            </a:r>
            <a:r>
              <a:rPr lang="zh-CN" altLang="en-US" sz="1800" kern="0" spc="-15" dirty="0">
                <a:effectLst/>
                <a:latin typeface="宋体" panose="02010600030101010101" pitchFamily="2" charset="-122"/>
              </a:rPr>
              <a:t>。</a:t>
            </a:r>
            <a:endParaRPr lang="en-US" altLang="zh-CN" sz="1800" kern="0" spc="-15" dirty="0">
              <a:effectLst/>
              <a:latin typeface="宋体" panose="02010600030101010101" pitchFamily="2" charset="-122"/>
            </a:endParaRPr>
          </a:p>
          <a:p>
            <a:pPr marL="720000">
              <a:buFont typeface="Arial" panose="020B0604020202020204" pitchFamily="34" charset="0"/>
              <a:buChar char="•"/>
            </a:pPr>
            <a:r>
              <a:rPr lang="zh-CN" altLang="zh-CN" sz="1800" kern="0" spc="-15" dirty="0">
                <a:effectLst/>
                <a:latin typeface="宋体" panose="02010600030101010101" pitchFamily="2" charset="-122"/>
              </a:rPr>
              <a:t>二是各个节假日的周期不同。</a:t>
            </a:r>
            <a:endParaRPr lang="en-US" altLang="zh-CN" sz="1800" kern="0" spc="-15" dirty="0">
              <a:effectLst/>
              <a:latin typeface="宋体" panose="02010600030101010101" pitchFamily="2" charset="-122"/>
            </a:endParaRPr>
          </a:p>
          <a:p>
            <a:r>
              <a:rPr lang="zh-CN" altLang="zh-CN" sz="1800" kern="0" spc="-15" dirty="0">
                <a:effectLst/>
                <a:latin typeface="宋体" panose="02010600030101010101" pitchFamily="2" charset="-122"/>
              </a:rPr>
              <a:t>如春节的周期比其他节假日的周期长，因此春节的客流量不会在一个时间点爆发式增长。</a:t>
            </a:r>
            <a:endParaRPr lang="en-US" altLang="zh-CN" spc="-15" dirty="0">
              <a:latin typeface="宋体" panose="02010600030101010101" pitchFamily="2" charset="-122"/>
            </a:endParaRPr>
          </a:p>
          <a:p>
            <a:r>
              <a:rPr lang="zh-CN" altLang="zh-CN" sz="1800" kern="0" spc="-15" dirty="0">
                <a:effectLst/>
                <a:latin typeface="宋体" panose="02010600030101010101" pitchFamily="2" charset="-122"/>
              </a:rPr>
              <a:t>所以找到一个可以衡量节假日客流量波动的量化指标是需要重点解决的问题。</a:t>
            </a: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预测节假日客流量</a:t>
            </a:r>
          </a:p>
        </p:txBody>
      </p:sp>
    </p:spTree>
    <p:extLst>
      <p:ext uri="{BB962C8B-B14F-4D97-AF65-F5344CB8AC3E}">
        <p14:creationId xmlns:p14="http://schemas.microsoft.com/office/powerpoint/2010/main" val="94238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通过可视化的方式展示</a:t>
            </a:r>
            <a:r>
              <a:rPr lang="en-US" altLang="zh-CN" sz="1800" kern="0" dirty="0">
                <a:effectLst/>
                <a:latin typeface="宋体" panose="02010600030101010101" pitchFamily="2" charset="-122"/>
              </a:rPr>
              <a:t>2015</a:t>
            </a:r>
            <a:r>
              <a:rPr lang="zh-CN" altLang="zh-CN" sz="1800" kern="0" dirty="0">
                <a:effectLst/>
                <a:latin typeface="宋体" panose="02010600030101010101" pitchFamily="2" charset="-122"/>
              </a:rPr>
              <a:t>年主要节假日的客流量情况，得到的结果分别如</a:t>
            </a:r>
            <a:r>
              <a:rPr lang="zh-CN" altLang="en-US" dirty="0">
                <a:latin typeface="宋体" panose="02010600030101010101" pitchFamily="2" charset="-122"/>
              </a:rPr>
              <a:t>下</a:t>
            </a:r>
            <a:r>
              <a:rPr lang="zh-CN" altLang="zh-CN" sz="1800" kern="0" dirty="0">
                <a:effectLst/>
                <a:latin typeface="宋体" panose="02010600030101010101" pitchFamily="2" charset="-122"/>
              </a:rPr>
              <a:t>图所示。</a:t>
            </a:r>
            <a:endParaRPr lang="en-US" altLang="zh-CN" sz="1800" kern="0" dirty="0">
              <a:effectLst/>
              <a:latin typeface="宋体" panose="02010600030101010101" pitchFamily="2" charset="-122"/>
            </a:endParaRPr>
          </a:p>
          <a:p>
            <a:r>
              <a:rPr lang="zh-CN" altLang="en-US" dirty="0">
                <a:latin typeface="宋体" panose="02010600030101010101" pitchFamily="2" charset="-122"/>
              </a:rPr>
              <a:t>如</a:t>
            </a:r>
            <a:r>
              <a:rPr lang="en-US" altLang="zh-CN" dirty="0">
                <a:latin typeface="宋体" panose="02010600030101010101" pitchFamily="2" charset="-122"/>
              </a:rPr>
              <a:t>2015</a:t>
            </a:r>
            <a:r>
              <a:rPr lang="zh-CN" altLang="en-US" dirty="0">
                <a:latin typeface="宋体" panose="02010600030101010101" pitchFamily="2" charset="-122"/>
              </a:rPr>
              <a:t>年</a:t>
            </a:r>
            <a:r>
              <a:rPr lang="zh-CN" altLang="en-US" b="1" dirty="0">
                <a:latin typeface="宋体" panose="02010600030101010101" pitchFamily="2" charset="-122"/>
              </a:rPr>
              <a:t>春节客流量折线图</a:t>
            </a:r>
            <a:r>
              <a:rPr lang="zh-CN" altLang="en-US" dirty="0">
                <a:latin typeface="宋体" panose="02010600030101010101" pitchFamily="2" charset="-122"/>
              </a:rPr>
              <a:t>如下。</a:t>
            </a:r>
            <a:endParaRPr lang="en-US" altLang="zh-CN" sz="1800" kern="0" dirty="0">
              <a:effectLst/>
              <a:latin typeface="宋体" panose="02010600030101010101" pitchFamily="2" charset="-122"/>
            </a:endParaRPr>
          </a:p>
          <a:p>
            <a:endParaRPr lang="en-US" altLang="zh-CN" sz="1800" kern="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预测节假日客流量</a:t>
            </a:r>
          </a:p>
        </p:txBody>
      </p:sp>
      <p:pic>
        <p:nvPicPr>
          <p:cNvPr id="12290" name="Picture 2">
            <a:extLst>
              <a:ext uri="{FF2B5EF4-FFF2-40B4-BE49-F238E27FC236}">
                <a16:creationId xmlns:a16="http://schemas.microsoft.com/office/drawing/2014/main" id="{FB6B7222-A8EE-4FC6-9A36-AE4F96D372D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8846" y="2305878"/>
            <a:ext cx="6499368" cy="333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59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290"/>
                                        </p:tgtEl>
                                        <p:attrNameLst>
                                          <p:attrName>style.visibility</p:attrName>
                                        </p:attrNameLst>
                                      </p:cBhvr>
                                      <p:to>
                                        <p:strVal val="visible"/>
                                      </p:to>
                                    </p:set>
                                    <p:anim calcmode="lin" valueType="num">
                                      <p:cBhvr additive="base">
                                        <p:cTn id="19" dur="500" fill="hold"/>
                                        <p:tgtEl>
                                          <p:spTgt spid="12290"/>
                                        </p:tgtEl>
                                        <p:attrNameLst>
                                          <p:attrName>ppt_x</p:attrName>
                                        </p:attrNameLst>
                                      </p:cBhvr>
                                      <p:tavLst>
                                        <p:tav tm="0">
                                          <p:val>
                                            <p:strVal val="#ppt_x"/>
                                          </p:val>
                                        </p:tav>
                                        <p:tav tm="100000">
                                          <p:val>
                                            <p:strVal val="#ppt_x"/>
                                          </p:val>
                                        </p:tav>
                                      </p:tavLst>
                                    </p:anim>
                                    <p:anim calcmode="lin" valueType="num">
                                      <p:cBhvr additive="base">
                                        <p:cTn id="20"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据图可以看出，春节的周期较长，从</a:t>
            </a:r>
            <a:r>
              <a:rPr lang="en-US" altLang="zh-CN" sz="1800" kern="0" dirty="0">
                <a:effectLst/>
                <a:latin typeface="宋体" panose="02010600030101010101" pitchFamily="2" charset="-122"/>
              </a:rPr>
              <a:t>2</a:t>
            </a:r>
            <a:r>
              <a:rPr lang="zh-CN" altLang="zh-CN" sz="1800" kern="0" dirty="0">
                <a:effectLst/>
                <a:latin typeface="宋体" panose="02010600030101010101" pitchFamily="2" charset="-122"/>
              </a:rPr>
              <a:t>月开始回乡客流量开始慢慢减少，在除夕（</a:t>
            </a:r>
            <a:r>
              <a:rPr lang="en-US" altLang="zh-CN" sz="1800" kern="0" dirty="0">
                <a:effectLst/>
                <a:latin typeface="宋体" panose="02010600030101010101" pitchFamily="2" charset="-122"/>
              </a:rPr>
              <a:t>2015-02-18</a:t>
            </a:r>
            <a:r>
              <a:rPr lang="zh-CN" altLang="zh-CN" sz="1800" kern="0" dirty="0">
                <a:effectLst/>
                <a:latin typeface="宋体" panose="02010600030101010101" pitchFamily="2" charset="-122"/>
              </a:rPr>
              <a:t>）当天</a:t>
            </a:r>
            <a:r>
              <a:rPr lang="en-US" altLang="zh-CN" sz="1800" kern="0" dirty="0">
                <a:effectLst/>
                <a:latin typeface="宋体" panose="02010600030101010101" pitchFamily="2" charset="-122"/>
              </a:rPr>
              <a:t>ST111-01</a:t>
            </a:r>
            <a:r>
              <a:rPr lang="zh-CN" altLang="zh-CN" sz="1800" kern="0" dirty="0">
                <a:effectLst/>
                <a:latin typeface="宋体" panose="02010600030101010101" pitchFamily="2" charset="-122"/>
              </a:rPr>
              <a:t>站点迎来客流量的最低点</a:t>
            </a:r>
            <a:r>
              <a:rPr lang="zh-CN" altLang="en-US" sz="1800" kern="0" dirty="0">
                <a:effectLst/>
                <a:latin typeface="宋体" panose="02010600030101010101" pitchFamily="2" charset="-122"/>
              </a:rPr>
              <a:t>。</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初一（</a:t>
            </a:r>
            <a:r>
              <a:rPr lang="en-US" altLang="zh-CN" sz="1800" kern="0" dirty="0">
                <a:effectLst/>
                <a:latin typeface="宋体" panose="02010600030101010101" pitchFamily="2" charset="-122"/>
              </a:rPr>
              <a:t>2015-02-19</a:t>
            </a:r>
            <a:r>
              <a:rPr lang="zh-CN" altLang="zh-CN" sz="1800" kern="0" dirty="0">
                <a:effectLst/>
                <a:latin typeface="宋体" panose="02010600030101010101" pitchFamily="2" charset="-122"/>
              </a:rPr>
              <a:t>）过后，</a:t>
            </a:r>
            <a:r>
              <a:rPr lang="en-US" altLang="zh-CN" sz="1800" kern="0" dirty="0">
                <a:effectLst/>
                <a:latin typeface="宋体" panose="02010600030101010101" pitchFamily="2" charset="-122"/>
              </a:rPr>
              <a:t>ST111-01</a:t>
            </a:r>
            <a:r>
              <a:rPr lang="zh-CN" altLang="zh-CN" sz="1800" kern="0" dirty="0">
                <a:effectLst/>
                <a:latin typeface="宋体" panose="02010600030101010101" pitchFamily="2" charset="-122"/>
              </a:rPr>
              <a:t>站点的客流量开始缓慢升高，在初七（</a:t>
            </a:r>
            <a:r>
              <a:rPr lang="en-US" altLang="zh-CN" sz="1800" kern="0" dirty="0">
                <a:effectLst/>
                <a:latin typeface="宋体" panose="02010600030101010101" pitchFamily="2" charset="-122"/>
              </a:rPr>
              <a:t>2015-02-25</a:t>
            </a:r>
            <a:r>
              <a:rPr lang="zh-CN" altLang="zh-CN" sz="1800" kern="0" dirty="0">
                <a:effectLst/>
                <a:latin typeface="宋体" panose="02010600030101010101" pitchFamily="2" charset="-122"/>
              </a:rPr>
              <a:t>）左右恢复至平日的较高客流量水平，这个周期大概为</a:t>
            </a:r>
            <a:r>
              <a:rPr lang="en-US" altLang="zh-CN" sz="1800" kern="0" dirty="0">
                <a:effectLst/>
                <a:latin typeface="宋体" panose="02010600030101010101" pitchFamily="2" charset="-122"/>
              </a:rPr>
              <a:t>30</a:t>
            </a:r>
            <a:r>
              <a:rPr lang="zh-CN" altLang="zh-CN" sz="1800" kern="0" dirty="0">
                <a:effectLst/>
                <a:latin typeface="宋体" panose="02010600030101010101" pitchFamily="2" charset="-122"/>
              </a:rPr>
              <a:t>天。</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结合</a:t>
            </a:r>
            <a:r>
              <a:rPr lang="en-US" altLang="zh-CN" sz="1800" kern="0" dirty="0">
                <a:effectLst/>
                <a:latin typeface="宋体" panose="02010600030101010101" pitchFamily="2" charset="-122"/>
              </a:rPr>
              <a:t>2016</a:t>
            </a:r>
            <a:r>
              <a:rPr lang="zh-CN" altLang="zh-CN" sz="1800" kern="0" dirty="0">
                <a:effectLst/>
                <a:latin typeface="宋体" panose="02010600030101010101" pitchFamily="2" charset="-122"/>
              </a:rPr>
              <a:t>年的春节进一步分析，发现每年的客流量最低谷均在春节时出现，因为春节是中国的传统节日，在外乘车的旅客人数较少。</a:t>
            </a:r>
            <a:endParaRPr lang="en-US" altLang="zh-CN" sz="1800" kern="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预测节假日客流量</a:t>
            </a:r>
          </a:p>
        </p:txBody>
      </p:sp>
    </p:spTree>
    <p:extLst>
      <p:ext uri="{BB962C8B-B14F-4D97-AF65-F5344CB8AC3E}">
        <p14:creationId xmlns:p14="http://schemas.microsoft.com/office/powerpoint/2010/main" val="404732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1119" y="1093068"/>
            <a:ext cx="11107601" cy="5052713"/>
          </a:xfrm>
        </p:spPr>
        <p:txBody>
          <a:bodyPr/>
          <a:lstStyle/>
          <a:p>
            <a:pPr marL="0" indent="0">
              <a:buNone/>
            </a:pPr>
            <a:r>
              <a:rPr lang="zh-CN" altLang="zh-CN" sz="1800" kern="0" spc="15" dirty="0">
                <a:effectLst/>
                <a:latin typeface="宋体" panose="02010600030101010101" pitchFamily="2" charset="-122"/>
              </a:rPr>
              <a:t>劳动节、中秋节和国庆节</a:t>
            </a:r>
            <a:r>
              <a:rPr lang="zh-CN" altLang="en-US" sz="1800" kern="0" spc="15" dirty="0">
                <a:effectLst/>
                <a:latin typeface="宋体" panose="02010600030101010101" pitchFamily="2" charset="-122"/>
              </a:rPr>
              <a:t>客流量变化图如下。</a:t>
            </a: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预测节假日客流量</a:t>
            </a:r>
          </a:p>
        </p:txBody>
      </p:sp>
      <p:pic>
        <p:nvPicPr>
          <p:cNvPr id="13314" name="Picture 2">
            <a:extLst>
              <a:ext uri="{FF2B5EF4-FFF2-40B4-BE49-F238E27FC236}">
                <a16:creationId xmlns:a16="http://schemas.microsoft.com/office/drawing/2014/main" id="{C61BECBF-F279-CA57-B04D-611DA073F3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1908546"/>
            <a:ext cx="5819710" cy="295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582A315C-51F0-6D69-09CD-943975F29B1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07" y="1928424"/>
            <a:ext cx="5779112" cy="3040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06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314"/>
                                        </p:tgtEl>
                                        <p:attrNameLst>
                                          <p:attrName>style.visibility</p:attrName>
                                        </p:attrNameLst>
                                      </p:cBhvr>
                                      <p:to>
                                        <p:strVal val="visible"/>
                                      </p:to>
                                    </p:set>
                                    <p:anim calcmode="lin" valueType="num">
                                      <p:cBhvr additive="base">
                                        <p:cTn id="19" dur="500" fill="hold"/>
                                        <p:tgtEl>
                                          <p:spTgt spid="13314"/>
                                        </p:tgtEl>
                                        <p:attrNameLst>
                                          <p:attrName>ppt_x</p:attrName>
                                        </p:attrNameLst>
                                      </p:cBhvr>
                                      <p:tavLst>
                                        <p:tav tm="0">
                                          <p:val>
                                            <p:strVal val="#ppt_x"/>
                                          </p:val>
                                        </p:tav>
                                        <p:tav tm="100000">
                                          <p:val>
                                            <p:strVal val="#ppt_x"/>
                                          </p:val>
                                        </p:tav>
                                      </p:tavLst>
                                    </p:anim>
                                    <p:anim calcmode="lin" valueType="num">
                                      <p:cBhvr additive="base">
                                        <p:cTn id="20"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根</a:t>
            </a:r>
            <a:r>
              <a:rPr lang="zh-CN" altLang="zh-CN" sz="1800" kern="0" spc="15" dirty="0">
                <a:effectLst/>
                <a:latin typeface="宋体" panose="02010600030101010101" pitchFamily="2" charset="-122"/>
              </a:rPr>
              <a:t>据劳动节、中秋节和国庆节</a:t>
            </a:r>
            <a:r>
              <a:rPr lang="zh-CN" altLang="en-US" sz="1800" kern="0" spc="15" dirty="0">
                <a:effectLst/>
                <a:latin typeface="宋体" panose="02010600030101010101" pitchFamily="2" charset="-122"/>
              </a:rPr>
              <a:t>客流量变化</a:t>
            </a:r>
            <a:r>
              <a:rPr lang="zh-CN" altLang="zh-CN" sz="1800" kern="0" spc="15" dirty="0">
                <a:effectLst/>
                <a:latin typeface="宋体" panose="02010600030101010101" pitchFamily="2" charset="-122"/>
              </a:rPr>
              <a:t>图可以看出，在劳动节、中秋节和国庆节假期的前一天站点的客流量会升高，在节假日期间站点的客流量会保持在高位</a:t>
            </a:r>
            <a:r>
              <a:rPr lang="zh-CN" altLang="en-US" sz="1800" kern="0" spc="15" dirty="0">
                <a:effectLst/>
                <a:latin typeface="宋体" panose="02010600030101010101" pitchFamily="2" charset="-122"/>
              </a:rPr>
              <a:t>。</a:t>
            </a:r>
            <a:endParaRPr lang="en-US" altLang="zh-CN" sz="1800" kern="0" spc="15" dirty="0">
              <a:effectLst/>
              <a:latin typeface="宋体" panose="02010600030101010101" pitchFamily="2" charset="-122"/>
            </a:endParaRPr>
          </a:p>
          <a:p>
            <a:r>
              <a:rPr lang="zh-CN" altLang="zh-CN" sz="1800" kern="0" spc="15" dirty="0">
                <a:effectLst/>
                <a:latin typeface="宋体" panose="02010600030101010101" pitchFamily="2" charset="-122"/>
              </a:rPr>
              <a:t>假期过后又恢复非假期时的较低水平，假期的客流量呈现出明显的“双峰单谷”特性。</a:t>
            </a:r>
            <a:endParaRPr lang="en-US" altLang="zh-CN" sz="1800" kern="0" spc="15" dirty="0">
              <a:effectLst/>
              <a:latin typeface="宋体" panose="02010600030101010101" pitchFamily="2" charset="-122"/>
            </a:endParaRPr>
          </a:p>
          <a:p>
            <a:r>
              <a:rPr lang="zh-CN" altLang="zh-CN" sz="1800" kern="0" spc="15" dirty="0">
                <a:effectLst/>
                <a:latin typeface="宋体" panose="02010600030101010101" pitchFamily="2" charset="-122"/>
              </a:rPr>
              <a:t>原因是旅客假期出行往往选择在假期之前出发，导致节假日前</a:t>
            </a:r>
            <a:r>
              <a:rPr lang="en-US" altLang="zh-CN" sz="1800" kern="0" spc="15" dirty="0">
                <a:effectLst/>
                <a:latin typeface="宋体" panose="02010600030101010101" pitchFamily="2" charset="-122"/>
              </a:rPr>
              <a:t>1</a:t>
            </a:r>
            <a:r>
              <a:rPr lang="zh-CN" altLang="zh-CN" sz="1800" kern="0" dirty="0">
                <a:effectLst/>
                <a:latin typeface="宋体" panose="02010600030101010101" pitchFamily="2" charset="-122"/>
              </a:rPr>
              <a:t>～</a:t>
            </a:r>
            <a:r>
              <a:rPr lang="en-US" altLang="zh-CN" sz="1800" kern="0" spc="15" dirty="0">
                <a:effectLst/>
                <a:latin typeface="宋体" panose="02010600030101010101" pitchFamily="2" charset="-122"/>
              </a:rPr>
              <a:t>2</a:t>
            </a:r>
            <a:r>
              <a:rPr lang="zh-CN" altLang="zh-CN" sz="1800" kern="0" spc="15" dirty="0">
                <a:effectLst/>
                <a:latin typeface="宋体" panose="02010600030101010101" pitchFamily="2" charset="-122"/>
              </a:rPr>
              <a:t>天的客流量增长</a:t>
            </a:r>
            <a:r>
              <a:rPr lang="zh-CN" altLang="en-US" sz="1800" kern="0" spc="15" dirty="0">
                <a:effectLst/>
                <a:latin typeface="宋体" panose="02010600030101010101" pitchFamily="2" charset="-122"/>
              </a:rPr>
              <a:t>。</a:t>
            </a:r>
            <a:endParaRPr lang="en-US" altLang="zh-CN" sz="1800" kern="0" spc="15" dirty="0">
              <a:effectLst/>
              <a:latin typeface="宋体" panose="02010600030101010101" pitchFamily="2" charset="-122"/>
            </a:endParaRPr>
          </a:p>
          <a:p>
            <a:r>
              <a:rPr lang="zh-CN" altLang="zh-CN" sz="1800" kern="0" spc="15" dirty="0">
                <a:effectLst/>
                <a:latin typeface="宋体" panose="02010600030101010101" pitchFamily="2" charset="-122"/>
              </a:rPr>
              <a:t>假日期间客流量的持续转移也会造成站点客流量保持在高位，而由于假期即将结束，返程的客流量又将造成一个客流量的高峰。</a:t>
            </a: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预测节假日客流量</a:t>
            </a:r>
          </a:p>
        </p:txBody>
      </p:sp>
    </p:spTree>
    <p:extLst>
      <p:ext uri="{BB962C8B-B14F-4D97-AF65-F5344CB8AC3E}">
        <p14:creationId xmlns:p14="http://schemas.microsoft.com/office/powerpoint/2010/main" val="113483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对一个城市来说，每年的铁路客流量是有一定规律的，需要确认不同年份相同的节日</a:t>
            </a:r>
            <a:r>
              <a:rPr lang="zh-CN" altLang="zh-CN" sz="1800" kern="0" spc="20" dirty="0">
                <a:effectLst/>
                <a:latin typeface="宋体" panose="02010600030101010101" pitchFamily="2" charset="-122"/>
              </a:rPr>
              <a:t>客流量是否会发生很大变化。</a:t>
            </a:r>
            <a:endParaRPr lang="en-US" altLang="zh-CN" sz="1800" kern="0" spc="20" dirty="0">
              <a:effectLst/>
              <a:latin typeface="宋体" panose="02010600030101010101" pitchFamily="2" charset="-122"/>
            </a:endParaRPr>
          </a:p>
          <a:p>
            <a:r>
              <a:rPr lang="zh-CN" altLang="zh-CN" sz="1800" kern="0" spc="20" dirty="0">
                <a:effectLst/>
                <a:latin typeface="宋体" panose="02010600030101010101" pitchFamily="2" charset="-122"/>
              </a:rPr>
              <a:t>绘制</a:t>
            </a:r>
            <a:r>
              <a:rPr lang="en-US" altLang="zh-CN" sz="1800" kern="0" spc="20" dirty="0">
                <a:effectLst/>
                <a:latin typeface="宋体" panose="02010600030101010101" pitchFamily="2" charset="-122"/>
              </a:rPr>
              <a:t>2015</a:t>
            </a:r>
            <a:r>
              <a:rPr lang="zh-CN" altLang="zh-CN" sz="1800" kern="0" spc="20" dirty="0">
                <a:effectLst/>
                <a:latin typeface="宋体" panose="02010600030101010101" pitchFamily="2" charset="-122"/>
              </a:rPr>
              <a:t>年和</a:t>
            </a:r>
            <a:r>
              <a:rPr lang="en-US" altLang="zh-CN" sz="1800" kern="0" spc="20" dirty="0">
                <a:effectLst/>
                <a:latin typeface="宋体" panose="02010600030101010101" pitchFamily="2" charset="-122"/>
              </a:rPr>
              <a:t>2016</a:t>
            </a:r>
            <a:r>
              <a:rPr lang="zh-CN" altLang="zh-CN" sz="1800" kern="0" spc="20" dirty="0">
                <a:effectLst/>
                <a:latin typeface="宋体" panose="02010600030101010101" pitchFamily="2" charset="-122"/>
              </a:rPr>
              <a:t>年春节客流量时序图进行对比</a:t>
            </a:r>
            <a:r>
              <a:rPr lang="zh-CN" altLang="en-US" sz="1800" kern="0" spc="20" dirty="0">
                <a:effectLst/>
                <a:latin typeface="宋体" panose="02010600030101010101" pitchFamily="2" charset="-122"/>
              </a:rPr>
              <a:t>，</a:t>
            </a:r>
            <a:r>
              <a:rPr lang="zh-CN" altLang="zh-CN" sz="1800" kern="0" dirty="0">
                <a:effectLst/>
                <a:latin typeface="宋体" panose="02010600030101010101" pitchFamily="2" charset="-122"/>
              </a:rPr>
              <a:t>得到的结果如所示。</a:t>
            </a: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假期的相似性</a:t>
            </a:r>
          </a:p>
        </p:txBody>
      </p:sp>
      <p:pic>
        <p:nvPicPr>
          <p:cNvPr id="14338" name="Picture 2">
            <a:extLst>
              <a:ext uri="{FF2B5EF4-FFF2-40B4-BE49-F238E27FC236}">
                <a16:creationId xmlns:a16="http://schemas.microsoft.com/office/drawing/2014/main" id="{98B93AAD-57A0-8769-FC4D-FFCE4DB41C2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1604" y="2488494"/>
            <a:ext cx="5628792" cy="387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93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338"/>
                                        </p:tgtEl>
                                        <p:attrNameLst>
                                          <p:attrName>style.visibility</p:attrName>
                                        </p:attrNameLst>
                                      </p:cBhvr>
                                      <p:to>
                                        <p:strVal val="visible"/>
                                      </p:to>
                                    </p:set>
                                    <p:anim calcmode="lin" valueType="num">
                                      <p:cBhvr additive="base">
                                        <p:cTn id="17" dur="500" fill="hold"/>
                                        <p:tgtEl>
                                          <p:spTgt spid="14338"/>
                                        </p:tgtEl>
                                        <p:attrNameLst>
                                          <p:attrName>ppt_x</p:attrName>
                                        </p:attrNameLst>
                                      </p:cBhvr>
                                      <p:tavLst>
                                        <p:tav tm="0">
                                          <p:val>
                                            <p:strVal val="#ppt_x"/>
                                          </p:val>
                                        </p:tav>
                                        <p:tav tm="100000">
                                          <p:val>
                                            <p:strVal val="#ppt_x"/>
                                          </p:val>
                                        </p:tav>
                                      </p:tavLst>
                                    </p:anim>
                                    <p:anim calcmode="lin" valueType="num">
                                      <p:cBhvr additive="base">
                                        <p:cTn id="18"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根</a:t>
            </a:r>
            <a:r>
              <a:rPr lang="zh-CN" altLang="zh-CN" sz="1800" kern="0" spc="15" dirty="0">
                <a:effectLst/>
                <a:latin typeface="宋体" panose="02010600030101010101" pitchFamily="2" charset="-122"/>
              </a:rPr>
              <a:t>据</a:t>
            </a:r>
            <a:r>
              <a:rPr lang="zh-CN" altLang="en-US" sz="1800" kern="0" spc="15" dirty="0">
                <a:effectLst/>
                <a:latin typeface="宋体" panose="02010600030101010101" pitchFamily="2" charset="-122"/>
              </a:rPr>
              <a:t>上</a:t>
            </a:r>
            <a:r>
              <a:rPr lang="zh-CN" altLang="zh-CN" sz="1800" kern="0" spc="15" dirty="0">
                <a:effectLst/>
                <a:latin typeface="宋体" panose="02010600030101010101" pitchFamily="2" charset="-122"/>
              </a:rPr>
              <a:t>图可以看出，</a:t>
            </a:r>
            <a:r>
              <a:rPr lang="en-US" altLang="zh-CN" sz="1800" kern="0" spc="15" dirty="0">
                <a:effectLst/>
                <a:latin typeface="宋体" panose="02010600030101010101" pitchFamily="2" charset="-122"/>
              </a:rPr>
              <a:t>2015</a:t>
            </a:r>
            <a:r>
              <a:rPr lang="zh-CN" altLang="zh-CN" sz="1800" kern="0" spc="15" dirty="0">
                <a:effectLst/>
                <a:latin typeface="宋体" panose="02010600030101010101" pitchFamily="2" charset="-122"/>
              </a:rPr>
              <a:t>年春节和</a:t>
            </a:r>
            <a:r>
              <a:rPr lang="en-US" altLang="zh-CN" sz="1800" kern="0" spc="15" dirty="0">
                <a:effectLst/>
                <a:latin typeface="宋体" panose="02010600030101010101" pitchFamily="2" charset="-122"/>
              </a:rPr>
              <a:t>2016</a:t>
            </a:r>
            <a:r>
              <a:rPr lang="zh-CN" altLang="zh-CN" sz="1800" kern="0" spc="15" dirty="0">
                <a:effectLst/>
                <a:latin typeface="宋体" panose="02010600030101010101" pitchFamily="2" charset="-122"/>
              </a:rPr>
              <a:t>年春节的客流量的变化规律是相似的，春节前客流量处在低位，在除夕当天达到低谷，春节后开始缓慢升高。</a:t>
            </a:r>
            <a:endParaRPr lang="en-US" altLang="zh-CN" sz="1800" kern="0" spc="15" dirty="0">
              <a:effectLst/>
              <a:latin typeface="宋体" panose="02010600030101010101" pitchFamily="2" charset="-122"/>
            </a:endParaRPr>
          </a:p>
          <a:p>
            <a:r>
              <a:rPr lang="zh-CN" altLang="zh-CN" sz="1800" kern="0" spc="15" dirty="0">
                <a:effectLst/>
                <a:latin typeface="宋体" panose="02010600030101010101" pitchFamily="2" charset="-122"/>
              </a:rPr>
              <a:t>这也反映了一个城市人口变动不明显的特征，它们每年相同假期的铁路出行客流量规律变化相似。</a:t>
            </a:r>
            <a:endParaRPr lang="en-US" altLang="zh-CN" sz="1800" kern="0" spc="15" dirty="0">
              <a:effectLst/>
              <a:latin typeface="宋体" panose="02010600030101010101" pitchFamily="2" charset="-122"/>
            </a:endParaRPr>
          </a:p>
          <a:p>
            <a:r>
              <a:rPr lang="zh-CN" altLang="zh-CN" sz="1800" kern="0" spc="15" dirty="0">
                <a:effectLst/>
                <a:latin typeface="宋体" panose="02010600030101010101" pitchFamily="2" charset="-122"/>
              </a:rPr>
              <a:t>因此，可以通过构造与假期相似性有关的指标量化节假日客流量波动，即节假日客流量的波动系数。</a:t>
            </a: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假期的相似性</a:t>
            </a:r>
          </a:p>
        </p:txBody>
      </p:sp>
    </p:spTree>
    <p:extLst>
      <p:ext uri="{BB962C8B-B14F-4D97-AF65-F5344CB8AC3E}">
        <p14:creationId xmlns:p14="http://schemas.microsoft.com/office/powerpoint/2010/main" val="371318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节假日的客流量相对于非节假日的客流量存在一个巨幅波动，为了衡量节假日对客流量的影响，定义节假日客流量波动系数用于节假日客流量的预测。</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客流量波动系数定义为节假日当天的客流量与所有非节假日客流量均值之比，用</a:t>
            </a:r>
            <a:r>
              <a:rPr lang="en-US" altLang="zh-CN" sz="1800" kern="0" dirty="0">
                <a:effectLst/>
                <a:latin typeface="宋体" panose="02010600030101010101" pitchFamily="2" charset="-122"/>
              </a:rPr>
              <a:t>  </a:t>
            </a:r>
            <a:r>
              <a:rPr lang="zh-CN" altLang="zh-CN" sz="1800" kern="0" dirty="0">
                <a:effectLst/>
                <a:latin typeface="宋体" panose="02010600030101010101" pitchFamily="2" charset="-122"/>
              </a:rPr>
              <a:t>表示，如</a:t>
            </a:r>
            <a:r>
              <a:rPr lang="zh-CN" altLang="en-US" sz="1800" kern="0" dirty="0">
                <a:effectLst/>
                <a:latin typeface="宋体" panose="02010600030101010101" pitchFamily="2" charset="-122"/>
              </a:rPr>
              <a:t>下</a:t>
            </a:r>
            <a:r>
              <a:rPr lang="zh-CN" altLang="zh-CN" sz="1800" kern="0" dirty="0">
                <a:effectLst/>
                <a:latin typeface="宋体" panose="02010600030101010101" pitchFamily="2" charset="-122"/>
              </a:rPr>
              <a:t>式所示。</a:t>
            </a:r>
            <a:endParaRPr lang="en-US" altLang="zh-CN" sz="1800" kern="0" dirty="0">
              <a:effectLst/>
              <a:latin typeface="宋体" panose="02010600030101010101" pitchFamily="2" charset="-122"/>
            </a:endParaRPr>
          </a:p>
          <a:p>
            <a:endParaRPr lang="en-US" altLang="zh-CN" dirty="0">
              <a:latin typeface="宋体" panose="02010600030101010101" pitchFamily="2" charset="-122"/>
            </a:endParaRPr>
          </a:p>
          <a:p>
            <a:endParaRPr lang="en-US" altLang="zh-CN" sz="1800" kern="0" dirty="0">
              <a:effectLst/>
              <a:latin typeface="宋体" panose="02010600030101010101" pitchFamily="2" charset="-122"/>
            </a:endParaRPr>
          </a:p>
          <a:p>
            <a:endParaRPr lang="en-US" altLang="zh-CN" dirty="0">
              <a:latin typeface="宋体" panose="02010600030101010101" pitchFamily="2" charset="-122"/>
            </a:endParaRPr>
          </a:p>
          <a:p>
            <a:endParaRPr lang="en-US" altLang="zh-CN" sz="1800" kern="0" dirty="0">
              <a:effectLst/>
              <a:latin typeface="宋体" panose="02010600030101010101" pitchFamily="2" charset="-122"/>
            </a:endParaRPr>
          </a:p>
          <a:p>
            <a:r>
              <a:rPr lang="zh-CN" altLang="en-US" sz="1800" kern="0" dirty="0">
                <a:effectLst/>
                <a:latin typeface="宋体" panose="02010600030101010101" pitchFamily="2" charset="-122"/>
              </a:rPr>
              <a:t>上</a:t>
            </a:r>
            <a:r>
              <a:rPr lang="zh-CN" altLang="zh-CN" sz="1800" kern="0" dirty="0">
                <a:effectLst/>
                <a:latin typeface="宋体" panose="02010600030101010101" pitchFamily="2" charset="-122"/>
              </a:rPr>
              <a:t>式中，</a:t>
            </a:r>
            <a:r>
              <a:rPr lang="en-US" altLang="zh-CN" sz="1800" kern="0" dirty="0">
                <a:effectLst/>
                <a:latin typeface="宋体" panose="02010600030101010101" pitchFamily="2" charset="-122"/>
              </a:rPr>
              <a:t>  </a:t>
            </a:r>
            <a:r>
              <a:rPr lang="zh-CN" altLang="zh-CN" sz="1800" kern="0" dirty="0">
                <a:effectLst/>
                <a:latin typeface="宋体" panose="02010600030101010101" pitchFamily="2" charset="-122"/>
              </a:rPr>
              <a:t>表示节假日当天站点的上车客流量，</a:t>
            </a:r>
            <a:r>
              <a:rPr lang="en-US" altLang="zh-CN" sz="1800" kern="0" dirty="0">
                <a:effectLst/>
                <a:latin typeface="宋体" panose="02010600030101010101" pitchFamily="2" charset="-122"/>
              </a:rPr>
              <a:t>  </a:t>
            </a:r>
            <a:r>
              <a:rPr lang="zh-CN" altLang="zh-CN" sz="1800" kern="0" dirty="0">
                <a:effectLst/>
                <a:latin typeface="宋体" panose="02010600030101010101" pitchFamily="2" charset="-122"/>
              </a:rPr>
              <a:t>表示前</a:t>
            </a:r>
            <a:r>
              <a:rPr lang="en-US" altLang="zh-CN" sz="1800" kern="0" dirty="0">
                <a:effectLst/>
                <a:latin typeface="宋体" panose="02010600030101010101" pitchFamily="2" charset="-122"/>
              </a:rPr>
              <a:t>30</a:t>
            </a:r>
            <a:r>
              <a:rPr lang="zh-CN" altLang="zh-CN" sz="1800" kern="0" dirty="0">
                <a:effectLst/>
                <a:latin typeface="宋体" panose="02010600030101010101" pitchFamily="2" charset="-122"/>
              </a:rPr>
              <a:t>天非节假日站点的客流量均值。</a:t>
            </a:r>
            <a:endParaRPr lang="en-US" altLang="zh-CN" sz="1800" kern="0" dirty="0">
              <a:effectLst/>
              <a:latin typeface="宋体" panose="02010600030101010101" pitchFamily="2" charset="-122"/>
            </a:endParaRPr>
          </a:p>
          <a:p>
            <a:endParaRPr lang="en-US" altLang="zh-CN" dirty="0">
              <a:latin typeface="宋体" panose="02010600030101010101" pitchFamily="2" charset="-122"/>
            </a:endParaRPr>
          </a:p>
          <a:p>
            <a:endParaRPr lang="en-US" altLang="zh-CN" sz="1800" kern="100" dirty="0">
              <a:effectLst/>
              <a:latin typeface="宋体" panose="02010600030101010101" pitchFamily="2" charset="-122"/>
            </a:endParaRPr>
          </a:p>
          <a:p>
            <a:endParaRPr lang="en-US" altLang="zh-CN" kern="100" dirty="0">
              <a:latin typeface="宋体" panose="02010600030101010101" pitchFamily="2" charset="-122"/>
            </a:endParaRPr>
          </a:p>
          <a:p>
            <a:pPr marL="0" indent="0">
              <a:buNone/>
            </a:pPr>
            <a:endParaRPr lang="en-US" altLang="zh-CN" kern="100" dirty="0">
              <a:latin typeface="宋体" panose="02010600030101010101" pitchFamily="2" charset="-122"/>
            </a:endParaRPr>
          </a:p>
          <a:p>
            <a:pPr marL="0" indent="0">
              <a:buNone/>
            </a:pPr>
            <a:endParaRPr lang="zh-CN" altLang="zh-CN" sz="1800" kern="10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节假客流量预测</a:t>
            </a:r>
          </a:p>
        </p:txBody>
      </p:sp>
      <p:pic>
        <p:nvPicPr>
          <p:cNvPr id="16388" name="Picture 4">
            <a:extLst>
              <a:ext uri="{FF2B5EF4-FFF2-40B4-BE49-F238E27FC236}">
                <a16:creationId xmlns:a16="http://schemas.microsoft.com/office/drawing/2014/main" id="{AB2FBF05-C66D-3033-597D-A9BA18A5CB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08429" y="2114558"/>
            <a:ext cx="195814" cy="275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a:extLst>
              <a:ext uri="{FF2B5EF4-FFF2-40B4-BE49-F238E27FC236}">
                <a16:creationId xmlns:a16="http://schemas.microsoft.com/office/drawing/2014/main" id="{7BE0170D-6500-10A3-AEDA-34207600A87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7" name="对象 6">
            <a:extLst>
              <a:ext uri="{FF2B5EF4-FFF2-40B4-BE49-F238E27FC236}">
                <a16:creationId xmlns:a16="http://schemas.microsoft.com/office/drawing/2014/main" id="{7ECF61C6-010B-87E8-599D-F70E568FCACA}"/>
              </a:ext>
            </a:extLst>
          </p:cNvPr>
          <p:cNvGraphicFramePr>
            <a:graphicFrameLocks noChangeAspect="1"/>
          </p:cNvGraphicFramePr>
          <p:nvPr>
            <p:extLst>
              <p:ext uri="{D42A27DB-BD31-4B8C-83A1-F6EECF244321}">
                <p14:modId xmlns:p14="http://schemas.microsoft.com/office/powerpoint/2010/main" val="470643641"/>
              </p:ext>
            </p:extLst>
          </p:nvPr>
        </p:nvGraphicFramePr>
        <p:xfrm>
          <a:off x="4824989" y="2700585"/>
          <a:ext cx="1832574" cy="1456830"/>
        </p:xfrm>
        <a:graphic>
          <a:graphicData uri="http://schemas.openxmlformats.org/presentationml/2006/ole">
            <mc:AlternateContent xmlns:mc="http://schemas.openxmlformats.org/markup-compatibility/2006">
              <mc:Choice xmlns:v="urn:schemas-microsoft-com:vml" Requires="v">
                <p:oleObj name="Equation" r:id="rId3" imgW="444114" imgH="355292" progId="Equation.DSMT4">
                  <p:embed/>
                </p:oleObj>
              </mc:Choice>
              <mc:Fallback>
                <p:oleObj name="Equation" r:id="rId3" imgW="444114" imgH="355292"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989" y="2700585"/>
                        <a:ext cx="1832574" cy="1456830"/>
                      </a:xfrm>
                      <a:prstGeom prst="rect">
                        <a:avLst/>
                      </a:prstGeom>
                      <a:noFill/>
                    </p:spPr>
                  </p:pic>
                </p:oleObj>
              </mc:Fallback>
            </mc:AlternateContent>
          </a:graphicData>
        </a:graphic>
      </p:graphicFrame>
      <p:sp>
        <p:nvSpPr>
          <p:cNvPr id="8" name="Rectangle 8">
            <a:extLst>
              <a:ext uri="{FF2B5EF4-FFF2-40B4-BE49-F238E27FC236}">
                <a16:creationId xmlns:a16="http://schemas.microsoft.com/office/drawing/2014/main" id="{BC35A614-7222-A02F-241D-F655E50BB43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9" name="对象 8">
            <a:extLst>
              <a:ext uri="{FF2B5EF4-FFF2-40B4-BE49-F238E27FC236}">
                <a16:creationId xmlns:a16="http://schemas.microsoft.com/office/drawing/2014/main" id="{E72C2A38-D9A3-A9E0-13F5-2CD7E16C3389}"/>
              </a:ext>
            </a:extLst>
          </p:cNvPr>
          <p:cNvGraphicFramePr>
            <a:graphicFrameLocks noChangeAspect="1"/>
          </p:cNvGraphicFramePr>
          <p:nvPr>
            <p:extLst>
              <p:ext uri="{D42A27DB-BD31-4B8C-83A1-F6EECF244321}">
                <p14:modId xmlns:p14="http://schemas.microsoft.com/office/powerpoint/2010/main" val="393759286"/>
              </p:ext>
            </p:extLst>
          </p:nvPr>
        </p:nvGraphicFramePr>
        <p:xfrm>
          <a:off x="1750482" y="4432557"/>
          <a:ext cx="303378" cy="312710"/>
        </p:xfrm>
        <a:graphic>
          <a:graphicData uri="http://schemas.openxmlformats.org/presentationml/2006/ole">
            <mc:AlternateContent xmlns:mc="http://schemas.openxmlformats.org/markup-compatibility/2006">
              <mc:Choice xmlns:v="urn:schemas-microsoft-com:vml" Requires="v">
                <p:oleObj name="Equation" r:id="rId5" imgW="203024" imgH="215713" progId="Equation.DSMT4">
                  <p:embed/>
                </p:oleObj>
              </mc:Choice>
              <mc:Fallback>
                <p:oleObj name="Equation" r:id="rId5" imgW="203024" imgH="215713"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0482" y="4432557"/>
                        <a:ext cx="303378" cy="312710"/>
                      </a:xfrm>
                      <a:prstGeom prst="rect">
                        <a:avLst/>
                      </a:prstGeom>
                      <a:noFill/>
                    </p:spPr>
                  </p:pic>
                </p:oleObj>
              </mc:Fallback>
            </mc:AlternateContent>
          </a:graphicData>
        </a:graphic>
      </p:graphicFrame>
      <p:sp>
        <p:nvSpPr>
          <p:cNvPr id="10" name="Rectangle 10">
            <a:extLst>
              <a:ext uri="{FF2B5EF4-FFF2-40B4-BE49-F238E27FC236}">
                <a16:creationId xmlns:a16="http://schemas.microsoft.com/office/drawing/2014/main" id="{8BC755B9-BCB8-B2E9-D863-EFB2578C998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1" name="对象 10">
            <a:extLst>
              <a:ext uri="{FF2B5EF4-FFF2-40B4-BE49-F238E27FC236}">
                <a16:creationId xmlns:a16="http://schemas.microsoft.com/office/drawing/2014/main" id="{FDA12902-274B-AA11-9B4A-25DE0E94CFFE}"/>
              </a:ext>
            </a:extLst>
          </p:cNvPr>
          <p:cNvGraphicFramePr>
            <a:graphicFrameLocks noChangeAspect="1"/>
          </p:cNvGraphicFramePr>
          <p:nvPr>
            <p:extLst>
              <p:ext uri="{D42A27DB-BD31-4B8C-83A1-F6EECF244321}">
                <p14:modId xmlns:p14="http://schemas.microsoft.com/office/powerpoint/2010/main" val="1470531986"/>
              </p:ext>
            </p:extLst>
          </p:nvPr>
        </p:nvGraphicFramePr>
        <p:xfrm>
          <a:off x="5610310" y="4432557"/>
          <a:ext cx="261932" cy="261932"/>
        </p:xfrm>
        <a:graphic>
          <a:graphicData uri="http://schemas.openxmlformats.org/presentationml/2006/ole">
            <mc:AlternateContent xmlns:mc="http://schemas.openxmlformats.org/markup-compatibility/2006">
              <mc:Choice xmlns:v="urn:schemas-microsoft-com:vml" Requires="v">
                <p:oleObj name="Equation" r:id="rId7" imgW="177492" imgH="177492" progId="Equation.DSMT4">
                  <p:embed/>
                </p:oleObj>
              </mc:Choice>
              <mc:Fallback>
                <p:oleObj name="Equation" r:id="rId7" imgW="177492" imgH="177492" progId="Equation.DSMT4">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10310" y="4432557"/>
                        <a:ext cx="261932" cy="261932"/>
                      </a:xfrm>
                      <a:prstGeom prst="rect">
                        <a:avLst/>
                      </a:prstGeom>
                      <a:noFill/>
                    </p:spPr>
                  </p:pic>
                </p:oleObj>
              </mc:Fallback>
            </mc:AlternateContent>
          </a:graphicData>
        </a:graphic>
      </p:graphicFrame>
    </p:spTree>
    <p:extLst>
      <p:ext uri="{BB962C8B-B14F-4D97-AF65-F5344CB8AC3E}">
        <p14:creationId xmlns:p14="http://schemas.microsoft.com/office/powerpoint/2010/main" val="2377033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88C76FD-8638-77AE-A5B6-B8BC105D8714}"/>
              </a:ext>
            </a:extLst>
          </p:cNvPr>
          <p:cNvSpPr>
            <a:spLocks noGrp="1"/>
          </p:cNvSpPr>
          <p:nvPr>
            <p:ph idx="1"/>
          </p:nvPr>
        </p:nvSpPr>
        <p:spPr>
          <a:xfrm>
            <a:off x="417469" y="1097831"/>
            <a:ext cx="11107601" cy="5052713"/>
          </a:xfrm>
        </p:spPr>
        <p:txBody>
          <a:bodyPr/>
          <a:lstStyle/>
          <a:p>
            <a:r>
              <a:rPr lang="zh-CN" altLang="zh-CN" sz="1800" kern="0" dirty="0">
                <a:effectLst/>
                <a:latin typeface="宋体" panose="02010600030101010101" pitchFamily="2" charset="-122"/>
              </a:rPr>
              <a:t>用</a:t>
            </a:r>
            <a:r>
              <a:rPr lang="en-US" altLang="zh-CN" sz="1800" kern="0" dirty="0">
                <a:effectLst/>
                <a:latin typeface="宋体" panose="02010600030101010101" pitchFamily="2" charset="-122"/>
              </a:rPr>
              <a:t>30</a:t>
            </a:r>
            <a:r>
              <a:rPr lang="zh-CN" altLang="zh-CN" sz="1800" kern="0" dirty="0">
                <a:effectLst/>
                <a:latin typeface="宋体" panose="02010600030101010101" pitchFamily="2" charset="-122"/>
              </a:rPr>
              <a:t>天的均值表示客流量均值是因为，一个城市的人口变化不会太大，一个月之内的客流量基本能反映这个城市客流移动的基本状况。</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当</a:t>
            </a:r>
            <a:r>
              <a:rPr lang="en-US" altLang="zh-CN" sz="1800" kern="0" dirty="0">
                <a:effectLst/>
                <a:latin typeface="宋体" panose="02010600030101010101" pitchFamily="2" charset="-122"/>
              </a:rPr>
              <a:t>  &gt;1</a:t>
            </a:r>
            <a:r>
              <a:rPr lang="zh-CN" altLang="zh-CN" sz="1800" kern="0" dirty="0">
                <a:effectLst/>
                <a:latin typeface="宋体" panose="02010600030101010101" pitchFamily="2" charset="-122"/>
              </a:rPr>
              <a:t>时，说明当天的客流量大于非节假日的均值，客流量有增长的趋势。</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当</a:t>
            </a:r>
            <a:r>
              <a:rPr lang="en-US" altLang="zh-CN" sz="1800" kern="0" dirty="0">
                <a:effectLst/>
                <a:latin typeface="宋体" panose="02010600030101010101" pitchFamily="2" charset="-122"/>
              </a:rPr>
              <a:t>  =1</a:t>
            </a:r>
            <a:r>
              <a:rPr lang="zh-CN" altLang="zh-CN" sz="1800" kern="0" dirty="0">
                <a:effectLst/>
                <a:latin typeface="宋体" panose="02010600030101010101" pitchFamily="2" charset="-122"/>
              </a:rPr>
              <a:t>时，说明当天的客流量等于非节假日的均值，客流量没有变化。</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当</a:t>
            </a:r>
            <a:r>
              <a:rPr lang="en-US" altLang="zh-CN" sz="1800" kern="0" dirty="0">
                <a:effectLst/>
                <a:latin typeface="宋体" panose="02010600030101010101" pitchFamily="2" charset="-122"/>
              </a:rPr>
              <a:t>  &lt;1</a:t>
            </a:r>
            <a:r>
              <a:rPr lang="zh-CN" altLang="zh-CN" sz="1800" kern="0" dirty="0">
                <a:effectLst/>
                <a:latin typeface="宋体" panose="02010600030101010101" pitchFamily="2" charset="-122"/>
              </a:rPr>
              <a:t>时，说明当天的客流量小于非节假日的均值，客流量有减小的趋势。</a:t>
            </a:r>
            <a:endParaRPr lang="zh-CN" altLang="zh-CN" sz="1800" kern="100" dirty="0">
              <a:effectLst/>
              <a:latin typeface="宋体" panose="02010600030101010101" pitchFamily="2" charset="-122"/>
            </a:endParaRPr>
          </a:p>
          <a:p>
            <a:endParaRPr lang="en-US" altLang="zh-CN" sz="1800" kern="0" dirty="0">
              <a:effectLst/>
              <a:latin typeface="宋体" panose="02010600030101010101" pitchFamily="2" charset="-122"/>
            </a:endParaRPr>
          </a:p>
          <a:p>
            <a:endParaRPr lang="zh-CN" altLang="zh-CN" sz="1800" kern="100" dirty="0">
              <a:effectLst/>
              <a:latin typeface="宋体" panose="02010600030101010101" pitchFamily="2" charset="-122"/>
            </a:endParaRPr>
          </a:p>
          <a:p>
            <a:endParaRPr lang="zh-CN" altLang="zh-CN" sz="1800" b="1"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B475BF2F-4616-7CDA-DB1E-72DA825C60D9}"/>
              </a:ext>
            </a:extLst>
          </p:cNvPr>
          <p:cNvSpPr>
            <a:spLocks noGrp="1"/>
          </p:cNvSpPr>
          <p:nvPr>
            <p:ph type="title"/>
          </p:nvPr>
        </p:nvSpPr>
        <p:spPr/>
        <p:txBody>
          <a:bodyPr/>
          <a:lstStyle/>
          <a:p>
            <a:r>
              <a:rPr lang="zh-CN" altLang="en-US" dirty="0"/>
              <a:t>节假客流量预测</a:t>
            </a:r>
          </a:p>
        </p:txBody>
      </p:sp>
      <p:sp>
        <p:nvSpPr>
          <p:cNvPr id="11" name="Rectangle 9">
            <a:extLst>
              <a:ext uri="{FF2B5EF4-FFF2-40B4-BE49-F238E27FC236}">
                <a16:creationId xmlns:a16="http://schemas.microsoft.com/office/drawing/2014/main" id="{4673B417-6D74-2150-0225-55A23F8D10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4" name="对象 13">
            <a:extLst>
              <a:ext uri="{FF2B5EF4-FFF2-40B4-BE49-F238E27FC236}">
                <a16:creationId xmlns:a16="http://schemas.microsoft.com/office/drawing/2014/main" id="{D47F7074-7EF4-73A7-6AC9-E042AE43954B}"/>
              </a:ext>
            </a:extLst>
          </p:cNvPr>
          <p:cNvGraphicFramePr>
            <a:graphicFrameLocks noChangeAspect="1"/>
          </p:cNvGraphicFramePr>
          <p:nvPr>
            <p:extLst>
              <p:ext uri="{D42A27DB-BD31-4B8C-83A1-F6EECF244321}">
                <p14:modId xmlns:p14="http://schemas.microsoft.com/office/powerpoint/2010/main" val="2555137709"/>
              </p:ext>
            </p:extLst>
          </p:nvPr>
        </p:nvGraphicFramePr>
        <p:xfrm>
          <a:off x="1128756" y="2149757"/>
          <a:ext cx="183210" cy="249163"/>
        </p:xfrm>
        <a:graphic>
          <a:graphicData uri="http://schemas.openxmlformats.org/presentationml/2006/ole">
            <mc:AlternateContent xmlns:mc="http://schemas.openxmlformats.org/markup-compatibility/2006">
              <mc:Choice xmlns:v="urn:schemas-microsoft-com:vml" Requires="v">
                <p:oleObj name="Equation" r:id="rId2" imgW="126720" imgH="164880" progId="Equation.DSMT4">
                  <p:embed/>
                </p:oleObj>
              </mc:Choice>
              <mc:Fallback>
                <p:oleObj name="Equation" r:id="rId2" imgW="126720" imgH="164880" progId="Equation.DSMT4">
                  <p:embed/>
                  <p:pic>
                    <p:nvPicPr>
                      <p:cNvPr id="0" name="Object 10"/>
                      <p:cNvPicPr>
                        <a:picLocks noChangeAspect="1" noChangeArrowheads="1"/>
                      </p:cNvPicPr>
                      <p:nvPr/>
                    </p:nvPicPr>
                    <p:blipFill>
                      <a:blip r:embed="rId3"/>
                      <a:srcRect/>
                      <a:stretch>
                        <a:fillRect/>
                      </a:stretch>
                    </p:blipFill>
                    <p:spPr bwMode="auto">
                      <a:xfrm>
                        <a:off x="1128756" y="2149757"/>
                        <a:ext cx="183210" cy="249163"/>
                      </a:xfrm>
                      <a:prstGeom prst="rect">
                        <a:avLst/>
                      </a:prstGeom>
                      <a:noFill/>
                    </p:spPr>
                  </p:pic>
                </p:oleObj>
              </mc:Fallback>
            </mc:AlternateContent>
          </a:graphicData>
        </a:graphic>
      </p:graphicFrame>
      <p:graphicFrame>
        <p:nvGraphicFramePr>
          <p:cNvPr id="15" name="对象 14">
            <a:extLst>
              <a:ext uri="{FF2B5EF4-FFF2-40B4-BE49-F238E27FC236}">
                <a16:creationId xmlns:a16="http://schemas.microsoft.com/office/drawing/2014/main" id="{BBB3E90D-24D9-3E24-CE65-0E19EEA21E4A}"/>
              </a:ext>
            </a:extLst>
          </p:cNvPr>
          <p:cNvGraphicFramePr>
            <a:graphicFrameLocks noChangeAspect="1"/>
          </p:cNvGraphicFramePr>
          <p:nvPr>
            <p:extLst>
              <p:ext uri="{D42A27DB-BD31-4B8C-83A1-F6EECF244321}">
                <p14:modId xmlns:p14="http://schemas.microsoft.com/office/powerpoint/2010/main" val="2707246286"/>
              </p:ext>
            </p:extLst>
          </p:nvPr>
        </p:nvGraphicFramePr>
        <p:xfrm>
          <a:off x="1128756" y="2613086"/>
          <a:ext cx="183210" cy="249163"/>
        </p:xfrm>
        <a:graphic>
          <a:graphicData uri="http://schemas.openxmlformats.org/presentationml/2006/ole">
            <mc:AlternateContent xmlns:mc="http://schemas.openxmlformats.org/markup-compatibility/2006">
              <mc:Choice xmlns:v="urn:schemas-microsoft-com:vml" Requires="v">
                <p:oleObj name="Equation" r:id="rId4" imgW="126720" imgH="164880" progId="Equation.DSMT4">
                  <p:embed/>
                </p:oleObj>
              </mc:Choice>
              <mc:Fallback>
                <p:oleObj name="Equation" r:id="rId4" imgW="126720" imgH="164880" progId="Equation.DSMT4">
                  <p:embed/>
                  <p:pic>
                    <p:nvPicPr>
                      <p:cNvPr id="14" name="对象 13">
                        <a:extLst>
                          <a:ext uri="{FF2B5EF4-FFF2-40B4-BE49-F238E27FC236}">
                            <a16:creationId xmlns:a16="http://schemas.microsoft.com/office/drawing/2014/main" id="{D47F7074-7EF4-73A7-6AC9-E042AE43954B}"/>
                          </a:ext>
                        </a:extLst>
                      </p:cNvPr>
                      <p:cNvPicPr>
                        <a:picLocks noChangeAspect="1" noChangeArrowheads="1"/>
                      </p:cNvPicPr>
                      <p:nvPr/>
                    </p:nvPicPr>
                    <p:blipFill>
                      <a:blip r:embed="rId3"/>
                      <a:srcRect/>
                      <a:stretch>
                        <a:fillRect/>
                      </a:stretch>
                    </p:blipFill>
                    <p:spPr bwMode="auto">
                      <a:xfrm>
                        <a:off x="1128756" y="2613086"/>
                        <a:ext cx="183210" cy="249163"/>
                      </a:xfrm>
                      <a:prstGeom prst="rect">
                        <a:avLst/>
                      </a:prstGeom>
                      <a:noFill/>
                    </p:spPr>
                  </p:pic>
                </p:oleObj>
              </mc:Fallback>
            </mc:AlternateContent>
          </a:graphicData>
        </a:graphic>
      </p:graphicFrame>
      <p:graphicFrame>
        <p:nvGraphicFramePr>
          <p:cNvPr id="16" name="对象 15">
            <a:extLst>
              <a:ext uri="{FF2B5EF4-FFF2-40B4-BE49-F238E27FC236}">
                <a16:creationId xmlns:a16="http://schemas.microsoft.com/office/drawing/2014/main" id="{7726FBA5-8EB2-1B9B-A211-BCA5783E8BF5}"/>
              </a:ext>
            </a:extLst>
          </p:cNvPr>
          <p:cNvGraphicFramePr>
            <a:graphicFrameLocks noChangeAspect="1"/>
          </p:cNvGraphicFramePr>
          <p:nvPr>
            <p:extLst>
              <p:ext uri="{D42A27DB-BD31-4B8C-83A1-F6EECF244321}">
                <p14:modId xmlns:p14="http://schemas.microsoft.com/office/powerpoint/2010/main" val="147396433"/>
              </p:ext>
            </p:extLst>
          </p:nvPr>
        </p:nvGraphicFramePr>
        <p:xfrm>
          <a:off x="1128756" y="3072825"/>
          <a:ext cx="183210" cy="249163"/>
        </p:xfrm>
        <a:graphic>
          <a:graphicData uri="http://schemas.openxmlformats.org/presentationml/2006/ole">
            <mc:AlternateContent xmlns:mc="http://schemas.openxmlformats.org/markup-compatibility/2006">
              <mc:Choice xmlns:v="urn:schemas-microsoft-com:vml" Requires="v">
                <p:oleObj name="Equation" r:id="rId5" imgW="126720" imgH="164880" progId="Equation.DSMT4">
                  <p:embed/>
                </p:oleObj>
              </mc:Choice>
              <mc:Fallback>
                <p:oleObj name="Equation" r:id="rId5" imgW="126720" imgH="164880" progId="Equation.DSMT4">
                  <p:embed/>
                  <p:pic>
                    <p:nvPicPr>
                      <p:cNvPr id="14" name="对象 13">
                        <a:extLst>
                          <a:ext uri="{FF2B5EF4-FFF2-40B4-BE49-F238E27FC236}">
                            <a16:creationId xmlns:a16="http://schemas.microsoft.com/office/drawing/2014/main" id="{D47F7074-7EF4-73A7-6AC9-E042AE43954B}"/>
                          </a:ext>
                        </a:extLst>
                      </p:cNvPr>
                      <p:cNvPicPr>
                        <a:picLocks noChangeAspect="1" noChangeArrowheads="1"/>
                      </p:cNvPicPr>
                      <p:nvPr/>
                    </p:nvPicPr>
                    <p:blipFill>
                      <a:blip r:embed="rId3"/>
                      <a:srcRect/>
                      <a:stretch>
                        <a:fillRect/>
                      </a:stretch>
                    </p:blipFill>
                    <p:spPr bwMode="auto">
                      <a:xfrm>
                        <a:off x="1128756" y="3072825"/>
                        <a:ext cx="183210" cy="249163"/>
                      </a:xfrm>
                      <a:prstGeom prst="rect">
                        <a:avLst/>
                      </a:prstGeom>
                      <a:noFill/>
                    </p:spPr>
                  </p:pic>
                </p:oleObj>
              </mc:Fallback>
            </mc:AlternateContent>
          </a:graphicData>
        </a:graphic>
      </p:graphicFrame>
    </p:spTree>
    <p:extLst>
      <p:ext uri="{BB962C8B-B14F-4D97-AF65-F5344CB8AC3E}">
        <p14:creationId xmlns:p14="http://schemas.microsoft.com/office/powerpoint/2010/main" val="32552619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0F520CCD-76CB-CCB3-3092-782F4AA9452C}"/>
              </a:ext>
            </a:extLst>
          </p:cNvPr>
          <p:cNvSpPr>
            <a:spLocks noGrp="1"/>
          </p:cNvSpPr>
          <p:nvPr>
            <p:ph idx="1"/>
          </p:nvPr>
        </p:nvSpPr>
        <p:spPr>
          <a:xfrm>
            <a:off x="423819" y="1104181"/>
            <a:ext cx="6473937" cy="5052713"/>
          </a:xfrm>
        </p:spPr>
        <p:txBody>
          <a:bodyPr/>
          <a:lstStyle/>
          <a:p>
            <a:r>
              <a:rPr lang="zh-CN" altLang="zh-CN" sz="1800" kern="0" dirty="0">
                <a:effectLst/>
                <a:latin typeface="宋体" panose="02010600030101010101" pitchFamily="2" charset="-122"/>
              </a:rPr>
              <a:t>根据假期客流量的相似性，构造</a:t>
            </a:r>
            <a:r>
              <a:rPr lang="en-US" altLang="zh-CN" sz="1800" kern="0" dirty="0">
                <a:effectLst/>
                <a:latin typeface="宋体" panose="02010600030101010101" pitchFamily="2" charset="-122"/>
              </a:rPr>
              <a:t>2015</a:t>
            </a:r>
            <a:r>
              <a:rPr lang="zh-CN" altLang="zh-CN" sz="1800" kern="0" dirty="0">
                <a:effectLst/>
                <a:latin typeface="宋体" panose="02010600030101010101" pitchFamily="2" charset="-122"/>
              </a:rPr>
              <a:t>年春节的客流量波动系数，模拟预测</a:t>
            </a:r>
            <a:r>
              <a:rPr lang="en-US" altLang="zh-CN" sz="1800" kern="0" dirty="0">
                <a:effectLst/>
                <a:latin typeface="宋体" panose="02010600030101010101" pitchFamily="2" charset="-122"/>
              </a:rPr>
              <a:t>2016</a:t>
            </a:r>
            <a:r>
              <a:rPr lang="zh-CN" altLang="zh-CN" sz="1800" kern="0" dirty="0">
                <a:effectLst/>
                <a:latin typeface="宋体" panose="02010600030101010101" pitchFamily="2" charset="-122"/>
              </a:rPr>
              <a:t>年春节的客流量，得到的结果分别如</a:t>
            </a:r>
            <a:r>
              <a:rPr lang="zh-CN" altLang="en-US" sz="1800" kern="0" dirty="0">
                <a:effectLst/>
                <a:latin typeface="宋体" panose="02010600030101010101" pitchFamily="2" charset="-122"/>
              </a:rPr>
              <a:t>图一和图二。</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根据</a:t>
            </a:r>
            <a:r>
              <a:rPr lang="zh-CN" altLang="en-US" sz="1800" kern="0" dirty="0">
                <a:effectLst/>
                <a:latin typeface="宋体" panose="02010600030101010101" pitchFamily="2" charset="-122"/>
              </a:rPr>
              <a:t>右</a:t>
            </a:r>
            <a:r>
              <a:rPr lang="zh-CN" altLang="zh-CN" sz="1800" kern="0" dirty="0">
                <a:effectLst/>
                <a:latin typeface="宋体" panose="02010600030101010101" pitchFamily="2" charset="-122"/>
              </a:rPr>
              <a:t>图</a:t>
            </a:r>
            <a:r>
              <a:rPr lang="zh-CN" altLang="en-US" sz="1800" kern="0" dirty="0">
                <a:effectLst/>
                <a:latin typeface="宋体" panose="02010600030101010101" pitchFamily="2" charset="-122"/>
              </a:rPr>
              <a:t>一</a:t>
            </a:r>
            <a:r>
              <a:rPr lang="zh-CN" altLang="zh-CN" sz="1800" kern="0" dirty="0">
                <a:effectLst/>
                <a:latin typeface="宋体" panose="02010600030101010101" pitchFamily="2" charset="-122"/>
              </a:rPr>
              <a:t>可以看出，在春节假期前客流量波动系数小于</a:t>
            </a:r>
            <a:r>
              <a:rPr lang="en-US" altLang="zh-CN" sz="1800" kern="0" dirty="0">
                <a:effectLst/>
                <a:latin typeface="宋体" panose="02010600030101010101" pitchFamily="2" charset="-122"/>
              </a:rPr>
              <a:t>0</a:t>
            </a:r>
            <a:r>
              <a:rPr lang="zh-CN" altLang="zh-CN" sz="1800" kern="0" dirty="0">
                <a:effectLst/>
                <a:latin typeface="宋体" panose="02010600030101010101" pitchFamily="2" charset="-122"/>
              </a:rPr>
              <a:t>，这表示客流量低于非节假日的均值，可能是在此之前已经有部分人回家导致客流量降低。</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而在春节的</a:t>
            </a:r>
            <a:r>
              <a:rPr lang="en-US" altLang="zh-CN" sz="1800" kern="0" dirty="0">
                <a:effectLst/>
                <a:latin typeface="宋体" panose="02010600030101010101" pitchFamily="2" charset="-122"/>
              </a:rPr>
              <a:t>3</a:t>
            </a:r>
            <a:r>
              <a:rPr lang="zh-CN" altLang="zh-CN" sz="1800" kern="0" dirty="0">
                <a:effectLst/>
                <a:latin typeface="宋体" panose="02010600030101010101" pitchFamily="2" charset="-122"/>
              </a:rPr>
              <a:t>天前出现一个小的峰值，则代表直到此时才放假的一批归家人群，且在春节后迅速达到一个返程高峰期，呈现“两峰一谷”现象。</a:t>
            </a:r>
            <a:endParaRPr lang="zh-CN" altLang="zh-CN" sz="1800" kern="100" dirty="0">
              <a:effectLst/>
              <a:latin typeface="宋体" panose="02010600030101010101" pitchFamily="2" charset="-122"/>
            </a:endParaRPr>
          </a:p>
        </p:txBody>
      </p:sp>
      <p:sp>
        <p:nvSpPr>
          <p:cNvPr id="3" name="标题 2">
            <a:extLst>
              <a:ext uri="{FF2B5EF4-FFF2-40B4-BE49-F238E27FC236}">
                <a16:creationId xmlns:a16="http://schemas.microsoft.com/office/drawing/2014/main" id="{62372FFB-5A28-FEE9-F3A8-ACE9555CE13B}"/>
              </a:ext>
            </a:extLst>
          </p:cNvPr>
          <p:cNvSpPr>
            <a:spLocks noGrp="1"/>
          </p:cNvSpPr>
          <p:nvPr>
            <p:ph type="title"/>
          </p:nvPr>
        </p:nvSpPr>
        <p:spPr/>
        <p:txBody>
          <a:bodyPr/>
          <a:lstStyle/>
          <a:p>
            <a:r>
              <a:rPr lang="zh-CN" altLang="en-US" dirty="0"/>
              <a:t>节假客流量预测</a:t>
            </a:r>
          </a:p>
        </p:txBody>
      </p:sp>
      <p:pic>
        <p:nvPicPr>
          <p:cNvPr id="27650" name="Picture 2">
            <a:extLst>
              <a:ext uri="{FF2B5EF4-FFF2-40B4-BE49-F238E27FC236}">
                <a16:creationId xmlns:a16="http://schemas.microsoft.com/office/drawing/2014/main" id="{05B218BA-6B00-3A87-72FA-6C47ECC6D6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97756" y="1193634"/>
            <a:ext cx="4933422" cy="3842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37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7650"/>
                                        </p:tgtEl>
                                        <p:attrNameLst>
                                          <p:attrName>style.visibility</p:attrName>
                                        </p:attrNameLst>
                                      </p:cBhvr>
                                      <p:to>
                                        <p:strVal val="visible"/>
                                      </p:to>
                                    </p:set>
                                    <p:anim calcmode="lin" valueType="num">
                                      <p:cBhvr additive="base">
                                        <p:cTn id="19" dur="500" fill="hold"/>
                                        <p:tgtEl>
                                          <p:spTgt spid="27650"/>
                                        </p:tgtEl>
                                        <p:attrNameLst>
                                          <p:attrName>ppt_x</p:attrName>
                                        </p:attrNameLst>
                                      </p:cBhvr>
                                      <p:tavLst>
                                        <p:tav tm="0">
                                          <p:val>
                                            <p:strVal val="#ppt_x"/>
                                          </p:val>
                                        </p:tav>
                                        <p:tav tm="100000">
                                          <p:val>
                                            <p:strVal val="#ppt_x"/>
                                          </p:val>
                                        </p:tav>
                                      </p:tavLst>
                                    </p:anim>
                                    <p:anim calcmode="lin" valueType="num">
                                      <p:cBhvr additive="base">
                                        <p:cTn id="20"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236CCBA-A067-F569-21C3-CC7DE7D370D7}"/>
              </a:ext>
            </a:extLst>
          </p:cNvPr>
          <p:cNvSpPr>
            <a:spLocks noGrp="1"/>
          </p:cNvSpPr>
          <p:nvPr>
            <p:ph idx="1"/>
          </p:nvPr>
        </p:nvSpPr>
        <p:spPr>
          <a:xfrm>
            <a:off x="420644" y="1101006"/>
            <a:ext cx="11107601" cy="5052713"/>
          </a:xfrm>
        </p:spPr>
        <p:txBody>
          <a:bodyPr/>
          <a:lstStyle/>
          <a:p>
            <a:r>
              <a:rPr lang="zh-CN" altLang="zh-CN" sz="1800" kern="0" dirty="0">
                <a:effectLst/>
                <a:latin typeface="宋体" panose="02010600030101010101" pitchFamily="2" charset="-122"/>
              </a:rPr>
              <a:t>由</a:t>
            </a:r>
            <a:r>
              <a:rPr lang="zh-CN" altLang="zh-CN" sz="1800" kern="100" dirty="0">
                <a:effectLst/>
                <a:latin typeface="宋体" panose="02010600030101010101" pitchFamily="2" charset="-122"/>
              </a:rPr>
              <a:t>图</a:t>
            </a:r>
            <a:r>
              <a:rPr lang="zh-CN" altLang="en-US" kern="100" dirty="0">
                <a:latin typeface="宋体" panose="02010600030101010101" pitchFamily="2" charset="-122"/>
              </a:rPr>
              <a:t>右二</a:t>
            </a:r>
            <a:r>
              <a:rPr lang="zh-CN" altLang="zh-CN" sz="1800" kern="100" dirty="0">
                <a:effectLst/>
                <a:latin typeface="宋体" panose="02010600030101010101" pitchFamily="2" charset="-122"/>
              </a:rPr>
              <a:t>可以看出，模型对于</a:t>
            </a:r>
            <a:r>
              <a:rPr lang="en-US" altLang="zh-CN" sz="1800" kern="100" dirty="0">
                <a:effectLst/>
                <a:latin typeface="宋体" panose="02010600030101010101" pitchFamily="2" charset="-122"/>
              </a:rPr>
              <a:t>2016</a:t>
            </a:r>
            <a:r>
              <a:rPr lang="zh-CN" altLang="zh-CN" sz="1800" kern="100" dirty="0">
                <a:effectLst/>
                <a:latin typeface="宋体" panose="02010600030101010101" pitchFamily="2" charset="-122"/>
              </a:rPr>
              <a:t>年的客流量预测是比较准确的</a:t>
            </a:r>
            <a:r>
              <a:rPr lang="zh-CN" altLang="en-US" sz="1800" kern="100" dirty="0">
                <a:effectLst/>
                <a:latin typeface="宋体" panose="02010600030101010101" pitchFamily="2" charset="-122"/>
              </a:rPr>
              <a:t>。</a:t>
            </a:r>
            <a:endParaRPr lang="en-US" altLang="zh-CN" sz="1800" kern="100" dirty="0">
              <a:effectLst/>
              <a:latin typeface="宋体" panose="02010600030101010101" pitchFamily="2" charset="-122"/>
            </a:endParaRPr>
          </a:p>
          <a:p>
            <a:r>
              <a:rPr lang="zh-CN" altLang="zh-CN" sz="1800" kern="100" dirty="0">
                <a:effectLst/>
                <a:latin typeface="宋体" panose="02010600030101010101" pitchFamily="2" charset="-122"/>
              </a:rPr>
              <a:t>而</a:t>
            </a:r>
            <a:r>
              <a:rPr lang="zh-CN" altLang="zh-CN" sz="1800" kern="0" spc="35" dirty="0">
                <a:effectLst/>
                <a:latin typeface="宋体" panose="02010600030101010101" pitchFamily="2" charset="-122"/>
              </a:rPr>
              <a:t>得到的预测的平均相对误差为</a:t>
            </a:r>
            <a:r>
              <a:rPr lang="en-US" altLang="zh-CN" sz="1800" kern="0" spc="35" dirty="0">
                <a:effectLst/>
                <a:latin typeface="宋体" panose="02010600030101010101" pitchFamily="2" charset="-122"/>
              </a:rPr>
              <a:t>0.11728942913128518</a:t>
            </a:r>
            <a:r>
              <a:rPr lang="zh-CN" altLang="zh-CN" sz="1800" kern="0" spc="35" dirty="0">
                <a:effectLst/>
                <a:latin typeface="宋体" panose="02010600030101010101" pitchFamily="2" charset="-122"/>
              </a:rPr>
              <a:t>，这也说明模型的预测效果较为理想。</a:t>
            </a:r>
            <a:endParaRPr lang="zh-CN" altLang="zh-CN" sz="1800" kern="100" dirty="0">
              <a:effectLst/>
              <a:latin typeface="宋体" panose="02010600030101010101" pitchFamily="2" charset="-122"/>
            </a:endParaRPr>
          </a:p>
          <a:p>
            <a:endParaRPr lang="zh-CN" altLang="en-US" dirty="0"/>
          </a:p>
        </p:txBody>
      </p:sp>
      <p:sp>
        <p:nvSpPr>
          <p:cNvPr id="3" name="标题 2">
            <a:extLst>
              <a:ext uri="{FF2B5EF4-FFF2-40B4-BE49-F238E27FC236}">
                <a16:creationId xmlns:a16="http://schemas.microsoft.com/office/drawing/2014/main" id="{D9A1F614-7D73-E6A7-BA2D-C8BAB84B208D}"/>
              </a:ext>
            </a:extLst>
          </p:cNvPr>
          <p:cNvSpPr>
            <a:spLocks noGrp="1"/>
          </p:cNvSpPr>
          <p:nvPr>
            <p:ph type="title"/>
          </p:nvPr>
        </p:nvSpPr>
        <p:spPr/>
        <p:txBody>
          <a:bodyPr/>
          <a:lstStyle/>
          <a:p>
            <a:r>
              <a:rPr lang="zh-CN" altLang="en-US" dirty="0"/>
              <a:t>节假客流量预测</a:t>
            </a:r>
          </a:p>
        </p:txBody>
      </p:sp>
      <p:pic>
        <p:nvPicPr>
          <p:cNvPr id="28674" name="Picture 2">
            <a:extLst>
              <a:ext uri="{FF2B5EF4-FFF2-40B4-BE49-F238E27FC236}">
                <a16:creationId xmlns:a16="http://schemas.microsoft.com/office/drawing/2014/main" id="{6EEDD24B-CE97-94BF-D591-8A67E88A76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9254" y="2162666"/>
            <a:ext cx="6524044" cy="4204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04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8674"/>
                                        </p:tgtEl>
                                        <p:attrNameLst>
                                          <p:attrName>style.visibility</p:attrName>
                                        </p:attrNameLst>
                                      </p:cBhvr>
                                      <p:to>
                                        <p:strVal val="visible"/>
                                      </p:to>
                                    </p:set>
                                    <p:anim calcmode="lin" valueType="num">
                                      <p:cBhvr additive="base">
                                        <p:cTn id="17" dur="500" fill="hold"/>
                                        <p:tgtEl>
                                          <p:spTgt spid="28674"/>
                                        </p:tgtEl>
                                        <p:attrNameLst>
                                          <p:attrName>ppt_x</p:attrName>
                                        </p:attrNameLst>
                                      </p:cBhvr>
                                      <p:tavLst>
                                        <p:tav tm="0">
                                          <p:val>
                                            <p:strVal val="#ppt_x"/>
                                          </p:val>
                                        </p:tav>
                                        <p:tav tm="100000">
                                          <p:val>
                                            <p:strVal val="#ppt_x"/>
                                          </p:val>
                                        </p:tav>
                                      </p:tavLst>
                                    </p:anim>
                                    <p:anim calcmode="lin" valueType="num">
                                      <p:cBhvr additive="base">
                                        <p:cTn id="18" dur="500" fill="hold"/>
                                        <p:tgtEl>
                                          <p:spTgt spid="286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a:extLst>
              <a:ext uri="{FF2B5EF4-FFF2-40B4-BE49-F238E27FC236}">
                <a16:creationId xmlns:a16="http://schemas.microsoft.com/office/drawing/2014/main" id="{22B48626-5256-4386-8A24-02A1DC4508EC}"/>
              </a:ext>
            </a:extLst>
          </p:cNvPr>
          <p:cNvSpPr>
            <a:spLocks noGrp="1"/>
          </p:cNvSpPr>
          <p:nvPr>
            <p:ph idx="1"/>
          </p:nvPr>
        </p:nvSpPr>
        <p:spPr/>
        <p:txBody>
          <a:bodyPr/>
          <a:lstStyle/>
          <a:p>
            <a:r>
              <a:rPr lang="zh-CN" altLang="zh-CN" sz="1800" kern="0" dirty="0">
                <a:effectLst/>
                <a:latin typeface="宋体" panose="02010600030101010101" pitchFamily="2" charset="-122"/>
              </a:rPr>
              <a:t>本章讲解了铁路站点客流量预测案例。</a:t>
            </a:r>
            <a:endParaRPr lang="en-US" altLang="zh-CN" dirty="0">
              <a:latin typeface="宋体" panose="02010600030101010101" pitchFamily="2" charset="-122"/>
            </a:endParaRPr>
          </a:p>
          <a:p>
            <a:r>
              <a:rPr lang="zh-CN" altLang="zh-CN" sz="1800" kern="0" dirty="0">
                <a:effectLst/>
                <a:latin typeface="宋体" panose="02010600030101010101" pitchFamily="2" charset="-122"/>
              </a:rPr>
              <a:t>首先对客流量数据进行预处理，并探索预处理后的数据。</a:t>
            </a:r>
            <a:endParaRPr lang="en-US" altLang="zh-CN" sz="1800" kern="0" dirty="0">
              <a:effectLst/>
              <a:latin typeface="宋体" panose="02010600030101010101" pitchFamily="2" charset="-122"/>
            </a:endParaRPr>
          </a:p>
          <a:p>
            <a:r>
              <a:rPr lang="zh-CN" altLang="zh-CN" sz="1800" kern="0" dirty="0">
                <a:effectLst/>
                <a:latin typeface="宋体" panose="02010600030101010101" pitchFamily="2" charset="-122"/>
              </a:rPr>
              <a:t>然后采用</a:t>
            </a:r>
            <a:r>
              <a:rPr lang="en-US" altLang="zh-CN" sz="1800" kern="0" dirty="0">
                <a:effectLst/>
              </a:rPr>
              <a:t>SARIMA</a:t>
            </a:r>
            <a:r>
              <a:rPr lang="zh-CN" altLang="zh-CN" sz="1800" kern="0" dirty="0">
                <a:effectLst/>
                <a:latin typeface="宋体" panose="02010600030101010101" pitchFamily="2" charset="-122"/>
              </a:rPr>
              <a:t>模型对非节假日数据进行拟合，使用通过检验的模型对铁路</a:t>
            </a:r>
            <a:r>
              <a:rPr lang="zh-CN" altLang="zh-CN" sz="1800" kern="0" spc="-15" dirty="0">
                <a:effectLst/>
                <a:latin typeface="宋体" panose="02010600030101010101" pitchFamily="2" charset="-122"/>
              </a:rPr>
              <a:t>客流量进行预测。</a:t>
            </a:r>
            <a:endParaRPr lang="en-US" altLang="zh-CN" sz="1800" kern="0" spc="-15" dirty="0">
              <a:effectLst/>
              <a:latin typeface="宋体" panose="02010600030101010101" pitchFamily="2" charset="-122"/>
            </a:endParaRPr>
          </a:p>
          <a:p>
            <a:r>
              <a:rPr lang="zh-CN" altLang="zh-CN" sz="1800" kern="0" spc="-15" dirty="0">
                <a:effectLst/>
                <a:latin typeface="宋体" panose="02010600030101010101" pitchFamily="2" charset="-122"/>
              </a:rPr>
              <a:t>对于节假日数据，则利用</a:t>
            </a:r>
            <a:r>
              <a:rPr lang="en-US" altLang="zh-CN" sz="1800" kern="0" spc="-15" dirty="0">
                <a:effectLst/>
                <a:latin typeface="宋体" panose="02010600030101010101" pitchFamily="2" charset="-122"/>
              </a:rPr>
              <a:t>2015</a:t>
            </a:r>
            <a:r>
              <a:rPr lang="zh-CN" altLang="zh-CN" sz="1800" kern="0" spc="-15" dirty="0">
                <a:effectLst/>
                <a:latin typeface="宋体" panose="02010600030101010101" pitchFamily="2" charset="-122"/>
              </a:rPr>
              <a:t>年同期数据构造出节假日客流量波动系数，</a:t>
            </a:r>
            <a:r>
              <a:rPr lang="zh-CN" altLang="zh-CN" sz="1800" kern="0" dirty="0">
                <a:effectLst/>
                <a:latin typeface="宋体" panose="02010600030101010101" pitchFamily="2" charset="-122"/>
              </a:rPr>
              <a:t>使用该系数对</a:t>
            </a:r>
            <a:r>
              <a:rPr lang="en-US" altLang="zh-CN" sz="1800" kern="0" dirty="0">
                <a:effectLst/>
                <a:latin typeface="宋体" panose="02010600030101010101" pitchFamily="2" charset="-122"/>
              </a:rPr>
              <a:t>2016</a:t>
            </a:r>
            <a:r>
              <a:rPr lang="zh-CN" altLang="zh-CN" sz="1800" kern="0" dirty="0">
                <a:effectLst/>
                <a:latin typeface="宋体" panose="02010600030101010101" pitchFamily="2" charset="-122"/>
              </a:rPr>
              <a:t>年的客流量进行预测。</a:t>
            </a:r>
            <a:endParaRPr lang="zh-CN" altLang="zh-CN" sz="1800" kern="100" dirty="0">
              <a:effectLst/>
              <a:latin typeface="宋体" panose="02010600030101010101" pitchFamily="2" charset="-122"/>
            </a:endParaRPr>
          </a:p>
          <a:p>
            <a:endParaRPr lang="zh-CN" altLang="en-US" dirty="0"/>
          </a:p>
        </p:txBody>
      </p:sp>
      <p:sp>
        <p:nvSpPr>
          <p:cNvPr id="5" name="标题 4">
            <a:extLst>
              <a:ext uri="{FF2B5EF4-FFF2-40B4-BE49-F238E27FC236}">
                <a16:creationId xmlns:a16="http://schemas.microsoft.com/office/drawing/2014/main" id="{C8313496-719A-4DA8-956B-75CAF8055934}"/>
              </a:ext>
            </a:extLst>
          </p:cNvPr>
          <p:cNvSpPr>
            <a:spLocks noGrp="1"/>
          </p:cNvSpPr>
          <p:nvPr>
            <p:ph type="title"/>
          </p:nvPr>
        </p:nvSpPr>
        <p:spPr/>
        <p:txBody>
          <a:bodyPr/>
          <a:lstStyle/>
          <a:p>
            <a:r>
              <a:rPr lang="zh-CN" altLang="en-US" dirty="0"/>
              <a:t>小结</a:t>
            </a:r>
          </a:p>
        </p:txBody>
      </p:sp>
      <p:pic>
        <p:nvPicPr>
          <p:cNvPr id="7" name="Picture 2">
            <a:extLst>
              <a:ext uri="{FF2B5EF4-FFF2-40B4-BE49-F238E27FC236}">
                <a16:creationId xmlns:a16="http://schemas.microsoft.com/office/drawing/2014/main" id="{D2671C9B-DB4E-4592-AC92-362EE1D6F25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958181" y="3749156"/>
            <a:ext cx="3810000" cy="25527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26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gray">
          <a:xfrm>
            <a:off x="1524003" y="-318796"/>
            <a:ext cx="184731" cy="238848"/>
          </a:xfrm>
          <a:prstGeom prst="rect">
            <a:avLst/>
          </a:prstGeom>
          <a:noFill/>
          <a:ln>
            <a:noFill/>
          </a:ln>
          <a:effectLst>
            <a:outerShdw dist="107763" dir="2700000" algn="ctr" rotWithShape="0">
              <a:srgbClr val="B2B2B2">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nchor="ctr">
            <a:spAutoFit/>
          </a:bodyPr>
          <a:lstStyle>
            <a:lvl1pPr eaLnBrk="0" hangingPunct="0">
              <a:defRPr sz="900">
                <a:solidFill>
                  <a:srgbClr val="000000"/>
                </a:solidFill>
                <a:latin typeface="Arial" panose="020B0604020202020204" pitchFamily="34" charset="0"/>
                <a:ea typeface="宋体" panose="02010600030101010101" pitchFamily="2" charset="-122"/>
              </a:defRPr>
            </a:lvl1pPr>
            <a:lvl2pPr marL="742950" indent="-285750" eaLnBrk="0" hangingPunct="0">
              <a:defRPr sz="900">
                <a:solidFill>
                  <a:srgbClr val="000000"/>
                </a:solidFill>
                <a:latin typeface="Arial" panose="020B0604020202020204" pitchFamily="34" charset="0"/>
                <a:ea typeface="宋体" panose="02010600030101010101" pitchFamily="2" charset="-122"/>
              </a:defRPr>
            </a:lvl2pPr>
            <a:lvl3pPr marL="1143000" indent="-228600" eaLnBrk="0" hangingPunct="0">
              <a:defRPr sz="900">
                <a:solidFill>
                  <a:srgbClr val="000000"/>
                </a:solidFill>
                <a:latin typeface="Arial" panose="020B0604020202020204" pitchFamily="34" charset="0"/>
                <a:ea typeface="宋体" panose="02010600030101010101" pitchFamily="2" charset="-122"/>
              </a:defRPr>
            </a:lvl3pPr>
            <a:lvl4pPr marL="1600200" indent="-228600" eaLnBrk="0" hangingPunct="0">
              <a:defRPr sz="900">
                <a:solidFill>
                  <a:srgbClr val="000000"/>
                </a:solidFill>
                <a:latin typeface="Arial" panose="020B0604020202020204" pitchFamily="34" charset="0"/>
                <a:ea typeface="宋体" panose="02010600030101010101" pitchFamily="2" charset="-122"/>
              </a:defRPr>
            </a:lvl4pPr>
            <a:lvl5pPr marL="2057400" indent="-228600" eaLnBrk="0" hangingPunct="0">
              <a:defRPr sz="900">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900">
                <a:solidFill>
                  <a:srgbClr val="000000"/>
                </a:solidFill>
                <a:latin typeface="Arial" panose="020B0604020202020204" pitchFamily="34" charset="0"/>
                <a:ea typeface="宋体" panose="02010600030101010101" pitchFamily="2" charset="-122"/>
              </a:defRPr>
            </a:lvl9pPr>
          </a:lstStyle>
          <a:p>
            <a:pPr eaLnBrk="1" hangingPunct="1"/>
            <a:endParaRPr lang="zh-CN" altLang="en-US" sz="952"/>
          </a:p>
        </p:txBody>
      </p:sp>
      <p:sp>
        <p:nvSpPr>
          <p:cNvPr id="10246" name="Rectangle 6"/>
          <p:cNvSpPr>
            <a:spLocks noChangeArrowheads="1"/>
          </p:cNvSpPr>
          <p:nvPr/>
        </p:nvSpPr>
        <p:spPr bwMode="auto">
          <a:xfrm>
            <a:off x="1524003" y="-392117"/>
            <a:ext cx="184731" cy="38549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sz="1905">
              <a:solidFill>
                <a:srgbClr val="000000"/>
              </a:solidFill>
              <a:latin typeface="Arial" charset="0"/>
            </a:endParaRPr>
          </a:p>
        </p:txBody>
      </p:sp>
      <p:sp>
        <p:nvSpPr>
          <p:cNvPr id="2" name="Rectangle 5">
            <a:extLst>
              <a:ext uri="{FF2B5EF4-FFF2-40B4-BE49-F238E27FC236}">
                <a16:creationId xmlns:a16="http://schemas.microsoft.com/office/drawing/2014/main" id="{CB902B6D-97BD-3BB8-B814-DD7A0BCD94DB}"/>
              </a:ext>
            </a:extLst>
          </p:cNvPr>
          <p:cNvSpPr>
            <a:spLocks noChangeArrowheads="1"/>
          </p:cNvSpPr>
          <p:nvPr/>
        </p:nvSpPr>
        <p:spPr bwMode="auto">
          <a:xfrm>
            <a:off x="885481" y="5661863"/>
            <a:ext cx="347593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0066"/>
              </a:buClr>
              <a:buFont typeface="Wingdings" panose="05000000000000000000" pitchFamily="2" charset="2"/>
              <a:buChar char="n"/>
              <a:defRPr kumimoji="1" sz="21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kumimoji="1" sz="29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5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9pPr>
          </a:lstStyle>
          <a:p>
            <a:pPr eaLnBrk="1" hangingPunct="1">
              <a:spcBef>
                <a:spcPts val="600"/>
              </a:spcBef>
              <a:spcAft>
                <a:spcPts val="600"/>
              </a:spcAft>
              <a:buClrTx/>
              <a:buFontTx/>
              <a:buNone/>
            </a:pPr>
            <a:r>
              <a:rPr kumimoji="0" lang="zh-CN" altLang="en-US" sz="1800" dirty="0">
                <a:solidFill>
                  <a:srgbClr val="000000"/>
                </a:solidFill>
                <a:latin typeface="宋体" panose="02010600030101010101" pitchFamily="2" charset="-122"/>
              </a:rPr>
              <a:t>相关的实训、课程视频等资源：</a:t>
            </a:r>
            <a:endParaRPr kumimoji="0" lang="en-US" altLang="zh-CN" sz="1800" dirty="0">
              <a:solidFill>
                <a:srgbClr val="000000"/>
              </a:solidFill>
              <a:latin typeface="宋体" panose="02010600030101010101" pitchFamily="2" charset="-122"/>
            </a:endParaRPr>
          </a:p>
          <a:p>
            <a:pPr eaLnBrk="1" hangingPunct="1">
              <a:spcBef>
                <a:spcPts val="600"/>
              </a:spcBef>
              <a:spcAft>
                <a:spcPts val="600"/>
              </a:spcAft>
              <a:buClrTx/>
              <a:buFontTx/>
              <a:buNone/>
            </a:pPr>
            <a:r>
              <a:rPr kumimoji="0" lang="en-US" altLang="zh-CN" sz="1800" dirty="0">
                <a:solidFill>
                  <a:srgbClr val="000000"/>
                </a:solidFill>
                <a:latin typeface="宋体" panose="02010600030101010101" pitchFamily="2" charset="-122"/>
                <a:hlinkClick r:id="rId3"/>
              </a:rPr>
              <a:t>https://edu.tipdm.org</a:t>
            </a:r>
            <a:endParaRPr kumimoji="0" lang="en-US" altLang="zh-CN" sz="1800" u="sng" dirty="0">
              <a:latin typeface="宋体" panose="02010600030101010101" pitchFamily="2" charset="-122"/>
            </a:endParaRPr>
          </a:p>
        </p:txBody>
      </p:sp>
      <p:sp>
        <p:nvSpPr>
          <p:cNvPr id="3" name="Rectangle 5">
            <a:extLst>
              <a:ext uri="{FF2B5EF4-FFF2-40B4-BE49-F238E27FC236}">
                <a16:creationId xmlns:a16="http://schemas.microsoft.com/office/drawing/2014/main" id="{18AD0A85-0F82-A8CC-B3B1-3CC451D50A1D}"/>
              </a:ext>
            </a:extLst>
          </p:cNvPr>
          <p:cNvSpPr>
            <a:spLocks noChangeArrowheads="1"/>
          </p:cNvSpPr>
          <p:nvPr/>
        </p:nvSpPr>
        <p:spPr bwMode="auto">
          <a:xfrm>
            <a:off x="5527314" y="5661862"/>
            <a:ext cx="4606541"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0066"/>
              </a:buClr>
              <a:buFont typeface="Wingdings" panose="05000000000000000000" pitchFamily="2" charset="2"/>
              <a:buChar char="n"/>
              <a:defRPr kumimoji="1" sz="21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kumimoji="1" sz="29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kumimoji="1" sz="25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kumimoji="1" sz="2100">
                <a:solidFill>
                  <a:schemeClr val="tx1"/>
                </a:solidFill>
                <a:latin typeface="Calibri" panose="020F0502020204030204" pitchFamily="34" charset="0"/>
                <a:ea typeface="宋体" panose="02010600030101010101" pitchFamily="2" charset="-122"/>
              </a:defRPr>
            </a:lvl9pPr>
          </a:lstStyle>
          <a:p>
            <a:pPr eaLnBrk="1" hangingPunct="1">
              <a:spcBef>
                <a:spcPts val="600"/>
              </a:spcBef>
              <a:spcAft>
                <a:spcPts val="600"/>
              </a:spcAft>
              <a:buClrTx/>
              <a:buFontTx/>
              <a:buNone/>
            </a:pPr>
            <a:r>
              <a:rPr kumimoji="0" lang="zh-CN" altLang="en-US" sz="1800" dirty="0">
                <a:solidFill>
                  <a:srgbClr val="000000"/>
                </a:solidFill>
                <a:latin typeface="+mn-ea"/>
                <a:ea typeface="+mn-ea"/>
              </a:rPr>
              <a:t>相关的案例、模型资源</a:t>
            </a:r>
            <a:r>
              <a:rPr kumimoji="0" lang="en-US" altLang="zh-CN" sz="1800" dirty="0">
                <a:solidFill>
                  <a:srgbClr val="000000"/>
                </a:solidFill>
                <a:latin typeface="+mn-ea"/>
                <a:ea typeface="+mn-ea"/>
              </a:rPr>
              <a:t>:</a:t>
            </a:r>
          </a:p>
          <a:p>
            <a:pPr eaLnBrk="1" hangingPunct="1">
              <a:spcBef>
                <a:spcPts val="600"/>
              </a:spcBef>
              <a:spcAft>
                <a:spcPts val="600"/>
              </a:spcAft>
              <a:buClrTx/>
              <a:buFontTx/>
              <a:buNone/>
            </a:pPr>
            <a:r>
              <a:rPr kumimoji="0" lang="en-US" altLang="zh-CN" sz="1800" dirty="0">
                <a:solidFill>
                  <a:srgbClr val="000000"/>
                </a:solidFill>
                <a:latin typeface="+mn-ea"/>
                <a:ea typeface="+mn-ea"/>
                <a:hlinkClick r:id="rId4"/>
              </a:rPr>
              <a:t>http://www.tipdm.cn/</a:t>
            </a:r>
            <a:endParaRPr kumimoji="0" lang="en-US" altLang="zh-CN" sz="1800" dirty="0">
              <a:solidFill>
                <a:srgbClr val="000000"/>
              </a:solidFill>
              <a:latin typeface="+mn-ea"/>
              <a:ea typeface="+mn-ea"/>
            </a:endParaRPr>
          </a:p>
        </p:txBody>
      </p:sp>
    </p:spTree>
    <p:extLst>
      <p:ext uri="{BB962C8B-B14F-4D97-AF65-F5344CB8AC3E}">
        <p14:creationId xmlns:p14="http://schemas.microsoft.com/office/powerpoint/2010/main" val="846366922"/>
      </p:ext>
    </p:extLst>
  </p:cSld>
  <p:clrMapOvr>
    <a:masterClrMapping/>
  </p:clrMapOvr>
  <p:transition spd="slow"/>
</p:sld>
</file>

<file path=ppt/theme/theme1.xml><?xml version="1.0" encoding="utf-8"?>
<a:theme xmlns:a="http://schemas.openxmlformats.org/drawingml/2006/main" name="PPT模板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黑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5400" cap="flat" cmpd="sng">
          <a:solidFill>
            <a:srgbClr val="FF0000"/>
          </a:solidFill>
          <a:prstDash val="sysDash"/>
          <a:round/>
        </a:ln>
      </a:spPr>
      <a:bodyPr anchor="ctr"/>
      <a:lstStyle>
        <a:defPPr>
          <a:defRPr/>
        </a:defPPr>
      </a:lstStyle>
    </a:sp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PT模板主题" id="{CEBE7990-C6F3-4E90-A321-F83DE118A5FB}" vid="{7CACAC8C-4918-4F36-901D-910BAC58BD7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726</TotalTime>
  <Words>3295</Words>
  <Application>Microsoft Office PowerPoint</Application>
  <PresentationFormat>宽屏</PresentationFormat>
  <Paragraphs>365</Paragraphs>
  <Slides>41</Slides>
  <Notes>3</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41</vt:i4>
      </vt:variant>
    </vt:vector>
  </HeadingPairs>
  <TitlesOfParts>
    <vt:vector size="51" baseType="lpstr">
      <vt:lpstr>等线</vt:lpstr>
      <vt:lpstr>黑体</vt:lpstr>
      <vt:lpstr>宋体</vt:lpstr>
      <vt:lpstr>微软雅黑</vt:lpstr>
      <vt:lpstr>Arial</vt:lpstr>
      <vt:lpstr>Calibri</vt:lpstr>
      <vt:lpstr>Times New Roman</vt:lpstr>
      <vt:lpstr>Wingdings</vt:lpstr>
      <vt:lpstr>PPT模板主题</vt:lpstr>
      <vt:lpstr>Equation</vt:lpstr>
      <vt:lpstr>铁路站点客流量预测</vt:lpstr>
      <vt:lpstr>目录</vt:lpstr>
      <vt:lpstr>分析背景与目标</vt:lpstr>
      <vt:lpstr>背景</vt:lpstr>
      <vt:lpstr>背景</vt:lpstr>
      <vt:lpstr>数据说明</vt:lpstr>
      <vt:lpstr>分析目标</vt:lpstr>
      <vt:lpstr>分析目标</vt:lpstr>
      <vt:lpstr>目录</vt:lpstr>
      <vt:lpstr>预处理客流量数据</vt:lpstr>
      <vt:lpstr>预处理客流量数据</vt:lpstr>
      <vt:lpstr>目录</vt:lpstr>
      <vt:lpstr>探索客流量数据</vt:lpstr>
      <vt:lpstr>不同站点客流量上下车分析</vt:lpstr>
      <vt:lpstr>不同站点客流量上下车分析</vt:lpstr>
      <vt:lpstr>不同时段客流量上下车分析</vt:lpstr>
      <vt:lpstr>不同时段客流量上下车分析</vt:lpstr>
      <vt:lpstr>分析客流量节假日变化</vt:lpstr>
      <vt:lpstr>分析客流量节假日变化</vt:lpstr>
      <vt:lpstr>分析客流量节假日变化</vt:lpstr>
      <vt:lpstr>目录</vt:lpstr>
      <vt:lpstr>构建模型并预测客流量</vt:lpstr>
      <vt:lpstr>构建时间序列模型</vt:lpstr>
      <vt:lpstr>构建时间序列模型</vt:lpstr>
      <vt:lpstr>预测非节假日客流量</vt:lpstr>
      <vt:lpstr>预测非节假日客流量</vt:lpstr>
      <vt:lpstr>预测非节假日客流量</vt:lpstr>
      <vt:lpstr>预测非节假日客流量</vt:lpstr>
      <vt:lpstr>预测节假日客流量</vt:lpstr>
      <vt:lpstr>预测节假日客流量</vt:lpstr>
      <vt:lpstr>预测节假日客流量</vt:lpstr>
      <vt:lpstr>预测节假日客流量</vt:lpstr>
      <vt:lpstr>预测节假日客流量</vt:lpstr>
      <vt:lpstr>假期的相似性</vt:lpstr>
      <vt:lpstr>假期的相似性</vt:lpstr>
      <vt:lpstr>节假客流量预测</vt:lpstr>
      <vt:lpstr>节假客流量预测</vt:lpstr>
      <vt:lpstr>节假客流量预测</vt:lpstr>
      <vt:lpstr>节假客流量预测</vt:lpstr>
      <vt:lpstr>小结</vt:lpstr>
      <vt:lpstr>PowerPoint 演示文稿</vt:lpstr>
    </vt:vector>
  </TitlesOfParts>
  <Company>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Roc Ren</dc:creator>
  <cp:lastModifiedBy>lly</cp:lastModifiedBy>
  <cp:revision>326</cp:revision>
  <dcterms:created xsi:type="dcterms:W3CDTF">2017-01-10T15:44:52Z</dcterms:created>
  <dcterms:modified xsi:type="dcterms:W3CDTF">2023-07-28T02:36:27Z</dcterms:modified>
</cp:coreProperties>
</file>