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0.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6"/>
  </p:notesMasterIdLst>
  <p:handoutMasterIdLst>
    <p:handoutMasterId r:id="rId37"/>
  </p:handoutMasterIdLst>
  <p:sldIdLst>
    <p:sldId id="260" r:id="rId3"/>
    <p:sldId id="261" r:id="rId4"/>
    <p:sldId id="262" r:id="rId5"/>
    <p:sldId id="382" r:id="rId6"/>
    <p:sldId id="411" r:id="rId7"/>
    <p:sldId id="416" r:id="rId8"/>
    <p:sldId id="415" r:id="rId9"/>
    <p:sldId id="412" r:id="rId10"/>
    <p:sldId id="413" r:id="rId11"/>
    <p:sldId id="291" r:id="rId12"/>
    <p:sldId id="384" r:id="rId13"/>
    <p:sldId id="399" r:id="rId14"/>
    <p:sldId id="385" r:id="rId15"/>
    <p:sldId id="386" r:id="rId16"/>
    <p:sldId id="400" r:id="rId17"/>
    <p:sldId id="295" r:id="rId18"/>
    <p:sldId id="388" r:id="rId19"/>
    <p:sldId id="402" r:id="rId20"/>
    <p:sldId id="403" r:id="rId21"/>
    <p:sldId id="387" r:id="rId22"/>
    <p:sldId id="390" r:id="rId23"/>
    <p:sldId id="404" r:id="rId24"/>
    <p:sldId id="406" r:id="rId25"/>
    <p:sldId id="407" r:id="rId26"/>
    <p:sldId id="408" r:id="rId27"/>
    <p:sldId id="409" r:id="rId28"/>
    <p:sldId id="397" r:id="rId29"/>
    <p:sldId id="396" r:id="rId30"/>
    <p:sldId id="398" r:id="rId31"/>
    <p:sldId id="414" r:id="rId32"/>
    <p:sldId id="300" r:id="rId33"/>
    <p:sldId id="394" r:id="rId34"/>
    <p:sldId id="313" r:id="rId35"/>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9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9" autoAdjust="0"/>
    <p:restoredTop sz="88030" autoAdjust="0"/>
  </p:normalViewPr>
  <p:slideViewPr>
    <p:cSldViewPr snapToGrid="0" showGuides="1">
      <p:cViewPr varScale="1">
        <p:scale>
          <a:sx n="84" d="100"/>
          <a:sy n="84" d="100"/>
        </p:scale>
        <p:origin x="412" y="68"/>
      </p:cViewPr>
      <p:guideLst>
        <p:guide orient="horz" pos="2112"/>
        <p:guide pos="391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724" y="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界面层</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：（主要是用户能直接观察到的操作）</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UI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：设置闹钟提醒，选择提醒时间，笔记编辑交互（例如删除、新增笔记），存储和管理笔记的信息，有关笔记的组件，设置有关账户同步的内容</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Widget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：设置笔记小部件的内容（如日志标签，查询笔记时用到的列表）</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Res</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：用于设置用户看到的可视化的界面（比如说一些像垃圾桶的删除图标，便签的背景颜色，类似于文件的图标）</a:t>
            </a:r>
          </a:p>
          <a:p>
            <a:pPr algn="just"/>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业务层</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Tool</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：实现便签数据的备份操作，帮助用户将便签内容保存到安全位置，以防数据丢失。提供了管理便签（如删除，移动）的工具。还提供了其他服务（如设置便签字体大小背景颜色）的工具</a:t>
            </a:r>
          </a:p>
          <a:p>
            <a:pPr algn="just"/>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Gtask.remote</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同步操作的方法及管理，用于</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Google</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服务进行远程交互（登录、获取任务表、添加任务等操作方法）</a:t>
            </a:r>
          </a:p>
          <a:p>
            <a:pPr algn="just"/>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Gtask.exception</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运行异常时的处理操作</a:t>
            </a:r>
          </a:p>
          <a:p>
            <a:pPr algn="just"/>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模型层</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Model</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：管理笔记的文本数据，管理笔记的相关信息（如笔记的</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ID</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，笔记的修改日期）并提供一些有关笔记的操作（如查询笔记内容）</a:t>
            </a:r>
          </a:p>
          <a:p>
            <a:pPr algn="just"/>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Gtask.data</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：管理有关笔记的构造函数（如结点的名称，设置节点是否被删除，设置结点最后修改时间）</a:t>
            </a:r>
          </a:p>
          <a:p>
            <a:pPr algn="just"/>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数据层</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Data</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：定义了与笔记和文件夹相关的常量和数据接口，与数据库建立的连接（创建了有关笔记记录的表格），实现了查询、删除、更新、增加指定笔记的版本号等有关与数据库的操作</a:t>
            </a:r>
          </a:p>
          <a:p>
            <a:endParaRPr lang="en-US" altLang="zh-CN" dirty="0"/>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小米便签的基本功能：</a:t>
            </a:r>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新建便签、编辑便签、查看便签、删除便签、发送到桌面、将数据同步到</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google tasks</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。编辑便签中可以替换便签的背景颜色，设置闹钟提醒，设置成为清单模式，设置便签字体大小，将便签进行保存的功能</a:t>
            </a:r>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删除功能在体系结构中的体现：</a:t>
            </a:r>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①顶层的用户界面层，该层负责软件与用户的双向交互。在删除用例中，用于接收用户提供的删除命令</a:t>
            </a:r>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②中间的业务逻辑层，负责处理具体的业务。在删除用例中，用于获取用户要删除的信息，并且将其成功删除</a:t>
            </a:r>
          </a:p>
          <a:p>
            <a:pPr algn="just"/>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③底层的基础服务层，负责为整个软件系统的运行提供基础设施和服务。在删除用例中，用于处理删除便签后数据库的更改，界面的删除便签后信息的更改</a:t>
            </a: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长按要删除的便签</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点击</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delete folder</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即可</a:t>
            </a: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4</a:t>
            </a:fld>
            <a:endParaRPr lang="zh-CN" altLang="en-US"/>
          </a:p>
        </p:txBody>
      </p:sp>
    </p:spTree>
    <p:extLst>
      <p:ext uri="{BB962C8B-B14F-4D97-AF65-F5344CB8AC3E}">
        <p14:creationId xmlns:p14="http://schemas.microsoft.com/office/powerpoint/2010/main" val="4276507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AutoNum type="arabicPeriod"/>
            </a:pPr>
            <a:r>
              <a:rPr lang="zh-CN" altLang="en-US" b="1" i="0" dirty="0">
                <a:solidFill>
                  <a:srgbClr val="060607"/>
                </a:solidFill>
                <a:effectLst/>
                <a:highlight>
                  <a:srgbClr val="FFFFFF"/>
                </a:highlight>
                <a:latin typeface="-apple-system"/>
              </a:rPr>
              <a:t>理解代码逻辑</a:t>
            </a:r>
            <a:r>
              <a:rPr lang="zh-CN" altLang="en-US" b="0" i="0" dirty="0">
                <a:solidFill>
                  <a:srgbClr val="060607"/>
                </a:solidFill>
                <a:effectLst/>
                <a:highlight>
                  <a:srgbClr val="FFFFFF"/>
                </a:highlight>
                <a:latin typeface="-apple-system"/>
              </a:rPr>
              <a:t>：首先，需要仔细阅读代码，理解每个函数或方法的作用，以及它们之间的调用关系。</a:t>
            </a:r>
          </a:p>
          <a:p>
            <a:pPr algn="l">
              <a:buFont typeface="+mj-lt"/>
              <a:buAutoNum type="arabicPeriod"/>
            </a:pPr>
            <a:r>
              <a:rPr lang="zh-CN" altLang="en-US" b="1" i="0" dirty="0">
                <a:solidFill>
                  <a:srgbClr val="060607"/>
                </a:solidFill>
                <a:effectLst/>
                <a:highlight>
                  <a:srgbClr val="FFFFFF"/>
                </a:highlight>
                <a:latin typeface="-apple-system"/>
              </a:rPr>
              <a:t>识别类和对象</a:t>
            </a:r>
            <a:r>
              <a:rPr lang="zh-CN" altLang="en-US" b="0" i="0" dirty="0">
                <a:solidFill>
                  <a:srgbClr val="060607"/>
                </a:solidFill>
                <a:effectLst/>
                <a:highlight>
                  <a:srgbClr val="FFFFFF"/>
                </a:highlight>
                <a:latin typeface="-apple-system"/>
              </a:rPr>
              <a:t>：在代码中识别出所有的类定义，并理解每个类的功能和职责。</a:t>
            </a:r>
          </a:p>
          <a:p>
            <a:pPr algn="l">
              <a:buFont typeface="+mj-lt"/>
              <a:buAutoNum type="arabicPeriod"/>
            </a:pPr>
            <a:r>
              <a:rPr lang="zh-CN" altLang="en-US" b="1" i="0" dirty="0">
                <a:solidFill>
                  <a:srgbClr val="060607"/>
                </a:solidFill>
                <a:effectLst/>
                <a:highlight>
                  <a:srgbClr val="FFFFFF"/>
                </a:highlight>
                <a:latin typeface="-apple-system"/>
              </a:rPr>
              <a:t>分析调用关系</a:t>
            </a:r>
            <a:r>
              <a:rPr lang="zh-CN" altLang="en-US" b="0" i="0" dirty="0">
                <a:solidFill>
                  <a:srgbClr val="060607"/>
                </a:solidFill>
                <a:effectLst/>
                <a:highlight>
                  <a:srgbClr val="FFFFFF"/>
                </a:highlight>
                <a:latin typeface="-apple-system"/>
              </a:rPr>
              <a:t>：确定代码中各个类和对象之间的交互，包括方法调用、事件触发等。</a:t>
            </a:r>
          </a:p>
          <a:p>
            <a:pPr algn="l">
              <a:buFont typeface="+mj-lt"/>
              <a:buAutoNum type="arabicPeriod"/>
            </a:pPr>
            <a:r>
              <a:rPr lang="zh-CN" altLang="en-US" b="1" i="0" dirty="0">
                <a:solidFill>
                  <a:srgbClr val="060607"/>
                </a:solidFill>
                <a:effectLst/>
                <a:highlight>
                  <a:srgbClr val="FFFFFF"/>
                </a:highlight>
                <a:latin typeface="-apple-system"/>
              </a:rPr>
              <a:t>绘制顺序图</a:t>
            </a:r>
            <a:r>
              <a:rPr lang="zh-CN" altLang="en-US" b="0" i="0" dirty="0">
                <a:solidFill>
                  <a:srgbClr val="060607"/>
                </a:solidFill>
                <a:effectLst/>
                <a:highlight>
                  <a:srgbClr val="FFFFFF"/>
                </a:highlight>
                <a:latin typeface="-apple-system"/>
              </a:rPr>
              <a:t>：根据代码中的调用关系，绘制顺序图（</a:t>
            </a:r>
            <a:r>
              <a:rPr lang="en-US" altLang="zh-CN" b="0" i="0" dirty="0">
                <a:solidFill>
                  <a:srgbClr val="060607"/>
                </a:solidFill>
                <a:effectLst/>
                <a:highlight>
                  <a:srgbClr val="FFFFFF"/>
                </a:highlight>
                <a:latin typeface="-apple-system"/>
              </a:rPr>
              <a:t>Sequence Diagram</a:t>
            </a:r>
            <a:r>
              <a:rPr lang="zh-CN" altLang="en-US" b="0" i="0" dirty="0">
                <a:solidFill>
                  <a:srgbClr val="060607"/>
                </a:solidFill>
                <a:effectLst/>
                <a:highlight>
                  <a:srgbClr val="FFFFFF"/>
                </a:highlight>
                <a:latin typeface="-apple-system"/>
              </a:rPr>
              <a:t>），展示对象之间的交互顺序和时间线。</a:t>
            </a:r>
          </a:p>
          <a:p>
            <a:pPr algn="l">
              <a:buFont typeface="+mj-lt"/>
              <a:buAutoNum type="arabicPeriod"/>
            </a:pPr>
            <a:r>
              <a:rPr lang="zh-CN" altLang="en-US" b="1" i="0" dirty="0">
                <a:solidFill>
                  <a:srgbClr val="060607"/>
                </a:solidFill>
                <a:effectLst/>
                <a:highlight>
                  <a:srgbClr val="FFFFFF"/>
                </a:highlight>
                <a:latin typeface="-apple-system"/>
              </a:rPr>
              <a:t>绘制类图</a:t>
            </a:r>
            <a:r>
              <a:rPr lang="zh-CN" altLang="en-US" b="0" i="0" dirty="0">
                <a:solidFill>
                  <a:srgbClr val="060607"/>
                </a:solidFill>
                <a:effectLst/>
                <a:highlight>
                  <a:srgbClr val="FFFFFF"/>
                </a:highlight>
                <a:latin typeface="-apple-system"/>
              </a:rPr>
              <a:t>：根据识别出的类和它们的属性、方法以及类之间的关系，绘制类图（</a:t>
            </a:r>
            <a:r>
              <a:rPr lang="en-US" altLang="zh-CN" b="0" i="0" dirty="0">
                <a:solidFill>
                  <a:srgbClr val="060607"/>
                </a:solidFill>
                <a:effectLst/>
                <a:highlight>
                  <a:srgbClr val="FFFFFF"/>
                </a:highlight>
                <a:latin typeface="-apple-system"/>
              </a:rPr>
              <a:t>Class Diagram</a:t>
            </a:r>
            <a:r>
              <a:rPr lang="zh-CN" altLang="en-US" b="0" i="0" dirty="0">
                <a:solidFill>
                  <a:srgbClr val="060607"/>
                </a:solidFill>
                <a:effectLst/>
                <a:highlight>
                  <a:srgbClr val="FFFFFF"/>
                </a:highlight>
                <a:latin typeface="-apple-system"/>
              </a:rPr>
              <a:t>）。</a:t>
            </a:r>
            <a:endParaRPr lang="en-US" altLang="zh-CN" b="0" i="0" dirty="0">
              <a:solidFill>
                <a:srgbClr val="060607"/>
              </a:solidFill>
              <a:effectLst/>
              <a:highlight>
                <a:srgbClr val="FFFFFF"/>
              </a:highlight>
              <a:latin typeface="-apple-system"/>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zh-CN" altLang="en-US" b="1" i="0" dirty="0">
                <a:solidFill>
                  <a:srgbClr val="060607"/>
                </a:solidFill>
                <a:effectLst/>
                <a:highlight>
                  <a:srgbClr val="FFFFFF"/>
                </a:highlight>
                <a:latin typeface="-apple-system"/>
              </a:rPr>
              <a:t>迭代改进</a:t>
            </a:r>
            <a:r>
              <a:rPr lang="zh-CN" altLang="en-US" b="0" i="0" dirty="0">
                <a:solidFill>
                  <a:srgbClr val="060607"/>
                </a:solidFill>
                <a:effectLst/>
                <a:highlight>
                  <a:srgbClr val="FFFFFF"/>
                </a:highlight>
                <a:latin typeface="-apple-system"/>
              </a:rPr>
              <a:t>：逆向工程通常需要多次迭代，因为一开始的理解可能不完全准确。随着对代码理解的深入，可能需要不断调整顺序图和类图。</a:t>
            </a: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5</a:t>
            </a:fld>
            <a:endParaRPr lang="zh-CN" altLang="en-US"/>
          </a:p>
        </p:txBody>
      </p:sp>
    </p:spTree>
    <p:extLst>
      <p:ext uri="{BB962C8B-B14F-4D97-AF65-F5344CB8AC3E}">
        <p14:creationId xmlns:p14="http://schemas.microsoft.com/office/powerpoint/2010/main" val="3517929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AutoNum type="arabicPeriod"/>
            </a:pPr>
            <a:r>
              <a:rPr lang="zh-CN" altLang="en-US" b="1" i="0" dirty="0">
                <a:solidFill>
                  <a:srgbClr val="060607"/>
                </a:solidFill>
                <a:effectLst/>
                <a:highlight>
                  <a:srgbClr val="FFFFFF"/>
                </a:highlight>
                <a:latin typeface="-apple-system"/>
              </a:rPr>
              <a:t>理解代码逻辑</a:t>
            </a:r>
            <a:r>
              <a:rPr lang="zh-CN" altLang="en-US" b="0" i="0" dirty="0">
                <a:solidFill>
                  <a:srgbClr val="060607"/>
                </a:solidFill>
                <a:effectLst/>
                <a:highlight>
                  <a:srgbClr val="FFFFFF"/>
                </a:highlight>
                <a:latin typeface="-apple-system"/>
              </a:rPr>
              <a:t>：首先，需要仔细阅读代码，理解每个函数或方法的作用，以及它们之间的调用关系。</a:t>
            </a:r>
          </a:p>
          <a:p>
            <a:pPr algn="l">
              <a:buFont typeface="+mj-lt"/>
              <a:buAutoNum type="arabicPeriod"/>
            </a:pPr>
            <a:r>
              <a:rPr lang="zh-CN" altLang="en-US" b="1" i="0" dirty="0">
                <a:solidFill>
                  <a:srgbClr val="060607"/>
                </a:solidFill>
                <a:effectLst/>
                <a:highlight>
                  <a:srgbClr val="FFFFFF"/>
                </a:highlight>
                <a:latin typeface="-apple-system"/>
              </a:rPr>
              <a:t>识别类和对象</a:t>
            </a:r>
            <a:r>
              <a:rPr lang="zh-CN" altLang="en-US" b="0" i="0" dirty="0">
                <a:solidFill>
                  <a:srgbClr val="060607"/>
                </a:solidFill>
                <a:effectLst/>
                <a:highlight>
                  <a:srgbClr val="FFFFFF"/>
                </a:highlight>
                <a:latin typeface="-apple-system"/>
              </a:rPr>
              <a:t>：在代码中识别出所有的类定义，并理解每个类的功能和职责。</a:t>
            </a:r>
          </a:p>
          <a:p>
            <a:pPr algn="l">
              <a:buFont typeface="+mj-lt"/>
              <a:buAutoNum type="arabicPeriod"/>
            </a:pPr>
            <a:r>
              <a:rPr lang="zh-CN" altLang="en-US" b="1" i="0" dirty="0">
                <a:solidFill>
                  <a:srgbClr val="060607"/>
                </a:solidFill>
                <a:effectLst/>
                <a:highlight>
                  <a:srgbClr val="FFFFFF"/>
                </a:highlight>
                <a:latin typeface="-apple-system"/>
              </a:rPr>
              <a:t>分析调用关系</a:t>
            </a:r>
            <a:r>
              <a:rPr lang="zh-CN" altLang="en-US" b="0" i="0" dirty="0">
                <a:solidFill>
                  <a:srgbClr val="060607"/>
                </a:solidFill>
                <a:effectLst/>
                <a:highlight>
                  <a:srgbClr val="FFFFFF"/>
                </a:highlight>
                <a:latin typeface="-apple-system"/>
              </a:rPr>
              <a:t>：确定代码中各个类和对象之间的交互，包括方法调用、事件触发等。</a:t>
            </a:r>
          </a:p>
          <a:p>
            <a:pPr algn="l">
              <a:buFont typeface="+mj-lt"/>
              <a:buAutoNum type="arabicPeriod"/>
            </a:pPr>
            <a:r>
              <a:rPr lang="zh-CN" altLang="en-US" b="1" i="0" dirty="0">
                <a:solidFill>
                  <a:srgbClr val="060607"/>
                </a:solidFill>
                <a:effectLst/>
                <a:highlight>
                  <a:srgbClr val="FFFFFF"/>
                </a:highlight>
                <a:latin typeface="-apple-system"/>
              </a:rPr>
              <a:t>绘制顺序图</a:t>
            </a:r>
            <a:r>
              <a:rPr lang="zh-CN" altLang="en-US" b="0" i="0" dirty="0">
                <a:solidFill>
                  <a:srgbClr val="060607"/>
                </a:solidFill>
                <a:effectLst/>
                <a:highlight>
                  <a:srgbClr val="FFFFFF"/>
                </a:highlight>
                <a:latin typeface="-apple-system"/>
              </a:rPr>
              <a:t>：根据代码中的调用关系，绘制顺序图（</a:t>
            </a:r>
            <a:r>
              <a:rPr lang="en-US" altLang="zh-CN" b="0" i="0" dirty="0">
                <a:solidFill>
                  <a:srgbClr val="060607"/>
                </a:solidFill>
                <a:effectLst/>
                <a:highlight>
                  <a:srgbClr val="FFFFFF"/>
                </a:highlight>
                <a:latin typeface="-apple-system"/>
              </a:rPr>
              <a:t>Sequence Diagram</a:t>
            </a:r>
            <a:r>
              <a:rPr lang="zh-CN" altLang="en-US" b="0" i="0" dirty="0">
                <a:solidFill>
                  <a:srgbClr val="060607"/>
                </a:solidFill>
                <a:effectLst/>
                <a:highlight>
                  <a:srgbClr val="FFFFFF"/>
                </a:highlight>
                <a:latin typeface="-apple-system"/>
              </a:rPr>
              <a:t>），展示对象之间的交互顺序和时间线。</a:t>
            </a:r>
          </a:p>
          <a:p>
            <a:pPr algn="l">
              <a:buFont typeface="+mj-lt"/>
              <a:buAutoNum type="arabicPeriod"/>
            </a:pPr>
            <a:r>
              <a:rPr lang="zh-CN" altLang="en-US" b="1" i="0" dirty="0">
                <a:solidFill>
                  <a:srgbClr val="060607"/>
                </a:solidFill>
                <a:effectLst/>
                <a:highlight>
                  <a:srgbClr val="FFFFFF"/>
                </a:highlight>
                <a:latin typeface="-apple-system"/>
              </a:rPr>
              <a:t>绘制类图</a:t>
            </a:r>
            <a:r>
              <a:rPr lang="zh-CN" altLang="en-US" b="0" i="0" dirty="0">
                <a:solidFill>
                  <a:srgbClr val="060607"/>
                </a:solidFill>
                <a:effectLst/>
                <a:highlight>
                  <a:srgbClr val="FFFFFF"/>
                </a:highlight>
                <a:latin typeface="-apple-system"/>
              </a:rPr>
              <a:t>：根据识别出的类和它们的属性、方法以及类之间的关系，绘制类图（</a:t>
            </a:r>
            <a:r>
              <a:rPr lang="en-US" altLang="zh-CN" b="0" i="0" dirty="0">
                <a:solidFill>
                  <a:srgbClr val="060607"/>
                </a:solidFill>
                <a:effectLst/>
                <a:highlight>
                  <a:srgbClr val="FFFFFF"/>
                </a:highlight>
                <a:latin typeface="-apple-system"/>
              </a:rPr>
              <a:t>Class Diagram</a:t>
            </a:r>
            <a:r>
              <a:rPr lang="zh-CN" altLang="en-US" b="0" i="0" dirty="0">
                <a:solidFill>
                  <a:srgbClr val="060607"/>
                </a:solidFill>
                <a:effectLst/>
                <a:highlight>
                  <a:srgbClr val="FFFFFF"/>
                </a:highlight>
                <a:latin typeface="-apple-system"/>
              </a:rPr>
              <a:t>）。</a:t>
            </a:r>
            <a:endParaRPr lang="en-US" altLang="zh-CN" b="0" i="0" dirty="0">
              <a:solidFill>
                <a:srgbClr val="060607"/>
              </a:solidFill>
              <a:effectLst/>
              <a:highlight>
                <a:srgbClr val="FFFFFF"/>
              </a:highlight>
              <a:latin typeface="-apple-system"/>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zh-CN" altLang="en-US" b="1" i="0" dirty="0">
                <a:solidFill>
                  <a:srgbClr val="060607"/>
                </a:solidFill>
                <a:effectLst/>
                <a:highlight>
                  <a:srgbClr val="FFFFFF"/>
                </a:highlight>
                <a:latin typeface="-apple-system"/>
              </a:rPr>
              <a:t>迭代改进</a:t>
            </a:r>
            <a:r>
              <a:rPr lang="zh-CN" altLang="en-US" b="0" i="0" dirty="0">
                <a:solidFill>
                  <a:srgbClr val="060607"/>
                </a:solidFill>
                <a:effectLst/>
                <a:highlight>
                  <a:srgbClr val="FFFFFF"/>
                </a:highlight>
                <a:latin typeface="-apple-system"/>
              </a:rPr>
              <a:t>：逆向工程通常需要多次迭代，因为一开始的理解可能不完全准确。随着对代码理解的深入，可能需要不断调整顺序图和类图。</a:t>
            </a: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6</a:t>
            </a:fld>
            <a:endParaRPr lang="zh-CN" altLang="en-US"/>
          </a:p>
        </p:txBody>
      </p:sp>
    </p:spTree>
    <p:extLst>
      <p:ext uri="{BB962C8B-B14F-4D97-AF65-F5344CB8AC3E}">
        <p14:creationId xmlns:p14="http://schemas.microsoft.com/office/powerpoint/2010/main" val="2524868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AutoNum type="arabicPeriod"/>
            </a:pPr>
            <a:r>
              <a:rPr lang="zh-CN" altLang="en-US" b="1" i="0" dirty="0">
                <a:solidFill>
                  <a:srgbClr val="060607"/>
                </a:solidFill>
                <a:effectLst/>
                <a:highlight>
                  <a:srgbClr val="FFFFFF"/>
                </a:highlight>
                <a:latin typeface="-apple-system"/>
              </a:rPr>
              <a:t>理解代码逻辑</a:t>
            </a:r>
            <a:r>
              <a:rPr lang="zh-CN" altLang="en-US" b="0" i="0" dirty="0">
                <a:solidFill>
                  <a:srgbClr val="060607"/>
                </a:solidFill>
                <a:effectLst/>
                <a:highlight>
                  <a:srgbClr val="FFFFFF"/>
                </a:highlight>
                <a:latin typeface="-apple-system"/>
              </a:rPr>
              <a:t>：首先，需要仔细阅读代码，理解每个函数或方法的作用，以及它们之间的调用关系。</a:t>
            </a:r>
          </a:p>
          <a:p>
            <a:pPr algn="l">
              <a:buFont typeface="+mj-lt"/>
              <a:buAutoNum type="arabicPeriod"/>
            </a:pPr>
            <a:r>
              <a:rPr lang="zh-CN" altLang="en-US" b="1" i="0" dirty="0">
                <a:solidFill>
                  <a:srgbClr val="060607"/>
                </a:solidFill>
                <a:effectLst/>
                <a:highlight>
                  <a:srgbClr val="FFFFFF"/>
                </a:highlight>
                <a:latin typeface="-apple-system"/>
              </a:rPr>
              <a:t>识别类和对象</a:t>
            </a:r>
            <a:r>
              <a:rPr lang="zh-CN" altLang="en-US" b="0" i="0" dirty="0">
                <a:solidFill>
                  <a:srgbClr val="060607"/>
                </a:solidFill>
                <a:effectLst/>
                <a:highlight>
                  <a:srgbClr val="FFFFFF"/>
                </a:highlight>
                <a:latin typeface="-apple-system"/>
              </a:rPr>
              <a:t>：在代码中识别出所有的类定义，并理解每个类的功能和职责。</a:t>
            </a:r>
          </a:p>
          <a:p>
            <a:pPr algn="l">
              <a:buFont typeface="+mj-lt"/>
              <a:buAutoNum type="arabicPeriod"/>
            </a:pPr>
            <a:r>
              <a:rPr lang="zh-CN" altLang="en-US" b="1" i="0" dirty="0">
                <a:solidFill>
                  <a:srgbClr val="060607"/>
                </a:solidFill>
                <a:effectLst/>
                <a:highlight>
                  <a:srgbClr val="FFFFFF"/>
                </a:highlight>
                <a:latin typeface="-apple-system"/>
              </a:rPr>
              <a:t>分析调用关系</a:t>
            </a:r>
            <a:r>
              <a:rPr lang="zh-CN" altLang="en-US" b="0" i="0" dirty="0">
                <a:solidFill>
                  <a:srgbClr val="060607"/>
                </a:solidFill>
                <a:effectLst/>
                <a:highlight>
                  <a:srgbClr val="FFFFFF"/>
                </a:highlight>
                <a:latin typeface="-apple-system"/>
              </a:rPr>
              <a:t>：确定代码中各个类和对象之间的交互，包括方法调用、事件触发等。</a:t>
            </a:r>
          </a:p>
          <a:p>
            <a:pPr algn="l">
              <a:buFont typeface="+mj-lt"/>
              <a:buAutoNum type="arabicPeriod"/>
            </a:pPr>
            <a:r>
              <a:rPr lang="zh-CN" altLang="en-US" b="1" i="0" dirty="0">
                <a:solidFill>
                  <a:srgbClr val="060607"/>
                </a:solidFill>
                <a:effectLst/>
                <a:highlight>
                  <a:srgbClr val="FFFFFF"/>
                </a:highlight>
                <a:latin typeface="-apple-system"/>
              </a:rPr>
              <a:t>绘制顺序图</a:t>
            </a:r>
            <a:r>
              <a:rPr lang="zh-CN" altLang="en-US" b="0" i="0" dirty="0">
                <a:solidFill>
                  <a:srgbClr val="060607"/>
                </a:solidFill>
                <a:effectLst/>
                <a:highlight>
                  <a:srgbClr val="FFFFFF"/>
                </a:highlight>
                <a:latin typeface="-apple-system"/>
              </a:rPr>
              <a:t>：根据代码中的调用关系，绘制顺序图（</a:t>
            </a:r>
            <a:r>
              <a:rPr lang="en-US" altLang="zh-CN" b="0" i="0" dirty="0">
                <a:solidFill>
                  <a:srgbClr val="060607"/>
                </a:solidFill>
                <a:effectLst/>
                <a:highlight>
                  <a:srgbClr val="FFFFFF"/>
                </a:highlight>
                <a:latin typeface="-apple-system"/>
              </a:rPr>
              <a:t>Sequence Diagram</a:t>
            </a:r>
            <a:r>
              <a:rPr lang="zh-CN" altLang="en-US" b="0" i="0" dirty="0">
                <a:solidFill>
                  <a:srgbClr val="060607"/>
                </a:solidFill>
                <a:effectLst/>
                <a:highlight>
                  <a:srgbClr val="FFFFFF"/>
                </a:highlight>
                <a:latin typeface="-apple-system"/>
              </a:rPr>
              <a:t>），展示对象之间的交互顺序和时间线。</a:t>
            </a:r>
          </a:p>
          <a:p>
            <a:pPr algn="l">
              <a:buFont typeface="+mj-lt"/>
              <a:buAutoNum type="arabicPeriod"/>
            </a:pPr>
            <a:r>
              <a:rPr lang="zh-CN" altLang="en-US" b="1" i="0" dirty="0">
                <a:solidFill>
                  <a:srgbClr val="060607"/>
                </a:solidFill>
                <a:effectLst/>
                <a:highlight>
                  <a:srgbClr val="FFFFFF"/>
                </a:highlight>
                <a:latin typeface="-apple-system"/>
              </a:rPr>
              <a:t>绘制类图</a:t>
            </a:r>
            <a:r>
              <a:rPr lang="zh-CN" altLang="en-US" b="0" i="0" dirty="0">
                <a:solidFill>
                  <a:srgbClr val="060607"/>
                </a:solidFill>
                <a:effectLst/>
                <a:highlight>
                  <a:srgbClr val="FFFFFF"/>
                </a:highlight>
                <a:latin typeface="-apple-system"/>
              </a:rPr>
              <a:t>：根据识别出的类和它们的属性、方法以及类之间的关系，绘制类图（</a:t>
            </a:r>
            <a:r>
              <a:rPr lang="en-US" altLang="zh-CN" b="0" i="0" dirty="0">
                <a:solidFill>
                  <a:srgbClr val="060607"/>
                </a:solidFill>
                <a:effectLst/>
                <a:highlight>
                  <a:srgbClr val="FFFFFF"/>
                </a:highlight>
                <a:latin typeface="-apple-system"/>
              </a:rPr>
              <a:t>Class Diagram</a:t>
            </a:r>
            <a:r>
              <a:rPr lang="zh-CN" altLang="en-US" b="0" i="0" dirty="0">
                <a:solidFill>
                  <a:srgbClr val="060607"/>
                </a:solidFill>
                <a:effectLst/>
                <a:highlight>
                  <a:srgbClr val="FFFFFF"/>
                </a:highlight>
                <a:latin typeface="-apple-system"/>
              </a:rPr>
              <a:t>）。</a:t>
            </a:r>
            <a:endParaRPr lang="en-US" altLang="zh-CN" b="0" i="0" dirty="0">
              <a:solidFill>
                <a:srgbClr val="060607"/>
              </a:solidFill>
              <a:effectLst/>
              <a:highlight>
                <a:srgbClr val="FFFFFF"/>
              </a:highlight>
              <a:latin typeface="-apple-system"/>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zh-CN" altLang="en-US" b="1" i="0" dirty="0">
                <a:solidFill>
                  <a:srgbClr val="060607"/>
                </a:solidFill>
                <a:effectLst/>
                <a:highlight>
                  <a:srgbClr val="FFFFFF"/>
                </a:highlight>
                <a:latin typeface="-apple-system"/>
              </a:rPr>
              <a:t>迭代改进</a:t>
            </a:r>
            <a:r>
              <a:rPr lang="zh-CN" altLang="en-US" b="0" i="0" dirty="0">
                <a:solidFill>
                  <a:srgbClr val="060607"/>
                </a:solidFill>
                <a:effectLst/>
                <a:highlight>
                  <a:srgbClr val="FFFFFF"/>
                </a:highlight>
                <a:latin typeface="-apple-system"/>
              </a:rPr>
              <a:t>：逆向工程通常需要多次迭代，因为一开始的理解可能不完全准确。随着对代码理解的深入，可能需要不断调整顺序图和类图。</a:t>
            </a: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7</a:t>
            </a:fld>
            <a:endParaRPr lang="zh-CN" altLang="en-US"/>
          </a:p>
        </p:txBody>
      </p:sp>
    </p:spTree>
    <p:extLst>
      <p:ext uri="{BB962C8B-B14F-4D97-AF65-F5344CB8AC3E}">
        <p14:creationId xmlns:p14="http://schemas.microsoft.com/office/powerpoint/2010/main" val="27355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9</a:t>
            </a:fld>
            <a:endParaRPr lang="zh-CN" altLang="en-US"/>
          </a:p>
        </p:txBody>
      </p:sp>
    </p:spTree>
    <p:extLst>
      <p:ext uri="{BB962C8B-B14F-4D97-AF65-F5344CB8AC3E}">
        <p14:creationId xmlns:p14="http://schemas.microsoft.com/office/powerpoint/2010/main" val="335369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11</a:t>
            </a:fld>
            <a:endParaRPr lang="zh-CN" altLang="en-US"/>
          </a:p>
        </p:txBody>
      </p:sp>
    </p:spTree>
    <p:extLst>
      <p:ext uri="{BB962C8B-B14F-4D97-AF65-F5344CB8AC3E}">
        <p14:creationId xmlns:p14="http://schemas.microsoft.com/office/powerpoint/2010/main" val="1338544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12</a:t>
            </a:fld>
            <a:endParaRPr lang="zh-CN" altLang="en-US"/>
          </a:p>
        </p:txBody>
      </p:sp>
    </p:spTree>
    <p:extLst>
      <p:ext uri="{BB962C8B-B14F-4D97-AF65-F5344CB8AC3E}">
        <p14:creationId xmlns:p14="http://schemas.microsoft.com/office/powerpoint/2010/main" val="266441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just"/>
            <a:r>
              <a:rPr lang="en-US" altLang="zh-CN" sz="1800" kern="100" dirty="0" err="1">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Codacy</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是一个面向开发者的工具，旨在通过自动化的方式提高代码质量和安全性，同时提升开发流程的效率。它适用于希望持续改进代码标准和安全实践的开发团队。。</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err="1">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Codacy</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提供的主要功能包括：</a:t>
            </a:r>
            <a:endPar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endParaRPr>
          </a:p>
          <a:p>
            <a:pPr indent="266700" algn="just"/>
            <a:r>
              <a:rPr lang="en-US" altLang="zh-CN" sz="1800" kern="100" dirty="0">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1.</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代码质量监控：</a:t>
            </a:r>
            <a:r>
              <a:rPr lang="en-US" altLang="zh-CN" sz="1800" kern="100" dirty="0" err="1">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Codacy</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能够对每一次代码提交和拉取请求（</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PR</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）进行代码质量的监控，帮助团队及时发现并处理技术债务。</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2.</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安全性检查：该平台可以加强安全实践，通过分析代码中潜在的安全问题来减少漏洞和风险。</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3.</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节省评审时间：使用</a:t>
            </a:r>
            <a:r>
              <a:rPr lang="en-US" altLang="zh-CN" sz="1800" kern="100" dirty="0" err="1">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Codacy</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进行自动化的代码审查可以帮助节省人工代码评审的时间，提高开发效率。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4.</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多语言支持：</a:t>
            </a:r>
            <a:r>
              <a:rPr lang="en-US" altLang="zh-CN" sz="1800" kern="100" dirty="0" err="1">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Codacy</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支持包括</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Java</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C/C++</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PL/SQL</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Cobol</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在内的多种编程语言，适用于不同技术栈的团队。</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solidFill>
                  <a:srgbClr val="000000"/>
                </a:solidFill>
                <a:effectLst/>
                <a:highlight>
                  <a:srgbClr val="FFFFFF"/>
                </a:highlight>
                <a:latin typeface="宋体" panose="02010600030101010101" pitchFamily="2" charset="-122"/>
                <a:ea typeface="等线" panose="02010600030101010101" pitchFamily="2" charset="-122"/>
                <a:cs typeface="Arial" panose="020B0604020202020204" pitchFamily="34" charset="0"/>
              </a:rPr>
              <a:t>5.</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集成与插件：它提供了与</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IDE</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和版本控制系统（如</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GitHub</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a:t>
            </a:r>
            <a:r>
              <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GitLab</a:t>
            </a:r>
            <a:r>
              <a:rPr lang="zh-CN"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rPr>
              <a:t>等）的集成插件，方便开发者在编写代码时即时得到反馈。</a:t>
            </a:r>
            <a:r>
              <a:rPr lang="zh-CN" altLang="zh-CN" sz="1800" b="1" kern="100" dirty="0">
                <a:effectLst/>
                <a:latin typeface="等线" panose="02010600030101010101" pitchFamily="2" charset="-122"/>
                <a:ea typeface="宋体"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r>
              <a:rPr lang="zh-CN" altLang="zh-CN" sz="1800" kern="100" dirty="0">
                <a:effectLst/>
                <a:ea typeface="等线" panose="02010600030101010101" pitchFamily="2" charset="-122"/>
                <a:cs typeface="Times New Roman" panose="02020603050405020304" pitchFamily="18" charset="0"/>
              </a:rPr>
              <a:t>我们先将小米便签代码上传到</a:t>
            </a:r>
            <a:r>
              <a:rPr lang="en-US" altLang="zh-CN" sz="1800" kern="100" dirty="0">
                <a:effectLst/>
                <a:ea typeface="等线" panose="02010600030101010101" pitchFamily="2" charset="-122"/>
                <a:cs typeface="Times New Roman" panose="02020603050405020304" pitchFamily="18" charset="0"/>
              </a:rPr>
              <a:t>GitHub</a:t>
            </a:r>
            <a:r>
              <a:rPr lang="zh-CN" altLang="zh-CN" sz="1800" kern="100" dirty="0">
                <a:effectLst/>
                <a:ea typeface="等线" panose="02010600030101010101" pitchFamily="2" charset="-122"/>
                <a:cs typeface="Times New Roman" panose="02020603050405020304" pitchFamily="18" charset="0"/>
              </a:rPr>
              <a:t>上，再将</a:t>
            </a:r>
            <a:r>
              <a:rPr lang="en-US" altLang="zh-CN" sz="1800" kern="100" dirty="0" err="1">
                <a:effectLst/>
                <a:ea typeface="等线" panose="02010600030101010101" pitchFamily="2" charset="-122"/>
                <a:cs typeface="Times New Roman" panose="02020603050405020304" pitchFamily="18" charset="0"/>
              </a:rPr>
              <a:t>Github</a:t>
            </a:r>
            <a:r>
              <a:rPr lang="zh-CN" altLang="zh-CN" sz="1800" kern="100" dirty="0">
                <a:effectLst/>
                <a:ea typeface="等线" panose="02010600030101010101" pitchFamily="2" charset="-122"/>
                <a:cs typeface="Times New Roman" panose="02020603050405020304" pitchFamily="18" charset="0"/>
              </a:rPr>
              <a:t>上的项目导入</a:t>
            </a:r>
            <a:r>
              <a:rPr lang="en-US" altLang="zh-CN" sz="1800" kern="100" dirty="0" err="1">
                <a:effectLst/>
                <a:ea typeface="等线" panose="02010600030101010101" pitchFamily="2" charset="-122"/>
                <a:cs typeface="Times New Roman" panose="02020603050405020304" pitchFamily="18" charset="0"/>
              </a:rPr>
              <a:t>Codacy</a:t>
            </a:r>
            <a:r>
              <a:rPr lang="zh-CN" altLang="zh-CN" sz="1800" kern="100" dirty="0">
                <a:effectLst/>
                <a:ea typeface="等线" panose="02010600030101010101" pitchFamily="2" charset="-122"/>
                <a:cs typeface="Times New Roman" panose="02020603050405020304" pitchFamily="18" charset="0"/>
              </a:rPr>
              <a:t>，成功进行了代码的质量分析。</a:t>
            </a:r>
            <a:endParaRPr lang="en-US" altLang="zh-CN" sz="1800" kern="100" dirty="0">
              <a:solidFill>
                <a:srgbClr val="000000"/>
              </a:solidFill>
              <a:effectLst/>
              <a:highlight>
                <a:srgbClr val="FFFFFF"/>
              </a:highlight>
              <a:latin typeface="等线" panose="02010600030101010101" pitchFamily="2" charset="-122"/>
              <a:ea typeface="宋体" panose="02010600030101010101" pitchFamily="2" charset="-122"/>
              <a:cs typeface="Arial" panose="020B0604020202020204" pitchFamily="34" charset="0"/>
            </a:endParaRPr>
          </a:p>
          <a:p>
            <a:pPr indent="266700" algn="l">
              <a:lnSpc>
                <a:spcPct val="150000"/>
              </a:lnSpc>
            </a:pPr>
            <a:r>
              <a:rPr lang="zh-CN" altLang="zh-CN" sz="1800" kern="100" dirty="0">
                <a:effectLst/>
                <a:latin typeface="Times New Roman" panose="02020603050405020304" pitchFamily="18" charset="0"/>
                <a:ea typeface="宋体" panose="02010600030101010101" pitchFamily="2" charset="-122"/>
              </a:rPr>
              <a:t>严重程度等级说明：</a:t>
            </a:r>
          </a:p>
          <a:p>
            <a:pPr marL="342900" lvl="0" indent="-342900" algn="just">
              <a:buFont typeface="Wingdings" panose="05000000000000000000" pitchFamily="2" charset="2"/>
              <a:buChar char=""/>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Critical (red): The most dangerous issues that you should prioritize fixing since they identify code that's susceptible to serious problems regarding security and compatibility</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Medium (yellow): You should check out these issues, as they're based on coding standards and conventions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Minor (blue): The least critical issues, such as most code style issues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13</a:t>
            </a:fld>
            <a:endParaRPr lang="zh-CN" altLang="en-US"/>
          </a:p>
        </p:txBody>
      </p:sp>
    </p:spTree>
    <p:extLst>
      <p:ext uri="{BB962C8B-B14F-4D97-AF65-F5344CB8AC3E}">
        <p14:creationId xmlns:p14="http://schemas.microsoft.com/office/powerpoint/2010/main" val="102256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gn="just">
              <a:buFont typeface="+mj-lt"/>
              <a:buAutoNum type="arabicPeriod"/>
              <a:tabLst>
                <a:tab pos="198120" algn="l"/>
              </a:tabLst>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添加</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add_img_btn</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按钮，这是在笔记编辑页面做改动，所以我们在</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note_edit_xml</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里面添加图片按钮相关的代码。</a:t>
            </a:r>
          </a:p>
          <a:p>
            <a:pPr marL="342900" lvl="0" indent="-342900" algn="just">
              <a:buFont typeface="+mj-lt"/>
              <a:buAutoNum type="arabicPeriod"/>
              <a:tabLst>
                <a:tab pos="198120" algn="l"/>
              </a:tabLst>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NoteEditActivity.java</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重写</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Oncreate</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方法，目的是为添加图片按钮设置监听器，当我们点击“插入图片”按钮时，会触发该事件。</a:t>
            </a:r>
          </a:p>
          <a:p>
            <a:pPr marL="342900" lvl="0" indent="-342900" algn="just">
              <a:buFont typeface="+mj-lt"/>
              <a:buAutoNum type="arabicPeriod"/>
              <a:tabLst>
                <a:tab pos="198120" algn="l"/>
              </a:tabLst>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NoteEditActivity.java</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写一个名为</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onAcitivityResult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来处理返回的数据，</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当用户从图库或其他地方选择图片后返回到当前活动时会被调用，</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该函数中用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bitmap</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是否为空判断获取图片，对路径加入前后缀是为了方便识别，最后通过获取文本编辑框的光标位置，调用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insert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方法将包含图片的</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SpannableString</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插入到光标所在位置</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最后保存更改到数据库。</a:t>
            </a:r>
          </a:p>
          <a:p>
            <a:pPr marL="342900" lvl="0" indent="-342900" algn="just">
              <a:buFont typeface="+mj-lt"/>
              <a:buAutoNum type="arabicPeriod"/>
              <a:tabLst>
                <a:tab pos="198120" algn="l"/>
              </a:tabLst>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NoteEditActivity.java</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写一个路径转为图片的</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convertToImg</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函数，这个函数的位置是放在初始化笔记内容</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initNoteScreen</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，通过点击一个</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Note</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之后，初始化</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Note</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的内容，然后通过该函数静图片转化为路径。</a:t>
            </a:r>
          </a:p>
          <a:p>
            <a:pPr marL="342900" lvl="0" indent="-342900" algn="just">
              <a:buFont typeface="+mj-lt"/>
              <a:buAutoNum type="arabicPeriod"/>
              <a:tabLst>
                <a:tab pos="198120" algn="l"/>
              </a:tabLst>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另外三个函数</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getPath</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是获取图片路径，</a:t>
            </a:r>
            <a:r>
              <a:rPr lang="en-US" altLang="zh-CN" sz="1800" kern="100" dirty="0" err="1">
                <a:solidFill>
                  <a:srgbClr val="000000"/>
                </a:solidFill>
                <a:effectLst/>
                <a:highlight>
                  <a:srgbClr val="FFFFFF"/>
                </a:highlight>
                <a:latin typeface="Consolas" panose="020B0609020204030204" pitchFamily="49" charset="0"/>
                <a:ea typeface="Consolas" panose="020B0609020204030204" pitchFamily="49" charset="0"/>
                <a:cs typeface="Consolas" panose="020B0609020204030204" pitchFamily="49" charset="0"/>
              </a:rPr>
              <a:t>i</a:t>
            </a:r>
            <a:r>
              <a:rPr lang="en-US" altLang="zh-CN" sz="1800"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sMediaDocument</a:t>
            </a:r>
            <a:r>
              <a:rPr lang="en-US" altLang="zh-CN" sz="1800"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(Uri </a:t>
            </a:r>
            <a:r>
              <a:rPr lang="en-US" altLang="zh-CN" sz="1800"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uri</a:t>
            </a:r>
            <a:r>
              <a:rPr lang="en-US" altLang="zh-CN" sz="1800"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a:t>
            </a:r>
            <a:r>
              <a:rPr lang="zh-CN" altLang="zh-CN" sz="1800" kern="100" dirty="0">
                <a:solidFill>
                  <a:srgbClr val="000000"/>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方法</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判断给定的</a:t>
            </a:r>
            <a:r>
              <a:rPr lang="en-US"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Uri</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是否指向了由</a:t>
            </a:r>
            <a:r>
              <a:rPr lang="en-US"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Android</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媒体存储提供者的文档，</a:t>
            </a:r>
            <a:r>
              <a:rPr lang="en-US" altLang="zh-CN" sz="1800" b="1"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getDataColumn</a:t>
            </a:r>
            <a:r>
              <a:rPr lang="en-US" altLang="zh-CN" sz="1800" b="1"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(Context </a:t>
            </a:r>
            <a:r>
              <a:rPr lang="en-US" altLang="zh-CN" sz="1800" b="1"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context</a:t>
            </a:r>
            <a:r>
              <a:rPr lang="en-US" altLang="zh-CN" sz="1800" b="1"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 Uri </a:t>
            </a:r>
            <a:r>
              <a:rPr lang="en-US" altLang="zh-CN" sz="1800" b="1"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uri</a:t>
            </a:r>
            <a:r>
              <a:rPr lang="en-US" altLang="zh-CN" sz="1800" b="1"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 String selection, String[] </a:t>
            </a:r>
            <a:r>
              <a:rPr lang="en-US" altLang="zh-CN" sz="1800" b="1" kern="100" dirty="0" err="1">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selectionArgs</a:t>
            </a:r>
            <a:r>
              <a:rPr lang="en-US" altLang="zh-CN" sz="1800" b="1" kern="100" dirty="0">
                <a:solidFill>
                  <a:srgbClr val="000000"/>
                </a:solidFill>
                <a:effectLst/>
                <a:highlight>
                  <a:srgbClr val="FFFFFF"/>
                </a:highlight>
                <a:latin typeface="宋体" panose="02010600030101010101" pitchFamily="2" charset="-122"/>
                <a:ea typeface="宋体" panose="02010600030101010101" pitchFamily="2" charset="-122"/>
                <a:cs typeface="宋体" panose="02010600030101010101" pitchFamily="2" charset="-122"/>
              </a:rPr>
              <a:t>)</a:t>
            </a:r>
            <a:r>
              <a:rPr lang="zh-CN" altLang="zh-CN" sz="1800" kern="100" dirty="0">
                <a:solidFill>
                  <a:srgbClr val="000000"/>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是</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从给定的</a:t>
            </a:r>
            <a:r>
              <a:rPr lang="en-US"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Uri</a:t>
            </a:r>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中获取实际的文件路径。</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 </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800" kern="100" dirty="0">
                <a:solidFill>
                  <a:srgbClr val="2C2C36"/>
                </a:solidFill>
                <a:effectLst/>
                <a:highlight>
                  <a:srgbClr val="FFFFFF"/>
                </a:highlight>
                <a:latin typeface="Calibri" panose="020F0502020204030204" pitchFamily="34" charset="0"/>
                <a:ea typeface="宋体" panose="02010600030101010101" pitchFamily="2" charset="-122"/>
                <a:cs typeface="宋体" panose="02010600030101010101" pitchFamily="2" charset="-122"/>
              </a:rPr>
              <a:t>总体思路是通过在小米便签的便签编辑页面通过一个插入图片的按钮，从手机相册中得到图片，然后插入到便签中，因为便签中只能显示文本，所以我们采用把图片路径转化为图片的方式来插入。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18</a:t>
            </a:fld>
            <a:endParaRPr lang="zh-CN" altLang="en-US"/>
          </a:p>
        </p:txBody>
      </p:sp>
    </p:spTree>
    <p:extLst>
      <p:ext uri="{BB962C8B-B14F-4D97-AF65-F5344CB8AC3E}">
        <p14:creationId xmlns:p14="http://schemas.microsoft.com/office/powerpoint/2010/main" val="1492786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19</a:t>
            </a:fld>
            <a:endParaRPr lang="zh-CN" altLang="en-US"/>
          </a:p>
        </p:txBody>
      </p:sp>
    </p:spTree>
    <p:extLst>
      <p:ext uri="{BB962C8B-B14F-4D97-AF65-F5344CB8AC3E}">
        <p14:creationId xmlns:p14="http://schemas.microsoft.com/office/powerpoint/2010/main" val="748737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23</a:t>
            </a:fld>
            <a:endParaRPr lang="zh-CN" altLang="en-US"/>
          </a:p>
        </p:txBody>
      </p:sp>
    </p:spTree>
    <p:extLst>
      <p:ext uri="{BB962C8B-B14F-4D97-AF65-F5344CB8AC3E}">
        <p14:creationId xmlns:p14="http://schemas.microsoft.com/office/powerpoint/2010/main" val="4179217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活动图</a:t>
            </a:r>
          </a:p>
        </p:txBody>
      </p:sp>
      <p:sp>
        <p:nvSpPr>
          <p:cNvPr id="4" name="灯片编号占位符 3"/>
          <p:cNvSpPr>
            <a:spLocks noGrp="1"/>
          </p:cNvSpPr>
          <p:nvPr>
            <p:ph type="sldNum" sz="quarter" idx="5"/>
          </p:nvPr>
        </p:nvSpPr>
        <p:spPr/>
        <p:txBody>
          <a:bodyPr/>
          <a:lstStyle/>
          <a:p>
            <a:fld id="{D1D3FDB9-DDE0-4054-8528-4EF247FF7996}" type="slidenum">
              <a:rPr lang="zh-CN" altLang="en-US" smtClean="0"/>
              <a:t>27</a:t>
            </a:fld>
            <a:endParaRPr lang="zh-CN" altLang="en-US"/>
          </a:p>
        </p:txBody>
      </p:sp>
    </p:spTree>
    <p:extLst>
      <p:ext uri="{BB962C8B-B14F-4D97-AF65-F5344CB8AC3E}">
        <p14:creationId xmlns:p14="http://schemas.microsoft.com/office/powerpoint/2010/main" val="2713090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在我们的小组中，我们将小米便签的源代码划分为</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data</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a:t>
            </a:r>
            <a:r>
              <a:rPr lang="en-US" altLang="zh-CN" sz="1200" kern="100" dirty="0" err="1">
                <a:effectLst/>
                <a:latin typeface="黑体" panose="02010609060101010101" pitchFamily="49" charset="-122"/>
                <a:ea typeface="黑体" panose="02010609060101010101" pitchFamily="49" charset="-122"/>
                <a:cs typeface="Times New Roman" panose="02020603050405020304" pitchFamily="18" charset="0"/>
              </a:rPr>
              <a:t>gtask</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model</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widget</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和</a:t>
            </a:r>
            <a:r>
              <a:rPr lang="en-US" altLang="zh-CN" sz="1200" kern="100" dirty="0" err="1">
                <a:effectLst/>
                <a:latin typeface="黑体" panose="02010609060101010101" pitchFamily="49" charset="-122"/>
                <a:ea typeface="黑体" panose="02010609060101010101" pitchFamily="49" charset="-122"/>
                <a:cs typeface="Times New Roman" panose="02020603050405020304" pitchFamily="18" charset="0"/>
              </a:rPr>
              <a:t>ui</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五个模块，每个成员负责一个模块的学习。并且，我们通过在线交流和讨论，解决了各自在学习过程中遇到的问题，这极大地提高了我们的学习效率。</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由于我们是第一次接触这个项目，对</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Java</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语法和</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Android</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机制的理解还不够深入，在阅读源代码的过程中遇到了许多困难。但是，我们通过查阅</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Java</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语法、阅读相关文档，以及参考网络上其他同学的泛读报告，对小米便签的源代码有了大致的理解。</a:t>
            </a:r>
            <a:endPar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3.</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在理解框架的过程中，我们需要确定项目的功能，定义项目的主要部分，并理解各部分之间的关系和交互方式。这种框架的理解，不仅加快了我们的阅读进度，也加深了我们对代码的理解。</a:t>
            </a:r>
            <a:endPar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4.</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通过查看分析报告，我们发现了一些代码问题和联系，这对我们建立框架提供了思路。</a:t>
            </a:r>
            <a:endPar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5.</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例如，我们都在自己的电脑上的</a:t>
            </a:r>
            <a:r>
              <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rPr>
              <a:t>Android Studio</a:t>
            </a:r>
            <a:r>
              <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rPr>
              <a:t>环境中搭建了小米便签，并成功运行。</a:t>
            </a:r>
            <a:endParaRPr lang="en-US"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00" dirty="0">
              <a:effectLst/>
              <a:latin typeface="黑体" panose="02010609060101010101" pitchFamily="49" charset="-122"/>
              <a:ea typeface="黑体" panose="02010609060101010101" pitchFamily="49"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32</a:t>
            </a:fld>
            <a:endParaRPr lang="zh-CN" altLang="en-US"/>
          </a:p>
        </p:txBody>
      </p:sp>
    </p:spTree>
    <p:extLst>
      <p:ext uri="{BB962C8B-B14F-4D97-AF65-F5344CB8AC3E}">
        <p14:creationId xmlns:p14="http://schemas.microsoft.com/office/powerpoint/2010/main" val="3839636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2024/6/2</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2024/6/2</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2024/6/2</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2024/6/2</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7.png"/><Relationship Id="rId4" Type="http://schemas.openxmlformats.org/officeDocument/2006/relationships/tags" Target="../tags/tag29.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36.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37.png"/><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12.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lang="zh-CN" altLang="en-US" dirty="0">
                <a:solidFill>
                  <a:sysClr val="window" lastClr="FFFFFF"/>
                </a:solidFill>
                <a:latin typeface="微软雅黑" panose="020B0503020204020204" pitchFamily="34" charset="-122"/>
                <a:ea typeface="微软雅黑" panose="020B0503020204020204" pitchFamily="34" charset="-122"/>
              </a:rPr>
              <a:t>韩美玉</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宋梦雨</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谢月莎</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连敏言</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a:extLst>
              <a:ext uri="{FF2B5EF4-FFF2-40B4-BE49-F238E27FC236}">
                <a16:creationId xmlns:a16="http://schemas.microsoft.com/office/drawing/2014/main" id="{E73EE5F8-B0E7-6FFA-36D5-FBBB89835A78}"/>
              </a:ext>
            </a:extLst>
          </p:cNvPr>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lang="zh-CN" altLang="en-US" dirty="0">
                <a:solidFill>
                  <a:srgbClr val="024282"/>
                </a:solidFill>
                <a:latin typeface="微软雅黑" panose="020B0503020204020204" pitchFamily="34" charset="-122"/>
                <a:ea typeface="微软雅黑" panose="020B0503020204020204" pitchFamily="34" charset="-122"/>
              </a:rPr>
              <a:t>王晓慧</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a:extLst>
              <a:ext uri="{FF2B5EF4-FFF2-40B4-BE49-F238E27FC236}">
                <a16:creationId xmlns:a16="http://schemas.microsoft.com/office/drawing/2014/main" id="{47088ECA-3FD7-E1EA-1D63-1F9344ECDBC1}"/>
              </a:ext>
            </a:extLst>
          </p:cNvPr>
          <p:cNvPicPr>
            <a:picLocks noChangeAspect="1"/>
          </p:cNvPicPr>
          <p:nvPr/>
        </p:nvPicPr>
        <p:blipFill>
          <a:blip r:embed="rId9"/>
          <a:stretch>
            <a:fillRect/>
          </a:stretch>
        </p:blipFill>
        <p:spPr>
          <a:xfrm>
            <a:off x="536442" y="980728"/>
            <a:ext cx="4226125" cy="5022072"/>
          </a:xfrm>
          <a:prstGeom prst="rect">
            <a:avLst/>
          </a:prstGeom>
        </p:spPr>
      </p:pic>
      <p:sp>
        <p:nvSpPr>
          <p:cNvPr id="12" name="文本框 11">
            <a:extLst>
              <a:ext uri="{FF2B5EF4-FFF2-40B4-BE49-F238E27FC236}">
                <a16:creationId xmlns:a16="http://schemas.microsoft.com/office/drawing/2014/main" id="{BC364312-95E1-8F7C-CC0B-FAA10756E46F}"/>
              </a:ext>
            </a:extLst>
          </p:cNvPr>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a:extLst>
              <a:ext uri="{FF2B5EF4-FFF2-40B4-BE49-F238E27FC236}">
                <a16:creationId xmlns:a16="http://schemas.microsoft.com/office/drawing/2014/main" id="{B4DA7DC4-3BC8-5A17-509C-6FF4AFF11BE1}"/>
              </a:ext>
            </a:extLst>
          </p:cNvPr>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a:extLst>
              <a:ext uri="{FF2B5EF4-FFF2-40B4-BE49-F238E27FC236}">
                <a16:creationId xmlns:a16="http://schemas.microsoft.com/office/drawing/2014/main" id="{9694EAD4-9AA9-FE66-6E37-17CA3E431605}"/>
              </a:ext>
            </a:extLst>
          </p:cNvPr>
          <p:cNvGrpSpPr/>
          <p:nvPr>
            <p:custDataLst>
              <p:tags r:id="rId2"/>
            </p:custDataLst>
          </p:nvPr>
        </p:nvGrpSpPr>
        <p:grpSpPr>
          <a:xfrm>
            <a:off x="286268" y="981343"/>
            <a:ext cx="4829032" cy="5448818"/>
            <a:chOff x="5591944" y="980728"/>
            <a:chExt cx="6065777" cy="3168350"/>
          </a:xfrm>
        </p:grpSpPr>
        <p:sp>
          <p:nvSpPr>
            <p:cNvPr id="16" name="矩形 15">
              <a:extLst>
                <a:ext uri="{FF2B5EF4-FFF2-40B4-BE49-F238E27FC236}">
                  <a16:creationId xmlns:a16="http://schemas.microsoft.com/office/drawing/2014/main" id="{57CD9C0B-9A4C-0EF9-517F-4FA28953E94B}"/>
                </a:ext>
              </a:extLst>
            </p:cNvPr>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a:extLst>
                <a:ext uri="{FF2B5EF4-FFF2-40B4-BE49-F238E27FC236}">
                  <a16:creationId xmlns:a16="http://schemas.microsoft.com/office/drawing/2014/main" id="{F045DE25-31CD-A43B-4ADE-9F314D52125F}"/>
                </a:ext>
              </a:extLst>
            </p:cNvPr>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3" name="图片 2">
            <a:extLst>
              <a:ext uri="{FF2B5EF4-FFF2-40B4-BE49-F238E27FC236}">
                <a16:creationId xmlns:a16="http://schemas.microsoft.com/office/drawing/2014/main" id="{48C794A0-47DD-20D4-541B-4B82E91CF764}"/>
              </a:ext>
            </a:extLst>
          </p:cNvPr>
          <p:cNvPicPr>
            <a:picLocks noChangeAspect="1"/>
          </p:cNvPicPr>
          <p:nvPr/>
        </p:nvPicPr>
        <p:blipFill>
          <a:blip r:embed="rId10"/>
          <a:stretch>
            <a:fillRect/>
          </a:stretch>
        </p:blipFill>
        <p:spPr>
          <a:xfrm>
            <a:off x="6304921" y="1076368"/>
            <a:ext cx="4919339" cy="4830791"/>
          </a:xfrm>
          <a:prstGeom prst="rect">
            <a:avLst/>
          </a:prstGeom>
        </p:spPr>
      </p:pic>
    </p:spTree>
    <p:extLst>
      <p:ext uri="{BB962C8B-B14F-4D97-AF65-F5344CB8AC3E}">
        <p14:creationId xmlns:p14="http://schemas.microsoft.com/office/powerpoint/2010/main" val="187954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）精读的功能：新建便签</a:t>
            </a: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3"/>
          <a:stretch>
            <a:fillRect/>
          </a:stretch>
        </p:blipFill>
        <p:spPr>
          <a:xfrm>
            <a:off x="678721" y="2084140"/>
            <a:ext cx="5193030" cy="2157095"/>
          </a:xfrm>
          <a:prstGeom prst="rect">
            <a:avLst/>
          </a:prstGeom>
          <a:noFill/>
          <a:ln>
            <a:noFill/>
          </a:ln>
        </p:spPr>
      </p:pic>
      <p:sp>
        <p:nvSpPr>
          <p:cNvPr id="8" name="文本框 7">
            <a:extLst>
              <a:ext uri="{FF2B5EF4-FFF2-40B4-BE49-F238E27FC236}">
                <a16:creationId xmlns:a16="http://schemas.microsoft.com/office/drawing/2014/main" id="{87B21571-BA5D-FE33-83CD-44C62C24416C}"/>
              </a:ext>
            </a:extLst>
          </p:cNvPr>
          <p:cNvSpPr txBox="1"/>
          <p:nvPr/>
        </p:nvSpPr>
        <p:spPr>
          <a:xfrm>
            <a:off x="9859924" y="1282995"/>
            <a:ext cx="1698522"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宋梦雨</a:t>
            </a:r>
          </a:p>
        </p:txBody>
      </p:sp>
      <p:pic>
        <p:nvPicPr>
          <p:cNvPr id="11" name="图片 10">
            <a:extLst>
              <a:ext uri="{FF2B5EF4-FFF2-40B4-BE49-F238E27FC236}">
                <a16:creationId xmlns:a16="http://schemas.microsoft.com/office/drawing/2014/main" id="{AB055A5E-3CDD-F5A9-0C38-EEA31031E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721" y="4613744"/>
            <a:ext cx="4201574" cy="1745418"/>
          </a:xfrm>
          <a:prstGeom prst="rect">
            <a:avLst/>
          </a:prstGeom>
        </p:spPr>
      </p:pic>
      <p:sp>
        <p:nvSpPr>
          <p:cNvPr id="14" name="文本框 13">
            <a:extLst>
              <a:ext uri="{FF2B5EF4-FFF2-40B4-BE49-F238E27FC236}">
                <a16:creationId xmlns:a16="http://schemas.microsoft.com/office/drawing/2014/main" id="{C9081238-D6A5-D6EF-8417-9673E2A02ADA}"/>
              </a:ext>
            </a:extLst>
          </p:cNvPr>
          <p:cNvSpPr txBox="1"/>
          <p:nvPr/>
        </p:nvSpPr>
        <p:spPr>
          <a:xfrm>
            <a:off x="569900" y="1745586"/>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）设计顺序图：</a:t>
            </a:r>
          </a:p>
        </p:txBody>
      </p:sp>
      <p:sp>
        <p:nvSpPr>
          <p:cNvPr id="16" name="文本框 15">
            <a:extLst>
              <a:ext uri="{FF2B5EF4-FFF2-40B4-BE49-F238E27FC236}">
                <a16:creationId xmlns:a16="http://schemas.microsoft.com/office/drawing/2014/main" id="{F9E54375-DA69-767C-4ECA-49C6BE4F7CA0}"/>
              </a:ext>
            </a:extLst>
          </p:cNvPr>
          <p:cNvSpPr txBox="1"/>
          <p:nvPr/>
        </p:nvSpPr>
        <p:spPr>
          <a:xfrm>
            <a:off x="6167761" y="1698493"/>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）设计类图：</a:t>
            </a:r>
          </a:p>
        </p:txBody>
      </p:sp>
      <p:sp>
        <p:nvSpPr>
          <p:cNvPr id="17" name="文本框 16">
            <a:extLst>
              <a:ext uri="{FF2B5EF4-FFF2-40B4-BE49-F238E27FC236}">
                <a16:creationId xmlns:a16="http://schemas.microsoft.com/office/drawing/2014/main" id="{FB5F5CD0-04CD-F4EF-6156-1FB635237997}"/>
              </a:ext>
            </a:extLst>
          </p:cNvPr>
          <p:cNvSpPr txBox="1"/>
          <p:nvPr/>
        </p:nvSpPr>
        <p:spPr>
          <a:xfrm>
            <a:off x="621873" y="4284997"/>
            <a:ext cx="4077718"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）代码标注情况：</a:t>
            </a:r>
            <a:r>
              <a:rPr lang="zh-CN" altLang="en-US" sz="1600" dirty="0">
                <a:latin typeface="微软雅黑" panose="020B0503020204020204" pitchFamily="34" charset="-122"/>
                <a:ea typeface="微软雅黑" panose="020B0503020204020204" pitchFamily="34" charset="-122"/>
              </a:rPr>
              <a:t>标注代码约</a:t>
            </a:r>
            <a:r>
              <a:rPr lang="en-US" altLang="zh-CN" sz="1600" dirty="0">
                <a:latin typeface="微软雅黑" panose="020B0503020204020204" pitchFamily="34" charset="-122"/>
                <a:ea typeface="微软雅黑" panose="020B0503020204020204" pitchFamily="34" charset="-122"/>
              </a:rPr>
              <a:t>1500</a:t>
            </a:r>
            <a:r>
              <a:rPr lang="zh-CN" altLang="en-US" sz="1600" dirty="0">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E0A74E48-ED08-BC17-CEAD-215D98BE68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0251" y="2104304"/>
            <a:ext cx="4134062" cy="36577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）精读的功能：</a:t>
            </a:r>
            <a:r>
              <a:rPr lang="zh-CN" altLang="en-US" sz="1600" dirty="0">
                <a:latin typeface="微软雅黑" panose="020B0503020204020204" pitchFamily="34" charset="-122"/>
                <a:ea typeface="微软雅黑" panose="020B0503020204020204" pitchFamily="34" charset="-122"/>
              </a:rPr>
              <a:t>编辑</a:t>
            </a:r>
            <a:r>
              <a:rPr lang="zh-CN" altLang="en-US" sz="1600" dirty="0">
                <a:solidFill>
                  <a:schemeClr val="tx1"/>
                </a:solidFill>
                <a:latin typeface="微软雅黑" panose="020B0503020204020204" pitchFamily="34" charset="-122"/>
                <a:ea typeface="微软雅黑" panose="020B0503020204020204" pitchFamily="34" charset="-122"/>
              </a:rPr>
              <a:t>便签</a:t>
            </a: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C9081238-D6A5-D6EF-8417-9673E2A02ADA}"/>
              </a:ext>
            </a:extLst>
          </p:cNvPr>
          <p:cNvSpPr txBox="1"/>
          <p:nvPr/>
        </p:nvSpPr>
        <p:spPr>
          <a:xfrm>
            <a:off x="569900" y="1745586"/>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）设计顺序图：</a:t>
            </a:r>
          </a:p>
        </p:txBody>
      </p:sp>
      <p:sp>
        <p:nvSpPr>
          <p:cNvPr id="16" name="文本框 15">
            <a:extLst>
              <a:ext uri="{FF2B5EF4-FFF2-40B4-BE49-F238E27FC236}">
                <a16:creationId xmlns:a16="http://schemas.microsoft.com/office/drawing/2014/main" id="{F9E54375-DA69-767C-4ECA-49C6BE4F7CA0}"/>
              </a:ext>
            </a:extLst>
          </p:cNvPr>
          <p:cNvSpPr txBox="1"/>
          <p:nvPr/>
        </p:nvSpPr>
        <p:spPr>
          <a:xfrm>
            <a:off x="6167761" y="1698493"/>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）设计类图：</a:t>
            </a:r>
          </a:p>
        </p:txBody>
      </p:sp>
      <p:sp>
        <p:nvSpPr>
          <p:cNvPr id="17" name="文本框 16">
            <a:extLst>
              <a:ext uri="{FF2B5EF4-FFF2-40B4-BE49-F238E27FC236}">
                <a16:creationId xmlns:a16="http://schemas.microsoft.com/office/drawing/2014/main" id="{FB5F5CD0-04CD-F4EF-6156-1FB635237997}"/>
              </a:ext>
            </a:extLst>
          </p:cNvPr>
          <p:cNvSpPr txBox="1"/>
          <p:nvPr/>
        </p:nvSpPr>
        <p:spPr>
          <a:xfrm>
            <a:off x="621873" y="4284997"/>
            <a:ext cx="4077718"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）代码标注情况：</a:t>
            </a:r>
            <a:r>
              <a:rPr lang="zh-CN" altLang="en-US" sz="1600" dirty="0">
                <a:latin typeface="微软雅黑" panose="020B0503020204020204" pitchFamily="34" charset="-122"/>
                <a:ea typeface="微软雅黑" panose="020B0503020204020204" pitchFamily="34" charset="-122"/>
              </a:rPr>
              <a:t>标注代码约</a:t>
            </a:r>
            <a:r>
              <a:rPr lang="en-US" altLang="zh-CN" sz="1600" dirty="0">
                <a:latin typeface="微软雅黑" panose="020B0503020204020204" pitchFamily="34" charset="-122"/>
                <a:ea typeface="微软雅黑" panose="020B0503020204020204" pitchFamily="34" charset="-122"/>
              </a:rPr>
              <a:t>1200</a:t>
            </a:r>
            <a:r>
              <a:rPr lang="zh-CN" altLang="en-US" sz="1600" dirty="0">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BF6D640F-3F1B-55A9-3ABB-FDA6781C54A4}"/>
              </a:ext>
            </a:extLst>
          </p:cNvPr>
          <p:cNvSpPr txBox="1"/>
          <p:nvPr/>
        </p:nvSpPr>
        <p:spPr>
          <a:xfrm>
            <a:off x="9859924" y="1282995"/>
            <a:ext cx="1698522"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谢月莎</a:t>
            </a:r>
          </a:p>
        </p:txBody>
      </p:sp>
      <p:pic>
        <p:nvPicPr>
          <p:cNvPr id="12" name="图片 11">
            <a:extLst>
              <a:ext uri="{FF2B5EF4-FFF2-40B4-BE49-F238E27FC236}">
                <a16:creationId xmlns:a16="http://schemas.microsoft.com/office/drawing/2014/main" id="{61B40A55-B91D-F500-2B1A-311B60653456}"/>
              </a:ext>
            </a:extLst>
          </p:cNvPr>
          <p:cNvPicPr>
            <a:picLocks noChangeAspect="1"/>
          </p:cNvPicPr>
          <p:nvPr/>
        </p:nvPicPr>
        <p:blipFill rotWithShape="1">
          <a:blip r:embed="rId3"/>
          <a:srcRect l="3711" t="4486" r="2573" b="6751"/>
          <a:stretch/>
        </p:blipFill>
        <p:spPr>
          <a:xfrm>
            <a:off x="965233" y="2045149"/>
            <a:ext cx="4449605" cy="2195360"/>
          </a:xfrm>
          <a:prstGeom prst="rect">
            <a:avLst/>
          </a:prstGeom>
        </p:spPr>
      </p:pic>
      <p:pic>
        <p:nvPicPr>
          <p:cNvPr id="13" name="图片 12">
            <a:extLst>
              <a:ext uri="{FF2B5EF4-FFF2-40B4-BE49-F238E27FC236}">
                <a16:creationId xmlns:a16="http://schemas.microsoft.com/office/drawing/2014/main" id="{40084221-A93C-910C-9BDB-8B1105F0DCFE}"/>
              </a:ext>
            </a:extLst>
          </p:cNvPr>
          <p:cNvPicPr>
            <a:picLocks noChangeAspect="1"/>
          </p:cNvPicPr>
          <p:nvPr/>
        </p:nvPicPr>
        <p:blipFill>
          <a:blip r:embed="rId4"/>
          <a:stretch>
            <a:fillRect/>
          </a:stretch>
        </p:blipFill>
        <p:spPr>
          <a:xfrm>
            <a:off x="6410407" y="2107830"/>
            <a:ext cx="4978895" cy="2394475"/>
          </a:xfrm>
          <a:prstGeom prst="rect">
            <a:avLst/>
          </a:prstGeom>
        </p:spPr>
      </p:pic>
      <p:pic>
        <p:nvPicPr>
          <p:cNvPr id="20" name="图片 19">
            <a:extLst>
              <a:ext uri="{FF2B5EF4-FFF2-40B4-BE49-F238E27FC236}">
                <a16:creationId xmlns:a16="http://schemas.microsoft.com/office/drawing/2014/main" id="{ADACF33D-C027-05E0-F902-C7F8433201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234" y="4614551"/>
            <a:ext cx="4849302" cy="1775308"/>
          </a:xfrm>
          <a:prstGeom prst="rect">
            <a:avLst/>
          </a:prstGeom>
        </p:spPr>
      </p:pic>
    </p:spTree>
    <p:extLst>
      <p:ext uri="{BB962C8B-B14F-4D97-AF65-F5344CB8AC3E}">
        <p14:creationId xmlns:p14="http://schemas.microsoft.com/office/powerpoint/2010/main" val="898891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）精读的功能：查看便签</a:t>
            </a:r>
          </a:p>
          <a:p>
            <a:pPr>
              <a:lnSpc>
                <a:spcPct val="130000"/>
              </a:lnSpc>
              <a:spcBef>
                <a:spcPts val="600"/>
              </a:spcBef>
              <a:defRPr/>
            </a:pP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C9081238-D6A5-D6EF-8417-9673E2A02ADA}"/>
              </a:ext>
            </a:extLst>
          </p:cNvPr>
          <p:cNvSpPr txBox="1"/>
          <p:nvPr/>
        </p:nvSpPr>
        <p:spPr>
          <a:xfrm>
            <a:off x="569900" y="1745586"/>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）设计顺序图：</a:t>
            </a:r>
          </a:p>
        </p:txBody>
      </p:sp>
      <p:sp>
        <p:nvSpPr>
          <p:cNvPr id="16" name="文本框 15">
            <a:extLst>
              <a:ext uri="{FF2B5EF4-FFF2-40B4-BE49-F238E27FC236}">
                <a16:creationId xmlns:a16="http://schemas.microsoft.com/office/drawing/2014/main" id="{F9E54375-DA69-767C-4ECA-49C6BE4F7CA0}"/>
              </a:ext>
            </a:extLst>
          </p:cNvPr>
          <p:cNvSpPr txBox="1"/>
          <p:nvPr/>
        </p:nvSpPr>
        <p:spPr>
          <a:xfrm>
            <a:off x="6167761" y="1698493"/>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）设计类图：</a:t>
            </a:r>
          </a:p>
        </p:txBody>
      </p:sp>
      <p:sp>
        <p:nvSpPr>
          <p:cNvPr id="17" name="文本框 16">
            <a:extLst>
              <a:ext uri="{FF2B5EF4-FFF2-40B4-BE49-F238E27FC236}">
                <a16:creationId xmlns:a16="http://schemas.microsoft.com/office/drawing/2014/main" id="{FB5F5CD0-04CD-F4EF-6156-1FB635237997}"/>
              </a:ext>
            </a:extLst>
          </p:cNvPr>
          <p:cNvSpPr txBox="1"/>
          <p:nvPr/>
        </p:nvSpPr>
        <p:spPr>
          <a:xfrm>
            <a:off x="621873" y="4284997"/>
            <a:ext cx="4077718"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）代码标注情况：</a:t>
            </a:r>
            <a:r>
              <a:rPr lang="zh-CN" altLang="en-US" sz="1600" dirty="0">
                <a:latin typeface="微软雅黑" panose="020B0503020204020204" pitchFamily="34" charset="-122"/>
                <a:ea typeface="微软雅黑" panose="020B0503020204020204" pitchFamily="34" charset="-122"/>
              </a:rPr>
              <a:t>标注代码约</a:t>
            </a:r>
            <a:r>
              <a:rPr lang="en-US" altLang="zh-CN" sz="1600" dirty="0">
                <a:latin typeface="微软雅黑" panose="020B0503020204020204" pitchFamily="34" charset="-122"/>
                <a:ea typeface="微软雅黑" panose="020B0503020204020204" pitchFamily="34" charset="-122"/>
              </a:rPr>
              <a:t>1000</a:t>
            </a:r>
            <a:r>
              <a:rPr lang="zh-CN" altLang="en-US" sz="1600" dirty="0">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62176F10-C97D-5BCA-B1C4-02191263CE5D}"/>
              </a:ext>
            </a:extLst>
          </p:cNvPr>
          <p:cNvSpPr txBox="1"/>
          <p:nvPr/>
        </p:nvSpPr>
        <p:spPr>
          <a:xfrm>
            <a:off x="9859924" y="1282995"/>
            <a:ext cx="1698522"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韩美玉</a:t>
            </a:r>
          </a:p>
        </p:txBody>
      </p:sp>
      <p:pic>
        <p:nvPicPr>
          <p:cNvPr id="12" name="图片 11">
            <a:extLst>
              <a:ext uri="{FF2B5EF4-FFF2-40B4-BE49-F238E27FC236}">
                <a16:creationId xmlns:a16="http://schemas.microsoft.com/office/drawing/2014/main" id="{7E1CCF92-3E0E-49D9-BD13-C57240A79D09}"/>
              </a:ext>
            </a:extLst>
          </p:cNvPr>
          <p:cNvPicPr>
            <a:picLocks noChangeAspect="1"/>
          </p:cNvPicPr>
          <p:nvPr/>
        </p:nvPicPr>
        <p:blipFill>
          <a:blip r:embed="rId3"/>
          <a:stretch>
            <a:fillRect/>
          </a:stretch>
        </p:blipFill>
        <p:spPr>
          <a:xfrm>
            <a:off x="908385" y="2037047"/>
            <a:ext cx="4174490" cy="2231366"/>
          </a:xfrm>
          <a:prstGeom prst="rect">
            <a:avLst/>
          </a:prstGeom>
          <a:noFill/>
          <a:ln>
            <a:noFill/>
          </a:ln>
        </p:spPr>
      </p:pic>
      <p:pic>
        <p:nvPicPr>
          <p:cNvPr id="13" name="图片 3">
            <a:extLst>
              <a:ext uri="{FF2B5EF4-FFF2-40B4-BE49-F238E27FC236}">
                <a16:creationId xmlns:a16="http://schemas.microsoft.com/office/drawing/2014/main" id="{9A87AAF4-E005-6F70-07E9-6049A8595D34}"/>
              </a:ext>
            </a:extLst>
          </p:cNvPr>
          <p:cNvPicPr>
            <a:picLocks noChangeAspect="1"/>
          </p:cNvPicPr>
          <p:nvPr/>
        </p:nvPicPr>
        <p:blipFill>
          <a:blip r:embed="rId4"/>
          <a:stretch>
            <a:fillRect/>
          </a:stretch>
        </p:blipFill>
        <p:spPr>
          <a:xfrm>
            <a:off x="6508882" y="2034981"/>
            <a:ext cx="5103174" cy="3286716"/>
          </a:xfrm>
          <a:prstGeom prst="rect">
            <a:avLst/>
          </a:prstGeom>
          <a:noFill/>
          <a:ln>
            <a:noFill/>
          </a:ln>
        </p:spPr>
      </p:pic>
      <p:pic>
        <p:nvPicPr>
          <p:cNvPr id="20" name="图片 19">
            <a:extLst>
              <a:ext uri="{FF2B5EF4-FFF2-40B4-BE49-F238E27FC236}">
                <a16:creationId xmlns:a16="http://schemas.microsoft.com/office/drawing/2014/main" id="{1FFB3D81-2A31-2EAC-E9EF-1660C224C4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385" y="4570919"/>
            <a:ext cx="5733839" cy="1818939"/>
          </a:xfrm>
          <a:prstGeom prst="rect">
            <a:avLst/>
          </a:prstGeom>
        </p:spPr>
      </p:pic>
    </p:spTree>
    <p:extLst>
      <p:ext uri="{BB962C8B-B14F-4D97-AF65-F5344CB8AC3E}">
        <p14:creationId xmlns:p14="http://schemas.microsoft.com/office/powerpoint/2010/main" val="4062217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79284"/>
            <a:ext cx="11086603" cy="5206576"/>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a:t>
            </a:r>
            <a:r>
              <a:rPr lang="zh-CN" altLang="en-US" sz="1600" dirty="0">
                <a:latin typeface="微软雅黑" panose="020B0503020204020204" pitchFamily="34" charset="-122"/>
                <a:ea typeface="微软雅黑" panose="020B0503020204020204" pitchFamily="34" charset="-122"/>
              </a:rPr>
              <a:t>的功能</a:t>
            </a:r>
            <a:r>
              <a:rPr lang="zh-CN" altLang="en-US" sz="1600" dirty="0">
                <a:solidFill>
                  <a:schemeClr val="tx1"/>
                </a:solidFill>
                <a:latin typeface="微软雅黑" panose="020B0503020204020204" pitchFamily="34" charset="-122"/>
                <a:ea typeface="微软雅黑" panose="020B0503020204020204" pitchFamily="34" charset="-122"/>
              </a:rPr>
              <a:t>：删除便签</a:t>
            </a:r>
          </a:p>
        </p:txBody>
      </p:sp>
      <p:pic>
        <p:nvPicPr>
          <p:cNvPr id="2" name="图片 1"/>
          <p:cNvPicPr>
            <a:picLocks noChangeAspect="1"/>
          </p:cNvPicPr>
          <p:nvPr/>
        </p:nvPicPr>
        <p:blipFill rotWithShape="1">
          <a:blip r:embed="rId2"/>
          <a:srcRect r="6906" b="26971"/>
          <a:stretch/>
        </p:blipFill>
        <p:spPr>
          <a:xfrm>
            <a:off x="678721" y="2112489"/>
            <a:ext cx="6094927" cy="1726050"/>
          </a:xfrm>
          <a:prstGeom prst="rect">
            <a:avLst/>
          </a:prstGeom>
        </p:spPr>
      </p:pic>
      <p:pic>
        <p:nvPicPr>
          <p:cNvPr id="3" name="图片 2">
            <a:extLst>
              <a:ext uri="{FF2B5EF4-FFF2-40B4-BE49-F238E27FC236}">
                <a16:creationId xmlns:a16="http://schemas.microsoft.com/office/drawing/2014/main" id="{EA700B35-C3D2-1680-A0B3-A140F2266D23}"/>
              </a:ext>
            </a:extLst>
          </p:cNvPr>
          <p:cNvPicPr>
            <a:picLocks noChangeAspect="1"/>
          </p:cNvPicPr>
          <p:nvPr/>
        </p:nvPicPr>
        <p:blipFill rotWithShape="1">
          <a:blip r:embed="rId3"/>
          <a:srcRect b="4511"/>
          <a:stretch/>
        </p:blipFill>
        <p:spPr>
          <a:xfrm>
            <a:off x="678721" y="4332795"/>
            <a:ext cx="6900397" cy="1811782"/>
          </a:xfrm>
          <a:prstGeom prst="rect">
            <a:avLst/>
          </a:prstGeom>
        </p:spPr>
      </p:pic>
      <p:sp>
        <p:nvSpPr>
          <p:cNvPr id="9" name="文本框 8">
            <a:extLst>
              <a:ext uri="{FF2B5EF4-FFF2-40B4-BE49-F238E27FC236}">
                <a16:creationId xmlns:a16="http://schemas.microsoft.com/office/drawing/2014/main" id="{E939EF1E-D743-8CB7-E20B-5B8B12D74159}"/>
              </a:ext>
            </a:extLst>
          </p:cNvPr>
          <p:cNvSpPr txBox="1"/>
          <p:nvPr/>
        </p:nvSpPr>
        <p:spPr>
          <a:xfrm>
            <a:off x="569900" y="1745586"/>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）设计顺序图：</a:t>
            </a:r>
          </a:p>
        </p:txBody>
      </p:sp>
      <p:sp>
        <p:nvSpPr>
          <p:cNvPr id="11" name="文本框 10">
            <a:extLst>
              <a:ext uri="{FF2B5EF4-FFF2-40B4-BE49-F238E27FC236}">
                <a16:creationId xmlns:a16="http://schemas.microsoft.com/office/drawing/2014/main" id="{F91179E7-A013-0DB5-770C-15B4FAC52996}"/>
              </a:ext>
            </a:extLst>
          </p:cNvPr>
          <p:cNvSpPr txBox="1"/>
          <p:nvPr/>
        </p:nvSpPr>
        <p:spPr>
          <a:xfrm>
            <a:off x="556048" y="3916390"/>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）设计类图：</a:t>
            </a:r>
          </a:p>
        </p:txBody>
      </p:sp>
      <p:pic>
        <p:nvPicPr>
          <p:cNvPr id="13" name="图片 12">
            <a:extLst>
              <a:ext uri="{FF2B5EF4-FFF2-40B4-BE49-F238E27FC236}">
                <a16:creationId xmlns:a16="http://schemas.microsoft.com/office/drawing/2014/main" id="{C2296269-ED43-42AB-AE4F-C9DEFBD324FB}"/>
              </a:ext>
            </a:extLst>
          </p:cNvPr>
          <p:cNvPicPr>
            <a:picLocks noChangeAspect="1"/>
          </p:cNvPicPr>
          <p:nvPr/>
        </p:nvPicPr>
        <p:blipFill>
          <a:blip r:embed="rId4"/>
          <a:stretch>
            <a:fillRect/>
          </a:stretch>
        </p:blipFill>
        <p:spPr>
          <a:xfrm>
            <a:off x="6968806" y="2112488"/>
            <a:ext cx="4703688" cy="1651437"/>
          </a:xfrm>
          <a:prstGeom prst="rect">
            <a:avLst/>
          </a:prstGeom>
        </p:spPr>
      </p:pic>
      <p:sp>
        <p:nvSpPr>
          <p:cNvPr id="16" name="文本框 15">
            <a:extLst>
              <a:ext uri="{FF2B5EF4-FFF2-40B4-BE49-F238E27FC236}">
                <a16:creationId xmlns:a16="http://schemas.microsoft.com/office/drawing/2014/main" id="{4F592768-729F-F214-DFEC-6F6960ADB8AA}"/>
              </a:ext>
            </a:extLst>
          </p:cNvPr>
          <p:cNvSpPr txBox="1"/>
          <p:nvPr/>
        </p:nvSpPr>
        <p:spPr>
          <a:xfrm>
            <a:off x="6773647" y="1713823"/>
            <a:ext cx="37800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）代码标注情况：标注代码</a:t>
            </a:r>
            <a:r>
              <a:rPr lang="en-US" altLang="zh-CN" sz="1600" dirty="0">
                <a:solidFill>
                  <a:schemeClr val="tx1"/>
                </a:solidFill>
                <a:latin typeface="微软雅黑" panose="020B0503020204020204" pitchFamily="34" charset="-122"/>
                <a:ea typeface="微软雅黑" panose="020B0503020204020204" pitchFamily="34" charset="-122"/>
              </a:rPr>
              <a:t>1600</a:t>
            </a:r>
            <a:r>
              <a:rPr lang="zh-CN" altLang="en-US" sz="1600" dirty="0">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25C05F6A-D4F4-322D-00AB-81FD7FF922C6}"/>
              </a:ext>
            </a:extLst>
          </p:cNvPr>
          <p:cNvSpPr txBox="1"/>
          <p:nvPr/>
        </p:nvSpPr>
        <p:spPr>
          <a:xfrm>
            <a:off x="10158118" y="1185055"/>
            <a:ext cx="1698522"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连敏言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）精读的功能：与</a:t>
            </a:r>
            <a:r>
              <a:rPr lang="en-US" altLang="zh-CN" sz="1600" dirty="0" err="1">
                <a:solidFill>
                  <a:schemeClr val="tx1"/>
                </a:solidFill>
                <a:latin typeface="微软雅黑" panose="020B0503020204020204" pitchFamily="34" charset="-122"/>
                <a:ea typeface="微软雅黑" panose="020B0503020204020204" pitchFamily="34" charset="-122"/>
              </a:rPr>
              <a:t>GoogleTask</a:t>
            </a:r>
            <a:r>
              <a:rPr lang="zh-CN" altLang="en-US" sz="1600" dirty="0">
                <a:solidFill>
                  <a:schemeClr val="tx1"/>
                </a:solidFill>
                <a:latin typeface="微软雅黑" panose="020B0503020204020204" pitchFamily="34" charset="-122"/>
                <a:ea typeface="微软雅黑" panose="020B0503020204020204" pitchFamily="34" charset="-122"/>
              </a:rPr>
              <a:t>同步</a:t>
            </a:r>
            <a:endParaRPr lang="en-US" altLang="zh-CN"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87B21571-BA5D-FE33-83CD-44C62C24416C}"/>
              </a:ext>
            </a:extLst>
          </p:cNvPr>
          <p:cNvSpPr txBox="1"/>
          <p:nvPr/>
        </p:nvSpPr>
        <p:spPr>
          <a:xfrm>
            <a:off x="9859924" y="1282995"/>
            <a:ext cx="1698522"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王晓慧</a:t>
            </a:r>
          </a:p>
        </p:txBody>
      </p:sp>
      <p:sp>
        <p:nvSpPr>
          <p:cNvPr id="14" name="文本框 13">
            <a:extLst>
              <a:ext uri="{FF2B5EF4-FFF2-40B4-BE49-F238E27FC236}">
                <a16:creationId xmlns:a16="http://schemas.microsoft.com/office/drawing/2014/main" id="{C9081238-D6A5-D6EF-8417-9673E2A02ADA}"/>
              </a:ext>
            </a:extLst>
          </p:cNvPr>
          <p:cNvSpPr txBox="1"/>
          <p:nvPr/>
        </p:nvSpPr>
        <p:spPr>
          <a:xfrm>
            <a:off x="569900" y="1745586"/>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）设计顺序图：</a:t>
            </a:r>
          </a:p>
        </p:txBody>
      </p:sp>
      <p:sp>
        <p:nvSpPr>
          <p:cNvPr id="16" name="文本框 15">
            <a:extLst>
              <a:ext uri="{FF2B5EF4-FFF2-40B4-BE49-F238E27FC236}">
                <a16:creationId xmlns:a16="http://schemas.microsoft.com/office/drawing/2014/main" id="{F9E54375-DA69-767C-4ECA-49C6BE4F7CA0}"/>
              </a:ext>
            </a:extLst>
          </p:cNvPr>
          <p:cNvSpPr txBox="1"/>
          <p:nvPr/>
        </p:nvSpPr>
        <p:spPr>
          <a:xfrm>
            <a:off x="6167761" y="1698493"/>
            <a:ext cx="1896853"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）设计类图：</a:t>
            </a:r>
          </a:p>
        </p:txBody>
      </p:sp>
      <p:sp>
        <p:nvSpPr>
          <p:cNvPr id="17" name="文本框 16">
            <a:extLst>
              <a:ext uri="{FF2B5EF4-FFF2-40B4-BE49-F238E27FC236}">
                <a16:creationId xmlns:a16="http://schemas.microsoft.com/office/drawing/2014/main" id="{FB5F5CD0-04CD-F4EF-6156-1FB635237997}"/>
              </a:ext>
            </a:extLst>
          </p:cNvPr>
          <p:cNvSpPr txBox="1"/>
          <p:nvPr/>
        </p:nvSpPr>
        <p:spPr>
          <a:xfrm>
            <a:off x="621873" y="4284997"/>
            <a:ext cx="4077718" cy="338554"/>
          </a:xfrm>
          <a:prstGeom prst="rect">
            <a:avLst/>
          </a:prstGeom>
          <a:noFill/>
        </p:spPr>
        <p:txBody>
          <a:bodyPr wrap="square"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）代码标注情况：</a:t>
            </a:r>
            <a:r>
              <a:rPr lang="zh-CN" altLang="en-US" sz="1600" dirty="0">
                <a:latin typeface="微软雅黑" panose="020B0503020204020204" pitchFamily="34" charset="-122"/>
                <a:ea typeface="微软雅黑" panose="020B0503020204020204" pitchFamily="34" charset="-122"/>
              </a:rPr>
              <a:t>标注代码约</a:t>
            </a:r>
            <a:r>
              <a:rPr lang="en-US" altLang="zh-CN" sz="1600" dirty="0">
                <a:latin typeface="微软雅黑" panose="020B0503020204020204" pitchFamily="34" charset="-122"/>
                <a:ea typeface="微软雅黑" panose="020B0503020204020204" pitchFamily="34" charset="-122"/>
              </a:rPr>
              <a:t>1600</a:t>
            </a:r>
            <a:r>
              <a:rPr lang="zh-CN" altLang="en-US" sz="1600" dirty="0">
                <a:latin typeface="微软雅黑" panose="020B0503020204020204" pitchFamily="34" charset="-122"/>
                <a:ea typeface="微软雅黑" panose="020B0503020204020204" pitchFamily="34" charset="-122"/>
              </a:rPr>
              <a:t>行</a:t>
            </a: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C3896200-1F1F-23E6-7499-4CA4A92457AE}"/>
              </a:ext>
            </a:extLst>
          </p:cNvPr>
          <p:cNvPicPr>
            <a:picLocks noChangeAspect="1"/>
          </p:cNvPicPr>
          <p:nvPr/>
        </p:nvPicPr>
        <p:blipFill>
          <a:blip r:embed="rId3"/>
          <a:stretch>
            <a:fillRect/>
          </a:stretch>
        </p:blipFill>
        <p:spPr>
          <a:xfrm>
            <a:off x="6459360" y="2084140"/>
            <a:ext cx="4609534" cy="2726068"/>
          </a:xfrm>
          <a:prstGeom prst="rect">
            <a:avLst/>
          </a:prstGeom>
        </p:spPr>
      </p:pic>
      <p:pic>
        <p:nvPicPr>
          <p:cNvPr id="13" name="图片 12">
            <a:extLst>
              <a:ext uri="{FF2B5EF4-FFF2-40B4-BE49-F238E27FC236}">
                <a16:creationId xmlns:a16="http://schemas.microsoft.com/office/drawing/2014/main" id="{6746384D-4791-BF94-A94A-CEB272010B85}"/>
              </a:ext>
            </a:extLst>
          </p:cNvPr>
          <p:cNvPicPr>
            <a:picLocks noChangeAspect="1"/>
          </p:cNvPicPr>
          <p:nvPr/>
        </p:nvPicPr>
        <p:blipFill>
          <a:blip r:embed="rId4"/>
          <a:stretch>
            <a:fillRect/>
          </a:stretch>
        </p:blipFill>
        <p:spPr>
          <a:xfrm>
            <a:off x="908385" y="2114025"/>
            <a:ext cx="4204265" cy="2170972"/>
          </a:xfrm>
          <a:prstGeom prst="rect">
            <a:avLst/>
          </a:prstGeom>
        </p:spPr>
      </p:pic>
      <p:pic>
        <p:nvPicPr>
          <p:cNvPr id="20" name="图片 19">
            <a:extLst>
              <a:ext uri="{FF2B5EF4-FFF2-40B4-BE49-F238E27FC236}">
                <a16:creationId xmlns:a16="http://schemas.microsoft.com/office/drawing/2014/main" id="{B49DCD94-2BD1-2AAA-3787-994547873B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385" y="4598940"/>
            <a:ext cx="4204265" cy="1774527"/>
          </a:xfrm>
          <a:prstGeom prst="rect">
            <a:avLst/>
          </a:prstGeom>
        </p:spPr>
      </p:pic>
    </p:spTree>
    <p:extLst>
      <p:ext uri="{BB962C8B-B14F-4D97-AF65-F5344CB8AC3E}">
        <p14:creationId xmlns:p14="http://schemas.microsoft.com/office/powerpoint/2010/main" val="1002112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extLst>
      <p:ext uri="{BB962C8B-B14F-4D97-AF65-F5344CB8AC3E}">
        <p14:creationId xmlns:p14="http://schemas.microsoft.com/office/powerpoint/2010/main" val="1078774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AD53AC4F-8497-2CBD-EDB7-3BBAC4232A83}"/>
              </a:ext>
            </a:extLst>
          </p:cNvPr>
          <p:cNvSpPr txBox="1"/>
          <p:nvPr/>
        </p:nvSpPr>
        <p:spPr>
          <a:xfrm>
            <a:off x="678720" y="1286269"/>
            <a:ext cx="4926419" cy="2446824"/>
          </a:xfrm>
          <a:prstGeom prst="rect">
            <a:avLst/>
          </a:prstGeom>
          <a:noFill/>
        </p:spPr>
        <p:txBody>
          <a:bodyPr wrap="square" rtlCol="0">
            <a:spAutoFit/>
          </a:bodyPr>
          <a:lstStyle/>
          <a:p>
            <a:pPr algn="just">
              <a:lnSpc>
                <a:spcPct val="150000"/>
              </a:lnSpc>
            </a:pPr>
            <a:r>
              <a:rPr lang="zh-CN" altLang="en-US" kern="100" spc="40" dirty="0">
                <a:solidFill>
                  <a:srgbClr val="000000"/>
                </a:solidFill>
                <a:effectLst/>
                <a:latin typeface="黑体" panose="02010609060101010101" pitchFamily="49" charset="-122"/>
                <a:ea typeface="黑体" panose="02010609060101010101" pitchFamily="49" charset="-122"/>
                <a:cs typeface="Segoe UI" panose="020B0502040204020203" pitchFamily="34" charset="0"/>
              </a:rPr>
              <a:t>代码编程规范</a:t>
            </a:r>
            <a:endParaRPr lang="zh-CN" altLang="zh-CN"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zh-CN" kern="100" dirty="0">
                <a:effectLst/>
                <a:latin typeface="黑体" panose="02010609060101010101" pitchFamily="49" charset="-122"/>
                <a:ea typeface="黑体" panose="02010609060101010101" pitchFamily="49" charset="-122"/>
              </a:rPr>
              <a:t>代码可读性高，常量、变量、类名命名规范</a:t>
            </a:r>
            <a:endParaRPr lang="en-US" altLang="zh-CN"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en-US" kern="100" dirty="0">
                <a:effectLst/>
                <a:latin typeface="黑体" panose="02010609060101010101" pitchFamily="49" charset="-122"/>
                <a:ea typeface="黑体" panose="02010609060101010101" pitchFamily="49" charset="-122"/>
              </a:rPr>
              <a:t>代码注释完善</a:t>
            </a:r>
            <a:endParaRPr lang="en-US" altLang="zh-CN"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en-US" kern="100" dirty="0">
                <a:effectLst/>
                <a:latin typeface="黑体" panose="02010609060101010101" pitchFamily="49" charset="-122"/>
                <a:ea typeface="黑体" panose="02010609060101010101" pitchFamily="49" charset="-122"/>
              </a:rPr>
              <a:t>模块化设计</a:t>
            </a:r>
            <a:endParaRPr lang="en-US" altLang="zh-CN"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en-US" kern="100" dirty="0">
                <a:effectLst/>
                <a:latin typeface="黑体" panose="02010609060101010101" pitchFamily="49" charset="-122"/>
                <a:ea typeface="黑体" panose="02010609060101010101" pitchFamily="49" charset="-122"/>
              </a:rPr>
              <a:t>有完善的错误和异常处理</a:t>
            </a:r>
            <a:endParaRPr lang="en-US" altLang="zh-CN" kern="100" dirty="0">
              <a:effectLst/>
              <a:latin typeface="黑体" panose="02010609060101010101" pitchFamily="49" charset="-122"/>
              <a:ea typeface="黑体" panose="02010609060101010101" pitchFamily="49" charset="-122"/>
            </a:endParaRPr>
          </a:p>
          <a:p>
            <a:endParaRPr lang="zh-CN" altLang="en-US" dirty="0"/>
          </a:p>
        </p:txBody>
      </p:sp>
      <p:sp>
        <p:nvSpPr>
          <p:cNvPr id="17" name="文本框 16">
            <a:extLst>
              <a:ext uri="{FF2B5EF4-FFF2-40B4-BE49-F238E27FC236}">
                <a16:creationId xmlns:a16="http://schemas.microsoft.com/office/drawing/2014/main" id="{D1BB2F5A-360B-4420-6581-B9BF09BB7513}"/>
              </a:ext>
            </a:extLst>
          </p:cNvPr>
          <p:cNvSpPr txBox="1"/>
          <p:nvPr/>
        </p:nvSpPr>
        <p:spPr>
          <a:xfrm>
            <a:off x="695188" y="3486998"/>
            <a:ext cx="4699590" cy="2862322"/>
          </a:xfrm>
          <a:prstGeom prst="rect">
            <a:avLst/>
          </a:prstGeom>
          <a:noFill/>
        </p:spPr>
        <p:txBody>
          <a:bodyPr wrap="square" rtlCol="0">
            <a:spAutoFit/>
          </a:bodyPr>
          <a:lstStyle/>
          <a:p>
            <a:pPr indent="266700" algn="just">
              <a:lnSpc>
                <a:spcPct val="150000"/>
              </a:lnSpc>
            </a:pPr>
            <a:r>
              <a:rPr lang="zh-CN" altLang="zh-CN" sz="1200" kern="100" dirty="0">
                <a:effectLst/>
                <a:latin typeface="黑体" panose="02010609060101010101" pitchFamily="49" charset="-122"/>
                <a:ea typeface="黑体" panose="02010609060101010101" pitchFamily="49" charset="-122"/>
              </a:rPr>
              <a:t>小米便签将代码分为了</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data(</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数据持久化包</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a:t>
            </a:r>
            <a:r>
              <a:rPr lang="en-US" altLang="zh-CN" sz="1200" kern="100" dirty="0" err="1">
                <a:effectLst/>
                <a:latin typeface="黑体" panose="02010609060101010101" pitchFamily="49" charset="-122"/>
                <a:ea typeface="黑体" panose="02010609060101010101" pitchFamily="49" charset="-122"/>
                <a:cs typeface="宋体" panose="02010600030101010101" pitchFamily="2" charset="-122"/>
              </a:rPr>
              <a:t>gtask</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（同步分享包）、</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model</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（数据库对象数据映射包）、</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tool</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（工具包）、</a:t>
            </a:r>
            <a:r>
              <a:rPr lang="en-US" altLang="zh-CN" sz="1200" kern="100" dirty="0" err="1">
                <a:effectLst/>
                <a:latin typeface="黑体" panose="02010609060101010101" pitchFamily="49" charset="-122"/>
                <a:ea typeface="黑体" panose="02010609060101010101" pitchFamily="49" charset="-122"/>
                <a:cs typeface="宋体" panose="02010600030101010101" pitchFamily="2" charset="-122"/>
              </a:rPr>
              <a:t>ui</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（界面空间设计包）、</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widget</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（便签部件设计包）编写</a:t>
            </a:r>
            <a:r>
              <a:rPr lang="zh-CN" altLang="zh-CN" sz="1200" kern="100" dirty="0">
                <a:effectLst/>
                <a:latin typeface="黑体" panose="02010609060101010101" pitchFamily="49" charset="-122"/>
                <a:ea typeface="黑体" panose="02010609060101010101" pitchFamily="49" charset="-122"/>
              </a:rPr>
              <a:t>，其中每个包通过访问修改数据持久层</a:t>
            </a:r>
            <a:r>
              <a:rPr lang="en-US" altLang="zh-CN" sz="1200" kern="100" dirty="0">
                <a:effectLst/>
                <a:latin typeface="黑体" panose="02010609060101010101" pitchFamily="49" charset="-122"/>
                <a:ea typeface="黑体" panose="02010609060101010101" pitchFamily="49" charset="-122"/>
              </a:rPr>
              <a:t>data</a:t>
            </a:r>
            <a:r>
              <a:rPr lang="zh-CN" altLang="zh-CN" sz="1200" kern="100" dirty="0">
                <a:effectLst/>
                <a:latin typeface="黑体" panose="02010609060101010101" pitchFamily="49" charset="-122"/>
                <a:ea typeface="黑体" panose="02010609060101010101" pitchFamily="49" charset="-122"/>
              </a:rPr>
              <a:t>实现数据共享，界面层通过调用工具包中的类实现便签在</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手机上的保存，通过</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widget</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显示出界面信息。同时界面层可以操作</a:t>
            </a:r>
            <a:r>
              <a:rPr lang="en-US" altLang="zh-CN" sz="1200" kern="100" dirty="0" err="1">
                <a:effectLst/>
                <a:latin typeface="黑体" panose="02010609060101010101" pitchFamily="49" charset="-122"/>
                <a:ea typeface="黑体" panose="02010609060101010101" pitchFamily="49" charset="-122"/>
                <a:cs typeface="宋体" panose="02010600030101010101" pitchFamily="2" charset="-122"/>
              </a:rPr>
              <a:t>gtask</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与</a:t>
            </a:r>
            <a:r>
              <a:rPr lang="en-US" altLang="zh-CN" sz="1200" kern="100" dirty="0">
                <a:effectLst/>
                <a:latin typeface="黑体" panose="02010609060101010101" pitchFamily="49" charset="-122"/>
                <a:ea typeface="黑体" panose="02010609060101010101" pitchFamily="49" charset="-122"/>
                <a:cs typeface="宋体" panose="02010600030101010101" pitchFamily="2" charset="-122"/>
              </a:rPr>
              <a:t>Google Tasks</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进行消息同步。</a:t>
            </a:r>
            <a:endParaRPr lang="zh-CN" altLang="zh-CN" sz="1200" kern="100" dirty="0">
              <a:effectLst/>
              <a:latin typeface="黑体" panose="02010609060101010101" pitchFamily="49" charset="-122"/>
              <a:ea typeface="黑体" panose="02010609060101010101" pitchFamily="49" charset="-122"/>
            </a:endParaRPr>
          </a:p>
          <a:p>
            <a:pPr indent="266700" algn="just">
              <a:lnSpc>
                <a:spcPct val="150000"/>
              </a:lnSpc>
            </a:pPr>
            <a:r>
              <a:rPr lang="zh-CN" altLang="zh-CN" sz="1200" kern="100" dirty="0">
                <a:effectLst/>
                <a:latin typeface="黑体" panose="02010609060101010101" pitchFamily="49" charset="-122"/>
                <a:ea typeface="黑体" panose="02010609060101010101" pitchFamily="49" charset="-122"/>
              </a:rPr>
              <a:t>通过这样的模块化设计</a:t>
            </a:r>
            <a:r>
              <a:rPr lang="zh-CN" altLang="zh-CN" sz="1200" kern="100" dirty="0">
                <a:effectLst/>
                <a:latin typeface="黑体" panose="02010609060101010101" pitchFamily="49" charset="-122"/>
                <a:ea typeface="黑体" panose="02010609060101010101" pitchFamily="49" charset="-122"/>
                <a:cs typeface="宋体" panose="02010600030101010101" pitchFamily="2" charset="-122"/>
              </a:rPr>
              <a:t>，有助于提高代码的组织性和可维护性，使不同的功能和责任分开，并通过适当的接口和调用关系实现数据共享和界面显示。</a:t>
            </a:r>
            <a:endParaRPr lang="zh-CN" altLang="zh-CN" sz="1200" kern="100" dirty="0">
              <a:effectLst/>
              <a:latin typeface="黑体" panose="02010609060101010101" pitchFamily="49" charset="-122"/>
              <a:ea typeface="黑体" panose="02010609060101010101" pitchFamily="49" charset="-122"/>
            </a:endParaRPr>
          </a:p>
          <a:p>
            <a:endParaRPr lang="zh-CN" altLang="en-US" dirty="0"/>
          </a:p>
        </p:txBody>
      </p:sp>
      <p:pic>
        <p:nvPicPr>
          <p:cNvPr id="20" name="图片 19">
            <a:extLst>
              <a:ext uri="{FF2B5EF4-FFF2-40B4-BE49-F238E27FC236}">
                <a16:creationId xmlns:a16="http://schemas.microsoft.com/office/drawing/2014/main" id="{CE1E5359-475C-2D7F-AB8D-91FF9F8377C8}"/>
              </a:ext>
            </a:extLst>
          </p:cNvPr>
          <p:cNvPicPr>
            <a:picLocks noChangeAspect="1"/>
          </p:cNvPicPr>
          <p:nvPr/>
        </p:nvPicPr>
        <p:blipFill rotWithShape="1">
          <a:blip r:embed="rId3"/>
          <a:srcRect r="4009"/>
          <a:stretch/>
        </p:blipFill>
        <p:spPr>
          <a:xfrm>
            <a:off x="5741478" y="1165480"/>
            <a:ext cx="5677889" cy="590550"/>
          </a:xfrm>
          <a:prstGeom prst="rect">
            <a:avLst/>
          </a:prstGeom>
        </p:spPr>
      </p:pic>
      <p:sp>
        <p:nvSpPr>
          <p:cNvPr id="21" name="文本框 20">
            <a:extLst>
              <a:ext uri="{FF2B5EF4-FFF2-40B4-BE49-F238E27FC236}">
                <a16:creationId xmlns:a16="http://schemas.microsoft.com/office/drawing/2014/main" id="{451833B5-DDCC-4C75-9F85-C66A293F34F9}"/>
              </a:ext>
            </a:extLst>
          </p:cNvPr>
          <p:cNvSpPr txBox="1"/>
          <p:nvPr/>
        </p:nvSpPr>
        <p:spPr>
          <a:xfrm>
            <a:off x="5757536" y="1774814"/>
            <a:ext cx="4846670" cy="307777"/>
          </a:xfrm>
          <a:prstGeom prst="rect">
            <a:avLst/>
          </a:prstGeom>
          <a:noFill/>
        </p:spPr>
        <p:txBody>
          <a:bodyPr wrap="square" rtlCol="0">
            <a:spAutoFit/>
          </a:bodyPr>
          <a:lstStyle/>
          <a:p>
            <a:r>
              <a:rPr lang="zh-CN" altLang="en-US" sz="1400" dirty="0">
                <a:latin typeface="黑体" panose="02010609060101010101" pitchFamily="49" charset="-122"/>
                <a:ea typeface="黑体" panose="02010609060101010101" pitchFamily="49" charset="-122"/>
              </a:rPr>
              <a:t>驼峰式命名，</a:t>
            </a:r>
            <a:r>
              <a:rPr lang="zh-CN" altLang="zh-CN" sz="1400" kern="100" dirty="0">
                <a:effectLst/>
                <a:latin typeface="黑体" panose="02010609060101010101" pitchFamily="49" charset="-122"/>
                <a:ea typeface="黑体" panose="02010609060101010101" pitchFamily="49" charset="-122"/>
                <a:cs typeface="Times New Roman" panose="02020603050405020304" pitchFamily="18" charset="0"/>
              </a:rPr>
              <a:t>静态常量</a:t>
            </a:r>
            <a:r>
              <a:rPr lang="zh-CN" altLang="en-US" sz="1400" kern="100" dirty="0">
                <a:effectLst/>
                <a:latin typeface="黑体" panose="02010609060101010101" pitchFamily="49" charset="-122"/>
                <a:ea typeface="黑体" panose="02010609060101010101" pitchFamily="49" charset="-122"/>
                <a:cs typeface="Times New Roman" panose="02020603050405020304" pitchFamily="18" charset="0"/>
              </a:rPr>
              <a:t>全大写用</a:t>
            </a:r>
            <a:r>
              <a:rPr lang="en-US" altLang="zh-CN" sz="1400" kern="100" dirty="0">
                <a:latin typeface="黑体" panose="02010609060101010101" pitchFamily="49" charset="-122"/>
                <a:ea typeface="黑体" panose="02010609060101010101" pitchFamily="49" charset="-122"/>
                <a:cs typeface="Times New Roman" panose="02020603050405020304" pitchFamily="18" charset="0"/>
              </a:rPr>
              <a:t>_</a:t>
            </a:r>
            <a:r>
              <a:rPr lang="zh-CN" altLang="en-US" sz="1400" kern="100" dirty="0">
                <a:latin typeface="黑体" panose="02010609060101010101" pitchFamily="49" charset="-122"/>
                <a:ea typeface="黑体" panose="02010609060101010101" pitchFamily="49" charset="-122"/>
                <a:cs typeface="Times New Roman" panose="02020603050405020304" pitchFamily="18" charset="0"/>
              </a:rPr>
              <a:t>分割，名称具有可读性</a:t>
            </a:r>
            <a:endParaRPr lang="zh-CN" altLang="en-US" sz="1400" dirty="0">
              <a:latin typeface="黑体" panose="02010609060101010101" pitchFamily="49" charset="-122"/>
              <a:ea typeface="黑体" panose="02010609060101010101" pitchFamily="49" charset="-122"/>
            </a:endParaRPr>
          </a:p>
        </p:txBody>
      </p:sp>
      <p:pic>
        <p:nvPicPr>
          <p:cNvPr id="23" name="图片 22">
            <a:extLst>
              <a:ext uri="{FF2B5EF4-FFF2-40B4-BE49-F238E27FC236}">
                <a16:creationId xmlns:a16="http://schemas.microsoft.com/office/drawing/2014/main" id="{B6196C06-374B-45D0-BB2E-6D367B6F7F03}"/>
              </a:ext>
            </a:extLst>
          </p:cNvPr>
          <p:cNvPicPr>
            <a:picLocks noChangeAspect="1"/>
          </p:cNvPicPr>
          <p:nvPr/>
        </p:nvPicPr>
        <p:blipFill>
          <a:blip r:embed="rId4"/>
          <a:stretch>
            <a:fillRect/>
          </a:stretch>
        </p:blipFill>
        <p:spPr>
          <a:xfrm>
            <a:off x="5771711" y="2101375"/>
            <a:ext cx="5392473" cy="4117358"/>
          </a:xfrm>
          <a:prstGeom prst="rect">
            <a:avLst/>
          </a:prstGeom>
        </p:spPr>
      </p:pic>
    </p:spTree>
    <p:extLst>
      <p:ext uri="{BB962C8B-B14F-4D97-AF65-F5344CB8AC3E}">
        <p14:creationId xmlns:p14="http://schemas.microsoft.com/office/powerpoint/2010/main" val="1263059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3CA6A469-DB18-9491-D34F-2E316F6A44EB}"/>
              </a:ext>
            </a:extLst>
          </p:cNvPr>
          <p:cNvSpPr txBox="1"/>
          <p:nvPr/>
        </p:nvSpPr>
        <p:spPr>
          <a:xfrm>
            <a:off x="569900" y="1286269"/>
            <a:ext cx="3179849" cy="1615827"/>
          </a:xfrm>
          <a:prstGeom prst="rect">
            <a:avLst/>
          </a:prstGeom>
          <a:noFill/>
        </p:spPr>
        <p:txBody>
          <a:bodyPr wrap="square" rtlCol="0">
            <a:spAutoFit/>
          </a:bodyPr>
          <a:lstStyle/>
          <a:p>
            <a:pPr algn="just">
              <a:lnSpc>
                <a:spcPct val="150000"/>
              </a:lnSpc>
            </a:pPr>
            <a:r>
              <a:rPr lang="zh-CN" altLang="en-US" kern="100" spc="40" dirty="0">
                <a:solidFill>
                  <a:srgbClr val="000000"/>
                </a:solidFill>
                <a:latin typeface="黑体" panose="02010609060101010101" pitchFamily="49" charset="-122"/>
                <a:ea typeface="黑体" panose="02010609060101010101" pitchFamily="49" charset="-122"/>
                <a:cs typeface="Segoe UI" panose="020B0502040204020203" pitchFamily="34" charset="0"/>
              </a:rPr>
              <a:t>缺陷</a:t>
            </a:r>
            <a:endParaRPr lang="zh-CN" altLang="zh-CN" sz="1800"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en-US" sz="1800" kern="100" dirty="0">
                <a:effectLst/>
                <a:latin typeface="黑体" panose="02010609060101010101" pitchFamily="49" charset="-122"/>
                <a:ea typeface="黑体" panose="02010609060101010101" pitchFamily="49" charset="-122"/>
              </a:rPr>
              <a:t>存在重复的字符串常量</a:t>
            </a:r>
            <a:endParaRPr lang="en-US" altLang="zh-CN" sz="1800" kern="100" dirty="0">
              <a:effectLst/>
              <a:latin typeface="黑体" panose="02010609060101010101" pitchFamily="49" charset="-122"/>
              <a:ea typeface="黑体" panose="02010609060101010101" pitchFamily="49" charset="-122"/>
            </a:endParaRPr>
          </a:p>
          <a:p>
            <a:pPr marL="342900" lvl="0" indent="-342900" algn="just">
              <a:lnSpc>
                <a:spcPct val="150000"/>
              </a:lnSpc>
              <a:buFont typeface="Wingdings" panose="05000000000000000000" pitchFamily="2" charset="2"/>
              <a:buChar char=""/>
            </a:pPr>
            <a:r>
              <a:rPr lang="zh-CN" altLang="en-US" sz="1800" kern="100" dirty="0">
                <a:effectLst/>
                <a:latin typeface="黑体" panose="02010609060101010101" pitchFamily="49" charset="-122"/>
                <a:ea typeface="黑体" panose="02010609060101010101" pitchFamily="49" charset="-122"/>
              </a:rPr>
              <a:t>存在资源泄露的可能性</a:t>
            </a:r>
            <a:endParaRPr lang="en-US" altLang="zh-CN" sz="1800" kern="100" dirty="0">
              <a:effectLst/>
              <a:latin typeface="黑体" panose="02010609060101010101" pitchFamily="49" charset="-122"/>
              <a:ea typeface="黑体" panose="02010609060101010101" pitchFamily="49" charset="-122"/>
            </a:endParaRPr>
          </a:p>
          <a:p>
            <a:endParaRPr lang="zh-CN" altLang="en-US" dirty="0"/>
          </a:p>
        </p:txBody>
      </p:sp>
      <p:pic>
        <p:nvPicPr>
          <p:cNvPr id="9" name="图片 8">
            <a:extLst>
              <a:ext uri="{FF2B5EF4-FFF2-40B4-BE49-F238E27FC236}">
                <a16:creationId xmlns:a16="http://schemas.microsoft.com/office/drawing/2014/main" id="{9B586B48-DE2F-310E-4A50-DB7546FF6A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140" y="1182112"/>
            <a:ext cx="4321382" cy="1518558"/>
          </a:xfrm>
          <a:prstGeom prst="rect">
            <a:avLst/>
          </a:prstGeom>
        </p:spPr>
      </p:pic>
      <p:pic>
        <p:nvPicPr>
          <p:cNvPr id="12" name="图片 11">
            <a:extLst>
              <a:ext uri="{FF2B5EF4-FFF2-40B4-BE49-F238E27FC236}">
                <a16:creationId xmlns:a16="http://schemas.microsoft.com/office/drawing/2014/main" id="{332F225F-FC1B-89B1-2CF7-C05F1B2493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0950" y="1182112"/>
            <a:ext cx="3162463" cy="1358970"/>
          </a:xfrm>
          <a:prstGeom prst="rect">
            <a:avLst/>
          </a:prstGeom>
        </p:spPr>
      </p:pic>
      <p:pic>
        <p:nvPicPr>
          <p:cNvPr id="17" name="图片 16">
            <a:extLst>
              <a:ext uri="{FF2B5EF4-FFF2-40B4-BE49-F238E27FC236}">
                <a16:creationId xmlns:a16="http://schemas.microsoft.com/office/drawing/2014/main" id="{E0364FB6-B482-BB85-050A-0F1F1437B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3140" y="2759954"/>
            <a:ext cx="4323830" cy="989792"/>
          </a:xfrm>
          <a:prstGeom prst="rect">
            <a:avLst/>
          </a:prstGeom>
        </p:spPr>
      </p:pic>
      <p:pic>
        <p:nvPicPr>
          <p:cNvPr id="20" name="图片 19">
            <a:extLst>
              <a:ext uri="{FF2B5EF4-FFF2-40B4-BE49-F238E27FC236}">
                <a16:creationId xmlns:a16="http://schemas.microsoft.com/office/drawing/2014/main" id="{04D667A4-7DEE-38D8-9FAB-5C5F308449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0949" y="2777616"/>
            <a:ext cx="3162463" cy="972130"/>
          </a:xfrm>
          <a:prstGeom prst="rect">
            <a:avLst/>
          </a:prstGeom>
        </p:spPr>
      </p:pic>
      <p:sp>
        <p:nvSpPr>
          <p:cNvPr id="21" name="文本框 20">
            <a:extLst>
              <a:ext uri="{FF2B5EF4-FFF2-40B4-BE49-F238E27FC236}">
                <a16:creationId xmlns:a16="http://schemas.microsoft.com/office/drawing/2014/main" id="{D63E072E-66D8-C882-13DA-8FCB9C6C29EE}"/>
              </a:ext>
            </a:extLst>
          </p:cNvPr>
          <p:cNvSpPr txBox="1"/>
          <p:nvPr/>
        </p:nvSpPr>
        <p:spPr>
          <a:xfrm>
            <a:off x="595346" y="2697765"/>
            <a:ext cx="3052258" cy="1011367"/>
          </a:xfrm>
          <a:prstGeom prst="rect">
            <a:avLst/>
          </a:prstGeom>
          <a:noFill/>
        </p:spPr>
        <p:txBody>
          <a:bodyPr wrap="square" rtlCol="0">
            <a:spAutoFit/>
          </a:bodyPr>
          <a:lstStyle/>
          <a:p>
            <a:pPr indent="266700" algn="just">
              <a:lnSpc>
                <a:spcPct val="150000"/>
              </a:lnSpc>
            </a:pPr>
            <a:r>
              <a:rPr lang="zh-CN" altLang="zh-CN" sz="1400" kern="100" dirty="0">
                <a:effectLst/>
                <a:latin typeface="黑体" panose="02010609060101010101" pitchFamily="49" charset="-122"/>
                <a:ea typeface="黑体" panose="02010609060101010101" pitchFamily="49" charset="-122"/>
              </a:rPr>
              <a:t>这里的四处</a:t>
            </a:r>
            <a:r>
              <a:rPr lang="en-US" altLang="zh-CN" sz="1400" kern="100" dirty="0">
                <a:effectLst/>
                <a:latin typeface="黑体" panose="02010609060101010101" pitchFamily="49" charset="-122"/>
                <a:ea typeface="黑体" panose="02010609060101010101" pitchFamily="49" charset="-122"/>
              </a:rPr>
              <a:t>Unknown URI</a:t>
            </a:r>
            <a:r>
              <a:rPr lang="zh-CN" altLang="zh-CN" sz="1400" kern="100" dirty="0">
                <a:effectLst/>
                <a:latin typeface="黑体" panose="02010609060101010101" pitchFamily="49" charset="-122"/>
                <a:ea typeface="黑体" panose="02010609060101010101" pitchFamily="49" charset="-122"/>
              </a:rPr>
              <a:t>应用一个常量来代替，这样可以有效的降低维护成本，同时也节省时间。</a:t>
            </a:r>
          </a:p>
        </p:txBody>
      </p:sp>
      <p:pic>
        <p:nvPicPr>
          <p:cNvPr id="22" name="picture" descr="descript">
            <a:extLst>
              <a:ext uri="{FF2B5EF4-FFF2-40B4-BE49-F238E27FC236}">
                <a16:creationId xmlns:a16="http://schemas.microsoft.com/office/drawing/2014/main" id="{47EE1541-DFAD-E4FA-6C80-85870C5B1826}"/>
              </a:ext>
            </a:extLst>
          </p:cNvPr>
          <p:cNvPicPr/>
          <p:nvPr/>
        </p:nvPicPr>
        <p:blipFill>
          <a:blip r:embed="rId7"/>
          <a:stretch>
            <a:fillRect/>
          </a:stretch>
        </p:blipFill>
        <p:spPr>
          <a:xfrm>
            <a:off x="392209" y="3903301"/>
            <a:ext cx="3483084" cy="2354180"/>
          </a:xfrm>
          <a:prstGeom prst="rect">
            <a:avLst/>
          </a:prstGeom>
        </p:spPr>
      </p:pic>
      <p:sp>
        <p:nvSpPr>
          <p:cNvPr id="23" name="文本框 22">
            <a:extLst>
              <a:ext uri="{FF2B5EF4-FFF2-40B4-BE49-F238E27FC236}">
                <a16:creationId xmlns:a16="http://schemas.microsoft.com/office/drawing/2014/main" id="{4181E9E7-4E70-AFD6-A600-1C148977F667}"/>
              </a:ext>
            </a:extLst>
          </p:cNvPr>
          <p:cNvSpPr txBox="1"/>
          <p:nvPr/>
        </p:nvSpPr>
        <p:spPr>
          <a:xfrm>
            <a:off x="4359349" y="3948229"/>
            <a:ext cx="7130902" cy="2585323"/>
          </a:xfrm>
          <a:prstGeom prst="rect">
            <a:avLst/>
          </a:prstGeom>
          <a:noFill/>
        </p:spPr>
        <p:txBody>
          <a:bodyPr wrap="square" rtlCol="0">
            <a:spAutoFit/>
          </a:bodyPr>
          <a:lstStyle/>
          <a:p>
            <a:pPr indent="266700" algn="just">
              <a:lnSpc>
                <a:spcPct val="150000"/>
              </a:lnSpc>
            </a:pPr>
            <a:r>
              <a:rPr lang="zh-CN" altLang="zh-CN" sz="1600" kern="100" dirty="0">
                <a:effectLst/>
                <a:latin typeface="黑体" panose="02010609060101010101" pitchFamily="49" charset="-122"/>
                <a:ea typeface="黑体" panose="02010609060101010101" pitchFamily="49" charset="-122"/>
              </a:rPr>
              <a:t>在</a:t>
            </a:r>
            <a:r>
              <a:rPr lang="en-US" altLang="zh-CN" sz="1600" kern="100" dirty="0" err="1">
                <a:effectLst/>
                <a:latin typeface="黑体" panose="02010609060101010101" pitchFamily="49" charset="-122"/>
                <a:ea typeface="黑体" panose="02010609060101010101" pitchFamily="49" charset="-122"/>
              </a:rPr>
              <a:t>GTaskClient</a:t>
            </a:r>
            <a:r>
              <a:rPr lang="zh-CN" altLang="zh-CN" sz="1600" kern="100" dirty="0">
                <a:effectLst/>
                <a:latin typeface="黑体" panose="02010609060101010101" pitchFamily="49" charset="-122"/>
                <a:ea typeface="黑体" panose="02010609060101010101" pitchFamily="49" charset="-122"/>
              </a:rPr>
              <a:t>类中，创建了一个</a:t>
            </a:r>
            <a:r>
              <a:rPr lang="en-US" altLang="zh-CN" sz="1600" kern="100" dirty="0">
                <a:effectLst/>
                <a:latin typeface="黑体" panose="02010609060101010101" pitchFamily="49" charset="-122"/>
                <a:ea typeface="黑体" panose="02010609060101010101" pitchFamily="49" charset="-122"/>
              </a:rPr>
              <a:t> </a:t>
            </a:r>
            <a:r>
              <a:rPr lang="en-US" altLang="zh-CN" sz="1600" kern="100" dirty="0" err="1">
                <a:effectLst/>
                <a:latin typeface="黑体" panose="02010609060101010101" pitchFamily="49" charset="-122"/>
                <a:ea typeface="黑体" panose="02010609060101010101" pitchFamily="49" charset="-122"/>
              </a:rPr>
              <a:t>BufferedReader</a:t>
            </a:r>
            <a:r>
              <a:rPr lang="en-US" altLang="zh-CN" sz="1600" kern="100" dirty="0">
                <a:effectLst/>
                <a:latin typeface="黑体" panose="02010609060101010101" pitchFamily="49" charset="-122"/>
                <a:ea typeface="黑体" panose="02010609060101010101" pitchFamily="49" charset="-122"/>
              </a:rPr>
              <a:t> </a:t>
            </a:r>
            <a:r>
              <a:rPr lang="zh-CN" altLang="zh-CN" sz="1600" kern="100" dirty="0">
                <a:effectLst/>
                <a:latin typeface="黑体" panose="02010609060101010101" pitchFamily="49" charset="-122"/>
                <a:ea typeface="黑体" panose="02010609060101010101" pitchFamily="49" charset="-122"/>
              </a:rPr>
              <a:t>对象</a:t>
            </a:r>
            <a:r>
              <a:rPr lang="en-US" altLang="zh-CN" sz="1600" kern="100" dirty="0">
                <a:effectLst/>
                <a:latin typeface="黑体" panose="02010609060101010101" pitchFamily="49" charset="-122"/>
                <a:ea typeface="黑体" panose="02010609060101010101" pitchFamily="49" charset="-122"/>
              </a:rPr>
              <a:t> </a:t>
            </a:r>
            <a:r>
              <a:rPr lang="en-US" altLang="zh-CN" sz="1600" kern="100" dirty="0" err="1">
                <a:effectLst/>
                <a:latin typeface="黑体" panose="02010609060101010101" pitchFamily="49" charset="-122"/>
                <a:ea typeface="黑体" panose="02010609060101010101" pitchFamily="49" charset="-122"/>
              </a:rPr>
              <a:t>br</a:t>
            </a:r>
            <a:r>
              <a:rPr lang="zh-CN" altLang="zh-CN" sz="1600" kern="100" dirty="0">
                <a:effectLst/>
                <a:latin typeface="黑体" panose="02010609060101010101" pitchFamily="49" charset="-122"/>
                <a:ea typeface="黑体" panose="02010609060101010101" pitchFamily="49" charset="-122"/>
              </a:rPr>
              <a:t>，并将它包裹在一个</a:t>
            </a:r>
            <a:r>
              <a:rPr lang="en-US" altLang="zh-CN" sz="1600" kern="100" dirty="0">
                <a:effectLst/>
                <a:latin typeface="黑体" panose="02010609060101010101" pitchFamily="49" charset="-122"/>
                <a:ea typeface="黑体" panose="02010609060101010101" pitchFamily="49" charset="-122"/>
              </a:rPr>
              <a:t> </a:t>
            </a:r>
            <a:r>
              <a:rPr lang="en-US" altLang="zh-CN" sz="1600" kern="100" dirty="0" err="1">
                <a:effectLst/>
                <a:latin typeface="黑体" panose="02010609060101010101" pitchFamily="49" charset="-122"/>
                <a:ea typeface="黑体" panose="02010609060101010101" pitchFamily="49" charset="-122"/>
              </a:rPr>
              <a:t>InputStreamReader</a:t>
            </a:r>
            <a:r>
              <a:rPr lang="en-US" altLang="zh-CN" sz="1600" kern="100" dirty="0">
                <a:effectLst/>
                <a:latin typeface="黑体" panose="02010609060101010101" pitchFamily="49" charset="-122"/>
                <a:ea typeface="黑体" panose="02010609060101010101" pitchFamily="49" charset="-122"/>
              </a:rPr>
              <a:t> </a:t>
            </a:r>
            <a:r>
              <a:rPr lang="zh-CN" altLang="zh-CN" sz="1600" kern="100" dirty="0">
                <a:effectLst/>
                <a:latin typeface="黑体" panose="02010609060101010101" pitchFamily="49" charset="-122"/>
                <a:ea typeface="黑体" panose="02010609060101010101" pitchFamily="49" charset="-122"/>
              </a:rPr>
              <a:t>对象</a:t>
            </a:r>
            <a:r>
              <a:rPr lang="en-US" altLang="zh-CN" sz="1600" kern="100" dirty="0">
                <a:effectLst/>
                <a:latin typeface="黑体" panose="02010609060101010101" pitchFamily="49" charset="-122"/>
                <a:ea typeface="黑体" panose="02010609060101010101" pitchFamily="49" charset="-122"/>
              </a:rPr>
              <a:t> </a:t>
            </a:r>
            <a:r>
              <a:rPr lang="en-US" altLang="zh-CN" sz="1600" kern="100" dirty="0" err="1">
                <a:effectLst/>
                <a:latin typeface="黑体" panose="02010609060101010101" pitchFamily="49" charset="-122"/>
                <a:ea typeface="黑体" panose="02010609060101010101" pitchFamily="49" charset="-122"/>
              </a:rPr>
              <a:t>isr</a:t>
            </a:r>
            <a:r>
              <a:rPr lang="en-US" altLang="zh-CN" sz="1600" kern="100" dirty="0">
                <a:effectLst/>
                <a:latin typeface="黑体" panose="02010609060101010101" pitchFamily="49" charset="-122"/>
                <a:ea typeface="黑体" panose="02010609060101010101" pitchFamily="49" charset="-122"/>
              </a:rPr>
              <a:t> </a:t>
            </a:r>
            <a:r>
              <a:rPr lang="zh-CN" altLang="zh-CN" sz="1600" kern="100" dirty="0">
                <a:effectLst/>
                <a:latin typeface="黑体" panose="02010609060101010101" pitchFamily="49" charset="-122"/>
                <a:ea typeface="黑体" panose="02010609060101010101" pitchFamily="49" charset="-122"/>
              </a:rPr>
              <a:t>上，用于从输入流中读取字符数据。但是并未正确关闭。</a:t>
            </a:r>
          </a:p>
          <a:p>
            <a:pPr indent="266700" algn="just">
              <a:lnSpc>
                <a:spcPct val="150000"/>
              </a:lnSpc>
            </a:pPr>
            <a:r>
              <a:rPr lang="zh-CN" altLang="zh-CN" sz="1600" kern="100" dirty="0">
                <a:effectLst/>
                <a:latin typeface="黑体" panose="02010609060101010101" pitchFamily="49" charset="-122"/>
                <a:ea typeface="黑体" panose="02010609060101010101" pitchFamily="49" charset="-122"/>
              </a:rPr>
              <a:t>因为</a:t>
            </a:r>
            <a:r>
              <a:rPr lang="en-US" altLang="zh-CN" sz="1600" kern="100" dirty="0">
                <a:effectLst/>
                <a:latin typeface="黑体" panose="02010609060101010101" pitchFamily="49" charset="-122"/>
                <a:ea typeface="黑体" panose="02010609060101010101" pitchFamily="49" charset="-122"/>
              </a:rPr>
              <a:t> </a:t>
            </a:r>
            <a:r>
              <a:rPr lang="en-US" altLang="zh-CN" sz="1600" kern="100" dirty="0" err="1">
                <a:effectLst/>
                <a:latin typeface="黑体" panose="02010609060101010101" pitchFamily="49" charset="-122"/>
                <a:ea typeface="黑体" panose="02010609060101010101" pitchFamily="49" charset="-122"/>
              </a:rPr>
              <a:t>BufferedReader</a:t>
            </a:r>
            <a:r>
              <a:rPr lang="en-US" altLang="zh-CN" sz="1600" kern="100" dirty="0">
                <a:effectLst/>
                <a:latin typeface="黑体" panose="02010609060101010101" pitchFamily="49" charset="-122"/>
                <a:ea typeface="黑体" panose="02010609060101010101" pitchFamily="49" charset="-122"/>
              </a:rPr>
              <a:t> </a:t>
            </a:r>
            <a:r>
              <a:rPr lang="zh-CN" altLang="zh-CN" sz="1600" kern="100" dirty="0">
                <a:effectLst/>
                <a:latin typeface="黑体" panose="02010609060101010101" pitchFamily="49" charset="-122"/>
                <a:ea typeface="黑体" panose="02010609060101010101" pitchFamily="49" charset="-122"/>
              </a:rPr>
              <a:t>对象是一个资源对象，使用完毕后需要手动关闭它来释放资源、避免资源泄露和提高程序的稳定性。若未能正确关闭资源将导致资源泄漏，这可能导致应用程序瘫痪。</a:t>
            </a:r>
          </a:p>
          <a:p>
            <a:endParaRPr lang="zh-CN" altLang="en-US" dirty="0"/>
          </a:p>
        </p:txBody>
      </p:sp>
    </p:spTree>
    <p:extLst>
      <p:ext uri="{BB962C8B-B14F-4D97-AF65-F5344CB8AC3E}">
        <p14:creationId xmlns:p14="http://schemas.microsoft.com/office/powerpoint/2010/main" val="770082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56576"/>
            <a:ext cx="5834728" cy="1198470"/>
          </a:xfrm>
          <a:prstGeom prst="rect">
            <a:avLst/>
          </a:prstGeom>
        </p:spPr>
        <p:txBody>
          <a:bodyPr wrap="square">
            <a:spAutoFit/>
          </a:bodyPr>
          <a:lstStyle/>
          <a:p>
            <a:pPr>
              <a:lnSpc>
                <a:spcPct val="130000"/>
              </a:lnSpc>
              <a:spcBef>
                <a:spcPts val="600"/>
              </a:spcBef>
              <a:defRPr/>
            </a:pPr>
            <a:r>
              <a:rPr lang="zh-CN" altLang="en-US" sz="1800" kern="100" dirty="0">
                <a:effectLst/>
                <a:latin typeface="黑体" panose="02010609060101010101" pitchFamily="49" charset="-122"/>
                <a:ea typeface="黑体" panose="02010609060101010101" pitchFamily="49" charset="-122"/>
              </a:rPr>
              <a:t>代码质量评级为</a:t>
            </a:r>
            <a:r>
              <a:rPr lang="en-US" altLang="zh-CN" sz="1800" kern="100" dirty="0">
                <a:effectLst/>
                <a:latin typeface="黑体" panose="02010609060101010101" pitchFamily="49" charset="-122"/>
                <a:ea typeface="黑体" panose="02010609060101010101" pitchFamily="49" charset="-122"/>
              </a:rPr>
              <a:t>A</a:t>
            </a:r>
          </a:p>
          <a:p>
            <a:pPr>
              <a:lnSpc>
                <a:spcPct val="130000"/>
              </a:lnSpc>
              <a:spcBef>
                <a:spcPts val="600"/>
              </a:spcBef>
              <a:defRPr/>
            </a:pPr>
            <a:r>
              <a:rPr lang="zh-CN" altLang="zh-CN" sz="1800" kern="100" dirty="0">
                <a:effectLst/>
                <a:latin typeface="黑体" panose="02010609060101010101" pitchFamily="49" charset="-122"/>
                <a:ea typeface="黑体" panose="02010609060101010101" pitchFamily="49" charset="-122"/>
              </a:rPr>
              <a:t>在小米便签软件的源代码中，共审查出</a:t>
            </a:r>
            <a:r>
              <a:rPr lang="en-US" altLang="zh-CN" sz="1800" kern="100" dirty="0">
                <a:effectLst/>
                <a:latin typeface="黑体" panose="02010609060101010101" pitchFamily="49" charset="-122"/>
                <a:ea typeface="黑体" panose="02010609060101010101" pitchFamily="49" charset="-122"/>
              </a:rPr>
              <a:t>92</a:t>
            </a:r>
            <a:r>
              <a:rPr lang="zh-CN" altLang="zh-CN" sz="1800" kern="100" dirty="0">
                <a:effectLst/>
                <a:latin typeface="黑体" panose="02010609060101010101" pitchFamily="49" charset="-122"/>
                <a:ea typeface="黑体" panose="02010609060101010101" pitchFamily="49" charset="-122"/>
              </a:rPr>
              <a:t>个问题。其中严重程度为</a:t>
            </a:r>
            <a:r>
              <a:rPr lang="en-US" altLang="zh-CN" sz="1800" kern="100" dirty="0">
                <a:effectLst/>
                <a:latin typeface="黑体" panose="02010609060101010101" pitchFamily="49" charset="-122"/>
                <a:ea typeface="黑体" panose="02010609060101010101" pitchFamily="49" charset="-122"/>
              </a:rPr>
              <a:t>Minor</a:t>
            </a:r>
            <a:r>
              <a:rPr lang="zh-CN" altLang="zh-CN" sz="1800" kern="100" dirty="0">
                <a:effectLst/>
                <a:latin typeface="黑体" panose="02010609060101010101" pitchFamily="49" charset="-122"/>
                <a:ea typeface="黑体" panose="02010609060101010101" pitchFamily="49" charset="-122"/>
              </a:rPr>
              <a:t>的</a:t>
            </a:r>
            <a:r>
              <a:rPr lang="en-US" altLang="zh-CN" sz="1800" kern="100" dirty="0">
                <a:effectLst/>
                <a:latin typeface="黑体" panose="02010609060101010101" pitchFamily="49" charset="-122"/>
                <a:ea typeface="黑体" panose="02010609060101010101" pitchFamily="49" charset="-122"/>
              </a:rPr>
              <a:t>54</a:t>
            </a:r>
            <a:r>
              <a:rPr lang="zh-CN" altLang="zh-CN" sz="1800" kern="100" dirty="0">
                <a:effectLst/>
                <a:latin typeface="黑体" panose="02010609060101010101" pitchFamily="49" charset="-122"/>
                <a:ea typeface="黑体" panose="02010609060101010101" pitchFamily="49" charset="-122"/>
              </a:rPr>
              <a:t>个问题、</a:t>
            </a:r>
            <a:r>
              <a:rPr lang="en-US" altLang="zh-CN" sz="1800" kern="100" dirty="0">
                <a:effectLst/>
                <a:latin typeface="黑体" panose="02010609060101010101" pitchFamily="49" charset="-122"/>
                <a:ea typeface="黑体" panose="02010609060101010101" pitchFamily="49" charset="-122"/>
              </a:rPr>
              <a:t>Medium</a:t>
            </a:r>
            <a:r>
              <a:rPr lang="zh-CN" altLang="zh-CN" sz="1800" kern="100" dirty="0">
                <a:effectLst/>
                <a:latin typeface="黑体" panose="02010609060101010101" pitchFamily="49" charset="-122"/>
                <a:ea typeface="黑体" panose="02010609060101010101" pitchFamily="49" charset="-122"/>
              </a:rPr>
              <a:t>的</a:t>
            </a:r>
            <a:r>
              <a:rPr lang="en-US" altLang="zh-CN" sz="1800" kern="100" dirty="0">
                <a:effectLst/>
                <a:latin typeface="黑体" panose="02010609060101010101" pitchFamily="49" charset="-122"/>
                <a:ea typeface="黑体" panose="02010609060101010101" pitchFamily="49" charset="-122"/>
              </a:rPr>
              <a:t>38</a:t>
            </a:r>
            <a:r>
              <a:rPr lang="zh-CN" altLang="zh-CN" sz="1800" kern="100" dirty="0">
                <a:effectLst/>
                <a:latin typeface="黑体" panose="02010609060101010101" pitchFamily="49" charset="-122"/>
                <a:ea typeface="黑体" panose="02010609060101010101" pitchFamily="49" charset="-122"/>
              </a:rPr>
              <a:t>个问题。</a:t>
            </a:r>
            <a:endParaRPr lang="en-US" altLang="zh-CN" sz="1800" kern="100" dirty="0">
              <a:effectLst/>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254196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err="1">
                <a:latin typeface="+mn-ea"/>
                <a:ea typeface="+mn-ea"/>
              </a:rPr>
              <a:t>Codacy</a:t>
            </a:r>
            <a:r>
              <a:rPr lang="zh-CN" altLang="en-US" dirty="0">
                <a:latin typeface="+mn-ea"/>
                <a:ea typeface="+mn-ea"/>
              </a:rPr>
              <a:t>代码质量报告图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619BFA9D-50F7-C00B-9999-CA222F2D02C1}"/>
              </a:ext>
            </a:extLst>
          </p:cNvPr>
          <p:cNvPicPr>
            <a:picLocks noChangeAspect="1"/>
          </p:cNvPicPr>
          <p:nvPr/>
        </p:nvPicPr>
        <p:blipFill>
          <a:blip r:embed="rId5"/>
          <a:stretch>
            <a:fillRect/>
          </a:stretch>
        </p:blipFill>
        <p:spPr>
          <a:xfrm>
            <a:off x="177744" y="980727"/>
            <a:ext cx="5274310" cy="3303905"/>
          </a:xfrm>
          <a:prstGeom prst="rect">
            <a:avLst/>
          </a:prstGeom>
        </p:spPr>
      </p:pic>
      <p:pic>
        <p:nvPicPr>
          <p:cNvPr id="3" name="图片 2">
            <a:extLst>
              <a:ext uri="{FF2B5EF4-FFF2-40B4-BE49-F238E27FC236}">
                <a16:creationId xmlns:a16="http://schemas.microsoft.com/office/drawing/2014/main" id="{AAAB7CD6-B67B-791E-0178-2E4D76DD3FA8}"/>
              </a:ext>
            </a:extLst>
          </p:cNvPr>
          <p:cNvPicPr>
            <a:picLocks noChangeAspect="1"/>
          </p:cNvPicPr>
          <p:nvPr/>
        </p:nvPicPr>
        <p:blipFill rotWithShape="1">
          <a:blip r:embed="rId6"/>
          <a:srcRect t="25263"/>
          <a:stretch/>
        </p:blipFill>
        <p:spPr>
          <a:xfrm>
            <a:off x="177744" y="2119423"/>
            <a:ext cx="5274310" cy="2455491"/>
          </a:xfrm>
          <a:prstGeom prst="rect">
            <a:avLst/>
          </a:prstGeom>
        </p:spPr>
      </p:pic>
      <p:pic>
        <p:nvPicPr>
          <p:cNvPr id="8" name="图片 7">
            <a:extLst>
              <a:ext uri="{FF2B5EF4-FFF2-40B4-BE49-F238E27FC236}">
                <a16:creationId xmlns:a16="http://schemas.microsoft.com/office/drawing/2014/main" id="{6B5CF810-2419-BF00-9BAF-15528FF66B1C}"/>
              </a:ext>
            </a:extLst>
          </p:cNvPr>
          <p:cNvPicPr>
            <a:picLocks noChangeAspect="1"/>
          </p:cNvPicPr>
          <p:nvPr/>
        </p:nvPicPr>
        <p:blipFill>
          <a:blip r:embed="rId7"/>
          <a:stretch>
            <a:fillRect/>
          </a:stretch>
        </p:blipFill>
        <p:spPr>
          <a:xfrm>
            <a:off x="177744" y="2647602"/>
            <a:ext cx="5274310" cy="3274060"/>
          </a:xfrm>
          <a:prstGeom prst="rect">
            <a:avLst/>
          </a:prstGeom>
        </p:spPr>
      </p:pic>
    </p:spTree>
    <p:extLst>
      <p:ext uri="{BB962C8B-B14F-4D97-AF65-F5344CB8AC3E}">
        <p14:creationId xmlns:p14="http://schemas.microsoft.com/office/powerpoint/2010/main" val="3110437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295015" y="1510796"/>
            <a:ext cx="6103086" cy="2520370"/>
          </a:xfrm>
          <a:prstGeom prst="rect">
            <a:avLst/>
          </a:prstGeom>
        </p:spPr>
        <p:txBody>
          <a:bodyPr wrap="square">
            <a:spAutoFit/>
          </a:bodyPr>
          <a:lstStyle/>
          <a:p>
            <a:pPr marL="723900" algn="just">
              <a:lnSpc>
                <a:spcPct val="150000"/>
              </a:lnSpc>
            </a:pPr>
            <a:r>
              <a:rPr lang="zh-CN" altLang="zh-CN" sz="1800" b="1" kern="100" dirty="0">
                <a:effectLst/>
                <a:latin typeface="黑体" panose="02010609060101010101" pitchFamily="49" charset="-122"/>
                <a:ea typeface="黑体" panose="02010609060101010101" pitchFamily="49" charset="-122"/>
              </a:rPr>
              <a:t>严重程度：</a:t>
            </a:r>
            <a:r>
              <a:rPr lang="en-US" altLang="zh-CN" sz="1800" kern="100" dirty="0">
                <a:effectLst/>
                <a:latin typeface="黑体" panose="02010609060101010101" pitchFamily="49" charset="-122"/>
                <a:ea typeface="黑体" panose="02010609060101010101" pitchFamily="49" charset="-122"/>
              </a:rPr>
              <a:t>MINOR</a:t>
            </a:r>
            <a:endParaRPr lang="zh-CN" altLang="zh-CN" sz="1800" kern="100" dirty="0">
              <a:effectLst/>
              <a:latin typeface="黑体" panose="02010609060101010101" pitchFamily="49" charset="-122"/>
              <a:ea typeface="黑体" panose="02010609060101010101" pitchFamily="49" charset="-122"/>
            </a:endParaRPr>
          </a:p>
          <a:p>
            <a:pPr marL="723900" algn="just">
              <a:lnSpc>
                <a:spcPct val="150000"/>
              </a:lnSpc>
            </a:pPr>
            <a:r>
              <a:rPr lang="zh-CN" altLang="zh-CN" sz="1800" b="1" kern="100" dirty="0">
                <a:effectLst/>
                <a:latin typeface="黑体" panose="02010609060101010101" pitchFamily="49" charset="-122"/>
                <a:ea typeface="黑体" panose="02010609060101010101" pitchFamily="49" charset="-122"/>
              </a:rPr>
              <a:t>问题描述：</a:t>
            </a:r>
            <a:r>
              <a:rPr lang="zh-CN" altLang="zh-CN" sz="1800" kern="100" dirty="0">
                <a:effectLst/>
                <a:latin typeface="黑体" panose="02010609060101010101" pitchFamily="49" charset="-122"/>
                <a:ea typeface="黑体" panose="02010609060101010101" pitchFamily="49" charset="-122"/>
              </a:rPr>
              <a:t>代码格式问题</a:t>
            </a:r>
          </a:p>
          <a:p>
            <a:pPr marL="723900" algn="just">
              <a:lnSpc>
                <a:spcPct val="150000"/>
              </a:lnSpc>
            </a:pPr>
            <a:r>
              <a:rPr lang="zh-CN" altLang="zh-CN" sz="1800" b="1" kern="100" dirty="0">
                <a:effectLst/>
                <a:latin typeface="黑体" panose="02010609060101010101" pitchFamily="49" charset="-122"/>
                <a:ea typeface="黑体" panose="02010609060101010101" pitchFamily="49" charset="-122"/>
              </a:rPr>
              <a:t>产生问题的原因分析：</a:t>
            </a:r>
            <a:r>
              <a:rPr lang="zh-CN" altLang="zh-CN" sz="1800" kern="100" dirty="0">
                <a:effectLst/>
                <a:latin typeface="黑体" panose="02010609060101010101" pitchFamily="49" charset="-122"/>
                <a:ea typeface="黑体" panose="02010609060101010101" pitchFamily="49" charset="-122"/>
              </a:rPr>
              <a:t>字段应在类的顶部声明，在任何方法声明、构造函数、初始化程序或内部类之前声明。</a:t>
            </a:r>
          </a:p>
          <a:p>
            <a:pPr marL="723900" algn="just">
              <a:lnSpc>
                <a:spcPct val="150000"/>
              </a:lnSpc>
            </a:pPr>
            <a:r>
              <a:rPr lang="zh-CN" altLang="zh-CN" sz="1800" b="1" kern="100" dirty="0">
                <a:effectLst/>
                <a:latin typeface="黑体" panose="02010609060101010101" pitchFamily="49" charset="-122"/>
                <a:ea typeface="黑体" panose="02010609060101010101" pitchFamily="49" charset="-122"/>
              </a:rPr>
              <a:t>建议解决方案：</a:t>
            </a:r>
            <a:r>
              <a:rPr lang="zh-CN" altLang="zh-CN" sz="1800" kern="100" dirty="0">
                <a:effectLst/>
                <a:latin typeface="黑体" panose="02010609060101010101" pitchFamily="49" charset="-122"/>
                <a:ea typeface="黑体" panose="02010609060101010101" pitchFamily="49" charset="-122"/>
              </a:rPr>
              <a:t>改变字段声明位置</a:t>
            </a:r>
          </a:p>
        </p:txBody>
      </p:sp>
      <p:pic>
        <p:nvPicPr>
          <p:cNvPr id="3" name="图片 2">
            <a:extLst>
              <a:ext uri="{FF2B5EF4-FFF2-40B4-BE49-F238E27FC236}">
                <a16:creationId xmlns:a16="http://schemas.microsoft.com/office/drawing/2014/main" id="{175559A1-342D-B476-9979-F6CC8ACE3DD5}"/>
              </a:ext>
            </a:extLst>
          </p:cNvPr>
          <p:cNvPicPr>
            <a:picLocks noChangeAspect="1"/>
          </p:cNvPicPr>
          <p:nvPr/>
        </p:nvPicPr>
        <p:blipFill rotWithShape="1">
          <a:blip r:embed="rId4"/>
          <a:srcRect r="25108"/>
          <a:stretch/>
        </p:blipFill>
        <p:spPr>
          <a:xfrm>
            <a:off x="434850" y="1603142"/>
            <a:ext cx="5448499" cy="4535388"/>
          </a:xfrm>
          <a:prstGeom prst="rect">
            <a:avLst/>
          </a:prstGeom>
        </p:spPr>
      </p:pic>
    </p:spTree>
    <p:extLst>
      <p:ext uri="{BB962C8B-B14F-4D97-AF65-F5344CB8AC3E}">
        <p14:creationId xmlns:p14="http://schemas.microsoft.com/office/powerpoint/2010/main" val="317138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7341871" y="1633281"/>
            <a:ext cx="4224668" cy="4056239"/>
          </a:xfrm>
          <a:prstGeom prst="rect">
            <a:avLst/>
          </a:prstGeom>
        </p:spPr>
        <p:txBody>
          <a:bodyPr wrap="square">
            <a:spAutoFit/>
          </a:bodyPr>
          <a:lstStyle/>
          <a:p>
            <a:pPr marL="723900" algn="just">
              <a:lnSpc>
                <a:spcPct val="150000"/>
              </a:lnSpc>
            </a:pPr>
            <a:r>
              <a:rPr lang="zh-CN" altLang="zh-CN" sz="1200" b="1" kern="100" dirty="0">
                <a:effectLst/>
                <a:latin typeface="黑体" panose="02010609060101010101" pitchFamily="49" charset="-122"/>
                <a:ea typeface="黑体" panose="02010609060101010101" pitchFamily="49" charset="-122"/>
              </a:rPr>
              <a:t>严重程度：</a:t>
            </a:r>
            <a:r>
              <a:rPr lang="en-US" altLang="zh-CN" sz="1200" kern="100" dirty="0">
                <a:effectLst/>
                <a:latin typeface="黑体" panose="02010609060101010101" pitchFamily="49" charset="-122"/>
                <a:ea typeface="黑体" panose="02010609060101010101" pitchFamily="49" charset="-122"/>
              </a:rPr>
              <a:t>MEDIUM</a:t>
            </a:r>
            <a:endParaRPr lang="zh-CN" altLang="zh-CN" sz="1200" kern="100" dirty="0">
              <a:effectLst/>
              <a:latin typeface="黑体" panose="02010609060101010101" pitchFamily="49" charset="-122"/>
              <a:ea typeface="黑体" panose="02010609060101010101" pitchFamily="49" charset="-122"/>
            </a:endParaRPr>
          </a:p>
          <a:p>
            <a:pPr marL="723900" algn="just">
              <a:lnSpc>
                <a:spcPct val="150000"/>
              </a:lnSpc>
            </a:pPr>
            <a:r>
              <a:rPr lang="zh-CN" altLang="zh-CN" sz="1200" b="1" kern="100" dirty="0">
                <a:effectLst/>
                <a:latin typeface="黑体" panose="02010609060101010101" pitchFamily="49" charset="-122"/>
                <a:ea typeface="黑体" panose="02010609060101010101" pitchFamily="49" charset="-122"/>
              </a:rPr>
              <a:t>问题描述：</a:t>
            </a:r>
            <a:r>
              <a:rPr lang="en-US" altLang="zh-CN" sz="1200" kern="100" dirty="0" err="1">
                <a:effectLst/>
                <a:latin typeface="黑体" panose="02010609060101010101" pitchFamily="49" charset="-122"/>
                <a:ea typeface="黑体" panose="02010609060101010101" pitchFamily="49" charset="-122"/>
              </a:rPr>
              <a:t>setContent</a:t>
            </a:r>
            <a:r>
              <a:rPr lang="en-US" altLang="zh-CN" sz="1200" kern="100" dirty="0">
                <a:effectLst/>
                <a:latin typeface="黑体" panose="02010609060101010101" pitchFamily="49" charset="-122"/>
                <a:ea typeface="黑体" panose="02010609060101010101" pitchFamily="49" charset="-122"/>
              </a:rPr>
              <a:t>(</a:t>
            </a:r>
            <a:r>
              <a:rPr lang="en-US" altLang="zh-CN" sz="1200" kern="100" dirty="0" err="1">
                <a:effectLst/>
                <a:latin typeface="黑体" panose="02010609060101010101" pitchFamily="49" charset="-122"/>
                <a:ea typeface="黑体" panose="02010609060101010101" pitchFamily="49" charset="-122"/>
              </a:rPr>
              <a:t>JSONObject</a:t>
            </a:r>
            <a:r>
              <a:rPr lang="en-US" altLang="zh-CN" sz="1200" kern="100" dirty="0">
                <a:effectLst/>
                <a:latin typeface="黑体" panose="02010609060101010101" pitchFamily="49" charset="-122"/>
                <a:ea typeface="黑体" panose="02010609060101010101" pitchFamily="49" charset="-122"/>
              </a:rPr>
              <a:t>) "</a:t>
            </a:r>
            <a:r>
              <a:rPr lang="zh-CN" altLang="zh-CN" sz="1200" kern="100" dirty="0">
                <a:effectLst/>
                <a:latin typeface="黑体" panose="02010609060101010101" pitchFamily="49" charset="-122"/>
                <a:ea typeface="黑体" panose="02010609060101010101" pitchFamily="49" charset="-122"/>
              </a:rPr>
              <a:t>方法的</a:t>
            </a:r>
            <a:r>
              <a:rPr lang="en-US" altLang="zh-CN" sz="1200" kern="100" dirty="0">
                <a:effectLst/>
                <a:latin typeface="黑体" panose="02010609060101010101" pitchFamily="49" charset="-122"/>
                <a:ea typeface="黑体" panose="02010609060101010101" pitchFamily="49" charset="-122"/>
              </a:rPr>
              <a:t> </a:t>
            </a:r>
            <a:r>
              <a:rPr lang="en-US" altLang="zh-CN" sz="1200" kern="100" dirty="0" err="1">
                <a:effectLst/>
                <a:latin typeface="黑体" panose="02010609060101010101" pitchFamily="49" charset="-122"/>
                <a:ea typeface="黑体" panose="02010609060101010101" pitchFamily="49" charset="-122"/>
              </a:rPr>
              <a:t>NPath</a:t>
            </a:r>
            <a:r>
              <a:rPr lang="en-US" altLang="zh-CN" sz="1200" kern="100" dirty="0">
                <a:effectLst/>
                <a:latin typeface="黑体" panose="02010609060101010101" pitchFamily="49" charset="-122"/>
                <a:ea typeface="黑体" panose="02010609060101010101" pitchFamily="49" charset="-122"/>
              </a:rPr>
              <a:t> </a:t>
            </a:r>
            <a:r>
              <a:rPr lang="zh-CN" altLang="zh-CN" sz="1200" kern="100" dirty="0">
                <a:effectLst/>
                <a:latin typeface="黑体" panose="02010609060101010101" pitchFamily="49" charset="-122"/>
                <a:ea typeface="黑体" panose="02010609060101010101" pitchFamily="49" charset="-122"/>
              </a:rPr>
              <a:t>复杂度为</a:t>
            </a:r>
            <a:r>
              <a:rPr lang="en-US" altLang="zh-CN" sz="1200" kern="100" dirty="0">
                <a:effectLst/>
                <a:latin typeface="黑体" panose="02010609060101010101" pitchFamily="49" charset="-122"/>
                <a:ea typeface="黑体" panose="02010609060101010101" pitchFamily="49" charset="-122"/>
              </a:rPr>
              <a:t> 7776</a:t>
            </a:r>
            <a:r>
              <a:rPr lang="zh-CN" altLang="zh-CN" sz="1200" kern="100" dirty="0">
                <a:effectLst/>
                <a:latin typeface="黑体" panose="02010609060101010101" pitchFamily="49" charset="-122"/>
                <a:ea typeface="黑体" panose="02010609060101010101" pitchFamily="49" charset="-122"/>
              </a:rPr>
              <a:t>，当前阈值为</a:t>
            </a:r>
            <a:r>
              <a:rPr lang="en-US" altLang="zh-CN" sz="1200" kern="100" dirty="0">
                <a:effectLst/>
                <a:latin typeface="黑体" panose="02010609060101010101" pitchFamily="49" charset="-122"/>
                <a:ea typeface="黑体" panose="02010609060101010101" pitchFamily="49" charset="-122"/>
              </a:rPr>
              <a:t> 200</a:t>
            </a:r>
            <a:endParaRPr lang="zh-CN" altLang="zh-CN" sz="1200" kern="100" dirty="0">
              <a:effectLst/>
              <a:latin typeface="黑体" panose="02010609060101010101" pitchFamily="49" charset="-122"/>
              <a:ea typeface="黑体" panose="02010609060101010101" pitchFamily="49" charset="-122"/>
            </a:endParaRPr>
          </a:p>
          <a:p>
            <a:pPr marL="457200" algn="just">
              <a:lnSpc>
                <a:spcPct val="150000"/>
              </a:lnSpc>
            </a:pPr>
            <a:r>
              <a:rPr lang="zh-CN" altLang="zh-CN" sz="1200" b="1" kern="100" dirty="0">
                <a:effectLst/>
                <a:latin typeface="黑体" panose="02010609060101010101" pitchFamily="49" charset="-122"/>
                <a:ea typeface="黑体" panose="02010609060101010101" pitchFamily="49" charset="-122"/>
              </a:rPr>
              <a:t>产生问题的原因分析：</a:t>
            </a:r>
            <a:r>
              <a:rPr lang="en-US" altLang="zh-CN" sz="1200" kern="100" dirty="0">
                <a:effectLst/>
                <a:latin typeface="黑体" panose="02010609060101010101" pitchFamily="49" charset="-122"/>
                <a:ea typeface="黑体" panose="02010609060101010101" pitchFamily="49" charset="-122"/>
              </a:rPr>
              <a:t>{0}''{1}''</a:t>
            </a:r>
            <a:r>
              <a:rPr lang="zh-CN" altLang="zh-CN" sz="1200" kern="100" dirty="0">
                <a:effectLst/>
                <a:latin typeface="黑体" panose="02010609060101010101" pitchFamily="49" charset="-122"/>
                <a:ea typeface="黑体" panose="02010609060101010101" pitchFamily="49" charset="-122"/>
              </a:rPr>
              <a:t>的</a:t>
            </a:r>
            <a:r>
              <a:rPr lang="en-US" altLang="zh-CN" sz="1200" kern="100" dirty="0" err="1">
                <a:effectLst/>
                <a:latin typeface="黑体" panose="02010609060101010101" pitchFamily="49" charset="-122"/>
                <a:ea typeface="黑体" panose="02010609060101010101" pitchFamily="49" charset="-122"/>
              </a:rPr>
              <a:t>NPath</a:t>
            </a:r>
            <a:r>
              <a:rPr lang="zh-CN" altLang="zh-CN" sz="1200" kern="100" dirty="0">
                <a:effectLst/>
                <a:latin typeface="黑体" panose="02010609060101010101" pitchFamily="49" charset="-122"/>
                <a:ea typeface="黑体" panose="02010609060101010101" pitchFamily="49" charset="-122"/>
              </a:rPr>
              <a:t>复杂度为</a:t>
            </a:r>
            <a:r>
              <a:rPr lang="en-US" altLang="zh-CN" sz="1200" kern="100" dirty="0">
                <a:effectLst/>
                <a:latin typeface="黑体" panose="02010609060101010101" pitchFamily="49" charset="-122"/>
                <a:ea typeface="黑体" panose="02010609060101010101" pitchFamily="49" charset="-122"/>
              </a:rPr>
              <a:t>{2}</a:t>
            </a:r>
            <a:r>
              <a:rPr lang="zh-CN" altLang="zh-CN" sz="1200" kern="100" dirty="0">
                <a:effectLst/>
                <a:latin typeface="黑体" panose="02010609060101010101" pitchFamily="49" charset="-122"/>
                <a:ea typeface="黑体" panose="02010609060101010101" pitchFamily="49" charset="-122"/>
              </a:rPr>
              <a:t>，当前阈值为</a:t>
            </a:r>
            <a:r>
              <a:rPr lang="en-US" altLang="zh-CN" sz="1200" kern="100" dirty="0">
                <a:effectLst/>
                <a:latin typeface="黑体" panose="02010609060101010101" pitchFamily="49" charset="-122"/>
                <a:ea typeface="黑体" panose="02010609060101010101" pitchFamily="49" charset="-122"/>
              </a:rPr>
              <a:t>{3}</a:t>
            </a:r>
            <a:r>
              <a:rPr lang="zh-CN" altLang="zh-CN" sz="1200" kern="100" dirty="0">
                <a:effectLst/>
                <a:latin typeface="黑体" panose="02010609060101010101" pitchFamily="49" charset="-122"/>
                <a:ea typeface="黑体" panose="02010609060101010101" pitchFamily="49" charset="-122"/>
              </a:rPr>
              <a:t>。</a:t>
            </a:r>
          </a:p>
          <a:p>
            <a:pPr marL="723900" algn="just">
              <a:lnSpc>
                <a:spcPct val="150000"/>
              </a:lnSpc>
            </a:pPr>
            <a:r>
              <a:rPr lang="zh-CN" altLang="zh-CN" sz="1200" kern="100" dirty="0">
                <a:effectLst/>
                <a:latin typeface="黑体" panose="02010609060101010101" pitchFamily="49" charset="-122"/>
                <a:ea typeface="黑体" panose="02010609060101010101" pitchFamily="49" charset="-122"/>
              </a:rPr>
              <a:t>自：</a:t>
            </a:r>
            <a:r>
              <a:rPr lang="en-US" altLang="zh-CN" sz="1200" kern="100" dirty="0">
                <a:effectLst/>
                <a:latin typeface="黑体" panose="02010609060101010101" pitchFamily="49" charset="-122"/>
                <a:ea typeface="黑体" panose="02010609060101010101" pitchFamily="49" charset="-122"/>
              </a:rPr>
              <a:t>PMD 3.9</a:t>
            </a:r>
            <a:endParaRPr lang="zh-CN" altLang="zh-CN" sz="1200" kern="100" dirty="0">
              <a:effectLst/>
              <a:latin typeface="黑体" panose="02010609060101010101" pitchFamily="49" charset="-122"/>
              <a:ea typeface="黑体" panose="02010609060101010101" pitchFamily="49" charset="-122"/>
            </a:endParaRPr>
          </a:p>
          <a:p>
            <a:pPr marL="723900" algn="just">
              <a:lnSpc>
                <a:spcPct val="150000"/>
              </a:lnSpc>
            </a:pPr>
            <a:r>
              <a:rPr lang="zh-CN" altLang="zh-CN" sz="1200" kern="100" dirty="0">
                <a:effectLst/>
                <a:latin typeface="黑体" panose="02010609060101010101" pitchFamily="49" charset="-122"/>
                <a:ea typeface="黑体" panose="02010609060101010101" pitchFamily="49" charset="-122"/>
              </a:rPr>
              <a:t>方法的</a:t>
            </a:r>
            <a:r>
              <a:rPr lang="en-US" altLang="zh-CN" sz="1200" kern="100" dirty="0">
                <a:effectLst/>
                <a:latin typeface="黑体" panose="02010609060101010101" pitchFamily="49" charset="-122"/>
                <a:ea typeface="黑体" panose="02010609060101010101" pitchFamily="49" charset="-122"/>
              </a:rPr>
              <a:t> </a:t>
            </a:r>
            <a:r>
              <a:rPr lang="en-US" altLang="zh-CN" sz="1200" kern="100" dirty="0" err="1">
                <a:effectLst/>
                <a:latin typeface="黑体" panose="02010609060101010101" pitchFamily="49" charset="-122"/>
                <a:ea typeface="黑体" panose="02010609060101010101" pitchFamily="49" charset="-122"/>
              </a:rPr>
              <a:t>NPath</a:t>
            </a:r>
            <a:r>
              <a:rPr lang="en-US" altLang="zh-CN" sz="1200" kern="100" dirty="0">
                <a:effectLst/>
                <a:latin typeface="黑体" panose="02010609060101010101" pitchFamily="49" charset="-122"/>
                <a:ea typeface="黑体" panose="02010609060101010101" pitchFamily="49" charset="-122"/>
              </a:rPr>
              <a:t> </a:t>
            </a:r>
            <a:r>
              <a:rPr lang="zh-CN" altLang="zh-CN" sz="1200" kern="100" dirty="0">
                <a:effectLst/>
                <a:latin typeface="黑体" panose="02010609060101010101" pitchFamily="49" charset="-122"/>
                <a:ea typeface="黑体" panose="02010609060101010101" pitchFamily="49" charset="-122"/>
              </a:rPr>
              <a:t>复杂度是指通过该方法的非循环执行路径的数量。循环复杂度计算的是方法中决策点的数量，而</a:t>
            </a:r>
            <a:r>
              <a:rPr lang="en-US" altLang="zh-CN" sz="1200" kern="100" dirty="0">
                <a:effectLst/>
                <a:latin typeface="黑体" panose="02010609060101010101" pitchFamily="49" charset="-122"/>
                <a:ea typeface="黑体" panose="02010609060101010101" pitchFamily="49" charset="-122"/>
              </a:rPr>
              <a:t> </a:t>
            </a:r>
            <a:r>
              <a:rPr lang="en-US" altLang="zh-CN" sz="1200" kern="100" dirty="0" err="1">
                <a:effectLst/>
                <a:latin typeface="黑体" panose="02010609060101010101" pitchFamily="49" charset="-122"/>
                <a:ea typeface="黑体" panose="02010609060101010101" pitchFamily="49" charset="-122"/>
              </a:rPr>
              <a:t>NPath</a:t>
            </a:r>
            <a:r>
              <a:rPr lang="en-US" altLang="zh-CN" sz="1200" kern="100" dirty="0">
                <a:effectLst/>
                <a:latin typeface="黑体" panose="02010609060101010101" pitchFamily="49" charset="-122"/>
                <a:ea typeface="黑体" panose="02010609060101010101" pitchFamily="49" charset="-122"/>
              </a:rPr>
              <a:t> </a:t>
            </a:r>
            <a:r>
              <a:rPr lang="zh-CN" altLang="zh-CN" sz="1200" kern="100" dirty="0">
                <a:effectLst/>
                <a:latin typeface="黑体" panose="02010609060101010101" pitchFamily="49" charset="-122"/>
                <a:ea typeface="黑体" panose="02010609060101010101" pitchFamily="49" charset="-122"/>
              </a:rPr>
              <a:t>计算的是从方法块的开始到结束的完整路径的数量。该指标呈指数增长，因为它乘以同一程序块中语句的复杂度。有关计算的更多细节，请参阅</a:t>
            </a:r>
            <a:r>
              <a:rPr lang="en-US" altLang="zh-CN" sz="1200" kern="100" dirty="0" err="1">
                <a:effectLst/>
                <a:latin typeface="黑体" panose="02010609060101010101" pitchFamily="49" charset="-122"/>
                <a:ea typeface="黑体" panose="02010609060101010101" pitchFamily="49" charset="-122"/>
              </a:rPr>
              <a:t>NPath</a:t>
            </a:r>
            <a:r>
              <a:rPr lang="en-US" altLang="zh-CN" sz="1200" kern="100" dirty="0">
                <a:effectLst/>
                <a:latin typeface="黑体" panose="02010609060101010101" pitchFamily="49" charset="-122"/>
                <a:ea typeface="黑体" panose="02010609060101010101" pitchFamily="49" charset="-122"/>
              </a:rPr>
              <a:t> </a:t>
            </a:r>
            <a:r>
              <a:rPr lang="zh-CN" altLang="zh-CN" sz="1200" kern="100" dirty="0">
                <a:effectLst/>
                <a:latin typeface="黑体" panose="02010609060101010101" pitchFamily="49" charset="-122"/>
                <a:ea typeface="黑体" panose="02010609060101010101" pitchFamily="49" charset="-122"/>
              </a:rPr>
              <a:t>指标的文档。</a:t>
            </a:r>
          </a:p>
          <a:p>
            <a:pPr marL="723265" algn="just">
              <a:lnSpc>
                <a:spcPct val="150000"/>
              </a:lnSpc>
            </a:pPr>
            <a:r>
              <a:rPr lang="zh-CN" altLang="zh-CN" sz="1200" b="1" kern="100" dirty="0">
                <a:effectLst/>
                <a:latin typeface="黑体" panose="02010609060101010101" pitchFamily="49" charset="-122"/>
                <a:ea typeface="黑体" panose="02010609060101010101" pitchFamily="49" charset="-122"/>
              </a:rPr>
              <a:t>建议解决方案：</a:t>
            </a:r>
            <a:r>
              <a:rPr lang="zh-CN" altLang="zh-CN" sz="1200" kern="100" dirty="0">
                <a:effectLst/>
                <a:latin typeface="黑体" panose="02010609060101010101" pitchFamily="49" charset="-122"/>
                <a:ea typeface="黑体" panose="02010609060101010101" pitchFamily="49" charset="-122"/>
              </a:rPr>
              <a:t>一般认为，阈值为</a:t>
            </a:r>
            <a:r>
              <a:rPr lang="en-US" altLang="zh-CN" sz="1200" kern="100" dirty="0">
                <a:effectLst/>
                <a:latin typeface="黑体" panose="02010609060101010101" pitchFamily="49" charset="-122"/>
                <a:ea typeface="黑体" panose="02010609060101010101" pitchFamily="49" charset="-122"/>
              </a:rPr>
              <a:t> 200 </a:t>
            </a:r>
            <a:r>
              <a:rPr lang="zh-CN" altLang="zh-CN" sz="1200" kern="100" dirty="0">
                <a:effectLst/>
                <a:latin typeface="黑体" panose="02010609060101010101" pitchFamily="49" charset="-122"/>
                <a:ea typeface="黑体" panose="02010609060101010101" pitchFamily="49" charset="-122"/>
              </a:rPr>
              <a:t>时，应采取措施降低复杂性并提高可读性</a:t>
            </a:r>
            <a:r>
              <a:rPr lang="zh-CN" altLang="zh-CN" sz="1800" kern="100" dirty="0">
                <a:effectLst/>
                <a:latin typeface="Times New Roman" panose="02020603050405020304" pitchFamily="18" charset="0"/>
                <a:ea typeface="宋体" panose="02010600030101010101" pitchFamily="2" charset="-122"/>
              </a:rPr>
              <a:t>。</a:t>
            </a:r>
          </a:p>
        </p:txBody>
      </p:sp>
      <p:pic>
        <p:nvPicPr>
          <p:cNvPr id="8" name="图片 7">
            <a:extLst>
              <a:ext uri="{FF2B5EF4-FFF2-40B4-BE49-F238E27FC236}">
                <a16:creationId xmlns:a16="http://schemas.microsoft.com/office/drawing/2014/main" id="{A224ACC3-A307-6C80-4990-2A3E2CD4154C}"/>
              </a:ext>
            </a:extLst>
          </p:cNvPr>
          <p:cNvPicPr>
            <a:picLocks noChangeAspect="1"/>
          </p:cNvPicPr>
          <p:nvPr/>
        </p:nvPicPr>
        <p:blipFill>
          <a:blip r:embed="rId4"/>
          <a:stretch>
            <a:fillRect/>
          </a:stretch>
        </p:blipFill>
        <p:spPr>
          <a:xfrm>
            <a:off x="434850" y="1593602"/>
            <a:ext cx="7180571" cy="4370933"/>
          </a:xfrm>
          <a:prstGeom prst="rect">
            <a:avLst/>
          </a:prstGeom>
        </p:spPr>
      </p:pic>
    </p:spTree>
    <p:extLst>
      <p:ext uri="{BB962C8B-B14F-4D97-AF65-F5344CB8AC3E}">
        <p14:creationId xmlns:p14="http://schemas.microsoft.com/office/powerpoint/2010/main" val="3124495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extLst>
      <p:ext uri="{BB962C8B-B14F-4D97-AF65-F5344CB8AC3E}">
        <p14:creationId xmlns:p14="http://schemas.microsoft.com/office/powerpoint/2010/main" val="827668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95C027EC-EDB0-C0CE-874F-F81FF6FE0A9B}"/>
              </a:ext>
            </a:extLst>
          </p:cNvPr>
          <p:cNvPicPr>
            <a:picLocks noChangeAspect="1"/>
          </p:cNvPicPr>
          <p:nvPr/>
        </p:nvPicPr>
        <p:blipFill>
          <a:blip r:embed="rId3"/>
          <a:stretch>
            <a:fillRect/>
          </a:stretch>
        </p:blipFill>
        <p:spPr>
          <a:xfrm>
            <a:off x="134245" y="2048091"/>
            <a:ext cx="5344930" cy="3112238"/>
          </a:xfrm>
          <a:prstGeom prst="rect">
            <a:avLst/>
          </a:prstGeom>
        </p:spPr>
      </p:pic>
      <p:sp>
        <p:nvSpPr>
          <p:cNvPr id="12" name="文本框 11">
            <a:extLst>
              <a:ext uri="{FF2B5EF4-FFF2-40B4-BE49-F238E27FC236}">
                <a16:creationId xmlns:a16="http://schemas.microsoft.com/office/drawing/2014/main" id="{A7A2D814-519B-E2AA-8110-7A8531151958}"/>
              </a:ext>
            </a:extLst>
          </p:cNvPr>
          <p:cNvSpPr txBox="1"/>
          <p:nvPr/>
        </p:nvSpPr>
        <p:spPr>
          <a:xfrm>
            <a:off x="5769935" y="2239926"/>
            <a:ext cx="5592725" cy="923330"/>
          </a:xfrm>
          <a:prstGeom prst="rect">
            <a:avLst/>
          </a:prstGeom>
          <a:noFill/>
        </p:spPr>
        <p:txBody>
          <a:bodyPr wrap="square" rtlCol="0">
            <a:spAutoFit/>
          </a:bodyPr>
          <a:lstStyle/>
          <a:p>
            <a:r>
              <a:rPr lang="en-US" altLang="zh-CN" b="0" dirty="0" err="1">
                <a:latin typeface="黑体" panose="02010609060101010101" pitchFamily="49" charset="-122"/>
                <a:ea typeface="黑体" panose="02010609060101010101" pitchFamily="49" charset="-122"/>
                <a:cs typeface="宋体" panose="02010600030101010101" pitchFamily="2" charset="-122"/>
              </a:rPr>
              <a:t>插入图片到便签</a:t>
            </a:r>
            <a:r>
              <a:rPr lang="zh-CN" altLang="en-US" b="0" dirty="0">
                <a:latin typeface="黑体" panose="02010609060101010101" pitchFamily="49" charset="-122"/>
                <a:ea typeface="黑体" panose="02010609060101010101" pitchFamily="49" charset="-122"/>
                <a:cs typeface="宋体" panose="02010600030101010101" pitchFamily="2" charset="-122"/>
              </a:rPr>
              <a:t>：</a:t>
            </a:r>
            <a:endParaRPr lang="en-US" altLang="zh-CN" b="0" dirty="0">
              <a:latin typeface="黑体" panose="02010609060101010101" pitchFamily="49" charset="-122"/>
              <a:ea typeface="黑体" panose="02010609060101010101" pitchFamily="49" charset="-122"/>
              <a:cs typeface="宋体" panose="02010600030101010101" pitchFamily="2" charset="-122"/>
            </a:endParaRPr>
          </a:p>
          <a:p>
            <a:r>
              <a:rPr lang="en-US" altLang="zh-CN" b="0" dirty="0" err="1">
                <a:latin typeface="黑体" panose="02010609060101010101" pitchFamily="49" charset="-122"/>
                <a:ea typeface="黑体" panose="02010609060101010101" pitchFamily="49" charset="-122"/>
                <a:cs typeface="宋体" panose="02010600030101010101" pitchFamily="2" charset="-122"/>
              </a:rPr>
              <a:t>在现有便签中插入图片，提供图文结合的记录方式</a:t>
            </a:r>
            <a:r>
              <a:rPr lang="en-US" altLang="zh-CN" b="0" dirty="0">
                <a:latin typeface="黑体" panose="02010609060101010101" pitchFamily="49" charset="-122"/>
                <a:ea typeface="黑体" panose="02010609060101010101" pitchFamily="49" charset="-122"/>
                <a:cs typeface="宋体" panose="02010600030101010101" pitchFamily="2" charset="-122"/>
              </a:rPr>
              <a:t>。</a:t>
            </a:r>
            <a:endParaRPr lang="en-US" altLang="en-US" b="0" dirty="0">
              <a:latin typeface="黑体" panose="02010609060101010101" pitchFamily="49" charset="-122"/>
              <a:ea typeface="黑体" panose="02010609060101010101" pitchFamily="49" charset="-122"/>
              <a:cs typeface="宋体" panose="02010600030101010101" pitchFamily="2" charset="-122"/>
            </a:endParaRPr>
          </a:p>
          <a:p>
            <a:endParaRPr lang="zh-CN" altLang="en-US" dirty="0"/>
          </a:p>
        </p:txBody>
      </p:sp>
      <p:sp>
        <p:nvSpPr>
          <p:cNvPr id="13" name="文本框 12">
            <a:extLst>
              <a:ext uri="{FF2B5EF4-FFF2-40B4-BE49-F238E27FC236}">
                <a16:creationId xmlns:a16="http://schemas.microsoft.com/office/drawing/2014/main" id="{3A734F5E-39E1-1E9E-F516-23E5E5AF11F0}"/>
              </a:ext>
            </a:extLst>
          </p:cNvPr>
          <p:cNvSpPr txBox="1"/>
          <p:nvPr/>
        </p:nvSpPr>
        <p:spPr>
          <a:xfrm>
            <a:off x="5828469" y="3837571"/>
            <a:ext cx="5592725" cy="923330"/>
          </a:xfrm>
          <a:prstGeom prst="rect">
            <a:avLst/>
          </a:prstGeom>
          <a:noFill/>
        </p:spPr>
        <p:txBody>
          <a:bodyPr wrap="square" rtlCol="0">
            <a:spAutoFit/>
          </a:bodyPr>
          <a:lstStyle/>
          <a:p>
            <a:r>
              <a:rPr lang="en-US" altLang="zh-CN" sz="1800" b="0" dirty="0" err="1">
                <a:latin typeface="黑体" panose="02010609060101010101" pitchFamily="49" charset="-122"/>
                <a:ea typeface="黑体" panose="02010609060101010101" pitchFamily="49" charset="-122"/>
                <a:cs typeface="Times New Roman" panose="02020603050405020304" pitchFamily="18" charset="0"/>
              </a:rPr>
              <a:t>添加密码锁</a:t>
            </a:r>
            <a:r>
              <a:rPr lang="zh-CN" altLang="en-US" b="0" dirty="0">
                <a:latin typeface="黑体" panose="02010609060101010101" pitchFamily="49" charset="-122"/>
                <a:ea typeface="黑体" panose="02010609060101010101" pitchFamily="49" charset="-122"/>
                <a:cs typeface="宋体" panose="02010600030101010101" pitchFamily="2" charset="-122"/>
              </a:rPr>
              <a:t>：</a:t>
            </a:r>
            <a:endParaRPr lang="en-US" altLang="zh-CN" b="0" dirty="0">
              <a:latin typeface="黑体" panose="02010609060101010101" pitchFamily="49" charset="-122"/>
              <a:ea typeface="黑体" panose="02010609060101010101" pitchFamily="49" charset="-122"/>
              <a:cs typeface="宋体" panose="02010600030101010101" pitchFamily="2" charset="-122"/>
            </a:endParaRPr>
          </a:p>
          <a:p>
            <a:r>
              <a:rPr lang="en-US" altLang="zh-CN" sz="1800" b="0" dirty="0" err="1">
                <a:latin typeface="黑体" panose="02010609060101010101" pitchFamily="49" charset="-122"/>
                <a:ea typeface="黑体" panose="02010609060101010101" pitchFamily="49" charset="-122"/>
                <a:cs typeface="Times New Roman" panose="02020603050405020304" pitchFamily="18" charset="0"/>
              </a:rPr>
              <a:t>为便签应用添加密码锁，提供额外的安全保护</a:t>
            </a:r>
            <a:r>
              <a:rPr lang="en-US" altLang="zh-CN" sz="1800" b="0" dirty="0">
                <a:latin typeface="黑体" panose="02010609060101010101" pitchFamily="49" charset="-122"/>
                <a:ea typeface="黑体" panose="02010609060101010101" pitchFamily="49" charset="-122"/>
                <a:cs typeface="Times New Roman" panose="02020603050405020304" pitchFamily="18" charset="0"/>
              </a:rPr>
              <a:t>。</a:t>
            </a:r>
            <a:endParaRPr lang="en-US" altLang="en-US" b="0" dirty="0">
              <a:latin typeface="黑体" panose="02010609060101010101" pitchFamily="49" charset="-122"/>
              <a:ea typeface="黑体" panose="02010609060101010101" pitchFamily="49" charset="-122"/>
              <a:cs typeface="宋体" panose="02010600030101010101" pitchFamily="2" charset="-122"/>
            </a:endParaRPr>
          </a:p>
          <a:p>
            <a:endParaRPr lang="zh-CN" altLang="en-US" dirty="0"/>
          </a:p>
        </p:txBody>
      </p:sp>
    </p:spTree>
    <p:extLst>
      <p:ext uri="{BB962C8B-B14F-4D97-AF65-F5344CB8AC3E}">
        <p14:creationId xmlns:p14="http://schemas.microsoft.com/office/powerpoint/2010/main" val="3799696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207645" y="806450"/>
            <a:ext cx="6211570" cy="566420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243675"/>
            <a:ext cx="5835015" cy="5186040"/>
          </a:xfrm>
          <a:prstGeom prst="rect">
            <a:avLst/>
          </a:prstGeom>
        </p:spPr>
        <p:txBody>
          <a:bodyPr wrap="square">
            <a:noAutofit/>
          </a:bodyPr>
          <a:lstStyle/>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用例名称： 插入图片到便签</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功能： 在现有便签中插入图片，提供图文结合的记录方式。</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执行者： 用户</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触发条件： 用户希望在现有的文字便签中添加图片以提供更直观的信息记录或表达。</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前置条件： 用户已经创建了一个便签，并且处于可以编辑该便签的状态。</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基本交互动作：</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用户在便签列表中选择要插入图片的便签。</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系统展示该便签的编辑页面。</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用户选择插入图片。</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用户选择需要插入的图片。</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系统将选定的图片插入到便签内容中的指定位置。</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用户可对插入的图片进行位置调整、删除等操作。</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扩展交互动作过程：</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	4a.</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用户未选择要插入的图片，直接返回</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		4a1.</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系统退出当前便签，并显示错误信息</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后置条件： 用户的便签成功更新，包含了插入的图片，且用户可以对插入的图片进行基本的编辑操作。</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业务规则：</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用户只能在已存在的便签中插入图片，不能在新建便签时直接插入图片。</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用户可以随时删除插入的图片，但删除后无法恢复，只能重新插入。</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非功能需求：</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插入图片的过程应该简单直观，避免复杂的操作步骤。</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系统应提供清晰的界面提示和反馈，使用户能够轻松识别和使用</a:t>
            </a: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插入图片</a:t>
            </a: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功能。</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gn="just">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插入的图片应清晰可见，不应影响便签的整体布局和其他功能的使用。</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9" name="文本框 8"/>
          <p:cNvSpPr txBox="1"/>
          <p:nvPr/>
        </p:nvSpPr>
        <p:spPr>
          <a:xfrm>
            <a:off x="7617883" y="6035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插入图片到便签顺序图</a:t>
            </a:r>
          </a:p>
        </p:txBody>
      </p:sp>
      <p:sp>
        <p:nvSpPr>
          <p:cNvPr id="11" name="圆角矩形 6"/>
          <p:cNvSpPr/>
          <p:nvPr/>
        </p:nvSpPr>
        <p:spPr>
          <a:xfrm>
            <a:off x="462992" y="87357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插入图片用例描述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8" name="图片 2"/>
          <p:cNvPicPr>
            <a:picLocks noChangeAspect="1"/>
          </p:cNvPicPr>
          <p:nvPr/>
        </p:nvPicPr>
        <p:blipFill>
          <a:blip r:embed="rId5"/>
          <a:stretch>
            <a:fillRect/>
          </a:stretch>
        </p:blipFill>
        <p:spPr>
          <a:xfrm>
            <a:off x="6506210" y="1845310"/>
            <a:ext cx="5685790" cy="293814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790" y="942340"/>
            <a:ext cx="6047105" cy="506476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366480"/>
            <a:ext cx="5835015" cy="4640620"/>
          </a:xfrm>
          <a:prstGeom prst="rect">
            <a:avLst/>
          </a:prstGeom>
        </p:spPr>
        <p:txBody>
          <a:bodyPr wrap="square">
            <a:noAutofit/>
          </a:bodyPr>
          <a:lstStyle/>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用例名称： 添加密码锁</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功能： 为便签应用添加密码锁，提供额外的安全保护。</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执行者： 用户</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触发条件： 用户希望为便签应用设置密码锁，以增加数据安全性和隐私保护。</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前置条件： 用户已经启动了小米便签应用，并且处于可以设置密码锁的状态。</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基本交互动作过程： </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用户选择设置密码锁</a:t>
            </a: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系统展示密码锁设置页面。</a:t>
            </a: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用户输入新密码后并再次输入确认新密码。</a:t>
            </a: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系统保存密码锁并提示用户密码设置成功。 </a:t>
            </a: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扩展交互动作过程：</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26543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1a.</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用户选择删除密码</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26543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	1a1.</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系统展示删除密码锁页面。</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26543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	1a2.</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用户输入原密码并确认删除。</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265430" indent="266700" algn="just">
              <a:lnSpc>
                <a:spcPct val="150000"/>
              </a:lnSpc>
            </a:pP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	1a3.</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系统删除密码锁并提示用户密码锁删除成功。</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后置条件： 用户的便签系统成功设置了密码锁，进入便签系统需要输入密码。</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业务规则：</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用户进入便签系统后可以随时更改密码锁。</a:t>
            </a:r>
          </a:p>
          <a:p>
            <a:pPr marL="50800" indent="266700" algn="just">
              <a:lnSpc>
                <a:spcPct val="150000"/>
              </a:lnSpc>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非功能需求：</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rPr>
              <a:t>设置密码锁的过程应该简单明了，避免复杂的操作步骤。</a:t>
            </a:r>
          </a:p>
          <a:p>
            <a:pPr marL="800100" lvl="1" indent="-342900">
              <a:lnSpc>
                <a:spcPct val="150000"/>
              </a:lnSpc>
              <a:buFont typeface="+mj-lt"/>
              <a:buAutoNum type="arabicPeriod"/>
            </a:pP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系统应提供清晰的界面提示和反馈，使用户能够轻松识别和使用</a:t>
            </a: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密码锁</a:t>
            </a:r>
            <a:r>
              <a:rPr lang="en-US" altLang="zh-CN" sz="950" kern="100" dirty="0">
                <a:effectLst/>
                <a:latin typeface="黑体" panose="02010609060101010101" pitchFamily="49" charset="-122"/>
                <a:ea typeface="黑体" panose="02010609060101010101" pitchFamily="49" charset="-122"/>
                <a:cs typeface="宋体" panose="02010600030101010101" pitchFamily="2" charset="-122"/>
              </a:rPr>
              <a:t>”</a:t>
            </a:r>
            <a:r>
              <a:rPr lang="zh-CN" altLang="zh-CN" sz="950" kern="100" dirty="0">
                <a:effectLst/>
                <a:latin typeface="黑体" panose="02010609060101010101" pitchFamily="49" charset="-122"/>
                <a:ea typeface="黑体" panose="02010609060101010101" pitchFamily="49" charset="-122"/>
                <a:cs typeface="宋体" panose="02010600030101010101" pitchFamily="2" charset="-122"/>
              </a:rPr>
              <a:t>功能。 </a:t>
            </a:r>
            <a:endParaRPr lang="zh-CN" altLang="zh-CN" sz="950" kern="100" dirty="0">
              <a:effectLst/>
              <a:latin typeface="黑体" panose="02010609060101010101" pitchFamily="49" charset="-122"/>
              <a:ea typeface="黑体" panose="02010609060101010101" pitchFamily="49" charset="-122"/>
              <a:cs typeface="Times New Roman" panose="02020603050405020304" pitchFamily="18" charset="0"/>
            </a:endParaRPr>
          </a:p>
          <a:p>
            <a:pPr>
              <a:lnSpc>
                <a:spcPct val="130000"/>
              </a:lnSpc>
              <a:spcBef>
                <a:spcPts val="600"/>
              </a:spcBef>
              <a:defRPr/>
            </a:pPr>
            <a:endParaRPr lang="zh-CN" altLang="en-US" sz="1000" dirty="0">
              <a:solidFill>
                <a:schemeClr val="tx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 添加密码锁顺序图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a:defRPr/>
            </a:pPr>
            <a:r>
              <a:rPr lang="zh-CN" altLang="en-US" kern="0" dirty="0">
                <a:solidFill>
                  <a:prstClr val="white"/>
                </a:solidFill>
                <a:latin typeface="微软雅黑" panose="020B0503020204020204" pitchFamily="34" charset="-122"/>
                <a:ea typeface="微软雅黑" panose="020B0503020204020204" pitchFamily="34" charset="-122"/>
              </a:rPr>
              <a:t>用例描述添加密码锁</a:t>
            </a:r>
          </a:p>
        </p:txBody>
      </p:sp>
      <p:pic>
        <p:nvPicPr>
          <p:cNvPr id="3" name="图片 2">
            <a:extLst>
              <a:ext uri="{FF2B5EF4-FFF2-40B4-BE49-F238E27FC236}">
                <a16:creationId xmlns:a16="http://schemas.microsoft.com/office/drawing/2014/main" id="{F7E27F55-F8D0-C3DA-FA85-347782015F93}"/>
              </a:ext>
            </a:extLst>
          </p:cNvPr>
          <p:cNvPicPr>
            <a:picLocks noChangeAspect="1"/>
          </p:cNvPicPr>
          <p:nvPr/>
        </p:nvPicPr>
        <p:blipFill rotWithShape="1">
          <a:blip r:embed="rId5">
            <a:extLst>
              <a:ext uri="{28A0092B-C50C-407E-A947-70E740481C1C}">
                <a14:useLocalDpi xmlns:a14="http://schemas.microsoft.com/office/drawing/2010/main" val="0"/>
              </a:ext>
            </a:extLst>
          </a:blip>
          <a:srcRect l="6848" r="6406"/>
          <a:stretch/>
        </p:blipFill>
        <p:spPr>
          <a:xfrm>
            <a:off x="6644700" y="1665437"/>
            <a:ext cx="5330190" cy="40367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a:extLst>
              <a:ext uri="{FF2B5EF4-FFF2-40B4-BE49-F238E27FC236}">
                <a16:creationId xmlns:a16="http://schemas.microsoft.com/office/drawing/2014/main" id="{B0AABCE9-B200-6D91-844C-45108FE909AF}"/>
              </a:ext>
            </a:extLst>
          </p:cNvPr>
          <p:cNvSpPr txBox="1"/>
          <p:nvPr/>
        </p:nvSpPr>
        <p:spPr>
          <a:xfrm>
            <a:off x="1673253" y="5350832"/>
            <a:ext cx="1792961"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插入图片到便签</a:t>
            </a:r>
          </a:p>
        </p:txBody>
      </p:sp>
      <p:sp>
        <p:nvSpPr>
          <p:cNvPr id="15" name="文本框 14">
            <a:extLst>
              <a:ext uri="{FF2B5EF4-FFF2-40B4-BE49-F238E27FC236}">
                <a16:creationId xmlns:a16="http://schemas.microsoft.com/office/drawing/2014/main" id="{3C709D12-238D-A7E0-6316-25E74DA7BC1B}"/>
              </a:ext>
            </a:extLst>
          </p:cNvPr>
          <p:cNvSpPr txBox="1"/>
          <p:nvPr/>
        </p:nvSpPr>
        <p:spPr>
          <a:xfrm>
            <a:off x="7695597" y="5350832"/>
            <a:ext cx="1531088"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添加密码锁</a:t>
            </a:r>
          </a:p>
        </p:txBody>
      </p:sp>
      <p:pic>
        <p:nvPicPr>
          <p:cNvPr id="9" name="图片 8">
            <a:extLst>
              <a:ext uri="{FF2B5EF4-FFF2-40B4-BE49-F238E27FC236}">
                <a16:creationId xmlns:a16="http://schemas.microsoft.com/office/drawing/2014/main" id="{40153C4F-EE02-9B73-E30A-2A5DDF52C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13104"/>
            <a:ext cx="4686547" cy="4216639"/>
          </a:xfrm>
          <a:prstGeom prst="rect">
            <a:avLst/>
          </a:prstGeom>
        </p:spPr>
      </p:pic>
      <p:pic>
        <p:nvPicPr>
          <p:cNvPr id="13" name="图片 12">
            <a:extLst>
              <a:ext uri="{FF2B5EF4-FFF2-40B4-BE49-F238E27FC236}">
                <a16:creationId xmlns:a16="http://schemas.microsoft.com/office/drawing/2014/main" id="{2065C92C-D0F1-396E-7856-EBC7783D78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1886591"/>
            <a:ext cx="4530196" cy="2999175"/>
          </a:xfrm>
          <a:prstGeom prst="rect">
            <a:avLst/>
          </a:prstGeom>
        </p:spPr>
      </p:pic>
    </p:spTree>
    <p:extLst>
      <p:ext uri="{BB962C8B-B14F-4D97-AF65-F5344CB8AC3E}">
        <p14:creationId xmlns:p14="http://schemas.microsoft.com/office/powerpoint/2010/main" val="1008083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a:extLst>
              <a:ext uri="{FF2B5EF4-FFF2-40B4-BE49-F238E27FC236}">
                <a16:creationId xmlns:a16="http://schemas.microsoft.com/office/drawing/2014/main" id="{1A9A81EF-4D62-EC45-2BD1-3C6D6216771A}"/>
              </a:ext>
            </a:extLst>
          </p:cNvPr>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3020860" y="1522903"/>
            <a:ext cx="5591511" cy="4743894"/>
          </a:xfrm>
          <a:prstGeom prst="rect">
            <a:avLst/>
          </a:prstGeom>
        </p:spPr>
      </p:pic>
    </p:spTree>
    <p:extLst>
      <p:ext uri="{BB962C8B-B14F-4D97-AF65-F5344CB8AC3E}">
        <p14:creationId xmlns:p14="http://schemas.microsoft.com/office/powerpoint/2010/main" val="582192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插入图片界面设计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8527413" y="5368343"/>
            <a:ext cx="1827500" cy="368300"/>
          </a:xfrm>
          <a:prstGeom prst="rect">
            <a:avLst/>
          </a:prstGeom>
          <a:noFill/>
        </p:spPr>
        <p:txBody>
          <a:bodyPr wrap="square" rtlCol="0">
            <a:spAutoFit/>
          </a:bodyPr>
          <a:lstStyle/>
          <a:p>
            <a:r>
              <a:rPr lang="zh-CN" altLang="en-US" b="1" dirty="0"/>
              <a:t>界面间跳转关系</a:t>
            </a:r>
          </a:p>
        </p:txBody>
      </p:sp>
      <p:pic>
        <p:nvPicPr>
          <p:cNvPr id="15" name="图片 14">
            <a:extLst>
              <a:ext uri="{FF2B5EF4-FFF2-40B4-BE49-F238E27FC236}">
                <a16:creationId xmlns:a16="http://schemas.microsoft.com/office/drawing/2014/main" id="{61937056-1D34-E705-7D4B-8E5FA2B413AD}"/>
              </a:ext>
            </a:extLst>
          </p:cNvPr>
          <p:cNvPicPr>
            <a:picLocks noChangeAspect="1"/>
          </p:cNvPicPr>
          <p:nvPr/>
        </p:nvPicPr>
        <p:blipFill rotWithShape="1">
          <a:blip r:embed="rId3">
            <a:extLst>
              <a:ext uri="{28A0092B-C50C-407E-A947-70E740481C1C}">
                <a14:useLocalDpi xmlns:a14="http://schemas.microsoft.com/office/drawing/2010/main" val="0"/>
              </a:ext>
            </a:extLst>
          </a:blip>
          <a:srcRect l="5060" r="5424"/>
          <a:stretch/>
        </p:blipFill>
        <p:spPr>
          <a:xfrm>
            <a:off x="7210329" y="2042461"/>
            <a:ext cx="4419141" cy="3067297"/>
          </a:xfrm>
          <a:prstGeom prst="rect">
            <a:avLst/>
          </a:prstGeom>
        </p:spPr>
      </p:pic>
      <p:pic>
        <p:nvPicPr>
          <p:cNvPr id="12" name="图片 11" descr="微信图片_20240511125734">
            <a:extLst>
              <a:ext uri="{FF2B5EF4-FFF2-40B4-BE49-F238E27FC236}">
                <a16:creationId xmlns:a16="http://schemas.microsoft.com/office/drawing/2014/main" id="{71A3F94C-5CCC-7AE4-1419-F7910554673D}"/>
              </a:ext>
            </a:extLst>
          </p:cNvPr>
          <p:cNvPicPr>
            <a:picLocks noChangeAspect="1"/>
          </p:cNvPicPr>
          <p:nvPr/>
        </p:nvPicPr>
        <p:blipFill>
          <a:blip r:embed="rId4"/>
          <a:stretch>
            <a:fillRect/>
          </a:stretch>
        </p:blipFill>
        <p:spPr>
          <a:xfrm>
            <a:off x="621873" y="2019513"/>
            <a:ext cx="1827499" cy="3113191"/>
          </a:xfrm>
          <a:prstGeom prst="rect">
            <a:avLst/>
          </a:prstGeom>
        </p:spPr>
      </p:pic>
      <p:pic>
        <p:nvPicPr>
          <p:cNvPr id="14" name="图片 13">
            <a:extLst>
              <a:ext uri="{FF2B5EF4-FFF2-40B4-BE49-F238E27FC236}">
                <a16:creationId xmlns:a16="http://schemas.microsoft.com/office/drawing/2014/main" id="{D9BA3131-954E-F908-5FA3-A9917BBFDA6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2623" y="2769870"/>
            <a:ext cx="4570923" cy="13182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加密界面设计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8934351" y="5809055"/>
            <a:ext cx="1832887" cy="368300"/>
          </a:xfrm>
          <a:prstGeom prst="rect">
            <a:avLst/>
          </a:prstGeom>
          <a:noFill/>
        </p:spPr>
        <p:txBody>
          <a:bodyPr wrap="square" rtlCol="0">
            <a:spAutoFit/>
          </a:bodyPr>
          <a:lstStyle/>
          <a:p>
            <a:r>
              <a:rPr lang="zh-CN" altLang="en-US" b="1" dirty="0"/>
              <a:t>界面间跳转关系</a:t>
            </a:r>
          </a:p>
        </p:txBody>
      </p:sp>
      <p:pic>
        <p:nvPicPr>
          <p:cNvPr id="2" name="图片 1" descr="bd71cc81df56ec3fb0fd6894cfbdbe7">
            <a:extLst>
              <a:ext uri="{FF2B5EF4-FFF2-40B4-BE49-F238E27FC236}">
                <a16:creationId xmlns:a16="http://schemas.microsoft.com/office/drawing/2014/main" id="{EC9AFD5D-557A-D93C-FB7D-3A61FE891EAC}"/>
              </a:ext>
            </a:extLst>
          </p:cNvPr>
          <p:cNvPicPr>
            <a:picLocks noChangeAspect="1"/>
          </p:cNvPicPr>
          <p:nvPr/>
        </p:nvPicPr>
        <p:blipFill rotWithShape="1">
          <a:blip r:embed="rId4"/>
          <a:srcRect t="13720" b="46078"/>
          <a:stretch/>
        </p:blipFill>
        <p:spPr>
          <a:xfrm>
            <a:off x="714559" y="1514204"/>
            <a:ext cx="1652957" cy="1333939"/>
          </a:xfrm>
          <a:prstGeom prst="rect">
            <a:avLst/>
          </a:prstGeom>
        </p:spPr>
      </p:pic>
      <p:pic>
        <p:nvPicPr>
          <p:cNvPr id="12" name="图片 11" descr="d1fa57cb423affda17c18ad6c31b2ab">
            <a:extLst>
              <a:ext uri="{FF2B5EF4-FFF2-40B4-BE49-F238E27FC236}">
                <a16:creationId xmlns:a16="http://schemas.microsoft.com/office/drawing/2014/main" id="{5D332FA8-E777-B727-D010-43EBB5FEAD3A}"/>
              </a:ext>
            </a:extLst>
          </p:cNvPr>
          <p:cNvPicPr>
            <a:picLocks noChangeAspect="1"/>
          </p:cNvPicPr>
          <p:nvPr/>
        </p:nvPicPr>
        <p:blipFill rotWithShape="1">
          <a:blip r:embed="rId5"/>
          <a:srcRect t="36066" b="48758"/>
          <a:stretch/>
        </p:blipFill>
        <p:spPr>
          <a:xfrm>
            <a:off x="500272" y="4044493"/>
            <a:ext cx="2081530" cy="632637"/>
          </a:xfrm>
          <a:prstGeom prst="rect">
            <a:avLst/>
          </a:prstGeom>
        </p:spPr>
      </p:pic>
      <p:pic>
        <p:nvPicPr>
          <p:cNvPr id="13" name="图片 12" descr="96ca9fa97e5a5861c574dfcc4317599">
            <a:extLst>
              <a:ext uri="{FF2B5EF4-FFF2-40B4-BE49-F238E27FC236}">
                <a16:creationId xmlns:a16="http://schemas.microsoft.com/office/drawing/2014/main" id="{6CD2E673-95D1-A9A4-BB84-C6F68D484742}"/>
              </a:ext>
            </a:extLst>
          </p:cNvPr>
          <p:cNvPicPr>
            <a:picLocks noChangeAspect="1"/>
          </p:cNvPicPr>
          <p:nvPr/>
        </p:nvPicPr>
        <p:blipFill rotWithShape="1">
          <a:blip r:embed="rId6"/>
          <a:srcRect t="33403" b="54966"/>
          <a:stretch/>
        </p:blipFill>
        <p:spPr>
          <a:xfrm>
            <a:off x="500272" y="3024713"/>
            <a:ext cx="2058630" cy="476613"/>
          </a:xfrm>
          <a:prstGeom prst="rect">
            <a:avLst/>
          </a:prstGeom>
        </p:spPr>
      </p:pic>
      <p:pic>
        <p:nvPicPr>
          <p:cNvPr id="14" name="图片 13" descr="d6beb3f938e6ab02b9d3aaab85cbdd0">
            <a:extLst>
              <a:ext uri="{FF2B5EF4-FFF2-40B4-BE49-F238E27FC236}">
                <a16:creationId xmlns:a16="http://schemas.microsoft.com/office/drawing/2014/main" id="{EF63ED15-095A-FCF5-9D16-507227D41C23}"/>
              </a:ext>
            </a:extLst>
          </p:cNvPr>
          <p:cNvPicPr>
            <a:picLocks noChangeAspect="1"/>
          </p:cNvPicPr>
          <p:nvPr/>
        </p:nvPicPr>
        <p:blipFill rotWithShape="1">
          <a:blip r:embed="rId7"/>
          <a:srcRect t="34496" b="52791"/>
          <a:stretch/>
        </p:blipFill>
        <p:spPr>
          <a:xfrm>
            <a:off x="559626" y="5247487"/>
            <a:ext cx="1971319" cy="492394"/>
          </a:xfrm>
          <a:prstGeom prst="rect">
            <a:avLst/>
          </a:prstGeom>
        </p:spPr>
      </p:pic>
      <p:pic>
        <p:nvPicPr>
          <p:cNvPr id="20" name="图片 19">
            <a:extLst>
              <a:ext uri="{FF2B5EF4-FFF2-40B4-BE49-F238E27FC236}">
                <a16:creationId xmlns:a16="http://schemas.microsoft.com/office/drawing/2014/main" id="{54A80F8B-043D-EF6C-D27A-36213EECCA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43958" y="1442703"/>
            <a:ext cx="4761931" cy="4437396"/>
          </a:xfrm>
          <a:prstGeom prst="rect">
            <a:avLst/>
          </a:prstGeom>
        </p:spPr>
      </p:pic>
      <p:pic>
        <p:nvPicPr>
          <p:cNvPr id="22" name="图片 21">
            <a:extLst>
              <a:ext uri="{FF2B5EF4-FFF2-40B4-BE49-F238E27FC236}">
                <a16:creationId xmlns:a16="http://schemas.microsoft.com/office/drawing/2014/main" id="{031B2980-4AF6-00F7-318E-28A5226D50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05889" y="1754328"/>
            <a:ext cx="4194841" cy="349399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插入图片功能用例设计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a:extLst>
              <a:ext uri="{FF2B5EF4-FFF2-40B4-BE49-F238E27FC236}">
                <a16:creationId xmlns:a16="http://schemas.microsoft.com/office/drawing/2014/main" id="{7577D462-A903-E03E-F832-CA282D275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335" y="1733214"/>
            <a:ext cx="8217322" cy="418486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添加密码锁功能用例设计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B116FCC4-7F18-595B-0EAC-7F7AC1E2A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805" y="1514204"/>
            <a:ext cx="7239573" cy="464316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a:extLst>
              <a:ext uri="{FF2B5EF4-FFF2-40B4-BE49-F238E27FC236}">
                <a16:creationId xmlns:a16="http://schemas.microsoft.com/office/drawing/2014/main" id="{B0AABCE9-B200-6D91-844C-45108FE909AF}"/>
              </a:ext>
            </a:extLst>
          </p:cNvPr>
          <p:cNvSpPr txBox="1"/>
          <p:nvPr/>
        </p:nvSpPr>
        <p:spPr>
          <a:xfrm>
            <a:off x="1854643" y="5350832"/>
            <a:ext cx="1792961"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插入图片到便签</a:t>
            </a:r>
          </a:p>
        </p:txBody>
      </p:sp>
      <p:sp>
        <p:nvSpPr>
          <p:cNvPr id="15" name="文本框 14">
            <a:extLst>
              <a:ext uri="{FF2B5EF4-FFF2-40B4-BE49-F238E27FC236}">
                <a16:creationId xmlns:a16="http://schemas.microsoft.com/office/drawing/2014/main" id="{3C709D12-238D-A7E0-6316-25E74DA7BC1B}"/>
              </a:ext>
            </a:extLst>
          </p:cNvPr>
          <p:cNvSpPr txBox="1"/>
          <p:nvPr/>
        </p:nvSpPr>
        <p:spPr>
          <a:xfrm>
            <a:off x="7834983" y="5329287"/>
            <a:ext cx="1531088"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添加密码锁</a:t>
            </a:r>
          </a:p>
        </p:txBody>
      </p:sp>
      <p:pic>
        <p:nvPicPr>
          <p:cNvPr id="9" name="图片 8">
            <a:extLst>
              <a:ext uri="{FF2B5EF4-FFF2-40B4-BE49-F238E27FC236}">
                <a16:creationId xmlns:a16="http://schemas.microsoft.com/office/drawing/2014/main" id="{2CE97104-E09B-C26A-465A-0192CB8D9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988" y="1137836"/>
            <a:ext cx="4693079" cy="4222516"/>
          </a:xfrm>
          <a:prstGeom prst="rect">
            <a:avLst/>
          </a:prstGeom>
        </p:spPr>
      </p:pic>
      <p:pic>
        <p:nvPicPr>
          <p:cNvPr id="13" name="图片 12">
            <a:extLst>
              <a:ext uri="{FF2B5EF4-FFF2-40B4-BE49-F238E27FC236}">
                <a16:creationId xmlns:a16="http://schemas.microsoft.com/office/drawing/2014/main" id="{F512F45E-7486-5C87-87F0-4FE91759B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405" y="1999468"/>
            <a:ext cx="5029628" cy="3329819"/>
          </a:xfrm>
          <a:prstGeom prst="rect">
            <a:avLst/>
          </a:prstGeom>
        </p:spPr>
      </p:pic>
    </p:spTree>
    <p:extLst>
      <p:ext uri="{BB962C8B-B14F-4D97-AF65-F5344CB8AC3E}">
        <p14:creationId xmlns:p14="http://schemas.microsoft.com/office/powerpoint/2010/main" val="1662126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a:extLst>
              <a:ext uri="{FF2B5EF4-FFF2-40B4-BE49-F238E27FC236}">
                <a16:creationId xmlns:a16="http://schemas.microsoft.com/office/drawing/2014/main" id="{D73137E9-4D59-5709-78F2-04D2AC80F2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64" y="1727898"/>
            <a:ext cx="5067678" cy="3363325"/>
          </a:xfrm>
          <a:prstGeom prst="rect">
            <a:avLst/>
          </a:prstGeom>
        </p:spPr>
      </p:pic>
      <p:sp>
        <p:nvSpPr>
          <p:cNvPr id="13" name="文本框 12">
            <a:extLst>
              <a:ext uri="{FF2B5EF4-FFF2-40B4-BE49-F238E27FC236}">
                <a16:creationId xmlns:a16="http://schemas.microsoft.com/office/drawing/2014/main" id="{EC143102-B894-D197-4814-AC92F3F25ADB}"/>
              </a:ext>
            </a:extLst>
          </p:cNvPr>
          <p:cNvSpPr txBox="1"/>
          <p:nvPr/>
        </p:nvSpPr>
        <p:spPr>
          <a:xfrm>
            <a:off x="1706277" y="5415263"/>
            <a:ext cx="1792961"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插入图片到便签</a:t>
            </a:r>
          </a:p>
        </p:txBody>
      </p:sp>
      <p:pic>
        <p:nvPicPr>
          <p:cNvPr id="15" name="图片 14">
            <a:extLst>
              <a:ext uri="{FF2B5EF4-FFF2-40B4-BE49-F238E27FC236}">
                <a16:creationId xmlns:a16="http://schemas.microsoft.com/office/drawing/2014/main" id="{164FE3A3-AFC0-FBA7-A05B-9A2CD63D3A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840"/>
          <a:stretch/>
        </p:blipFill>
        <p:spPr>
          <a:xfrm>
            <a:off x="5599814" y="2064954"/>
            <a:ext cx="5957833" cy="2808985"/>
          </a:xfrm>
          <a:prstGeom prst="rect">
            <a:avLst/>
          </a:prstGeom>
        </p:spPr>
      </p:pic>
      <p:sp>
        <p:nvSpPr>
          <p:cNvPr id="16" name="文本框 15">
            <a:extLst>
              <a:ext uri="{FF2B5EF4-FFF2-40B4-BE49-F238E27FC236}">
                <a16:creationId xmlns:a16="http://schemas.microsoft.com/office/drawing/2014/main" id="{1DAEFC14-3B8A-0355-21F4-5082C568C011}"/>
              </a:ext>
            </a:extLst>
          </p:cNvPr>
          <p:cNvSpPr txBox="1"/>
          <p:nvPr/>
        </p:nvSpPr>
        <p:spPr>
          <a:xfrm>
            <a:off x="8058154" y="5345369"/>
            <a:ext cx="1531088"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添加密码锁</a:t>
            </a:r>
          </a:p>
        </p:txBody>
      </p:sp>
    </p:spTree>
    <p:extLst>
      <p:ext uri="{BB962C8B-B14F-4D97-AF65-F5344CB8AC3E}">
        <p14:creationId xmlns:p14="http://schemas.microsoft.com/office/powerpoint/2010/main" val="736276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a:extLst>
              <a:ext uri="{FF2B5EF4-FFF2-40B4-BE49-F238E27FC236}">
                <a16:creationId xmlns:a16="http://schemas.microsoft.com/office/drawing/2014/main" id="{2DDDD922-E562-6803-EDAF-198A50504029}"/>
              </a:ext>
            </a:extLst>
          </p:cNvPr>
          <p:cNvGraphicFramePr>
            <a:graphicFrameLocks noGrp="1"/>
          </p:cNvGraphicFramePr>
          <p:nvPr>
            <p:extLst>
              <p:ext uri="{D42A27DB-BD31-4B8C-83A1-F6EECF244321}">
                <p14:modId xmlns:p14="http://schemas.microsoft.com/office/powerpoint/2010/main" val="3376463461"/>
              </p:ext>
            </p:extLst>
          </p:nvPr>
        </p:nvGraphicFramePr>
        <p:xfrm>
          <a:off x="5400344" y="1794901"/>
          <a:ext cx="6019345" cy="3393016"/>
        </p:xfrm>
        <a:graphic>
          <a:graphicData uri="http://schemas.openxmlformats.org/drawingml/2006/table">
            <a:tbl>
              <a:tblPr firstRow="1" firstCol="1" bandRow="1">
                <a:tableStyleId>{B301B821-A1FF-4177-AEE7-76D212191A09}</a:tableStyleId>
              </a:tblPr>
              <a:tblGrid>
                <a:gridCol w="6019345">
                  <a:extLst>
                    <a:ext uri="{9D8B030D-6E8A-4147-A177-3AD203B41FA5}">
                      <a16:colId xmlns:a16="http://schemas.microsoft.com/office/drawing/2014/main" val="3934931993"/>
                    </a:ext>
                  </a:extLst>
                </a:gridCol>
              </a:tblGrid>
              <a:tr h="370787">
                <a:tc>
                  <a:txBody>
                    <a:bodyPr/>
                    <a:lstStyle/>
                    <a:p>
                      <a:pPr algn="just"/>
                      <a:r>
                        <a:rPr lang="zh-CN" sz="1400" kern="100" dirty="0">
                          <a:effectLst/>
                          <a:latin typeface="黑体" panose="02010609060101010101" pitchFamily="49" charset="-122"/>
                          <a:ea typeface="黑体" panose="02010609060101010101" pitchFamily="49" charset="-122"/>
                        </a:rPr>
                        <a:t>测试项：小米便签是否能够支持用户输入不同类型的密码并能够准确验证</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2524639099"/>
                  </a:ext>
                </a:extLst>
              </a:tr>
              <a:tr h="370787">
                <a:tc>
                  <a:txBody>
                    <a:bodyPr/>
                    <a:lstStyle/>
                    <a:p>
                      <a:pPr algn="just"/>
                      <a:r>
                        <a:rPr lang="zh-CN" sz="1400" kern="100">
                          <a:effectLst/>
                          <a:latin typeface="黑体" panose="02010609060101010101" pitchFamily="49" charset="-122"/>
                          <a:ea typeface="黑体" panose="02010609060101010101" pitchFamily="49" charset="-122"/>
                        </a:rPr>
                        <a:t>测试输入：在虚拟机中输入各种不同类型的密码</a:t>
                      </a:r>
                      <a:endParaRPr lang="zh-CN" sz="1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1819756359"/>
                  </a:ext>
                </a:extLst>
              </a:tr>
              <a:tr h="370787">
                <a:tc>
                  <a:txBody>
                    <a:bodyPr/>
                    <a:lstStyle/>
                    <a:p>
                      <a:pPr algn="just"/>
                      <a:r>
                        <a:rPr lang="zh-CN" sz="1400" kern="100" dirty="0">
                          <a:effectLst/>
                          <a:latin typeface="黑体" panose="02010609060101010101" pitchFamily="49" charset="-122"/>
                          <a:ea typeface="黑体" panose="02010609060101010101" pitchFamily="49" charset="-122"/>
                        </a:rPr>
                        <a:t>前提条件：小米便签能够在虚拟机上正常运行</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3855000066"/>
                  </a:ext>
                </a:extLst>
              </a:tr>
              <a:tr h="370787">
                <a:tc>
                  <a:txBody>
                    <a:bodyPr/>
                    <a:lstStyle/>
                    <a:p>
                      <a:pPr algn="just"/>
                      <a:r>
                        <a:rPr lang="zh-CN" sz="1400" kern="100">
                          <a:effectLst/>
                          <a:latin typeface="黑体" panose="02010609060101010101" pitchFamily="49" charset="-122"/>
                          <a:ea typeface="黑体" panose="02010609060101010101" pitchFamily="49" charset="-122"/>
                        </a:rPr>
                        <a:t>环境要求：网络畅通，虚拟机正常运行</a:t>
                      </a:r>
                      <a:endParaRPr lang="zh-CN" sz="1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1032592763"/>
                  </a:ext>
                </a:extLst>
              </a:tr>
              <a:tr h="1483148">
                <a:tc>
                  <a:txBody>
                    <a:bodyPr/>
                    <a:lstStyle/>
                    <a:p>
                      <a:pPr algn="just"/>
                      <a:r>
                        <a:rPr lang="zh-CN" sz="1400" kern="100" dirty="0">
                          <a:effectLst/>
                          <a:latin typeface="黑体" panose="02010609060101010101" pitchFamily="49" charset="-122"/>
                          <a:ea typeface="黑体" panose="02010609060101010101" pitchFamily="49" charset="-122"/>
                        </a:rPr>
                        <a:t>测试步骤：</a:t>
                      </a:r>
                      <a:endParaRPr lang="en-US" altLang="zh-CN" sz="1400" kern="100" dirty="0">
                        <a:effectLst/>
                        <a:latin typeface="黑体" panose="02010609060101010101" pitchFamily="49" charset="-122"/>
                        <a:ea typeface="黑体" panose="02010609060101010101" pitchFamily="49" charset="-122"/>
                      </a:endParaRPr>
                    </a:p>
                    <a:p>
                      <a:pPr marL="342900" indent="-342900" algn="just">
                        <a:buFont typeface="+mj-lt"/>
                        <a:buAutoNum type="arabicPeriod"/>
                      </a:pPr>
                      <a:r>
                        <a:rPr lang="zh-CN" sz="1400" kern="100" dirty="0">
                          <a:effectLst/>
                          <a:latin typeface="黑体" panose="02010609060101010101" pitchFamily="49" charset="-122"/>
                          <a:ea typeface="黑体" panose="02010609060101010101" pitchFamily="49" charset="-122"/>
                        </a:rPr>
                        <a:t>一开始先设置最简单的</a:t>
                      </a:r>
                      <a:r>
                        <a:rPr lang="en-US" sz="1400" kern="100" dirty="0">
                          <a:effectLst/>
                          <a:latin typeface="黑体" panose="02010609060101010101" pitchFamily="49" charset="-122"/>
                          <a:ea typeface="黑体" panose="02010609060101010101" pitchFamily="49" charset="-122"/>
                        </a:rPr>
                        <a:t>123456</a:t>
                      </a:r>
                      <a:r>
                        <a:rPr lang="zh-CN" sz="1400" kern="100" dirty="0">
                          <a:effectLst/>
                          <a:latin typeface="黑体" panose="02010609060101010101" pitchFamily="49" charset="-122"/>
                          <a:ea typeface="黑体" panose="02010609060101010101" pitchFamily="49" charset="-122"/>
                        </a:rPr>
                        <a:t>作为密码，并退出再次输入密码后进入</a:t>
                      </a:r>
                    </a:p>
                    <a:p>
                      <a:pPr marL="342900" lvl="0" indent="-342900" algn="just">
                        <a:buFont typeface="+mj-lt"/>
                        <a:buAutoNum type="arabicPeriod" startAt="2"/>
                      </a:pPr>
                      <a:r>
                        <a:rPr lang="zh-CN" sz="1400" kern="100" dirty="0">
                          <a:effectLst/>
                          <a:latin typeface="黑体" panose="02010609060101010101" pitchFamily="49" charset="-122"/>
                          <a:ea typeface="黑体" panose="02010609060101010101" pitchFamily="49" charset="-122"/>
                        </a:rPr>
                        <a:t>修改密码界面上设置不同的密码并确认</a:t>
                      </a:r>
                    </a:p>
                    <a:p>
                      <a:pPr marL="342900" lvl="0" indent="-342900" algn="just">
                        <a:buFont typeface="+mj-lt"/>
                        <a:buAutoNum type="arabicPeriod" startAt="2"/>
                      </a:pPr>
                      <a:r>
                        <a:rPr lang="zh-CN" sz="1400" kern="100" dirty="0">
                          <a:effectLst/>
                          <a:latin typeface="黑体" panose="02010609060101010101" pitchFamily="49" charset="-122"/>
                          <a:ea typeface="黑体" panose="02010609060101010101" pitchFamily="49" charset="-122"/>
                        </a:rPr>
                        <a:t>故意输错密码然后看是否有提示</a:t>
                      </a:r>
                    </a:p>
                    <a:p>
                      <a:pPr marL="342900" lvl="0" indent="-342900" algn="just">
                        <a:buFont typeface="+mj-lt"/>
                        <a:buAutoNum type="arabicPeriod" startAt="2"/>
                      </a:pPr>
                      <a:r>
                        <a:rPr lang="zh-CN" sz="1400" kern="100" dirty="0">
                          <a:effectLst/>
                          <a:latin typeface="黑体" panose="02010609060101010101" pitchFamily="49" charset="-122"/>
                          <a:ea typeface="黑体" panose="02010609060101010101" pitchFamily="49" charset="-122"/>
                        </a:rPr>
                        <a:t>对提示结果进行记录</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2487693935"/>
                  </a:ext>
                </a:extLst>
              </a:tr>
              <a:tr h="370787">
                <a:tc>
                  <a:txBody>
                    <a:bodyPr/>
                    <a:lstStyle/>
                    <a:p>
                      <a:pPr algn="just"/>
                      <a:r>
                        <a:rPr lang="zh-CN" sz="1400" kern="100" dirty="0">
                          <a:effectLst/>
                          <a:latin typeface="黑体" panose="02010609060101010101" pitchFamily="49" charset="-122"/>
                          <a:ea typeface="黑体" panose="02010609060101010101" pitchFamily="49" charset="-122"/>
                        </a:rPr>
                        <a:t>预期输出：当输对密码时能成功进入界面，当输出密码时会提示出错，并让用户重新输入</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1301814910"/>
                  </a:ext>
                </a:extLst>
              </a:tr>
            </a:tbl>
          </a:graphicData>
        </a:graphic>
      </p:graphicFrame>
      <p:graphicFrame>
        <p:nvGraphicFramePr>
          <p:cNvPr id="8" name="表格 7">
            <a:extLst>
              <a:ext uri="{FF2B5EF4-FFF2-40B4-BE49-F238E27FC236}">
                <a16:creationId xmlns:a16="http://schemas.microsoft.com/office/drawing/2014/main" id="{0137EE8D-CCE0-C2DF-EBF3-D3F28D82F766}"/>
              </a:ext>
            </a:extLst>
          </p:cNvPr>
          <p:cNvGraphicFramePr>
            <a:graphicFrameLocks noGrp="1"/>
          </p:cNvGraphicFramePr>
          <p:nvPr>
            <p:extLst>
              <p:ext uri="{D42A27DB-BD31-4B8C-83A1-F6EECF244321}">
                <p14:modId xmlns:p14="http://schemas.microsoft.com/office/powerpoint/2010/main" val="2847612789"/>
              </p:ext>
            </p:extLst>
          </p:nvPr>
        </p:nvGraphicFramePr>
        <p:xfrm>
          <a:off x="705566" y="1785981"/>
          <a:ext cx="4341349" cy="3486221"/>
        </p:xfrm>
        <a:graphic>
          <a:graphicData uri="http://schemas.openxmlformats.org/drawingml/2006/table">
            <a:tbl>
              <a:tblPr firstRow="1" firstCol="1" bandRow="1">
                <a:tableStyleId>{B301B821-A1FF-4177-AEE7-76D212191A09}</a:tableStyleId>
              </a:tblPr>
              <a:tblGrid>
                <a:gridCol w="4341349">
                  <a:extLst>
                    <a:ext uri="{9D8B030D-6E8A-4147-A177-3AD203B41FA5}">
                      <a16:colId xmlns:a16="http://schemas.microsoft.com/office/drawing/2014/main" val="1922340020"/>
                    </a:ext>
                  </a:extLst>
                </a:gridCol>
              </a:tblGrid>
              <a:tr h="547372">
                <a:tc>
                  <a:txBody>
                    <a:bodyPr/>
                    <a:lstStyle/>
                    <a:p>
                      <a:pPr algn="just"/>
                      <a:r>
                        <a:rPr lang="zh-CN" sz="1400" kern="100">
                          <a:effectLst/>
                          <a:latin typeface="黑体" panose="02010609060101010101" pitchFamily="49" charset="-122"/>
                          <a:ea typeface="黑体" panose="02010609060101010101" pitchFamily="49" charset="-122"/>
                        </a:rPr>
                        <a:t>测试项：小米便签是否能够支持在用户选择所需要插入图片后显示正常显示图片</a:t>
                      </a:r>
                      <a:endParaRPr lang="zh-CN" sz="1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3846003960"/>
                  </a:ext>
                </a:extLst>
              </a:tr>
              <a:tr h="419836">
                <a:tc>
                  <a:txBody>
                    <a:bodyPr/>
                    <a:lstStyle/>
                    <a:p>
                      <a:pPr algn="just"/>
                      <a:r>
                        <a:rPr lang="zh-CN" sz="1400" kern="100" dirty="0">
                          <a:effectLst/>
                          <a:latin typeface="黑体" panose="02010609060101010101" pitchFamily="49" charset="-122"/>
                          <a:ea typeface="黑体" panose="02010609060101010101" pitchFamily="49" charset="-122"/>
                        </a:rPr>
                        <a:t>测试输入：用户选择插入图片</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2351849660"/>
                  </a:ext>
                </a:extLst>
              </a:tr>
              <a:tr h="419836">
                <a:tc>
                  <a:txBody>
                    <a:bodyPr/>
                    <a:lstStyle/>
                    <a:p>
                      <a:pPr algn="just"/>
                      <a:r>
                        <a:rPr lang="zh-CN" sz="1400" kern="100" dirty="0">
                          <a:effectLst/>
                          <a:latin typeface="黑体" panose="02010609060101010101" pitchFamily="49" charset="-122"/>
                          <a:ea typeface="黑体" panose="02010609060101010101" pitchFamily="49" charset="-122"/>
                        </a:rPr>
                        <a:t>前提条件：小米便签能够在虚拟机上正常运行</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2821369889"/>
                  </a:ext>
                </a:extLst>
              </a:tr>
              <a:tr h="419836">
                <a:tc>
                  <a:txBody>
                    <a:bodyPr/>
                    <a:lstStyle/>
                    <a:p>
                      <a:pPr algn="just"/>
                      <a:r>
                        <a:rPr lang="zh-CN" sz="1400" kern="100">
                          <a:effectLst/>
                          <a:latin typeface="黑体" panose="02010609060101010101" pitchFamily="49" charset="-122"/>
                          <a:ea typeface="黑体" panose="02010609060101010101" pitchFamily="49" charset="-122"/>
                        </a:rPr>
                        <a:t>环境要求：网络畅通，虚拟机正常运行</a:t>
                      </a:r>
                      <a:endParaRPr lang="zh-CN" sz="1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2792445366"/>
                  </a:ext>
                </a:extLst>
              </a:tr>
              <a:tr h="1259505">
                <a:tc>
                  <a:txBody>
                    <a:bodyPr/>
                    <a:lstStyle/>
                    <a:p>
                      <a:pPr algn="just"/>
                      <a:r>
                        <a:rPr lang="zh-CN" sz="1400" kern="100" dirty="0">
                          <a:effectLst/>
                          <a:latin typeface="黑体" panose="02010609060101010101" pitchFamily="49" charset="-122"/>
                          <a:ea typeface="黑体" panose="02010609060101010101" pitchFamily="49" charset="-122"/>
                        </a:rPr>
                        <a:t>测试步骤：</a:t>
                      </a:r>
                      <a:endParaRPr lang="en-US" altLang="zh-CN" sz="1400" kern="100" dirty="0">
                        <a:effectLst/>
                        <a:latin typeface="黑体" panose="02010609060101010101" pitchFamily="49" charset="-122"/>
                        <a:ea typeface="黑体" panose="02010609060101010101" pitchFamily="49" charset="-122"/>
                      </a:endParaRPr>
                    </a:p>
                    <a:p>
                      <a:pPr marL="342900" indent="-342900" algn="just">
                        <a:buFont typeface="+mj-lt"/>
                        <a:buAutoNum type="arabicPeriod"/>
                      </a:pPr>
                      <a:r>
                        <a:rPr lang="zh-CN" sz="1400" kern="100" dirty="0">
                          <a:effectLst/>
                          <a:latin typeface="黑体" panose="02010609060101010101" pitchFamily="49" charset="-122"/>
                          <a:ea typeface="黑体" panose="02010609060101010101" pitchFamily="49" charset="-122"/>
                        </a:rPr>
                        <a:t>进入编辑便签页面，选择插入图片图片</a:t>
                      </a:r>
                    </a:p>
                    <a:p>
                      <a:pPr marL="342900" lvl="0" indent="-342900" algn="just">
                        <a:buFont typeface="+mj-lt"/>
                        <a:buAutoNum type="arabicPeriod" startAt="2"/>
                      </a:pPr>
                      <a:r>
                        <a:rPr lang="zh-CN" sz="1400" kern="100" dirty="0">
                          <a:effectLst/>
                          <a:latin typeface="黑体" panose="02010609060101010101" pitchFamily="49" charset="-122"/>
                          <a:ea typeface="黑体" panose="02010609060101010101" pitchFamily="49" charset="-122"/>
                        </a:rPr>
                        <a:t>选择要插入图片</a:t>
                      </a:r>
                    </a:p>
                    <a:p>
                      <a:pPr marL="342900" lvl="0" indent="-342900" algn="just">
                        <a:buFont typeface="+mj-lt"/>
                        <a:buAutoNum type="arabicPeriod" startAt="2"/>
                      </a:pPr>
                      <a:r>
                        <a:rPr lang="zh-CN" sz="1400" kern="100" dirty="0">
                          <a:effectLst/>
                          <a:latin typeface="黑体" panose="02010609060101010101" pitchFamily="49" charset="-122"/>
                          <a:ea typeface="黑体" panose="02010609060101010101" pitchFamily="49" charset="-122"/>
                        </a:rPr>
                        <a:t>对图片在便签上的显示结果进行记录</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3249317133"/>
                  </a:ext>
                </a:extLst>
              </a:tr>
              <a:tr h="419836">
                <a:tc>
                  <a:txBody>
                    <a:bodyPr/>
                    <a:lstStyle/>
                    <a:p>
                      <a:pPr algn="just"/>
                      <a:r>
                        <a:rPr lang="zh-CN" sz="1400" kern="100" dirty="0">
                          <a:effectLst/>
                          <a:latin typeface="黑体" panose="02010609060101010101" pitchFamily="49" charset="-122"/>
                          <a:ea typeface="黑体" panose="02010609060101010101" pitchFamily="49" charset="-122"/>
                        </a:rPr>
                        <a:t>预期输出：正常显示图片而不是图片路径</a:t>
                      </a:r>
                      <a:endParaRPr lang="zh-CN" sz="1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3855242952"/>
                  </a:ext>
                </a:extLst>
              </a:tr>
            </a:tbl>
          </a:graphicData>
        </a:graphic>
      </p:graphicFrame>
      <p:sp>
        <p:nvSpPr>
          <p:cNvPr id="9" name="Rectangle 1">
            <a:extLst>
              <a:ext uri="{FF2B5EF4-FFF2-40B4-BE49-F238E27FC236}">
                <a16:creationId xmlns:a16="http://schemas.microsoft.com/office/drawing/2014/main" id="{2F52EEDD-CCFC-ADA4-E873-7CDB8BA85EE0}"/>
              </a:ext>
            </a:extLst>
          </p:cNvPr>
          <p:cNvSpPr>
            <a:spLocks noChangeArrowheads="1"/>
          </p:cNvSpPr>
          <p:nvPr/>
        </p:nvSpPr>
        <p:spPr bwMode="auto">
          <a:xfrm>
            <a:off x="678721" y="1165323"/>
            <a:ext cx="41088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zh-CN" altLang="zh-CN" sz="1800" kern="100" dirty="0">
                <a:effectLst/>
                <a:latin typeface="黑体" panose="02010609060101010101" pitchFamily="49" charset="-122"/>
                <a:ea typeface="黑体" panose="02010609060101010101" pitchFamily="49" charset="-122"/>
                <a:cs typeface="Times New Roman" panose="02020603050405020304" pitchFamily="18" charset="0"/>
              </a:rPr>
              <a:t>功能测试：验证新功能是否按预期工作</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40802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F60F232E-B439-9B92-2EBE-8BFBF1DDEFC8}"/>
              </a:ext>
            </a:extLst>
          </p:cNvPr>
          <p:cNvPicPr>
            <a:picLocks noChangeAspect="1"/>
          </p:cNvPicPr>
          <p:nvPr/>
        </p:nvPicPr>
        <p:blipFill>
          <a:blip r:embed="rId3"/>
          <a:stretch>
            <a:fillRect/>
          </a:stretch>
        </p:blipFill>
        <p:spPr>
          <a:xfrm>
            <a:off x="778743" y="1715385"/>
            <a:ext cx="2152596" cy="4467775"/>
          </a:xfrm>
          <a:prstGeom prst="rect">
            <a:avLst/>
          </a:prstGeom>
        </p:spPr>
      </p:pic>
      <p:pic>
        <p:nvPicPr>
          <p:cNvPr id="13" name="图片 12">
            <a:extLst>
              <a:ext uri="{FF2B5EF4-FFF2-40B4-BE49-F238E27FC236}">
                <a16:creationId xmlns:a16="http://schemas.microsoft.com/office/drawing/2014/main" id="{EEBA2CCA-0AA0-094A-834A-B29D5632250B}"/>
              </a:ext>
            </a:extLst>
          </p:cNvPr>
          <p:cNvPicPr>
            <a:picLocks noChangeAspect="1"/>
          </p:cNvPicPr>
          <p:nvPr/>
        </p:nvPicPr>
        <p:blipFill>
          <a:blip r:embed="rId4"/>
          <a:stretch>
            <a:fillRect/>
          </a:stretch>
        </p:blipFill>
        <p:spPr>
          <a:xfrm>
            <a:off x="2987823" y="1717403"/>
            <a:ext cx="2101627" cy="4451273"/>
          </a:xfrm>
          <a:prstGeom prst="rect">
            <a:avLst/>
          </a:prstGeom>
        </p:spPr>
      </p:pic>
      <p:pic>
        <p:nvPicPr>
          <p:cNvPr id="15" name="图片 14">
            <a:extLst>
              <a:ext uri="{FF2B5EF4-FFF2-40B4-BE49-F238E27FC236}">
                <a16:creationId xmlns:a16="http://schemas.microsoft.com/office/drawing/2014/main" id="{57971343-E8AA-4F5F-7607-FFE7777D9365}"/>
              </a:ext>
            </a:extLst>
          </p:cNvPr>
          <p:cNvPicPr>
            <a:picLocks noChangeAspect="1"/>
          </p:cNvPicPr>
          <p:nvPr/>
        </p:nvPicPr>
        <p:blipFill>
          <a:blip r:embed="rId5"/>
          <a:stretch>
            <a:fillRect/>
          </a:stretch>
        </p:blipFill>
        <p:spPr>
          <a:xfrm>
            <a:off x="5164409" y="1717403"/>
            <a:ext cx="2062466" cy="4451273"/>
          </a:xfrm>
          <a:prstGeom prst="rect">
            <a:avLst/>
          </a:prstGeom>
        </p:spPr>
      </p:pic>
      <p:sp>
        <p:nvSpPr>
          <p:cNvPr id="16" name="圆角矩形 6">
            <a:extLst>
              <a:ext uri="{FF2B5EF4-FFF2-40B4-BE49-F238E27FC236}">
                <a16:creationId xmlns:a16="http://schemas.microsoft.com/office/drawing/2014/main" id="{66D9ECC6-AC0F-56A1-90EC-C6C644B5EEAE}"/>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插入图片到便签演示</a:t>
            </a:r>
          </a:p>
        </p:txBody>
      </p:sp>
    </p:spTree>
    <p:extLst>
      <p:ext uri="{BB962C8B-B14F-4D97-AF65-F5344CB8AC3E}">
        <p14:creationId xmlns:p14="http://schemas.microsoft.com/office/powerpoint/2010/main" val="3362481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圆角矩形 6">
            <a:extLst>
              <a:ext uri="{FF2B5EF4-FFF2-40B4-BE49-F238E27FC236}">
                <a16:creationId xmlns:a16="http://schemas.microsoft.com/office/drawing/2014/main" id="{66D9ECC6-AC0F-56A1-90EC-C6C644B5EEAE}"/>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添加密码锁</a:t>
            </a: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演示</a:t>
            </a:r>
          </a:p>
        </p:txBody>
      </p:sp>
      <p:pic>
        <p:nvPicPr>
          <p:cNvPr id="11" name="图片 10">
            <a:extLst>
              <a:ext uri="{FF2B5EF4-FFF2-40B4-BE49-F238E27FC236}">
                <a16:creationId xmlns:a16="http://schemas.microsoft.com/office/drawing/2014/main" id="{06E21E54-697A-6A20-42D2-A4FC719DA4E9}"/>
              </a:ext>
            </a:extLst>
          </p:cNvPr>
          <p:cNvPicPr>
            <a:picLocks noChangeAspect="1"/>
          </p:cNvPicPr>
          <p:nvPr/>
        </p:nvPicPr>
        <p:blipFill>
          <a:blip r:embed="rId3"/>
          <a:stretch>
            <a:fillRect/>
          </a:stretch>
        </p:blipFill>
        <p:spPr>
          <a:xfrm>
            <a:off x="349587" y="1727898"/>
            <a:ext cx="1649328" cy="3425919"/>
          </a:xfrm>
          <a:prstGeom prst="rect">
            <a:avLst/>
          </a:prstGeom>
        </p:spPr>
      </p:pic>
      <p:pic>
        <p:nvPicPr>
          <p:cNvPr id="14" name="图片 13">
            <a:extLst>
              <a:ext uri="{FF2B5EF4-FFF2-40B4-BE49-F238E27FC236}">
                <a16:creationId xmlns:a16="http://schemas.microsoft.com/office/drawing/2014/main" id="{B3BAFB90-AF83-DB5B-4A5A-17BA74870AED}"/>
              </a:ext>
            </a:extLst>
          </p:cNvPr>
          <p:cNvPicPr>
            <a:picLocks noChangeAspect="1"/>
          </p:cNvPicPr>
          <p:nvPr/>
        </p:nvPicPr>
        <p:blipFill>
          <a:blip r:embed="rId4"/>
          <a:stretch>
            <a:fillRect/>
          </a:stretch>
        </p:blipFill>
        <p:spPr>
          <a:xfrm>
            <a:off x="1917680" y="1727898"/>
            <a:ext cx="1642633" cy="3425919"/>
          </a:xfrm>
          <a:prstGeom prst="rect">
            <a:avLst/>
          </a:prstGeom>
        </p:spPr>
      </p:pic>
      <p:pic>
        <p:nvPicPr>
          <p:cNvPr id="18" name="图片 17">
            <a:extLst>
              <a:ext uri="{FF2B5EF4-FFF2-40B4-BE49-F238E27FC236}">
                <a16:creationId xmlns:a16="http://schemas.microsoft.com/office/drawing/2014/main" id="{87DEB0FC-1B6F-96B6-4998-520B989F99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7669" y="1726296"/>
            <a:ext cx="1665378" cy="3427521"/>
          </a:xfrm>
          <a:prstGeom prst="rect">
            <a:avLst/>
          </a:prstGeom>
        </p:spPr>
      </p:pic>
      <p:pic>
        <p:nvPicPr>
          <p:cNvPr id="22" name="图片 21">
            <a:extLst>
              <a:ext uri="{FF2B5EF4-FFF2-40B4-BE49-F238E27FC236}">
                <a16:creationId xmlns:a16="http://schemas.microsoft.com/office/drawing/2014/main" id="{83770317-DF71-C1FA-FD3E-8273CBF6407E}"/>
              </a:ext>
            </a:extLst>
          </p:cNvPr>
          <p:cNvPicPr>
            <a:picLocks noChangeAspect="1"/>
          </p:cNvPicPr>
          <p:nvPr/>
        </p:nvPicPr>
        <p:blipFill>
          <a:blip r:embed="rId6"/>
          <a:stretch>
            <a:fillRect/>
          </a:stretch>
        </p:blipFill>
        <p:spPr>
          <a:xfrm>
            <a:off x="5153566" y="1727897"/>
            <a:ext cx="1647257" cy="3427521"/>
          </a:xfrm>
          <a:prstGeom prst="rect">
            <a:avLst/>
          </a:prstGeom>
        </p:spPr>
      </p:pic>
      <p:sp>
        <p:nvSpPr>
          <p:cNvPr id="23" name="文本框 22">
            <a:extLst>
              <a:ext uri="{FF2B5EF4-FFF2-40B4-BE49-F238E27FC236}">
                <a16:creationId xmlns:a16="http://schemas.microsoft.com/office/drawing/2014/main" id="{4D424B6C-795B-6716-6112-A4E48A58D5D0}"/>
              </a:ext>
            </a:extLst>
          </p:cNvPr>
          <p:cNvSpPr txBox="1"/>
          <p:nvPr/>
        </p:nvSpPr>
        <p:spPr>
          <a:xfrm>
            <a:off x="5070474" y="1056251"/>
            <a:ext cx="1898496" cy="646331"/>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加密后再次进入小米便签需登录</a:t>
            </a:r>
          </a:p>
        </p:txBody>
      </p:sp>
      <p:pic>
        <p:nvPicPr>
          <p:cNvPr id="27" name="图片 26">
            <a:extLst>
              <a:ext uri="{FF2B5EF4-FFF2-40B4-BE49-F238E27FC236}">
                <a16:creationId xmlns:a16="http://schemas.microsoft.com/office/drawing/2014/main" id="{BA96E5EB-B16E-3FB6-5579-7E42136EE6FD}"/>
              </a:ext>
            </a:extLst>
          </p:cNvPr>
          <p:cNvPicPr>
            <a:picLocks noChangeAspect="1"/>
          </p:cNvPicPr>
          <p:nvPr/>
        </p:nvPicPr>
        <p:blipFill>
          <a:blip r:embed="rId7"/>
          <a:stretch>
            <a:fillRect/>
          </a:stretch>
        </p:blipFill>
        <p:spPr>
          <a:xfrm>
            <a:off x="8436919" y="1726296"/>
            <a:ext cx="1595879" cy="3429122"/>
          </a:xfrm>
          <a:prstGeom prst="rect">
            <a:avLst/>
          </a:prstGeom>
        </p:spPr>
      </p:pic>
      <p:pic>
        <p:nvPicPr>
          <p:cNvPr id="29" name="图片 28">
            <a:extLst>
              <a:ext uri="{FF2B5EF4-FFF2-40B4-BE49-F238E27FC236}">
                <a16:creationId xmlns:a16="http://schemas.microsoft.com/office/drawing/2014/main" id="{733AD5C8-BA28-1DCA-7AC1-C1690216A904}"/>
              </a:ext>
            </a:extLst>
          </p:cNvPr>
          <p:cNvPicPr>
            <a:picLocks noChangeAspect="1"/>
          </p:cNvPicPr>
          <p:nvPr/>
        </p:nvPicPr>
        <p:blipFill>
          <a:blip r:embed="rId8"/>
          <a:stretch>
            <a:fillRect/>
          </a:stretch>
        </p:blipFill>
        <p:spPr>
          <a:xfrm>
            <a:off x="6783295" y="1727897"/>
            <a:ext cx="1650099" cy="3427521"/>
          </a:xfrm>
          <a:prstGeom prst="rect">
            <a:avLst/>
          </a:prstGeom>
        </p:spPr>
      </p:pic>
      <p:pic>
        <p:nvPicPr>
          <p:cNvPr id="33" name="图片 32">
            <a:extLst>
              <a:ext uri="{FF2B5EF4-FFF2-40B4-BE49-F238E27FC236}">
                <a16:creationId xmlns:a16="http://schemas.microsoft.com/office/drawing/2014/main" id="{1E75E36B-7BA1-7427-654C-208436836EA6}"/>
              </a:ext>
            </a:extLst>
          </p:cNvPr>
          <p:cNvPicPr>
            <a:picLocks noChangeAspect="1"/>
          </p:cNvPicPr>
          <p:nvPr/>
        </p:nvPicPr>
        <p:blipFill>
          <a:blip r:embed="rId9"/>
          <a:stretch>
            <a:fillRect/>
          </a:stretch>
        </p:blipFill>
        <p:spPr>
          <a:xfrm>
            <a:off x="10004446" y="1726296"/>
            <a:ext cx="1648616" cy="3429122"/>
          </a:xfrm>
          <a:prstGeom prst="rect">
            <a:avLst/>
          </a:prstGeom>
        </p:spPr>
      </p:pic>
    </p:spTree>
    <p:extLst>
      <p:ext uri="{BB962C8B-B14F-4D97-AF65-F5344CB8AC3E}">
        <p14:creationId xmlns:p14="http://schemas.microsoft.com/office/powerpoint/2010/main" val="2131056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extLst>
      <p:ext uri="{BB962C8B-B14F-4D97-AF65-F5344CB8AC3E}">
        <p14:creationId xmlns:p14="http://schemas.microsoft.com/office/powerpoint/2010/main" val="3869154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621873" y="1461203"/>
            <a:ext cx="10881898" cy="3785652"/>
          </a:xfrm>
          <a:prstGeom prst="rect">
            <a:avLst/>
          </a:prstGeom>
        </p:spPr>
        <p:txBody>
          <a:bodyPr wrap="square">
            <a:spAutoFit/>
          </a:bodyPr>
          <a:lstStyle/>
          <a:p>
            <a:pPr algn="just"/>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1.</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通过小组合作，我们提升了学习效率。</a:t>
            </a:r>
            <a:endPar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endParaRPr>
          </a:p>
          <a:p>
            <a:pPr algn="just"/>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2.</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在学习过程中，我们充分利用了丰富的网络资源。</a:t>
            </a:r>
            <a:endPar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endParaRPr>
          </a:p>
          <a:p>
            <a:pPr algn="just"/>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3.</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对于项目的学习，我们应该首先理解其框架。</a:t>
            </a:r>
            <a:endPar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endParaRPr>
          </a:p>
          <a:p>
            <a:pPr algn="just"/>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4.</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我们的小组还对源代码进行了质量分析。</a:t>
            </a:r>
            <a:endPar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endParaRPr>
          </a:p>
          <a:p>
            <a:pPr algn="just"/>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5.</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小组成员的自学能力和解决问题的能力得到了提升。</a:t>
            </a:r>
            <a:endPar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endParaRPr>
          </a:p>
          <a:p>
            <a:pPr indent="457200" algn="just"/>
            <a:endParaRPr lang="zh-CN" altLang="zh-CN" sz="2400" kern="100" dirty="0">
              <a:effectLst/>
              <a:latin typeface="黑体" panose="02010609060101010101" pitchFamily="49" charset="-122"/>
              <a:ea typeface="黑体" panose="02010609060101010101" pitchFamily="49" charset="-122"/>
              <a:cs typeface="Times New Roman" panose="02020603050405020304" pitchFamily="18" charset="0"/>
            </a:endParaRPr>
          </a:p>
          <a:p>
            <a:pPr algn="just"/>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总的来说，这次的泛读对我们的学习有很大帮助。我们通过阅读代码、理解框架、分析小米便签的结构和功能，以及绘制</a:t>
            </a:r>
            <a:r>
              <a:rPr lang="en-US" altLang="zh-CN" sz="2400" b="1" kern="100" dirty="0">
                <a:effectLst/>
                <a:latin typeface="黑体" panose="02010609060101010101" pitchFamily="49" charset="-122"/>
                <a:ea typeface="黑体" panose="02010609060101010101" pitchFamily="49" charset="-122"/>
                <a:cs typeface="Times New Roman" panose="02020603050405020304" pitchFamily="18" charset="0"/>
              </a:rPr>
              <a:t>UML</a:t>
            </a:r>
            <a:r>
              <a:rPr lang="zh-CN" altLang="zh-CN" sz="2400" b="1" kern="100" dirty="0">
                <a:effectLst/>
                <a:latin typeface="黑体" panose="02010609060101010101" pitchFamily="49" charset="-122"/>
                <a:ea typeface="黑体" panose="02010609060101010101" pitchFamily="49" charset="-122"/>
                <a:cs typeface="Times New Roman" panose="02020603050405020304" pitchFamily="18" charset="0"/>
              </a:rPr>
              <a:t>图，显著提高了我们对小米便签这样优质代码的理解。同时，我们也更深入地理解了软件设计中的分层架构，增强了我们对软件工程理论知识的理解。</a:t>
            </a:r>
          </a:p>
        </p:txBody>
      </p:sp>
    </p:spTree>
    <p:extLst>
      <p:ext uri="{BB962C8B-B14F-4D97-AF65-F5344CB8AC3E}">
        <p14:creationId xmlns:p14="http://schemas.microsoft.com/office/powerpoint/2010/main" val="1305303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JkOGVmM2VjYzQwMDAzMTYzMzM1Yzg5N2YxY2IzZDc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9149</TotalTime>
  <Words>3772</Words>
  <Application>Microsoft Office PowerPoint</Application>
  <PresentationFormat>宽屏</PresentationFormat>
  <Paragraphs>298</Paragraphs>
  <Slides>33</Slides>
  <Notes>15</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33</vt:i4>
      </vt:variant>
    </vt:vector>
  </HeadingPairs>
  <TitlesOfParts>
    <vt:vector size="49" baseType="lpstr">
      <vt:lpstr>-apple-system</vt:lpstr>
      <vt:lpstr>等线</vt:lpstr>
      <vt:lpstr>等线 Light</vt:lpstr>
      <vt:lpstr>方正舒体</vt:lpstr>
      <vt:lpstr>黑体</vt:lpstr>
      <vt:lpstr>宋体</vt:lpstr>
      <vt:lpstr>微软雅黑</vt:lpstr>
      <vt:lpstr>Arial</vt:lpstr>
      <vt:lpstr>Arial Black</vt:lpstr>
      <vt:lpstr>Calibri</vt:lpstr>
      <vt:lpstr>Calibri Light</vt:lpstr>
      <vt:lpstr>Consolas</vt:lpstr>
      <vt:lpstr>Times New Roman</vt:lpstr>
      <vt:lpstr>Wingdings</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Xiaohui Wang</cp:lastModifiedBy>
  <cp:revision>207</cp:revision>
  <dcterms:created xsi:type="dcterms:W3CDTF">2020-07-27T01:08:00Z</dcterms:created>
  <dcterms:modified xsi:type="dcterms:W3CDTF">2024-06-02T14:30:25Z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11B8AF76D4024C60A56A8DC9E9DF904B_12</vt:lpwstr>
  </property>
  <property fmtid="{D5CDD505-2E9C-101B-9397-08002B2CF9AE}" pid="3" name="KSOProductBuildVer">
    <vt:lpwstr>2052-12.1.0.16417</vt:lpwstr>
  </property>
</Properties>
</file>