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26"/>
  </p:handoutMasterIdLst>
  <p:sldIdLst>
    <p:sldId id="256" r:id="rId3"/>
    <p:sldId id="321" r:id="rId4"/>
    <p:sldId id="322" r:id="rId6"/>
    <p:sldId id="340" r:id="rId7"/>
    <p:sldId id="350" r:id="rId8"/>
    <p:sldId id="351" r:id="rId9"/>
    <p:sldId id="352" r:id="rId10"/>
    <p:sldId id="331" r:id="rId11"/>
    <p:sldId id="330" r:id="rId12"/>
    <p:sldId id="353" r:id="rId13"/>
    <p:sldId id="355" r:id="rId14"/>
    <p:sldId id="354" r:id="rId15"/>
    <p:sldId id="356" r:id="rId16"/>
    <p:sldId id="357" r:id="rId17"/>
    <p:sldId id="325" r:id="rId18"/>
    <p:sldId id="349" r:id="rId19"/>
    <p:sldId id="324" r:id="rId20"/>
    <p:sldId id="332" r:id="rId21"/>
    <p:sldId id="358" r:id="rId22"/>
    <p:sldId id="326" r:id="rId23"/>
    <p:sldId id="329" r:id="rId24"/>
    <p:sldId id="328" r:id="rId25"/>
  </p:sldIdLst>
  <p:sldSz cx="9144000" cy="6858000" type="screen4x3"/>
  <p:notesSz cx="7099300" cy="10234295"/>
  <p:custDataLst>
    <p:tags r:id="rId30"/>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494" autoAdjust="0"/>
  </p:normalViewPr>
  <p:slideViewPr>
    <p:cSldViewPr>
      <p:cViewPr varScale="1">
        <p:scale>
          <a:sx n="59" d="100"/>
          <a:sy n="59" d="100"/>
        </p:scale>
        <p:origin x="1422" y="39"/>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gs" Target="tags/tag3.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11.jpeg"/><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“中国民航大学</a:t>
            </a:r>
            <a:r>
              <a:rPr lang="zh-CN" altLang="en-US" sz="4400" dirty="0">
                <a:solidFill>
                  <a:srgbClr val="C00000"/>
                </a:solidFill>
                <a:latin typeface="微软雅黑" panose="020B0503020204020204" pitchFamily="34" charset="-122"/>
                <a:ea typeface="微软雅黑" panose="020B0503020204020204" pitchFamily="34" charset="-122"/>
              </a:rPr>
              <a:t>导航系统”</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09395" y="3213100"/>
            <a:ext cx="6044565" cy="3161030"/>
          </a:xfrm>
          <a:noFill/>
        </p:spPr>
        <p:txBody>
          <a:bodyPr>
            <a:normAutofit fontScale="90000" lnSpcReduction="10000"/>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郭</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昕宇</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200340093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郭</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昕宇</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200340092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龚杜海</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200340094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黄俊锋</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200340095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黄瑶</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200340113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王宁远</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200340123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张金柯</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现实问题</a:t>
            </a:r>
            <a:endParaRPr lang="zh-CN" altLang="en-US" dirty="0"/>
          </a:p>
          <a:p>
            <a:pPr lvl="1"/>
            <a:r>
              <a:rPr lang="zh-CN" altLang="en-US" dirty="0"/>
              <a:t>随着高校的发展，校园面积的扩大，校园内跨区域活动频繁，为了方便校内师生和校外办公人员办公、教学、生活等方面带来更大的便利，设计和开发具有本校特色的校园导航系统具有一定的必要性和现实意义。</a:t>
            </a:r>
            <a:endParaRPr lang="zh-CN" altLang="en-US" dirty="0"/>
          </a:p>
          <a:p>
            <a:r>
              <a:rPr lang="zh-CN" altLang="en-US" dirty="0"/>
              <a:t>核心功能</a:t>
            </a:r>
            <a:endParaRPr lang="zh-CN" altLang="en-US" dirty="0"/>
          </a:p>
          <a:p>
            <a:pPr lvl="1"/>
            <a:r>
              <a:rPr lang="zh-CN" altLang="en-US" dirty="0"/>
              <a:t>校园导航、用户</a:t>
            </a:r>
            <a:r>
              <a:rPr lang="zh-CN" altLang="en-US" dirty="0"/>
              <a:t>信息管理</a:t>
            </a:r>
            <a:endParaRPr lang="zh-CN" altLang="en-US" dirty="0"/>
          </a:p>
          <a:p>
            <a:r>
              <a:rPr lang="zh-CN" altLang="en-US" dirty="0"/>
              <a:t>需求创意</a:t>
            </a:r>
            <a:endParaRPr lang="zh-CN" altLang="en-US" dirty="0"/>
          </a:p>
          <a:p>
            <a:pPr lvl="1"/>
            <a:r>
              <a:rPr lang="zh-CN" altLang="en-US" dirty="0">
                <a:sym typeface="+mn-ea"/>
              </a:rPr>
              <a:t>增加公告栏，方便管理员向用户</a:t>
            </a:r>
            <a:r>
              <a:rPr lang="zh-CN" altLang="en-US" dirty="0">
                <a:sym typeface="+mn-ea"/>
              </a:rPr>
              <a:t>发布通知。</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r>
              <a:rPr lang="zh-CN" altLang="en-US" dirty="0">
                <a:sym typeface="+mn-ea"/>
              </a:rPr>
              <a:t>软件的非功能需求</a:t>
            </a:r>
            <a:endParaRPr lang="zh-CN" altLang="en-US" dirty="0">
              <a:sym typeface="+mn-ea"/>
            </a:endParaRPr>
          </a:p>
          <a:p>
            <a:pPr lvl="1"/>
            <a:r>
              <a:rPr lang="zh-CN" altLang="en-US" sz="2300" dirty="0">
                <a:sym typeface="+mn-ea"/>
              </a:rPr>
              <a:t>满足安全性、可靠性、互操作性、健壮性等的要求，系统应保证数据库信息的</a:t>
            </a:r>
            <a:r>
              <a:rPr lang="zh-CN" altLang="en-US" sz="2300" dirty="0">
                <a:sym typeface="+mn-ea"/>
              </a:rPr>
              <a:t>安全。</a:t>
            </a:r>
            <a:endParaRPr lang="zh-CN" altLang="en-US" sz="2300" dirty="0">
              <a:sym typeface="+mn-ea"/>
            </a:endParaRPr>
          </a:p>
          <a:p>
            <a:pPr lvl="1"/>
            <a:r>
              <a:rPr lang="zh-CN" altLang="en-US" sz="2300" dirty="0">
                <a:sym typeface="+mn-ea"/>
              </a:rPr>
              <a:t>响应时间：</a:t>
            </a:r>
            <a:r>
              <a:rPr lang="zh-CN" altLang="en-US" sz="2300" dirty="0">
                <a:sym typeface="+mn-ea"/>
              </a:rPr>
              <a:t>操作响应时间应小于</a:t>
            </a:r>
            <a:r>
              <a:rPr lang="en-US" altLang="zh-CN" sz="2300" dirty="0">
                <a:sym typeface="+mn-ea"/>
              </a:rPr>
              <a:t>3</a:t>
            </a:r>
            <a:r>
              <a:rPr lang="zh-CN" altLang="en-US" sz="2300" dirty="0">
                <a:sym typeface="+mn-ea"/>
              </a:rPr>
              <a:t>秒</a:t>
            </a:r>
            <a:endParaRPr lang="zh-CN" altLang="en-US" sz="2300" dirty="0">
              <a:sym typeface="+mn-ea"/>
            </a:endParaRPr>
          </a:p>
          <a:p>
            <a:pPr lvl="1"/>
            <a:r>
              <a:rPr lang="zh-CN" altLang="en-US" sz="2300" dirty="0">
                <a:sym typeface="+mn-ea"/>
              </a:rPr>
              <a:t>网络需求：网络延迟应小于</a:t>
            </a:r>
            <a:r>
              <a:rPr lang="en-US" altLang="zh-CN" sz="2300" dirty="0">
                <a:sym typeface="+mn-ea"/>
              </a:rPr>
              <a:t>100ms</a:t>
            </a:r>
            <a:endParaRPr lang="en-US" altLang="zh-CN" sz="2300" dirty="0">
              <a:sym typeface="+mn-ea"/>
            </a:endParaRPr>
          </a:p>
          <a:p>
            <a:pPr lvl="1"/>
            <a:r>
              <a:rPr lang="zh-CN" altLang="en-US" sz="2300" dirty="0">
                <a:sym typeface="+mn-ea"/>
              </a:rPr>
              <a:t>数据库需求：应至少满足</a:t>
            </a:r>
            <a:r>
              <a:rPr lang="en-US" altLang="zh-CN" sz="2300" dirty="0">
                <a:sym typeface="+mn-ea"/>
              </a:rPr>
              <a:t>1000</a:t>
            </a:r>
            <a:r>
              <a:rPr lang="zh-CN" altLang="en-US" sz="2300" dirty="0">
                <a:sym typeface="+mn-ea"/>
              </a:rPr>
              <a:t>名</a:t>
            </a:r>
            <a:r>
              <a:rPr lang="zh-CN" altLang="en-US" sz="2300" dirty="0">
                <a:sym typeface="+mn-ea"/>
              </a:rPr>
              <a:t>用户的数据存储要求</a:t>
            </a:r>
            <a:endParaRPr lang="zh-CN" altLang="en-US" sz="2300" dirty="0">
              <a:sym typeface="+mn-ea"/>
            </a:endParaRPr>
          </a:p>
          <a:p>
            <a:pPr lvl="1"/>
            <a:r>
              <a:rPr lang="zh-CN" altLang="en-US" sz="2300" dirty="0">
                <a:sym typeface="+mn-ea"/>
              </a:rPr>
              <a:t>软件运行环境：</a:t>
            </a:r>
            <a:r>
              <a:rPr lang="en-US" altLang="zh-CN" sz="2300" dirty="0">
                <a:sym typeface="+mn-ea"/>
              </a:rPr>
              <a:t>Android</a:t>
            </a:r>
            <a:r>
              <a:rPr lang="zh-CN" altLang="en-US" sz="2300" dirty="0">
                <a:sym typeface="+mn-ea"/>
              </a:rPr>
              <a:t>系统、</a:t>
            </a:r>
            <a:r>
              <a:rPr lang="en-US" altLang="zh-CN" sz="2300" dirty="0">
                <a:sym typeface="+mn-ea"/>
              </a:rPr>
              <a:t>ios</a:t>
            </a:r>
            <a:r>
              <a:rPr lang="zh-CN" altLang="en-US" sz="2300" dirty="0">
                <a:sym typeface="+mn-ea"/>
              </a:rPr>
              <a:t>系统，微信</a:t>
            </a:r>
            <a:r>
              <a:rPr lang="en-US" altLang="zh-CN" sz="2300" dirty="0">
                <a:sym typeface="+mn-ea"/>
              </a:rPr>
              <a:t>7.0</a:t>
            </a:r>
            <a:r>
              <a:rPr lang="zh-CN" altLang="en-US" sz="2300" dirty="0">
                <a:sym typeface="+mn-ea"/>
              </a:rPr>
              <a:t>及以上版本。</a:t>
            </a:r>
            <a:endParaRPr lang="en-US" altLang="zh-CN" sz="2300" dirty="0">
              <a:sym typeface="+mn-ea"/>
            </a:endParaRPr>
          </a:p>
          <a:p>
            <a:pPr lvl="1"/>
            <a:endParaRPr lang="zh-CN" altLang="en-US" dirty="0"/>
          </a:p>
          <a:p>
            <a:r>
              <a:rPr lang="zh-CN" altLang="en-US" dirty="0"/>
              <a:t>软件需求文档</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用例图</a:t>
            </a:r>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1"/>
          <p:cNvPicPr>
            <a:picLocks noChangeAspect="1"/>
          </p:cNvPicPr>
          <p:nvPr/>
        </p:nvPicPr>
        <p:blipFill>
          <a:blip r:embed="rId1"/>
          <a:stretch>
            <a:fillRect/>
          </a:stretch>
        </p:blipFill>
        <p:spPr>
          <a:xfrm>
            <a:off x="3275965" y="1340485"/>
            <a:ext cx="4306570" cy="5183505"/>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60000"/>
          </a:bodyPr>
          <a:lstStyle/>
          <a:p>
            <a:r>
              <a:rPr lang="zh-CN" altLang="en-US" dirty="0"/>
              <a:t>软件需求模型</a:t>
            </a:r>
            <a:endParaRPr lang="zh-CN" altLang="en-US" dirty="0"/>
          </a:p>
          <a:p>
            <a:pPr lvl="1"/>
            <a:r>
              <a:rPr lang="zh-CN" altLang="en-US" dirty="0"/>
              <a:t>顺序图</a:t>
            </a:r>
            <a:endParaRPr lang="zh-CN" altLang="en-US" dirty="0"/>
          </a:p>
          <a:p>
            <a:pPr lvl="1"/>
            <a:r>
              <a:rPr lang="zh-CN" altLang="en-US" dirty="0"/>
              <a:t>（1）用例名称：登录系统</a:t>
            </a:r>
            <a:endParaRPr lang="zh-CN" altLang="en-US" dirty="0"/>
          </a:p>
          <a:p>
            <a:pPr lvl="1"/>
            <a:r>
              <a:rPr lang="zh-CN" altLang="en-US" dirty="0"/>
              <a:t>业务目标：用于区分用户和管理员，</a:t>
            </a:r>
            <a:endParaRPr lang="zh-CN" altLang="en-US" dirty="0"/>
          </a:p>
          <a:p>
            <a:pPr lvl="1"/>
            <a:r>
              <a:rPr lang="zh-CN" altLang="en-US" dirty="0"/>
              <a:t>进而对软件的使用进行区分</a:t>
            </a:r>
            <a:endParaRPr lang="zh-CN" altLang="en-US" dirty="0"/>
          </a:p>
          <a:p>
            <a:pPr lvl="1"/>
            <a:r>
              <a:rPr lang="zh-CN" altLang="en-US" dirty="0"/>
              <a:t>执行者：用户和管理员</a:t>
            </a:r>
            <a:endParaRPr lang="zh-CN" altLang="en-US" dirty="0"/>
          </a:p>
          <a:p>
            <a:pPr lvl="1"/>
            <a:r>
              <a:rPr lang="zh-CN" altLang="en-US" dirty="0"/>
              <a:t>业务目标：在进入系统前判定用户身份，</a:t>
            </a:r>
            <a:endParaRPr lang="zh-CN" altLang="en-US" dirty="0"/>
          </a:p>
          <a:p>
            <a:pPr lvl="1"/>
            <a:r>
              <a:rPr lang="zh-CN" altLang="en-US" dirty="0"/>
              <a:t>限制登录次数</a:t>
            </a:r>
            <a:endParaRPr lang="zh-CN" altLang="en-US" dirty="0"/>
          </a:p>
          <a:p>
            <a:pPr lvl="1"/>
            <a:r>
              <a:rPr lang="zh-CN" altLang="en-US" dirty="0"/>
              <a:t>前置条件：系统处于登录界面</a:t>
            </a:r>
            <a:endParaRPr lang="zh-CN" altLang="en-US" dirty="0"/>
          </a:p>
          <a:p>
            <a:pPr lvl="1"/>
            <a:r>
              <a:rPr lang="zh-CN" altLang="en-US" dirty="0"/>
              <a:t>基本交互动作序列：</a:t>
            </a:r>
            <a:endParaRPr lang="zh-CN" altLang="en-US" dirty="0"/>
          </a:p>
          <a:p>
            <a:pPr lvl="1"/>
            <a:r>
              <a:rPr lang="zh-CN" altLang="en-US" dirty="0"/>
              <a:t>1.使用者进入登录界面，输入账号和密码</a:t>
            </a:r>
            <a:endParaRPr lang="zh-CN" altLang="en-US" dirty="0"/>
          </a:p>
          <a:p>
            <a:pPr lvl="1"/>
            <a:r>
              <a:rPr lang="zh-CN" altLang="en-US" dirty="0"/>
              <a:t>2.系统验证通过后，允许用户进入界面，向系统发出命令</a:t>
            </a:r>
            <a:endParaRPr lang="zh-CN" altLang="en-US" dirty="0"/>
          </a:p>
          <a:p>
            <a:pPr lvl="1"/>
            <a:r>
              <a:rPr lang="zh-CN" altLang="en-US" dirty="0"/>
              <a:t>扩展交互动作序列：</a:t>
            </a:r>
            <a:endParaRPr lang="zh-CN" altLang="en-US" dirty="0"/>
          </a:p>
          <a:p>
            <a:pPr lvl="1"/>
            <a:r>
              <a:rPr lang="zh-CN" altLang="en-US" dirty="0"/>
              <a:t>2.a验证失败后继续要求输入,在达到预定最大允许输入次数后退出并暂时冻结系统，暂时禁止用户继续输入用户名和密码。</a:t>
            </a:r>
            <a:endParaRPr lang="zh-CN" altLang="en-US" dirty="0"/>
          </a:p>
          <a:p>
            <a:pPr lvl="1"/>
            <a:r>
              <a:rPr lang="zh-CN" altLang="en-US" dirty="0"/>
              <a:t>后置条件：如果登录次数大于预先设定的允许输入次数，系统将处于锁定状态，否则系统正常进入。</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3"/>
          <p:cNvPicPr>
            <a:picLocks noChangeAspect="1"/>
          </p:cNvPicPr>
          <p:nvPr/>
        </p:nvPicPr>
        <p:blipFill>
          <a:blip r:embed="rId1"/>
          <a:stretch>
            <a:fillRect/>
          </a:stretch>
        </p:blipFill>
        <p:spPr>
          <a:xfrm>
            <a:off x="4230370" y="-27305"/>
            <a:ext cx="4535170" cy="3894455"/>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分析类图</a:t>
            </a:r>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9" name="图片 9" descr="微信图片_20221118120245"/>
          <p:cNvPicPr>
            <a:picLocks noChangeAspect="1"/>
          </p:cNvPicPr>
          <p:nvPr/>
        </p:nvPicPr>
        <p:blipFill>
          <a:blip r:embed="rId1"/>
          <a:stretch>
            <a:fillRect/>
          </a:stretch>
        </p:blipFill>
        <p:spPr>
          <a:xfrm>
            <a:off x="2411730" y="1988820"/>
            <a:ext cx="6270625" cy="4607560"/>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zh-CN" altLang="en-US"/>
              <a:t>本软件项目开发使用了微信小程序开发技术、定位、导航</a:t>
            </a:r>
            <a:endParaRPr lang="en-US" altLang="zh-CN"/>
          </a:p>
          <a:p>
            <a:r>
              <a:rPr lang="zh-CN" altLang="en-US"/>
              <a:t>编程语言</a:t>
            </a:r>
            <a:endParaRPr lang="en-US" altLang="zh-CN"/>
          </a:p>
          <a:p>
            <a:pPr lvl="1"/>
            <a:r>
              <a:rPr lang="en-US" altLang="zh-CN"/>
              <a:t>Javascript</a:t>
            </a:r>
            <a:r>
              <a:rPr lang="zh-CN" altLang="en-US"/>
              <a:t>、</a:t>
            </a:r>
            <a:r>
              <a:rPr lang="en-US" altLang="zh-CN"/>
              <a:t>wxml</a:t>
            </a:r>
            <a:endParaRPr lang="en-US" altLang="zh-CN"/>
          </a:p>
          <a:p>
            <a:r>
              <a:rPr lang="zh-CN" altLang="en-US"/>
              <a:t>软件工具</a:t>
            </a:r>
            <a:endParaRPr lang="en-US" altLang="zh-CN"/>
          </a:p>
          <a:p>
            <a:pPr lvl="1"/>
            <a:r>
              <a:rPr lang="zh-CN" altLang="en-US"/>
              <a:t>开发代码工具</a:t>
            </a:r>
            <a:r>
              <a:rPr lang="zh-CN" altLang="en-US"/>
              <a:t>为微信开发者</a:t>
            </a:r>
            <a:r>
              <a:rPr lang="zh-CN" altLang="en-US"/>
              <a:t>工具</a:t>
            </a:r>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体系结构设计及其模型</a:t>
            </a:r>
            <a:endParaRPr lang="en-US" altLang="zh-CN"/>
          </a:p>
          <a:p>
            <a:pPr lvl="1"/>
            <a:r>
              <a:rPr lang="zh-CN" altLang="en-US"/>
              <a:t>体系结构</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p:cNvPicPr>
            <a:picLocks noChangeAspect="1"/>
          </p:cNvPicPr>
          <p:nvPr/>
        </p:nvPicPr>
        <p:blipFill>
          <a:blip r:embed="rId1"/>
          <a:stretch>
            <a:fillRect/>
          </a:stretch>
        </p:blipFill>
        <p:spPr>
          <a:xfrm>
            <a:off x="2469515" y="2215515"/>
            <a:ext cx="6642100" cy="4642485"/>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sym typeface="+mn-ea"/>
              </a:rPr>
              <a:t>用户界面设计及其模型</a:t>
            </a:r>
            <a:endParaRPr lang="en-US" altLang="zh-CN"/>
          </a:p>
          <a:p>
            <a:pPr lvl="1"/>
            <a:r>
              <a:rPr lang="zh-CN" altLang="en-US"/>
              <a:t>界面</a:t>
            </a:r>
            <a:r>
              <a:rPr lang="zh-CN" altLang="en-US"/>
              <a:t>原型</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1" descr="cd319092e21f3a271b83f63b01333bf"/>
          <p:cNvPicPr>
            <a:picLocks noChangeAspect="1"/>
          </p:cNvPicPr>
          <p:nvPr/>
        </p:nvPicPr>
        <p:blipFill>
          <a:blip r:embed="rId1"/>
          <a:stretch>
            <a:fillRect/>
          </a:stretch>
        </p:blipFill>
        <p:spPr>
          <a:xfrm>
            <a:off x="467360" y="2317750"/>
            <a:ext cx="2439035" cy="4221480"/>
          </a:xfrm>
          <a:prstGeom prst="rect">
            <a:avLst/>
          </a:prstGeom>
        </p:spPr>
      </p:pic>
      <p:pic>
        <p:nvPicPr>
          <p:cNvPr id="12" name="图片 12" descr="80ba98c9690835a0a3d3501c530897a"/>
          <p:cNvPicPr>
            <a:picLocks noChangeAspect="1"/>
          </p:cNvPicPr>
          <p:nvPr/>
        </p:nvPicPr>
        <p:blipFill>
          <a:blip r:embed="rId2"/>
          <a:stretch>
            <a:fillRect/>
          </a:stretch>
        </p:blipFill>
        <p:spPr>
          <a:xfrm>
            <a:off x="2915920" y="2279650"/>
            <a:ext cx="2508885" cy="4259580"/>
          </a:xfrm>
          <a:prstGeom prst="rect">
            <a:avLst/>
          </a:prstGeom>
        </p:spPr>
      </p:pic>
      <p:pic>
        <p:nvPicPr>
          <p:cNvPr id="21" name="图片 21" descr="b1e0a4dd5e5f0058995d1ebd41fcb04"/>
          <p:cNvPicPr>
            <a:picLocks noChangeAspect="1"/>
          </p:cNvPicPr>
          <p:nvPr/>
        </p:nvPicPr>
        <p:blipFill>
          <a:blip r:embed="rId3"/>
          <a:stretch>
            <a:fillRect/>
          </a:stretch>
        </p:blipFill>
        <p:spPr>
          <a:xfrm>
            <a:off x="5436235" y="2296160"/>
            <a:ext cx="2424430" cy="4243070"/>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sym typeface="+mn-ea"/>
              </a:rPr>
              <a:t>用户界面设计及其模型</a:t>
            </a:r>
            <a:endParaRPr lang="en-US" altLang="zh-CN"/>
          </a:p>
          <a:p>
            <a:pPr lvl="1"/>
            <a:r>
              <a:rPr lang="zh-CN" altLang="en-US"/>
              <a:t>界面</a:t>
            </a:r>
            <a:r>
              <a:rPr lang="zh-CN" altLang="en-US"/>
              <a:t>和界面类图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p:cNvPicPr>
            <a:picLocks noChangeAspect="1"/>
          </p:cNvPicPr>
          <p:nvPr/>
        </p:nvPicPr>
        <p:blipFill>
          <a:blip r:embed="rId1"/>
          <a:stretch>
            <a:fillRect/>
          </a:stretch>
        </p:blipFill>
        <p:spPr>
          <a:xfrm>
            <a:off x="3413760" y="1988820"/>
            <a:ext cx="5273040" cy="2712720"/>
          </a:xfrm>
          <a:prstGeom prst="rect">
            <a:avLst/>
          </a:prstGeom>
        </p:spPr>
      </p:pic>
      <p:pic>
        <p:nvPicPr>
          <p:cNvPr id="9" name="图片 9" descr="65446d4717898730a2c4a72ae7e253a"/>
          <p:cNvPicPr>
            <a:picLocks noChangeAspect="1"/>
          </p:cNvPicPr>
          <p:nvPr/>
        </p:nvPicPr>
        <p:blipFill>
          <a:blip r:embed="rId2"/>
          <a:stretch>
            <a:fillRect/>
          </a:stretch>
        </p:blipFill>
        <p:spPr>
          <a:xfrm>
            <a:off x="3413760" y="4869180"/>
            <a:ext cx="5273040" cy="1546860"/>
          </a:xfrm>
          <a:prstGeom prst="rect">
            <a:avLst/>
          </a:prstGeom>
        </p:spPr>
      </p:pic>
      <p:pic>
        <p:nvPicPr>
          <p:cNvPr id="21" name="图片 21" descr="b1e0a4dd5e5f0058995d1ebd41fcb04"/>
          <p:cNvPicPr>
            <a:picLocks noChangeAspect="1"/>
          </p:cNvPicPr>
          <p:nvPr/>
        </p:nvPicPr>
        <p:blipFill>
          <a:blip r:embed="rId3"/>
          <a:stretch>
            <a:fillRect/>
          </a:stretch>
        </p:blipFill>
        <p:spPr>
          <a:xfrm>
            <a:off x="251460" y="2348865"/>
            <a:ext cx="1340485" cy="2346960"/>
          </a:xfrm>
          <a:prstGeom prst="rect">
            <a:avLst/>
          </a:prstGeom>
        </p:spPr>
      </p:pic>
      <p:pic>
        <p:nvPicPr>
          <p:cNvPr id="3" name="图片 4" descr="e776b9cf3225756cd38ffcabf97a829"/>
          <p:cNvPicPr>
            <a:picLocks noChangeAspect="1"/>
          </p:cNvPicPr>
          <p:nvPr/>
        </p:nvPicPr>
        <p:blipFill>
          <a:blip r:embed="rId4"/>
          <a:stretch>
            <a:fillRect/>
          </a:stretch>
        </p:blipFill>
        <p:spPr>
          <a:xfrm>
            <a:off x="1763395" y="4395470"/>
            <a:ext cx="1450975" cy="2376805"/>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pPr marL="393065" lvl="1" indent="0">
              <a:buNone/>
            </a:pPr>
            <a:endParaRPr lang="en-US" altLang="zh-CN"/>
          </a:p>
          <a:p>
            <a:r>
              <a:rPr lang="zh-CN" altLang="en-US"/>
              <a:t>用例设计及其模型</a:t>
            </a:r>
            <a:endParaRPr lang="zh-CN" altLang="en-US"/>
          </a:p>
          <a:p>
            <a:pPr lvl="1"/>
            <a:r>
              <a:rPr lang="zh-CN" altLang="en-US"/>
              <a:t>用例设计的顺序图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40" name="图片 40" descr="7a71a6fe6e53129954f53ede27fe1c2"/>
          <p:cNvPicPr>
            <a:picLocks noChangeAspect="1"/>
          </p:cNvPicPr>
          <p:nvPr/>
        </p:nvPicPr>
        <p:blipFill>
          <a:blip r:embed="rId1"/>
          <a:stretch>
            <a:fillRect/>
          </a:stretch>
        </p:blipFill>
        <p:spPr>
          <a:xfrm>
            <a:off x="3707765" y="2420620"/>
            <a:ext cx="5320665" cy="4417695"/>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类设计及其模型</a:t>
            </a:r>
            <a:endParaRPr lang="zh-CN" altLang="en-US"/>
          </a:p>
          <a:p>
            <a:pPr lvl="1"/>
            <a:r>
              <a:rPr lang="zh-CN" altLang="en-US"/>
              <a:t>描述类属性、方法和类间关系设计的类图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p:cNvPicPr>
            <a:picLocks noChangeAspect="1"/>
          </p:cNvPicPr>
          <p:nvPr/>
        </p:nvPicPr>
        <p:blipFill>
          <a:blip r:embed="rId1"/>
          <a:stretch>
            <a:fillRect/>
          </a:stretch>
        </p:blipFill>
        <p:spPr>
          <a:xfrm>
            <a:off x="5219700" y="2637155"/>
            <a:ext cx="3801745" cy="4220210"/>
          </a:xfrm>
          <a:prstGeom prst="rect">
            <a:avLst/>
          </a:prstGeom>
        </p:spPr>
      </p:pic>
      <p:pic>
        <p:nvPicPr>
          <p:cNvPr id="5" name="图片 4"/>
          <p:cNvPicPr>
            <a:picLocks noChangeAspect="1"/>
          </p:cNvPicPr>
          <p:nvPr/>
        </p:nvPicPr>
        <p:blipFill>
          <a:blip r:embed="rId2"/>
          <a:stretch>
            <a:fillRect/>
          </a:stretch>
        </p:blipFill>
        <p:spPr>
          <a:xfrm>
            <a:off x="0" y="3175000"/>
            <a:ext cx="5200650" cy="3718560"/>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数据设计及其模型</a:t>
            </a:r>
            <a:endParaRPr lang="en-US" altLang="zh-CN"/>
          </a:p>
          <a:p>
            <a:pPr lvl="1"/>
            <a:r>
              <a:rPr lang="zh-CN" altLang="en-US"/>
              <a:t>数据设计的类图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descr="未命名表单终"/>
          <p:cNvPicPr>
            <a:picLocks noChangeAspect="1"/>
          </p:cNvPicPr>
          <p:nvPr/>
        </p:nvPicPr>
        <p:blipFill>
          <a:blip r:embed="rId1"/>
          <a:stretch>
            <a:fillRect/>
          </a:stretch>
        </p:blipFill>
        <p:spPr>
          <a:xfrm>
            <a:off x="179070" y="3429000"/>
            <a:ext cx="8405495" cy="2477770"/>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代码组织结构</a:t>
            </a:r>
            <a:endParaRPr lang="en-US" altLang="zh-CN"/>
          </a:p>
          <a:p>
            <a:pPr marL="393065" lvl="1" indent="0">
              <a:buNone/>
            </a:pP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p:cNvPicPr>
            <a:picLocks noChangeAspect="1"/>
          </p:cNvPicPr>
          <p:nvPr>
            <p:custDataLst>
              <p:tags r:id="rId1"/>
            </p:custDataLst>
          </p:nvPr>
        </p:nvPicPr>
        <p:blipFill>
          <a:blip r:embed="rId2"/>
          <a:stretch>
            <a:fillRect/>
          </a:stretch>
        </p:blipFill>
        <p:spPr>
          <a:xfrm>
            <a:off x="3131820" y="620395"/>
            <a:ext cx="1419225" cy="5481955"/>
          </a:xfrm>
          <a:prstGeom prst="rect">
            <a:avLst/>
          </a:prstGeom>
        </p:spPr>
      </p:pic>
      <p:pic>
        <p:nvPicPr>
          <p:cNvPr id="3" name="图片 2"/>
          <p:cNvPicPr>
            <a:picLocks noChangeAspect="1"/>
          </p:cNvPicPr>
          <p:nvPr/>
        </p:nvPicPr>
        <p:blipFill>
          <a:blip r:embed="rId3"/>
          <a:stretch>
            <a:fillRect/>
          </a:stretch>
        </p:blipFill>
        <p:spPr>
          <a:xfrm>
            <a:off x="4643755" y="620395"/>
            <a:ext cx="1558290" cy="5555615"/>
          </a:xfrm>
          <a:prstGeom prst="rect">
            <a:avLst/>
          </a:prstGeom>
        </p:spPr>
      </p:pic>
      <p:pic>
        <p:nvPicPr>
          <p:cNvPr id="6" name="图片 5"/>
          <p:cNvPicPr>
            <a:picLocks noChangeAspect="1"/>
          </p:cNvPicPr>
          <p:nvPr/>
        </p:nvPicPr>
        <p:blipFill>
          <a:blip r:embed="rId4"/>
          <a:stretch>
            <a:fillRect/>
          </a:stretch>
        </p:blipFill>
        <p:spPr>
          <a:xfrm>
            <a:off x="6372225" y="620395"/>
            <a:ext cx="1556385" cy="5550535"/>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fontScale="80000"/>
          </a:bodyPr>
          <a:lstStyle/>
          <a:p>
            <a:r>
              <a:rPr lang="zh-CN" altLang="en-US"/>
              <a:t>程序代码量</a:t>
            </a:r>
            <a:endParaRPr lang="en-US" altLang="zh-CN"/>
          </a:p>
          <a:p>
            <a:pPr lvl="1"/>
            <a:r>
              <a:rPr lang="zh-CN" altLang="en-US"/>
              <a:t>重用开源代码量</a:t>
            </a:r>
            <a:r>
              <a:rPr lang="en-US" altLang="zh-CN"/>
              <a:t>9000</a:t>
            </a:r>
            <a:r>
              <a:rPr lang="zh-CN" altLang="en-US"/>
              <a:t>行</a:t>
            </a:r>
            <a:r>
              <a:rPr lang="zh-CN" altLang="en-US"/>
              <a:t>左右</a:t>
            </a:r>
            <a:endParaRPr lang="zh-CN" altLang="en-US"/>
          </a:p>
          <a:p>
            <a:pPr lvl="1"/>
            <a:r>
              <a:rPr lang="zh-CN" altLang="en-US"/>
              <a:t>独立编写代码量</a:t>
            </a:r>
            <a:r>
              <a:rPr lang="en-US" altLang="zh-CN"/>
              <a:t>5000</a:t>
            </a:r>
            <a:r>
              <a:rPr lang="zh-CN" altLang="en-US"/>
              <a:t>行左右</a:t>
            </a:r>
            <a:endParaRPr lang="en-US" altLang="zh-CN"/>
          </a:p>
          <a:p>
            <a:r>
              <a:rPr lang="zh-CN" altLang="en-US"/>
              <a:t>开源代码利用情况</a:t>
            </a:r>
            <a:endParaRPr lang="en-US" altLang="zh-CN"/>
          </a:p>
          <a:p>
            <a:pPr lvl="1"/>
            <a:r>
              <a:rPr lang="zh-CN" altLang="en-US"/>
              <a:t>利用了高德地图开发平台汽车、自行车、步行三种导航接口，实现了导航</a:t>
            </a:r>
            <a:r>
              <a:rPr lang="zh-CN" altLang="en-US"/>
              <a:t>功能。</a:t>
            </a:r>
            <a:endParaRPr lang="zh-CN" altLang="en-US"/>
          </a:p>
          <a:p>
            <a:pPr lvl="1"/>
            <a:r>
              <a:rPr lang="zh-CN" altLang="en-US"/>
              <a:t>利用了高德地图开发平台提供的获取天气信息接口，实现了查看天气</a:t>
            </a:r>
            <a:r>
              <a:rPr lang="zh-CN" altLang="en-US"/>
              <a:t>功能。</a:t>
            </a:r>
            <a:endParaRPr lang="zh-CN" altLang="en-US"/>
          </a:p>
          <a:p>
            <a:pPr lvl="1"/>
            <a:r>
              <a:rPr lang="zh-CN" altLang="en-US"/>
              <a:t>利用了</a:t>
            </a:r>
            <a:r>
              <a:rPr lang="en-US" altLang="zh-CN"/>
              <a:t>CSDN</a:t>
            </a:r>
            <a:r>
              <a:rPr lang="zh-CN" altLang="en-US"/>
              <a:t>网站的普通用户登录代码，对其进行修改，实现了用户登录</a:t>
            </a:r>
            <a:r>
              <a:rPr lang="zh-CN" altLang="en-US"/>
              <a:t>注册及管理员登录</a:t>
            </a:r>
            <a:r>
              <a:rPr lang="zh-CN" altLang="en-US"/>
              <a:t>功能。</a:t>
            </a:r>
            <a:endParaRPr lang="zh-CN" altLang="en-US"/>
          </a:p>
          <a:p>
            <a:pPr lvl="1"/>
            <a:r>
              <a:rPr lang="zh-CN" altLang="en-US"/>
              <a:t>利用了</a:t>
            </a:r>
            <a:r>
              <a:rPr lang="en-US" altLang="zh-CN"/>
              <a:t>Github</a:t>
            </a:r>
            <a:r>
              <a:rPr lang="zh-CN" altLang="en-US"/>
              <a:t>开源代码网站上开源代码，实现界面跳转</a:t>
            </a:r>
            <a:r>
              <a:rPr lang="zh-CN" altLang="en-US"/>
              <a:t>结构。</a:t>
            </a:r>
            <a:endParaRPr lang="zh-CN" altLang="en-US"/>
          </a:p>
          <a:p>
            <a:pPr lvl="1"/>
            <a:r>
              <a:rPr lang="zh-CN" altLang="en-US"/>
              <a:t>利用了</a:t>
            </a:r>
            <a:r>
              <a:rPr lang="en-US" altLang="zh-CN"/>
              <a:t>CSDN</a:t>
            </a:r>
            <a:r>
              <a:rPr lang="zh-CN" altLang="en-US"/>
              <a:t>网站的点餐程序中的公告栏部分代码，对其进行补充、修改，实现了软件中管理员查看、发布公告，用户查看公告</a:t>
            </a:r>
            <a:r>
              <a:rPr lang="zh-CN" altLang="en-US"/>
              <a:t>的功能。</a:t>
            </a: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lnSpcReduction="20000"/>
          </a:bodyPr>
          <a:lstStyle/>
          <a:p>
            <a:r>
              <a:rPr lang="zh-CN" altLang="en-US" dirty="0"/>
              <a:t>开展了哪些测试</a:t>
            </a:r>
            <a:endParaRPr lang="en-US" altLang="zh-CN" dirty="0"/>
          </a:p>
          <a:p>
            <a:pPr lvl="1"/>
            <a:r>
              <a:rPr lang="zh-CN" altLang="en-US" dirty="0"/>
              <a:t>对</a:t>
            </a:r>
            <a:r>
              <a:rPr lang="zh-CN" altLang="en-US" dirty="0"/>
              <a:t>公告模块开展了单元测试</a:t>
            </a:r>
            <a:endParaRPr lang="zh-CN" altLang="en-US" dirty="0"/>
          </a:p>
          <a:p>
            <a:pPr lvl="1"/>
            <a:r>
              <a:rPr lang="zh-CN" altLang="en-US" dirty="0"/>
              <a:t>对导航模块</a:t>
            </a:r>
            <a:r>
              <a:rPr lang="zh-CN" altLang="en-US" dirty="0"/>
              <a:t>开展了单元测试</a:t>
            </a:r>
            <a:endParaRPr lang="zh-CN" altLang="en-US" dirty="0"/>
          </a:p>
          <a:p>
            <a:pPr lvl="1"/>
            <a:r>
              <a:rPr lang="zh-CN" altLang="en-US" dirty="0"/>
              <a:t>对信息管理模块开展了单元测试</a:t>
            </a:r>
            <a:endParaRPr lang="zh-CN" altLang="en-US" dirty="0"/>
          </a:p>
          <a:p>
            <a:pPr lvl="1"/>
            <a:r>
              <a:rPr lang="zh-CN" altLang="en-US" dirty="0"/>
              <a:t>对登录模块展开单元测试</a:t>
            </a:r>
            <a:endParaRPr lang="en-US" altLang="zh-CN" dirty="0"/>
          </a:p>
          <a:p>
            <a:pPr lvl="1"/>
            <a:r>
              <a:rPr lang="zh-CN" altLang="en-US" dirty="0"/>
              <a:t>对完整</a:t>
            </a:r>
            <a:r>
              <a:rPr lang="zh-CN" altLang="en-US" dirty="0"/>
              <a:t>导航系统开展了确认测试</a:t>
            </a:r>
            <a:endParaRPr lang="zh-CN" altLang="en-US" dirty="0"/>
          </a:p>
          <a:p>
            <a:r>
              <a:rPr lang="zh-CN" altLang="en-US" dirty="0"/>
              <a:t>测试用例和测试结果</a:t>
            </a:r>
            <a:endParaRPr lang="en-US" altLang="zh-CN" dirty="0"/>
          </a:p>
          <a:p>
            <a:pPr lvl="1"/>
            <a:r>
              <a:rPr lang="zh-CN" altLang="en-US" dirty="0"/>
              <a:t>管理员</a:t>
            </a:r>
            <a:r>
              <a:rPr lang="zh-CN" altLang="en-US" dirty="0"/>
              <a:t>端发布公告，查看用户端是否可以看到</a:t>
            </a:r>
            <a:endParaRPr lang="zh-CN" altLang="en-US" dirty="0"/>
          </a:p>
          <a:p>
            <a:pPr lvl="1"/>
            <a:r>
              <a:rPr lang="zh-CN" altLang="en-US" dirty="0"/>
              <a:t>校内地址导航</a:t>
            </a:r>
            <a:endParaRPr lang="zh-CN" altLang="en-US" dirty="0"/>
          </a:p>
          <a:p>
            <a:pPr lvl="1"/>
            <a:r>
              <a:rPr lang="zh-CN" altLang="en-US" dirty="0"/>
              <a:t>信息管理</a:t>
            </a:r>
            <a:endParaRPr lang="en-US" altLang="zh-CN" dirty="0"/>
          </a:p>
          <a:p>
            <a:r>
              <a:rPr lang="zh-CN" altLang="en-US" dirty="0"/>
              <a:t>软件测试过程</a:t>
            </a:r>
            <a:endParaRPr lang="en-US" altLang="zh-CN" dirty="0"/>
          </a:p>
          <a:p>
            <a:r>
              <a:rPr lang="zh-CN" altLang="en-US" dirty="0"/>
              <a:t>测试演示</a:t>
            </a:r>
            <a:endParaRPr lang="en-US" altLang="zh-CN"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zh-CN" altLang="en-US" dirty="0"/>
              <a:t>减少使用全局变量，减少代码重复度，提高代码复用</a:t>
            </a:r>
            <a:r>
              <a:rPr lang="zh-CN" altLang="en-US" dirty="0"/>
              <a:t>度</a:t>
            </a:r>
            <a:endParaRPr lang="zh-CN" altLang="en-US" dirty="0"/>
          </a:p>
          <a:p>
            <a:pPr lvl="1"/>
            <a:r>
              <a:rPr lang="zh-CN" altLang="en-US" dirty="0"/>
              <a:t>遵循高内聚，低耦合</a:t>
            </a:r>
            <a:r>
              <a:rPr lang="zh-CN" altLang="en-US" dirty="0"/>
              <a:t>原则</a:t>
            </a:r>
            <a:endParaRPr lang="zh-CN" altLang="en-US" dirty="0"/>
          </a:p>
          <a:p>
            <a:pPr lvl="1"/>
            <a:r>
              <a:rPr lang="zh-CN" altLang="en-US" dirty="0"/>
              <a:t>在编写的过程中</a:t>
            </a:r>
            <a:r>
              <a:rPr lang="zh-CN" altLang="en-US" dirty="0"/>
              <a:t>不断测试</a:t>
            </a:r>
            <a:endParaRPr lang="zh-CN" altLang="en-US" dirty="0"/>
          </a:p>
          <a:p>
            <a:pPr lvl="1"/>
            <a:r>
              <a:rPr lang="zh-CN" altLang="en-US" dirty="0"/>
              <a:t>学习开源代码平台的</a:t>
            </a:r>
            <a:r>
              <a:rPr lang="zh-CN" altLang="en-US" dirty="0"/>
              <a:t>编程风格</a:t>
            </a:r>
            <a:endParaRPr lang="zh-CN" altLang="en-US" dirty="0"/>
          </a:p>
          <a:p>
            <a:pPr marL="109855" indent="0">
              <a:buNone/>
            </a:pP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程序代码风格</a:t>
            </a:r>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6" name="图片 5"/>
          <p:cNvPicPr>
            <a:picLocks noChangeAspect="1"/>
          </p:cNvPicPr>
          <p:nvPr/>
        </p:nvPicPr>
        <p:blipFill>
          <a:blip r:embed="rId1"/>
          <a:stretch>
            <a:fillRect/>
          </a:stretch>
        </p:blipFill>
        <p:spPr>
          <a:xfrm>
            <a:off x="35560" y="2003425"/>
            <a:ext cx="3655695" cy="4854575"/>
          </a:xfrm>
          <a:prstGeom prst="rect">
            <a:avLst/>
          </a:prstGeom>
        </p:spPr>
      </p:pic>
      <p:pic>
        <p:nvPicPr>
          <p:cNvPr id="8" name="图片 7"/>
          <p:cNvPicPr>
            <a:picLocks noChangeAspect="1"/>
          </p:cNvPicPr>
          <p:nvPr/>
        </p:nvPicPr>
        <p:blipFill>
          <a:blip r:embed="rId2"/>
          <a:stretch>
            <a:fillRect/>
          </a:stretch>
        </p:blipFill>
        <p:spPr>
          <a:xfrm>
            <a:off x="3671570" y="2007870"/>
            <a:ext cx="5440045" cy="487553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en-US" altLang="zh-CN" dirty="0"/>
          </a:p>
          <a:p>
            <a:pPr lvl="0"/>
            <a:endParaRPr lang="zh-CN" altLang="en-US" dirty="0"/>
          </a:p>
          <a:p>
            <a:pPr lvl="0"/>
            <a:endParaRPr lang="zh-CN" altLang="en-US" dirty="0"/>
          </a:p>
          <a:p>
            <a:pPr lvl="0"/>
            <a:endParaRPr lang="zh-CN" altLang="en-US" dirty="0"/>
          </a:p>
          <a:p>
            <a:pPr lvl="0"/>
            <a:endParaRPr lang="zh-CN" altLang="en-US" dirty="0"/>
          </a:p>
          <a:p>
            <a:pPr lvl="0"/>
            <a:endParaRPr lang="zh-CN" altLang="en-US" dirty="0"/>
          </a:p>
          <a:p>
            <a:pPr lvl="0"/>
            <a:endParaRPr lang="zh-CN" altLang="en-US" dirty="0"/>
          </a:p>
          <a:p>
            <a:pPr lvl="0"/>
            <a:r>
              <a:rPr lang="zh-CN" altLang="en-US" dirty="0"/>
              <a:t>演示软件系统的运行情况</a:t>
            </a:r>
            <a:endParaRPr lang="zh-CN" altLang="en-US" dirty="0"/>
          </a:p>
          <a:p>
            <a:pPr marL="393065" lvl="1" indent="0">
              <a:buNone/>
            </a:pPr>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4" name="图片 3"/>
          <p:cNvPicPr>
            <a:picLocks noChangeAspect="1"/>
          </p:cNvPicPr>
          <p:nvPr/>
        </p:nvPicPr>
        <p:blipFill>
          <a:blip r:embed="rId1"/>
          <a:stretch>
            <a:fillRect/>
          </a:stretch>
        </p:blipFill>
        <p:spPr>
          <a:xfrm>
            <a:off x="1115695" y="2348865"/>
            <a:ext cx="4358640" cy="1546860"/>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在开发过程中</a:t>
            </a:r>
            <a:r>
              <a:rPr lang="zh-CN" altLang="en-US"/>
              <a:t>主要使用了</a:t>
            </a:r>
            <a:r>
              <a:rPr lang="en-US" altLang="zh-CN"/>
              <a:t>Github</a:t>
            </a:r>
            <a:r>
              <a:rPr lang="zh-CN" altLang="en-US"/>
              <a:t>开源代码平台、</a:t>
            </a:r>
            <a:r>
              <a:rPr lang="en-US" altLang="zh-CN"/>
              <a:t>CSDN</a:t>
            </a:r>
            <a:r>
              <a:rPr lang="zh-CN" altLang="en-US"/>
              <a:t>网站</a:t>
            </a:r>
            <a:endParaRPr lang="zh-CN" altLang="en-US"/>
          </a:p>
          <a:p>
            <a:r>
              <a:rPr lang="zh-CN" altLang="en-US"/>
              <a:t>使用这些开发平台，搭建框架、获取接口、使用部分</a:t>
            </a:r>
            <a:r>
              <a:rPr lang="zh-CN" altLang="en-US"/>
              <a:t>源码。</a:t>
            </a:r>
            <a:endParaRPr lang="zh-CN" altLang="en-US"/>
          </a:p>
          <a:p>
            <a:pPr lvl="1"/>
            <a:endParaRPr lang="zh-CN" altLang="en-US"/>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60000"/>
          </a:bodyPr>
          <a:lstStyle/>
          <a:p>
            <a:r>
              <a:rPr lang="zh-CN" altLang="en-US" dirty="0">
                <a:sym typeface="+mn-ea"/>
              </a:rPr>
              <a:t>获得了开发软件的实际经验，经历了一套完整的软件开发流程。从需求获取，软件设计，再到编码和实现，最后的测试和总结</a:t>
            </a:r>
            <a:endParaRPr lang="zh-CN" altLang="en-US" dirty="0">
              <a:sym typeface="+mn-ea"/>
            </a:endParaRPr>
          </a:p>
          <a:p>
            <a:endParaRPr lang="zh-CN" altLang="en-US" dirty="0">
              <a:sym typeface="+mn-ea"/>
            </a:endParaRPr>
          </a:p>
          <a:p>
            <a:r>
              <a:rPr lang="zh-CN" altLang="en-US" dirty="0">
                <a:sym typeface="+mn-ea"/>
              </a:rPr>
              <a:t>软件开发的复杂和困难程度超出了我们的想象，明显感觉我们自己的编写代码能力不足，未来还需继续努力，提高自己的编写代码的能力</a:t>
            </a:r>
            <a:endParaRPr lang="zh-CN" altLang="en-US" dirty="0">
              <a:sym typeface="+mn-ea"/>
            </a:endParaRPr>
          </a:p>
          <a:p>
            <a:endParaRPr lang="zh-CN" altLang="en-US" dirty="0">
              <a:sym typeface="+mn-ea"/>
            </a:endParaRPr>
          </a:p>
          <a:p>
            <a:r>
              <a:rPr lang="zh-CN" altLang="en-US" dirty="0">
                <a:sym typeface="+mn-ea"/>
              </a:rPr>
              <a:t>组织的不好，小组成员凑在一起起到反作用</a:t>
            </a:r>
            <a:endParaRPr lang="zh-CN" altLang="en-US" dirty="0">
              <a:sym typeface="+mn-ea"/>
            </a:endParaRPr>
          </a:p>
          <a:p>
            <a:endParaRPr lang="zh-CN" altLang="en-US" dirty="0">
              <a:sym typeface="+mn-ea"/>
            </a:endParaRPr>
          </a:p>
          <a:p>
            <a:r>
              <a:rPr lang="zh-CN" altLang="en-US" dirty="0">
                <a:sym typeface="+mn-ea"/>
              </a:rPr>
              <a:t>初期  在开始时对平台不熟悉，对使用的代码不熟悉，连基本的copy都做不到，需要从头学习</a:t>
            </a:r>
            <a:endParaRPr lang="zh-CN" altLang="en-US" dirty="0">
              <a:sym typeface="+mn-ea"/>
            </a:endParaRPr>
          </a:p>
          <a:p>
            <a:r>
              <a:rPr lang="zh-CN" altLang="en-US" dirty="0">
                <a:sym typeface="+mn-ea"/>
              </a:rPr>
              <a:t>中期  在实现功能时发现我们自己实现美好功能和我们糟糕的编写代码能力之间的矛盾，想象很美好，现实很骨感，需要找很多模板和接口</a:t>
            </a:r>
            <a:endParaRPr lang="zh-CN" altLang="en-US" dirty="0">
              <a:sym typeface="+mn-ea"/>
            </a:endParaRPr>
          </a:p>
          <a:p>
            <a:r>
              <a:rPr lang="zh-CN" altLang="en-US" dirty="0">
                <a:sym typeface="+mn-ea"/>
              </a:rPr>
              <a:t>后期  代码合并之间的问题，单个都能跑，放到一起跑不了，会出很多奇奇怪怪的问题</a:t>
            </a:r>
            <a:endParaRPr lang="zh-CN" altLang="en-US" dirty="0">
              <a:sym typeface="+mn-ea"/>
            </a:endParaRPr>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UNIT_PLACING_PICTURE_USER_VIEWPORT" val="{&quot;height&quot;:14040,&quot;width&quot;:3636}"/>
</p:tagLst>
</file>

<file path=ppt/tags/tag3.xml><?xml version="1.0" encoding="utf-8"?>
<p:tagLst xmlns:p="http://schemas.openxmlformats.org/presentationml/2006/main">
  <p:tag name="COMMONDATA" val="eyJoZGlkIjoiMjYyMGQ4MDM3ODhiM2IyMTM2Nzk1M2Y4NDg0M2ZmODEifQ=="/>
  <p:tag name="KSO_WPP_MARK_KEY" val="404afb6e-61f0-451d-a1a2-07d4dedf6dbd"/>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2047</Words>
  <Application>WPS 演示</Application>
  <PresentationFormat>全屏显示(4:3)</PresentationFormat>
  <Paragraphs>205</Paragraphs>
  <Slides>22</Slides>
  <Notes>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22</vt:i4>
      </vt:variant>
    </vt:vector>
  </HeadingPairs>
  <TitlesOfParts>
    <vt:vector size="34" baseType="lpstr">
      <vt:lpstr>Arial</vt:lpstr>
      <vt:lpstr>宋体</vt:lpstr>
      <vt:lpstr>Wingdings</vt:lpstr>
      <vt:lpstr>Times New Roman</vt:lpstr>
      <vt:lpstr>Wingdings 3</vt:lpstr>
      <vt:lpstr>Verdana</vt:lpstr>
      <vt:lpstr>Wingdings 2</vt:lpstr>
      <vt:lpstr>微软雅黑</vt:lpstr>
      <vt:lpstr>Lucida Sans Unicode</vt:lpstr>
      <vt:lpstr>Arial Unicode MS</vt:lpstr>
      <vt:lpstr>黑体</vt:lpstr>
      <vt:lpstr>聚合</vt:lpstr>
      <vt:lpstr>软件工程课程设计汇报 “中国民航大学导航系统”</vt:lpstr>
      <vt:lpstr>汇报内容</vt:lpstr>
      <vt:lpstr>软件需求与创意</vt:lpstr>
      <vt:lpstr>需求模型与文档</vt:lpstr>
      <vt:lpstr>需求模型与文档</vt:lpstr>
      <vt:lpstr>需求模型与文档</vt:lpstr>
      <vt:lpstr>需求模型与文档</vt:lpstr>
      <vt:lpstr>开发技术与工具</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软件测试</vt:lpstr>
      <vt:lpstr>软件质量与保证</vt:lpstr>
      <vt:lpstr>软件质量与保证</vt:lpstr>
      <vt:lpstr>系统部署与运行</vt:lpstr>
      <vt:lpstr>开源社区的使用</vt:lpstr>
      <vt:lpstr>实践收获与感受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Administrator</cp:lastModifiedBy>
  <cp:revision>324</cp:revision>
  <dcterms:created xsi:type="dcterms:W3CDTF">2113-01-01T00:00:00Z</dcterms:created>
  <dcterms:modified xsi:type="dcterms:W3CDTF">2022-11-25T08:51:23Z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2052-11.1.0.12598</vt:lpwstr>
  </property>
  <property fmtid="{D5CDD505-2E9C-101B-9397-08002B2CF9AE}" pid="4" name="ICV">
    <vt:lpwstr>EB1E955AB4544195B2768864AF9BA8C3</vt:lpwstr>
  </property>
</Properties>
</file>