
<file path=[Content_Types].xml><?xml version="1.0" encoding="utf-8"?>
<Types xmlns="http://schemas.openxmlformats.org/package/2006/content-types">
  <Default Extension="jpg" ContentType="image/jpeg"/>
  <Default Extension="wdp" ContentType="image/vnd.ms-photo"/>
  <Default Extension="png" ContentType="image/png"/>
  <Default Extension="rels" ContentType="application/vnd.openxmlformats-package.relationships+xml"/>
  <Default Extension="xml" ContentType="application/xml"/>
  <Override PartName="/ppt/notesSlides/notesSlide30.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12.xml" ContentType="application/vnd.openxmlformats-officedocument.presentationml.notesSlide+xml"/>
  <Override PartName="/ppt/notesSlides/notesSlide23.xml" ContentType="application/vnd.openxmlformats-officedocument.presentationml.notesSlide+xml"/>
  <Override PartName="/ppt/notesSlides/notesSlide31.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5.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10.xml" ContentType="application/vnd.openxmlformats-officedocument.presentationml.notesSlide+xml"/>
  <Override PartName="/ppt/slides/slide35.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5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40.xml" ContentType="application/vnd.openxmlformats-officedocument.presentationml.slide+xml"/>
  <Override PartName="/ppt/slideLayouts/slideLayout2.xml" ContentType="application/vnd.openxmlformats-officedocument.presentationml.slideLayout+xml"/>
  <Override PartName="/ppt/slides/slide41.xml" ContentType="application/vnd.openxmlformats-officedocument.presentationml.slide+xml"/>
  <Override PartName="/ppt/slideLayouts/slideLayout7.xml" ContentType="application/vnd.openxmlformats-officedocument.presentationml.slideLayout+xml"/>
  <Override PartName="/ppt/slides/slide19.xml" ContentType="application/vnd.openxmlformats-officedocument.presentationml.slide+xml"/>
  <Override PartName="/ppt/slides/slide11.xml" ContentType="application/vnd.openxmlformats-officedocument.presentationml.slide+xml"/>
  <Override PartName="/ppt/slides/slide32.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notesSlides/notesSlide24.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6.xml" ContentType="application/vnd.openxmlformats-officedocument.presentationml.slideLayout+xml"/>
  <Override PartName="/ppt/notesSlides/notesSlide18.xml" ContentType="application/vnd.openxmlformats-officedocument.presentationml.notesSlide+xml"/>
  <Override PartName="/ppt/slides/slide16.xml" ContentType="application/vnd.openxmlformats-officedocument.presentationml.slide+xml"/>
  <Override PartName="/ppt/tableStyles.xml" ContentType="application/vnd.openxmlformats-officedocument.presentationml.tableStyles+xml"/>
  <Override PartName="/ppt/notesSlides/notesSlide36.xml" ContentType="application/vnd.openxmlformats-officedocument.presentationml.notesSlide+xml"/>
  <Override PartName="/ppt/notesSlides/notesSlide8.xml" ContentType="application/vnd.openxmlformats-officedocument.presentationml.notesSlide+xml"/>
  <Override PartName="/ppt/slides/slide28.xml" ContentType="application/vnd.openxmlformats-officedocument.presentationml.slide+xml"/>
  <Override PartName="/ppt/notesSlides/notesSlide3.xml" ContentType="application/vnd.openxmlformats-officedocument.presentationml.notesSlide+xml"/>
  <Override PartName="/ppt/notesSlides/notesSlide40.xml" ContentType="application/vnd.openxmlformats-officedocument.presentationml.notesSlide+xml"/>
  <Override PartName="/ppt/notesSlides/notesSlide35.xml" ContentType="application/vnd.openxmlformats-officedocument.presentationml.notesSlide+xml"/>
  <Override PartName="/ppt/slides/slide46.xml" ContentType="application/vnd.openxmlformats-officedocument.presentationml.slide+xml"/>
  <Override PartName="/ppt/slides/slide38.xml" ContentType="application/vnd.openxmlformats-officedocument.presentationml.slide+xml"/>
  <Override PartName="/ppt/notesSlides/notesSlide29.xml" ContentType="application/vnd.openxmlformats-officedocument.presentationml.notesSlide+xml"/>
  <Override PartName="/ppt/notesMasters/notesMaster1.xml" ContentType="application/vnd.openxmlformats-officedocument.presentationml.notesMaster+xml"/>
  <Override PartName="/ppt/notesSlides/notesSlide38.xml" ContentType="application/vnd.openxmlformats-officedocument.presentationml.notesSlide+xml"/>
  <Override PartName="/ppt/slides/slide12.xml" ContentType="application/vnd.openxmlformats-officedocument.presentationml.slide+xml"/>
  <Override PartName="/ppt/notesSlides/notesSlide39.xml" ContentType="application/vnd.openxmlformats-officedocument.presentationml.notesSlide+xml"/>
  <Override PartName="/ppt/slideLayouts/slideLayout5.xml" ContentType="application/vnd.openxmlformats-officedocument.presentationml.slideLayout+xml"/>
  <Override PartName="/ppt/slides/slide9.xml" ContentType="application/vnd.openxmlformats-officedocument.presentationml.slide+xml"/>
  <Override PartName="/ppt/notesSlides/notesSlide2.xml" ContentType="application/vnd.openxmlformats-officedocument.presentationml.notesSlide+xml"/>
  <Override PartName="/ppt/slides/slide25.xml" ContentType="application/vnd.openxmlformats-officedocument.presentationml.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notesSlides/notesSlide21.xml" ContentType="application/vnd.openxmlformats-officedocument.presentationml.notesSlide+xml"/>
  <Override PartName="/ppt/slides/slide7.xml" ContentType="application/vnd.openxmlformats-officedocument.presentationml.slide+xml"/>
  <Override PartName="/ppt/slides/slide6.xml" ContentType="application/vnd.openxmlformats-officedocument.presentationml.slide+xml"/>
  <Override PartName="/ppt/notesSlides/notesSlide4.xml" ContentType="application/vnd.openxmlformats-officedocument.presentationml.notesSlide+xml"/>
  <Override PartName="/ppt/slides/slide47.xml" ContentType="application/vnd.openxmlformats-officedocument.presentationml.slide+xml"/>
  <Override PartName="/ppt/notesSlides/notesSlide1.xml" ContentType="application/vnd.openxmlformats-officedocument.presentationml.notesSlide+xml"/>
  <Override PartName="/ppt/slides/slide33.xml" ContentType="application/vnd.openxmlformats-officedocument.presentationml.slide+xml"/>
  <Override PartName="/ppt/notesSlides/notesSlide26.xml" ContentType="application/vnd.openxmlformats-officedocument.presentationml.notesSlide+xml"/>
  <Override PartName="/ppt/slides/slide18.xml" ContentType="application/vnd.openxmlformats-officedocument.presentationml.slide+xml"/>
  <Override PartName="/ppt/slides/slide49.xml" ContentType="application/vnd.openxmlformats-officedocument.presentationml.slide+xml"/>
  <Override PartName="/ppt/theme/theme1.xml" ContentType="application/vnd.openxmlformats-officedocument.theme+xml"/>
  <Override PartName="/ppt/notesSlides/notesSlide9.xml" ContentType="application/vnd.openxmlformats-officedocument.presentationml.notesSlide+xml"/>
  <Override PartName="/ppt/slides/slide21.xml" ContentType="application/vnd.openxmlformats-officedocument.presentationml.slide+xml"/>
  <Override PartName="/ppt/notesSlides/notesSlide13.xml" ContentType="application/vnd.openxmlformats-officedocument.presentationml.notesSlide+xml"/>
  <Override PartName="/ppt/slides/slide13.xml" ContentType="application/vnd.openxmlformats-officedocument.presentationml.slide+xml"/>
  <Override PartName="/ppt/slides/slide4.xml" ContentType="application/vnd.openxmlformats-officedocument.presentationml.slide+xml"/>
  <Override PartName="/docProps/app.xml" ContentType="application/vnd.openxmlformats-officedocument.extended-properties+xml"/>
  <Override PartName="/ppt/presentation.xml" ContentType="application/vnd.openxmlformats-officedocument.presentationml.presentation.main+xml"/>
  <Override PartName="/ppt/slides/slide43.xml" ContentType="application/vnd.openxmlformats-officedocument.presentationml.slide+xml"/>
  <Override PartName="/docProps/core.xml" ContentType="application/vnd.openxmlformats-package.core-properties+xml"/>
  <Override PartName="/ppt/presProps.xml" ContentType="application/vnd.openxmlformats-officedocument.presentationml.presProps+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slides/slide5.xml" ContentType="application/vnd.openxmlformats-officedocument.presentationml.slide+xml"/>
  <Override PartName="/ppt/notesSlides/notesSlide37.xml" ContentType="application/vnd.openxmlformats-officedocument.presentationml.notesSlide+xml"/>
  <Override PartName="/ppt/slides/slide45.xml" ContentType="application/vnd.openxmlformats-officedocument.presentationml.slide+xml"/>
  <Override PartName="/ppt/slides/slide1.xml" ContentType="application/vnd.openxmlformats-officedocument.presentationml.slide+xml"/>
  <Override PartName="/ppt/slideLayouts/slideLayout3.xml" ContentType="application/vnd.openxmlformats-officedocument.presentationml.slideLayout+xml"/>
  <Override PartName="/ppt/viewProps.xml" ContentType="application/vnd.openxmlformats-officedocument.presentationml.viewProps+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50.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39.xml" ContentType="application/vnd.openxmlformats-officedocument.presentationml.slide+xml"/>
  <Override PartName="/ppt/notesSlides/notesSlide34.xml" ContentType="application/vnd.openxmlformats-officedocument.presentationml.notesSlide+xml"/>
  <Override PartName="/ppt/slides/slide15.xml" ContentType="application/vnd.openxmlformats-officedocument.presentationml.slide+xml"/>
  <Override PartName="/ppt/slides/slide22.xml" ContentType="application/vnd.openxmlformats-officedocument.presentationml.slide+xml"/>
  <Override PartName="/ppt/slides/slide36.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42.xml" ContentType="application/vnd.openxmlformats-officedocument.presentationml.slide+xml"/>
  <Override PartName="/ppt/slides/slide34.xml" ContentType="application/vnd.openxmlformats-officedocument.presentationml.slide+xml"/>
  <Override PartName="/ppt/slides/slide2.xml" ContentType="application/vnd.openxmlformats-officedocument.presentationml.slide+xml"/>
  <Override PartName="/ppt/slides/slide37.xml" ContentType="application/vnd.openxmlformats-officedocument.presentationml.slide+xml"/>
</Types>
</file>

<file path=_rels/.rels><?xml version="1.0" encoding="UTF-8" standalone="yes"?><Relationships xmlns="http://schemas.openxmlformats.org/package/2006/relationships"><Relationship Id="rId2" Type="http://schemas.openxmlformats.org/officeDocument/2006/relationships/extended-properties" Target="docProps/app.xml" /><Relationship Id="rId0" Type="http://schemas.openxmlformats.org/officeDocument/2006/relationships/officeDocument" Target="ppt/presentation.xml" /><Relationship Id="rId1" Type="http://schemas.openxmlformats.org/package/2006/relationships/metadata/core-properties" Target="docProps/core.xml" /></Relationships>
</file>

<file path=ppt/presentation.xml><?xml version="1.0" encoding="utf-8"?>
<p:presentation xmlns:p15="http://schemas.microsoft.com/office/powerpoint/2012/main" xmlns:a="http://schemas.openxmlformats.org/drawingml/2006/main" xmlns:p="http://schemas.openxmlformats.org/presentationml/2006/main" xmlns:r="http://schemas.openxmlformats.org/officeDocument/2006/relationships" firstSlideNum="1">
  <p:sldMasterIdLst>
    <p:sldMasterId id="2147483648" r:id="rId0"/>
  </p:sldMasterIdLst>
  <p:notesMasterIdLst>
    <p:notesMasterId r:id="rId52"/>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Lst>
  <p:sldSz cx="12192000" cy="6858000"/>
  <p:notesSz cx="6858000" cy="9144000"/>
  <p:defaultTextStyle>
    <a:defPPr>
      <a:defRPr lang="zh-CN"/>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p15:guide id="1" pos="415" userDrawn="true">
          <p15:clr>
            <a:srgbClr val="A4A3A4"/>
          </p15:clr>
        </p15:guide>
        <p15:guide id="2" pos="7129" userDrawn="true">
          <p15:clr>
            <a:srgbClr val="A4A3A4"/>
          </p15:clr>
        </p15:guide>
        <p15:guide id="3" orient="horz" pos="1162" userDrawn="true">
          <p15:clr>
            <a:srgbClr val="A4A3A4"/>
          </p15:clr>
        </p15:guide>
        <p15:guide id="4" orient="horz" pos="3929" userDrawn="true">
          <p15:clr>
            <a:srgbClr val="A4A3A4"/>
          </p15:clr>
        </p15:guide>
      </p15:sldGuideLst>
    </p:ext>
  </p:extLst>
</p:presentation>
</file>

<file path=ppt/presProps.xml><?xml version="1.0" encoding="utf-8"?>
<p:presentationPr xmlns:a="http://schemas.openxmlformats.org/drawingml/2006/main" xmlns:p="http://schemas.openxmlformats.org/presentationml/2006/main">
  <p:clrMru>
    <a:srgbClr val="1057CE"/>
    <a:srgbClr val="051C41"/>
    <a:srgbClr val="115BD8"/>
    <a:srgbClr val="FBBD06"/>
    <a:srgbClr val="4382F0"/>
  </p:clrMru>
  <p:extLst>
    <p:ext uri="{E76CE94A-603C-4142-B9EB-6D1370010A27}"/>
    <p:ext uri="{D31A062A-798A-4329-ABDD-BBA856620510}"/>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25998" autoAdjust="false"/>
    <p:restoredTop sz="78954" autoAdjust="false"/>
  </p:normalViewPr>
  <p:slideViewPr>
    <p:cSldViewPr snapToGrid="false" showGuides="true">
      <p:cViewPr varScale="true">
        <p:scale>
          <a:sx n="85" d="100"/>
          <a:sy n="85" d="100"/>
        </p:scale>
        <p:origin x="780" y="78"/>
      </p:cViewPr>
      <p:guideLst>
        <p:guide pos="415"/>
        <p:guide pos="7129"/>
        <p:guide orient="horz" pos="1162"/>
        <p:guide orient="horz" pos="3929"/>
      </p:guideLst>
    </p:cSldViewPr>
  </p:slideViewPr>
  <p:notesTextViewPr>
    <p:cViewPr>
      <p:scale>
        <a:sx n="1" d="1"/>
        <a:sy n="1" d="1"/>
      </p:scale>
      <p:origin x="0" y="0"/>
    </p:cViewPr>
  </p:notesTextViewPr>
  <p:sorterViewPr>
    <p:cViewPr varScale="true">
      <p:scale>
        <a:sx n="1" d="1"/>
        <a:sy n="1" d="1"/>
      </p:scale>
      <p:origin x="0" y="0"/>
    </p:cViewPr>
  </p:sorterViewPr>
  <p:notesViewPr>
    <p:cSldViewPr snapToGrid="false">
      <p:cViewPr varScale="true">
        <p:scale>
          <a:sx n="88" d="100"/>
          <a:sy n="88" d="100"/>
        </p:scale>
        <p:origin x="2131" y="86"/>
      </p:cViewPr>
      <p:guideLst/>
    </p:cSldViewPr>
  </p:notesViewPr>
  <p:gridSpacing cx="72008" cy="72008"/>
</p:viewPr>
</file>

<file path=ppt/_rels/presentation.xml.rels><?xml version="1.0" encoding="UTF-8" standalone="yes"?><Relationships xmlns="http://schemas.openxmlformats.org/package/2006/relationships"><Relationship Id="rId7" Type="http://schemas.openxmlformats.org/officeDocument/2006/relationships/slide" Target="slides/slide7.xml" /><Relationship Id="rId6" Type="http://schemas.openxmlformats.org/officeDocument/2006/relationships/slide" Target="slides/slide6.xml" /><Relationship Id="rId53" Type="http://schemas.openxmlformats.org/officeDocument/2006/relationships/presProps" Target="presProps.xml" /><Relationship Id="rId54" Type="http://schemas.openxmlformats.org/officeDocument/2006/relationships/tableStyles" Target="tableStyles.xml" /><Relationship Id="rId5" Type="http://schemas.openxmlformats.org/officeDocument/2006/relationships/slide" Target="slides/slide5.xml" /><Relationship Id="rId55" Type="http://schemas.openxmlformats.org/officeDocument/2006/relationships/viewProps" Target="viewProps.xml" /><Relationship Id="rId49" Type="http://schemas.openxmlformats.org/officeDocument/2006/relationships/slide" Target="slides/slide49.xml" /><Relationship Id="rId48" Type="http://schemas.openxmlformats.org/officeDocument/2006/relationships/slide" Target="slides/slide48.xml" /><Relationship Id="rId47" Type="http://schemas.openxmlformats.org/officeDocument/2006/relationships/slide" Target="slides/slide47.xml" /><Relationship Id="rId45" Type="http://schemas.openxmlformats.org/officeDocument/2006/relationships/slide" Target="slides/slide45.xml" /><Relationship Id="rId50" Type="http://schemas.openxmlformats.org/officeDocument/2006/relationships/slide" Target="slides/slide50.xml" /><Relationship Id="rId44" Type="http://schemas.openxmlformats.org/officeDocument/2006/relationships/slide" Target="slides/slide44.xml" /><Relationship Id="rId41" Type="http://schemas.openxmlformats.org/officeDocument/2006/relationships/slide" Target="slides/slide41.xml" /><Relationship Id="rId24" Type="http://schemas.openxmlformats.org/officeDocument/2006/relationships/slide" Target="slides/slide24.xml" /><Relationship Id="rId34" Type="http://schemas.openxmlformats.org/officeDocument/2006/relationships/slide" Target="slides/slide34.xml" /><Relationship Id="rId19" Type="http://schemas.openxmlformats.org/officeDocument/2006/relationships/slide" Target="slides/slide19.xml" /><Relationship Id="rId17" Type="http://schemas.openxmlformats.org/officeDocument/2006/relationships/slide" Target="slides/slide17.xml" /><Relationship Id="rId31" Type="http://schemas.openxmlformats.org/officeDocument/2006/relationships/slide" Target="slides/slide31.xml" /><Relationship Id="rId16" Type="http://schemas.openxmlformats.org/officeDocument/2006/relationships/slide" Target="slides/slide16.xml" /><Relationship Id="rId26" Type="http://schemas.openxmlformats.org/officeDocument/2006/relationships/slide" Target="slides/slide26.xml" /><Relationship Id="rId18" Type="http://schemas.openxmlformats.org/officeDocument/2006/relationships/slide" Target="slides/slide18.xml" /><Relationship Id="rId14" Type="http://schemas.openxmlformats.org/officeDocument/2006/relationships/slide" Target="slides/slide14.xml" /><Relationship Id="rId21" Type="http://schemas.openxmlformats.org/officeDocument/2006/relationships/slide" Target="slides/slide21.xml" /><Relationship Id="rId39" Type="http://schemas.openxmlformats.org/officeDocument/2006/relationships/slide" Target="slides/slide39.xml" /><Relationship Id="rId1" Type="http://schemas.openxmlformats.org/officeDocument/2006/relationships/slide" Target="slides/slide1.xml" /><Relationship Id="rId52" Type="http://schemas.openxmlformats.org/officeDocument/2006/relationships/notesMaster" Target="notesMasters/notesMaster1.xml" /><Relationship Id="rId15" Type="http://schemas.openxmlformats.org/officeDocument/2006/relationships/slide" Target="slides/slide15.xml" /><Relationship Id="rId8" Type="http://schemas.openxmlformats.org/officeDocument/2006/relationships/slide" Target="slides/slide8.xml" /><Relationship Id="rId0" Type="http://schemas.openxmlformats.org/officeDocument/2006/relationships/slideMaster" Target="slideMasters/slideMaster1.xml" /><Relationship Id="rId36" Type="http://schemas.openxmlformats.org/officeDocument/2006/relationships/slide" Target="slides/slide36.xml" /><Relationship Id="rId11" Type="http://schemas.openxmlformats.org/officeDocument/2006/relationships/slide" Target="slides/slide11.xml" /><Relationship Id="rId33" Type="http://schemas.openxmlformats.org/officeDocument/2006/relationships/slide" Target="slides/slide33.xml" /><Relationship Id="rId12" Type="http://schemas.openxmlformats.org/officeDocument/2006/relationships/slide" Target="slides/slide12.xml" /><Relationship Id="rId22" Type="http://schemas.openxmlformats.org/officeDocument/2006/relationships/slide" Target="slides/slide22.xml" /><Relationship Id="rId20" Type="http://schemas.openxmlformats.org/officeDocument/2006/relationships/slide" Target="slides/slide20.xml" /><Relationship Id="rId9" Type="http://schemas.openxmlformats.org/officeDocument/2006/relationships/slide" Target="slides/slide9.xml" /><Relationship Id="rId43" Type="http://schemas.openxmlformats.org/officeDocument/2006/relationships/slide" Target="slides/slide43.xml" /><Relationship Id="rId13" Type="http://schemas.openxmlformats.org/officeDocument/2006/relationships/slide" Target="slides/slide13.xml" /><Relationship Id="rId23" Type="http://schemas.openxmlformats.org/officeDocument/2006/relationships/slide" Target="slides/slide23.xml" /><Relationship Id="rId42" Type="http://schemas.openxmlformats.org/officeDocument/2006/relationships/slide" Target="slides/slide42.xml" /><Relationship Id="rId25" Type="http://schemas.openxmlformats.org/officeDocument/2006/relationships/slide" Target="slides/slide25.xml" /><Relationship Id="rId27" Type="http://schemas.openxmlformats.org/officeDocument/2006/relationships/slide" Target="slides/slide27.xml" /><Relationship Id="rId2" Type="http://schemas.openxmlformats.org/officeDocument/2006/relationships/slide" Target="slides/slide2.xml" /><Relationship Id="rId37" Type="http://schemas.openxmlformats.org/officeDocument/2006/relationships/slide" Target="slides/slide37.xml" /><Relationship Id="rId46" Type="http://schemas.openxmlformats.org/officeDocument/2006/relationships/slide" Target="slides/slide46.xml" /><Relationship Id="rId28" Type="http://schemas.openxmlformats.org/officeDocument/2006/relationships/slide" Target="slides/slide28.xml" /><Relationship Id="rId29" Type="http://schemas.openxmlformats.org/officeDocument/2006/relationships/slide" Target="slides/slide29.xml" /><Relationship Id="rId30" Type="http://schemas.openxmlformats.org/officeDocument/2006/relationships/slide" Target="slides/slide30.xml" /><Relationship Id="rId32" Type="http://schemas.openxmlformats.org/officeDocument/2006/relationships/slide" Target="slides/slide32.xml" /><Relationship Id="rId51" Type="http://schemas.openxmlformats.org/officeDocument/2006/relationships/slide" Target="slides/slide51.xml" /><Relationship Id="rId10" Type="http://schemas.openxmlformats.org/officeDocument/2006/relationships/slide" Target="slides/slide10.xml" /><Relationship Id="rId3" Type="http://schemas.openxmlformats.org/officeDocument/2006/relationships/slide" Target="slides/slide3.xml" /><Relationship Id="rId35" Type="http://schemas.openxmlformats.org/officeDocument/2006/relationships/slide" Target="slides/slide35.xml" /><Relationship Id="rId38" Type="http://schemas.openxmlformats.org/officeDocument/2006/relationships/slide" Target="slides/slide38.xml" /><Relationship Id="rId4" Type="http://schemas.openxmlformats.org/officeDocument/2006/relationships/slide" Target="slides/slide4.xml" /><Relationship Id="rId40" Type="http://schemas.openxmlformats.org/officeDocument/2006/relationships/slide" Target="slides/slide40.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false"/>
          <a:lstStyle>
            <a:lvl1pPr algn="l">
              <a:defRPr sz="1200"/>
            </a:lvl1pPr>
          </a:lstStyle>
          <a:p>
            <a:pPr/>
            <a:endParaRPr lang="zh-CN" altLang="en-US"/>
          </a:p>
        </p:txBody>
      </p:sp>
      <p:sp>
        <p:nvSpPr>
          <p:cNvPr id="3" name="日期占位符 2"/>
          <p:cNvSpPr>
            <a:spLocks noGrp="true"/>
          </p:cNvSpPr>
          <p:nvPr>
            <p:ph type="dt" idx="1"/>
          </p:nvPr>
        </p:nvSpPr>
        <p:spPr>
          <a:xfrm>
            <a:off x="3884613" y="0"/>
            <a:ext cx="2971800" cy="458788"/>
          </a:xfrm>
          <a:prstGeom prst="rect">
            <a:avLst/>
          </a:prstGeom>
        </p:spPr>
        <p:txBody>
          <a:bodyPr vert="horz" lIns="91440" tIns="45720" rIns="91440" bIns="45720" rtlCol="false"/>
          <a:lstStyle>
            <a:lvl1pPr algn="r">
              <a:defRPr sz="1200"/>
            </a:lvl1pPr>
          </a:lstStyle>
          <a:p>
            <a:pPr/>
            <a:fld id="{5F2D67AE-BB6E-4E73-B371-3C214823FA55}" type="datetimeFigureOut">
              <a:rPr lang="zh-CN" altLang="en-US" smtClean="false"/>
              <a:t/>
            </a:fld>
            <a:endParaRPr lang="zh-CN" altLang="en-US"/>
          </a:p>
        </p:txBody>
      </p:sp>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false" anchor="ctr"/>
          <a:lstStyle/>
          <a:p>
            <a:pPr/>
            <a:endParaRPr lang="zh-CN" altLang="en-US"/>
          </a:p>
        </p:txBody>
      </p:sp>
      <p:sp>
        <p:nvSpPr>
          <p:cNvPr id="5" name="备注占位符 4"/>
          <p:cNvSpPr>
            <a:spLocks noGrp="true"/>
          </p:cNvSpPr>
          <p:nvPr>
            <p:ph type="body" sz="quarter" idx="3"/>
          </p:nvPr>
        </p:nvSpPr>
        <p:spPr>
          <a:xfrm>
            <a:off x="685800" y="4400550"/>
            <a:ext cx="5486400" cy="3600450"/>
          </a:xfrm>
          <a:prstGeom prst="rect">
            <a:avLst/>
          </a:prstGeom>
        </p:spPr>
        <p:txBody>
          <a:bodyPr vert="horz" lIns="91440" tIns="45720" rIns="91440" bIns="45720" rtlCol="false"/>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true"/>
          </p:cNvSpPr>
          <p:nvPr>
            <p:ph type="ftr" sz="quarter" idx="4"/>
          </p:nvPr>
        </p:nvSpPr>
        <p:spPr>
          <a:xfrm>
            <a:off x="0" y="8685213"/>
            <a:ext cx="2971800" cy="458787"/>
          </a:xfrm>
          <a:prstGeom prst="rect">
            <a:avLst/>
          </a:prstGeom>
        </p:spPr>
        <p:txBody>
          <a:bodyPr vert="horz" lIns="91440" tIns="45720" rIns="91440" bIns="45720" rtlCol="false" anchor="b"/>
          <a:lstStyle>
            <a:lvl1pPr algn="l">
              <a:defRPr sz="1200"/>
            </a:lvl1pPr>
          </a:lstStyle>
          <a:p>
            <a:pPr/>
            <a:endParaRPr lang="zh-CN" altLang="en-US"/>
          </a:p>
        </p:txBody>
      </p:sp>
      <p:sp>
        <p:nvSpPr>
          <p:cNvPr id="7" name="灯片编号占位符 6"/>
          <p:cNvSpPr>
            <a:spLocks noGrp="true"/>
          </p:cNvSpPr>
          <p:nvPr>
            <p:ph type="sldNum" sz="quarter" idx="5"/>
          </p:nvPr>
        </p:nvSpPr>
        <p:spPr>
          <a:xfrm>
            <a:off x="3884613" y="8685213"/>
            <a:ext cx="2971800" cy="458787"/>
          </a:xfrm>
          <a:prstGeom prst="rect">
            <a:avLst/>
          </a:prstGeom>
        </p:spPr>
        <p:txBody>
          <a:bodyPr vert="horz" lIns="91440" tIns="45720" rIns="91440" bIns="45720" rtlCol="false" anchor="b"/>
          <a:lstStyle>
            <a:lvl1pPr algn="r">
              <a:defRPr sz="1200"/>
            </a:lvl1pPr>
          </a:lstStyle>
          <a:p>
            <a:pPr/>
            <a:fld id="{D8751ED4-6AA8-42CC-B2A4-B42EC1B64CF0}" type="slidenum">
              <a:rPr lang="zh-CN" altLang="en-US" smtClean="false"/>
              <a:t/>
            </a:fld>
            <a:endParaRPr lang="zh-CN" altLang="en-US"/>
          </a:p>
        </p:txBody>
      </p:sp>
    </p:spTree>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xml" /></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0.xml" /></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1.xml" /></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2.xml" /></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3.xml" /></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4.xml" /></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5.xml" /></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6.xml" /></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7.xml" /></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8.xml" /></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19.xml" /></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xml" /></Relationships>
</file>

<file path=ppt/notesSlides/_rels/notesSlide13.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0.xml" /></Relationships>
</file>

<file path=ppt/notesSlides/_rels/notesSlide14.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1.xml" /></Relationships>
</file>

<file path=ppt/notesSlides/_rels/notesSlide15.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2.xml" /></Relationships>
</file>

<file path=ppt/notesSlides/_rels/notesSlide16.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3.xml" /></Relationships>
</file>

<file path=ppt/notesSlides/_rels/notesSlide17.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4.xml" /></Relationships>
</file>

<file path=ppt/notesSlides/_rels/notesSlide18.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5.xml" /></Relationships>
</file>

<file path=ppt/notesSlides/_rels/notesSlide19.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6.xml" /></Relationships>
</file>

<file path=ppt/notesSlides/_rels/notesSlide20.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7.xml" /></Relationships>
</file>

<file path=ppt/notesSlides/_rels/notesSlide21.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8.xml" /></Relationships>
</file>

<file path=ppt/notesSlides/_rels/notesSlide22.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29.xml" /></Relationships>
</file>

<file path=ppt/notesSlides/_rels/notesSlide23.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xml" /></Relationships>
</file>

<file path=ppt/notesSlides/_rels/notesSlide24.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0.xml" /></Relationships>
</file>

<file path=ppt/notesSlides/_rels/notesSlide25.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2.xml" /></Relationships>
</file>

<file path=ppt/notesSlides/_rels/notesSlide26.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4.xml" /></Relationships>
</file>

<file path=ppt/notesSlides/_rels/notesSlide27.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5.xml" /></Relationships>
</file>

<file path=ppt/notesSlides/_rels/notesSlide28.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6.xml" /></Relationships>
</file>

<file path=ppt/notesSlides/_rels/notesSlide29.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7.xml" /></Relationships>
</file>

<file path=ppt/notesSlides/_rels/notesSlide30.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39.xml" /></Relationships>
</file>

<file path=ppt/notesSlides/_rels/notesSlide31.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4.xml" /></Relationships>
</file>

<file path=ppt/notesSlides/_rels/notesSlide32.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41.xml" /></Relationships>
</file>

<file path=ppt/notesSlides/_rels/notesSlide33.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42.xml" /></Relationships>
</file>

<file path=ppt/notesSlides/_rels/notesSlide34.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48.xml" /></Relationships>
</file>

<file path=ppt/notesSlides/_rels/notesSlide35.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5.xml" /></Relationships>
</file>

<file path=ppt/notesSlides/_rels/notesSlide36.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51.xml" /></Relationships>
</file>

<file path=ppt/notesSlides/_rels/notesSlide37.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6.xml" /></Relationships>
</file>

<file path=ppt/notesSlides/_rels/notesSlide38.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7.xml" /></Relationships>
</file>

<file path=ppt/notesSlides/_rels/notesSlide39.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8.xml" /></Relationships>
</file>

<file path=ppt/notesSlides/_rels/notesSlide40.xml.rels><?xml version="1.0" encoding="UTF-8" standalone="yes"?><Relationships xmlns="http://schemas.openxmlformats.org/package/2006/relationships"><Relationship Id="rId1" Type="http://schemas.openxmlformats.org/officeDocument/2006/relationships/notesMaster" Target="../notesMasters/notesMaster1.xml" /><Relationship Id="rId0" Type="http://schemas.openxmlformats.org/officeDocument/2006/relationships/slide" Target="../slides/slide9.xml"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a:off x="0" y="0"/>
          <a:ext cx="0" cy="0"/>
          <a:chOff x="0" y="0"/>
          <a:chExt cx="0" cy="0"/>
        </a:xfrm>
      </p:grpSpPr>
      <p:sp>
        <p:nvSpPr>
          <p:cNvPr id="2" name=""/>
          <p:cNvSpPr/>
          <p:nvPr>
            <p:ph type="body"/>
          </p:nvPr>
        </p:nvSpPr>
        <p:spPr>
          <a:xfrm>
            <a:off x="0" y="0"/>
            <a:ext cx="1778000" cy="444500"/>
          </a:xfrm>
          <a:prstGeom prst="rect">
            <a:avLst/>
          </a:prstGeom>
        </p:spPr>
        <p:txBody>
          <a:bodyPr/>
          <a:p>
            <a:pPr/>
            <a:endParaRPr lang="zh-CN"/>
          </a:p>
        </p:txBody>
      </p:sp>
    </p:spTree>
  </p:cSld>
</p:notes>
</file>

<file path=ppt/notesSlides/notesSlide2.xml><?xml version="1.0" encoding="utf-8"?>
<p:notes xmlns:a="http://schemas.openxmlformats.org/drawingml/2006/main" xmlns:p="http://schemas.openxmlformats.org/presentationml/2006/main">
  <p:cSld>
    <p:spTree>
      <p:nvGrpSpPr>
        <p:cNvPr id="3" name=""/>
        <p:cNvGrpSpPr/>
        <p:nvPr/>
      </p:nvGrpSpPr>
      <p:grpSpPr>
        <a:xfrm>
          <a:off x="0" y="0"/>
          <a:ext cx="0" cy="0"/>
          <a:chOff x="0" y="0"/>
          <a:chExt cx="0" cy="0"/>
        </a:xfrm>
      </p:grpSpPr>
      <p:sp>
        <p:nvSpPr>
          <p:cNvPr id="4"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5" name="备注占位符 2"/>
          <p:cNvSpPr>
            <a:spLocks noGrp="true"/>
          </p:cNvSpPr>
          <p:nvPr>
            <p:ph type="body" idx="1"/>
          </p:nvPr>
        </p:nvSpPr>
        <p:spPr>
          <a:noFill/>
        </p:spPr>
        <p:txBody>
          <a:bodyPr/>
          <a:lstStyle/>
          <a:p>
            <a:pPr>
              <a:buNone/>
            </a:pPr>
            <a:endParaRPr/>
          </a:p>
        </p:txBody>
      </p:sp>
      <p:sp>
        <p:nvSpPr>
          <p:cNvPr id="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a:t/>
            </a:fld>
            <a:endParaRPr lang="en-US" altLang="zh-CN" sz="1300"/>
          </a:p>
        </p:txBody>
      </p:sp>
    </p:spTree>
  </p:cSld>
</p:notes>
</file>

<file path=ppt/notesSlides/notesSlide3.xml><?xml version="1.0" encoding="utf-8"?>
<p:notes xmlns:a="http://schemas.openxmlformats.org/drawingml/2006/main" xmlns:p="http://schemas.openxmlformats.org/presentationml/2006/main">
  <p:cSld>
    <p:spTree>
      <p:nvGrpSpPr>
        <p:cNvPr id="7" name=""/>
        <p:cNvGrpSpPr/>
        <p:nvPr/>
      </p:nvGrpSpPr>
      <p:grpSpPr>
        <a:xfrm>
          <a:off x="0" y="0"/>
          <a:ext cx="0" cy="0"/>
          <a:chOff x="0" y="0"/>
          <a:chExt cx="0" cy="0"/>
        </a:xfrm>
      </p:grpSpPr>
      <p:sp>
        <p:nvSpPr>
          <p:cNvPr id="8"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9" name="备注占位符 2"/>
          <p:cNvSpPr>
            <a:spLocks noGrp="true"/>
          </p:cNvSpPr>
          <p:nvPr>
            <p:ph type="body" idx="1"/>
          </p:nvPr>
        </p:nvSpPr>
        <p:spPr>
          <a:noFill/>
        </p:spPr>
        <p:txBody>
          <a:bodyPr/>
          <a:lstStyle/>
          <a:p>
            <a:pPr marL="0" indent="0">
              <a:buNone/>
            </a:pPr>
            <a:endParaRPr/>
          </a:p>
          <a:p>
            <a:pPr>
              <a:buNone/>
            </a:pPr>
            <a:endParaRPr/>
          </a:p>
        </p:txBody>
      </p:sp>
      <p:sp>
        <p:nvSpPr>
          <p:cNvPr id="10"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a:t/>
            </a:fld>
            <a:endParaRPr lang="en-US" altLang="zh-CN" sz="1300"/>
          </a:p>
        </p:txBody>
      </p:sp>
    </p:spTree>
  </p:cSld>
</p:notes>
</file>

<file path=ppt/notesSlides/notesSlide4.xml><?xml version="1.0" encoding="utf-8"?>
<p:notes xmlns:a="http://schemas.openxmlformats.org/drawingml/2006/main" xmlns:p="http://schemas.openxmlformats.org/presentationml/2006/main">
  <p:cSld>
    <p:spTree>
      <p:nvGrpSpPr>
        <p:cNvPr id="11" name=""/>
        <p:cNvGrpSpPr/>
        <p:nvPr/>
      </p:nvGrpSpPr>
      <p:grpSpPr>
        <a:xfrm>
          <a:off x="0" y="0"/>
          <a:ext cx="0" cy="0"/>
          <a:chOff x="0" y="0"/>
          <a:chExt cx="0" cy="0"/>
        </a:xfrm>
      </p:grpSpPr>
      <p:sp>
        <p:nvSpPr>
          <p:cNvPr id="12" name="幻灯片图像占位符 1"/>
          <p:cNvSpPr>
            <a:spLocks noGrp="true" noRot="true" noChangeAspect="true" noTextEdit="true"/>
          </p:cNvSpPr>
          <p:nvPr>
            <p:ph type="sldImg"/>
          </p:nvPr>
        </p:nvSpPr>
        <p:spPr>
          <a:xfrm>
            <a:off x="139700" y="768350"/>
            <a:ext cx="6819900" cy="3836988"/>
          </a:xfrm>
        </p:spPr>
        <p:txBody>
          <a:bodyPr/>
          <a:p/>
        </p:txBody>
      </p:sp>
      <p:sp>
        <p:nvSpPr>
          <p:cNvPr id="13" name="备注占位符 2"/>
          <p:cNvSpPr>
            <a:spLocks noGrp="true"/>
          </p:cNvSpPr>
          <p:nvPr>
            <p:ph type="body" idx="1"/>
          </p:nvPr>
        </p:nvSpPr>
        <p:spPr>
          <a:noFill/>
        </p:spPr>
        <p:txBody>
          <a:bodyPr/>
          <a:lstStyle/>
          <a:p>
            <a:pPr/>
            <a:r>
              <a:rPr/>
              <a:t>这是软件的分析类图。</a:t>
            </a:r>
            <a:r>
              <a:rPr/>
              <a:t>核心类有“推文管理”类，“数据流管理”类，“图像管理”类，“对话管理”类。</a:t>
            </a:r>
            <a:endParaRPr/>
          </a:p>
          <a:p>
            <a:pPr>
              <a:buFont typeface="Arial" panose="020B0604020202020204" pitchFamily="34" charset="0"/>
              <a:buChar char="•"/>
            </a:pPr>
            <a:r>
              <a:rPr sz="1200">
                <a:latin typeface="仿宋"/>
                <a:ea typeface="仿宋"/>
                <a:cs typeface="+mn-cs"/>
              </a:rPr>
              <a:t>“推文管理”的属性：文章队列；方法：文章跳转。</a:t>
            </a:r>
            <a:endParaRPr/>
          </a:p>
          <a:p>
            <a:pPr>
              <a:buFont typeface="Arial" panose="020B0604020202020204" pitchFamily="34" charset="0"/>
              <a:buChar char="•"/>
            </a:pPr>
            <a:r>
              <a:rPr sz="1200">
                <a:latin typeface="仿宋"/>
                <a:ea typeface="仿宋"/>
                <a:cs typeface="+mn-cs"/>
              </a:rPr>
              <a:t>“数据流管理”类的属性：文章属性；方法：数据传递。</a:t>
            </a:r>
            <a:endParaRPr/>
          </a:p>
          <a:p>
            <a:pPr>
              <a:buFont typeface="Arial" panose="020B0604020202020204" pitchFamily="34" charset="0"/>
              <a:buChar char="•"/>
            </a:pPr>
            <a:r>
              <a:rPr sz="1200">
                <a:latin typeface="仿宋"/>
                <a:ea typeface="仿宋"/>
                <a:cs typeface="+mn-cs"/>
              </a:rPr>
              <a:t>“图像管理”类的属性：</a:t>
            </a:r>
            <a:r>
              <a:rPr sz="1200">
                <a:latin typeface="仿宋"/>
                <a:ea typeface="仿宋"/>
                <a:cs typeface="+mn-cs"/>
              </a:rPr>
              <a:t>图片；方法：拍照请求，识别请求。</a:t>
            </a:r>
            <a:endParaRPr/>
          </a:p>
          <a:p>
            <a:pPr>
              <a:buFont typeface="Arial" panose="020B0604020202020204" pitchFamily="34" charset="0"/>
              <a:buChar char="•"/>
            </a:pPr>
            <a:r>
              <a:rPr sz="1200">
                <a:latin typeface="仿宋"/>
                <a:ea typeface="仿宋"/>
                <a:cs typeface="+mn-cs"/>
              </a:rPr>
              <a:t>“对话管理”类的属性：</a:t>
            </a:r>
            <a:r>
              <a:rPr sz="1200">
                <a:latin typeface="仿宋"/>
                <a:ea typeface="仿宋"/>
                <a:cs typeface="+mn-cs"/>
              </a:rPr>
              <a:t>用户输入，分类结果；方法：</a:t>
            </a:r>
            <a:r>
              <a:rPr sz="1200">
                <a:latin typeface="仿宋"/>
                <a:ea typeface="仿宋"/>
                <a:cs typeface="+mn-cs"/>
              </a:rPr>
              <a:t>发送消息，</a:t>
            </a:r>
            <a:r>
              <a:rPr sz="1200">
                <a:latin typeface="仿宋"/>
                <a:ea typeface="仿宋"/>
                <a:cs typeface="+mn-cs"/>
              </a:rPr>
              <a:t>API</a:t>
            </a:r>
            <a:r>
              <a:rPr sz="1200">
                <a:latin typeface="仿宋"/>
                <a:ea typeface="仿宋"/>
                <a:cs typeface="+mn-cs"/>
              </a:rPr>
              <a:t>调用。</a:t>
            </a:r>
            <a:endParaRPr/>
          </a:p>
        </p:txBody>
      </p:sp>
      <p:sp>
        <p:nvSpPr>
          <p:cNvPr id="14"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notesSlides/notesSlide5.xml><?xml version="1.0" encoding="utf-8"?>
<p:notes xmlns:a="http://schemas.openxmlformats.org/drawingml/2006/main" xmlns:p="http://schemas.openxmlformats.org/presentationml/2006/main">
  <p:cSld>
    <p:spTree>
      <p:nvGrpSpPr>
        <p:cNvPr id="15" name=""/>
        <p:cNvGrpSpPr/>
        <p:nvPr/>
      </p:nvGrpSpPr>
      <p:grpSpPr>
        <a:xfrm>
          <a:off x="0" y="0"/>
          <a:ext cx="0" cy="0"/>
          <a:chOff x="0" y="0"/>
          <a:chExt cx="0" cy="0"/>
        </a:xfrm>
      </p:grpSpPr>
      <p:sp>
        <p:nvSpPr>
          <p:cNvPr id="16" name=""/>
          <p:cNvSpPr/>
          <p:nvPr>
            <p:ph type="body"/>
          </p:nvPr>
        </p:nvSpPr>
        <p:spPr>
          <a:xfrm>
            <a:off x="0" y="0"/>
            <a:ext cx="1778000" cy="444500"/>
          </a:xfrm>
          <a:prstGeom prst="rect">
            <a:avLst/>
          </a:prstGeom>
        </p:spPr>
        <p:txBody>
          <a:bodyPr/>
          <a:p>
            <a:pPr/>
            <a:r>
              <a:rPr lang="zh-CN"/>
              <a:t>接下来要讲解的是软件设计与建模</a:t>
            </a:r>
            <a:endParaRPr/>
          </a:p>
        </p:txBody>
      </p:sp>
    </p:spTree>
  </p:cSld>
</p:notes>
</file>

<file path=ppt/notesSlides/notesSlide6.xml><?xml version="1.0" encoding="utf-8"?>
<p:notes xmlns:a="http://schemas.openxmlformats.org/drawingml/2006/main" xmlns:p="http://schemas.openxmlformats.org/presentationml/2006/main">
  <p:cSld>
    <p:spTree>
      <p:nvGrpSpPr>
        <p:cNvPr id="17" name=""/>
        <p:cNvGrpSpPr/>
        <p:nvPr/>
      </p:nvGrpSpPr>
      <p:grpSpPr>
        <a:xfrm>
          <a:off x="0" y="0"/>
          <a:ext cx="0" cy="0"/>
          <a:chOff x="0" y="0"/>
          <a:chExt cx="0" cy="0"/>
        </a:xfrm>
      </p:grpSpPr>
      <p:sp>
        <p:nvSpPr>
          <p:cNvPr id="18" name="幻灯片图像占位符 1"/>
          <p:cNvSpPr>
            <a:spLocks noGrp="true" noRot="true" noChangeAspect="true" noTextEdit="true"/>
          </p:cNvSpPr>
          <p:nvPr>
            <p:ph type="sldImg"/>
          </p:nvPr>
        </p:nvSpPr>
        <p:spPr>
          <a:xfrm>
            <a:off x="139700" y="768350"/>
            <a:ext cx="6819900" cy="3836988"/>
          </a:xfrm>
        </p:spPr>
        <p:txBody>
          <a:bodyPr/>
          <a:p/>
        </p:txBody>
      </p:sp>
      <p:sp>
        <p:nvSpPr>
          <p:cNvPr id="19" name="备注占位符 2"/>
          <p:cNvSpPr>
            <a:spLocks noGrp="true"/>
          </p:cNvSpPr>
          <p:nvPr>
            <p:ph type="body" idx="1"/>
          </p:nvPr>
        </p:nvSpPr>
        <p:spPr>
          <a:noFill/>
        </p:spPr>
        <p:txBody>
          <a:bodyPr/>
          <a:lstStyle/>
          <a:p>
            <a:pPr/>
            <a:r>
              <a:rPr/>
              <a:t>系统体系结构采用了分层架构</a:t>
            </a:r>
            <a:r>
              <a:rPr/>
              <a:t>，分为“用户界面层”、“</a:t>
            </a:r>
            <a:r>
              <a:rPr lang="zh-CN"/>
              <a:t>业务逻辑层</a:t>
            </a:r>
            <a:r>
              <a:rPr/>
              <a:t>”</a:t>
            </a:r>
            <a:r>
              <a:rPr lang="zh-CN"/>
              <a:t>、“数据层”</a:t>
            </a:r>
            <a:r>
              <a:rPr/>
              <a:t>，总共包含13个类，2个接口</a:t>
            </a:r>
            <a:endParaRPr/>
          </a:p>
        </p:txBody>
      </p:sp>
      <p:sp>
        <p:nvSpPr>
          <p:cNvPr id="20"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7.xml><?xml version="1.0" encoding="utf-8"?>
<p:notes xmlns:a="http://schemas.openxmlformats.org/drawingml/2006/main" xmlns:p="http://schemas.openxmlformats.org/presentationml/2006/main">
  <p:cSld>
    <p:spTree>
      <p:nvGrpSpPr>
        <p:cNvPr id="21" name=""/>
        <p:cNvGrpSpPr/>
        <p:nvPr/>
      </p:nvGrpSpPr>
      <p:grpSpPr>
        <a:xfrm>
          <a:off x="0" y="0"/>
          <a:ext cx="0" cy="0"/>
          <a:chOff x="0" y="0"/>
          <a:chExt cx="0" cy="0"/>
        </a:xfrm>
      </p:grpSpPr>
      <p:sp>
        <p:nvSpPr>
          <p:cNvPr id="22" name="幻灯片图像占位符 1"/>
          <p:cNvSpPr>
            <a:spLocks noGrp="true" noRot="true" noChangeAspect="true" noTextEdit="true"/>
          </p:cNvSpPr>
          <p:nvPr>
            <p:ph type="sldImg"/>
          </p:nvPr>
        </p:nvSpPr>
        <p:spPr>
          <a:xfrm>
            <a:off x="139700" y="768350"/>
            <a:ext cx="6819900" cy="3836988"/>
          </a:xfrm>
        </p:spPr>
        <p:txBody>
          <a:bodyPr/>
          <a:p/>
        </p:txBody>
      </p:sp>
      <p:sp>
        <p:nvSpPr>
          <p:cNvPr id="23" name="备注占位符 2"/>
          <p:cNvSpPr>
            <a:spLocks noGrp="true"/>
          </p:cNvSpPr>
          <p:nvPr>
            <p:ph type="body" idx="1"/>
          </p:nvPr>
        </p:nvSpPr>
        <p:spPr>
          <a:noFill/>
        </p:spPr>
        <p:txBody>
          <a:bodyPr/>
          <a:lstStyle/>
          <a:p>
            <a:pPr/>
            <a:r>
              <a:rPr/>
              <a:t>这是知识科普界面设计，用户可以在此页选择四个垃圾分类的科普文章类别</a:t>
            </a:r>
            <a:r>
              <a:rPr/>
              <a:t>来细选文章</a:t>
            </a:r>
            <a:r>
              <a:rPr/>
              <a:t>。或者在下半部分可以直接选择一些被放置在首页的文章进行快速阅读。</a:t>
            </a:r>
            <a:endParaRPr/>
          </a:p>
          <a:p>
            <a:pPr/>
            <a:r>
              <a:rPr/>
              <a:t>最下方的</a:t>
            </a:r>
            <a:r>
              <a:rPr lang="zh-CN"/>
              <a:t>导航栏提供了三个主要功能的页面切换；紫色为静态元素，红色为用户命令元素；蓝色为动态元素</a:t>
            </a:r>
            <a:endParaRPr/>
          </a:p>
        </p:txBody>
      </p:sp>
      <p:sp>
        <p:nvSpPr>
          <p:cNvPr id="24"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8.xml><?xml version="1.0" encoding="utf-8"?>
<p:notes xmlns:a="http://schemas.openxmlformats.org/drawingml/2006/main" xmlns:p="http://schemas.openxmlformats.org/presentationml/2006/main">
  <p:cSld>
    <p:spTree>
      <p:nvGrpSpPr>
        <p:cNvPr id="25" name=""/>
        <p:cNvGrpSpPr/>
        <p:nvPr/>
      </p:nvGrpSpPr>
      <p:grpSpPr>
        <a:xfrm>
          <a:off x="0" y="0"/>
          <a:ext cx="0" cy="0"/>
          <a:chOff x="0" y="0"/>
          <a:chExt cx="0" cy="0"/>
        </a:xfrm>
      </p:grpSpPr>
      <p:sp>
        <p:nvSpPr>
          <p:cNvPr id="26" name=""/>
          <p:cNvSpPr/>
          <p:nvPr>
            <p:ph type="body"/>
          </p:nvPr>
        </p:nvSpPr>
        <p:spPr>
          <a:xfrm>
            <a:off x="0" y="0"/>
            <a:ext cx="1778000" cy="444500"/>
          </a:xfrm>
          <a:prstGeom prst="rect">
            <a:avLst/>
          </a:prstGeom>
        </p:spPr>
        <p:txBody>
          <a:bodyPr/>
          <a:p>
            <a:pPr/>
            <a:r>
              <a:rPr lang="zh-CN"/>
              <a:t>这是详细分类界面设计及其模型，该界面是科普文章列表，其对应的是用户通过知识科普界面选择的垃圾类别，用户可在此界面选择自己感兴趣的文章进行阅读。</a:t>
            </a:r>
            <a:endParaRPr/>
          </a:p>
        </p:txBody>
      </p:sp>
    </p:spTree>
  </p:cSld>
</p:notes>
</file>

<file path=ppt/notesSlides/notesSlide9.xml><?xml version="1.0" encoding="utf-8"?>
<p:notes xmlns:a="http://schemas.openxmlformats.org/drawingml/2006/main" xmlns:p="http://schemas.openxmlformats.org/presentationml/2006/main">
  <p:cSld>
    <p:spTree>
      <p:nvGrpSpPr>
        <p:cNvPr id="27" name=""/>
        <p:cNvGrpSpPr/>
        <p:nvPr/>
      </p:nvGrpSpPr>
      <p:grpSpPr>
        <a:xfrm>
          <a:off x="0" y="0"/>
          <a:ext cx="0" cy="0"/>
          <a:chOff x="0" y="0"/>
          <a:chExt cx="0" cy="0"/>
        </a:xfrm>
      </p:grpSpPr>
      <p:sp>
        <p:nvSpPr>
          <p:cNvPr id="28" name=""/>
          <p:cNvSpPr/>
          <p:nvPr>
            <p:ph type="body"/>
          </p:nvPr>
        </p:nvSpPr>
        <p:spPr>
          <a:xfrm>
            <a:off x="0" y="0"/>
            <a:ext cx="1778000" cy="444500"/>
          </a:xfrm>
          <a:prstGeom prst="rect">
            <a:avLst/>
          </a:prstGeom>
        </p:spPr>
        <p:txBody>
          <a:bodyPr/>
          <a:p>
            <a:pPr/>
            <a:r>
              <a:rPr lang="zh-CN"/>
              <a:t>这是文章内容界面设计，被用户选择的文章将在本页详细显示给用户。</a:t>
            </a:r>
            <a:endParaRPr/>
          </a:p>
        </p:txBody>
      </p:sp>
    </p:spTree>
  </p:cSld>
</p:notes>
</file>

<file path=ppt/notesSlides/notesSlide10.xml><?xml version="1.0" encoding="utf-8"?>
<p:notes xmlns:a="http://schemas.openxmlformats.org/drawingml/2006/main" xmlns:p="http://schemas.openxmlformats.org/presentationml/2006/main">
  <p:cSld>
    <p:spTree>
      <p:nvGrpSpPr>
        <p:cNvPr id="29" name=""/>
        <p:cNvGrpSpPr/>
        <p:nvPr/>
      </p:nvGrpSpPr>
      <p:grpSpPr>
        <a:xfrm>
          <a:off x="0" y="0"/>
          <a:ext cx="0" cy="0"/>
          <a:chOff x="0" y="0"/>
          <a:chExt cx="0" cy="0"/>
        </a:xfrm>
      </p:grpSpPr>
      <p:sp>
        <p:nvSpPr>
          <p:cNvPr id="30" name=""/>
          <p:cNvSpPr/>
          <p:nvPr>
            <p:ph type="body"/>
          </p:nvPr>
        </p:nvSpPr>
        <p:spPr>
          <a:xfrm>
            <a:off x="0" y="0"/>
            <a:ext cx="1778000" cy="444500"/>
          </a:xfrm>
          <a:prstGeom prst="rect">
            <a:avLst/>
          </a:prstGeom>
        </p:spPr>
        <p:txBody>
          <a:bodyPr/>
          <a:p>
            <a:pPr/>
            <a:r>
              <a:rPr lang="zh-CN"/>
              <a:t>这是拍照识别界面设计及其模型，用户可以点击拍照按钮来识别自己想要识别的垃圾类型，该界面有一个动态元素轮播图，还有五个用红色标注的用户命令元素，分别是拍照，跳转到知识科普界面，跳转到</a:t>
            </a:r>
            <a:r>
              <a:rPr lang="en-US"/>
              <a:t>AI</a:t>
            </a:r>
            <a:r>
              <a:rPr lang="zh-CN"/>
              <a:t>问答界面，展开更多信息和退出小程序。</a:t>
            </a:r>
            <a:endParaRPr/>
          </a:p>
        </p:txBody>
      </p:sp>
    </p:spTree>
  </p:cSld>
</p:notes>
</file>

<file path=ppt/notesSlides/notesSlide11.xml><?xml version="1.0" encoding="utf-8"?>
<p:notes xmlns:a="http://schemas.openxmlformats.org/drawingml/2006/main" xmlns:p="http://schemas.openxmlformats.org/presentationml/2006/main">
  <p:cSld>
    <p:spTree>
      <p:nvGrpSpPr>
        <p:cNvPr id="31" name=""/>
        <p:cNvGrpSpPr/>
        <p:nvPr/>
      </p:nvGrpSpPr>
      <p:grpSpPr>
        <a:xfrm>
          <a:off x="0" y="0"/>
          <a:ext cx="0" cy="0"/>
          <a:chOff x="0" y="0"/>
          <a:chExt cx="0" cy="0"/>
        </a:xfrm>
      </p:grpSpPr>
      <p:sp>
        <p:nvSpPr>
          <p:cNvPr id="32"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33" name="备注占位符 2"/>
          <p:cNvSpPr>
            <a:spLocks noGrp="true"/>
          </p:cNvSpPr>
          <p:nvPr>
            <p:ph type="body" idx="1"/>
          </p:nvPr>
        </p:nvSpPr>
        <p:spPr>
          <a:noFill/>
        </p:spPr>
        <p:txBody>
          <a:bodyPr/>
          <a:lstStyle/>
          <a:p>
            <a:pPr/>
            <a:r>
              <a:rPr/>
              <a:t>这是垃圾识别界面，本界面用来返回</a:t>
            </a:r>
            <a:r>
              <a:rPr lang="zh-CN"/>
              <a:t>拍照识别的</a:t>
            </a:r>
            <a:r>
              <a:rPr/>
              <a:t>识别结果</a:t>
            </a:r>
            <a:endParaRPr/>
          </a:p>
        </p:txBody>
      </p:sp>
      <p:sp>
        <p:nvSpPr>
          <p:cNvPr id="34"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a:t/>
            </a:fld>
            <a:endParaRPr lang="en-US" altLang="zh-CN" sz="1300"/>
          </a:p>
        </p:txBody>
      </p:sp>
    </p:spTree>
  </p:cSld>
</p:notes>
</file>

<file path=ppt/notesSlides/notesSlide12.xml><?xml version="1.0" encoding="utf-8"?>
<p:notes xmlns:a="http://schemas.openxmlformats.org/drawingml/2006/main" xmlns:p="http://schemas.openxmlformats.org/presentationml/2006/main">
  <p:cSld>
    <p:spTree>
      <p:nvGrpSpPr>
        <p:cNvPr id="35" name=""/>
        <p:cNvGrpSpPr/>
        <p:nvPr/>
      </p:nvGrpSpPr>
      <p:grpSpPr>
        <a:xfrm>
          <a:off x="0" y="0"/>
          <a:ext cx="0" cy="0"/>
          <a:chOff x="0" y="0"/>
          <a:chExt cx="0" cy="0"/>
        </a:xfrm>
      </p:grpSpPr>
      <p:sp>
        <p:nvSpPr>
          <p:cNvPr id="36" name=""/>
          <p:cNvSpPr/>
          <p:nvPr>
            <p:ph type="body"/>
          </p:nvPr>
        </p:nvSpPr>
        <p:spPr>
          <a:xfrm>
            <a:off x="0" y="0"/>
            <a:ext cx="1778000" cy="444500"/>
          </a:xfrm>
          <a:prstGeom prst="rect">
            <a:avLst/>
          </a:prstGeom>
        </p:spPr>
        <p:txBody>
          <a:bodyPr/>
          <a:p>
            <a:pPr/>
            <a:r>
              <a:rPr lang="zh-CN"/>
              <a:t>下面我将围绕这八个方面介绍软件的设计与开发</a:t>
            </a:r>
            <a:endParaRPr/>
          </a:p>
        </p:txBody>
      </p:sp>
    </p:spTree>
  </p:cSld>
</p:notes>
</file>

<file path=ppt/notesSlides/notesSlide13.xml><?xml version="1.0" encoding="utf-8"?>
<p:notes xmlns:a="http://schemas.openxmlformats.org/drawingml/2006/main" xmlns:p="http://schemas.openxmlformats.org/presentationml/2006/main">
  <p:cSld>
    <p:spTree>
      <p:nvGrpSpPr>
        <p:cNvPr id="37" name=""/>
        <p:cNvGrpSpPr/>
        <p:nvPr/>
      </p:nvGrpSpPr>
      <p:grpSpPr>
        <a:xfrm>
          <a:off x="0" y="0"/>
          <a:ext cx="0" cy="0"/>
          <a:chOff x="0" y="0"/>
          <a:chExt cx="0" cy="0"/>
        </a:xfrm>
      </p:grpSpPr>
      <p:sp>
        <p:nvSpPr>
          <p:cNvPr id="38" name=""/>
          <p:cNvSpPr/>
          <p:nvPr>
            <p:ph type="body"/>
          </p:nvPr>
        </p:nvSpPr>
        <p:spPr>
          <a:xfrm>
            <a:off x="0" y="0"/>
            <a:ext cx="1778000" cy="444500"/>
          </a:xfrm>
          <a:prstGeom prst="rect">
            <a:avLst/>
          </a:prstGeom>
        </p:spPr>
        <p:txBody>
          <a:bodyPr/>
          <a:p>
            <a:pPr/>
            <a:r>
              <a:rPr lang="zh-CN"/>
              <a:t>这是</a:t>
            </a:r>
            <a:r>
              <a:rPr lang="en-US"/>
              <a:t>AI</a:t>
            </a:r>
            <a:r>
              <a:rPr lang="zh-CN"/>
              <a:t>问答界面，用户可以在本页和</a:t>
            </a:r>
            <a:r>
              <a:rPr lang="en-US"/>
              <a:t>AI</a:t>
            </a:r>
            <a:r>
              <a:rPr lang="zh-CN"/>
              <a:t>进行提问，以获得</a:t>
            </a:r>
            <a:r>
              <a:rPr lang="en-US"/>
              <a:t>AI</a:t>
            </a:r>
            <a:r>
              <a:rPr lang="zh-CN"/>
              <a:t>的回答</a:t>
            </a:r>
            <a:endParaRPr/>
          </a:p>
        </p:txBody>
      </p:sp>
    </p:spTree>
  </p:cSld>
</p:notes>
</file>

<file path=ppt/notesSlides/notesSlide14.xml><?xml version="1.0" encoding="utf-8"?>
<p:notes xmlns:a="http://schemas.openxmlformats.org/drawingml/2006/main" xmlns:p="http://schemas.openxmlformats.org/presentationml/2006/main">
  <p:cSld>
    <p:spTree>
      <p:nvGrpSpPr>
        <p:cNvPr id="39" name=""/>
        <p:cNvGrpSpPr/>
        <p:nvPr/>
      </p:nvGrpSpPr>
      <p:grpSpPr>
        <a:xfrm>
          <a:off x="0" y="0"/>
          <a:ext cx="0" cy="0"/>
          <a:chOff x="0" y="0"/>
          <a:chExt cx="0" cy="0"/>
        </a:xfrm>
      </p:grpSpPr>
      <p:sp>
        <p:nvSpPr>
          <p:cNvPr id="40" name=""/>
          <p:cNvSpPr/>
          <p:nvPr>
            <p:ph type="body"/>
          </p:nvPr>
        </p:nvSpPr>
        <p:spPr>
          <a:xfrm>
            <a:off x="0" y="0"/>
            <a:ext cx="1778000" cy="444500"/>
          </a:xfrm>
          <a:prstGeom prst="rect">
            <a:avLst/>
          </a:prstGeom>
        </p:spPr>
        <p:txBody>
          <a:bodyPr/>
          <a:p>
            <a:pPr/>
            <a:r>
              <a:rPr lang="zh-CN"/>
              <a:t>这是</a:t>
            </a:r>
            <a:r>
              <a:rPr sz="1200">
                <a:solidFill>
                  <a:srgbClr val="000000">
                    <a:alpha val="100000"/>
                  </a:srgbClr>
                </a:solidFill>
                <a:latin typeface="仿宋"/>
                <a:ea typeface="仿宋"/>
                <a:cs typeface="+mn-cs"/>
              </a:rPr>
              <a:t>科普知识管理</a:t>
            </a:r>
            <a:r>
              <a:rPr sz="1200">
                <a:solidFill>
                  <a:srgbClr val="000000">
                    <a:alpha val="100000"/>
                  </a:srgbClr>
                </a:solidFill>
                <a:latin typeface="仿宋"/>
                <a:ea typeface="仿宋"/>
                <a:cs typeface="+mn-cs"/>
              </a:rPr>
              <a:t>界面</a:t>
            </a:r>
            <a:r>
              <a:rPr lang="zh-CN"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管理员</a:t>
            </a:r>
            <a:r>
              <a:rPr lang="zh-CN" sz="1200">
                <a:solidFill>
                  <a:srgbClr val="000000">
                    <a:alpha val="100000"/>
                  </a:srgbClr>
                </a:solidFill>
                <a:latin typeface="仿宋"/>
                <a:ea typeface="仿宋"/>
                <a:cs typeface="+mn-cs"/>
              </a:rPr>
              <a:t>可以在此</a:t>
            </a:r>
            <a:r>
              <a:rPr sz="1200">
                <a:solidFill>
                  <a:srgbClr val="000000">
                    <a:alpha val="100000"/>
                  </a:srgbClr>
                </a:solidFill>
                <a:latin typeface="仿宋"/>
                <a:ea typeface="仿宋"/>
                <a:cs typeface="+mn-cs"/>
              </a:rPr>
              <a:t>增加、查看、修改知识科普文章</a:t>
            </a:r>
            <a:r>
              <a:rPr sz="1200">
                <a:solidFill>
                  <a:srgbClr val="000000">
                    <a:alpha val="100000"/>
                  </a:srgbClr>
                </a:solidFill>
                <a:latin typeface="仿宋"/>
                <a:ea typeface="仿宋"/>
                <a:cs typeface="+mn-cs"/>
              </a:rPr>
              <a:t>。</a:t>
            </a:r>
            <a:endParaRPr/>
          </a:p>
        </p:txBody>
      </p:sp>
    </p:spTree>
  </p:cSld>
</p:notes>
</file>

<file path=ppt/notesSlides/notesSlide15.xml><?xml version="1.0" encoding="utf-8"?>
<p:notes xmlns:a="http://schemas.openxmlformats.org/drawingml/2006/main" xmlns:p="http://schemas.openxmlformats.org/presentationml/2006/main">
  <p:cSld>
    <p:spTree>
      <p:nvGrpSpPr>
        <p:cNvPr id="41" name=""/>
        <p:cNvGrpSpPr/>
        <p:nvPr/>
      </p:nvGrpSpPr>
      <p:grpSpPr>
        <a:xfrm>
          <a:off x="0" y="0"/>
          <a:ext cx="0" cy="0"/>
          <a:chOff x="0" y="0"/>
          <a:chExt cx="0" cy="0"/>
        </a:xfrm>
      </p:grpSpPr>
      <p:sp>
        <p:nvSpPr>
          <p:cNvPr id="42" name=""/>
          <p:cNvSpPr/>
          <p:nvPr>
            <p:ph type="body"/>
          </p:nvPr>
        </p:nvSpPr>
        <p:spPr>
          <a:xfrm>
            <a:off x="0" y="0"/>
            <a:ext cx="1778000" cy="444500"/>
          </a:xfrm>
          <a:prstGeom prst="rect">
            <a:avLst/>
          </a:prstGeom>
        </p:spPr>
        <p:txBody>
          <a:bodyPr/>
          <a:p>
            <a:pPr/>
            <a:r>
              <a:rPr lang="zh-CN"/>
              <a:t>这是</a:t>
            </a:r>
            <a:r>
              <a:rPr sz="1000">
                <a:solidFill>
                  <a:srgbClr val="000000">
                    <a:alpha val="100000"/>
                  </a:srgbClr>
                </a:solidFill>
                <a:latin typeface="仿宋"/>
                <a:ea typeface="仿宋"/>
                <a:cs typeface="+mn-cs"/>
              </a:rPr>
              <a:t>新增数据库内容界面</a:t>
            </a:r>
            <a:r>
              <a:rPr lang="zh-CN"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管理员</a:t>
            </a:r>
            <a:r>
              <a:rPr lang="zh-CN" sz="1200">
                <a:solidFill>
                  <a:srgbClr val="000000">
                    <a:alpha val="100000"/>
                  </a:srgbClr>
                </a:solidFill>
                <a:latin typeface="仿宋"/>
                <a:ea typeface="仿宋"/>
                <a:cs typeface="+mn-cs"/>
              </a:rPr>
              <a:t>可以在此填写</a:t>
            </a:r>
            <a:r>
              <a:rPr sz="1200">
                <a:solidFill>
                  <a:srgbClr val="000000">
                    <a:alpha val="100000"/>
                  </a:srgbClr>
                </a:solidFill>
                <a:latin typeface="仿宋"/>
                <a:ea typeface="仿宋"/>
                <a:cs typeface="+mn-cs"/>
              </a:rPr>
              <a:t>文章</a:t>
            </a:r>
            <a:r>
              <a:rPr lang="zh-CN" sz="1200">
                <a:solidFill>
                  <a:srgbClr val="000000">
                    <a:alpha val="100000"/>
                  </a:srgbClr>
                </a:solidFill>
                <a:latin typeface="仿宋"/>
                <a:ea typeface="仿宋"/>
                <a:cs typeface="+mn-cs"/>
              </a:rPr>
              <a:t>详情</a:t>
            </a:r>
            <a:r>
              <a:rPr sz="1200">
                <a:solidFill>
                  <a:srgbClr val="000000">
                    <a:alpha val="100000"/>
                  </a:srgbClr>
                </a:solidFill>
                <a:latin typeface="仿宋"/>
                <a:ea typeface="仿宋"/>
                <a:cs typeface="+mn-cs"/>
              </a:rPr>
              <a:t>。</a:t>
            </a:r>
            <a:r>
              <a:rPr lang="zh-CN" sz="1200">
                <a:solidFill>
                  <a:srgbClr val="000000">
                    <a:alpha val="100000"/>
                  </a:srgbClr>
                </a:solidFill>
                <a:latin typeface="仿宋"/>
                <a:ea typeface="仿宋"/>
                <a:cs typeface="+mn-cs"/>
              </a:rPr>
              <a:t>该界面有四个用户输入元素和五个用户命令元素。</a:t>
            </a:r>
            <a:endParaRPr/>
          </a:p>
        </p:txBody>
      </p:sp>
    </p:spTree>
  </p:cSld>
</p:notes>
</file>

<file path=ppt/notesSlides/notesSlide16.xml><?xml version="1.0" encoding="utf-8"?>
<p:notes xmlns:a="http://schemas.openxmlformats.org/drawingml/2006/main" xmlns:p="http://schemas.openxmlformats.org/presentationml/2006/main">
  <p:cSld>
    <p:spTree>
      <p:nvGrpSpPr>
        <p:cNvPr id="43" name=""/>
        <p:cNvGrpSpPr/>
        <p:nvPr/>
      </p:nvGrpSpPr>
      <p:grpSpPr>
        <a:xfrm>
          <a:off x="0" y="0"/>
          <a:ext cx="0" cy="0"/>
          <a:chOff x="0" y="0"/>
          <a:chExt cx="0" cy="0"/>
        </a:xfrm>
      </p:grpSpPr>
      <p:sp>
        <p:nvSpPr>
          <p:cNvPr id="44" name="幻灯片图像占位符 1"/>
          <p:cNvSpPr>
            <a:spLocks noGrp="true" noRot="true" noChangeAspect="true" noTextEdit="true"/>
          </p:cNvSpPr>
          <p:nvPr>
            <p:ph type="sldImg"/>
          </p:nvPr>
        </p:nvSpPr>
        <p:spPr>
          <a:xfrm>
            <a:off x="139700" y="768350"/>
            <a:ext cx="6819900" cy="3836988"/>
          </a:xfrm>
        </p:spPr>
        <p:txBody>
          <a:bodyPr/>
          <a:p/>
        </p:txBody>
      </p:sp>
      <p:sp>
        <p:nvSpPr>
          <p:cNvPr id="45" name="备注占位符 2"/>
          <p:cNvSpPr>
            <a:spLocks noGrp="true"/>
          </p:cNvSpPr>
          <p:nvPr>
            <p:ph type="body" idx="1"/>
          </p:nvPr>
        </p:nvSpPr>
        <p:spPr>
          <a:noFill/>
        </p:spPr>
        <p:txBody>
          <a:bodyPr/>
          <a:lstStyle/>
          <a:p>
            <a:pPr lvl="0">
              <a:buFont typeface="Arial" panose="020B0604020202020204" pitchFamily="34" charset="0"/>
              <a:buNone/>
            </a:pPr>
            <a:r>
              <a:rPr/>
              <a:t>知识科普用例。用户选择自己想要了解的垃圾类别。然后界面跳转到详细分类界面，用户选择想看的文章，系统从推文知识里查找到对应文章</a:t>
            </a:r>
            <a:r>
              <a:rPr lang="zh-CN"/>
              <a:t>并显示</a:t>
            </a:r>
            <a:r>
              <a:rPr/>
              <a:t>。</a:t>
            </a:r>
            <a:endParaRPr/>
          </a:p>
          <a:p>
            <a:pPr lvl="0">
              <a:buFont typeface="Arial" panose="020B0604020202020204" pitchFamily="34" charset="0"/>
              <a:buNone/>
            </a:pPr>
            <a:endParaRPr/>
          </a:p>
        </p:txBody>
      </p:sp>
      <p:sp>
        <p:nvSpPr>
          <p:cNvPr id="4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17.xml><?xml version="1.0" encoding="utf-8"?>
<p:notes xmlns:a="http://schemas.openxmlformats.org/drawingml/2006/main" xmlns:p="http://schemas.openxmlformats.org/presentationml/2006/main">
  <p:cSld>
    <p:spTree>
      <p:nvGrpSpPr>
        <p:cNvPr id="47" name=""/>
        <p:cNvGrpSpPr/>
        <p:nvPr/>
      </p:nvGrpSpPr>
      <p:grpSpPr>
        <a:xfrm>
          <a:off x="0" y="0"/>
          <a:ext cx="0" cy="0"/>
          <a:chOff x="0" y="0"/>
          <a:chExt cx="0" cy="0"/>
        </a:xfrm>
      </p:grpSpPr>
      <p:sp>
        <p:nvSpPr>
          <p:cNvPr id="48" name="幻灯片图像占位符 1"/>
          <p:cNvSpPr>
            <a:spLocks noGrp="true" noRot="true" noChangeAspect="true" noTextEdit="true"/>
          </p:cNvSpPr>
          <p:nvPr>
            <p:ph type="sldImg"/>
          </p:nvPr>
        </p:nvSpPr>
        <p:spPr>
          <a:xfrm>
            <a:off x="139700" y="768350"/>
            <a:ext cx="6819900" cy="3836988"/>
          </a:xfrm>
        </p:spPr>
        <p:txBody>
          <a:bodyPr/>
          <a:p/>
        </p:txBody>
      </p:sp>
      <p:sp>
        <p:nvSpPr>
          <p:cNvPr id="49" name="备注占位符 2"/>
          <p:cNvSpPr>
            <a:spLocks noGrp="true"/>
          </p:cNvSpPr>
          <p:nvPr>
            <p:ph type="body" idx="1"/>
          </p:nvPr>
        </p:nvSpPr>
        <p:spPr>
          <a:noFill/>
        </p:spPr>
        <p:txBody>
          <a:bodyPr/>
          <a:lstStyle/>
          <a:p>
            <a:pPr/>
            <a:r>
              <a:rPr/>
              <a:t>用户通过“SearchResultUI”对象选择拍照，然后向“Album”发送消息“RequestGrab()”以请求抓取要识别垃圾的静态图像。接收到消息后，“Album”向“Camera”对象发送消息“RequestCamera()”以发起摄像请求，“Album”对象将拍摄的照片发送给被动执行者“IdentityModel”对象，以发起“ToRecognize()”的请求来进行垃圾识别，“IdentityModel”对象通过自身内部的方法“IdentifyImage()来进行垃圾识别，并将结果“WasteCategory”垃圾类别返回给“Album”对象，“Album”对象进一步将“WasteCategory”返回给“CameraUI”对象，“CameraUI”向“SearchResultUI”对象返回识别结果。</a:t>
            </a:r>
            <a:endParaRPr/>
          </a:p>
        </p:txBody>
      </p:sp>
      <p:sp>
        <p:nvSpPr>
          <p:cNvPr id="50"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18.xml><?xml version="1.0" encoding="utf-8"?>
<p:notes xmlns:a="http://schemas.openxmlformats.org/drawingml/2006/main" xmlns:p="http://schemas.openxmlformats.org/presentationml/2006/main">
  <p:cSld>
    <p:spTree>
      <p:nvGrpSpPr>
        <p:cNvPr id="51" name=""/>
        <p:cNvGrpSpPr/>
        <p:nvPr/>
      </p:nvGrpSpPr>
      <p:grpSpPr>
        <a:xfrm>
          <a:off x="0" y="0"/>
          <a:ext cx="0" cy="0"/>
          <a:chOff x="0" y="0"/>
          <a:chExt cx="0" cy="0"/>
        </a:xfrm>
      </p:grpSpPr>
      <p:sp>
        <p:nvSpPr>
          <p:cNvPr id="52" name=""/>
          <p:cNvSpPr/>
          <p:nvPr>
            <p:ph type="body"/>
          </p:nvPr>
        </p:nvSpPr>
        <p:spPr>
          <a:xfrm>
            <a:off x="0" y="0"/>
            <a:ext cx="1778000" cy="444500"/>
          </a:xfrm>
          <a:prstGeom prst="rect">
            <a:avLst/>
          </a:prstGeom>
        </p:spPr>
        <p:txBody>
          <a:bodyPr/>
          <a:p>
            <a:pPr lvl="0">
              <a:buNone/>
            </a:pPr>
            <a:r>
              <a:rPr/>
              <a:t>管理者选择“修改”或“添加文章”。系统显示详情页面。填写或修改“类型”、“标题”、“内容”和“状态”。</a:t>
            </a:r>
            <a:endParaRPr/>
          </a:p>
          <a:p>
            <a:pPr lvl="0">
              <a:buNone/>
            </a:pPr>
            <a:r>
              <a:rPr/>
              <a:t>管理员选择“保存”。系统将数据更新到数据库。</a:t>
            </a:r>
            <a:endParaRPr/>
          </a:p>
        </p:txBody>
      </p:sp>
    </p:spTree>
  </p:cSld>
</p:notes>
</file>

<file path=ppt/notesSlides/notesSlide19.xml><?xml version="1.0" encoding="utf-8"?>
<p:notes xmlns:a="http://schemas.openxmlformats.org/drawingml/2006/main" xmlns:p="http://schemas.openxmlformats.org/presentationml/2006/main">
  <p:cSld>
    <p:spTree>
      <p:nvGrpSpPr>
        <p:cNvPr id="53" name=""/>
        <p:cNvGrpSpPr/>
        <p:nvPr/>
      </p:nvGrpSpPr>
      <p:grpSpPr>
        <a:xfrm>
          <a:off x="0" y="0"/>
          <a:ext cx="0" cy="0"/>
          <a:chOff x="0" y="0"/>
          <a:chExt cx="0" cy="0"/>
        </a:xfrm>
      </p:grpSpPr>
      <p:sp>
        <p:nvSpPr>
          <p:cNvPr id="54" name="幻灯片图像占位符 1"/>
          <p:cNvSpPr>
            <a:spLocks noGrp="true" noRot="true" noChangeAspect="true" noTextEdit="true"/>
          </p:cNvSpPr>
          <p:nvPr>
            <p:ph type="sldImg"/>
          </p:nvPr>
        </p:nvSpPr>
        <p:spPr>
          <a:xfrm>
            <a:off x="139700" y="768350"/>
            <a:ext cx="6819900" cy="3836988"/>
          </a:xfrm>
        </p:spPr>
        <p:txBody>
          <a:bodyPr/>
          <a:p/>
        </p:txBody>
      </p:sp>
      <p:sp>
        <p:nvSpPr>
          <p:cNvPr id="55" name="备注占位符 2"/>
          <p:cNvSpPr>
            <a:spLocks noGrp="true"/>
          </p:cNvSpPr>
          <p:nvPr>
            <p:ph type="body" idx="1"/>
          </p:nvPr>
        </p:nvSpPr>
        <p:spPr>
          <a:noFill/>
        </p:spPr>
        <p:txBody>
          <a:bodyPr/>
          <a:lstStyle/>
          <a:p>
            <a:pPr/>
            <a:r>
              <a:rPr/>
              <a:t>用户选择拍照按钮拍照界面对</a:t>
            </a:r>
            <a:r>
              <a:rPr/>
              <a:t>图像管理发起图片请求</a:t>
            </a:r>
            <a:r>
              <a:rPr lang="zh-CN"/>
              <a:t>，图像管理对相机发起摄像请求，</a:t>
            </a:r>
            <a:r>
              <a:rPr/>
              <a:t>摄像头开始捕捉当前静态图像。返回照片。</a:t>
            </a:r>
            <a:endParaRPr/>
          </a:p>
        </p:txBody>
      </p:sp>
      <p:sp>
        <p:nvSpPr>
          <p:cNvPr id="5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20.xml><?xml version="1.0" encoding="utf-8"?>
<p:notes xmlns:a="http://schemas.openxmlformats.org/drawingml/2006/main" xmlns:p="http://schemas.openxmlformats.org/presentationml/2006/main">
  <p:cSld>
    <p:spTree>
      <p:nvGrpSpPr>
        <p:cNvPr id="57" name=""/>
        <p:cNvGrpSpPr/>
        <p:nvPr/>
      </p:nvGrpSpPr>
      <p:grpSpPr>
        <a:xfrm>
          <a:off x="0" y="0"/>
          <a:ext cx="0" cy="0"/>
          <a:chOff x="0" y="0"/>
          <a:chExt cx="0" cy="0"/>
        </a:xfrm>
      </p:grpSpPr>
      <p:sp>
        <p:nvSpPr>
          <p:cNvPr id="58" name=""/>
          <p:cNvSpPr/>
          <p:nvPr>
            <p:ph type="body"/>
          </p:nvPr>
        </p:nvSpPr>
        <p:spPr>
          <a:xfrm>
            <a:off x="0" y="0"/>
            <a:ext cx="1778000" cy="444500"/>
          </a:xfrm>
          <a:prstGeom prst="rect">
            <a:avLst/>
          </a:prstGeom>
        </p:spPr>
        <p:txBody>
          <a:bodyPr/>
          <a:p>
            <a:pPr marL="0" lvl="0" indent="0">
              <a:buNone/>
            </a:pPr>
            <a:r>
              <a:rPr/>
              <a:t>用户在AI界面输入一个问题点击发送，对话管理来采集用户的问题，然后调用AI语言模型来回答用户的问题，并返回到AI界面显示给用户。</a:t>
            </a:r>
            <a:endParaRPr/>
          </a:p>
        </p:txBody>
      </p:sp>
    </p:spTree>
  </p:cSld>
</p:notes>
</file>

<file path=ppt/notesSlides/notesSlide21.xml><?xml version="1.0" encoding="utf-8"?>
<p:notes xmlns:a="http://schemas.openxmlformats.org/drawingml/2006/main" xmlns:p="http://schemas.openxmlformats.org/presentationml/2006/main">
  <p:cSld>
    <p:spTree>
      <p:nvGrpSpPr>
        <p:cNvPr id="59" name=""/>
        <p:cNvGrpSpPr/>
        <p:nvPr/>
      </p:nvGrpSpPr>
      <p:grpSpPr>
        <a:xfrm>
          <a:off x="0" y="0"/>
          <a:ext cx="0" cy="0"/>
          <a:chOff x="0" y="0"/>
          <a:chExt cx="0" cy="0"/>
        </a:xfrm>
      </p:grpSpPr>
      <p:sp>
        <p:nvSpPr>
          <p:cNvPr id="60" name="幻灯片图像占位符 1"/>
          <p:cNvSpPr>
            <a:spLocks noGrp="true" noRot="true" noChangeAspect="true" noTextEdit="true"/>
          </p:cNvSpPr>
          <p:nvPr>
            <p:ph type="sldImg"/>
          </p:nvPr>
        </p:nvSpPr>
        <p:spPr>
          <a:xfrm>
            <a:off x="139700" y="768350"/>
            <a:ext cx="6819900" cy="3836988"/>
          </a:xfrm>
        </p:spPr>
        <p:txBody>
          <a:bodyPr/>
          <a:p/>
        </p:txBody>
      </p:sp>
      <p:sp>
        <p:nvSpPr>
          <p:cNvPr id="61" name="备注占位符 2"/>
          <p:cNvSpPr>
            <a:spLocks noGrp="true"/>
          </p:cNvSpPr>
          <p:nvPr>
            <p:ph type="body" idx="1"/>
          </p:nvPr>
        </p:nvSpPr>
        <p:spPr>
          <a:noFill/>
        </p:spPr>
        <p:txBody>
          <a:bodyPr/>
          <a:lstStyle/>
          <a:p>
            <a:pPr/>
            <a:r>
              <a:rPr/>
              <a:t>核心类是“ArticalManage”，“DataFlowCtrl”，“Album”，“SessionManage”，分别实现了文章管理、数据更新、拍照识别、AI对话等核心功能。“ArticalManage”实现</a:t>
            </a:r>
            <a:r>
              <a:rPr lang="zh-CN"/>
              <a:t>文章</a:t>
            </a:r>
            <a:r>
              <a:rPr/>
              <a:t>的增加、修改和更新；“Album”为“Camera”提供功能实现；“DataFlowCtrl”连接界面功能交互和数据更新；“SessionManage”实现用户和AI回答的文本传输。</a:t>
            </a:r>
            <a:endParaRPr/>
          </a:p>
        </p:txBody>
      </p:sp>
      <p:sp>
        <p:nvSpPr>
          <p:cNvPr id="62"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22.xml><?xml version="1.0" encoding="utf-8"?>
<p:notes xmlns:a="http://schemas.openxmlformats.org/drawingml/2006/main" xmlns:p="http://schemas.openxmlformats.org/presentationml/2006/main">
  <p:cSld>
    <p:spTree>
      <p:nvGrpSpPr>
        <p:cNvPr id="63" name=""/>
        <p:cNvGrpSpPr/>
        <p:nvPr/>
      </p:nvGrpSpPr>
      <p:grpSpPr>
        <a:xfrm>
          <a:off x="0" y="0"/>
          <a:ext cx="0" cy="0"/>
          <a:chOff x="0" y="0"/>
          <a:chExt cx="0" cy="0"/>
        </a:xfrm>
      </p:grpSpPr>
      <p:sp>
        <p:nvSpPr>
          <p:cNvPr id="64" name="幻灯片图像占位符 1"/>
          <p:cNvSpPr>
            <a:spLocks noGrp="true" noRot="true" noChangeAspect="true" noTextEdit="true"/>
          </p:cNvSpPr>
          <p:nvPr>
            <p:ph type="sldImg"/>
          </p:nvPr>
        </p:nvSpPr>
        <p:spPr>
          <a:xfrm>
            <a:off x="139700" y="768350"/>
            <a:ext cx="6819900" cy="3836988"/>
          </a:xfrm>
        </p:spPr>
        <p:txBody>
          <a:bodyPr/>
          <a:p/>
        </p:txBody>
      </p:sp>
      <p:sp>
        <p:nvSpPr>
          <p:cNvPr id="65" name="备注占位符 2"/>
          <p:cNvSpPr>
            <a:spLocks noGrp="true"/>
          </p:cNvSpPr>
          <p:nvPr>
            <p:ph type="body" idx="1"/>
          </p:nvPr>
        </p:nvSpPr>
        <p:spPr>
          <a:noFill/>
        </p:spPr>
        <p:txBody>
          <a:bodyPr/>
          <a:lstStyle/>
          <a:p>
            <a:pPr/>
            <a:r>
              <a:rPr sz="1200">
                <a:solidFill>
                  <a:srgbClr val="000000">
                    <a:alpha val="100000"/>
                  </a:srgbClr>
                </a:solidFill>
                <a:latin typeface="仿宋"/>
                <a:ea typeface="仿宋"/>
                <a:cs typeface="+mn-cs"/>
              </a:rPr>
              <a:t>为了保存</a:t>
            </a:r>
            <a:r>
              <a:rPr lang="zh-CN" sz="1200">
                <a:solidFill>
                  <a:srgbClr val="000000">
                    <a:alpha val="100000"/>
                  </a:srgbClr>
                </a:solidFill>
                <a:latin typeface="仿宋"/>
                <a:ea typeface="仿宋"/>
                <a:cs typeface="+mn-cs"/>
              </a:rPr>
              <a:t>文章</a:t>
            </a:r>
            <a:r>
              <a:rPr sz="1200">
                <a:solidFill>
                  <a:srgbClr val="000000">
                    <a:alpha val="100000"/>
                  </a:srgbClr>
                </a:solidFill>
                <a:latin typeface="仿宋"/>
                <a:ea typeface="仿宋"/>
                <a:cs typeface="+mn-cs"/>
              </a:rPr>
              <a:t>的信息，针对</a:t>
            </a:r>
            <a:r>
              <a:rPr sz="1200">
                <a:solidFill>
                  <a:srgbClr val="000000">
                    <a:alpha val="100000"/>
                  </a:srgbClr>
                </a:solidFill>
                <a:latin typeface="仿宋"/>
                <a:ea typeface="仿宋"/>
                <a:cs typeface="+mn-cs"/>
              </a:rPr>
              <a:t>实体类</a:t>
            </a:r>
            <a:r>
              <a:rPr sz="1200">
                <a:solidFill>
                  <a:srgbClr val="000000">
                    <a:alpha val="100000"/>
                  </a:srgbClr>
                </a:solidFill>
                <a:latin typeface="仿宋"/>
                <a:ea typeface="仿宋"/>
                <a:cs typeface="+mn-cs"/>
              </a:rPr>
              <a:t>Ariticle</a:t>
            </a:r>
            <a:r>
              <a:rPr sz="1200">
                <a:solidFill>
                  <a:srgbClr val="000000">
                    <a:alpha val="100000"/>
                  </a:srgbClr>
                </a:solidFill>
                <a:latin typeface="仿宋"/>
                <a:ea typeface="仿宋"/>
                <a:cs typeface="+mn-cs"/>
              </a:rPr>
              <a:t>类，为其设计持久保存的数据库表</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T_</a:t>
            </a:r>
            <a:r>
              <a:rPr sz="1200">
                <a:solidFill>
                  <a:srgbClr val="000000">
                    <a:alpha val="100000"/>
                  </a:srgbClr>
                </a:solidFill>
                <a:latin typeface="仿宋"/>
                <a:ea typeface="仿宋"/>
                <a:cs typeface="+mn-cs"/>
              </a:rPr>
              <a:t>Article</a:t>
            </a:r>
            <a:r>
              <a:rPr sz="1200">
                <a:solidFill>
                  <a:srgbClr val="000000">
                    <a:alpha val="100000"/>
                  </a:srgbClr>
                </a:solidFill>
                <a:latin typeface="仿宋"/>
                <a:ea typeface="仿宋"/>
                <a:cs typeface="+mn-cs"/>
              </a:rPr>
              <a:t>”，该表有</a:t>
            </a:r>
            <a:r>
              <a:rPr sz="1200">
                <a:solidFill>
                  <a:srgbClr val="000000">
                    <a:alpha val="100000"/>
                  </a:srgbClr>
                </a:solidFill>
                <a:latin typeface="仿宋"/>
                <a:ea typeface="仿宋"/>
                <a:cs typeface="+mn-cs"/>
              </a:rPr>
              <a:t>六</a:t>
            </a:r>
            <a:r>
              <a:rPr sz="1200">
                <a:solidFill>
                  <a:srgbClr val="000000">
                    <a:alpha val="100000"/>
                  </a:srgbClr>
                </a:solidFill>
                <a:latin typeface="仿宋"/>
                <a:ea typeface="仿宋"/>
                <a:cs typeface="+mn-cs"/>
              </a:rPr>
              <a:t>个字段，分别记录</a:t>
            </a:r>
            <a:r>
              <a:rPr sz="1200">
                <a:solidFill>
                  <a:srgbClr val="000000">
                    <a:alpha val="100000"/>
                  </a:srgbClr>
                </a:solidFill>
                <a:latin typeface="仿宋"/>
                <a:ea typeface="仿宋"/>
                <a:cs typeface="+mn-cs"/>
              </a:rPr>
              <a:t>文章的</a:t>
            </a:r>
            <a:r>
              <a:rPr sz="1200">
                <a:solidFill>
                  <a:srgbClr val="000000">
                    <a:alpha val="100000"/>
                  </a:srgbClr>
                </a:solidFill>
                <a:latin typeface="仿宋"/>
                <a:ea typeface="仿宋"/>
                <a:cs typeface="+mn-cs"/>
              </a:rPr>
              <a:t>ID</a:t>
            </a:r>
            <a:r>
              <a:rPr sz="1200">
                <a:solidFill>
                  <a:srgbClr val="000000">
                    <a:alpha val="100000"/>
                  </a:srgbClr>
                </a:solidFill>
                <a:latin typeface="仿宋"/>
                <a:ea typeface="仿宋"/>
                <a:cs typeface="+mn-cs"/>
              </a:rPr>
              <a:t>、标题、内容</a:t>
            </a:r>
            <a:r>
              <a:rPr sz="1200">
                <a:solidFill>
                  <a:srgbClr val="000000">
                    <a:alpha val="100000"/>
                  </a:srgbClr>
                </a:solidFill>
                <a:latin typeface="仿宋"/>
                <a:ea typeface="仿宋"/>
                <a:cs typeface="+mn-cs"/>
              </a:rPr>
              <a:t>、创建时间、显示状态、文章类型</a:t>
            </a:r>
            <a:r>
              <a:rPr sz="1200">
                <a:solidFill>
                  <a:srgbClr val="000000">
                    <a:alpha val="100000"/>
                  </a:srgbClr>
                </a:solidFill>
                <a:latin typeface="仿宋"/>
                <a:ea typeface="仿宋"/>
                <a:cs typeface="+mn-cs"/>
              </a:rPr>
              <a:t>等信息。</a:t>
            </a:r>
            <a:endParaRPr/>
          </a:p>
        </p:txBody>
      </p:sp>
      <p:sp>
        <p:nvSpPr>
          <p:cNvPr id="6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23.xml><?xml version="1.0" encoding="utf-8"?>
<p:notes xmlns:a="http://schemas.openxmlformats.org/drawingml/2006/main" xmlns:p="http://schemas.openxmlformats.org/presentationml/2006/main">
  <p:cSld>
    <p:spTree>
      <p:nvGrpSpPr>
        <p:cNvPr id="67" name=""/>
        <p:cNvGrpSpPr/>
        <p:nvPr/>
      </p:nvGrpSpPr>
      <p:grpSpPr>
        <a:xfrm>
          <a:off x="0" y="0"/>
          <a:ext cx="0" cy="0"/>
          <a:chOff x="0" y="0"/>
          <a:chExt cx="0" cy="0"/>
        </a:xfrm>
      </p:grpSpPr>
      <p:sp>
        <p:nvSpPr>
          <p:cNvPr id="68" name=""/>
          <p:cNvSpPr/>
          <p:nvPr>
            <p:ph type="body"/>
          </p:nvPr>
        </p:nvSpPr>
        <p:spPr>
          <a:xfrm>
            <a:off x="0" y="0"/>
            <a:ext cx="1778000" cy="444500"/>
          </a:xfrm>
          <a:prstGeom prst="rect">
            <a:avLst/>
          </a:prstGeom>
        </p:spPr>
        <p:txBody>
          <a:bodyPr/>
          <a:p>
            <a:pPr/>
            <a:r>
              <a:rPr lang="zh-CN"/>
              <a:t>照着念</a:t>
            </a:r>
            <a:endParaRPr/>
          </a:p>
        </p:txBody>
      </p:sp>
    </p:spTree>
  </p:cSld>
</p:notes>
</file>

<file path=ppt/notesSlides/notesSlide24.xml><?xml version="1.0" encoding="utf-8"?>
<p:notes xmlns:a="http://schemas.openxmlformats.org/drawingml/2006/main" xmlns:p="http://schemas.openxmlformats.org/presentationml/2006/main">
  <p:cSld>
    <p:spTree>
      <p:nvGrpSpPr>
        <p:cNvPr id="69" name=""/>
        <p:cNvGrpSpPr/>
        <p:nvPr/>
      </p:nvGrpSpPr>
      <p:grpSpPr>
        <a:xfrm>
          <a:off x="0" y="0"/>
          <a:ext cx="0" cy="0"/>
          <a:chOff x="0" y="0"/>
          <a:chExt cx="0" cy="0"/>
        </a:xfrm>
      </p:grpSpPr>
      <p:sp>
        <p:nvSpPr>
          <p:cNvPr id="70" name="幻灯片图像占位符 1"/>
          <p:cNvSpPr>
            <a:spLocks noGrp="true" noRot="true" noChangeAspect="true" noTextEdit="true"/>
          </p:cNvSpPr>
          <p:nvPr>
            <p:ph type="sldImg"/>
          </p:nvPr>
        </p:nvSpPr>
        <p:spPr>
          <a:xfrm>
            <a:off x="139700" y="768350"/>
            <a:ext cx="6819900" cy="3836988"/>
          </a:xfrm>
        </p:spPr>
        <p:txBody>
          <a:bodyPr/>
          <a:p/>
        </p:txBody>
      </p:sp>
      <p:sp>
        <p:nvSpPr>
          <p:cNvPr id="71" name="备注占位符 2"/>
          <p:cNvSpPr>
            <a:spLocks noGrp="true"/>
          </p:cNvSpPr>
          <p:nvPr>
            <p:ph type="body" idx="1"/>
          </p:nvPr>
        </p:nvSpPr>
        <p:spPr>
          <a:noFill/>
        </p:spPr>
        <p:txBody>
          <a:bodyPr/>
          <a:lstStyle/>
          <a:p>
            <a:pPr/>
            <a:r>
              <a:rPr/>
              <a:t>本图为“垃圾分类系统”采用分布式部署的方式。其中“Garbage Sorting Applet”子系统部署在前端基于Android（安卓）操作系统的智能手机上；“Mini Server-Side Applet”为后端系统，部署在基于Windows操作系统的计算节点上。后端计算节点还部署了MySQL 数据库管理系统，以保存系统中的用户信息。后端系统的网页前端“</a:t>
            </a:r>
            <a:r>
              <a:rPr/>
              <a:t>web_front</a:t>
            </a:r>
            <a:r>
              <a:rPr/>
              <a:t>”部署在浏览器上共管理员图形化操作进行文章管理。</a:t>
            </a:r>
            <a:endParaRPr/>
          </a:p>
          <a:p>
            <a:pPr/>
            <a:r>
              <a:rPr/>
              <a:t>前后端软件之间通过网络进行连接，从而实现交互。</a:t>
            </a:r>
            <a:endParaRPr/>
          </a:p>
        </p:txBody>
      </p:sp>
      <p:sp>
        <p:nvSpPr>
          <p:cNvPr id="72"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EE41D845-797D-4F02-A7E1-754EFEBBCF67}" type="slidenum">
              <a:rPr lang="zh-CN" altLang="en-US" sz="1300" smtClean="false"/>
              <a:t/>
            </a:fld>
            <a:endParaRPr lang="en-US" altLang="zh-CN" sz="1300"/>
          </a:p>
        </p:txBody>
      </p:sp>
    </p:spTree>
  </p:cSld>
</p:notes>
</file>

<file path=ppt/notesSlides/notesSlide25.xml><?xml version="1.0" encoding="utf-8"?>
<p:notes xmlns:a="http://schemas.openxmlformats.org/drawingml/2006/main" xmlns:p="http://schemas.openxmlformats.org/presentationml/2006/main">
  <p:cSld>
    <p:spTree>
      <p:nvGrpSpPr>
        <p:cNvPr id="73" name=""/>
        <p:cNvGrpSpPr/>
        <p:nvPr/>
      </p:nvGrpSpPr>
      <p:grpSpPr>
        <a:xfrm>
          <a:off x="0" y="0"/>
          <a:ext cx="0" cy="0"/>
          <a:chOff x="0" y="0"/>
          <a:chExt cx="0" cy="0"/>
        </a:xfrm>
      </p:grpSpPr>
      <p:sp>
        <p:nvSpPr>
          <p:cNvPr id="74" name="幻灯片图像占位符 1"/>
          <p:cNvSpPr>
            <a:spLocks noGrp="true" noRot="true" noChangeAspect="true" noTextEdit="true"/>
          </p:cNvSpPr>
          <p:nvPr>
            <p:ph type="sldImg"/>
          </p:nvPr>
        </p:nvSpPr>
        <p:spPr>
          <a:xfrm>
            <a:off x="139700" y="768350"/>
            <a:ext cx="6819900" cy="3836988"/>
          </a:xfrm>
        </p:spPr>
        <p:txBody>
          <a:bodyPr/>
          <a:p/>
        </p:txBody>
      </p:sp>
      <p:sp>
        <p:nvSpPr>
          <p:cNvPr id="75" name="备注占位符 2"/>
          <p:cNvSpPr>
            <a:spLocks noGrp="true"/>
          </p:cNvSpPr>
          <p:nvPr>
            <p:ph type="body" idx="1"/>
          </p:nvPr>
        </p:nvSpPr>
        <p:spPr>
          <a:noFill/>
        </p:spPr>
        <p:txBody>
          <a:bodyPr/>
          <a:lstStyle/>
          <a:p>
            <a:pPr/>
            <a:endParaRPr/>
          </a:p>
        </p:txBody>
      </p:sp>
      <p:sp>
        <p:nvSpPr>
          <p:cNvPr id="7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6A4B0BBF-4581-45CB-A938-7FDA5E90D480}" type="slidenum">
              <a:rPr lang="zh-CN" altLang="en-US" sz="1300" smtClean="false"/>
              <a:t/>
            </a:fld>
            <a:endParaRPr lang="en-US" altLang="zh-CN" sz="1300"/>
          </a:p>
        </p:txBody>
      </p:sp>
    </p:spTree>
  </p:cSld>
</p:notes>
</file>

<file path=ppt/notesSlides/notesSlide26.xml><?xml version="1.0" encoding="utf-8"?>
<p:notes xmlns:a="http://schemas.openxmlformats.org/drawingml/2006/main" xmlns:p="http://schemas.openxmlformats.org/presentationml/2006/main">
  <p:cSld>
    <p:spTree>
      <p:nvGrpSpPr>
        <p:cNvPr id="77" name=""/>
        <p:cNvGrpSpPr/>
        <p:nvPr/>
      </p:nvGrpSpPr>
      <p:grpSpPr>
        <a:xfrm>
          <a:off x="0" y="0"/>
          <a:ext cx="0" cy="0"/>
          <a:chOff x="0" y="0"/>
          <a:chExt cx="0" cy="0"/>
        </a:xfrm>
      </p:grpSpPr>
      <p:sp>
        <p:nvSpPr>
          <p:cNvPr id="78" name="幻灯片图像占位符 1"/>
          <p:cNvSpPr>
            <a:spLocks noGrp="true" noRot="true" noChangeAspect="true" noTextEdit="true"/>
          </p:cNvSpPr>
          <p:nvPr>
            <p:ph type="sldImg"/>
          </p:nvPr>
        </p:nvSpPr>
        <p:spPr>
          <a:xfrm>
            <a:off x="139700" y="768350"/>
            <a:ext cx="6819900" cy="3836988"/>
          </a:xfrm>
        </p:spPr>
        <p:txBody>
          <a:bodyPr/>
          <a:p/>
        </p:txBody>
      </p:sp>
      <p:sp>
        <p:nvSpPr>
          <p:cNvPr id="79" name="备注占位符 2"/>
          <p:cNvSpPr>
            <a:spLocks noGrp="true"/>
          </p:cNvSpPr>
          <p:nvPr>
            <p:ph type="body" idx="1"/>
          </p:nvPr>
        </p:nvSpPr>
        <p:spPr>
          <a:noFill/>
        </p:spPr>
        <p:txBody>
          <a:bodyPr/>
          <a:lstStyle/>
          <a:p>
            <a:pPr/>
            <a:endParaRPr lang="zh-CN" altLang="en-US"/>
          </a:p>
        </p:txBody>
      </p:sp>
      <p:sp>
        <p:nvSpPr>
          <p:cNvPr id="80"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B5B44460-4F98-4F03-84E3-0982995B170D}" type="slidenum">
              <a:rPr lang="zh-CN" altLang="en-US" sz="1300" smtClean="false"/>
              <a:t/>
            </a:fld>
            <a:endParaRPr lang="en-US" altLang="zh-CN" sz="1300"/>
          </a:p>
        </p:txBody>
      </p:sp>
    </p:spTree>
  </p:cSld>
</p:notes>
</file>

<file path=ppt/notesSlides/notesSlide27.xml><?xml version="1.0" encoding="utf-8"?>
<p:notes xmlns:a="http://schemas.openxmlformats.org/drawingml/2006/main" xmlns:p="http://schemas.openxmlformats.org/presentationml/2006/main">
  <p:cSld>
    <p:spTree>
      <p:nvGrpSpPr>
        <p:cNvPr id="81" name=""/>
        <p:cNvGrpSpPr/>
        <p:nvPr/>
      </p:nvGrpSpPr>
      <p:grpSpPr>
        <a:xfrm>
          <a:off x="0" y="0"/>
          <a:ext cx="0" cy="0"/>
          <a:chOff x="0" y="0"/>
          <a:chExt cx="0" cy="0"/>
        </a:xfrm>
      </p:grpSpPr>
      <p:sp>
        <p:nvSpPr>
          <p:cNvPr id="82"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83" name="备注占位符 2"/>
          <p:cNvSpPr>
            <a:spLocks noGrp="true"/>
          </p:cNvSpPr>
          <p:nvPr>
            <p:ph type="body" idx="1"/>
          </p:nvPr>
        </p:nvSpPr>
        <p:spPr>
          <a:noFill/>
        </p:spPr>
        <p:txBody>
          <a:bodyPr/>
          <a:lstStyle/>
          <a:p>
            <a:pPr/>
            <a:endParaRPr lang="zh-CN" altLang="en-US"/>
          </a:p>
        </p:txBody>
      </p:sp>
      <p:sp>
        <p:nvSpPr>
          <p:cNvPr id="84"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B5B44460-4F98-4F03-84E3-0982995B170D}" type="slidenum">
              <a:rPr/>
              <a:t/>
            </a:fld>
            <a:endParaRPr lang="en-US" altLang="zh-CN" sz="1300"/>
          </a:p>
        </p:txBody>
      </p:sp>
    </p:spTree>
  </p:cSld>
</p:notes>
</file>

<file path=ppt/notesSlides/notesSlide28.xml><?xml version="1.0" encoding="utf-8"?>
<p:notes xmlns:a="http://schemas.openxmlformats.org/drawingml/2006/main" xmlns:p="http://schemas.openxmlformats.org/presentationml/2006/main">
  <p:cSld>
    <p:spTree>
      <p:nvGrpSpPr>
        <p:cNvPr id="85" name=""/>
        <p:cNvGrpSpPr/>
        <p:nvPr/>
      </p:nvGrpSpPr>
      <p:grpSpPr>
        <a:xfrm>
          <a:off x="0" y="0"/>
          <a:ext cx="0" cy="0"/>
          <a:chOff x="0" y="0"/>
          <a:chExt cx="0" cy="0"/>
        </a:xfrm>
      </p:grpSpPr>
      <p:sp>
        <p:nvSpPr>
          <p:cNvPr id="86"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87" name="备注占位符 2"/>
          <p:cNvSpPr>
            <a:spLocks noGrp="true"/>
          </p:cNvSpPr>
          <p:nvPr>
            <p:ph type="body" idx="1"/>
          </p:nvPr>
        </p:nvSpPr>
        <p:spPr>
          <a:noFill/>
        </p:spPr>
        <p:txBody>
          <a:bodyPr/>
          <a:lstStyle/>
          <a:p>
            <a:pPr/>
            <a:endParaRPr lang="zh-CN"/>
          </a:p>
        </p:txBody>
      </p:sp>
      <p:sp>
        <p:nvSpPr>
          <p:cNvPr id="88"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B5B44460-4F98-4F03-84E3-0982995B170D}" type="slidenum">
              <a:rPr/>
              <a:t/>
            </a:fld>
            <a:endParaRPr lang="en-US" altLang="zh-CN" sz="1300"/>
          </a:p>
        </p:txBody>
      </p:sp>
    </p:spTree>
  </p:cSld>
</p:notes>
</file>

<file path=ppt/notesSlides/notesSlide29.xml><?xml version="1.0" encoding="utf-8"?>
<p:notes xmlns:a="http://schemas.openxmlformats.org/drawingml/2006/main" xmlns:p="http://schemas.openxmlformats.org/presentationml/2006/main">
  <p:cSld>
    <p:spTree>
      <p:nvGrpSpPr>
        <p:cNvPr id="89" name=""/>
        <p:cNvGrpSpPr/>
        <p:nvPr/>
      </p:nvGrpSpPr>
      <p:grpSpPr>
        <a:xfrm>
          <a:off x="0" y="0"/>
          <a:ext cx="0" cy="0"/>
          <a:chOff x="0" y="0"/>
          <a:chExt cx="0" cy="0"/>
        </a:xfrm>
      </p:grpSpPr>
      <p:sp>
        <p:nvSpPr>
          <p:cNvPr id="90" name="幻灯片图像占位符 1"/>
          <p:cNvSpPr>
            <a:spLocks noGrp="true" noRot="true" noChangeAspect="true" noTextEdit="true"/>
          </p:cNvSpPr>
          <p:nvPr>
            <p:ph type="sldImg"/>
          </p:nvPr>
        </p:nvSpPr>
        <p:spPr>
          <a:xfrm>
            <a:off x="139700" y="768350"/>
            <a:ext cx="6819900" cy="3836988"/>
          </a:xfrm>
        </p:spPr>
        <p:txBody>
          <a:bodyPr/>
          <a:p>
            <a:pPr/>
            <a:endParaRPr/>
          </a:p>
        </p:txBody>
      </p:sp>
      <p:sp>
        <p:nvSpPr>
          <p:cNvPr id="91" name="备注占位符 2"/>
          <p:cNvSpPr>
            <a:spLocks noGrp="true"/>
          </p:cNvSpPr>
          <p:nvPr>
            <p:ph type="body" idx="1"/>
          </p:nvPr>
        </p:nvSpPr>
        <p:spPr>
          <a:noFill/>
        </p:spPr>
        <p:txBody>
          <a:bodyPr/>
          <a:lstStyle/>
          <a:p>
            <a:pPr/>
            <a:endParaRPr lang="zh-CN" altLang="en-US"/>
          </a:p>
        </p:txBody>
      </p:sp>
      <p:sp>
        <p:nvSpPr>
          <p:cNvPr id="92"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B5B44460-4F98-4F03-84E3-0982995B170D}" type="slidenum">
              <a:rPr/>
              <a:t/>
            </a:fld>
            <a:endParaRPr lang="en-US" altLang="zh-CN" sz="1300"/>
          </a:p>
        </p:txBody>
      </p:sp>
    </p:spTree>
  </p:cSld>
</p:notes>
</file>

<file path=ppt/notesSlides/notesSlide30.xml><?xml version="1.0" encoding="utf-8"?>
<p:notes xmlns:a="http://schemas.openxmlformats.org/drawingml/2006/main" xmlns:p="http://schemas.openxmlformats.org/presentationml/2006/main">
  <p:cSld>
    <p:spTree>
      <p:nvGrpSpPr>
        <p:cNvPr id="93" name=""/>
        <p:cNvGrpSpPr/>
        <p:nvPr/>
      </p:nvGrpSpPr>
      <p:grpSpPr>
        <a:xfrm>
          <a:off x="0" y="0"/>
          <a:ext cx="0" cy="0"/>
          <a:chOff x="0" y="0"/>
          <a:chExt cx="0" cy="0"/>
        </a:xfrm>
      </p:grpSpPr>
      <p:sp>
        <p:nvSpPr>
          <p:cNvPr id="94" name=""/>
          <p:cNvSpPr/>
          <p:nvPr>
            <p:ph type="body"/>
          </p:nvPr>
        </p:nvSpPr>
        <p:spPr>
          <a:xfrm>
            <a:off x="0" y="0"/>
            <a:ext cx="1778000" cy="444500"/>
          </a:xfrm>
          <a:prstGeom prst="rect">
            <a:avLst/>
          </a:prstGeom>
        </p:spPr>
        <p:txBody>
          <a:bodyPr/>
          <a:p>
            <a:pPr/>
            <a:r>
              <a:rPr/>
              <a:t>采用了集成测试，通过不同的输入得到结果并与预期结果相比对。利用</a:t>
            </a:r>
            <a:r>
              <a:rPr/>
              <a:t>SonarLint</a:t>
            </a:r>
            <a:r>
              <a:rPr/>
              <a:t>插件分析代码质量。结对编程发现较明显的错误和提高编程效率。通过及时维护更新文档保证编码质量。代码风格为小驼峰式，</a:t>
            </a:r>
            <a:r>
              <a:rPr lang="zh-CN"/>
              <a:t>不同层次用缩进让代码结构清晰。</a:t>
            </a:r>
            <a:endParaRPr/>
          </a:p>
        </p:txBody>
      </p:sp>
    </p:spTree>
  </p:cSld>
</p:notes>
</file>

<file path=ppt/notesSlides/notesSlide31.xml><?xml version="1.0" encoding="utf-8"?>
<p:notes xmlns:a="http://schemas.openxmlformats.org/drawingml/2006/main" xmlns:p="http://schemas.openxmlformats.org/presentationml/2006/main">
  <p:cSld>
    <p:spTree>
      <p:nvGrpSpPr>
        <p:cNvPr id="95" name=""/>
        <p:cNvGrpSpPr/>
        <p:nvPr/>
      </p:nvGrpSpPr>
      <p:grpSpPr>
        <a:xfrm>
          <a:off x="0" y="0"/>
          <a:ext cx="0" cy="0"/>
          <a:chOff x="0" y="0"/>
          <a:chExt cx="0" cy="0"/>
        </a:xfrm>
      </p:grpSpPr>
      <p:sp>
        <p:nvSpPr>
          <p:cNvPr id="96" name="幻灯片图像占位符 1"/>
          <p:cNvSpPr>
            <a:spLocks noGrp="true" noRot="true" noChangeAspect="true" noTextEdit="true"/>
          </p:cNvSpPr>
          <p:nvPr>
            <p:ph type="sldImg"/>
          </p:nvPr>
        </p:nvSpPr>
        <p:spPr>
          <a:xfrm>
            <a:off x="139700" y="768350"/>
            <a:ext cx="6819900" cy="3836988"/>
          </a:xfrm>
        </p:spPr>
        <p:txBody>
          <a:bodyPr/>
          <a:p/>
        </p:txBody>
      </p:sp>
      <p:sp>
        <p:nvSpPr>
          <p:cNvPr id="97" name="备注占位符 2"/>
          <p:cNvSpPr>
            <a:spLocks noGrp="true"/>
          </p:cNvSpPr>
          <p:nvPr>
            <p:ph type="body" idx="1"/>
          </p:nvPr>
        </p:nvSpPr>
        <p:spPr>
          <a:noFill/>
        </p:spPr>
        <p:txBody>
          <a:bodyPr/>
          <a:lstStyle/>
          <a:p>
            <a:pPr/>
            <a:r>
              <a:rPr/>
              <a:t>目前现有技术对垃圾分类知识的更新和普及仍有不足。因此，该小程序希望实现对垃圾进行轻量化、便捷的智能分类；通过科普文章、拍照识别和ai问答来解决用户对垃圾分类的疑问。帮助居民快速了解垃圾类别，对</a:t>
            </a:r>
            <a:r>
              <a:rPr lang="zh-CN"/>
              <a:t>居民进行</a:t>
            </a:r>
            <a:r>
              <a:rPr/>
              <a:t>知识科普，提高居民的垃圾分类意识及参与度，促进环保和减少环境污染。我们的需求创意就是引入了AI问答服务。</a:t>
            </a:r>
            <a:r>
              <a:rPr lang="zh-CN"/>
              <a:t>右边这个图是我们设计的宣传彩页。</a:t>
            </a:r>
            <a:endParaRPr/>
          </a:p>
        </p:txBody>
      </p:sp>
      <p:sp>
        <p:nvSpPr>
          <p:cNvPr id="98"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notesSlides/notesSlide32.xml><?xml version="1.0" encoding="utf-8"?>
<p:notes xmlns:a="http://schemas.openxmlformats.org/drawingml/2006/main" xmlns:p="http://schemas.openxmlformats.org/presentationml/2006/main">
  <p:cSld>
    <p:spTree>
      <p:nvGrpSpPr>
        <p:cNvPr id="99" name=""/>
        <p:cNvGrpSpPr/>
        <p:nvPr/>
      </p:nvGrpSpPr>
      <p:grpSpPr>
        <a:xfrm>
          <a:off x="0" y="0"/>
          <a:ext cx="0" cy="0"/>
          <a:chOff x="0" y="0"/>
          <a:chExt cx="0" cy="0"/>
        </a:xfrm>
      </p:grpSpPr>
      <p:sp>
        <p:nvSpPr>
          <p:cNvPr id="100" name=""/>
          <p:cNvSpPr/>
          <p:nvPr>
            <p:ph type="body"/>
          </p:nvPr>
        </p:nvSpPr>
        <p:spPr>
          <a:xfrm>
            <a:off x="0" y="0"/>
            <a:ext cx="1778000" cy="444500"/>
          </a:xfrm>
          <a:prstGeom prst="rect">
            <a:avLst/>
          </a:prstGeom>
        </p:spPr>
        <p:txBody>
          <a:bodyPr/>
          <a:p>
            <a:pPr/>
            <a:r>
              <a:rPr lang="en-US"/>
              <a:t>SonarLint </a:t>
            </a:r>
            <a:r>
              <a:rPr lang="zh-CN"/>
              <a:t>以插件的形式存在于流行的</a:t>
            </a:r>
            <a:r>
              <a:rPr lang="en-US"/>
              <a:t> IDE</a:t>
            </a:r>
            <a:r>
              <a:rPr lang="zh-CN"/>
              <a:t>中。它可以在编译器中捕捉到潜在的问题，为开发者提供即时反馈。</a:t>
            </a:r>
            <a:endParaRPr/>
          </a:p>
        </p:txBody>
      </p:sp>
    </p:spTree>
  </p:cSld>
</p:notes>
</file>

<file path=ppt/notesSlides/notesSlide33.xml><?xml version="1.0" encoding="utf-8"?>
<p:notes xmlns:a="http://schemas.openxmlformats.org/drawingml/2006/main" xmlns:p="http://schemas.openxmlformats.org/presentationml/2006/main">
  <p:cSld>
    <p:spTree>
      <p:nvGrpSpPr>
        <p:cNvPr id="101" name=""/>
        <p:cNvGrpSpPr/>
        <p:nvPr/>
      </p:nvGrpSpPr>
      <p:grpSpPr>
        <a:xfrm>
          <a:off x="0" y="0"/>
          <a:ext cx="0" cy="0"/>
          <a:chOff x="0" y="0"/>
          <a:chExt cx="0" cy="0"/>
        </a:xfrm>
      </p:grpSpPr>
      <p:sp>
        <p:nvSpPr>
          <p:cNvPr id="102" name=""/>
          <p:cNvSpPr/>
          <p:nvPr>
            <p:ph type="body"/>
          </p:nvPr>
        </p:nvSpPr>
        <p:spPr>
          <a:xfrm>
            <a:off x="0" y="0"/>
            <a:ext cx="1778000" cy="444500"/>
          </a:xfrm>
          <a:prstGeom prst="rect">
            <a:avLst/>
          </a:prstGeom>
        </p:spPr>
        <p:txBody>
          <a:bodyPr/>
          <a:p>
            <a:pPr/>
            <a:r>
              <a:rPr/>
              <a:t>针对质量分析中的严重程度的报错信息，进行了分析，阿里云</a:t>
            </a:r>
            <a:r>
              <a:rPr/>
              <a:t>API</a:t>
            </a:r>
            <a:r>
              <a:rPr/>
              <a:t>密钥直接写在代码里有可能造成</a:t>
            </a:r>
            <a:r>
              <a:rPr lang="zh-CN"/>
              <a:t>信息泄露</a:t>
            </a:r>
            <a:endParaRPr/>
          </a:p>
        </p:txBody>
      </p:sp>
    </p:spTree>
  </p:cSld>
</p:notes>
</file>

<file path=ppt/notesSlides/notesSlide34.xml><?xml version="1.0" encoding="utf-8"?>
<p:notes xmlns:a="http://schemas.openxmlformats.org/drawingml/2006/main" xmlns:p="http://schemas.openxmlformats.org/presentationml/2006/main">
  <p:cSld>
    <p:spTree>
      <p:nvGrpSpPr>
        <p:cNvPr id="103" name=""/>
        <p:cNvGrpSpPr/>
        <p:nvPr/>
      </p:nvGrpSpPr>
      <p:grpSpPr>
        <a:xfrm>
          <a:off x="0" y="0"/>
          <a:ext cx="0" cy="0"/>
          <a:chOff x="0" y="0"/>
          <a:chExt cx="0" cy="0"/>
        </a:xfrm>
      </p:grpSpPr>
      <p:sp>
        <p:nvSpPr>
          <p:cNvPr id="104" name="幻灯片图像占位符 1"/>
          <p:cNvSpPr>
            <a:spLocks noGrp="true" noRot="true" noChangeAspect="true" noTextEdit="true"/>
          </p:cNvSpPr>
          <p:nvPr>
            <p:ph type="sldImg"/>
          </p:nvPr>
        </p:nvSpPr>
        <p:spPr>
          <a:xfrm>
            <a:off x="139700" y="768350"/>
            <a:ext cx="6819900" cy="3836988"/>
          </a:xfrm>
        </p:spPr>
        <p:txBody>
          <a:bodyPr/>
          <a:p/>
        </p:txBody>
      </p:sp>
      <p:sp>
        <p:nvSpPr>
          <p:cNvPr id="105" name="备注占位符 2"/>
          <p:cNvSpPr>
            <a:spLocks noGrp="true"/>
          </p:cNvSpPr>
          <p:nvPr>
            <p:ph type="body" idx="1"/>
          </p:nvPr>
        </p:nvSpPr>
        <p:spPr>
          <a:noFill/>
        </p:spPr>
        <p:txBody>
          <a:bodyPr/>
          <a:lstStyle/>
          <a:p>
            <a:pPr/>
            <a:r>
              <a:rPr lang="zh-CN"/>
              <a:t>实践的收获</a:t>
            </a:r>
            <a:endParaRPr/>
          </a:p>
        </p:txBody>
      </p:sp>
      <p:sp>
        <p:nvSpPr>
          <p:cNvPr id="10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BB14538B-FAC6-4739-8E91-A2627A8E04AA}" type="slidenum">
              <a:rPr lang="zh-CN" altLang="en-US" sz="1300" smtClean="false"/>
              <a:t/>
            </a:fld>
            <a:endParaRPr lang="en-US" altLang="zh-CN" sz="1300"/>
          </a:p>
        </p:txBody>
      </p:sp>
    </p:spTree>
  </p:cSld>
</p:notes>
</file>

<file path=ppt/notesSlides/notesSlide35.xml><?xml version="1.0" encoding="utf-8"?>
<p:notes xmlns:a="http://schemas.openxmlformats.org/drawingml/2006/main" xmlns:p="http://schemas.openxmlformats.org/presentationml/2006/main">
  <p:cSld>
    <p:spTree>
      <p:nvGrpSpPr>
        <p:cNvPr id="107" name=""/>
        <p:cNvGrpSpPr/>
        <p:nvPr/>
      </p:nvGrpSpPr>
      <p:grpSpPr>
        <a:xfrm>
          <a:off x="0" y="0"/>
          <a:ext cx="0" cy="0"/>
          <a:chOff x="0" y="0"/>
          <a:chExt cx="0" cy="0"/>
        </a:xfrm>
      </p:grpSpPr>
      <p:sp>
        <p:nvSpPr>
          <p:cNvPr id="108" name=""/>
          <p:cNvSpPr/>
          <p:nvPr>
            <p:ph type="body"/>
          </p:nvPr>
        </p:nvSpPr>
        <p:spPr>
          <a:xfrm>
            <a:off x="0" y="0"/>
            <a:ext cx="1778000" cy="444500"/>
          </a:xfrm>
          <a:prstGeom prst="rect">
            <a:avLst/>
          </a:prstGeom>
        </p:spPr>
        <p:txBody>
          <a:bodyPr/>
          <a:p>
            <a:pPr/>
            <a:r>
              <a:rPr lang="zh-CN"/>
              <a:t>照着念</a:t>
            </a:r>
            <a:endParaRPr/>
          </a:p>
        </p:txBody>
      </p:sp>
    </p:spTree>
  </p:cSld>
</p:notes>
</file>

<file path=ppt/notesSlides/notesSlide36.xml><?xml version="1.0" encoding="utf-8"?>
<p:notes xmlns:a="http://schemas.openxmlformats.org/drawingml/2006/main" xmlns:p="http://schemas.openxmlformats.org/presentationml/2006/main">
  <p:cSld>
    <p:spTree>
      <p:nvGrpSpPr>
        <p:cNvPr id="109" name=""/>
        <p:cNvGrpSpPr/>
        <p:nvPr/>
      </p:nvGrpSpPr>
      <p:grpSpPr>
        <a:xfrm>
          <a:off x="0" y="0"/>
          <a:ext cx="0" cy="0"/>
          <a:chOff x="0" y="0"/>
          <a:chExt cx="0" cy="0"/>
        </a:xfrm>
      </p:grpSpPr>
      <p:sp>
        <p:nvSpPr>
          <p:cNvPr id="110" name=""/>
          <p:cNvSpPr/>
          <p:nvPr>
            <p:ph type="body"/>
          </p:nvPr>
        </p:nvSpPr>
        <p:spPr>
          <a:xfrm>
            <a:off x="0" y="0"/>
            <a:ext cx="1778000" cy="444500"/>
          </a:xfrm>
          <a:prstGeom prst="rect">
            <a:avLst/>
          </a:prstGeom>
        </p:spPr>
        <p:txBody>
          <a:bodyPr/>
          <a:p>
            <a:pPr/>
            <a:r>
              <a:rPr lang="zh-CN"/>
              <a:t>本次汇报完毕，感谢聆听！</a:t>
            </a:r>
            <a:endParaRPr/>
          </a:p>
        </p:txBody>
      </p:sp>
    </p:spTree>
  </p:cSld>
</p:notes>
</file>

<file path=ppt/notesSlides/notesSlide37.xml><?xml version="1.0" encoding="utf-8"?>
<p:notes xmlns:a="http://schemas.openxmlformats.org/drawingml/2006/main" xmlns:p="http://schemas.openxmlformats.org/presentationml/2006/main">
  <p:cSld>
    <p:spTree>
      <p:nvGrpSpPr>
        <p:cNvPr id="111" name=""/>
        <p:cNvGrpSpPr/>
        <p:nvPr/>
      </p:nvGrpSpPr>
      <p:grpSpPr>
        <a:xfrm>
          <a:off x="0" y="0"/>
          <a:ext cx="0" cy="0"/>
          <a:chOff x="0" y="0"/>
          <a:chExt cx="0" cy="0"/>
        </a:xfrm>
      </p:grpSpPr>
      <p:sp>
        <p:nvSpPr>
          <p:cNvPr id="112" name="幻灯片图像占位符 1"/>
          <p:cNvSpPr>
            <a:spLocks noGrp="true" noRot="true" noChangeAspect="true" noTextEdit="true"/>
          </p:cNvSpPr>
          <p:nvPr>
            <p:ph type="sldImg"/>
          </p:nvPr>
        </p:nvSpPr>
        <p:spPr>
          <a:xfrm>
            <a:off x="139700" y="768350"/>
            <a:ext cx="6819900" cy="3836988"/>
          </a:xfrm>
        </p:spPr>
        <p:txBody>
          <a:bodyPr/>
          <a:p/>
        </p:txBody>
      </p:sp>
      <p:sp>
        <p:nvSpPr>
          <p:cNvPr id="113" name="备注占位符 2"/>
          <p:cNvSpPr>
            <a:spLocks noGrp="true"/>
          </p:cNvSpPr>
          <p:nvPr>
            <p:ph type="body" idx="1"/>
          </p:nvPr>
        </p:nvSpPr>
        <p:spPr>
          <a:noFill/>
        </p:spPr>
        <p:txBody>
          <a:bodyPr/>
          <a:lstStyle/>
          <a:p>
            <a:pPr/>
            <a:endParaRPr lang="zh-CN"/>
          </a:p>
        </p:txBody>
      </p:sp>
      <p:sp>
        <p:nvSpPr>
          <p:cNvPr id="114"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notesSlides/notesSlide38.xml><?xml version="1.0" encoding="utf-8"?>
<p:notes xmlns:a="http://schemas.openxmlformats.org/drawingml/2006/main" xmlns:p="http://schemas.openxmlformats.org/presentationml/2006/main">
  <p:cSld>
    <p:spTree>
      <p:nvGrpSpPr>
        <p:cNvPr id="115" name=""/>
        <p:cNvGrpSpPr/>
        <p:nvPr/>
      </p:nvGrpSpPr>
      <p:grpSpPr>
        <a:xfrm>
          <a:off x="0" y="0"/>
          <a:ext cx="0" cy="0"/>
          <a:chOff x="0" y="0"/>
          <a:chExt cx="0" cy="0"/>
        </a:xfrm>
      </p:grpSpPr>
      <p:sp>
        <p:nvSpPr>
          <p:cNvPr id="116" name="幻灯片图像占位符 1"/>
          <p:cNvSpPr>
            <a:spLocks noGrp="true" noRot="true" noChangeAspect="true" noTextEdit="true"/>
          </p:cNvSpPr>
          <p:nvPr>
            <p:ph type="sldImg"/>
          </p:nvPr>
        </p:nvSpPr>
        <p:spPr>
          <a:xfrm>
            <a:off x="139700" y="768350"/>
            <a:ext cx="6819900" cy="3836988"/>
          </a:xfrm>
        </p:spPr>
        <p:txBody>
          <a:bodyPr/>
          <a:p/>
        </p:txBody>
      </p:sp>
      <p:sp>
        <p:nvSpPr>
          <p:cNvPr id="117" name="备注占位符 2"/>
          <p:cNvSpPr>
            <a:spLocks noGrp="true"/>
          </p:cNvSpPr>
          <p:nvPr>
            <p:ph type="body" idx="1"/>
          </p:nvPr>
        </p:nvSpPr>
        <p:spPr>
          <a:noFill/>
        </p:spPr>
        <p:txBody>
          <a:bodyPr/>
          <a:lstStyle/>
          <a:p>
            <a:pPr>
              <a:buNone/>
            </a:pPr>
            <a:endParaRPr/>
          </a:p>
          <a:p>
            <a:pPr>
              <a:buNone/>
            </a:pPr>
            <a:endParaRPr/>
          </a:p>
        </p:txBody>
      </p:sp>
      <p:sp>
        <p:nvSpPr>
          <p:cNvPr id="118"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notesSlides/notesSlide39.xml><?xml version="1.0" encoding="utf-8"?>
<p:notes xmlns:a="http://schemas.openxmlformats.org/drawingml/2006/main" xmlns:p="http://schemas.openxmlformats.org/presentationml/2006/main">
  <p:cSld>
    <p:spTree>
      <p:nvGrpSpPr>
        <p:cNvPr id="119" name=""/>
        <p:cNvGrpSpPr/>
        <p:nvPr/>
      </p:nvGrpSpPr>
      <p:grpSpPr>
        <a:xfrm>
          <a:off x="0" y="0"/>
          <a:ext cx="0" cy="0"/>
          <a:chOff x="0" y="0"/>
          <a:chExt cx="0" cy="0"/>
        </a:xfrm>
      </p:grpSpPr>
      <p:sp>
        <p:nvSpPr>
          <p:cNvPr id="120" name="幻灯片图像占位符 1"/>
          <p:cNvSpPr>
            <a:spLocks noGrp="true" noRot="true" noChangeAspect="true" noTextEdit="true"/>
          </p:cNvSpPr>
          <p:nvPr>
            <p:ph type="sldImg"/>
          </p:nvPr>
        </p:nvSpPr>
        <p:spPr>
          <a:xfrm>
            <a:off x="139700" y="768350"/>
            <a:ext cx="6819900" cy="3836988"/>
          </a:xfrm>
        </p:spPr>
        <p:txBody>
          <a:bodyPr/>
          <a:p/>
        </p:txBody>
      </p:sp>
      <p:sp>
        <p:nvSpPr>
          <p:cNvPr id="121" name="备注占位符 2"/>
          <p:cNvSpPr>
            <a:spLocks noGrp="true"/>
          </p:cNvSpPr>
          <p:nvPr>
            <p:ph type="body" idx="1"/>
          </p:nvPr>
        </p:nvSpPr>
        <p:spPr>
          <a:noFill/>
        </p:spPr>
        <p:txBody>
          <a:bodyPr/>
          <a:lstStyle/>
          <a:p>
            <a:pPr>
              <a:buFont typeface="Arial" panose="020B0604020202020204" pitchFamily="34" charset="0"/>
              <a:buChar char="•"/>
            </a:pPr>
            <a:r>
              <a:rPr/>
              <a:t>用户对准要识别的垃圾后选择“拍照”。系统将图片交给识别模型。系统获得识别模型返回的垃圾分类标签。系统根据标签获得对应的垃圾识别结果和类型并展示给用户。</a:t>
            </a:r>
            <a:endParaRPr/>
          </a:p>
        </p:txBody>
      </p:sp>
      <p:sp>
        <p:nvSpPr>
          <p:cNvPr id="122"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notesSlides/notesSlide40.xml><?xml version="1.0" encoding="utf-8"?>
<p:notes xmlns:a="http://schemas.openxmlformats.org/drawingml/2006/main" xmlns:p="http://schemas.openxmlformats.org/presentationml/2006/main">
  <p:cSld>
    <p:spTree>
      <p:nvGrpSpPr>
        <p:cNvPr id="123" name=""/>
        <p:cNvGrpSpPr/>
        <p:nvPr/>
      </p:nvGrpSpPr>
      <p:grpSpPr>
        <a:xfrm>
          <a:off x="0" y="0"/>
          <a:ext cx="0" cy="0"/>
          <a:chOff x="0" y="0"/>
          <a:chExt cx="0" cy="0"/>
        </a:xfrm>
      </p:grpSpPr>
      <p:sp>
        <p:nvSpPr>
          <p:cNvPr id="124" name="幻灯片图像占位符 1"/>
          <p:cNvSpPr>
            <a:spLocks noGrp="true" noRot="true" noChangeAspect="true" noTextEdit="true"/>
          </p:cNvSpPr>
          <p:nvPr>
            <p:ph type="sldImg"/>
          </p:nvPr>
        </p:nvSpPr>
        <p:spPr>
          <a:xfrm>
            <a:off x="139700" y="768350"/>
            <a:ext cx="6819900" cy="3836988"/>
          </a:xfrm>
        </p:spPr>
        <p:txBody>
          <a:bodyPr/>
          <a:p/>
        </p:txBody>
      </p:sp>
      <p:sp>
        <p:nvSpPr>
          <p:cNvPr id="125" name="备注占位符 2"/>
          <p:cNvSpPr>
            <a:spLocks noGrp="true"/>
          </p:cNvSpPr>
          <p:nvPr>
            <p:ph type="body" idx="1"/>
          </p:nvPr>
        </p:nvSpPr>
        <p:spPr>
          <a:noFill/>
        </p:spPr>
        <p:txBody>
          <a:bodyPr/>
          <a:lstStyle/>
          <a:p>
            <a:pPr>
              <a:buNone/>
            </a:pPr>
            <a:endParaRPr/>
          </a:p>
        </p:txBody>
      </p:sp>
      <p:sp>
        <p:nvSpPr>
          <p:cNvPr id="126" name="灯片编号占位符 3"/>
          <p:cNvSpPr>
            <a:spLocks noGrp="true"/>
          </p:cNvSpPr>
          <p:nvPr>
            <p:ph type="sldNum" sz="quarter" idx="5"/>
          </p:nvPr>
        </p:nvSpPr>
        <p:spPr>
          <a:noFill/>
        </p:spPr>
        <p:txBody>
          <a:bodyPr/>
          <a:lstStyle>
            <a:lvl1pPr>
              <a:defRPr kumimoji="true" sz="2400" b="true">
                <a:solidFill>
                  <a:schemeClr val="tx1"/>
                </a:solidFill>
                <a:latin typeface="Times New Roman" panose="02020603050405020304" pitchFamily="18" charset="0"/>
                <a:ea typeface="宋体" panose="02010600030101010101" pitchFamily="2" charset="-122"/>
              </a:defRPr>
            </a:lvl1pPr>
            <a:lvl2pPr marL="803275" indent="-307975">
              <a:defRPr kumimoji="true" sz="2400" b="true">
                <a:solidFill>
                  <a:schemeClr val="tx1"/>
                </a:solidFill>
                <a:latin typeface="Times New Roman" panose="02020603050405020304" pitchFamily="18" charset="0"/>
                <a:ea typeface="宋体" panose="02010600030101010101" pitchFamily="2" charset="-122"/>
              </a:defRPr>
            </a:lvl2pPr>
            <a:lvl3pPr marL="1236980" indent="-246380">
              <a:defRPr kumimoji="true" sz="2400" b="true">
                <a:solidFill>
                  <a:schemeClr val="tx1"/>
                </a:solidFill>
                <a:latin typeface="Times New Roman" panose="02020603050405020304" pitchFamily="18" charset="0"/>
                <a:ea typeface="宋体" panose="02010600030101010101" pitchFamily="2" charset="-122"/>
              </a:defRPr>
            </a:lvl3pPr>
            <a:lvl4pPr marL="1732280" indent="-246380">
              <a:defRPr kumimoji="true" sz="2400" b="true">
                <a:solidFill>
                  <a:schemeClr val="tx1"/>
                </a:solidFill>
                <a:latin typeface="Times New Roman" panose="02020603050405020304" pitchFamily="18" charset="0"/>
                <a:ea typeface="宋体" panose="02010600030101010101" pitchFamily="2" charset="-122"/>
              </a:defRPr>
            </a:lvl4pPr>
            <a:lvl5pPr marL="2227580" indent="-246380">
              <a:defRPr kumimoji="true" sz="2400" b="true">
                <a:solidFill>
                  <a:schemeClr val="tx1"/>
                </a:solidFill>
                <a:latin typeface="Times New Roman" panose="02020603050405020304" pitchFamily="18" charset="0"/>
                <a:ea typeface="宋体" panose="02010600030101010101" pitchFamily="2" charset="-122"/>
              </a:defRPr>
            </a:lvl5pPr>
            <a:lvl6pPr marL="26847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6pPr>
            <a:lvl7pPr marL="31419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7pPr>
            <a:lvl8pPr marL="35991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8pPr>
            <a:lvl9pPr marL="4056380" indent="-246380" eaLnBrk="false" fontAlgn="base" hangingPunct="false">
              <a:spcBef>
                <a:spcPct val="1"/>
              </a:spcBef>
              <a:spcAft>
                <a:spcPct val="1"/>
              </a:spcAft>
              <a:defRPr kumimoji="true" sz="2400" b="true">
                <a:solidFill>
                  <a:schemeClr val="tx1"/>
                </a:solidFill>
                <a:latin typeface="Times New Roman" panose="02020603050405020304" pitchFamily="18" charset="0"/>
                <a:ea typeface="宋体" panose="02010600030101010101" pitchFamily="2" charset="-122"/>
              </a:defRPr>
            </a:lvl9pPr>
          </a:lstStyle>
          <a:p>
            <a:pPr/>
            <a:fld id="{7BFF5B01-60C9-4A9E-A885-2AFCFEB64AF0}" type="slidenum">
              <a:rPr lang="zh-CN" altLang="en-US" sz="1300" smtClean="false"/>
              <a:t/>
            </a:fld>
            <a:endParaRPr lang="en-US" altLang="zh-CN" sz="1300"/>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image" Target="media/image1.jpg" /><Relationship Id="rId0" Type="http://schemas.openxmlformats.org/officeDocument/2006/relationships/slideMaster" Target="../slideMasters/slideMaster1.xml" /></Relationships>
</file>

<file path=ppt/slideLayouts/_rels/slideLayout2.xml.rels><?xml version="1.0" encoding="UTF-8" standalone="yes"?><Relationships xmlns="http://schemas.openxmlformats.org/package/2006/relationships"><Relationship Id="rId0" Type="http://schemas.openxmlformats.org/officeDocument/2006/relationships/slideMaster" Target="../slideMasters/slideMaster1.xml" /><Relationship Id="rId2" Type="http://schemas.microsoft.com/office/2007/relationships/hdphoto" Target="media/hdphoto1.wdp" /><Relationship Id="rId1" Type="http://schemas.openxmlformats.org/officeDocument/2006/relationships/image" Target="media/image2.png" /></Relationships>
</file>

<file path=ppt/slideLayouts/_rels/slideLayout3.xml.rels><?xml version="1.0" encoding="UTF-8" standalone="yes"?><Relationships xmlns="http://schemas.openxmlformats.org/package/2006/relationships"><Relationship Id="rId3" Type="http://schemas.openxmlformats.org/officeDocument/2006/relationships/image" Target="media/image4.png" /><Relationship Id="rId2" Type="http://schemas.microsoft.com/office/2007/relationships/hdphoto" Target="media/hdphoto2.wdp" /><Relationship Id="rId0" Type="http://schemas.openxmlformats.org/officeDocument/2006/relationships/slideMaster" Target="../slideMasters/slideMaster1.xml" /><Relationship Id="rId1" Type="http://schemas.openxmlformats.org/officeDocument/2006/relationships/image" Target="media/image3.png" /></Relationships>
</file>

<file path=ppt/slideLayouts/_rels/slideLayout4.xml.rels><?xml version="1.0" encoding="UTF-8" standalone="yes"?><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jpg" /><Relationship Id="rId0" Type="http://schemas.openxmlformats.org/officeDocument/2006/relationships/slideMaster" Target="../slideMasters/slideMaster1.xml" /><Relationship Id="rId1" Type="http://schemas.openxmlformats.org/officeDocument/2006/relationships/image" Target="media/image5.png" /></Relationships>
</file>

<file path=ppt/slideLayouts/_rels/slideLayout5.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6.xml.rels><?xml version="1.0" encoding="UTF-8" standalone="yes"?><Relationships xmlns="http://schemas.openxmlformats.org/package/2006/relationships"><Relationship Id="rId1" Type="http://schemas.openxmlformats.org/officeDocument/2006/relationships/image" Target="media/image8.jpg" /><Relationship Id="rId0" Type="http://schemas.openxmlformats.org/officeDocument/2006/relationships/slideMaster" Target="../slideMasters/slideMaster1.xml" /></Relationships>
</file>

<file path=ppt/slideLayouts/_rels/slideLayout7.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p:cSld name="封面页">
    <p:spTree>
      <p:nvGrpSpPr>
        <p:cNvPr id="1" name=""/>
        <p:cNvGrpSpPr/>
        <p:nvPr/>
      </p:nvGrpSpPr>
      <p:grpSpPr>
        <a:xfrm>
          <a:off x="0" y="0"/>
          <a:ext cx="0" cy="0"/>
          <a:chOff x="0" y="0"/>
          <a:chExt cx="0" cy="0"/>
        </a:xfrm>
      </p:grpSpPr>
      <p:sp>
        <p:nvSpPr>
          <p:cNvPr id="2" name="矩形: 圆角 4"/>
          <p:cNvSpPr/>
          <p:nvPr userDrawn="true"/>
        </p:nvSpPr>
        <p:spPr>
          <a:xfrm>
            <a:off x="0" y="0"/>
            <a:ext cx="12192000" cy="6858000"/>
          </a:xfrm>
          <a:prstGeom prst="roundRect">
            <a:avLst>
              <a:gd name="adj" fmla="val 0"/>
            </a:avLst>
          </a:prstGeom>
          <a:gradFill flip="none" rotWithShape="true">
            <a:gsLst>
              <a:gs pos="100000">
                <a:schemeClr val="accent1"/>
              </a:gs>
              <a:gs pos="0">
                <a:schemeClr val="accent1">
                  <a:lumMod val="75000"/>
                </a:schemeClr>
              </a:gs>
            </a:gsLst>
            <a:lin ang="0" scaled="true"/>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zh-CN" altLang="en-US"/>
          </a:p>
        </p:txBody>
      </p:sp>
      <p:sp>
        <p:nvSpPr>
          <p:cNvPr id="3" name="任意多边形: 形状 7"/>
          <p:cNvSpPr/>
          <p:nvPr userDrawn="true"/>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p>
        </p:txBody>
      </p:sp>
      <p:sp>
        <p:nvSpPr>
          <p:cNvPr id="4" name="任意多边形: 形状 8"/>
          <p:cNvSpPr/>
          <p:nvPr userDrawn="true"/>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1">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p>
        </p:txBody>
      </p:sp>
    </p:spTree>
  </p:cSld>
  <p:clrMapOvr>
    <a:masterClrMapping/>
  </p:clrMapOvr>
</p:sldLayout>
</file>

<file path=ppt/slideLayouts/slideLayout2.xml><?xml version="1.0" encoding="utf-8"?>
<p:sldLayout xmlns:a14="http://schemas.microsoft.com/office/drawing/2010/main" xmlns:a="http://schemas.openxmlformats.org/drawingml/2006/main" xmlns:p="http://schemas.openxmlformats.org/presentationml/2006/main" xmlns:r="http://schemas.openxmlformats.org/officeDocument/2006/relationships">
  <p:cSld name="目录页">
    <p:spTree>
      <p:nvGrpSpPr>
        <p:cNvPr id="5" name=""/>
        <p:cNvGrpSpPr/>
        <p:nvPr/>
      </p:nvGrpSpPr>
      <p:grpSpPr>
        <a:xfrm>
          <a:off x="0" y="0"/>
          <a:ext cx="0" cy="0"/>
          <a:chOff x="0" y="0"/>
          <a:chExt cx="0" cy="0"/>
        </a:xfrm>
      </p:grpSpPr>
      <p:pic>
        <p:nvPicPr>
          <p:cNvPr id="6" name="图片 6" descr="建筑的设计  低可信度描述已自动生成"/>
          <p:cNvPicPr>
            <a:picLocks noChangeAspect="true"/>
          </p:cNvPicPr>
          <p:nvPr userDrawn="true"/>
        </p:nvPicPr>
        <p:blipFill rotWithShape="true">
          <a:blip r:embed="rId1">
            <a:extLst>
              <a:ext uri="{BEBA8EAE-BF5A-486C-A8C5-ECC9F3942E4B}">
                <a14:imgProps>
                  <a14:imgLayer r:embed="rId2">
                    <a14:imgEffect>
                      <a14:brightnessContrast contrast="40000"/>
                    </a14:imgEffect>
                  </a14:imgLayer>
                </a14:imgProps>
              </a:ext>
              <a:ext uri="{28A0092B-C50C-407E-A947-70E740481C1C}"/>
            </a:extLst>
          </a:blip>
          <a:srcRect l="20486"/>
          <a:stretch>
            <a:fillRect/>
          </a:stretch>
        </p:blipFill>
        <p:spPr>
          <a:xfrm rot="5400000" flipH="true">
            <a:off x="2677105" y="-2672683"/>
            <a:ext cx="6858001" cy="12212208"/>
          </a:xfrm>
          <a:prstGeom prst="rect">
            <a:avLst/>
          </a:prstGeom>
        </p:spPr>
      </p:pic>
      <p:grpSp>
        <p:nvGrpSpPr>
          <p:cNvPr id="7" name="组合 7"/>
          <p:cNvGrpSpPr/>
          <p:nvPr userDrawn="true"/>
        </p:nvGrpSpPr>
        <p:grpSpPr>
          <a:xfrm>
            <a:off x="-1147290" y="-1078618"/>
            <a:ext cx="6926281" cy="8574702"/>
            <a:chOff x="-1147290" y="-1078618"/>
            <a:chExt cx="6926281" cy="8574702"/>
          </a:xfrm>
        </p:grpSpPr>
        <p:sp>
          <p:nvSpPr>
            <p:cNvPr id="8"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p>
          </p:txBody>
        </p:sp>
        <p:sp>
          <p:nvSpPr>
            <p:cNvPr id="9"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true">
              <a:gsLst>
                <a:gs pos="100000">
                  <a:schemeClr val="accent1"/>
                </a:gs>
                <a:gs pos="0">
                  <a:schemeClr val="accent1">
                    <a:lumMod val="75000"/>
                  </a:schemeClr>
                </a:gs>
              </a:gsLst>
              <a:lin ang="0" scaled="true"/>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p>
          </p:txBody>
        </p:sp>
      </p:grpSp>
      <p:sp>
        <p:nvSpPr>
          <p:cNvPr id="10" name="文本框 10"/>
          <p:cNvSpPr txBox="true"/>
          <p:nvPr userDrawn="true"/>
        </p:nvSpPr>
        <p:spPr>
          <a:xfrm>
            <a:off x="7511970" y="-219919"/>
            <a:ext cx="184731" cy="369332"/>
          </a:xfrm>
          <a:prstGeom prst="rect">
            <a:avLst/>
          </a:prstGeom>
          <a:noFill/>
        </p:spPr>
        <p:txBody>
          <a:bodyPr wrap="none" rtlCol="false">
            <a:spAutoFit/>
          </a:bodyPr>
          <a:lstStyle/>
          <a:p>
            <a:pPr/>
            <a:endParaRPr lang="zh-CN" altLang="en-US" dirty="false"/>
          </a:p>
        </p:txBody>
      </p:sp>
    </p:spTree>
  </p:cSld>
  <p:clrMapOvr>
    <a:masterClrMapping/>
  </p:clrMapOvr>
</p:sldLayout>
</file>

<file path=ppt/slideLayouts/slideLayout3.xml><?xml version="1.0" encoding="utf-8"?>
<p:sldLayout xmlns:a14="http://schemas.microsoft.com/office/drawing/2010/main" xmlns:a="http://schemas.openxmlformats.org/drawingml/2006/main" xmlns:p="http://schemas.openxmlformats.org/presentationml/2006/main" xmlns:r="http://schemas.openxmlformats.org/officeDocument/2006/relationships">
  <p:cSld name="过渡页">
    <p:spTree>
      <p:nvGrpSpPr>
        <p:cNvPr id="11" name=""/>
        <p:cNvGrpSpPr/>
        <p:nvPr/>
      </p:nvGrpSpPr>
      <p:grpSpPr>
        <a:xfrm>
          <a:off x="0" y="0"/>
          <a:ext cx="0" cy="0"/>
          <a:chOff x="0" y="0"/>
          <a:chExt cx="0" cy="0"/>
        </a:xfrm>
      </p:grpSpPr>
      <p:pic>
        <p:nvPicPr>
          <p:cNvPr id="12" name="图片 6"/>
          <p:cNvPicPr>
            <a:picLocks noChangeAspect="true"/>
          </p:cNvPicPr>
          <p:nvPr userDrawn="true"/>
        </p:nvPicPr>
        <p:blipFill>
          <a:blip r:embed="rId1">
            <a:extLst>
              <a:ext uri="{BEBA8EAE-BF5A-486C-A8C5-ECC9F3942E4B}">
                <a14:imgProps>
                  <a14:imgLayer r:embed="rId2">
                    <a14:imgEffect>
                      <a14:saturation sat="0"/>
                    </a14:imgEffect>
                  </a14:imgLayer>
                </a14:imgProps>
              </a:ext>
            </a:extLst>
          </a:blip>
          <a:stretch>
            <a:fillRect/>
          </a:stretch>
        </p:blipFill>
        <p:spPr>
          <a:xfrm>
            <a:off x="-531" y="-297"/>
            <a:ext cx="12193057" cy="6858594"/>
          </a:xfrm>
          <a:prstGeom prst="rect">
            <a:avLst/>
          </a:prstGeom>
        </p:spPr>
      </p:pic>
      <p:sp>
        <p:nvSpPr>
          <p:cNvPr id="13" name="矩形 7"/>
          <p:cNvSpPr/>
          <p:nvPr userDrawn="true"/>
        </p:nvSpPr>
        <p:spPr>
          <a:xfrm>
            <a:off x="666750" y="2625969"/>
            <a:ext cx="10858500" cy="3206433"/>
          </a:xfrm>
          <a:prstGeom prst="rect">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zh-CN" altLang="en-US"/>
          </a:p>
        </p:txBody>
      </p:sp>
      <p:sp>
        <p:nvSpPr>
          <p:cNvPr id="14" name="矩形 8"/>
          <p:cNvSpPr/>
          <p:nvPr userDrawn="true"/>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zh-CN" altLang="en-US">
              <a:solidFill>
                <a:schemeClr val="accent2"/>
              </a:solidFill>
            </a:endParaRPr>
          </a:p>
        </p:txBody>
      </p:sp>
      <p:sp>
        <p:nvSpPr>
          <p:cNvPr id="15" name="矩形 10"/>
          <p:cNvSpPr/>
          <p:nvPr userDrawn="true"/>
        </p:nvSpPr>
        <p:spPr>
          <a:xfrm flipV="true">
            <a:off x="8267675" y="1304548"/>
            <a:ext cx="2642842" cy="2642842"/>
          </a:xfrm>
          <a:prstGeom prst="rect">
            <a:avLst/>
          </a:prstGeom>
          <a:blipFill>
            <a:blip r:embed="rId3"/>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zh-CN" altLang="en-US"/>
          </a:p>
        </p:txBody>
      </p:sp>
      <p:sp>
        <p:nvSpPr>
          <p:cNvPr id="16" name="文本框 12"/>
          <p:cNvSpPr txBox="true"/>
          <p:nvPr userDrawn="true"/>
        </p:nvSpPr>
        <p:spPr>
          <a:xfrm>
            <a:off x="408710" y="737173"/>
            <a:ext cx="7601376" cy="3154710"/>
          </a:xfrm>
          <a:prstGeom prst="rect">
            <a:avLst/>
          </a:prstGeom>
          <a:noFill/>
        </p:spPr>
        <p:txBody>
          <a:bodyPr wrap="none" rtlCol="false">
            <a:spAutoFit/>
          </a:bodyPr>
          <a:lstStyle/>
          <a:p>
            <a:pPr/>
            <a:r>
              <a:rPr lang="en-US" altLang="zh-CN" sz="19900" dirty="false">
                <a:gradFill flip="none" rotWithShape="true">
                  <a:gsLst>
                    <a:gs pos="64000">
                      <a:schemeClr val="accent1">
                        <a:alpha val="0"/>
                      </a:schemeClr>
                    </a:gs>
                    <a:gs pos="0">
                      <a:schemeClr val="accent1">
                        <a:alpha val="17000"/>
                      </a:schemeClr>
                    </a:gs>
                    <a:gs pos="60000">
                      <a:schemeClr val="accent1">
                        <a:lumMod val="75000"/>
                        <a:alpha val="3000"/>
                      </a:schemeClr>
                    </a:gs>
                  </a:gsLst>
                  <a:lin ang="5400000" scaled="true"/>
                  <a:tileRect/>
                </a:gradFill>
                <a:latin typeface="+mj-lt"/>
              </a:rPr>
              <a:t>PART</a:t>
            </a:r>
            <a:endParaRPr lang="zh-CN" altLang="en-US" sz="19900" dirty="false">
              <a:gradFill flip="none" rotWithShape="true">
                <a:gsLst>
                  <a:gs pos="64000">
                    <a:schemeClr val="accent1">
                      <a:alpha val="0"/>
                    </a:schemeClr>
                  </a:gs>
                  <a:gs pos="0">
                    <a:schemeClr val="accent1">
                      <a:alpha val="17000"/>
                    </a:schemeClr>
                  </a:gs>
                  <a:gs pos="60000">
                    <a:schemeClr val="accent1">
                      <a:lumMod val="75000"/>
                      <a:alpha val="3000"/>
                    </a:schemeClr>
                  </a:gs>
                </a:gsLst>
                <a:lin ang="5400000" scaled="true"/>
                <a:tileRect/>
              </a:gradFill>
              <a:latin typeface="+mj-lt"/>
            </a:endParaRPr>
          </a:p>
        </p:txBody>
      </p:sp>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p:cSld name="内容页">
    <p:spTree>
      <p:nvGrpSpPr>
        <p:cNvPr id="17" name=""/>
        <p:cNvGrpSpPr/>
        <p:nvPr/>
      </p:nvGrpSpPr>
      <p:grpSpPr>
        <a:xfrm>
          <a:off x="0" y="0"/>
          <a:ext cx="0" cy="0"/>
          <a:chOff x="0" y="0"/>
          <a:chExt cx="0" cy="0"/>
        </a:xfrm>
      </p:grpSpPr>
      <p:pic>
        <p:nvPicPr>
          <p:cNvPr id="18" name="图片 7" descr="背景图案  描述已自动生成"/>
          <p:cNvPicPr>
            <a:picLocks noChangeAspect="true"/>
          </p:cNvPicPr>
          <p:nvPr userDrawn="true"/>
        </p:nvPicPr>
        <p:blipFill>
          <a:blip r:embed="rId1">
            <a:extLst>
              <a:ext uri="{28A0092B-C50C-407E-A947-70E740481C1C}"/>
            </a:extLst>
          </a:blip>
          <a:stretch>
            <a:fillRect/>
          </a:stretch>
        </p:blipFill>
        <p:spPr>
          <a:xfrm>
            <a:off x="0" y="0"/>
            <a:ext cx="12192000" cy="6858000"/>
          </a:xfrm>
          <a:prstGeom prst="rect">
            <a:avLst/>
          </a:prstGeom>
        </p:spPr>
      </p:pic>
      <p:grpSp>
        <p:nvGrpSpPr>
          <p:cNvPr id="19" name="组合 8"/>
          <p:cNvGrpSpPr/>
          <p:nvPr userDrawn="true"/>
        </p:nvGrpSpPr>
        <p:grpSpPr>
          <a:xfrm>
            <a:off x="987275" y="576421"/>
            <a:ext cx="1435049" cy="904558"/>
            <a:chOff x="660400" y="459740"/>
            <a:chExt cx="1435049" cy="904558"/>
          </a:xfrm>
        </p:grpSpPr>
        <p:sp>
          <p:nvSpPr>
            <p:cNvPr id="20"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true">
              <a:gsLst>
                <a:gs pos="100000">
                  <a:schemeClr val="accent1"/>
                </a:gs>
                <a:gs pos="0">
                  <a:schemeClr val="accent1">
                    <a:lumMod val="75000"/>
                  </a:schemeClr>
                </a:gs>
              </a:gsLst>
              <a:lin ang="0" scaled="true"/>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solidFill>
                  <a:schemeClr val="tx1"/>
                </a:solidFill>
              </a:endParaRPr>
            </a:p>
          </p:txBody>
        </p:sp>
        <p:sp>
          <p:nvSpPr>
            <p:cNvPr id="21" name="文本框 11"/>
            <p:cNvSpPr txBox="true"/>
            <p:nvPr/>
          </p:nvSpPr>
          <p:spPr>
            <a:xfrm>
              <a:off x="737064" y="542115"/>
              <a:ext cx="1358385" cy="307777"/>
            </a:xfrm>
            <a:prstGeom prst="rect">
              <a:avLst/>
            </a:prstGeom>
            <a:noFill/>
          </p:spPr>
          <p:txBody>
            <a:bodyPr wrap="none" rtlCol="false">
              <a:spAutoFit/>
            </a:bodyPr>
            <a:lstStyle/>
            <a:p>
              <a:pPr/>
              <a:r>
                <a:rPr lang="en-US" altLang="zh-CN" sz="1400" dirty="false">
                  <a:latin typeface="+mj-lt"/>
                </a:rPr>
                <a:t>Work report</a:t>
              </a:r>
              <a:endParaRPr lang="zh-CN" altLang="en-US" sz="1400" dirty="false">
                <a:latin typeface="+mj-lt"/>
              </a:endParaRPr>
            </a:p>
          </p:txBody>
        </p:sp>
      </p:grpSp>
      <p:grpSp>
        <p:nvGrpSpPr>
          <p:cNvPr id="22" name="组合 12"/>
          <p:cNvGrpSpPr/>
          <p:nvPr userDrawn="true"/>
        </p:nvGrpSpPr>
        <p:grpSpPr>
          <a:xfrm>
            <a:off x="10922722" y="989433"/>
            <a:ext cx="428861" cy="428861"/>
            <a:chOff x="10913630" y="820437"/>
            <a:chExt cx="428861" cy="428861"/>
          </a:xfrm>
        </p:grpSpPr>
        <p:sp>
          <p:nvSpPr>
            <p:cNvPr id="23"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zh-CN" altLang="en-US"/>
            </a:p>
          </p:txBody>
        </p:sp>
        <p:sp>
          <p:nvSpPr>
            <p:cNvPr id="24"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noAutofit/>
            </a:bodyPr>
            <a:lstStyle/>
            <a:p>
              <a:pPr algn="ctr"/>
              <a:endParaRPr lang="zh-CN" altLang="en-US"/>
            </a:p>
          </p:txBody>
        </p:sp>
      </p:grpSp>
      <p:grpSp>
        <p:nvGrpSpPr>
          <p:cNvPr id="25" name="组合 1"/>
          <p:cNvGrpSpPr/>
          <p:nvPr userDrawn="true"/>
        </p:nvGrpSpPr>
        <p:grpSpPr>
          <a:xfrm>
            <a:off x="9713992" y="6252681"/>
            <a:ext cx="2020765" cy="342900"/>
            <a:chOff x="10001983" y="259373"/>
            <a:chExt cx="2020765" cy="342900"/>
          </a:xfrm>
        </p:grpSpPr>
        <p:pic>
          <p:nvPicPr>
            <p:cNvPr id="26" name="图片 2" descr="说明: 4"/>
            <p:cNvPicPr/>
            <p:nvPr userDrawn="true"/>
          </p:nvPicPr>
          <p:blipFill>
            <a:blip r:embed="rId2"/>
            <a:srcRect/>
            <a:stretch>
              <a:fillRect/>
            </a:stretch>
          </p:blipFill>
          <p:spPr bwMode="auto">
            <a:xfrm>
              <a:off x="10403498" y="259373"/>
              <a:ext cx="1619250" cy="342900"/>
            </a:xfrm>
            <a:prstGeom prst="rect">
              <a:avLst/>
            </a:prstGeom>
            <a:noFill/>
            <a:ln w="9525">
              <a:noFill/>
              <a:miter lim="800000"/>
              <a:headEnd/>
              <a:tailEnd/>
            </a:ln>
          </p:spPr>
        </p:pic>
        <p:pic>
          <p:nvPicPr>
            <p:cNvPr id="27" name="图片 3"/>
            <p:cNvPicPr/>
            <p:nvPr userDrawn="true"/>
          </p:nvPicPr>
          <p:blipFill>
            <a:blip r:embed="rId3"/>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p="http://schemas.openxmlformats.org/presentationml/2006/main">
  <p:cSld name="空白页">
    <p:spTree>
      <p:nvGrpSpPr>
        <p:cNvPr id="28"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showMasterSp="false" type="title">
  <p:cSld name="标题幻灯片">
    <p:spTree>
      <p:nvGrpSpPr>
        <p:cNvPr id="29" name=""/>
        <p:cNvGrpSpPr/>
        <p:nvPr/>
      </p:nvGrpSpPr>
      <p:grpSpPr>
        <a:xfrm>
          <a:off x="0" y="0"/>
          <a:ext cx="0" cy="0"/>
          <a:chOff x="0" y="0"/>
          <a:chExt cx="0" cy="0"/>
        </a:xfrm>
      </p:grpSpPr>
      <p:sp>
        <p:nvSpPr>
          <p:cNvPr id="30" name="直角三角形 9"/>
          <p:cNvSpPr/>
          <p:nvPr/>
        </p:nvSpPr>
        <p:spPr>
          <a:xfrm>
            <a:off x="-2" y="4664147"/>
            <a:ext cx="12201452" cy="0"/>
          </a:xfrm>
          <a:prstGeom prst="rtTriangle">
            <a:avLst/>
          </a:prstGeom>
          <a:gradFill flip="none" rotWithShape="true">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true"/>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true" latinLnBrk="false" hangingPunct="true"/>
            <a:endParaRPr kumimoji="false" lang="en-US" sz="1800"/>
          </a:p>
        </p:txBody>
      </p:sp>
      <p:sp>
        <p:nvSpPr>
          <p:cNvPr id="31" name="标题 8"/>
          <p:cNvSpPr>
            <a:spLocks noGrp="true"/>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true">
                <a:solidFill>
                  <a:schemeClr val="tx2"/>
                </a:solidFill>
                <a:effectLst>
                  <a:outerShdw blurRad="31750" dist="25400" dir="5400000" algn="tl" rotWithShape="false">
                    <a:srgbClr val="000000">
                      <a:alpha val="25000"/>
                    </a:srgbClr>
                  </a:outerShdw>
                </a:effectLst>
              </a:defRPr>
            </a:lvl1pPr>
          </a:lstStyle>
          <a:p>
            <a:pPr/>
            <a:r>
              <a:rPr kumimoji="false" lang="zh-CN" altLang="en-US"/>
              <a:t>单击此处编辑母版标题样式</a:t>
            </a:r>
            <a:endParaRPr kumimoji="false" lang="en-US"/>
          </a:p>
        </p:txBody>
      </p:sp>
      <p:sp>
        <p:nvSpPr>
          <p:cNvPr id="32" name="副标题 16"/>
          <p:cNvSpPr>
            <a:spLocks noGrp="true"/>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a:r>
              <a:rPr kumimoji="false" lang="zh-CN" altLang="en-US"/>
              <a:t>单击此处编辑母版副标题样式</a:t>
            </a:r>
            <a:endParaRPr kumimoji="false" lang="en-US"/>
          </a:p>
        </p:txBody>
      </p:sp>
      <p:grpSp>
        <p:nvGrpSpPr>
          <p:cNvPr id="33" name="组合 1"/>
          <p:cNvGrpSpPr/>
          <p:nvPr/>
        </p:nvGrpSpPr>
        <p:grpSpPr>
          <a:xfrm>
            <a:off x="-5019" y="4953000"/>
            <a:ext cx="12197020" cy="1912088"/>
            <a:chOff x="-3765" y="4832896"/>
            <a:chExt cx="9147765" cy="2032192"/>
          </a:xfrm>
        </p:grpSpPr>
        <p:sp>
          <p:nvSpPr>
            <p:cNvPr id="34"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true"/>
            <a:lstStyle/>
            <a:p>
              <a:pPr/>
              <a:endParaRPr kumimoji="false" lang="en-US" sz="1800"/>
            </a:p>
          </p:txBody>
        </p:sp>
        <p:sp>
          <p:nvSpPr>
            <p:cNvPr id="35"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true"/>
            <a:lstStyle/>
            <a:p>
              <a:pPr/>
              <a:endParaRPr kumimoji="false" lang="en-US" sz="1800"/>
            </a:p>
          </p:txBody>
        </p:sp>
        <p:sp>
          <p:nvSpPr>
            <p:cNvPr id="36"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1">
                <a:alphaModFix amt="50000"/>
              </a:blip>
              <a:tile tx="0" ty="0" sx="50000" sy="50000" flip="none" algn="t"/>
            </a:blipFill>
            <a:ln w="12700" cap="rnd" cmpd="thickThin" algn="ctr">
              <a:noFill/>
              <a:prstDash val="solid"/>
            </a:ln>
            <a:effectLst>
              <a:fillOverlay blend="mult">
                <a:gradFill flip="none" rotWithShape="true">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true"/>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true"/>
            <a:lstStyle/>
            <a:p>
              <a:pPr algn="ctr" eaLnBrk="true" latinLnBrk="false" hangingPunct="true"/>
              <a:endParaRPr kumimoji="false" lang="en-US" sz="1800"/>
            </a:p>
          </p:txBody>
        </p:sp>
        <p:cxnSp>
          <p:nvCxnSpPr>
            <p:cNvPr id="37"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true"/>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8" name="日期占位符 29"/>
          <p:cNvSpPr>
            <a:spLocks noGrp="true"/>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39" name="页脚占位符 18"/>
          <p:cNvSpPr>
            <a:spLocks noGrp="true"/>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40" name="灯片编号占位符 26"/>
          <p:cNvSpPr>
            <a:spLocks noGrp="true"/>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false"/>
              <a:t/>
            </a:fld>
            <a:endParaRPr lang="en-US" altLang="zh-CN"/>
          </a:p>
        </p:txBody>
      </p:sp>
    </p:spTree>
  </p:cSld>
  <p:clrMapOvr>
    <a:masterClrMapping/>
  </p:clrMapOvr>
</p:sldLayout>
</file>

<file path=ppt/slideLayouts/slideLayout7.xml><?xml version="1.0" encoding="utf-8"?>
<p:sldLayout xmlns:a="http://schemas.openxmlformats.org/drawingml/2006/main" xmlns:p="http://schemas.openxmlformats.org/presentationml/2006/main" type="obj">
  <p:cSld name="标题和内容">
    <p:spTree>
      <p:nvGrpSpPr>
        <p:cNvPr id="41" name=""/>
        <p:cNvGrpSpPr/>
        <p:nvPr/>
      </p:nvGrpSpPr>
      <p:grpSpPr>
        <a:xfrm>
          <a:off x="0" y="0"/>
          <a:ext cx="0" cy="0"/>
          <a:chOff x="0" y="0"/>
          <a:chExt cx="0" cy="0"/>
        </a:xfrm>
      </p:grpSpPr>
      <p:sp>
        <p:nvSpPr>
          <p:cNvPr id="42" name="内容占位符 2"/>
          <p:cNvSpPr>
            <a:spLocks noGrp="true"/>
          </p:cNvSpPr>
          <p:nvPr>
            <p:ph idx="1"/>
          </p:nvPr>
        </p:nvSpPr>
        <p:spPr>
          <a:xfrm>
            <a:off x="838200" y="1825625"/>
            <a:ext cx="10515600" cy="1844608"/>
          </a:xfrm>
        </p:spPr>
        <p:txBody>
          <a:bodyPr/>
          <a:lstStyle>
            <a:lvl1pPr>
              <a:defRPr b="true">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true" latinLnBrk="false" hangingPunct="true"/>
            <a:r>
              <a:rPr lang="zh-CN" altLang="en-US" dirty="false"/>
              <a:t>单击此处编辑母版文本样式</a:t>
            </a:r>
            <a:endParaRPr lang="zh-CN" altLang="en-US" dirty="false"/>
          </a:p>
          <a:p>
            <a:pPr lvl="1" eaLnBrk="true" latinLnBrk="false" hangingPunct="true"/>
            <a:r>
              <a:rPr lang="zh-CN" altLang="en-US" dirty="false"/>
              <a:t>第二级</a:t>
            </a:r>
            <a:endParaRPr lang="zh-CN" altLang="en-US" dirty="false"/>
          </a:p>
          <a:p>
            <a:pPr lvl="2" eaLnBrk="true" latinLnBrk="false" hangingPunct="true"/>
            <a:r>
              <a:rPr lang="zh-CN" altLang="en-US" dirty="false"/>
              <a:t>第三级</a:t>
            </a:r>
            <a:endParaRPr lang="zh-CN" altLang="en-US" dirty="false"/>
          </a:p>
          <a:p>
            <a:pPr lvl="3" eaLnBrk="true" latinLnBrk="false" hangingPunct="true"/>
            <a:r>
              <a:rPr lang="zh-CN" altLang="en-US" dirty="false"/>
              <a:t>第四级</a:t>
            </a:r>
            <a:endParaRPr lang="zh-CN" altLang="en-US" dirty="false"/>
          </a:p>
          <a:p>
            <a:pPr lvl="4" eaLnBrk="true" latinLnBrk="false" hangingPunct="true"/>
            <a:r>
              <a:rPr lang="zh-CN" altLang="en-US" dirty="false"/>
              <a:t>第五级</a:t>
            </a:r>
            <a:endParaRPr kumimoji="false" lang="en-US" dirty="false"/>
          </a:p>
        </p:txBody>
      </p:sp>
      <p:sp>
        <p:nvSpPr>
          <p:cNvPr id="43" name="日期占位符 3"/>
          <p:cNvSpPr>
            <a:spLocks noGrp="true"/>
          </p:cNvSpPr>
          <p:nvPr>
            <p:ph type="dt" sz="half" idx="10"/>
          </p:nvPr>
        </p:nvSpPr>
        <p:spPr>
          <a:xfrm>
            <a:off x="8592277" y="6452324"/>
            <a:ext cx="2560320" cy="276999"/>
          </a:xfrm>
        </p:spPr>
        <p:txBody>
          <a:bodyPr/>
          <a:lstStyle>
            <a:lvl1pPr>
              <a:defRPr b="true">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44" name="页脚占位符 4"/>
          <p:cNvSpPr>
            <a:spLocks noGrp="true"/>
          </p:cNvSpPr>
          <p:nvPr>
            <p:ph type="ftr" sz="quarter" idx="11"/>
          </p:nvPr>
        </p:nvSpPr>
        <p:spPr>
          <a:xfrm>
            <a:off x="5423926" y="6452008"/>
            <a:ext cx="3134241" cy="276999"/>
          </a:xfrm>
        </p:spPr>
        <p:txBody>
          <a:bodyPr/>
          <a:lstStyle/>
          <a:p>
            <a:pPr>
              <a:defRPr/>
            </a:pPr>
            <a:endParaRPr lang="en-US" altLang="zh-CN"/>
          </a:p>
        </p:txBody>
      </p:sp>
      <p:sp>
        <p:nvSpPr>
          <p:cNvPr id="45" name="灯片编号占位符 5"/>
          <p:cNvSpPr>
            <a:spLocks noGrp="true"/>
          </p:cNvSpPr>
          <p:nvPr>
            <p:ph type="sldNum" sz="quarter" idx="12"/>
          </p:nvPr>
        </p:nvSpPr>
        <p:spPr>
          <a:xfrm>
            <a:off x="11184565" y="6452008"/>
            <a:ext cx="832811" cy="276999"/>
          </a:xfrm>
        </p:spPr>
        <p:txBody>
          <a:bodyPr/>
          <a:lstStyle>
            <a:lvl1pPr>
              <a:defRPr b="true">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false"/>
              <a:t/>
            </a:fld>
            <a:endParaRPr lang="en-US" altLang="zh-CN"/>
          </a:p>
        </p:txBody>
      </p:sp>
      <p:sp>
        <p:nvSpPr>
          <p:cNvPr id="46" name="标题 6"/>
          <p:cNvSpPr>
            <a:spLocks noGrp="true"/>
          </p:cNvSpPr>
          <p:nvPr>
            <p:ph type="title"/>
          </p:nvPr>
        </p:nvSpPr>
        <p:spPr>
          <a:xfrm>
            <a:off x="838200" y="677041"/>
            <a:ext cx="10515600" cy="701731"/>
          </a:xfrm>
        </p:spPr>
        <p:txBody>
          <a:bodyPr rtlCol="false"/>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pPr/>
            <a:r>
              <a:rPr kumimoji="false" lang="zh-CN" altLang="en-US" dirty="false"/>
              <a:t>单击此处编辑母版标题样式</a:t>
            </a:r>
            <a:endParaRPr kumimoji="false" lang="en-US" dirty="false"/>
          </a:p>
        </p:txBody>
      </p:sp>
    </p:spTree>
  </p:cSld>
  <p:clrMapOvr>
    <a:masterClrMapping/>
  </p:clrMapOvr>
</p:sldLayout>
</file>

<file path=ppt/slideMasters/_rels/slideMaster1.xml.rels><?xml version="1.0" encoding="UTF-8" standalone="yes"?><Relationships xmlns="http://schemas.openxmlformats.org/package/2006/relationships"><Relationship Id="rId6" Type="http://schemas.openxmlformats.org/officeDocument/2006/relationships/slideLayout" Target="../slideLayouts/slideLayout7.xml" /><Relationship Id="rId1" Type="http://schemas.openxmlformats.org/officeDocument/2006/relationships/slideLayout" Target="../slideLayouts/slideLayout2.xml" /><Relationship Id="rId5" Type="http://schemas.openxmlformats.org/officeDocument/2006/relationships/slideLayout" Target="../slideLayouts/slideLayout6.xml" /><Relationship Id="rId0" Type="http://schemas.openxmlformats.org/officeDocument/2006/relationships/slideLayout" Target="../slideLayouts/slideLayout1.xml" /><Relationship Id="rId2" Type="http://schemas.openxmlformats.org/officeDocument/2006/relationships/slideLayout" Target="../slideLayouts/slideLayout3.xml" /><Relationship Id="rId7" Type="http://schemas.openxmlformats.org/officeDocument/2006/relationships/theme" Target="../theme/theme1.xml" /><Relationship Id="rId4" Type="http://schemas.openxmlformats.org/officeDocument/2006/relationships/slideLayout" Target="../slideLayouts/slideLayout5.xml" /><Relationship Id="rId3" Type="http://schemas.openxmlformats.org/officeDocument/2006/relationships/slideLayout" Target="../slideLayouts/slideLayout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false" anchor="ctr">
            <a:spAutoFit/>
          </a:bodyPr>
          <a:lstStyle/>
          <a:p>
            <a:pPr/>
            <a:r>
              <a:rPr lang="zh-CN" altLang="en-US"/>
              <a:t>单击此处编辑母版标题样式</a:t>
            </a:r>
            <a:endParaRPr lang="zh-CN" altLang="en-US"/>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false">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false" anchor="ctr">
            <a:spAutoFit/>
          </a:bodyPr>
          <a:lstStyle>
            <a:lvl1pPr algn="l">
              <a:defRPr sz="1200">
                <a:solidFill>
                  <a:schemeClr val="tx1">
                    <a:tint val="75000"/>
                  </a:schemeClr>
                </a:solidFill>
              </a:defRPr>
            </a:lvl1pPr>
          </a:lstStyle>
          <a:p>
            <a:pPr/>
            <a:fld id="{658FBD9E-AB09-417E-A78E-EBA5D0816614}" type="datetimeFigureOut">
              <a:rPr lang="zh-CN" altLang="en-US" smtClean="false"/>
              <a:t/>
            </a:fld>
            <a:endParaRPr lang="zh-CN" altLang="en-US"/>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false" anchor="ctr">
            <a:spAutoFit/>
          </a:bodyPr>
          <a:lstStyle>
            <a:lvl1pPr algn="ctr">
              <a:defRPr sz="1200">
                <a:solidFill>
                  <a:schemeClr val="tx1">
                    <a:tint val="75000"/>
                  </a:schemeClr>
                </a:solidFill>
              </a:defRPr>
            </a:lvl1pPr>
          </a:lstStyle>
          <a:p>
            <a:pPr/>
            <a:endParaRPr lang="zh-CN" altLang="en-US"/>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false" anchor="ctr">
            <a:spAutoFit/>
          </a:bodyPr>
          <a:lstStyle>
            <a:lvl1pPr algn="r">
              <a:defRPr sz="1200">
                <a:solidFill>
                  <a:schemeClr val="tx1">
                    <a:tint val="75000"/>
                  </a:schemeClr>
                </a:solidFill>
              </a:defRPr>
            </a:lvl1pPr>
          </a:lstStyle>
          <a:p>
            <a:pPr/>
            <a:fld id="{0A762C5A-1C7E-4BE9-93D6-CA28F9251424}" type="slidenum">
              <a:rPr lang="zh-CN" altLang="en-US" smtClean="false"/>
              <a:t/>
            </a:fld>
            <a:endParaRPr lang="zh-CN" altLang="en-US"/>
          </a:p>
        </p:txBody>
      </p:sp>
    </p:spTree>
  </p:cSld>
  <p:clrMap bg1="lt1" tx1="dk1" bg2="lt2" tx2="dk2" accent1="accent1" accent2="accent2" accent3="accent3" accent4="accent4" accent5="accent5" accent6="accent6" hlink="hlink" folHlink="folHlink"/>
  <p:sldLayoutIdLst>
    <p:sldLayoutId id="2147483649" r:id="rId0"/>
    <p:sldLayoutId id="2147483650" r:id="rId1"/>
    <p:sldLayoutId id="2147483651" r:id="rId2"/>
    <p:sldLayoutId id="2147483652" r:id="rId3"/>
    <p:sldLayoutId id="2147483653" r:id="rId4"/>
    <p:sldLayoutId id="2147483654" r:id="rId5"/>
    <p:sldLayoutId id="2147483655" r:id="rId6"/>
  </p:sldLayoutIdLst>
  <p:txStyles>
    <p:titleStyle>
      <a:lvl1pPr algn="l" defTabSz="914400" rtl="false" eaLnBrk="true" latinLnBrk="false" hangingPunct="true">
        <a:lnSpc>
          <a:spcPct val="90000"/>
        </a:lnSpc>
        <a:spcBef>
          <a:spcPct val="1"/>
        </a:spcBef>
        <a:buNone/>
        <a:defRPr sz="4400" kern="1200">
          <a:solidFill>
            <a:schemeClr val="tx1"/>
          </a:solidFill>
          <a:latin typeface="+mj-lt"/>
          <a:ea typeface="+mj-ea"/>
          <a:cs typeface="+mj-cs"/>
        </a:defRPr>
      </a:lvl1pPr>
    </p:titleStyle>
    <p:bodyStyle>
      <a:lvl1pPr marL="228600" indent="-228600" algn="l" defTabSz="914400" rtl="false" eaLnBrk="true" latinLnBrk="false" hangingPunct="true">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notesSlide" Target="../notesSlides/notesSlide1.xml" /><Relationship Id="rId0" Type="http://schemas.openxmlformats.org/officeDocument/2006/relationships/slideLayout" Target="../slideLayouts/slideLayout1.xml" /></Relationships>
</file>

<file path=ppt/slides/_rels/slide2.xml.rels><?xml version="1.0" encoding="UTF-8" standalone="yes"?><Relationships xmlns="http://schemas.openxmlformats.org/package/2006/relationships"><Relationship Id="rId3" Type="http://schemas.microsoft.com/office/2007/relationships/hdphoto" Target="media/hdphoto1.wdp" /><Relationship Id="rId2" Type="http://schemas.openxmlformats.org/officeDocument/2006/relationships/image" Target="media/image2.png" /><Relationship Id="rId4" Type="http://schemas.openxmlformats.org/officeDocument/2006/relationships/image" Target="media/image23.jpg" /><Relationship Id="rId0" Type="http://schemas.openxmlformats.org/officeDocument/2006/relationships/slideLayout" Target="../slideLayouts/slideLayout3.xml" /><Relationship Id="rId1" Type="http://schemas.openxmlformats.org/officeDocument/2006/relationships/notesSlide" Target="../notesSlides/notesSlide12.xml" /></Relationships>
</file>

<file path=ppt/slides/_rels/slide3.xml.rels><?xml version="1.0" encoding="UTF-8" standalone="yes"?><Relationships xmlns="http://schemas.openxmlformats.org/package/2006/relationships"><Relationship Id="rId1" Type="http://schemas.openxmlformats.org/officeDocument/2006/relationships/notesSlide" Target="../notesSlides/notesSlide23.xml" /><Relationship Id="rId0" Type="http://schemas.openxmlformats.org/officeDocument/2006/relationships/slideLayout" Target="../slideLayouts/slideLayout3.xml" /></Relationships>
</file>

<file path=ppt/slides/_rels/slide4.xml.rels><?xml version="1.0" encoding="UTF-8" standalone="yes"?><Relationships xmlns="http://schemas.openxmlformats.org/package/2006/relationships"><Relationship Id="rId2" Type="http://schemas.openxmlformats.org/officeDocument/2006/relationships/image" Target="media/image48.png" /><Relationship Id="rId0" Type="http://schemas.openxmlformats.org/officeDocument/2006/relationships/slideLayout" Target="../slideLayouts/slideLayout4.xml" /><Relationship Id="rId1" Type="http://schemas.openxmlformats.org/officeDocument/2006/relationships/notesSlide" Target="../notesSlides/notesSlide31.xml" /></Relationships>
</file>

<file path=ppt/slides/_rels/slide5.xml.rels><?xml version="1.0" encoding="UTF-8" standalone="yes"?><Relationships xmlns="http://schemas.openxmlformats.org/package/2006/relationships"><Relationship Id="rId1" Type="http://schemas.openxmlformats.org/officeDocument/2006/relationships/notesSlide" Target="../notesSlides/notesSlide35.xml" /><Relationship Id="rId0" Type="http://schemas.openxmlformats.org/officeDocument/2006/relationships/slideLayout" Target="../slideLayouts/slideLayout3.xml" /></Relationships>
</file>

<file path=ppt/slides/_rels/slide6.xml.rels><?xml version="1.0" encoding="UTF-8" standalone="yes"?><Relationships xmlns="http://schemas.openxmlformats.org/package/2006/relationships"><Relationship Id="rId2" Type="http://schemas.openxmlformats.org/officeDocument/2006/relationships/image" Target="media/image52.png" /><Relationship Id="rId0" Type="http://schemas.openxmlformats.org/officeDocument/2006/relationships/slideLayout" Target="../slideLayouts/slideLayout4.xml" /><Relationship Id="rId1" Type="http://schemas.openxmlformats.org/officeDocument/2006/relationships/notesSlide" Target="../notesSlides/notesSlide37.xml" /></Relationships>
</file>

<file path=ppt/slides/_rels/slide7.xml.rels><?xml version="1.0" encoding="UTF-8" standalone="yes"?><Relationships xmlns="http://schemas.openxmlformats.org/package/2006/relationships"><Relationship Id="rId2" Type="http://schemas.openxmlformats.org/officeDocument/2006/relationships/image" Target="media/image53.png" /><Relationship Id="rId0" Type="http://schemas.openxmlformats.org/officeDocument/2006/relationships/slideLayout" Target="../slideLayouts/slideLayout4.xml" /><Relationship Id="rId1" Type="http://schemas.openxmlformats.org/officeDocument/2006/relationships/notesSlide" Target="../notesSlides/notesSlide38.xml" /></Relationships>
</file>

<file path=ppt/slides/_rels/slide8.xml.rels><?xml version="1.0" encoding="UTF-8" standalone="yes"?><Relationships xmlns="http://schemas.openxmlformats.org/package/2006/relationships"><Relationship Id="rId2" Type="http://schemas.openxmlformats.org/officeDocument/2006/relationships/image" Target="media/image54.png" /><Relationship Id="rId0" Type="http://schemas.openxmlformats.org/officeDocument/2006/relationships/slideLayout" Target="../slideLayouts/slideLayout4.xml" /><Relationship Id="rId1" Type="http://schemas.openxmlformats.org/officeDocument/2006/relationships/notesSlide" Target="../notesSlides/notesSlide39.xml" /></Relationships>
</file>

<file path=ppt/slides/_rels/slide9.xml.rels><?xml version="1.0" encoding="UTF-8" standalone="yes"?><Relationships xmlns="http://schemas.openxmlformats.org/package/2006/relationships"><Relationship Id="rId2" Type="http://schemas.openxmlformats.org/officeDocument/2006/relationships/image" Target="media/image55.png" /><Relationship Id="rId0" Type="http://schemas.openxmlformats.org/officeDocument/2006/relationships/slideLayout" Target="../slideLayouts/slideLayout4.xml" /><Relationship Id="rId1" Type="http://schemas.openxmlformats.org/officeDocument/2006/relationships/notesSlide" Target="../notesSlides/notesSlide40.xml" /></Relationships>
</file>

<file path=ppt/slides/_rels/slide10.xml.rels><?xml version="1.0" encoding="UTF-8" standalone="yes"?><Relationships xmlns="http://schemas.openxmlformats.org/package/2006/relationships"><Relationship Id="rId2" Type="http://schemas.openxmlformats.org/officeDocument/2006/relationships/image" Target="media/image9.png" /><Relationship Id="rId0" Type="http://schemas.openxmlformats.org/officeDocument/2006/relationships/slideLayout" Target="../slideLayouts/slideLayout4.xml" /><Relationship Id="rId1" Type="http://schemas.openxmlformats.org/officeDocument/2006/relationships/notesSlide" Target="../notesSlides/notesSlide2.xml" /></Relationships>
</file>

<file path=ppt/slides/_rels/slide11.xml.rels><?xml version="1.0" encoding="UTF-8" standalone="yes"?><Relationships xmlns="http://schemas.openxmlformats.org/package/2006/relationships"><Relationship Id="rId0" Type="http://schemas.openxmlformats.org/officeDocument/2006/relationships/slideLayout" Target="../slideLayouts/slideLayout4.xml" /><Relationship Id="rId2" Type="http://schemas.openxmlformats.org/officeDocument/2006/relationships/image" Target="media/image10.png" /><Relationship Id="rId1" Type="http://schemas.openxmlformats.org/officeDocument/2006/relationships/notesSlide" Target="../notesSlides/notesSlide3.xml" /></Relationships>
</file>

<file path=ppt/slides/_rels/slide12.xml.rels><?xml version="1.0" encoding="UTF-8" standalone="yes"?><Relationships xmlns="http://schemas.openxmlformats.org/package/2006/relationships"><Relationship Id="rId2" Type="http://schemas.openxmlformats.org/officeDocument/2006/relationships/image" Target="media/image11.png" /><Relationship Id="rId0" Type="http://schemas.openxmlformats.org/officeDocument/2006/relationships/slideLayout" Target="../slideLayouts/slideLayout4.xml" /><Relationship Id="rId1" Type="http://schemas.openxmlformats.org/officeDocument/2006/relationships/notesSlide" Target="../notesSlides/notesSlide4.xml" /></Relationships>
</file>

<file path=ppt/slides/_rels/slide13.xml.rels><?xml version="1.0" encoding="UTF-8" standalone="yes"?><Relationships xmlns="http://schemas.openxmlformats.org/package/2006/relationships"><Relationship Id="rId1" Type="http://schemas.openxmlformats.org/officeDocument/2006/relationships/notesSlide" Target="../notesSlides/notesSlide5.xml" /><Relationship Id="rId0" Type="http://schemas.openxmlformats.org/officeDocument/2006/relationships/slideLayout" Target="../slideLayouts/slideLayout3.xml" /></Relationships>
</file>

<file path=ppt/slides/_rels/slide14.xml.rels><?xml version="1.0" encoding="UTF-8" standalone="yes"?><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2.png" /><Relationship Id="rId0" Type="http://schemas.openxmlformats.org/officeDocument/2006/relationships/slideLayout" Target="../slideLayouts/slideLayout4.xml" /><Relationship Id="rId1" Type="http://schemas.openxmlformats.org/officeDocument/2006/relationships/notesSlide" Target="../notesSlides/notesSlide6.xml" /></Relationships>
</file>

<file path=ppt/slides/_rels/slide15.xml.rels><?xml version="1.0" encoding="UTF-8" standalone="yes"?><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0" Type="http://schemas.openxmlformats.org/officeDocument/2006/relationships/slideLayout" Target="../slideLayouts/slideLayout4.xml" /><Relationship Id="rId1" Type="http://schemas.openxmlformats.org/officeDocument/2006/relationships/notesSlide" Target="../notesSlides/notesSlide7.xml" /></Relationships>
</file>

<file path=ppt/slides/_rels/slide16.xml.rels><?xml version="1.0" encoding="UTF-8" standalone="yes"?><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0" Type="http://schemas.openxmlformats.org/officeDocument/2006/relationships/slideLayout" Target="../slideLayouts/slideLayout4.xml" /><Relationship Id="rId1" Type="http://schemas.openxmlformats.org/officeDocument/2006/relationships/notesSlide" Target="../notesSlides/notesSlide8.xml" /></Relationships>
</file>

<file path=ppt/slides/_rels/slide17.xml.rels><?xml version="1.0" encoding="UTF-8" standalone="yes"?><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png" /><Relationship Id="rId0" Type="http://schemas.openxmlformats.org/officeDocument/2006/relationships/slideLayout" Target="../slideLayouts/slideLayout4.xml" /><Relationship Id="rId1" Type="http://schemas.openxmlformats.org/officeDocument/2006/relationships/notesSlide" Target="../notesSlides/notesSlide9.xml" /></Relationships>
</file>

<file path=ppt/slides/_rels/slide18.xml.rels><?xml version="1.0" encoding="UTF-8" standalone="yes"?><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9.png" /><Relationship Id="rId0" Type="http://schemas.openxmlformats.org/officeDocument/2006/relationships/slideLayout" Target="../slideLayouts/slideLayout4.xml" /><Relationship Id="rId1" Type="http://schemas.openxmlformats.org/officeDocument/2006/relationships/notesSlide" Target="../notesSlides/notesSlide10.xml" /></Relationships>
</file>

<file path=ppt/slides/_rels/slide19.xml.rels><?xml version="1.0" encoding="UTF-8" standalone="yes"?><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0" Type="http://schemas.openxmlformats.org/officeDocument/2006/relationships/slideLayout" Target="../slideLayouts/slideLayout4.xml" /><Relationship Id="rId1" Type="http://schemas.openxmlformats.org/officeDocument/2006/relationships/notesSlide" Target="../notesSlides/notesSlide11.xml" /></Relationships>
</file>

<file path=ppt/slides/_rels/slide20.xml.rels><?xml version="1.0" encoding="UTF-8" standalone="yes"?><Relationships xmlns="http://schemas.openxmlformats.org/package/2006/relationships"><Relationship Id="rId2" Type="http://schemas.openxmlformats.org/officeDocument/2006/relationships/image" Target="media/image24.png" /><Relationship Id="rId0" Type="http://schemas.openxmlformats.org/officeDocument/2006/relationships/slideLayout" Target="../slideLayouts/slideLayout4.xml" /><Relationship Id="rId3" Type="http://schemas.openxmlformats.org/officeDocument/2006/relationships/image" Target="media/image25.png" /><Relationship Id="rId1" Type="http://schemas.openxmlformats.org/officeDocument/2006/relationships/notesSlide" Target="../notesSlides/notesSlide13.xml" /></Relationships>
</file>

<file path=ppt/slides/_rels/slide21.xml.rels><?xml version="1.0" encoding="UTF-8" standalone="yes"?><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26.png" /><Relationship Id="rId0" Type="http://schemas.openxmlformats.org/officeDocument/2006/relationships/slideLayout" Target="../slideLayouts/slideLayout4.xml" /><Relationship Id="rId1" Type="http://schemas.openxmlformats.org/officeDocument/2006/relationships/notesSlide" Target="../notesSlides/notesSlide14.xml" /></Relationships>
</file>

<file path=ppt/slides/_rels/slide22.xml.rels><?xml version="1.0" encoding="UTF-8" standalone="yes"?><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png" /><Relationship Id="rId0" Type="http://schemas.openxmlformats.org/officeDocument/2006/relationships/slideLayout" Target="../slideLayouts/slideLayout4.xml" /><Relationship Id="rId1" Type="http://schemas.openxmlformats.org/officeDocument/2006/relationships/notesSlide" Target="../notesSlides/notesSlide15.xml" /></Relationships>
</file>

<file path=ppt/slides/_rels/slide23.xml.rels><?xml version="1.0" encoding="UTF-8" standalone="yes"?><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30.png" /><Relationship Id="rId0" Type="http://schemas.openxmlformats.org/officeDocument/2006/relationships/slideLayout" Target="../slideLayouts/slideLayout4.xml" /><Relationship Id="rId1" Type="http://schemas.openxmlformats.org/officeDocument/2006/relationships/notesSlide" Target="../notesSlides/notesSlide16.xml" /></Relationships>
</file>

<file path=ppt/slides/_rels/slide24.xml.rels><?xml version="1.0" encoding="UTF-8" standalone="yes"?><Relationships xmlns="http://schemas.openxmlformats.org/package/2006/relationships"><Relationship Id="rId2" Type="http://schemas.openxmlformats.org/officeDocument/2006/relationships/image" Target="media/image32.png" /><Relationship Id="rId3" Type="http://schemas.openxmlformats.org/officeDocument/2006/relationships/image" Target="media/image33.png" /><Relationship Id="rId0" Type="http://schemas.openxmlformats.org/officeDocument/2006/relationships/slideLayout" Target="../slideLayouts/slideLayout4.xml" /><Relationship Id="rId1" Type="http://schemas.openxmlformats.org/officeDocument/2006/relationships/notesSlide" Target="../notesSlides/notesSlide17.xml" /></Relationships>
</file>

<file path=ppt/slides/_rels/slide25.xml.rels><?xml version="1.0" encoding="UTF-8" standalone="yes"?><Relationships xmlns="http://schemas.openxmlformats.org/package/2006/relationships"><Relationship Id="rId3" Type="http://schemas.openxmlformats.org/officeDocument/2006/relationships/image" Target="media/image35.png" /><Relationship Id="rId2" Type="http://schemas.openxmlformats.org/officeDocument/2006/relationships/image" Target="media/image34.png" /><Relationship Id="rId0" Type="http://schemas.openxmlformats.org/officeDocument/2006/relationships/slideLayout" Target="../slideLayouts/slideLayout4.xml" /><Relationship Id="rId1" Type="http://schemas.openxmlformats.org/officeDocument/2006/relationships/notesSlide" Target="../notesSlides/notesSlide18.xml" /></Relationships>
</file>

<file path=ppt/slides/_rels/slide26.xml.rels><?xml version="1.0" encoding="UTF-8" standalone="yes"?><Relationships xmlns="http://schemas.openxmlformats.org/package/2006/relationships"><Relationship Id="rId3" Type="http://schemas.openxmlformats.org/officeDocument/2006/relationships/image" Target="media/image37.png" /><Relationship Id="rId0" Type="http://schemas.openxmlformats.org/officeDocument/2006/relationships/slideLayout" Target="../slideLayouts/slideLayout4.xml" /><Relationship Id="rId2" Type="http://schemas.openxmlformats.org/officeDocument/2006/relationships/image" Target="media/image36.png" /><Relationship Id="rId1" Type="http://schemas.openxmlformats.org/officeDocument/2006/relationships/notesSlide" Target="../notesSlides/notesSlide19.xml" /></Relationships>
</file>

<file path=ppt/slides/_rels/slide27.xml.rels><?xml version="1.0" encoding="UTF-8" standalone="yes"?><Relationships xmlns="http://schemas.openxmlformats.org/package/2006/relationships"><Relationship Id="rId2" Type="http://schemas.openxmlformats.org/officeDocument/2006/relationships/image" Target="media/image38.png" /><Relationship Id="rId0" Type="http://schemas.openxmlformats.org/officeDocument/2006/relationships/slideLayout" Target="../slideLayouts/slideLayout4.xml" /><Relationship Id="rId3" Type="http://schemas.openxmlformats.org/officeDocument/2006/relationships/image" Target="media/image39.png" /><Relationship Id="rId1" Type="http://schemas.openxmlformats.org/officeDocument/2006/relationships/notesSlide" Target="../notesSlides/notesSlide20.xml" /></Relationships>
</file>

<file path=ppt/slides/_rels/slide28.xml.rels><?xml version="1.0" encoding="UTF-8" standalone="yes"?><Relationships xmlns="http://schemas.openxmlformats.org/package/2006/relationships"><Relationship Id="rId0" Type="http://schemas.openxmlformats.org/officeDocument/2006/relationships/slideLayout" Target="../slideLayouts/slideLayout4.xml" /><Relationship Id="rId2" Type="http://schemas.openxmlformats.org/officeDocument/2006/relationships/image" Target="media/image40.png" /><Relationship Id="rId1" Type="http://schemas.openxmlformats.org/officeDocument/2006/relationships/notesSlide" Target="../notesSlides/notesSlide21.xml" /></Relationships>
</file>

<file path=ppt/slides/_rels/slide29.xml.rels><?xml version="1.0" encoding="UTF-8" standalone="yes"?><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png" /><Relationship Id="rId0" Type="http://schemas.openxmlformats.org/officeDocument/2006/relationships/slideLayout" Target="../slideLayouts/slideLayout4.xml" /><Relationship Id="rId1" Type="http://schemas.openxmlformats.org/officeDocument/2006/relationships/notesSlide" Target="../notesSlides/notesSlide22.xml" /></Relationships>
</file>

<file path=ppt/slides/_rels/slide30.xml.rels><?xml version="1.0" encoding="UTF-8" standalone="yes"?><Relationships xmlns="http://schemas.openxmlformats.org/package/2006/relationships"><Relationship Id="rId2" Type="http://schemas.openxmlformats.org/officeDocument/2006/relationships/image" Target="media/image43.png" /><Relationship Id="rId0" Type="http://schemas.openxmlformats.org/officeDocument/2006/relationships/slideLayout" Target="../slideLayouts/slideLayout4.xml" /><Relationship Id="rId1" Type="http://schemas.openxmlformats.org/officeDocument/2006/relationships/notesSlide" Target="../notesSlides/notesSlide24.xml" /></Relationships>
</file>

<file path=ppt/slides/_rels/slide31.xml.rels><?xml version="1.0" encoding="UTF-8" standalone="yes"?><Relationships xmlns="http://schemas.openxmlformats.org/package/2006/relationships"><Relationship Id="rId0" Type="http://schemas.openxmlformats.org/officeDocument/2006/relationships/slideLayout" Target="../slideLayouts/slideLayout3.xml" /></Relationships>
</file>

<file path=ppt/slides/_rels/slide32.xml.rels><?xml version="1.0" encoding="UTF-8" standalone="yes"?><Relationships xmlns="http://schemas.openxmlformats.org/package/2006/relationships"><Relationship Id="rId2" Type="http://schemas.openxmlformats.org/officeDocument/2006/relationships/image" Target="media/image44.png" /><Relationship Id="rId4" Type="http://schemas.openxmlformats.org/officeDocument/2006/relationships/image" Target="media/image46.png" /><Relationship Id="rId3" Type="http://schemas.openxmlformats.org/officeDocument/2006/relationships/image" Target="media/image45.png" /><Relationship Id="rId0" Type="http://schemas.openxmlformats.org/officeDocument/2006/relationships/slideLayout" Target="../slideLayouts/slideLayout4.xml" /><Relationship Id="rId1" Type="http://schemas.openxmlformats.org/officeDocument/2006/relationships/notesSlide" Target="../notesSlides/notesSlide25.xml" /></Relationships>
</file>

<file path=ppt/slides/_rels/slide33.xml.rels><?xml version="1.0" encoding="UTF-8" standalone="yes"?><Relationships xmlns="http://schemas.openxmlformats.org/package/2006/relationships"><Relationship Id="rId0" Type="http://schemas.openxmlformats.org/officeDocument/2006/relationships/slideLayout" Target="../slideLayouts/slideLayout4.xml" /></Relationships>
</file>

<file path=ppt/slides/_rels/slide34.xml.rels><?xml version="1.0" encoding="UTF-8" standalone="yes"?><Relationships xmlns="http://schemas.openxmlformats.org/package/2006/relationships"><Relationship Id="rId1" Type="http://schemas.openxmlformats.org/officeDocument/2006/relationships/notesSlide" Target="../notesSlides/notesSlide26.xml" /><Relationship Id="rId0" Type="http://schemas.openxmlformats.org/officeDocument/2006/relationships/slideLayout" Target="../slideLayouts/slideLayout4.xml" /></Relationships>
</file>

<file path=ppt/slides/_rels/slide35.xml.rels><?xml version="1.0" encoding="UTF-8" standalone="yes"?><Relationships xmlns="http://schemas.openxmlformats.org/package/2006/relationships"><Relationship Id="rId1" Type="http://schemas.openxmlformats.org/officeDocument/2006/relationships/notesSlide" Target="../notesSlides/notesSlide27.xml" /><Relationship Id="rId0" Type="http://schemas.openxmlformats.org/officeDocument/2006/relationships/slideLayout" Target="../slideLayouts/slideLayout4.xml" /></Relationships>
</file>

<file path=ppt/slides/_rels/slide36.xml.rels><?xml version="1.0" encoding="UTF-8" standalone="yes"?><Relationships xmlns="http://schemas.openxmlformats.org/package/2006/relationships"><Relationship Id="rId1" Type="http://schemas.openxmlformats.org/officeDocument/2006/relationships/notesSlide" Target="../notesSlides/notesSlide28.xml" /><Relationship Id="rId0" Type="http://schemas.openxmlformats.org/officeDocument/2006/relationships/slideLayout" Target="../slideLayouts/slideLayout4.xml" /></Relationships>
</file>

<file path=ppt/slides/_rels/slide37.xml.rels><?xml version="1.0" encoding="UTF-8" standalone="yes"?><Relationships xmlns="http://schemas.openxmlformats.org/package/2006/relationships"><Relationship Id="rId1" Type="http://schemas.openxmlformats.org/officeDocument/2006/relationships/notesSlide" Target="../notesSlides/notesSlide29.xml" /><Relationship Id="rId0" Type="http://schemas.openxmlformats.org/officeDocument/2006/relationships/slideLayout" Target="../slideLayouts/slideLayout4.xml" /></Relationships>
</file>

<file path=ppt/slides/_rels/slide38.xml.rels><?xml version="1.0" encoding="UTF-8" standalone="yes"?><Relationships xmlns="http://schemas.openxmlformats.org/package/2006/relationships"><Relationship Id="rId0" Type="http://schemas.openxmlformats.org/officeDocument/2006/relationships/slideLayout" Target="../slideLayouts/slideLayout3.xml" /></Relationships>
</file>

<file path=ppt/slides/_rels/slide39.xml.rels><?xml version="1.0" encoding="UTF-8" standalone="yes"?><Relationships xmlns="http://schemas.openxmlformats.org/package/2006/relationships"><Relationship Id="rId2" Type="http://schemas.openxmlformats.org/officeDocument/2006/relationships/image" Target="media/image47.png" /><Relationship Id="rId0" Type="http://schemas.openxmlformats.org/officeDocument/2006/relationships/slideLayout" Target="../slideLayouts/slideLayout4.xml" /><Relationship Id="rId1" Type="http://schemas.openxmlformats.org/officeDocument/2006/relationships/notesSlide" Target="../notesSlides/notesSlide30.xml" /></Relationships>
</file>

<file path=ppt/slides/_rels/slide40.xml.rels><?xml version="1.0" encoding="UTF-8" standalone="yes"?><Relationships xmlns="http://schemas.openxmlformats.org/package/2006/relationships"><Relationship Id="rId1" Type="http://schemas.openxmlformats.org/officeDocument/2006/relationships/image" Target="media/image49.png" /><Relationship Id="rId0" Type="http://schemas.openxmlformats.org/officeDocument/2006/relationships/slideLayout" Target="../slideLayouts/slideLayout4.xml" /></Relationships>
</file>

<file path=ppt/slides/_rels/slide41.xml.rels><?xml version="1.0" encoding="UTF-8" standalone="yes"?><Relationships xmlns="http://schemas.openxmlformats.org/package/2006/relationships"><Relationship Id="rId2" Type="http://schemas.openxmlformats.org/officeDocument/2006/relationships/image" Target="media/image50.png" /><Relationship Id="rId0" Type="http://schemas.openxmlformats.org/officeDocument/2006/relationships/slideLayout" Target="../slideLayouts/slideLayout4.xml" /><Relationship Id="rId1" Type="http://schemas.openxmlformats.org/officeDocument/2006/relationships/notesSlide" Target="../notesSlides/notesSlide32.xml" /></Relationships>
</file>

<file path=ppt/slides/_rels/slide42.xml.rels><?xml version="1.0" encoding="UTF-8" standalone="yes"?><Relationships xmlns="http://schemas.openxmlformats.org/package/2006/relationships"><Relationship Id="rId2" Type="http://schemas.openxmlformats.org/officeDocument/2006/relationships/image" Target="media/image51.png" /><Relationship Id="rId0" Type="http://schemas.openxmlformats.org/officeDocument/2006/relationships/slideLayout" Target="../slideLayouts/slideLayout4.xml" /><Relationship Id="rId1" Type="http://schemas.openxmlformats.org/officeDocument/2006/relationships/notesSlide" Target="../notesSlides/notesSlide33.xml" /></Relationships>
</file>

<file path=ppt/slides/_rels/slide43.xml.rels><?xml version="1.0" encoding="UTF-8" standalone="yes"?><Relationships xmlns="http://schemas.openxmlformats.org/package/2006/relationships"><Relationship Id="rId0" Type="http://schemas.openxmlformats.org/officeDocument/2006/relationships/slideLayout" Target="../slideLayouts/slideLayout3.xml" /></Relationships>
</file>

<file path=ppt/slides/_rels/slide44.xml.rels><?xml version="1.0" encoding="UTF-8" standalone="yes"?><Relationships xmlns="http://schemas.openxmlformats.org/package/2006/relationships"><Relationship Id="rId0" Type="http://schemas.openxmlformats.org/officeDocument/2006/relationships/slideLayout" Target="../slideLayouts/slideLayout4.xml" /></Relationships>
</file>

<file path=ppt/slides/_rels/slide45.xml.rels><?xml version="1.0" encoding="UTF-8" standalone="yes"?><Relationships xmlns="http://schemas.openxmlformats.org/package/2006/relationships"><Relationship Id="rId0" Type="http://schemas.openxmlformats.org/officeDocument/2006/relationships/slideLayout" Target="../slideLayouts/slideLayout3.xml" /></Relationships>
</file>

<file path=ppt/slides/_rels/slide46.xml.rels><?xml version="1.0" encoding="UTF-8" standalone="yes"?><Relationships xmlns="http://schemas.openxmlformats.org/package/2006/relationships"><Relationship Id="rId0" Type="http://schemas.openxmlformats.org/officeDocument/2006/relationships/slideLayout" Target="../slideLayouts/slideLayout4.xml" /></Relationships>
</file>

<file path=ppt/slides/_rels/slide47.xml.rels><?xml version="1.0" encoding="UTF-8" standalone="yes"?><Relationships xmlns="http://schemas.openxmlformats.org/package/2006/relationships"><Relationship Id="rId0" Type="http://schemas.openxmlformats.org/officeDocument/2006/relationships/slideLayout" Target="../slideLayouts/slideLayout3.xml" /></Relationships>
</file>

<file path=ppt/slides/_rels/slide48.xml.rels><?xml version="1.0" encoding="UTF-8" standalone="yes"?><Relationships xmlns="http://schemas.openxmlformats.org/package/2006/relationships"><Relationship Id="rId1" Type="http://schemas.openxmlformats.org/officeDocument/2006/relationships/notesSlide" Target="../notesSlides/notesSlide34.xml" /><Relationship Id="rId0" Type="http://schemas.openxmlformats.org/officeDocument/2006/relationships/slideLayout" Target="../slideLayouts/slideLayout4.xml" /></Relationships>
</file>

<file path=ppt/slides/_rels/slide49.xml.rels><?xml version="1.0" encoding="UTF-8" standalone="yes"?><Relationships xmlns="http://schemas.openxmlformats.org/package/2006/relationships"><Relationship Id="rId0" Type="http://schemas.openxmlformats.org/officeDocument/2006/relationships/slideLayout" Target="../slideLayouts/slideLayout4.xml" /></Relationships>
</file>

<file path=ppt/slides/_rels/slide50.xml.rels><?xml version="1.0" encoding="UTF-8" standalone="yes"?><Relationships xmlns="http://schemas.openxmlformats.org/package/2006/relationships"><Relationship Id="rId0" Type="http://schemas.openxmlformats.org/officeDocument/2006/relationships/slideLayout" Target="../slideLayouts/slideLayout4.xml" /></Relationships>
</file>

<file path=ppt/slides/_rels/slide51.xml.rels><?xml version="1.0" encoding="UTF-8" standalone="yes"?><Relationships xmlns="http://schemas.openxmlformats.org/package/2006/relationships"><Relationship Id="rId1" Type="http://schemas.openxmlformats.org/officeDocument/2006/relationships/notesSlide" Target="../notesSlides/notesSlide36.xml" /><Relationship Id="rId0"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p:cSld>
    <p:spTree>
      <p:nvGrpSpPr>
        <p:cNvPr id="1" name=""/>
        <p:cNvGrpSpPr/>
        <p:nvPr/>
      </p:nvGrpSpPr>
      <p:grpSpPr>
        <a:xfrm>
          <a:off x="0" y="0"/>
          <a:ext cx="0" cy="0"/>
          <a:chOff x="0" y="0"/>
          <a:chExt cx="0" cy="0"/>
        </a:xfrm>
      </p:grpSpPr>
      <p:sp>
        <p:nvSpPr>
          <p:cNvPr id="2" name="Rectangle 2"/>
          <p:cNvSpPr>
            <a:spLocks noGrp="true" noChangeArrowheads="true"/>
          </p:cNvSpPr>
          <p:nvPr>
            <p:ph type="ctrTitle" idx="4294967295"/>
          </p:nvPr>
        </p:nvSpPr>
        <p:spPr>
          <a:xfrm>
            <a:off x="1945922" y="735429"/>
            <a:ext cx="8300156" cy="1856509"/>
          </a:xfrm>
        </p:spPr>
        <p:txBody>
          <a:bodyPr>
            <a:normAutofit fontScale="90000"/>
          </a:bodyPr>
          <a:lstStyle/>
          <a:p>
            <a:pPr algn="ctr">
              <a:lnSpc>
                <a:spcPct val="150000"/>
              </a:lnSpc>
              <a:buNone/>
              <a:defRPr sz="4400">
                <a:solidFill>
                  <a:schemeClr val="tx1">
                    <a:alpha val="100000"/>
                  </a:schemeClr>
                </a:solidFill>
                <a:latin typeface="Arial Black"/>
                <a:ea typeface="微软雅黑"/>
                <a:cs typeface="+mj-cs"/>
              </a:defRPr>
            </a:pPr>
            <a:r>
              <a:rPr lang="zh-CN" sz="6700" b="true">
                <a:solidFill>
                  <a:srgbClr val="1057CE">
                    <a:alpha val="100000"/>
                  </a:srgbClr>
                </a:solidFill>
                <a:latin typeface="微软雅黑"/>
                <a:ea typeface="微软雅黑"/>
                <a:cs typeface="+mj-cs"/>
              </a:rPr>
              <a:t>软件工程课程设计汇报
</a:t>
            </a:r>
            <a:r>
              <a:rPr lang="zh-CN" sz="4400" b="true">
                <a:solidFill>
                  <a:schemeClr val="tx1">
                    <a:alpha val="100000"/>
                  </a:schemeClr>
                </a:solidFill>
                <a:latin typeface="微软雅黑"/>
                <a:ea typeface="微软雅黑"/>
                <a:cs typeface="+mj-cs"/>
              </a:rPr>
              <a:t>“</a:t>
            </a:r>
            <a:r>
              <a:rPr lang="zh-CN" b="true">
                <a:solidFill>
                  <a:schemeClr val="tx1">
                    <a:alpha val="100000"/>
                  </a:schemeClr>
                </a:solidFill>
                <a:latin typeface="微软雅黑"/>
                <a:ea typeface="微软雅黑"/>
                <a:cs typeface="+mj-cs"/>
              </a:rPr>
              <a:t>益起分类”</a:t>
            </a:r>
            <a:r>
              <a:rPr lang="en-US" b="true">
                <a:solidFill>
                  <a:schemeClr val="tx1">
                    <a:alpha val="100000"/>
                  </a:schemeClr>
                </a:solidFill>
                <a:latin typeface="微软雅黑"/>
                <a:ea typeface="微软雅黑"/>
                <a:cs typeface="+mj-cs"/>
              </a:rPr>
              <a:t>—— </a:t>
            </a:r>
            <a:r>
              <a:rPr lang="zh-CN" sz="4400" b="true">
                <a:solidFill>
                  <a:schemeClr val="tx1">
                    <a:alpha val="100000"/>
                  </a:schemeClr>
                </a:solidFill>
                <a:latin typeface="微软雅黑"/>
                <a:ea typeface="微软雅黑"/>
                <a:cs typeface="+mj-cs"/>
              </a:rPr>
              <a:t>垃圾分类小程序</a:t>
            </a:r>
            <a:endParaRPr/>
          </a:p>
        </p:txBody>
      </p:sp>
      <p:sp>
        <p:nvSpPr>
          <p:cNvPr id="3" name="Rectangle 3"/>
          <p:cNvSpPr>
            <a:spLocks noGrp="true" noChangeArrowheads="true"/>
          </p:cNvSpPr>
          <p:nvPr>
            <p:ph type="subTitle" idx="4294967295"/>
          </p:nvPr>
        </p:nvSpPr>
        <p:spPr>
          <a:xfrm>
            <a:off x="2946401" y="3609991"/>
            <a:ext cx="6121400" cy="1584325"/>
          </a:xfrm>
          <a:noFill/>
        </p:spPr>
        <p:txBody>
          <a:bodyPr>
            <a:normAutofit fontScale="100000"/>
          </a:bodyPr>
          <a:lstStyle/>
          <a:p>
            <a:pPr algn="ctr">
              <a:lnSpc>
                <a:spcPct val="120000"/>
              </a:lnSpc>
              <a:buFont typeface="Arial" panose="020B0604020202020204" pitchFamily="34" charset="0"/>
              <a:buChar char="•"/>
            </a:pPr>
            <a:r>
              <a:rPr lang="zh-CN"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rPr>
              <a:t>组长： 黄甜甜</a:t>
            </a:r>
            <a:endParaRPr lang="en-US"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endParaRPr>
          </a:p>
          <a:p>
            <a:pPr algn="ctr">
              <a:lnSpc>
                <a:spcPct val="120000"/>
              </a:lnSpc>
              <a:buFont typeface="Arial" panose="020B0604020202020204" pitchFamily="34" charset="0"/>
              <a:buChar char="•"/>
            </a:pPr>
            <a:r>
              <a:rPr lang="zh-CN"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rPr>
              <a:t>项目团队成员：张赟琦、白学晶、蒋婉雯</a:t>
            </a:r>
            <a:endParaRPr/>
          </a:p>
        </p:txBody>
      </p:sp>
      <p:sp>
        <p:nvSpPr>
          <p:cNvPr id="4" name="文本框 1"/>
          <p:cNvSpPr txBox="true"/>
          <p:nvPr/>
        </p:nvSpPr>
        <p:spPr>
          <a:xfrm rot="0" flipH="false" flipV="false">
            <a:off x="5323852" y="5606009"/>
            <a:ext cx="2235200" cy="393700"/>
          </a:xfrm>
          <a:prstGeom prst="rect">
            <a:avLst/>
          </a:prstGeom>
          <a:noFill/>
        </p:spPr>
        <p:txBody>
          <a:bodyPr wrap="square">
            <a:spAutoFit/>
          </a:bodyPr>
          <a:lstStyle/>
          <a:p>
            <a:pPr/>
            <a:r>
              <a:rPr lang="en-US" sz="2000">
                <a:solidFill>
                  <a:schemeClr val="bg1">
                    <a:alpha val="100000"/>
                  </a:schemeClr>
                </a:solidFill>
              </a:rPr>
              <a:t>2024-11-11</a:t>
            </a:r>
            <a:endParaRPr/>
          </a:p>
        </p:txBody>
      </p:sp>
    </p:spTree>
  </p:cSld>
  <p:clrMapOvr>
    <a:masterClrMapping/>
  </p:clrMapOvr>
</p:sld>
</file>

<file path=ppt/slides/slide2.xml><?xml version="1.0" encoding="utf-8"?>
<p:sld xmlns:a14="http://schemas.microsoft.com/office/drawing/2010/main" xmlns:a="http://schemas.openxmlformats.org/drawingml/2006/main" xmlns:p="http://schemas.openxmlformats.org/presentationml/2006/main" xmlns:r="http://schemas.openxmlformats.org/officeDocument/2006/relationships">
  <p:cSld>
    <p:spTree>
      <p:nvGrpSpPr>
        <p:cNvPr id="62" name=""/>
        <p:cNvGrpSpPr/>
        <p:nvPr/>
      </p:nvGrpSpPr>
      <p:grpSpPr>
        <a:xfrm>
          <a:off x="0" y="0"/>
          <a:ext cx="0" cy="0"/>
          <a:chOff x="0" y="0"/>
          <a:chExt cx="0" cy="0"/>
        </a:xfrm>
      </p:grpSpPr>
      <p:pic>
        <p:nvPicPr>
          <p:cNvPr id="63" name="图片 46" descr="建筑的设计  低可信度描述已自动生成"/>
          <p:cNvPicPr>
            <a:picLocks noChangeAspect="true"/>
          </p:cNvPicPr>
          <p:nvPr/>
        </p:nvPicPr>
        <p:blipFill rotWithShape="true">
          <a:blip r:embed="rId2">
            <a:extLst>
              <a:ext uri="{BEBA8EAE-BF5A-486C-A8C5-ECC9F3942E4B}">
                <a14:imgProps>
                  <a14:imgLayer r:embed="rId3">
                    <a14:imgEffect>
                      <a14:brightnessContrast contrast="40000"/>
                    </a14:imgEffect>
                  </a14:imgLayer>
                </a14:imgProps>
              </a:ext>
              <a:ext uri="{28A0092B-C50C-407E-A947-70E740481C1C}"/>
            </a:extLst>
          </a:blip>
          <a:srcRect l="20486"/>
          <a:stretch>
            <a:fillRect/>
          </a:stretch>
        </p:blipFill>
        <p:spPr>
          <a:xfrm rot="5400000" flipH="true">
            <a:off x="2677104" y="-2640788"/>
            <a:ext cx="6858001" cy="12212208"/>
          </a:xfrm>
          <a:prstGeom prst="rect">
            <a:avLst/>
          </a:prstGeom>
        </p:spPr>
      </p:pic>
      <p:sp>
        <p:nvSpPr>
          <p:cNvPr id="64"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spAutoFit/>
          </a:bodyPr>
          <a:lstStyle/>
          <a:p>
            <a:pPr algn="ctr"/>
            <a:endParaRPr lang="zh-CN" altLang="en-US"/>
          </a:p>
        </p:txBody>
      </p:sp>
      <p:sp>
        <p:nvSpPr>
          <p:cNvPr id="65" name="文本框 14"/>
          <p:cNvSpPr txBox="true"/>
          <p:nvPr/>
        </p:nvSpPr>
        <p:spPr>
          <a:xfrm>
            <a:off x="7334510" y="523797"/>
            <a:ext cx="3580411" cy="523220"/>
          </a:xfrm>
          <a:prstGeom prst="rect">
            <a:avLst/>
          </a:prstGeom>
          <a:noFill/>
        </p:spPr>
        <p:txBody>
          <a:bodyPr wrap="square">
            <a:spAutoFit/>
          </a:bodyPr>
          <a:lstStyle/>
          <a:p>
            <a:pPr/>
            <a:r>
              <a:rPr lang="zh-CN" altLang="en-US" sz="2800" b="true" dirty="false">
                <a:latin typeface="+mj-ea"/>
                <a:ea typeface="+mj-ea"/>
              </a:rPr>
              <a:t>软件创意与需求</a:t>
            </a:r>
            <a:endParaRPr lang="zh-CN" altLang="en-US" sz="2800" b="true" dirty="false">
              <a:latin typeface="+mj-ea"/>
              <a:ea typeface="+mj-ea"/>
            </a:endParaRPr>
          </a:p>
        </p:txBody>
      </p:sp>
      <p:grpSp>
        <p:nvGrpSpPr>
          <p:cNvPr id="66" name="组合 29"/>
          <p:cNvGrpSpPr/>
          <p:nvPr/>
        </p:nvGrpSpPr>
        <p:grpSpPr>
          <a:xfrm>
            <a:off x="6635937" y="573828"/>
            <a:ext cx="672990" cy="672988"/>
            <a:chOff x="7747111" y="1775611"/>
            <a:chExt cx="672990" cy="672988"/>
          </a:xfrm>
        </p:grpSpPr>
        <p:sp>
          <p:nvSpPr>
            <p:cNvPr id="67"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6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69" name="文本框 28"/>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01</a:t>
              </a:r>
              <a:endParaRPr lang="zh-CN" altLang="en-US" dirty="false">
                <a:solidFill>
                  <a:schemeClr val="bg1"/>
                </a:solidFill>
              </a:endParaRPr>
            </a:p>
          </p:txBody>
        </p:sp>
      </p:grpSp>
      <p:sp>
        <p:nvSpPr>
          <p:cNvPr id="70" name="文本框 16"/>
          <p:cNvSpPr txBox="true"/>
          <p:nvPr/>
        </p:nvSpPr>
        <p:spPr>
          <a:xfrm>
            <a:off x="7334510" y="1265330"/>
            <a:ext cx="3571508"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软件需求分析</a:t>
            </a:r>
            <a:endParaRPr lang="zh-CN" altLang="en-US" sz="2800" dirty="false"/>
          </a:p>
        </p:txBody>
      </p:sp>
      <p:grpSp>
        <p:nvGrpSpPr>
          <p:cNvPr id="71" name="组合 30"/>
          <p:cNvGrpSpPr/>
          <p:nvPr/>
        </p:nvGrpSpPr>
        <p:grpSpPr>
          <a:xfrm>
            <a:off x="6635937" y="1298546"/>
            <a:ext cx="672990" cy="672988"/>
            <a:chOff x="7747111" y="1775611"/>
            <a:chExt cx="672990" cy="672988"/>
          </a:xfrm>
        </p:grpSpPr>
        <p:sp>
          <p:nvSpPr>
            <p:cNvPr id="7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7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74" name="文本框 33"/>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02</a:t>
              </a:r>
              <a:endParaRPr lang="zh-CN" altLang="en-US" dirty="false">
                <a:solidFill>
                  <a:schemeClr val="bg1"/>
                </a:solidFill>
              </a:endParaRPr>
            </a:p>
          </p:txBody>
        </p:sp>
      </p:grpSp>
      <p:sp>
        <p:nvSpPr>
          <p:cNvPr id="75" name="文本框 18"/>
          <p:cNvSpPr txBox="true"/>
          <p:nvPr/>
        </p:nvSpPr>
        <p:spPr>
          <a:xfrm>
            <a:off x="7292600" y="2042098"/>
            <a:ext cx="3819095"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软件设计与建模</a:t>
            </a:r>
            <a:endParaRPr lang="zh-CN" altLang="en-US" sz="2800" dirty="false"/>
          </a:p>
        </p:txBody>
      </p:sp>
      <p:grpSp>
        <p:nvGrpSpPr>
          <p:cNvPr id="76" name="组合 34"/>
          <p:cNvGrpSpPr/>
          <p:nvPr/>
        </p:nvGrpSpPr>
        <p:grpSpPr>
          <a:xfrm>
            <a:off x="6635937" y="2042098"/>
            <a:ext cx="672990" cy="672988"/>
            <a:chOff x="7747111" y="1775611"/>
            <a:chExt cx="672990" cy="672988"/>
          </a:xfrm>
        </p:grpSpPr>
        <p:sp>
          <p:nvSpPr>
            <p:cNvPr id="77"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78"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79" name="文本框 37"/>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03</a:t>
              </a:r>
              <a:endParaRPr lang="zh-CN" altLang="en-US" dirty="false">
                <a:solidFill>
                  <a:schemeClr val="bg1"/>
                </a:solidFill>
              </a:endParaRPr>
            </a:p>
          </p:txBody>
        </p:sp>
      </p:grpSp>
      <p:sp>
        <p:nvSpPr>
          <p:cNvPr id="80" name="文本框 19"/>
          <p:cNvSpPr txBox="true"/>
          <p:nvPr/>
        </p:nvSpPr>
        <p:spPr>
          <a:xfrm>
            <a:off x="7263580" y="2751983"/>
            <a:ext cx="4747797"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代码编写与测试</a:t>
            </a:r>
            <a:endParaRPr lang="zh-CN" altLang="en-US" sz="2800" dirty="false"/>
          </a:p>
        </p:txBody>
      </p:sp>
      <p:grpSp>
        <p:nvGrpSpPr>
          <p:cNvPr id="81" name="组合 38"/>
          <p:cNvGrpSpPr/>
          <p:nvPr/>
        </p:nvGrpSpPr>
        <p:grpSpPr>
          <a:xfrm>
            <a:off x="6635937" y="2785141"/>
            <a:ext cx="672990" cy="672988"/>
            <a:chOff x="7747111" y="1775611"/>
            <a:chExt cx="672990" cy="672988"/>
          </a:xfrm>
        </p:grpSpPr>
        <p:sp>
          <p:nvSpPr>
            <p:cNvPr id="82"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83"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84" name="文本框 41"/>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04</a:t>
              </a:r>
              <a:endParaRPr lang="zh-CN" altLang="en-US" dirty="false">
                <a:solidFill>
                  <a:schemeClr val="bg1"/>
                </a:solidFill>
              </a:endParaRPr>
            </a:p>
          </p:txBody>
        </p:sp>
      </p:grpSp>
      <p:sp>
        <p:nvSpPr>
          <p:cNvPr id="85"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true">
            <a:gsLst>
              <a:gs pos="100000">
                <a:schemeClr val="accent1"/>
              </a:gs>
              <a:gs pos="0">
                <a:schemeClr val="accent1">
                  <a:lumMod val="75000"/>
                </a:schemeClr>
              </a:gs>
            </a:gsLst>
            <a:lin ang="0" scaled="true"/>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false" anchor="ctr">
            <a:spAutoFit/>
          </a:bodyPr>
          <a:lstStyle/>
          <a:p>
            <a:pPr algn="ctr"/>
            <a:endParaRPr lang="zh-CN" altLang="en-US"/>
          </a:p>
        </p:txBody>
      </p:sp>
      <p:pic>
        <p:nvPicPr>
          <p:cNvPr id="86" name="图片 53" descr="人在切蛋糕  描述已自动生成"/>
          <p:cNvPicPr>
            <a:picLocks noChangeAspect="true"/>
          </p:cNvPicPr>
          <p:nvPr/>
        </p:nvPicPr>
        <p:blipFill>
          <a:blip r:embed="rId4">
            <a:alphaModFix amt="12000"/>
            <a:extLst>
              <a:ext uri="{28A0092B-C50C-407E-A947-70E740481C1C}"/>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87" name="文本框 12"/>
          <p:cNvSpPr txBox="true"/>
          <p:nvPr/>
        </p:nvSpPr>
        <p:spPr>
          <a:xfrm>
            <a:off x="1169785" y="2204445"/>
            <a:ext cx="3134191" cy="1862048"/>
          </a:xfrm>
          <a:prstGeom prst="rect">
            <a:avLst/>
          </a:prstGeom>
          <a:noFill/>
        </p:spPr>
        <p:txBody>
          <a:bodyPr wrap="none" rtlCol="false">
            <a:spAutoFit/>
          </a:bodyPr>
          <a:lstStyle/>
          <a:p>
            <a:pPr/>
            <a:r>
              <a:rPr lang="zh-CN" altLang="en-US" sz="11500" b="true" dirty="false">
                <a:solidFill>
                  <a:schemeClr val="bg1"/>
                </a:solidFill>
              </a:rPr>
              <a:t>目录</a:t>
            </a:r>
            <a:endParaRPr lang="zh-CN" altLang="en-US" sz="11500" b="true" dirty="false">
              <a:solidFill>
                <a:schemeClr val="bg1"/>
              </a:solidFill>
            </a:endParaRPr>
          </a:p>
        </p:txBody>
      </p:sp>
      <p:sp>
        <p:nvSpPr>
          <p:cNvPr id="88" name="文本框 48"/>
          <p:cNvSpPr txBox="true"/>
          <p:nvPr/>
        </p:nvSpPr>
        <p:spPr>
          <a:xfrm>
            <a:off x="1282156" y="3914039"/>
            <a:ext cx="2909448" cy="400110"/>
          </a:xfrm>
          <a:prstGeom prst="rect">
            <a:avLst/>
          </a:prstGeom>
          <a:noFill/>
        </p:spPr>
        <p:txBody>
          <a:bodyPr wrap="square">
            <a:spAutoFit/>
          </a:bodyPr>
          <a:lstStyle/>
          <a:p>
            <a:pPr algn="dist"/>
            <a:r>
              <a:rPr lang="zh-CN" altLang="en-US" sz="2000" dirty="false">
                <a:solidFill>
                  <a:schemeClr val="bg1"/>
                </a:solidFill>
                <a:latin typeface="+mj-lt"/>
              </a:rPr>
              <a:t>Table of contents</a:t>
            </a:r>
            <a:endParaRPr lang="zh-CN" altLang="en-US" sz="2000" dirty="false">
              <a:solidFill>
                <a:schemeClr val="bg1"/>
              </a:solidFill>
              <a:latin typeface="+mj-lt"/>
            </a:endParaRPr>
          </a:p>
        </p:txBody>
      </p:sp>
      <p:grpSp>
        <p:nvGrpSpPr>
          <p:cNvPr id="89" name="组合 2"/>
          <p:cNvGrpSpPr/>
          <p:nvPr/>
        </p:nvGrpSpPr>
        <p:grpSpPr>
          <a:xfrm>
            <a:off x="6635937" y="3482996"/>
            <a:ext cx="672990" cy="672988"/>
            <a:chOff x="7747111" y="1775611"/>
            <a:chExt cx="672990" cy="672988"/>
          </a:xfrm>
        </p:grpSpPr>
        <p:sp>
          <p:nvSpPr>
            <p:cNvPr id="90"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91"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92" name="文本框 5"/>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05</a:t>
              </a:r>
              <a:endParaRPr lang="zh-CN" altLang="en-US" dirty="false">
                <a:solidFill>
                  <a:schemeClr val="bg1"/>
                </a:solidFill>
              </a:endParaRPr>
            </a:p>
          </p:txBody>
        </p:sp>
      </p:grpSp>
      <p:sp>
        <p:nvSpPr>
          <p:cNvPr id="93" name="文本框 7"/>
          <p:cNvSpPr txBox="true"/>
          <p:nvPr/>
        </p:nvSpPr>
        <p:spPr>
          <a:xfrm>
            <a:off x="7325608" y="3468170"/>
            <a:ext cx="3580410"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软件质量与保证</a:t>
            </a:r>
            <a:endParaRPr lang="zh-CN" altLang="en-US" sz="2800" dirty="false"/>
          </a:p>
        </p:txBody>
      </p:sp>
      <p:grpSp>
        <p:nvGrpSpPr>
          <p:cNvPr id="94" name="组合 9"/>
          <p:cNvGrpSpPr/>
          <p:nvPr/>
        </p:nvGrpSpPr>
        <p:grpSpPr>
          <a:xfrm>
            <a:off x="6639366" y="4196934"/>
            <a:ext cx="672990" cy="672988"/>
            <a:chOff x="7747111" y="1775611"/>
            <a:chExt cx="672990" cy="672988"/>
          </a:xfrm>
        </p:grpSpPr>
        <p:sp>
          <p:nvSpPr>
            <p:cNvPr id="95"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96"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97" name="文本框 13"/>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06</a:t>
              </a:r>
              <a:endParaRPr lang="zh-CN" altLang="en-US" dirty="false">
                <a:solidFill>
                  <a:schemeClr val="bg1"/>
                </a:solidFill>
              </a:endParaRPr>
            </a:p>
          </p:txBody>
        </p:sp>
      </p:grpSp>
      <p:sp>
        <p:nvSpPr>
          <p:cNvPr id="98" name="文本框 15"/>
          <p:cNvSpPr txBox="true"/>
          <p:nvPr/>
        </p:nvSpPr>
        <p:spPr>
          <a:xfrm>
            <a:off x="7329037" y="4182108"/>
            <a:ext cx="3580410"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开发技术与工具</a:t>
            </a:r>
            <a:endParaRPr lang="zh-CN" altLang="en-US" sz="2800" dirty="false"/>
          </a:p>
        </p:txBody>
      </p:sp>
      <p:grpSp>
        <p:nvGrpSpPr>
          <p:cNvPr id="99" name="组合 17"/>
          <p:cNvGrpSpPr/>
          <p:nvPr/>
        </p:nvGrpSpPr>
        <p:grpSpPr>
          <a:xfrm>
            <a:off x="6622685" y="4922067"/>
            <a:ext cx="672990" cy="672988"/>
            <a:chOff x="7747111" y="1775611"/>
            <a:chExt cx="672990" cy="672988"/>
          </a:xfrm>
        </p:grpSpPr>
        <p:sp>
          <p:nvSpPr>
            <p:cNvPr id="100"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101"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102" name="文本框 22"/>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07</a:t>
              </a:r>
              <a:endParaRPr lang="zh-CN" altLang="en-US" dirty="false">
                <a:solidFill>
                  <a:schemeClr val="bg1"/>
                </a:solidFill>
              </a:endParaRPr>
            </a:p>
          </p:txBody>
        </p:sp>
      </p:grpSp>
      <p:sp>
        <p:nvSpPr>
          <p:cNvPr id="103" name="文本框 23"/>
          <p:cNvSpPr txBox="true"/>
          <p:nvPr/>
        </p:nvSpPr>
        <p:spPr>
          <a:xfrm>
            <a:off x="7312356" y="4907241"/>
            <a:ext cx="3580410"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开源社区的使用</a:t>
            </a:r>
            <a:endParaRPr lang="zh-CN" altLang="en-US" sz="2800" dirty="false"/>
          </a:p>
        </p:txBody>
      </p:sp>
      <p:grpSp>
        <p:nvGrpSpPr>
          <p:cNvPr id="104" name="组合 24"/>
          <p:cNvGrpSpPr/>
          <p:nvPr/>
        </p:nvGrpSpPr>
        <p:grpSpPr>
          <a:xfrm>
            <a:off x="6650845" y="5662026"/>
            <a:ext cx="672990" cy="672988"/>
            <a:chOff x="7747111" y="1775611"/>
            <a:chExt cx="672990" cy="672988"/>
          </a:xfrm>
        </p:grpSpPr>
        <p:sp>
          <p:nvSpPr>
            <p:cNvPr id="105"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106"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sp>
          <p:nvSpPr>
            <p:cNvPr id="107" name="文本框 42"/>
            <p:cNvSpPr txBox="true"/>
            <p:nvPr/>
          </p:nvSpPr>
          <p:spPr>
            <a:xfrm>
              <a:off x="7867058" y="1927439"/>
              <a:ext cx="441146" cy="369332"/>
            </a:xfrm>
            <a:prstGeom prst="rect">
              <a:avLst/>
            </a:prstGeom>
            <a:noFill/>
          </p:spPr>
          <p:txBody>
            <a:bodyPr wrap="none" rtlCol="false">
              <a:spAutoFit/>
            </a:bodyPr>
            <a:lstStyle/>
            <a:p>
              <a:pPr/>
              <a:r>
                <a:rPr lang="en-US" altLang="zh-CN" dirty="false">
                  <a:solidFill>
                    <a:schemeClr val="bg1"/>
                  </a:solidFill>
                </a:rPr>
                <a:t>08</a:t>
              </a:r>
              <a:endParaRPr lang="zh-CN" altLang="en-US" dirty="false">
                <a:solidFill>
                  <a:schemeClr val="bg1"/>
                </a:solidFill>
              </a:endParaRPr>
            </a:p>
          </p:txBody>
        </p:sp>
      </p:grpSp>
      <p:sp>
        <p:nvSpPr>
          <p:cNvPr id="108" name="文本框 43"/>
          <p:cNvSpPr txBox="true"/>
          <p:nvPr/>
        </p:nvSpPr>
        <p:spPr>
          <a:xfrm>
            <a:off x="7340516" y="5647200"/>
            <a:ext cx="3580410" cy="523220"/>
          </a:xfrm>
          <a:prstGeom prst="rect">
            <a:avLst/>
          </a:prstGeom>
          <a:noFill/>
        </p:spPr>
        <p:txBody>
          <a:bodyPr wrap="square">
            <a:spAutoFit/>
          </a:bodyPr>
          <a:lstStyle>
            <a:defPPr>
              <a:defRPr lang="zh-CN"/>
            </a:defPPr>
            <a:lvl1pPr>
              <a:defRPr sz="3200" b="true">
                <a:latin typeface="+mj-ea"/>
                <a:ea typeface="+mj-ea"/>
              </a:defRPr>
            </a:lvl1pPr>
          </a:lstStyle>
          <a:p>
            <a:pPr/>
            <a:r>
              <a:rPr lang="zh-CN" altLang="en-US" sz="2800" dirty="false"/>
              <a:t>实践收获与感受</a:t>
            </a:r>
            <a:endParaRPr lang="zh-CN" altLang="en-US" sz="2800" dirty="false"/>
          </a:p>
        </p:txBody>
      </p:sp>
    </p:spTree>
  </p:cSld>
  <p:clrMapOvr>
    <a:masterClrMapping/>
  </p:clrMapOvr>
</p:sld>
</file>

<file path=ppt/slides/slide3.xml><?xml version="1.0" encoding="utf-8"?>
<p:sld xmlns:a="http://schemas.openxmlformats.org/drawingml/2006/main" xmlns:p="http://schemas.openxmlformats.org/presentationml/2006/main">
  <p:cSld>
    <p:spTree>
      <p:nvGrpSpPr>
        <p:cNvPr id="182" name=""/>
        <p:cNvGrpSpPr/>
        <p:nvPr/>
      </p:nvGrpSpPr>
      <p:grpSpPr>
        <a:xfrm>
          <a:off x="0" y="0"/>
          <a:ext cx="0" cy="0"/>
          <a:chOff x="0" y="0"/>
          <a:chExt cx="0" cy="0"/>
        </a:xfrm>
      </p:grpSpPr>
      <p:sp>
        <p:nvSpPr>
          <p:cNvPr id="183"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软件创意与需求</a:t>
            </a:r>
            <a:endParaRPr lang="zh-CN" altLang="en-US" sz="4400" b="true" dirty="false">
              <a:solidFill>
                <a:schemeClr val="bg1"/>
              </a:solidFill>
            </a:endParaRPr>
          </a:p>
          <a:p>
            <a:pPr/>
            <a:endParaRPr lang="zh-CN" altLang="en-US" sz="4400" b="true" dirty="false">
              <a:solidFill>
                <a:schemeClr val="bg1"/>
              </a:solidFill>
            </a:endParaRPr>
          </a:p>
        </p:txBody>
      </p:sp>
      <p:sp>
        <p:nvSpPr>
          <p:cNvPr id="184"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01</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228" name=""/>
        <p:cNvGrpSpPr/>
        <p:nvPr/>
      </p:nvGrpSpPr>
      <p:grpSpPr>
        <a:xfrm>
          <a:off x="0" y="0"/>
          <a:ext cx="0" cy="0"/>
          <a:chOff x="0" y="0"/>
          <a:chExt cx="0" cy="0"/>
        </a:xfrm>
      </p:grpSpPr>
      <p:sp>
        <p:nvSpPr>
          <p:cNvPr id="229" name="内容占位符 2"/>
          <p:cNvSpPr>
            <a:spLocks noGrp="true"/>
          </p:cNvSpPr>
          <p:nvPr>
            <p:ph idx="4294967295"/>
          </p:nvPr>
        </p:nvSpPr>
        <p:spPr>
          <a:xfrm rot="0" flipH="false" flipV="false">
            <a:off x="281670" y="1474576"/>
            <a:ext cx="7435850" cy="4451350"/>
          </a:xfrm>
        </p:spPr>
        <p:txBody>
          <a:bodyPr>
            <a:spAutoFit/>
          </a:bodyPr>
          <a:lstStyle/>
          <a:p>
            <a:pPr>
              <a:buFont typeface="Arial" panose="020B0604020202020204" pitchFamily="34" charset="0"/>
              <a:buChar char="•"/>
            </a:pPr>
            <a:r>
              <a:rPr lang="zh-CN"/>
              <a:t>现实问题</a:t>
            </a:r>
            <a:endParaRPr lang="zh-CN"/>
          </a:p>
          <a:p>
            <a:pPr marL="457200" lvl="1" indent="0">
              <a:buFont typeface="Arial" panose="020B0604020202020204" pitchFamily="34" charset="0"/>
              <a:buNone/>
            </a:pPr>
            <a:r>
              <a:rPr lang="en-US"/>
              <a:t>	</a:t>
            </a:r>
            <a:r>
              <a:rPr lang="zh-CN"/>
              <a:t>随着城市化进程的加速和人口的增长，垃圾处理问题日益严重。</a:t>
            </a:r>
            <a:r>
              <a:rPr lang="en-US"/>
              <a:t>"</a:t>
            </a:r>
            <a:r>
              <a:rPr lang="zh-CN"/>
              <a:t>益起分类</a:t>
            </a:r>
            <a:r>
              <a:rPr lang="en-US"/>
              <a:t>"</a:t>
            </a:r>
            <a:r>
              <a:rPr lang="zh-CN"/>
              <a:t>微信小程序</a:t>
            </a:r>
            <a:r>
              <a:rPr lang="zh-CN"/>
              <a:t>的开发，旨在通过信息技术提升垃圾分类的有效分类，增强公众的参与度，提高资源回收率，减少环境污染。</a:t>
            </a:r>
            <a:endParaRPr/>
          </a:p>
          <a:p>
            <a:pPr>
              <a:buFont typeface="Arial" panose="020B0604020202020204" pitchFamily="34" charset="0"/>
              <a:buChar char="•"/>
            </a:pPr>
            <a:r>
              <a:rPr lang="zh-CN"/>
              <a:t>核心功能</a:t>
            </a:r>
            <a:endParaRPr lang="zh-CN"/>
          </a:p>
          <a:p>
            <a:pPr lvl="1">
              <a:buFont typeface="Arial" panose="020B0604020202020204" pitchFamily="34" charset="0"/>
              <a:buChar char="•"/>
            </a:pPr>
            <a:r>
              <a:rPr lang="zh-CN"/>
              <a:t>拍照识别垃圾类型</a:t>
            </a:r>
            <a:endParaRPr/>
          </a:p>
          <a:p>
            <a:pPr lvl="1">
              <a:buFont typeface="Arial" panose="020B0604020202020204" pitchFamily="34" charset="0"/>
              <a:buChar char="•"/>
            </a:pPr>
            <a:r>
              <a:rPr lang="zh-CN"/>
              <a:t>垃圾分类知识科普</a:t>
            </a:r>
            <a:endParaRPr/>
          </a:p>
          <a:p>
            <a:pPr lvl="1">
              <a:buFont typeface="Arial" panose="020B0604020202020204" pitchFamily="34" charset="0"/>
              <a:buChar char="•"/>
            </a:pPr>
            <a:r>
              <a:rPr lang="en-US"/>
              <a:t>AI</a:t>
            </a:r>
            <a:r>
              <a:rPr lang="zh-CN"/>
              <a:t>问答</a:t>
            </a:r>
            <a:endParaRPr/>
          </a:p>
          <a:p>
            <a:pPr>
              <a:buFont typeface="Arial" panose="020B0604020202020204" pitchFamily="34" charset="0"/>
              <a:buChar char="•"/>
            </a:pPr>
            <a:r>
              <a:rPr lang="zh-CN"/>
              <a:t>需求创意</a:t>
            </a:r>
            <a:endParaRPr lang="zh-CN"/>
          </a:p>
          <a:p>
            <a:pPr lvl="1">
              <a:buFont typeface="Arial" panose="020B0604020202020204" pitchFamily="34" charset="0"/>
              <a:buChar char="•"/>
            </a:pPr>
            <a:r>
              <a:rPr lang="zh-CN">
                <a:latin typeface="Arial"/>
                <a:ea typeface="微软雅黑"/>
                <a:cs typeface="+mn-cs"/>
                <a:sym typeface="微软雅黑"/>
              </a:rPr>
              <a:t>引入</a:t>
            </a:r>
            <a:r>
              <a:rPr lang="en-US">
                <a:latin typeface="Arial"/>
                <a:ea typeface="微软雅黑"/>
                <a:cs typeface="+mn-cs"/>
                <a:sym typeface="微软雅黑"/>
              </a:rPr>
              <a:t>AI</a:t>
            </a:r>
            <a:r>
              <a:rPr lang="zh-CN">
                <a:latin typeface="Arial"/>
                <a:ea typeface="微软雅黑"/>
                <a:cs typeface="+mn-cs"/>
                <a:sym typeface="微软雅黑"/>
              </a:rPr>
              <a:t>服务解答用户关于垃圾分类的疑问</a:t>
            </a:r>
            <a:endParaRPr/>
          </a:p>
        </p:txBody>
      </p:sp>
      <p:sp>
        <p:nvSpPr>
          <p:cNvPr id="230" name="标题 1"/>
          <p:cNvSpPr>
            <a:spLocks noGrp="true"/>
          </p:cNvSpPr>
          <p:nvPr>
            <p:ph type="title" idx="4294967295"/>
          </p:nvPr>
        </p:nvSpPr>
        <p:spPr>
          <a:xfrm>
            <a:off x="1093304" y="939045"/>
            <a:ext cx="4532243" cy="535531"/>
          </a:xfrm>
        </p:spPr>
        <p:txBody>
          <a:bodyPr/>
          <a:lstStyle/>
          <a:p>
            <a:pPr/>
            <a:r>
              <a:rPr lang="zh-CN" altLang="en-US" sz="3200" b="true" dirty="false">
                <a:solidFill>
                  <a:srgbClr val="1057CE"/>
                </a:solidFill>
                <a:latin typeface="+mn-ea"/>
                <a:ea typeface="+mn-ea"/>
              </a:rPr>
              <a:t>软件创意与需求</a:t>
            </a:r>
            <a:endParaRPr lang="zh-CN" altLang="en-US" sz="3200" b="true" dirty="false">
              <a:solidFill>
                <a:srgbClr val="1057CE"/>
              </a:solidFill>
              <a:latin typeface="+mn-ea"/>
              <a:ea typeface="+mn-ea"/>
            </a:endParaRPr>
          </a:p>
        </p:txBody>
      </p:sp>
      <p:sp>
        <p:nvSpPr>
          <p:cNvPr id="231" name="矩形 1"/>
          <p:cNvSpPr/>
          <p:nvPr/>
        </p:nvSpPr>
        <p:spPr>
          <a:xfrm rot="0" flipH="false" flipV="false">
            <a:off x="7803941" y="552372"/>
            <a:ext cx="3075621" cy="5396871"/>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232" name="文本框 3"/>
          <p:cNvSpPr txBox="true"/>
          <p:nvPr/>
        </p:nvSpPr>
        <p:spPr>
          <a:xfrm rot="0" flipH="false" flipV="false">
            <a:off x="8830075" y="5988375"/>
            <a:ext cx="1535289" cy="369332"/>
          </a:xfrm>
          <a:prstGeom prst="rect">
            <a:avLst/>
          </a:prstGeom>
          <a:noFill/>
        </p:spPr>
        <p:txBody>
          <a:bodyPr wrap="square" rtlCol="false">
            <a:spAutoFit/>
          </a:bodyPr>
          <a:lstStyle/>
          <a:p>
            <a:pPr/>
            <a:r>
              <a:rPr lang="zh-CN" altLang="en-US" dirty="false"/>
              <a:t>宣传彩页</a:t>
            </a:r>
            <a:endParaRPr lang="zh-CN" altLang="en-US" dirty="false"/>
          </a:p>
        </p:txBody>
      </p:sp>
      <p:pic>
        <p:nvPicPr>
          <p:cNvPr id="233" name=""/>
          <p:cNvPicPr>
            <a:picLocks noChangeAspect="true"/>
          </p:cNvPicPr>
          <p:nvPr/>
        </p:nvPicPr>
        <p:blipFill>
          <a:blip r:embed="rId2"/>
          <a:stretch>
            <a:fillRect/>
          </a:stretch>
        </p:blipFill>
        <p:spPr>
          <a:xfrm rot="0" flipH="false" flipV="false">
            <a:off x="7827474" y="591772"/>
            <a:ext cx="3028555" cy="5318072"/>
          </a:xfrm>
          <a:prstGeom prst="rect"/>
        </p:spPr>
      </p:pic>
    </p:spTree>
  </p:cSld>
  <p:clrMapOvr>
    <a:masterClrMapping/>
  </p:clrMapOvr>
  <p:transition spd="slow"/>
</p:sld>
</file>

<file path=ppt/slides/slide5.xml><?xml version="1.0" encoding="utf-8"?>
<p:sld xmlns:a="http://schemas.openxmlformats.org/drawingml/2006/main" xmlns:p="http://schemas.openxmlformats.org/presentationml/2006/main">
  <p:cSld>
    <p:spTree>
      <p:nvGrpSpPr>
        <p:cNvPr id="273" name=""/>
        <p:cNvGrpSpPr/>
        <p:nvPr/>
      </p:nvGrpSpPr>
      <p:grpSpPr>
        <a:xfrm>
          <a:off x="0" y="0"/>
          <a:ext cx="0" cy="0"/>
          <a:chOff x="0" y="0"/>
          <a:chExt cx="0" cy="0"/>
        </a:xfrm>
      </p:grpSpPr>
      <p:sp>
        <p:nvSpPr>
          <p:cNvPr id="274"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软件需求分析</a:t>
            </a:r>
            <a:endParaRPr lang="zh-CN" altLang="en-US" sz="4400" b="true" dirty="false">
              <a:solidFill>
                <a:schemeClr val="bg1"/>
              </a:solidFill>
            </a:endParaRPr>
          </a:p>
          <a:p>
            <a:pPr/>
            <a:endParaRPr lang="zh-CN" altLang="en-US" sz="4400" b="true" dirty="false">
              <a:solidFill>
                <a:schemeClr val="bg1"/>
              </a:solidFill>
            </a:endParaRPr>
          </a:p>
        </p:txBody>
      </p:sp>
      <p:sp>
        <p:nvSpPr>
          <p:cNvPr id="275"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02</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287" name=""/>
        <p:cNvGrpSpPr/>
        <p:nvPr/>
      </p:nvGrpSpPr>
      <p:grpSpPr>
        <a:xfrm>
          <a:off x="0" y="0"/>
          <a:ext cx="0" cy="0"/>
          <a:chOff x="0" y="0"/>
          <a:chExt cx="0" cy="0"/>
        </a:xfrm>
      </p:grpSpPr>
      <p:sp>
        <p:nvSpPr>
          <p:cNvPr id="288" name="内容占位符 2"/>
          <p:cNvSpPr>
            <a:spLocks noGrp="true"/>
          </p:cNvSpPr>
          <p:nvPr>
            <p:ph idx="4294967295"/>
          </p:nvPr>
        </p:nvSpPr>
        <p:spPr>
          <a:xfrm>
            <a:off x="1004711" y="1712736"/>
            <a:ext cx="8343900" cy="984250"/>
          </a:xfrm>
        </p:spPr>
        <p:txBody>
          <a:bodyPr/>
          <a:lstStyle/>
          <a:p>
            <a:pPr>
              <a:buFont typeface="Arial" panose="020B0604020202020204" pitchFamily="34" charset="0"/>
              <a:buChar char="•"/>
            </a:pPr>
            <a:r>
              <a:rPr lang="zh-CN"/>
              <a:t>软件用例模型（</a:t>
            </a:r>
            <a:r>
              <a:rPr lang="zh-CN" b="true">
                <a:solidFill>
                  <a:schemeClr val="tx1">
                    <a:alpha val="100000"/>
                  </a:schemeClr>
                </a:solidFill>
              </a:rPr>
              <a:t>共有</a:t>
            </a:r>
            <a:r>
              <a:rPr lang="en-US" b="true">
                <a:solidFill>
                  <a:schemeClr val="tx1">
                    <a:alpha val="100000"/>
                  </a:schemeClr>
                </a:solidFill>
              </a:rPr>
              <a:t>5</a:t>
            </a:r>
            <a:r>
              <a:rPr lang="zh-CN" b="true">
                <a:solidFill>
                  <a:schemeClr val="tx1">
                    <a:alpha val="100000"/>
                  </a:schemeClr>
                </a:solidFill>
              </a:rPr>
              <a:t>个用例</a:t>
            </a:r>
            <a:r>
              <a:rPr lang="zh-CN"/>
              <a:t>）</a:t>
            </a:r>
            <a:endParaRPr lang="zh-CN"/>
          </a:p>
          <a:p>
            <a:pPr>
              <a:buFont typeface="Arial" panose="020B0604020202020204" pitchFamily="34" charset="0"/>
              <a:buChar char="•"/>
            </a:pPr>
            <a:endParaRPr lang="zh-CN"/>
          </a:p>
        </p:txBody>
      </p:sp>
      <p:sp>
        <p:nvSpPr>
          <p:cNvPr id="289" name="标题 1"/>
          <p:cNvSpPr>
            <a:spLocks noGrp="true"/>
          </p:cNvSpPr>
          <p:nvPr>
            <p:ph type="title" idx="4294967295"/>
          </p:nvPr>
        </p:nvSpPr>
        <p:spPr>
          <a:xfrm>
            <a:off x="1004711" y="906896"/>
            <a:ext cx="3759200"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pic>
        <p:nvPicPr>
          <p:cNvPr id="290" name=""/>
          <p:cNvPicPr/>
          <p:nvPr/>
        </p:nvPicPr>
        <p:blipFill>
          <a:blip r:embed="rId2"/>
          <a:stretch>
            <a:fillRect/>
          </a:stretch>
        </p:blipFill>
        <p:spPr>
          <a:xfrm rot="0" flipH="false" flipV="false">
            <a:off x="1803748" y="2204861"/>
            <a:ext cx="7280559" cy="4334605"/>
          </a:xfrm>
          <a:prstGeom prst="rect"/>
        </p:spPr>
      </p:pic>
    </p:spTree>
  </p:cSld>
  <p:clrMapOvr>
    <a:masterClrMapping/>
  </p:clrMapOvr>
  <p:transition spd="slow"/>
</p:sld>
</file>

<file path=ppt/slides/slide7.xml><?xml version="1.0" encoding="utf-8"?>
<p:sld xmlns:a="http://schemas.openxmlformats.org/drawingml/2006/main" xmlns:p="http://schemas.openxmlformats.org/presentationml/2006/main" xmlns:r="http://schemas.openxmlformats.org/officeDocument/2006/relationships">
  <p:cSld>
    <p:spTree>
      <p:nvGrpSpPr>
        <p:cNvPr id="291" name=""/>
        <p:cNvGrpSpPr/>
        <p:nvPr/>
      </p:nvGrpSpPr>
      <p:grpSpPr>
        <a:xfrm>
          <a:off x="0" y="0"/>
          <a:ext cx="0" cy="0"/>
          <a:chOff x="0" y="0"/>
          <a:chExt cx="0" cy="0"/>
        </a:xfrm>
      </p:grpSpPr>
      <p:sp>
        <p:nvSpPr>
          <p:cNvPr id="292" name="内容占位符 2"/>
          <p:cNvSpPr>
            <a:spLocks noGrp="true"/>
          </p:cNvSpPr>
          <p:nvPr>
            <p:ph idx="4294967295"/>
          </p:nvPr>
        </p:nvSpPr>
        <p:spPr>
          <a:xfrm rot="0" flipH="false" flipV="false">
            <a:off x="993423" y="1658775"/>
            <a:ext cx="9804400" cy="984250"/>
          </a:xfrm>
        </p:spPr>
        <p:txBody>
          <a:bodyPr/>
          <a:lstStyle/>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zh-CN" sz="2800">
                <a:solidFill>
                  <a:schemeClr val="tx1">
                    <a:alpha val="100000"/>
                  </a:schemeClr>
                </a:solidFill>
                <a:latin typeface="Arial"/>
                <a:ea typeface="微软雅黑"/>
                <a:cs typeface="+mn-cs"/>
              </a:rPr>
              <a:t>用例描述及分析顺序图</a:t>
            </a:r>
            <a:endParaRPr lang="en-US" sz="2800">
              <a:solidFill>
                <a:schemeClr val="tx1">
                  <a:alpha val="100000"/>
                </a:schemeClr>
              </a:solidFill>
              <a:latin typeface="Arial"/>
              <a:ea typeface="微软雅黑"/>
              <a:cs typeface="+mn-cs"/>
            </a:endParaRPr>
          </a:p>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en-US" sz="2800">
                <a:solidFill>
                  <a:schemeClr val="tx1">
                    <a:alpha val="100000"/>
                  </a:schemeClr>
                </a:solidFill>
                <a:latin typeface="Arial"/>
                <a:ea typeface="微软雅黑"/>
                <a:cs typeface="+mn-cs"/>
              </a:rPr>
              <a:t>1-</a:t>
            </a:r>
            <a:r>
              <a:rPr lang="zh-CN" sz="2800" b="false" i="false" u="none" strike="noStrike">
                <a:solidFill>
                  <a:schemeClr val="tx1">
                    <a:alpha val="100000"/>
                  </a:schemeClr>
                </a:solidFill>
                <a:latin typeface="Arial"/>
                <a:ea typeface="微软雅黑"/>
                <a:cs typeface="+mn-cs"/>
              </a:rPr>
              <a:t>知</a:t>
            </a:r>
            <a:r>
              <a:rPr lang="zh-CN" sz="2800" b="false">
                <a:solidFill>
                  <a:schemeClr val="tx1">
                    <a:alpha val="100000"/>
                  </a:schemeClr>
                </a:solidFill>
                <a:latin typeface="Arial"/>
                <a:ea typeface="微软雅黑"/>
                <a:cs typeface="+mn-cs"/>
              </a:rPr>
              <a:t>识科普</a:t>
            </a:r>
            <a:r>
              <a:rPr lang="zh-CN" sz="2800">
                <a:solidFill>
                  <a:schemeClr val="tx1">
                    <a:alpha val="100000"/>
                  </a:schemeClr>
                </a:solidFill>
                <a:latin typeface="Arial"/>
                <a:ea typeface="微软雅黑"/>
                <a:cs typeface="+mn-cs"/>
              </a:rPr>
              <a:t>用例</a:t>
            </a:r>
            <a:endParaRPr sz="2800">
              <a:solidFill>
                <a:schemeClr val="tx1">
                  <a:alpha val="100000"/>
                </a:schemeClr>
              </a:solidFill>
              <a:latin typeface="Arial"/>
              <a:ea typeface="微软雅黑"/>
              <a:cs typeface="+mn-cs"/>
            </a:endParaRPr>
          </a:p>
        </p:txBody>
      </p:sp>
      <p:sp>
        <p:nvSpPr>
          <p:cNvPr id="293" name="标题 1"/>
          <p:cNvSpPr>
            <a:spLocks noGrp="true"/>
          </p:cNvSpPr>
          <p:nvPr>
            <p:ph type="title" idx="4294967295"/>
          </p:nvPr>
        </p:nvSpPr>
        <p:spPr>
          <a:xfrm>
            <a:off x="993423" y="918185"/>
            <a:ext cx="3781777"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sp>
        <p:nvSpPr>
          <p:cNvPr id="294" name="矩形 1"/>
          <p:cNvSpPr/>
          <p:nvPr/>
        </p:nvSpPr>
        <p:spPr>
          <a:xfrm rot="0" flipH="false" flipV="false">
            <a:off x="6048721" y="814433"/>
            <a:ext cx="4749101" cy="5165703"/>
          </a:xfrm>
          <a:prstGeom prst="rect">
            <a:avLst/>
          </a:prstGeom>
          <a:solidFill>
            <a:schemeClr val="bg1">
              <a:alpha val="100000"/>
            </a:schemeClr>
          </a:solidFill>
          <a:ln w="12700">
            <a:solidFill>
              <a:srgbClr val="FFC000">
                <a:alpha val="100000"/>
              </a:srgbClr>
            </a:solidFill>
          </a:ln>
        </p:spPr>
        <p:style>
          <a:lnRef idx="2">
            <a:schemeClr val="accent2"/>
          </a:lnRef>
          <a:fillRef idx="1">
            <a:schemeClr val="lt1"/>
          </a:fillRef>
          <a:effectRef idx="0">
            <a:schemeClr val="accent2"/>
          </a:effectRef>
          <a:fontRef idx="minor">
            <a:schemeClr val="dk1"/>
          </a:fontRef>
        </p:style>
        <p:txBody>
          <a:bodyPr rtlCol="false" anchor="ctr"/>
          <a:lstStyle/>
          <a:p>
            <a:pPr>
              <a:lnSpc>
                <a:spcPct val="150000"/>
              </a:lnSpc>
            </a:pPr>
            <a:r>
              <a:rPr sz="1200">
                <a:latin typeface="仿宋"/>
                <a:ea typeface="仿宋"/>
                <a:cs typeface="+mn-cs"/>
              </a:rPr>
              <a:t>业务目标：</a:t>
            </a:r>
            <a:r>
              <a:rPr sz="1200">
                <a:latin typeface="仿宋"/>
                <a:ea typeface="仿宋"/>
                <a:cs typeface="+mn-cs"/>
              </a:rPr>
              <a:t>让用户可以</a:t>
            </a:r>
            <a:r>
              <a:rPr sz="1200">
                <a:solidFill>
                  <a:srgbClr val="000000">
                    <a:alpha val="100000"/>
                  </a:srgbClr>
                </a:solidFill>
                <a:latin typeface="仿宋"/>
                <a:ea typeface="仿宋"/>
                <a:cs typeface="+mn-cs"/>
              </a:rPr>
              <a:t>获取各类垃圾的分类知识和处理方法</a:t>
            </a:r>
            <a:endParaRPr/>
          </a:p>
          <a:p>
            <a:pPr>
              <a:lnSpc>
                <a:spcPct val="150000"/>
              </a:lnSpc>
            </a:pPr>
            <a:r>
              <a:rPr sz="1200">
                <a:solidFill>
                  <a:srgbClr val="000000">
                    <a:alpha val="100000"/>
                  </a:srgbClr>
                </a:solidFill>
                <a:latin typeface="仿宋"/>
                <a:ea typeface="仿宋"/>
                <a:cs typeface="+mn-cs"/>
              </a:rPr>
              <a:t>执行者</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用户</a:t>
            </a:r>
            <a:endParaRPr/>
          </a:p>
          <a:p>
            <a:pPr>
              <a:lnSpc>
                <a:spcPct val="150000"/>
              </a:lnSpc>
            </a:pPr>
            <a:r>
              <a:rPr sz="1200">
                <a:solidFill>
                  <a:srgbClr val="000000">
                    <a:alpha val="100000"/>
                  </a:srgbClr>
                </a:solidFill>
                <a:latin typeface="仿宋"/>
                <a:ea typeface="仿宋"/>
                <a:cs typeface="+mn-cs"/>
              </a:rPr>
              <a:t>触发条件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用户选择</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知识科普</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操作</a:t>
            </a:r>
            <a:endParaRPr/>
          </a:p>
          <a:p>
            <a:pPr>
              <a:lnSpc>
                <a:spcPct val="150000"/>
              </a:lnSpc>
            </a:pPr>
            <a:r>
              <a:rPr sz="1200">
                <a:solidFill>
                  <a:srgbClr val="000000">
                    <a:alpha val="100000"/>
                  </a:srgbClr>
                </a:solidFill>
                <a:latin typeface="仿宋"/>
                <a:ea typeface="仿宋"/>
                <a:cs typeface="+mn-cs"/>
              </a:rPr>
              <a:t>前置条件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小程序已运行</a:t>
            </a:r>
            <a:endParaRPr/>
          </a:p>
          <a:p>
            <a:pPr>
              <a:lnSpc>
                <a:spcPct val="150000"/>
              </a:lnSpc>
            </a:pPr>
            <a:r>
              <a:rPr sz="1200">
                <a:solidFill>
                  <a:srgbClr val="000000">
                    <a:alpha val="100000"/>
                  </a:srgbClr>
                </a:solidFill>
                <a:latin typeface="仿宋"/>
                <a:ea typeface="仿宋"/>
                <a:cs typeface="+mn-cs"/>
              </a:rPr>
              <a:t>基本交互动作过程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1.</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系统显示</a:t>
            </a:r>
            <a:r>
              <a:rPr sz="1200">
                <a:solidFill>
                  <a:srgbClr val="000000">
                    <a:alpha val="100000"/>
                  </a:srgbClr>
                </a:solidFill>
                <a:latin typeface="仿宋"/>
                <a:ea typeface="仿宋"/>
                <a:cs typeface="+mn-cs"/>
              </a:rPr>
              <a:t>文章</a:t>
            </a:r>
            <a:r>
              <a:rPr sz="1200">
                <a:solidFill>
                  <a:srgbClr val="000000">
                    <a:alpha val="100000"/>
                  </a:srgbClr>
                </a:solidFill>
                <a:latin typeface="仿宋"/>
                <a:ea typeface="仿宋"/>
                <a:cs typeface="+mn-cs"/>
              </a:rPr>
              <a:t>类别。</a:t>
            </a:r>
            <a:endParaRPr/>
          </a:p>
          <a:p>
            <a:pPr>
              <a:lnSpc>
                <a:spcPct val="150000"/>
              </a:lnSpc>
            </a:pPr>
            <a:r>
              <a:rPr sz="1200">
                <a:solidFill>
                  <a:srgbClr val="000000">
                    <a:alpha val="100000"/>
                  </a:srgbClr>
                </a:solidFill>
                <a:latin typeface="仿宋"/>
                <a:ea typeface="仿宋"/>
                <a:cs typeface="+mn-cs"/>
              </a:rPr>
              <a:t>2.</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用户选择自己想要了解的</a:t>
            </a:r>
            <a:r>
              <a:rPr sz="1200">
                <a:solidFill>
                  <a:srgbClr val="000000">
                    <a:alpha val="100000"/>
                  </a:srgbClr>
                </a:solidFill>
                <a:latin typeface="仿宋"/>
                <a:ea typeface="仿宋"/>
                <a:cs typeface="+mn-cs"/>
              </a:rPr>
              <a:t>类别。</a:t>
            </a:r>
            <a:endParaRPr/>
          </a:p>
          <a:p>
            <a:pPr>
              <a:lnSpc>
                <a:spcPct val="150000"/>
              </a:lnSpc>
            </a:pPr>
            <a:r>
              <a:rPr sz="1200">
                <a:solidFill>
                  <a:srgbClr val="000000">
                    <a:alpha val="100000"/>
                  </a:srgbClr>
                </a:solidFill>
                <a:latin typeface="仿宋"/>
                <a:ea typeface="仿宋"/>
                <a:cs typeface="+mn-cs"/>
              </a:rPr>
              <a:t>3.</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系统显示文章选项。</a:t>
            </a:r>
            <a:endParaRPr/>
          </a:p>
          <a:p>
            <a:pPr>
              <a:lnSpc>
                <a:spcPct val="150000"/>
              </a:lnSpc>
            </a:pPr>
            <a:r>
              <a:rPr sz="1200">
                <a:solidFill>
                  <a:srgbClr val="000000">
                    <a:alpha val="100000"/>
                  </a:srgbClr>
                </a:solidFill>
                <a:latin typeface="仿宋"/>
                <a:ea typeface="仿宋"/>
                <a:cs typeface="+mn-cs"/>
              </a:rPr>
              <a:t>4.</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用户选择想看的文章。</a:t>
            </a:r>
            <a:endParaRPr/>
          </a:p>
          <a:p>
            <a:pPr>
              <a:lnSpc>
                <a:spcPct val="150000"/>
              </a:lnSpc>
            </a:pPr>
            <a:r>
              <a:rPr sz="1200">
                <a:solidFill>
                  <a:srgbClr val="000000">
                    <a:alpha val="100000"/>
                  </a:srgbClr>
                </a:solidFill>
                <a:latin typeface="仿宋"/>
                <a:ea typeface="仿宋"/>
                <a:cs typeface="+mn-cs"/>
              </a:rPr>
              <a:t>5.</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a:t>
            </a:r>
            <a:r>
              <a:rPr sz="1200">
                <a:solidFill>
                  <a:srgbClr val="000000">
                    <a:alpha val="100000"/>
                  </a:srgbClr>
                </a:solidFill>
                <a:latin typeface="仿宋"/>
                <a:ea typeface="仿宋"/>
                <a:cs typeface="+mn-cs"/>
              </a:rPr>
              <a:t>从</a:t>
            </a:r>
            <a:r>
              <a:rPr sz="1200">
                <a:solidFill>
                  <a:srgbClr val="000000">
                    <a:alpha val="100000"/>
                  </a:srgbClr>
                </a:solidFill>
                <a:latin typeface="仿宋"/>
                <a:ea typeface="仿宋"/>
                <a:cs typeface="+mn-cs"/>
              </a:rPr>
              <a:t>推文知识里</a:t>
            </a:r>
            <a:r>
              <a:rPr sz="1200">
                <a:solidFill>
                  <a:srgbClr val="000000">
                    <a:alpha val="100000"/>
                  </a:srgbClr>
                </a:solidFill>
                <a:latin typeface="仿宋"/>
                <a:ea typeface="仿宋"/>
                <a:cs typeface="+mn-cs"/>
              </a:rPr>
              <a:t>查找到对应文章。</a:t>
            </a:r>
            <a:endParaRPr/>
          </a:p>
          <a:p>
            <a:pPr>
              <a:lnSpc>
                <a:spcPct val="150000"/>
              </a:lnSpc>
            </a:pPr>
            <a:r>
              <a:rPr sz="1200">
                <a:solidFill>
                  <a:srgbClr val="000000">
                    <a:alpha val="100000"/>
                  </a:srgbClr>
                </a:solidFill>
                <a:latin typeface="仿宋"/>
                <a:ea typeface="仿宋"/>
                <a:cs typeface="+mn-cs"/>
              </a:rPr>
              <a:t>6.</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a:t>
            </a:r>
            <a:r>
              <a:rPr sz="1200">
                <a:solidFill>
                  <a:srgbClr val="000000">
                    <a:alpha val="100000"/>
                  </a:srgbClr>
                </a:solidFill>
                <a:latin typeface="仿宋"/>
                <a:ea typeface="仿宋"/>
                <a:cs typeface="+mn-cs"/>
              </a:rPr>
              <a:t>展示</a:t>
            </a:r>
            <a:r>
              <a:rPr sz="1200">
                <a:solidFill>
                  <a:srgbClr val="000000">
                    <a:alpha val="100000"/>
                  </a:srgbClr>
                </a:solidFill>
                <a:latin typeface="仿宋"/>
                <a:ea typeface="仿宋"/>
                <a:cs typeface="+mn-cs"/>
              </a:rPr>
              <a:t>该文章</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扩展交互动作过程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6</a:t>
            </a:r>
            <a:r>
              <a:rPr sz="1200">
                <a:solidFill>
                  <a:srgbClr val="000000">
                    <a:alpha val="100000"/>
                  </a:srgbClr>
                </a:solidFill>
                <a:latin typeface="仿宋"/>
                <a:ea typeface="仿宋"/>
                <a:cs typeface="+mn-cs"/>
              </a:rPr>
              <a:t>.a.知识显示异常</a:t>
            </a:r>
            <a:endParaRPr/>
          </a:p>
          <a:p>
            <a:pPr>
              <a:lnSpc>
                <a:spcPct val="150000"/>
              </a:lnSpc>
            </a:pPr>
            <a:r>
              <a:rPr sz="1200">
                <a:solidFill>
                  <a:srgbClr val="000000">
                    <a:alpha val="100000"/>
                  </a:srgbClr>
                </a:solidFill>
                <a:latin typeface="仿宋"/>
                <a:ea typeface="仿宋"/>
                <a:cs typeface="+mn-cs"/>
              </a:rPr>
              <a:t>6</a:t>
            </a:r>
            <a:r>
              <a:rPr sz="1200">
                <a:solidFill>
                  <a:srgbClr val="000000">
                    <a:alpha val="100000"/>
                  </a:srgbClr>
                </a:solidFill>
                <a:latin typeface="仿宋"/>
                <a:ea typeface="仿宋"/>
                <a:cs typeface="+mn-cs"/>
              </a:rPr>
              <a:t>.a.1.网络异常，</a:t>
            </a:r>
            <a:r>
              <a:rPr sz="1200">
                <a:solidFill>
                  <a:srgbClr val="000000">
                    <a:alpha val="100000"/>
                  </a:srgbClr>
                </a:solidFill>
                <a:latin typeface="仿宋"/>
                <a:ea typeface="仿宋"/>
                <a:cs typeface="+mn-cs"/>
              </a:rPr>
              <a:t>查询</a:t>
            </a:r>
            <a:r>
              <a:rPr sz="1200">
                <a:solidFill>
                  <a:srgbClr val="000000">
                    <a:alpha val="100000"/>
                  </a:srgbClr>
                </a:solidFill>
                <a:latin typeface="仿宋"/>
                <a:ea typeface="仿宋"/>
                <a:cs typeface="+mn-cs"/>
              </a:rPr>
              <a:t>文章</a:t>
            </a:r>
            <a:r>
              <a:rPr sz="1200">
                <a:solidFill>
                  <a:srgbClr val="000000">
                    <a:alpha val="100000"/>
                  </a:srgbClr>
                </a:solidFill>
                <a:latin typeface="仿宋"/>
                <a:ea typeface="仿宋"/>
                <a:cs typeface="+mn-cs"/>
              </a:rPr>
              <a:t>失败，</a:t>
            </a:r>
            <a:r>
              <a:rPr sz="1200">
                <a:solidFill>
                  <a:srgbClr val="000000">
                    <a:alpha val="100000"/>
                  </a:srgbClr>
                </a:solidFill>
                <a:latin typeface="仿宋"/>
                <a:ea typeface="仿宋"/>
                <a:cs typeface="+mn-cs"/>
              </a:rPr>
              <a:t>文章显示不成功，用户需检查自己的网络</a:t>
            </a:r>
            <a:r>
              <a:rPr sz="1200">
                <a:solidFill>
                  <a:srgbClr val="000000">
                    <a:alpha val="100000"/>
                  </a:srgbClr>
                </a:solidFill>
                <a:latin typeface="仿宋"/>
                <a:ea typeface="仿宋"/>
                <a:cs typeface="+mn-cs"/>
              </a:rPr>
              <a:t>，直至网络恢复。</a:t>
            </a:r>
            <a:endParaRPr/>
          </a:p>
          <a:p>
            <a:pPr>
              <a:lnSpc>
                <a:spcPct val="150000"/>
              </a:lnSpc>
            </a:pPr>
            <a:r>
              <a:rPr sz="1200">
                <a:solidFill>
                  <a:srgbClr val="000000">
                    <a:alpha val="100000"/>
                  </a:srgbClr>
                </a:solidFill>
                <a:latin typeface="仿宋"/>
                <a:ea typeface="仿宋"/>
                <a:cs typeface="+mn-cs"/>
              </a:rPr>
              <a:t>后置条件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solidFill>
                  <a:srgbClr val="000000">
                    <a:alpha val="100000"/>
                  </a:srgbClr>
                </a:solidFill>
                <a:latin typeface="仿宋"/>
                <a:ea typeface="仿宋"/>
                <a:cs typeface="+mn-cs"/>
              </a:rPr>
              <a:t>业务规则</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latin typeface="仿宋"/>
                <a:ea typeface="仿宋"/>
                <a:cs typeface="+mn-cs"/>
              </a:rPr>
              <a:t>性能需求：</a:t>
            </a:r>
            <a:r>
              <a:rPr sz="1200">
                <a:latin typeface="仿宋"/>
                <a:ea typeface="仿宋"/>
                <a:cs typeface="+mn-cs"/>
              </a:rPr>
              <a:t>文章页面响应及时。</a:t>
            </a:r>
            <a:r>
              <a:rPr sz="1200">
                <a:latin typeface="仿宋"/>
                <a:ea typeface="仿宋"/>
                <a:cs typeface="+mn-cs"/>
              </a:rPr>
              <a:t> </a:t>
            </a:r>
            <a:endParaRPr/>
          </a:p>
          <a:p>
            <a:pPr>
              <a:lnSpc>
                <a:spcPct val="150000"/>
              </a:lnSpc>
            </a:pPr>
            <a:r>
              <a:rPr sz="1200">
                <a:latin typeface="仿宋"/>
                <a:ea typeface="仿宋"/>
                <a:cs typeface="+mn-cs"/>
              </a:rPr>
              <a:t>可靠性需求：</a:t>
            </a:r>
            <a:r>
              <a:rPr sz="1200">
                <a:latin typeface="仿宋"/>
                <a:ea typeface="仿宋"/>
                <a:cs typeface="+mn-cs"/>
              </a:rPr>
              <a:t>文章内容格式正确。</a:t>
            </a:r>
            <a:endParaRPr/>
          </a:p>
        </p:txBody>
      </p:sp>
      <p:sp>
        <p:nvSpPr>
          <p:cNvPr id="295" name="文本框 3"/>
          <p:cNvSpPr txBox="true"/>
          <p:nvPr/>
        </p:nvSpPr>
        <p:spPr>
          <a:xfrm rot="0" flipH="false" flipV="false">
            <a:off x="6942957" y="6088628"/>
            <a:ext cx="2667000" cy="374650"/>
          </a:xfrm>
          <a:prstGeom prst="rect">
            <a:avLst/>
          </a:prstGeom>
          <a:noFill/>
        </p:spPr>
        <p:txBody>
          <a:bodyPr wrap="square" rtlCol="false">
            <a:spAutoFit/>
          </a:bodyPr>
          <a:lstStyle/>
          <a:p>
            <a:pPr algn="ctr"/>
            <a:r>
              <a:rPr lang="zh-CN"/>
              <a:t>知识科普用例描述</a:t>
            </a:r>
            <a:endParaRPr/>
          </a:p>
        </p:txBody>
      </p:sp>
      <p:sp>
        <p:nvSpPr>
          <p:cNvPr id="296" name="矩形 4"/>
          <p:cNvSpPr/>
          <p:nvPr/>
        </p:nvSpPr>
        <p:spPr>
          <a:xfrm rot="0" flipH="false" flipV="false">
            <a:off x="643467" y="2751515"/>
            <a:ext cx="4749083" cy="3228623"/>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297" name="文本框 5"/>
          <p:cNvSpPr txBox="true"/>
          <p:nvPr/>
        </p:nvSpPr>
        <p:spPr>
          <a:xfrm rot="0" flipH="false" flipV="false">
            <a:off x="1552222" y="6088628"/>
            <a:ext cx="2667000" cy="374650"/>
          </a:xfrm>
          <a:prstGeom prst="rect">
            <a:avLst/>
          </a:prstGeom>
          <a:noFill/>
        </p:spPr>
        <p:txBody>
          <a:bodyPr wrap="square" rtlCol="false">
            <a:spAutoFit/>
          </a:bodyPr>
          <a:lstStyle/>
          <a:p>
            <a:pPr algn="ctr"/>
            <a:r>
              <a:rPr lang="zh-CN"/>
              <a:t>知识科普用例分析顺序图</a:t>
            </a:r>
            <a:endParaRPr/>
          </a:p>
        </p:txBody>
      </p:sp>
      <p:pic>
        <p:nvPicPr>
          <p:cNvPr id="298" name=""/>
          <p:cNvPicPr/>
          <p:nvPr/>
        </p:nvPicPr>
        <p:blipFill>
          <a:blip r:embed="rId2"/>
          <a:stretch>
            <a:fillRect/>
          </a:stretch>
        </p:blipFill>
        <p:spPr>
          <a:xfrm rot="0" flipH="false" flipV="false">
            <a:off x="681638" y="2848085"/>
            <a:ext cx="4672741" cy="3035484"/>
          </a:xfrm>
          <a:prstGeom prst="rect"/>
          <a:ln w="12700">
            <a:solidFill>
              <a:schemeClr val="bg1">
                <a:alpha val="100000"/>
              </a:schemeClr>
            </a:solidFill>
            <a:prstDash val="solid"/>
          </a:ln>
        </p:spPr>
      </p:pic>
    </p:spTree>
  </p:cSld>
  <p:clrMapOvr>
    <a:masterClrMapping/>
  </p:clrMapOvr>
  <p:transition spd="slow"/>
</p:sld>
</file>

<file path=ppt/slides/slide8.xml><?xml version="1.0" encoding="utf-8"?>
<p:sld xmlns:a="http://schemas.openxmlformats.org/drawingml/2006/main" xmlns:p="http://schemas.openxmlformats.org/presentationml/2006/main" xmlns:r="http://schemas.openxmlformats.org/officeDocument/2006/relationships">
  <p:cSld>
    <p:spTree>
      <p:nvGrpSpPr>
        <p:cNvPr id="299" name=""/>
        <p:cNvGrpSpPr/>
        <p:nvPr/>
      </p:nvGrpSpPr>
      <p:grpSpPr>
        <a:xfrm>
          <a:off x="0" y="0"/>
          <a:ext cx="0" cy="0"/>
          <a:chOff x="0" y="0"/>
          <a:chExt cx="0" cy="0"/>
        </a:xfrm>
      </p:grpSpPr>
      <p:sp>
        <p:nvSpPr>
          <p:cNvPr id="300" name="内容占位符 2"/>
          <p:cNvSpPr>
            <a:spLocks noGrp="true"/>
          </p:cNvSpPr>
          <p:nvPr>
            <p:ph idx="4294967295"/>
          </p:nvPr>
        </p:nvSpPr>
        <p:spPr>
          <a:xfrm>
            <a:off x="993423" y="1658775"/>
            <a:ext cx="9804400" cy="984250"/>
          </a:xfrm>
        </p:spPr>
        <p:txBody>
          <a:bodyPr/>
          <a:lstStyle/>
          <a:p>
            <a:pPr>
              <a:buFont typeface="Arial" panose="020B0604020202020204" pitchFamily="34" charset="0"/>
              <a:buChar char="•"/>
            </a:pPr>
            <a:r>
              <a:rPr lang="zh-CN"/>
              <a:t>用例描述及分析顺序图</a:t>
            </a:r>
            <a:endParaRPr lang="en-US"/>
          </a:p>
          <a:p>
            <a:pPr>
              <a:buFont typeface="Arial" panose="020B0604020202020204" pitchFamily="34" charset="0"/>
              <a:buChar char="•"/>
            </a:pPr>
            <a:r>
              <a:rPr lang="en-US"/>
              <a:t>2-</a:t>
            </a:r>
            <a:r>
              <a:rPr lang="zh-CN"/>
              <a:t>垃圾识别</a:t>
            </a:r>
            <a:r>
              <a:rPr lang="zh-CN"/>
              <a:t>用例</a:t>
            </a:r>
            <a:endParaRPr/>
          </a:p>
        </p:txBody>
      </p:sp>
      <p:sp>
        <p:nvSpPr>
          <p:cNvPr id="301" name="标题 1"/>
          <p:cNvSpPr>
            <a:spLocks noGrp="true"/>
          </p:cNvSpPr>
          <p:nvPr>
            <p:ph type="title" idx="4294967295"/>
          </p:nvPr>
        </p:nvSpPr>
        <p:spPr>
          <a:xfrm>
            <a:off x="993423" y="918185"/>
            <a:ext cx="3781777"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sp>
        <p:nvSpPr>
          <p:cNvPr id="302" name="矩形 1"/>
          <p:cNvSpPr/>
          <p:nvPr/>
        </p:nvSpPr>
        <p:spPr>
          <a:xfrm rot="0" flipH="false" flipV="false">
            <a:off x="993423" y="2654945"/>
            <a:ext cx="4572159" cy="3250047"/>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nSpc>
                <a:spcPct val="150000"/>
              </a:lnSpc>
            </a:pPr>
            <a:endParaRPr sz="1200">
              <a:latin typeface="仿宋"/>
              <a:ea typeface="仿宋"/>
              <a:cs typeface="+mn-cs"/>
            </a:endParaRPr>
          </a:p>
        </p:txBody>
      </p:sp>
      <p:sp>
        <p:nvSpPr>
          <p:cNvPr id="303" name="文本框 3"/>
          <p:cNvSpPr txBox="true"/>
          <p:nvPr/>
        </p:nvSpPr>
        <p:spPr>
          <a:xfrm rot="0" flipH="false" flipV="false">
            <a:off x="1946003" y="5945367"/>
            <a:ext cx="2667000" cy="368300"/>
          </a:xfrm>
          <a:prstGeom prst="rect">
            <a:avLst/>
          </a:prstGeom>
          <a:noFill/>
        </p:spPr>
        <p:txBody>
          <a:bodyPr wrap="square" rtlCol="false">
            <a:spAutoFit/>
          </a:bodyPr>
          <a:lstStyle/>
          <a:p>
            <a:pPr algn="ctr"/>
            <a:r>
              <a:rPr lang="zh-CN"/>
              <a:t>垃圾识别用例分析顺序图</a:t>
            </a:r>
            <a:endParaRPr/>
          </a:p>
        </p:txBody>
      </p:sp>
      <p:sp>
        <p:nvSpPr>
          <p:cNvPr id="304" name="矩形 4"/>
          <p:cNvSpPr/>
          <p:nvPr/>
        </p:nvSpPr>
        <p:spPr>
          <a:xfrm rot="0" flipH="false" flipV="false">
            <a:off x="6328412" y="918185"/>
            <a:ext cx="4572190" cy="4986807"/>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lvl="0">
              <a:lnSpc>
                <a:spcPct val="150000"/>
              </a:lnSpc>
            </a:pPr>
            <a:r>
              <a:rPr sz="1200">
                <a:latin typeface="FangSong"/>
                <a:ea typeface="FangSong"/>
                <a:cs typeface="+mn-cs"/>
              </a:rPr>
              <a:t>业务目标：</a:t>
            </a:r>
            <a:r>
              <a:rPr sz="1200">
                <a:solidFill>
                  <a:srgbClr val="000000">
                    <a:alpha val="100000"/>
                  </a:srgbClr>
                </a:solidFill>
                <a:latin typeface="FangSong"/>
                <a:ea typeface="FangSong"/>
                <a:cs typeface="+mn-cs"/>
              </a:rPr>
              <a:t>对垃圾的照片进行识别并分类</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执行者</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用户</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触发条件</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用户</a:t>
            </a:r>
            <a:r>
              <a:rPr sz="1200">
                <a:solidFill>
                  <a:srgbClr val="000000">
                    <a:alpha val="100000"/>
                  </a:srgbClr>
                </a:solidFill>
                <a:latin typeface="FangSong"/>
                <a:ea typeface="FangSong"/>
                <a:cs typeface="+mn-cs"/>
              </a:rPr>
              <a:t>选择</a:t>
            </a:r>
            <a:r>
              <a:rPr sz="1200">
                <a:solidFill>
                  <a:srgbClr val="000000">
                    <a:alpha val="100000"/>
                  </a:srgbClr>
                </a:solidFill>
                <a:latin typeface="FangSong"/>
                <a:ea typeface="FangSong"/>
                <a:cs typeface="+mn-cs"/>
              </a:rPr>
              <a:t>下方的相机图标来到垃圾识别界面</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前置条</a:t>
            </a:r>
            <a:r>
              <a:rPr sz="1200">
                <a:solidFill>
                  <a:srgbClr val="000000">
                    <a:alpha val="100000"/>
                  </a:srgbClr>
                </a:solidFill>
                <a:latin typeface="FangSong"/>
                <a:ea typeface="FangSong"/>
                <a:cs typeface="+mn-cs"/>
              </a:rPr>
              <a:t>件</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小程序已运行</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基本交互动作过程</a:t>
            </a:r>
            <a:r>
              <a:rPr sz="1200">
                <a:solidFill>
                  <a:srgbClr val="000000">
                    <a:alpha val="100000"/>
                  </a:srgbClr>
                </a:solidFill>
                <a:latin typeface="FangSong"/>
                <a:ea typeface="FangSong"/>
                <a:cs typeface="+mn-cs"/>
              </a:rPr>
              <a:t>：</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1.</a:t>
            </a:r>
            <a:r>
              <a:rPr sz="1200">
                <a:solidFill>
                  <a:srgbClr val="000000">
                    <a:alpha val="100000"/>
                  </a:srgbClr>
                </a:solidFill>
                <a:latin typeface="FangSong"/>
                <a:ea typeface="FangSong"/>
                <a:cs typeface="+mn-cs"/>
              </a:rPr>
              <a:t> </a:t>
            </a:r>
            <a:r>
              <a:rPr sz="1200">
                <a:solidFill>
                  <a:srgbClr val="000000">
                    <a:alpha val="100000"/>
                  </a:srgbClr>
                </a:solidFill>
                <a:latin typeface="FangSong"/>
                <a:ea typeface="FangSong"/>
                <a:cs typeface="+mn-cs"/>
              </a:rPr>
              <a:t>用户对准要识别的垃圾后选择</a:t>
            </a:r>
            <a:r>
              <a:rPr sz="1200">
                <a:solidFill>
                  <a:srgbClr val="000000">
                    <a:alpha val="100000"/>
                  </a:srgbClr>
                </a:solidFill>
                <a:latin typeface="FangSong"/>
                <a:ea typeface="FangSong"/>
                <a:cs typeface="+mn-cs"/>
              </a:rPr>
              <a:t>“拍照”</a:t>
            </a:r>
            <a:r>
              <a:rPr sz="1200">
                <a:solidFill>
                  <a:srgbClr val="000000">
                    <a:alpha val="100000"/>
                  </a:srgbClr>
                </a:solidFill>
                <a:latin typeface="FangSong"/>
                <a:ea typeface="FangSong"/>
                <a:cs typeface="+mn-cs"/>
              </a:rPr>
              <a:t>。</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2.</a:t>
            </a:r>
            <a:r>
              <a:rPr sz="1200">
                <a:solidFill>
                  <a:srgbClr val="000000">
                    <a:alpha val="100000"/>
                  </a:srgbClr>
                </a:solidFill>
                <a:latin typeface="FangSong"/>
                <a:ea typeface="FangSong"/>
                <a:cs typeface="+mn-cs"/>
              </a:rPr>
              <a:t> </a:t>
            </a:r>
            <a:r>
              <a:rPr sz="1200">
                <a:solidFill>
                  <a:srgbClr val="000000">
                    <a:alpha val="100000"/>
                  </a:srgbClr>
                </a:solidFill>
                <a:latin typeface="FangSong"/>
                <a:ea typeface="FangSong"/>
                <a:cs typeface="+mn-cs"/>
              </a:rPr>
              <a:t>系统将图片交给识别模型</a:t>
            </a:r>
            <a:r>
              <a:rPr sz="1200">
                <a:solidFill>
                  <a:srgbClr val="000000">
                    <a:alpha val="100000"/>
                  </a:srgbClr>
                </a:solidFill>
                <a:latin typeface="FangSong"/>
                <a:ea typeface="FangSong"/>
                <a:cs typeface="+mn-cs"/>
              </a:rPr>
              <a:t>。</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3.</a:t>
            </a:r>
            <a:r>
              <a:rPr sz="1200">
                <a:solidFill>
                  <a:srgbClr val="000000">
                    <a:alpha val="100000"/>
                  </a:srgbClr>
                </a:solidFill>
                <a:latin typeface="FangSong"/>
                <a:ea typeface="FangSong"/>
                <a:cs typeface="+mn-cs"/>
              </a:rPr>
              <a:t> </a:t>
            </a:r>
            <a:r>
              <a:rPr sz="1200">
                <a:solidFill>
                  <a:srgbClr val="000000">
                    <a:alpha val="100000"/>
                  </a:srgbClr>
                </a:solidFill>
                <a:latin typeface="FangSong"/>
                <a:ea typeface="FangSong"/>
                <a:cs typeface="+mn-cs"/>
              </a:rPr>
              <a:t>系统获得识别模型返回的垃圾分类标签</a:t>
            </a:r>
            <a:r>
              <a:rPr sz="1200">
                <a:solidFill>
                  <a:srgbClr val="000000">
                    <a:alpha val="100000"/>
                  </a:srgbClr>
                </a:solidFill>
                <a:latin typeface="FangSong"/>
                <a:ea typeface="FangSong"/>
                <a:cs typeface="+mn-cs"/>
              </a:rPr>
              <a:t>。</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4.</a:t>
            </a:r>
            <a:r>
              <a:rPr sz="1200">
                <a:solidFill>
                  <a:srgbClr val="000000">
                    <a:alpha val="100000"/>
                  </a:srgbClr>
                </a:solidFill>
                <a:latin typeface="FangSong"/>
                <a:ea typeface="FangSong"/>
                <a:cs typeface="+mn-cs"/>
              </a:rPr>
              <a:t> </a:t>
            </a:r>
            <a:r>
              <a:rPr sz="1200">
                <a:solidFill>
                  <a:srgbClr val="000000">
                    <a:alpha val="100000"/>
                  </a:srgbClr>
                </a:solidFill>
                <a:latin typeface="FangSong"/>
                <a:ea typeface="FangSong"/>
                <a:cs typeface="+mn-cs"/>
              </a:rPr>
              <a:t>系统根据标签获得对应的垃圾</a:t>
            </a:r>
            <a:r>
              <a:rPr lang="zh-CN" sz="1200">
                <a:solidFill>
                  <a:srgbClr val="000000">
                    <a:alpha val="100000"/>
                  </a:srgbClr>
                </a:solidFill>
                <a:latin typeface="FangSong"/>
                <a:ea typeface="FangSong"/>
                <a:cs typeface="+mn-cs"/>
              </a:rPr>
              <a:t>识别结果和</a:t>
            </a:r>
            <a:r>
              <a:rPr lang="zh-CN" sz="1200">
                <a:solidFill>
                  <a:srgbClr val="000000">
                    <a:alpha val="100000"/>
                  </a:srgbClr>
                </a:solidFill>
                <a:latin typeface="FangSong"/>
                <a:ea typeface="FangSong"/>
                <a:cs typeface="+mn-cs"/>
              </a:rPr>
              <a:t>类型</a:t>
            </a:r>
            <a:r>
              <a:rPr sz="1200">
                <a:solidFill>
                  <a:srgbClr val="000000">
                    <a:alpha val="100000"/>
                  </a:srgbClr>
                </a:solidFill>
                <a:latin typeface="FangSong"/>
                <a:ea typeface="FangSong"/>
                <a:cs typeface="+mn-cs"/>
              </a:rPr>
              <a:t>并展示给用户。</a:t>
            </a:r>
            <a:endParaRPr/>
          </a:p>
          <a:p>
            <a:pPr lvl="0">
              <a:lnSpc>
                <a:spcPct val="150000"/>
              </a:lnSpc>
            </a:pPr>
            <a:r>
              <a:rPr sz="1200">
                <a:solidFill>
                  <a:srgbClr val="000000">
                    <a:alpha val="100000"/>
                  </a:srgbClr>
                </a:solidFill>
                <a:latin typeface="FangSong"/>
                <a:ea typeface="FangSong"/>
                <a:cs typeface="+mn-cs"/>
              </a:rPr>
              <a:t>扩展交互动作过程</a:t>
            </a:r>
            <a:r>
              <a:rPr sz="1200">
                <a:solidFill>
                  <a:srgbClr val="000000">
                    <a:alpha val="100000"/>
                  </a:srgbClr>
                </a:solidFill>
                <a:latin typeface="FangSong"/>
                <a:ea typeface="FangSong"/>
                <a:cs typeface="+mn-cs"/>
              </a:rPr>
              <a:t>：</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1</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a.</a:t>
            </a:r>
            <a:r>
              <a:rPr sz="1200">
                <a:solidFill>
                  <a:srgbClr val="000000">
                    <a:alpha val="100000"/>
                  </a:srgbClr>
                </a:solidFill>
                <a:latin typeface="FangSong"/>
                <a:ea typeface="FangSong"/>
                <a:cs typeface="+mn-cs"/>
              </a:rPr>
              <a:t>图片识别失败</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1</a:t>
            </a:r>
            <a:r>
              <a:rPr sz="1200">
                <a:solidFill>
                  <a:srgbClr val="000000">
                    <a:alpha val="100000"/>
                  </a:srgbClr>
                </a:solidFill>
                <a:latin typeface="FangSong"/>
                <a:ea typeface="FangSong"/>
                <a:cs typeface="+mn-cs"/>
              </a:rPr>
              <a:t>.a.1 </a:t>
            </a:r>
            <a:r>
              <a:rPr sz="1200">
                <a:solidFill>
                  <a:srgbClr val="000000">
                    <a:alpha val="100000"/>
                  </a:srgbClr>
                </a:solidFill>
                <a:latin typeface="FangSong"/>
                <a:ea typeface="FangSong"/>
                <a:cs typeface="+mn-cs"/>
              </a:rPr>
              <a:t>当拍摄的图片模糊时，用户需重新拍摄，直至图片清晰使得垃圾被正常识别。</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后置条件</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无</a:t>
            </a:r>
            <a:endParaRPr sz="1800">
              <a:solidFill>
                <a:schemeClr val="dk1">
                  <a:alpha val="100000"/>
                </a:schemeClr>
              </a:solidFill>
              <a:latin typeface="Arial"/>
              <a:ea typeface="微软雅黑"/>
              <a:cs typeface="+mn-cs"/>
            </a:endParaRPr>
          </a:p>
          <a:p>
            <a:pPr lvl="0">
              <a:lnSpc>
                <a:spcPct val="150000"/>
              </a:lnSpc>
            </a:pPr>
            <a:r>
              <a:rPr sz="1200">
                <a:solidFill>
                  <a:srgbClr val="000000">
                    <a:alpha val="100000"/>
                  </a:srgbClr>
                </a:solidFill>
                <a:latin typeface="FangSong"/>
                <a:ea typeface="FangSong"/>
                <a:cs typeface="+mn-cs"/>
              </a:rPr>
              <a:t>业务规则</a:t>
            </a:r>
            <a:r>
              <a:rPr sz="1200">
                <a:solidFill>
                  <a:srgbClr val="000000">
                    <a:alpha val="100000"/>
                  </a:srgbClr>
                </a:solidFill>
                <a:latin typeface="FangSong"/>
                <a:ea typeface="FangSong"/>
                <a:cs typeface="+mn-cs"/>
              </a:rPr>
              <a:t>:</a:t>
            </a:r>
            <a:r>
              <a:rPr sz="1200">
                <a:solidFill>
                  <a:srgbClr val="000000">
                    <a:alpha val="100000"/>
                  </a:srgbClr>
                </a:solidFill>
                <a:latin typeface="FangSong"/>
                <a:ea typeface="FangSong"/>
                <a:cs typeface="+mn-cs"/>
              </a:rPr>
              <a:t>无</a:t>
            </a:r>
            <a:endParaRPr sz="1800">
              <a:solidFill>
                <a:schemeClr val="dk1">
                  <a:alpha val="100000"/>
                </a:schemeClr>
              </a:solidFill>
              <a:latin typeface="Arial"/>
              <a:ea typeface="微软雅黑"/>
              <a:cs typeface="+mn-cs"/>
            </a:endParaRPr>
          </a:p>
          <a:p>
            <a:pPr lvl="0">
              <a:lnSpc>
                <a:spcPct val="150000"/>
              </a:lnSpc>
            </a:pPr>
            <a:r>
              <a:rPr sz="1200">
                <a:latin typeface="FangSong"/>
                <a:ea typeface="FangSong"/>
                <a:cs typeface="+mn-cs"/>
              </a:rPr>
              <a:t>性能需求</a:t>
            </a:r>
            <a:r>
              <a:rPr sz="1200">
                <a:latin typeface="FangSong"/>
                <a:ea typeface="FangSong"/>
                <a:cs typeface="+mn-cs"/>
              </a:rPr>
              <a:t>:</a:t>
            </a:r>
            <a:r>
              <a:rPr sz="1200">
                <a:latin typeface="FangSong"/>
                <a:ea typeface="FangSong"/>
                <a:cs typeface="+mn-cs"/>
              </a:rPr>
              <a:t> </a:t>
            </a:r>
            <a:r>
              <a:rPr sz="1200">
                <a:latin typeface="FangSong"/>
                <a:ea typeface="FangSong"/>
                <a:cs typeface="+mn-cs"/>
              </a:rPr>
              <a:t>在</a:t>
            </a:r>
            <a:r>
              <a:rPr sz="1200">
                <a:latin typeface="FangSong"/>
                <a:ea typeface="FangSong"/>
                <a:cs typeface="+mn-cs"/>
              </a:rPr>
              <a:t>3s</a:t>
            </a:r>
            <a:r>
              <a:rPr sz="1200">
                <a:latin typeface="FangSong"/>
                <a:ea typeface="FangSong"/>
                <a:cs typeface="+mn-cs"/>
              </a:rPr>
              <a:t>内给出识别结果</a:t>
            </a:r>
            <a:endParaRPr sz="1800">
              <a:solidFill>
                <a:schemeClr val="dk1">
                  <a:alpha val="100000"/>
                </a:schemeClr>
              </a:solidFill>
              <a:latin typeface="Arial"/>
              <a:ea typeface="微软雅黑"/>
              <a:cs typeface="+mn-cs"/>
            </a:endParaRPr>
          </a:p>
          <a:p>
            <a:pPr lvl="0"/>
            <a:r>
              <a:rPr sz="1200">
                <a:latin typeface="FangSong"/>
                <a:ea typeface="FangSong"/>
                <a:cs typeface="+mn-cs"/>
              </a:rPr>
              <a:t>可靠性需求</a:t>
            </a:r>
            <a:r>
              <a:rPr sz="1200">
                <a:latin typeface="FangSong"/>
                <a:ea typeface="FangSong"/>
                <a:cs typeface="+mn-cs"/>
              </a:rPr>
              <a:t>:稳定识别清晰的图片</a:t>
            </a:r>
            <a:endParaRPr sz="1800">
              <a:solidFill>
                <a:schemeClr val="dk1">
                  <a:alpha val="100000"/>
                </a:schemeClr>
              </a:solidFill>
              <a:latin typeface="Arial"/>
              <a:ea typeface="微软雅黑"/>
              <a:cs typeface="+mn-cs"/>
            </a:endParaRPr>
          </a:p>
        </p:txBody>
      </p:sp>
      <p:sp>
        <p:nvSpPr>
          <p:cNvPr id="305" name=""/>
          <p:cNvSpPr txBox="true"/>
          <p:nvPr/>
        </p:nvSpPr>
        <p:spPr>
          <a:xfrm rot="0" flipH="false" flipV="false">
            <a:off x="7578997" y="5945367"/>
            <a:ext cx="2006600" cy="368300"/>
          </a:xfrm>
          <a:prstGeom prst="rect">
            <a:avLst/>
          </a:prstGeom>
          <a:ln w="6350">
            <a:prstDash val="solid"/>
          </a:ln>
        </p:spPr>
        <p:txBody>
          <a:bodyPr wrap="none">
            <a:spAutoFit/>
          </a:bodyPr>
          <a:p>
            <a:pPr/>
            <a:r>
              <a:rPr lang="zh-CN"/>
              <a:t>垃圾识别用例描述</a:t>
            </a:r>
            <a:endParaRPr/>
          </a:p>
        </p:txBody>
      </p:sp>
      <p:pic>
        <p:nvPicPr>
          <p:cNvPr id="306" name=""/>
          <p:cNvPicPr/>
          <p:nvPr/>
        </p:nvPicPr>
        <p:blipFill>
          <a:blip r:embed="rId2"/>
          <a:stretch>
            <a:fillRect/>
          </a:stretch>
        </p:blipFill>
        <p:spPr>
          <a:xfrm rot="0" flipH="false" flipV="false">
            <a:off x="1326027" y="2683401"/>
            <a:ext cx="4062578" cy="3221590"/>
          </a:xfrm>
          <a:prstGeom prst="rect"/>
        </p:spPr>
      </p:pic>
    </p:spTree>
  </p:cSld>
  <p:clrMapOvr>
    <a:masterClrMapping/>
  </p:clrMapOvr>
  <p:transition spd="slow"/>
</p:sld>
</file>

<file path=ppt/slides/slide9.xml><?xml version="1.0" encoding="utf-8"?>
<p:sld xmlns:a="http://schemas.openxmlformats.org/drawingml/2006/main" xmlns:p="http://schemas.openxmlformats.org/presentationml/2006/main" xmlns:r="http://schemas.openxmlformats.org/officeDocument/2006/relationships">
  <p:cSld>
    <p:spTree>
      <p:nvGrpSpPr>
        <p:cNvPr id="307" name=""/>
        <p:cNvGrpSpPr/>
        <p:nvPr/>
      </p:nvGrpSpPr>
      <p:grpSpPr>
        <a:xfrm>
          <a:off x="0" y="0"/>
          <a:ext cx="0" cy="0"/>
          <a:chOff x="0" y="0"/>
          <a:chExt cx="0" cy="0"/>
        </a:xfrm>
      </p:grpSpPr>
      <p:sp>
        <p:nvSpPr>
          <p:cNvPr id="308" name="内容占位符 2"/>
          <p:cNvSpPr>
            <a:spLocks noGrp="true"/>
          </p:cNvSpPr>
          <p:nvPr>
            <p:ph idx="4294967295"/>
          </p:nvPr>
        </p:nvSpPr>
        <p:spPr>
          <a:xfrm>
            <a:off x="993423" y="1658775"/>
            <a:ext cx="9804400" cy="984250"/>
          </a:xfrm>
        </p:spPr>
        <p:txBody>
          <a:bodyPr/>
          <a:lstStyle/>
          <a:p>
            <a:pPr>
              <a:buFont typeface="Arial" panose="020B0604020202020204" pitchFamily="34" charset="0"/>
              <a:buChar char="•"/>
            </a:pPr>
            <a:r>
              <a:rPr lang="zh-CN"/>
              <a:t>用例描述及分析顺序图</a:t>
            </a:r>
            <a:endParaRPr lang="en-US"/>
          </a:p>
          <a:p>
            <a:pPr>
              <a:buFont typeface="Arial" panose="020B0604020202020204" pitchFamily="34" charset="0"/>
              <a:buChar char="•"/>
            </a:pPr>
            <a:r>
              <a:rPr lang="en-US"/>
              <a:t>3-</a:t>
            </a:r>
            <a:r>
              <a:rPr lang="zh-CN"/>
              <a:t>知识科普维护</a:t>
            </a:r>
            <a:r>
              <a:rPr lang="zh-CN"/>
              <a:t>用例</a:t>
            </a:r>
            <a:endParaRPr/>
          </a:p>
        </p:txBody>
      </p:sp>
      <p:sp>
        <p:nvSpPr>
          <p:cNvPr id="309" name="标题 1"/>
          <p:cNvSpPr>
            <a:spLocks noGrp="true"/>
          </p:cNvSpPr>
          <p:nvPr>
            <p:ph type="title" idx="4294967295"/>
          </p:nvPr>
        </p:nvSpPr>
        <p:spPr>
          <a:xfrm>
            <a:off x="993423" y="918185"/>
            <a:ext cx="3781777"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sp>
        <p:nvSpPr>
          <p:cNvPr id="310"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311" name="文本框 3"/>
          <p:cNvSpPr txBox="true"/>
          <p:nvPr/>
        </p:nvSpPr>
        <p:spPr>
          <a:xfrm rot="0" flipH="false" flipV="false">
            <a:off x="7531524" y="5883568"/>
            <a:ext cx="2667000" cy="374650"/>
          </a:xfrm>
          <a:prstGeom prst="rect">
            <a:avLst/>
          </a:prstGeom>
          <a:noFill/>
        </p:spPr>
        <p:txBody>
          <a:bodyPr wrap="square" rtlCol="false">
            <a:spAutoFit/>
          </a:bodyPr>
          <a:lstStyle/>
          <a:p>
            <a:pPr algn="ctr"/>
            <a:r>
              <a:rPr lang="zh-CN"/>
              <a:t>知识科普用例描述</a:t>
            </a:r>
            <a:endParaRPr/>
          </a:p>
        </p:txBody>
      </p:sp>
      <p:sp>
        <p:nvSpPr>
          <p:cNvPr id="312" name="矩形 4"/>
          <p:cNvSpPr/>
          <p:nvPr/>
        </p:nvSpPr>
        <p:spPr>
          <a:xfrm rot="0" flipH="false" flipV="false">
            <a:off x="6304770" y="559157"/>
            <a:ext cx="4616580" cy="5324410"/>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nSpc>
                <a:spcPct val="150000"/>
              </a:lnSpc>
            </a:pPr>
            <a:r>
              <a:rPr sz="1200">
                <a:latin typeface="仿宋"/>
                <a:ea typeface="仿宋"/>
                <a:cs typeface="+mn-cs"/>
              </a:rPr>
              <a:t>业务目标：</a:t>
            </a:r>
            <a:r>
              <a:rPr sz="1200">
                <a:solidFill>
                  <a:srgbClr val="000000">
                    <a:alpha val="100000"/>
                  </a:srgbClr>
                </a:solidFill>
                <a:latin typeface="仿宋"/>
                <a:ea typeface="仿宋"/>
                <a:cs typeface="+mn-cs"/>
              </a:rPr>
              <a:t>对科普知识进行更新</a:t>
            </a:r>
            <a:r>
              <a:rPr sz="1200">
                <a:solidFill>
                  <a:srgbClr val="000000">
                    <a:alpha val="100000"/>
                  </a:srgbClr>
                </a:solidFill>
                <a:latin typeface="仿宋"/>
                <a:ea typeface="仿宋"/>
                <a:cs typeface="+mn-cs"/>
              </a:rPr>
              <a:t>维护</a:t>
            </a:r>
            <a:endParaRPr/>
          </a:p>
          <a:p>
            <a:pPr>
              <a:lnSpc>
                <a:spcPct val="150000"/>
              </a:lnSpc>
            </a:pPr>
            <a:r>
              <a:rPr sz="1200">
                <a:solidFill>
                  <a:srgbClr val="000000">
                    <a:alpha val="100000"/>
                  </a:srgbClr>
                </a:solidFill>
                <a:latin typeface="仿宋"/>
                <a:ea typeface="仿宋"/>
                <a:cs typeface="+mn-cs"/>
              </a:rPr>
              <a:t>执行者</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管理者</a:t>
            </a:r>
            <a:endParaRPr/>
          </a:p>
          <a:p>
            <a:pPr>
              <a:lnSpc>
                <a:spcPct val="150000"/>
              </a:lnSpc>
            </a:pPr>
            <a:r>
              <a:rPr sz="1200">
                <a:solidFill>
                  <a:srgbClr val="000000">
                    <a:alpha val="100000"/>
                  </a:srgbClr>
                </a:solidFill>
                <a:latin typeface="仿宋"/>
                <a:ea typeface="仿宋"/>
                <a:cs typeface="+mn-cs"/>
              </a:rPr>
              <a:t>触发条件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选择修改或新增文章</a:t>
            </a:r>
            <a:endParaRPr/>
          </a:p>
          <a:p>
            <a:pPr>
              <a:lnSpc>
                <a:spcPct val="150000"/>
              </a:lnSpc>
            </a:pPr>
            <a:r>
              <a:rPr sz="1200">
                <a:solidFill>
                  <a:srgbClr val="000000">
                    <a:alpha val="100000"/>
                  </a:srgbClr>
                </a:solidFill>
                <a:latin typeface="仿宋"/>
                <a:ea typeface="仿宋"/>
                <a:cs typeface="+mn-cs"/>
              </a:rPr>
              <a:t>前置条</a:t>
            </a:r>
            <a:r>
              <a:rPr sz="1200">
                <a:solidFill>
                  <a:srgbClr val="000000">
                    <a:alpha val="100000"/>
                  </a:srgbClr>
                </a:solidFill>
                <a:latin typeface="仿宋"/>
                <a:ea typeface="仿宋"/>
                <a:cs typeface="+mn-cs"/>
              </a:rPr>
              <a:t>件</a:t>
            </a:r>
            <a:r>
              <a:rPr sz="1200">
                <a:solidFill>
                  <a:srgbClr val="000000">
                    <a:alpha val="100000"/>
                  </a:srgbClr>
                </a:solidFill>
                <a:latin typeface="仿宋"/>
                <a:ea typeface="仿宋"/>
                <a:cs typeface="+mn-cs"/>
              </a:rPr>
              <a:t>:</a:t>
            </a:r>
            <a:r>
              <a:rPr sz="1200">
                <a:solidFill>
                  <a:srgbClr val="000000">
                    <a:alpha val="100000"/>
                  </a:srgbClr>
                </a:solidFill>
                <a:latin typeface="Times New Roman"/>
                <a:ea typeface="Times New Roman"/>
                <a:cs typeface="+mn-cs"/>
              </a:rPr>
              <a:t>1.</a:t>
            </a:r>
            <a:r>
              <a:rPr sz="1200">
                <a:solidFill>
                  <a:srgbClr val="000000">
                    <a:alpha val="100000"/>
                  </a:srgbClr>
                </a:solidFill>
                <a:latin typeface="仿宋"/>
                <a:ea typeface="仿宋"/>
                <a:cs typeface="+mn-cs"/>
              </a:rPr>
              <a:t>管理者</a:t>
            </a:r>
            <a:r>
              <a:rPr sz="1200">
                <a:solidFill>
                  <a:srgbClr val="000000">
                    <a:alpha val="100000"/>
                  </a:srgbClr>
                </a:solidFill>
                <a:latin typeface="仿宋"/>
                <a:ea typeface="仿宋"/>
                <a:cs typeface="+mn-cs"/>
              </a:rPr>
              <a:t>打开</a:t>
            </a:r>
            <a:r>
              <a:rPr sz="1200">
                <a:solidFill>
                  <a:srgbClr val="000000">
                    <a:alpha val="100000"/>
                  </a:srgbClr>
                </a:solidFill>
                <a:latin typeface="仿宋"/>
                <a:ea typeface="仿宋"/>
                <a:cs typeface="+mn-cs"/>
              </a:rPr>
              <a:t>后端</a:t>
            </a:r>
            <a:endParaRPr/>
          </a:p>
          <a:p>
            <a:pPr>
              <a:lnSpc>
                <a:spcPct val="150000"/>
              </a:lnSpc>
            </a:pPr>
            <a:r>
              <a:rPr sz="1200">
                <a:solidFill>
                  <a:srgbClr val="000000">
                    <a:alpha val="100000"/>
                  </a:srgbClr>
                </a:solidFill>
                <a:latin typeface="Times New Roman"/>
                <a:ea typeface="Times New Roman"/>
                <a:cs typeface="+mn-cs"/>
              </a:rPr>
              <a:t>2</a:t>
            </a:r>
            <a:r>
              <a:rPr sz="1200">
                <a:solidFill>
                  <a:srgbClr val="000000">
                    <a:alpha val="100000"/>
                  </a:srgbClr>
                </a:solidFill>
                <a:latin typeface="Times New Roman"/>
                <a:ea typeface="Times New Roman"/>
                <a:cs typeface="+mn-cs"/>
              </a:rPr>
              <a:t>.</a:t>
            </a:r>
            <a:r>
              <a:rPr sz="1200">
                <a:solidFill>
                  <a:srgbClr val="000000">
                    <a:alpha val="100000"/>
                  </a:srgbClr>
                </a:solidFill>
                <a:latin typeface="仿宋"/>
                <a:ea typeface="仿宋"/>
                <a:cs typeface="+mn-cs"/>
              </a:rPr>
              <a:t>数据库连接正常</a:t>
            </a:r>
            <a:endParaRPr/>
          </a:p>
          <a:p>
            <a:pPr>
              <a:lnSpc>
                <a:spcPct val="150000"/>
              </a:lnSpc>
            </a:pPr>
            <a:r>
              <a:rPr sz="1200">
                <a:solidFill>
                  <a:srgbClr val="000000">
                    <a:alpha val="100000"/>
                  </a:srgbClr>
                </a:solidFill>
                <a:latin typeface="仿宋"/>
                <a:ea typeface="仿宋"/>
                <a:cs typeface="+mn-cs"/>
              </a:rPr>
              <a:t>基本交互动作过程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1.</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管理者选择</a:t>
            </a:r>
            <a:r>
              <a:rPr sz="1200">
                <a:solidFill>
                  <a:srgbClr val="000000">
                    <a:alpha val="100000"/>
                  </a:srgbClr>
                </a:solidFill>
                <a:latin typeface="仿宋"/>
                <a:ea typeface="仿宋"/>
                <a:cs typeface="+mn-cs"/>
              </a:rPr>
              <a:t>“修改”或“添加文章”。</a:t>
            </a:r>
            <a:endParaRPr/>
          </a:p>
          <a:p>
            <a:pPr>
              <a:lnSpc>
                <a:spcPct val="150000"/>
              </a:lnSpc>
            </a:pPr>
            <a:r>
              <a:rPr sz="1200">
                <a:solidFill>
                  <a:srgbClr val="000000">
                    <a:alpha val="100000"/>
                  </a:srgbClr>
                </a:solidFill>
                <a:latin typeface="仿宋"/>
                <a:ea typeface="仿宋"/>
                <a:cs typeface="+mn-cs"/>
              </a:rPr>
              <a:t>2.</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系统显示详情页面。</a:t>
            </a:r>
            <a:endParaRPr/>
          </a:p>
          <a:p>
            <a:pPr>
              <a:lnSpc>
                <a:spcPct val="150000"/>
              </a:lnSpc>
            </a:pPr>
            <a:r>
              <a:rPr sz="1200">
                <a:solidFill>
                  <a:srgbClr val="000000">
                    <a:alpha val="100000"/>
                  </a:srgbClr>
                </a:solidFill>
                <a:latin typeface="仿宋"/>
                <a:ea typeface="仿宋"/>
                <a:cs typeface="+mn-cs"/>
              </a:rPr>
              <a:t>3.</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填写或修改</a:t>
            </a:r>
            <a:r>
              <a:rPr sz="1200">
                <a:solidFill>
                  <a:srgbClr val="000000">
                    <a:alpha val="100000"/>
                  </a:srgbClr>
                </a:solidFill>
                <a:latin typeface="仿宋"/>
                <a:ea typeface="仿宋"/>
                <a:cs typeface="+mn-cs"/>
              </a:rPr>
              <a:t>“类型”、“标题”、“内容”和“状态”。</a:t>
            </a:r>
            <a:endParaRPr/>
          </a:p>
          <a:p>
            <a:pPr>
              <a:lnSpc>
                <a:spcPct val="150000"/>
              </a:lnSpc>
            </a:pPr>
            <a:r>
              <a:rPr sz="1200">
                <a:solidFill>
                  <a:srgbClr val="000000">
                    <a:alpha val="100000"/>
                  </a:srgbClr>
                </a:solidFill>
                <a:latin typeface="仿宋"/>
                <a:ea typeface="仿宋"/>
                <a:cs typeface="+mn-cs"/>
              </a:rPr>
              <a:t>4.</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管理员选择</a:t>
            </a:r>
            <a:r>
              <a:rPr sz="1200">
                <a:solidFill>
                  <a:srgbClr val="000000">
                    <a:alpha val="100000"/>
                  </a:srgbClr>
                </a:solidFill>
                <a:latin typeface="仿宋"/>
                <a:ea typeface="仿宋"/>
                <a:cs typeface="+mn-cs"/>
              </a:rPr>
              <a:t>“保存”。</a:t>
            </a:r>
            <a:endParaRPr/>
          </a:p>
          <a:p>
            <a:pPr>
              <a:lnSpc>
                <a:spcPct val="150000"/>
              </a:lnSpc>
            </a:pPr>
            <a:r>
              <a:rPr sz="1200">
                <a:solidFill>
                  <a:srgbClr val="000000">
                    <a:alpha val="100000"/>
                  </a:srgbClr>
                </a:solidFill>
                <a:latin typeface="仿宋"/>
                <a:ea typeface="仿宋"/>
                <a:cs typeface="+mn-cs"/>
              </a:rPr>
              <a:t>5.</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系统将数据更新到数据库。</a:t>
            </a:r>
            <a:endParaRPr/>
          </a:p>
          <a:p>
            <a:pPr>
              <a:lnSpc>
                <a:spcPct val="150000"/>
              </a:lnSpc>
            </a:pPr>
            <a:r>
              <a:rPr sz="1200">
                <a:solidFill>
                  <a:srgbClr val="000000">
                    <a:alpha val="100000"/>
                  </a:srgbClr>
                </a:solidFill>
                <a:latin typeface="仿宋"/>
                <a:ea typeface="仿宋"/>
                <a:cs typeface="+mn-cs"/>
              </a:rPr>
              <a:t>扩展交互动作过程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3.a.没有填写标题</a:t>
            </a:r>
            <a:endParaRPr/>
          </a:p>
          <a:p>
            <a:pPr>
              <a:lnSpc>
                <a:spcPct val="150000"/>
              </a:lnSpc>
            </a:pPr>
            <a:r>
              <a:rPr sz="1200">
                <a:solidFill>
                  <a:srgbClr val="000000">
                    <a:alpha val="100000"/>
                  </a:srgbClr>
                </a:solidFill>
                <a:latin typeface="仿宋"/>
                <a:ea typeface="仿宋"/>
                <a:cs typeface="+mn-cs"/>
              </a:rPr>
              <a:t>3.a.1系统提示“请输入标题”</a:t>
            </a:r>
            <a:endParaRPr/>
          </a:p>
          <a:p>
            <a:pPr>
              <a:lnSpc>
                <a:spcPct val="150000"/>
              </a:lnSpc>
            </a:pPr>
            <a:r>
              <a:rPr sz="1200">
                <a:solidFill>
                  <a:srgbClr val="000000">
                    <a:alpha val="100000"/>
                  </a:srgbClr>
                </a:solidFill>
                <a:latin typeface="仿宋"/>
                <a:ea typeface="仿宋"/>
                <a:cs typeface="+mn-cs"/>
              </a:rPr>
              <a:t>3.a.2管理者输入标题，提示消失</a:t>
            </a:r>
            <a:endParaRPr/>
          </a:p>
          <a:p>
            <a:pPr>
              <a:lnSpc>
                <a:spcPct val="150000"/>
              </a:lnSpc>
            </a:pPr>
            <a:r>
              <a:rPr sz="1200">
                <a:solidFill>
                  <a:srgbClr val="000000">
                    <a:alpha val="100000"/>
                  </a:srgbClr>
                </a:solidFill>
                <a:latin typeface="仿宋"/>
                <a:ea typeface="仿宋"/>
                <a:cs typeface="+mn-cs"/>
              </a:rPr>
              <a:t>后置条件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数据库得到更新</a:t>
            </a:r>
            <a:endParaRPr/>
          </a:p>
          <a:p>
            <a:pPr>
              <a:lnSpc>
                <a:spcPct val="150000"/>
              </a:lnSpc>
            </a:pPr>
            <a:r>
              <a:rPr sz="1200">
                <a:solidFill>
                  <a:srgbClr val="000000">
                    <a:alpha val="100000"/>
                  </a:srgbClr>
                </a:solidFill>
                <a:latin typeface="仿宋"/>
                <a:ea typeface="仿宋"/>
                <a:cs typeface="+mn-cs"/>
              </a:rPr>
              <a:t>业务规则</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latin typeface="仿宋"/>
                <a:ea typeface="仿宋"/>
                <a:cs typeface="+mn-cs"/>
              </a:rPr>
              <a:t>性能需求</a:t>
            </a:r>
            <a:r>
              <a:rPr sz="1200">
                <a:latin typeface="仿宋"/>
                <a:ea typeface="仿宋"/>
                <a:cs typeface="+mn-cs"/>
              </a:rPr>
              <a:t>:无</a:t>
            </a:r>
            <a:endParaRPr/>
          </a:p>
          <a:p>
            <a:pPr>
              <a:lnSpc>
                <a:spcPct val="150000"/>
              </a:lnSpc>
            </a:pPr>
            <a:r>
              <a:rPr sz="1200">
                <a:latin typeface="仿宋"/>
                <a:ea typeface="仿宋"/>
                <a:cs typeface="+mn-cs"/>
              </a:rPr>
              <a:t>可靠性需求</a:t>
            </a:r>
            <a:r>
              <a:rPr sz="1200">
                <a:latin typeface="仿宋"/>
                <a:ea typeface="仿宋"/>
                <a:cs typeface="+mn-cs"/>
              </a:rPr>
              <a:t>:</a:t>
            </a:r>
            <a:r>
              <a:rPr sz="1200">
                <a:latin typeface="仿宋"/>
                <a:ea typeface="仿宋"/>
                <a:cs typeface="+mn-cs"/>
              </a:rPr>
              <a:t>更新完</a:t>
            </a:r>
            <a:r>
              <a:rPr sz="1200">
                <a:latin typeface="仿宋"/>
                <a:ea typeface="仿宋"/>
                <a:cs typeface="+mn-cs"/>
              </a:rPr>
              <a:t>要</a:t>
            </a:r>
            <a:r>
              <a:rPr sz="1200">
                <a:latin typeface="仿宋"/>
                <a:ea typeface="仿宋"/>
                <a:cs typeface="+mn-cs"/>
              </a:rPr>
              <a:t>能及时显示在小程序中</a:t>
            </a:r>
            <a:r>
              <a:rPr sz="1200">
                <a:latin typeface="仿宋"/>
                <a:ea typeface="仿宋"/>
                <a:cs typeface="+mn-cs"/>
              </a:rPr>
              <a:t>。</a:t>
            </a:r>
            <a:endParaRPr/>
          </a:p>
        </p:txBody>
      </p:sp>
      <p:sp>
        <p:nvSpPr>
          <p:cNvPr id="313" name="文本框 5"/>
          <p:cNvSpPr txBox="true"/>
          <p:nvPr/>
        </p:nvSpPr>
        <p:spPr>
          <a:xfrm rot="0" flipH="false" flipV="false">
            <a:off x="1848223" y="5883568"/>
            <a:ext cx="2667000" cy="374650"/>
          </a:xfrm>
          <a:prstGeom prst="rect">
            <a:avLst/>
          </a:prstGeom>
          <a:noFill/>
        </p:spPr>
        <p:txBody>
          <a:bodyPr wrap="square" rtlCol="false">
            <a:spAutoFit/>
          </a:bodyPr>
          <a:lstStyle/>
          <a:p>
            <a:pPr algn="ctr"/>
            <a:r>
              <a:rPr lang="zh-CN"/>
              <a:t>知识科普用例分析顺序图</a:t>
            </a:r>
            <a:endParaRPr/>
          </a:p>
        </p:txBody>
      </p:sp>
      <p:pic>
        <p:nvPicPr>
          <p:cNvPr id="314" name=""/>
          <p:cNvPicPr/>
          <p:nvPr/>
        </p:nvPicPr>
        <p:blipFill>
          <a:blip r:embed="rId2"/>
          <a:stretch>
            <a:fillRect/>
          </a:stretch>
        </p:blipFill>
        <p:spPr>
          <a:xfrm rot="0" flipH="false" flipV="false">
            <a:off x="1050487" y="2696054"/>
            <a:ext cx="4367561" cy="3146405"/>
          </a:xfrm>
          <a:prstGeom prst="rect"/>
        </p:spPr>
      </p:pic>
    </p:spTree>
  </p:cSld>
  <p:clrMapOvr>
    <a:masterClrMapping/>
  </p:clrMapOvr>
  <p:transition spd="slow"/>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5" name=""/>
        <p:cNvGrpSpPr/>
        <p:nvPr/>
      </p:nvGrpSpPr>
      <p:grpSpPr>
        <a:xfrm>
          <a:off x="0" y="0"/>
          <a:ext cx="0" cy="0"/>
          <a:chOff x="0" y="0"/>
          <a:chExt cx="0" cy="0"/>
        </a:xfrm>
      </p:grpSpPr>
      <p:sp>
        <p:nvSpPr>
          <p:cNvPr id="6" name="内容占位符 2"/>
          <p:cNvSpPr>
            <a:spLocks noGrp="true"/>
          </p:cNvSpPr>
          <p:nvPr>
            <p:ph idx="4294967295"/>
          </p:nvPr>
        </p:nvSpPr>
        <p:spPr>
          <a:xfrm>
            <a:off x="993423" y="1658775"/>
            <a:ext cx="9804400" cy="984250"/>
          </a:xfrm>
        </p:spPr>
        <p:txBody>
          <a:bodyPr/>
          <a:lstStyle/>
          <a:p>
            <a:pPr>
              <a:buFont typeface="Arial" panose="020B0604020202020204" pitchFamily="34" charset="0"/>
              <a:buChar char="•"/>
            </a:pPr>
            <a:r>
              <a:rPr lang="zh-CN"/>
              <a:t>用例描述及分析顺序图</a:t>
            </a:r>
            <a:endParaRPr lang="en-US"/>
          </a:p>
          <a:p>
            <a:pPr>
              <a:buFont typeface="Arial" panose="020B0604020202020204" pitchFamily="34" charset="0"/>
              <a:buChar char="•"/>
            </a:pPr>
            <a:r>
              <a:rPr lang="en-US"/>
              <a:t>4-</a:t>
            </a:r>
            <a:r>
              <a:rPr lang="zh-CN"/>
              <a:t>摄像</a:t>
            </a:r>
            <a:r>
              <a:rPr lang="zh-CN"/>
              <a:t>用例</a:t>
            </a:r>
            <a:endParaRPr/>
          </a:p>
        </p:txBody>
      </p:sp>
      <p:sp>
        <p:nvSpPr>
          <p:cNvPr id="7" name="标题 1"/>
          <p:cNvSpPr>
            <a:spLocks noGrp="true"/>
          </p:cNvSpPr>
          <p:nvPr>
            <p:ph type="title" idx="4294967295"/>
          </p:nvPr>
        </p:nvSpPr>
        <p:spPr>
          <a:xfrm>
            <a:off x="993423" y="918185"/>
            <a:ext cx="3781777"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sp>
        <p:nvSpPr>
          <p:cNvPr id="8" name="矩形 1"/>
          <p:cNvSpPr/>
          <p:nvPr/>
        </p:nvSpPr>
        <p:spPr>
          <a:xfrm rot="0" flipH="false" flipV="false">
            <a:off x="993423" y="2654945"/>
            <a:ext cx="4625485" cy="3228623"/>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9" name="文本框 3"/>
          <p:cNvSpPr txBox="true"/>
          <p:nvPr/>
        </p:nvSpPr>
        <p:spPr>
          <a:xfrm rot="0" flipH="false" flipV="false">
            <a:off x="7109315" y="6088627"/>
            <a:ext cx="2667000" cy="374650"/>
          </a:xfrm>
          <a:prstGeom prst="rect">
            <a:avLst/>
          </a:prstGeom>
          <a:noFill/>
        </p:spPr>
        <p:txBody>
          <a:bodyPr wrap="square" rtlCol="false">
            <a:spAutoFit/>
          </a:bodyPr>
          <a:lstStyle/>
          <a:p>
            <a:pPr algn="ctr"/>
            <a:r>
              <a:rPr lang="zh-CN"/>
              <a:t>摄像用例描述</a:t>
            </a:r>
            <a:endParaRPr/>
          </a:p>
        </p:txBody>
      </p:sp>
      <p:sp>
        <p:nvSpPr>
          <p:cNvPr id="10" name="矩形 4"/>
          <p:cNvSpPr/>
          <p:nvPr/>
        </p:nvSpPr>
        <p:spPr>
          <a:xfrm rot="0" flipH="false" flipV="false">
            <a:off x="6316097" y="1453716"/>
            <a:ext cx="4367561" cy="442985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nSpc>
                <a:spcPct val="150000"/>
              </a:lnSpc>
            </a:pPr>
            <a:r>
              <a:rPr sz="1200">
                <a:latin typeface="仿宋"/>
                <a:ea typeface="仿宋"/>
                <a:cs typeface="+mn-cs"/>
              </a:rPr>
              <a:t>业务目标：</a:t>
            </a:r>
            <a:r>
              <a:rPr sz="1200">
                <a:latin typeface="仿宋"/>
                <a:ea typeface="仿宋"/>
                <a:cs typeface="+mn-cs"/>
              </a:rPr>
              <a:t>通过调用手机里的摄像头来对目标垃圾进行拍照</a:t>
            </a:r>
            <a:endParaRPr/>
          </a:p>
          <a:p>
            <a:pPr>
              <a:lnSpc>
                <a:spcPct val="150000"/>
              </a:lnSpc>
            </a:pPr>
            <a:r>
              <a:rPr sz="1200">
                <a:solidFill>
                  <a:srgbClr val="000000">
                    <a:alpha val="100000"/>
                  </a:srgbClr>
                </a:solidFill>
                <a:latin typeface="仿宋"/>
                <a:ea typeface="仿宋"/>
                <a:cs typeface="+mn-cs"/>
              </a:rPr>
              <a:t>执行者</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用户</a:t>
            </a:r>
            <a:endParaRPr/>
          </a:p>
          <a:p>
            <a:pPr>
              <a:lnSpc>
                <a:spcPct val="150000"/>
              </a:lnSpc>
            </a:pPr>
            <a:r>
              <a:rPr sz="1200">
                <a:solidFill>
                  <a:srgbClr val="000000">
                    <a:alpha val="100000"/>
                  </a:srgbClr>
                </a:solidFill>
                <a:latin typeface="仿宋"/>
                <a:ea typeface="仿宋"/>
                <a:cs typeface="+mn-cs"/>
              </a:rPr>
              <a:t>触发条件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当用户</a:t>
            </a:r>
            <a:r>
              <a:rPr sz="1200">
                <a:solidFill>
                  <a:srgbClr val="000000">
                    <a:alpha val="100000"/>
                  </a:srgbClr>
                </a:solidFill>
                <a:latin typeface="仿宋"/>
                <a:ea typeface="仿宋"/>
                <a:cs typeface="+mn-cs"/>
              </a:rPr>
              <a:t>选择拍照按钮</a:t>
            </a:r>
            <a:endParaRPr/>
          </a:p>
          <a:p>
            <a:pPr>
              <a:lnSpc>
                <a:spcPct val="150000"/>
              </a:lnSpc>
            </a:pPr>
            <a:r>
              <a:rPr sz="1200">
                <a:solidFill>
                  <a:srgbClr val="000000">
                    <a:alpha val="100000"/>
                  </a:srgbClr>
                </a:solidFill>
                <a:latin typeface="仿宋"/>
                <a:ea typeface="仿宋"/>
                <a:cs typeface="+mn-cs"/>
              </a:rPr>
              <a:t>前置条</a:t>
            </a:r>
            <a:r>
              <a:rPr sz="1200">
                <a:solidFill>
                  <a:srgbClr val="000000">
                    <a:alpha val="100000"/>
                  </a:srgbClr>
                </a:solidFill>
                <a:latin typeface="仿宋"/>
                <a:ea typeface="仿宋"/>
                <a:cs typeface="+mn-cs"/>
              </a:rPr>
              <a:t>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运行</a:t>
            </a:r>
            <a:r>
              <a:rPr sz="1200">
                <a:solidFill>
                  <a:srgbClr val="000000">
                    <a:alpha val="100000"/>
                  </a:srgbClr>
                </a:solidFill>
                <a:latin typeface="仿宋"/>
                <a:ea typeface="仿宋"/>
                <a:cs typeface="+mn-cs"/>
              </a:rPr>
              <a:t>小程序</a:t>
            </a:r>
            <a:endParaRPr/>
          </a:p>
          <a:p>
            <a:pPr>
              <a:lnSpc>
                <a:spcPct val="150000"/>
              </a:lnSpc>
            </a:pPr>
            <a:r>
              <a:rPr sz="1200">
                <a:solidFill>
                  <a:srgbClr val="000000">
                    <a:alpha val="100000"/>
                  </a:srgbClr>
                </a:solidFill>
                <a:latin typeface="仿宋"/>
                <a:ea typeface="仿宋"/>
                <a:cs typeface="+mn-cs"/>
              </a:rPr>
              <a:t>基本交互动作过程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1.</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用户选择拍照按钮。</a:t>
            </a:r>
            <a:endParaRPr/>
          </a:p>
          <a:p>
            <a:pPr>
              <a:lnSpc>
                <a:spcPct val="150000"/>
              </a:lnSpc>
            </a:pPr>
            <a:r>
              <a:rPr sz="1200">
                <a:solidFill>
                  <a:srgbClr val="000000">
                    <a:alpha val="100000"/>
                  </a:srgbClr>
                </a:solidFill>
                <a:latin typeface="仿宋"/>
                <a:ea typeface="仿宋"/>
                <a:cs typeface="+mn-cs"/>
              </a:rPr>
              <a:t>2.</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摄像头开始捕捉</a:t>
            </a:r>
            <a:r>
              <a:rPr sz="1200">
                <a:solidFill>
                  <a:srgbClr val="000000">
                    <a:alpha val="100000"/>
                  </a:srgbClr>
                </a:solidFill>
                <a:latin typeface="仿宋"/>
                <a:ea typeface="仿宋"/>
                <a:cs typeface="+mn-cs"/>
              </a:rPr>
              <a:t>当前</a:t>
            </a:r>
            <a:r>
              <a:rPr sz="1200">
                <a:solidFill>
                  <a:srgbClr val="000000">
                    <a:alpha val="100000"/>
                  </a:srgbClr>
                </a:solidFill>
                <a:latin typeface="仿宋"/>
                <a:ea typeface="仿宋"/>
                <a:cs typeface="+mn-cs"/>
              </a:rPr>
              <a:t>静态图像。</a:t>
            </a:r>
            <a:endParaRPr/>
          </a:p>
          <a:p>
            <a:pPr>
              <a:lnSpc>
                <a:spcPct val="150000"/>
              </a:lnSpc>
            </a:pPr>
            <a:r>
              <a:rPr sz="1200">
                <a:solidFill>
                  <a:srgbClr val="000000">
                    <a:alpha val="100000"/>
                  </a:srgbClr>
                </a:solidFill>
                <a:latin typeface="仿宋"/>
                <a:ea typeface="仿宋"/>
                <a:cs typeface="+mn-cs"/>
              </a:rPr>
              <a:t>3.</a:t>
            </a:r>
            <a:r>
              <a:rPr sz="1200">
                <a:solidFill>
                  <a:srgbClr val="000000">
                    <a:alpha val="100000"/>
                  </a:srgbClr>
                </a:solidFill>
                <a:latin typeface="仿宋"/>
                <a:ea typeface="仿宋"/>
                <a:cs typeface="+mn-cs"/>
              </a:rPr>
              <a:t> </a:t>
            </a:r>
            <a:r>
              <a:rPr sz="1200">
                <a:solidFill>
                  <a:srgbClr val="000000">
                    <a:alpha val="100000"/>
                  </a:srgbClr>
                </a:solidFill>
                <a:latin typeface="仿宋"/>
                <a:ea typeface="仿宋"/>
                <a:cs typeface="+mn-cs"/>
              </a:rPr>
              <a:t>返回照片。</a:t>
            </a:r>
            <a:endParaRPr/>
          </a:p>
          <a:p>
            <a:pPr>
              <a:lnSpc>
                <a:spcPct val="150000"/>
              </a:lnSpc>
            </a:pPr>
            <a:r>
              <a:rPr sz="1200">
                <a:solidFill>
                  <a:srgbClr val="000000">
                    <a:alpha val="100000"/>
                  </a:srgbClr>
                </a:solidFill>
                <a:latin typeface="仿宋"/>
                <a:ea typeface="仿宋"/>
                <a:cs typeface="+mn-cs"/>
              </a:rPr>
              <a:t>扩展交互动作过程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2.a.拍照失败</a:t>
            </a:r>
            <a:endParaRPr/>
          </a:p>
          <a:p>
            <a:pPr>
              <a:lnSpc>
                <a:spcPct val="150000"/>
              </a:lnSpc>
            </a:pPr>
            <a:r>
              <a:rPr sz="1200">
                <a:solidFill>
                  <a:srgbClr val="000000">
                    <a:alpha val="100000"/>
                  </a:srgbClr>
                </a:solidFill>
                <a:latin typeface="仿宋"/>
                <a:ea typeface="仿宋"/>
                <a:cs typeface="+mn-cs"/>
              </a:rPr>
              <a:t>2.a.1.摄像头权限未打开，用户需检查设置并打开摄像头权限。</a:t>
            </a:r>
            <a:endParaRPr/>
          </a:p>
          <a:p>
            <a:pPr>
              <a:lnSpc>
                <a:spcPct val="150000"/>
              </a:lnSpc>
            </a:pPr>
            <a:r>
              <a:rPr sz="1200">
                <a:solidFill>
                  <a:srgbClr val="000000">
                    <a:alpha val="100000"/>
                  </a:srgbClr>
                </a:solidFill>
                <a:latin typeface="仿宋"/>
                <a:ea typeface="仿宋"/>
                <a:cs typeface="+mn-cs"/>
              </a:rPr>
              <a:t>后置条件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solidFill>
                  <a:srgbClr val="000000">
                    <a:alpha val="100000"/>
                  </a:srgbClr>
                </a:solidFill>
                <a:latin typeface="仿宋"/>
                <a:ea typeface="仿宋"/>
                <a:cs typeface="+mn-cs"/>
              </a:rPr>
              <a:t>业务规则</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latin typeface="仿宋"/>
                <a:ea typeface="仿宋"/>
                <a:cs typeface="+mn-cs"/>
              </a:rPr>
              <a:t>性能需求</a:t>
            </a:r>
            <a:r>
              <a:rPr sz="1200">
                <a:latin typeface="仿宋"/>
                <a:ea typeface="仿宋"/>
                <a:cs typeface="+mn-cs"/>
              </a:rPr>
              <a:t>:</a:t>
            </a:r>
            <a:r>
              <a:rPr sz="1200">
                <a:latin typeface="仿宋"/>
                <a:ea typeface="仿宋"/>
                <a:cs typeface="+mn-cs"/>
              </a:rPr>
              <a:t>无</a:t>
            </a:r>
            <a:endParaRPr/>
          </a:p>
          <a:p>
            <a:pPr>
              <a:lnSpc>
                <a:spcPct val="150000"/>
              </a:lnSpc>
            </a:pPr>
            <a:r>
              <a:rPr sz="1200">
                <a:latin typeface="仿宋"/>
                <a:ea typeface="仿宋"/>
                <a:cs typeface="+mn-cs"/>
              </a:rPr>
              <a:t>可靠性需求</a:t>
            </a:r>
            <a:r>
              <a:rPr sz="1200">
                <a:latin typeface="仿宋"/>
                <a:ea typeface="仿宋"/>
                <a:cs typeface="+mn-cs"/>
              </a:rPr>
              <a:t>:</a:t>
            </a:r>
            <a:r>
              <a:rPr sz="1200">
                <a:latin typeface="仿宋"/>
                <a:ea typeface="仿宋"/>
                <a:cs typeface="+mn-cs"/>
              </a:rPr>
              <a:t>无</a:t>
            </a:r>
            <a:endParaRPr/>
          </a:p>
        </p:txBody>
      </p:sp>
      <p:sp>
        <p:nvSpPr>
          <p:cNvPr id="11" name="文本框 5"/>
          <p:cNvSpPr txBox="true"/>
          <p:nvPr/>
        </p:nvSpPr>
        <p:spPr>
          <a:xfrm rot="0" flipH="false" flipV="false">
            <a:off x="1972665" y="6088627"/>
            <a:ext cx="2667000" cy="374650"/>
          </a:xfrm>
          <a:prstGeom prst="rect">
            <a:avLst/>
          </a:prstGeom>
          <a:noFill/>
        </p:spPr>
        <p:txBody>
          <a:bodyPr wrap="square" rtlCol="false">
            <a:spAutoFit/>
          </a:bodyPr>
          <a:lstStyle/>
          <a:p>
            <a:pPr algn="ctr"/>
            <a:r>
              <a:rPr lang="zh-CN"/>
              <a:t>摄像用例分析顺序图</a:t>
            </a:r>
            <a:endParaRPr/>
          </a:p>
        </p:txBody>
      </p:sp>
      <p:pic>
        <p:nvPicPr>
          <p:cNvPr id="12" name=""/>
          <p:cNvPicPr/>
          <p:nvPr/>
        </p:nvPicPr>
        <p:blipFill>
          <a:blip r:embed="rId2"/>
          <a:stretch>
            <a:fillRect/>
          </a:stretch>
        </p:blipFill>
        <p:spPr>
          <a:xfrm rot="0" flipH="false" flipV="false">
            <a:off x="1054579" y="2848084"/>
            <a:ext cx="4503173" cy="2899155"/>
          </a:xfrm>
          <a:prstGeom prst="rect"/>
        </p:spPr>
      </p:pic>
    </p:spTree>
  </p:cSld>
  <p:clrMapOvr>
    <a:masterClrMapping/>
  </p:clrMapOvr>
  <p:transition spd="slow"/>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3" name=""/>
        <p:cNvGrpSpPr/>
        <p:nvPr/>
      </p:nvGrpSpPr>
      <p:grpSpPr>
        <a:xfrm>
          <a:off x="0" y="0"/>
          <a:ext cx="0" cy="0"/>
          <a:chOff x="0" y="0"/>
          <a:chExt cx="0" cy="0"/>
        </a:xfrm>
      </p:grpSpPr>
      <p:sp>
        <p:nvSpPr>
          <p:cNvPr id="14" name="内容占位符 2"/>
          <p:cNvSpPr>
            <a:spLocks noGrp="true"/>
          </p:cNvSpPr>
          <p:nvPr>
            <p:ph idx="4294967295"/>
          </p:nvPr>
        </p:nvSpPr>
        <p:spPr>
          <a:xfrm>
            <a:off x="993423" y="1658775"/>
            <a:ext cx="9804400" cy="984250"/>
          </a:xfrm>
        </p:spPr>
        <p:txBody>
          <a:bodyPr/>
          <a:lstStyle/>
          <a:p>
            <a:pPr>
              <a:buFont typeface="Arial" panose="020B0604020202020204" pitchFamily="34" charset="0"/>
              <a:buChar char="•"/>
            </a:pPr>
            <a:r>
              <a:rPr lang="zh-CN"/>
              <a:t>用例描述及分析顺序图</a:t>
            </a:r>
            <a:endParaRPr lang="en-US"/>
          </a:p>
          <a:p>
            <a:pPr>
              <a:buFont typeface="Arial" panose="020B0604020202020204" pitchFamily="34" charset="0"/>
              <a:buChar char="•"/>
            </a:pPr>
            <a:r>
              <a:rPr lang="en-US"/>
              <a:t>5-AI</a:t>
            </a:r>
            <a:r>
              <a:rPr lang="zh-CN"/>
              <a:t>问答</a:t>
            </a:r>
            <a:r>
              <a:rPr lang="zh-CN"/>
              <a:t>用例</a:t>
            </a:r>
            <a:endParaRPr/>
          </a:p>
        </p:txBody>
      </p:sp>
      <p:sp>
        <p:nvSpPr>
          <p:cNvPr id="15" name="标题 1"/>
          <p:cNvSpPr>
            <a:spLocks noGrp="true"/>
          </p:cNvSpPr>
          <p:nvPr>
            <p:ph type="title" idx="4294967295"/>
          </p:nvPr>
        </p:nvSpPr>
        <p:spPr>
          <a:xfrm>
            <a:off x="993423" y="918185"/>
            <a:ext cx="3781777"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sp>
        <p:nvSpPr>
          <p:cNvPr id="16" name="矩形 1"/>
          <p:cNvSpPr/>
          <p:nvPr/>
        </p:nvSpPr>
        <p:spPr>
          <a:xfrm rot="0" flipH="false" flipV="false">
            <a:off x="993423" y="2654945"/>
            <a:ext cx="4801636" cy="3228623"/>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7" name="文本框 3"/>
          <p:cNvSpPr txBox="true"/>
          <p:nvPr/>
        </p:nvSpPr>
        <p:spPr>
          <a:xfrm rot="0" flipH="false" flipV="false">
            <a:off x="7624232" y="5883568"/>
            <a:ext cx="2667000" cy="374650"/>
          </a:xfrm>
          <a:prstGeom prst="rect">
            <a:avLst/>
          </a:prstGeom>
          <a:noFill/>
        </p:spPr>
        <p:txBody>
          <a:bodyPr wrap="square" rtlCol="false">
            <a:spAutoFit/>
          </a:bodyPr>
          <a:lstStyle/>
          <a:p>
            <a:pPr algn="ctr"/>
            <a:r>
              <a:rPr lang="en-US"/>
              <a:t>AI</a:t>
            </a:r>
            <a:r>
              <a:rPr lang="zh-CN"/>
              <a:t>问答用例描述</a:t>
            </a:r>
            <a:endParaRPr/>
          </a:p>
        </p:txBody>
      </p:sp>
      <p:sp>
        <p:nvSpPr>
          <p:cNvPr id="18" name="矩形 4"/>
          <p:cNvSpPr/>
          <p:nvPr/>
        </p:nvSpPr>
        <p:spPr>
          <a:xfrm rot="0" flipH="false" flipV="false">
            <a:off x="6211409" y="216963"/>
            <a:ext cx="4699567" cy="5666605"/>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nSpc>
                <a:spcPct val="150000"/>
              </a:lnSpc>
            </a:pPr>
            <a:r>
              <a:rPr sz="1200">
                <a:latin typeface="仿宋"/>
                <a:ea typeface="仿宋"/>
                <a:cs typeface="+mn-cs"/>
              </a:rPr>
              <a:t>业务目标：</a:t>
            </a:r>
            <a:r>
              <a:rPr sz="1200">
                <a:latin typeface="仿宋"/>
                <a:ea typeface="仿宋"/>
                <a:cs typeface="+mn-cs"/>
              </a:rPr>
              <a:t>对用户提出的关于垃圾分类方面的问题进行自动回答</a:t>
            </a:r>
            <a:endParaRPr/>
          </a:p>
          <a:p>
            <a:pPr>
              <a:lnSpc>
                <a:spcPct val="150000"/>
              </a:lnSpc>
            </a:pPr>
            <a:r>
              <a:rPr sz="1200">
                <a:solidFill>
                  <a:srgbClr val="000000">
                    <a:alpha val="100000"/>
                  </a:srgbClr>
                </a:solidFill>
                <a:latin typeface="仿宋"/>
                <a:ea typeface="仿宋"/>
                <a:cs typeface="+mn-cs"/>
              </a:rPr>
              <a:t>执行者</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用户</a:t>
            </a:r>
            <a:endParaRPr/>
          </a:p>
          <a:p>
            <a:pPr>
              <a:lnSpc>
                <a:spcPct val="150000"/>
              </a:lnSpc>
            </a:pPr>
            <a:r>
              <a:rPr sz="1200">
                <a:solidFill>
                  <a:srgbClr val="000000">
                    <a:alpha val="100000"/>
                  </a:srgbClr>
                </a:solidFill>
                <a:latin typeface="仿宋"/>
                <a:ea typeface="仿宋"/>
                <a:cs typeface="+mn-cs"/>
              </a:rPr>
              <a:t>触发条件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用户</a:t>
            </a:r>
            <a:r>
              <a:rPr sz="1200">
                <a:solidFill>
                  <a:srgbClr val="000000">
                    <a:alpha val="100000"/>
                  </a:srgbClr>
                </a:solidFill>
                <a:latin typeface="仿宋"/>
                <a:ea typeface="仿宋"/>
                <a:cs typeface="+mn-cs"/>
              </a:rPr>
              <a:t>用</a:t>
            </a:r>
            <a:r>
              <a:rPr sz="1200">
                <a:solidFill>
                  <a:srgbClr val="000000">
                    <a:alpha val="100000"/>
                  </a:srgbClr>
                </a:solidFill>
                <a:latin typeface="Times New Roman"/>
                <a:ea typeface="Times New Roman"/>
                <a:cs typeface="+mn-cs"/>
              </a:rPr>
              <a:t>AI</a:t>
            </a:r>
            <a:r>
              <a:rPr sz="1200">
                <a:solidFill>
                  <a:srgbClr val="000000">
                    <a:alpha val="100000"/>
                  </a:srgbClr>
                </a:solidFill>
                <a:latin typeface="仿宋"/>
                <a:ea typeface="仿宋"/>
                <a:cs typeface="+mn-cs"/>
              </a:rPr>
              <a:t>进行问答操作</a:t>
            </a:r>
            <a:endParaRPr/>
          </a:p>
          <a:p>
            <a:pPr>
              <a:lnSpc>
                <a:spcPct val="150000"/>
              </a:lnSpc>
            </a:pPr>
            <a:r>
              <a:rPr sz="1200">
                <a:solidFill>
                  <a:srgbClr val="000000">
                    <a:alpha val="100000"/>
                  </a:srgbClr>
                </a:solidFill>
                <a:latin typeface="仿宋"/>
                <a:ea typeface="仿宋"/>
                <a:cs typeface="+mn-cs"/>
              </a:rPr>
              <a:t>前置条</a:t>
            </a:r>
            <a:r>
              <a:rPr sz="1200">
                <a:solidFill>
                  <a:srgbClr val="000000">
                    <a:alpha val="100000"/>
                  </a:srgbClr>
                </a:solidFill>
                <a:latin typeface="仿宋"/>
                <a:ea typeface="仿宋"/>
                <a:cs typeface="+mn-cs"/>
              </a:rPr>
              <a:t>件</a:t>
            </a:r>
            <a:r>
              <a:rPr sz="1200">
                <a:solidFill>
                  <a:srgbClr val="000000">
                    <a:alpha val="100000"/>
                  </a:srgbClr>
                </a:solidFill>
                <a:latin typeface="仿宋"/>
                <a:ea typeface="仿宋"/>
                <a:cs typeface="+mn-cs"/>
              </a:rPr>
              <a:t>:小程序</a:t>
            </a:r>
            <a:r>
              <a:rPr sz="1200">
                <a:solidFill>
                  <a:srgbClr val="000000">
                    <a:alpha val="100000"/>
                  </a:srgbClr>
                </a:solidFill>
                <a:latin typeface="仿宋"/>
                <a:ea typeface="仿宋"/>
                <a:cs typeface="+mn-cs"/>
              </a:rPr>
              <a:t>已运行</a:t>
            </a:r>
            <a:endParaRPr/>
          </a:p>
          <a:p>
            <a:pPr>
              <a:lnSpc>
                <a:spcPct val="150000"/>
              </a:lnSpc>
            </a:pPr>
            <a:r>
              <a:rPr sz="1200">
                <a:solidFill>
                  <a:srgbClr val="000000">
                    <a:alpha val="100000"/>
                  </a:srgbClr>
                </a:solidFill>
                <a:latin typeface="仿宋"/>
                <a:ea typeface="仿宋"/>
                <a:cs typeface="+mn-cs"/>
              </a:rPr>
              <a:t>基本交互动作过程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1.用户输入一个问题</a:t>
            </a:r>
            <a:endParaRPr/>
          </a:p>
          <a:p>
            <a:pPr>
              <a:lnSpc>
                <a:spcPct val="150000"/>
              </a:lnSpc>
            </a:pPr>
            <a:r>
              <a:rPr sz="1200">
                <a:solidFill>
                  <a:srgbClr val="000000">
                    <a:alpha val="100000"/>
                  </a:srgbClr>
                </a:solidFill>
                <a:latin typeface="仿宋"/>
                <a:ea typeface="仿宋"/>
                <a:cs typeface="+mn-cs"/>
              </a:rPr>
              <a:t>2.系统验证输入的有效性，并将问题发送给后端</a:t>
            </a:r>
            <a:endParaRPr/>
          </a:p>
          <a:p>
            <a:pPr>
              <a:lnSpc>
                <a:spcPct val="150000"/>
              </a:lnSpc>
            </a:pPr>
            <a:r>
              <a:rPr sz="1200">
                <a:solidFill>
                  <a:srgbClr val="000000">
                    <a:alpha val="100000"/>
                  </a:srgbClr>
                </a:solidFill>
                <a:latin typeface="仿宋"/>
                <a:ea typeface="仿宋"/>
                <a:cs typeface="+mn-cs"/>
              </a:rPr>
              <a:t>3.后端接收请求，对问题进行预处理（如分析用户文法等）</a:t>
            </a:r>
            <a:endParaRPr/>
          </a:p>
          <a:p>
            <a:pPr>
              <a:lnSpc>
                <a:spcPct val="150000"/>
              </a:lnSpc>
            </a:pPr>
            <a:r>
              <a:rPr sz="1200">
                <a:solidFill>
                  <a:srgbClr val="000000">
                    <a:alpha val="100000"/>
                  </a:srgbClr>
                </a:solidFill>
                <a:latin typeface="仿宋"/>
                <a:ea typeface="仿宋"/>
                <a:cs typeface="+mn-cs"/>
              </a:rPr>
              <a:t>4.后端将预处理后的问题传给</a:t>
            </a:r>
            <a:r>
              <a:rPr sz="1200">
                <a:solidFill>
                  <a:srgbClr val="000000">
                    <a:alpha val="100000"/>
                  </a:srgbClr>
                </a:solidFill>
                <a:latin typeface="Times New Roman"/>
                <a:ea typeface="Times New Roman"/>
                <a:cs typeface="+mn-cs"/>
              </a:rPr>
              <a:t>API</a:t>
            </a:r>
            <a:r>
              <a:rPr sz="1200">
                <a:solidFill>
                  <a:srgbClr val="000000">
                    <a:alpha val="100000"/>
                  </a:srgbClr>
                </a:solidFill>
                <a:latin typeface="仿宋"/>
                <a:ea typeface="仿宋"/>
                <a:cs typeface="+mn-cs"/>
              </a:rPr>
              <a:t>进行分类处理</a:t>
            </a:r>
            <a:endParaRPr/>
          </a:p>
          <a:p>
            <a:pPr>
              <a:lnSpc>
                <a:spcPct val="150000"/>
              </a:lnSpc>
            </a:pPr>
            <a:r>
              <a:rPr sz="1200">
                <a:solidFill>
                  <a:srgbClr val="000000">
                    <a:alpha val="100000"/>
                  </a:srgbClr>
                </a:solidFill>
                <a:latin typeface="仿宋"/>
                <a:ea typeface="仿宋"/>
                <a:cs typeface="+mn-cs"/>
              </a:rPr>
              <a:t>5.</a:t>
            </a:r>
            <a:r>
              <a:rPr sz="1200">
                <a:solidFill>
                  <a:srgbClr val="000000">
                    <a:alpha val="100000"/>
                  </a:srgbClr>
                </a:solidFill>
                <a:latin typeface="Times New Roman"/>
                <a:ea typeface="Times New Roman"/>
                <a:cs typeface="+mn-cs"/>
              </a:rPr>
              <a:t>API</a:t>
            </a:r>
            <a:r>
              <a:rPr sz="1200">
                <a:solidFill>
                  <a:srgbClr val="000000">
                    <a:alpha val="100000"/>
                  </a:srgbClr>
                </a:solidFill>
                <a:latin typeface="仿宋"/>
                <a:ea typeface="仿宋"/>
                <a:cs typeface="+mn-cs"/>
              </a:rPr>
              <a:t>返回回答</a:t>
            </a:r>
            <a:endParaRPr/>
          </a:p>
          <a:p>
            <a:pPr>
              <a:lnSpc>
                <a:spcPct val="150000"/>
              </a:lnSpc>
            </a:pPr>
            <a:r>
              <a:rPr sz="1200">
                <a:solidFill>
                  <a:srgbClr val="000000">
                    <a:alpha val="100000"/>
                  </a:srgbClr>
                </a:solidFill>
                <a:latin typeface="仿宋"/>
                <a:ea typeface="仿宋"/>
                <a:cs typeface="+mn-cs"/>
              </a:rPr>
              <a:t>6.回答被格式化并发送回前端</a:t>
            </a:r>
            <a:endParaRPr/>
          </a:p>
          <a:p>
            <a:pPr>
              <a:lnSpc>
                <a:spcPct val="150000"/>
              </a:lnSpc>
            </a:pPr>
            <a:r>
              <a:rPr sz="1200">
                <a:solidFill>
                  <a:srgbClr val="000000">
                    <a:alpha val="100000"/>
                  </a:srgbClr>
                </a:solidFill>
                <a:latin typeface="仿宋"/>
                <a:ea typeface="仿宋"/>
                <a:cs typeface="+mn-cs"/>
              </a:rPr>
              <a:t>7.系统展示分类结果给用户</a:t>
            </a:r>
            <a:endParaRPr/>
          </a:p>
          <a:p>
            <a:pPr>
              <a:lnSpc>
                <a:spcPct val="150000"/>
              </a:lnSpc>
            </a:pPr>
            <a:r>
              <a:rPr sz="1200">
                <a:solidFill>
                  <a:srgbClr val="000000">
                    <a:alpha val="100000"/>
                  </a:srgbClr>
                </a:solidFill>
                <a:latin typeface="仿宋"/>
                <a:ea typeface="仿宋"/>
                <a:cs typeface="+mn-cs"/>
              </a:rPr>
              <a:t>扩展交互动作过程</a:t>
            </a:r>
            <a:r>
              <a:rPr sz="1200">
                <a:solidFill>
                  <a:srgbClr val="000000">
                    <a:alpha val="100000"/>
                  </a:srgbClr>
                </a:solidFill>
                <a:latin typeface="仿宋"/>
                <a:ea typeface="仿宋"/>
                <a:cs typeface="+mn-cs"/>
              </a:rPr>
              <a:t>：</a:t>
            </a:r>
            <a:endParaRPr/>
          </a:p>
          <a:p>
            <a:pPr>
              <a:lnSpc>
                <a:spcPct val="150000"/>
              </a:lnSpc>
            </a:pPr>
            <a:r>
              <a:rPr sz="1200">
                <a:solidFill>
                  <a:srgbClr val="000000">
                    <a:alpha val="100000"/>
                  </a:srgbClr>
                </a:solidFill>
                <a:latin typeface="仿宋"/>
                <a:ea typeface="仿宋"/>
                <a:cs typeface="+mn-cs"/>
              </a:rPr>
              <a:t>6.a无法得到正常分类结果</a:t>
            </a:r>
            <a:endParaRPr/>
          </a:p>
          <a:p>
            <a:pPr>
              <a:lnSpc>
                <a:spcPct val="150000"/>
              </a:lnSpc>
            </a:pPr>
            <a:r>
              <a:rPr sz="1200">
                <a:solidFill>
                  <a:srgbClr val="000000">
                    <a:alpha val="100000"/>
                  </a:srgbClr>
                </a:solidFill>
                <a:latin typeface="仿宋"/>
                <a:ea typeface="仿宋"/>
                <a:cs typeface="+mn-cs"/>
              </a:rPr>
              <a:t>6.a.1后端向前端返回提示更换问题的信息</a:t>
            </a:r>
            <a:endParaRPr/>
          </a:p>
          <a:p>
            <a:pPr>
              <a:lnSpc>
                <a:spcPct val="150000"/>
              </a:lnSpc>
            </a:pPr>
            <a:r>
              <a:rPr sz="1200">
                <a:solidFill>
                  <a:srgbClr val="000000">
                    <a:alpha val="100000"/>
                  </a:srgbClr>
                </a:solidFill>
                <a:latin typeface="仿宋"/>
                <a:ea typeface="仿宋"/>
                <a:cs typeface="+mn-cs"/>
              </a:rPr>
              <a:t>6.a.2前端显示无法识别并提示用户更换输入</a:t>
            </a:r>
            <a:endParaRPr/>
          </a:p>
          <a:p>
            <a:pPr>
              <a:lnSpc>
                <a:spcPct val="150000"/>
              </a:lnSpc>
            </a:pPr>
            <a:r>
              <a:rPr sz="1200">
                <a:solidFill>
                  <a:srgbClr val="000000">
                    <a:alpha val="100000"/>
                  </a:srgbClr>
                </a:solidFill>
                <a:latin typeface="仿宋"/>
                <a:ea typeface="仿宋"/>
                <a:cs typeface="+mn-cs"/>
              </a:rPr>
              <a:t>后置条件</a:t>
            </a:r>
            <a:r>
              <a:rPr sz="1200">
                <a:solidFill>
                  <a:srgbClr val="000000">
                    <a:alpha val="100000"/>
                  </a:srgbClr>
                </a:solidFill>
                <a:latin typeface="仿宋"/>
                <a:ea typeface="仿宋"/>
                <a:cs typeface="+mn-cs"/>
              </a:rPr>
              <a:t>:</a:t>
            </a:r>
            <a:r>
              <a:rPr sz="1200">
                <a:solidFill>
                  <a:srgbClr val="000000">
                    <a:alpha val="100000"/>
                  </a:srgbClr>
                </a:solidFill>
                <a:latin typeface="仿宋"/>
                <a:ea typeface="仿宋"/>
                <a:cs typeface="+mn-cs"/>
              </a:rPr>
              <a:t>无</a:t>
            </a:r>
            <a:endParaRPr/>
          </a:p>
          <a:p>
            <a:pPr>
              <a:lnSpc>
                <a:spcPct val="150000"/>
              </a:lnSpc>
            </a:pPr>
            <a:r>
              <a:rPr sz="1200">
                <a:solidFill>
                  <a:srgbClr val="000000">
                    <a:alpha val="100000"/>
                  </a:srgbClr>
                </a:solidFill>
                <a:latin typeface="仿宋"/>
                <a:ea typeface="仿宋"/>
                <a:cs typeface="+mn-cs"/>
              </a:rPr>
              <a:t>业务规则</a:t>
            </a:r>
            <a:r>
              <a:rPr sz="1200">
                <a:solidFill>
                  <a:srgbClr val="000000">
                    <a:alpha val="100000"/>
                  </a:srgbClr>
                </a:solidFill>
                <a:latin typeface="仿宋"/>
                <a:ea typeface="仿宋"/>
                <a:cs typeface="+mn-cs"/>
              </a:rPr>
              <a:t>:</a:t>
            </a:r>
            <a:r>
              <a:rPr sz="1200">
                <a:solidFill>
                  <a:srgbClr val="060607">
                    <a:alpha val="100000"/>
                  </a:srgbClr>
                </a:solidFill>
                <a:highlight>
                  <a:srgbClr val="FFFFFF">
                    <a:alpha val="100000"/>
                  </a:srgbClr>
                </a:highlight>
                <a:latin typeface="仿宋"/>
                <a:ea typeface="仿宋"/>
                <a:cs typeface="+mn-cs"/>
              </a:rPr>
              <a:t>系统应能</a:t>
            </a:r>
            <a:r>
              <a:rPr sz="1200">
                <a:solidFill>
                  <a:srgbClr val="060607">
                    <a:alpha val="100000"/>
                  </a:srgbClr>
                </a:solidFill>
                <a:highlight>
                  <a:srgbClr val="FFFFFF">
                    <a:alpha val="100000"/>
                  </a:srgbClr>
                </a:highlight>
                <a:latin typeface="仿宋"/>
                <a:ea typeface="仿宋"/>
                <a:cs typeface="+mn-cs"/>
              </a:rPr>
              <a:t>根据文本返回</a:t>
            </a:r>
            <a:r>
              <a:rPr sz="1200">
                <a:solidFill>
                  <a:srgbClr val="060607">
                    <a:alpha val="100000"/>
                  </a:srgbClr>
                </a:solidFill>
                <a:highlight>
                  <a:srgbClr val="FFFFFF">
                    <a:alpha val="100000"/>
                  </a:srgbClr>
                </a:highlight>
                <a:latin typeface="仿宋"/>
                <a:ea typeface="仿宋"/>
                <a:cs typeface="+mn-cs"/>
              </a:rPr>
              <a:t>多种类型的垃圾</a:t>
            </a:r>
            <a:r>
              <a:rPr sz="1200">
                <a:solidFill>
                  <a:srgbClr val="060607">
                    <a:alpha val="100000"/>
                  </a:srgbClr>
                </a:solidFill>
                <a:highlight>
                  <a:srgbClr val="FFFFFF">
                    <a:alpha val="100000"/>
                  </a:srgbClr>
                </a:highlight>
                <a:latin typeface="仿宋"/>
                <a:ea typeface="仿宋"/>
                <a:cs typeface="+mn-cs"/>
              </a:rPr>
              <a:t>的分类</a:t>
            </a:r>
            <a:r>
              <a:rPr sz="1200">
                <a:solidFill>
                  <a:srgbClr val="060607">
                    <a:alpha val="100000"/>
                  </a:srgbClr>
                </a:solidFill>
                <a:highlight>
                  <a:srgbClr val="FFFFFF">
                    <a:alpha val="100000"/>
                  </a:srgbClr>
                </a:highlight>
                <a:latin typeface="仿宋"/>
                <a:ea typeface="仿宋"/>
                <a:cs typeface="+mn-cs"/>
              </a:rPr>
              <a:t>。</a:t>
            </a:r>
            <a:endParaRPr/>
          </a:p>
          <a:p>
            <a:pPr>
              <a:lnSpc>
                <a:spcPct val="150000"/>
              </a:lnSpc>
            </a:pPr>
            <a:r>
              <a:rPr sz="1200">
                <a:latin typeface="仿宋"/>
                <a:ea typeface="仿宋"/>
                <a:cs typeface="+mn-cs"/>
              </a:rPr>
              <a:t>性能需求</a:t>
            </a:r>
            <a:r>
              <a:rPr sz="1200">
                <a:latin typeface="仿宋"/>
                <a:ea typeface="仿宋"/>
                <a:cs typeface="+mn-cs"/>
              </a:rPr>
              <a:t>:</a:t>
            </a:r>
            <a:r>
              <a:rPr sz="1200">
                <a:solidFill>
                  <a:srgbClr val="060607">
                    <a:alpha val="100000"/>
                  </a:srgbClr>
                </a:solidFill>
                <a:highlight>
                  <a:srgbClr val="FFFFFF">
                    <a:alpha val="100000"/>
                  </a:srgbClr>
                </a:highlight>
                <a:latin typeface="仿宋"/>
                <a:ea typeface="仿宋"/>
                <a:cs typeface="+mn-cs"/>
              </a:rPr>
              <a:t>识别准确率应达到一定标准，以确保用户信任系统的分类建议。</a:t>
            </a:r>
            <a:endParaRPr/>
          </a:p>
          <a:p>
            <a:pPr>
              <a:lnSpc>
                <a:spcPct val="150000"/>
              </a:lnSpc>
            </a:pPr>
            <a:r>
              <a:rPr sz="1200">
                <a:latin typeface="仿宋"/>
                <a:ea typeface="仿宋"/>
                <a:cs typeface="+mn-cs"/>
              </a:rPr>
              <a:t>可靠性需求</a:t>
            </a:r>
            <a:r>
              <a:rPr sz="1200">
                <a:latin typeface="仿宋"/>
                <a:ea typeface="仿宋"/>
                <a:cs typeface="+mn-cs"/>
              </a:rPr>
              <a:t>:无</a:t>
            </a:r>
            <a:endParaRPr/>
          </a:p>
        </p:txBody>
      </p:sp>
      <p:sp>
        <p:nvSpPr>
          <p:cNvPr id="19" name="文本框 5"/>
          <p:cNvSpPr txBox="true"/>
          <p:nvPr/>
        </p:nvSpPr>
        <p:spPr>
          <a:xfrm rot="0" flipH="false" flipV="false">
            <a:off x="1900768" y="5883568"/>
            <a:ext cx="2667000" cy="374650"/>
          </a:xfrm>
          <a:prstGeom prst="rect">
            <a:avLst/>
          </a:prstGeom>
          <a:noFill/>
        </p:spPr>
        <p:txBody>
          <a:bodyPr wrap="square" rtlCol="false">
            <a:spAutoFit/>
          </a:bodyPr>
          <a:lstStyle/>
          <a:p>
            <a:pPr algn="ctr"/>
            <a:r>
              <a:rPr lang="en-US"/>
              <a:t>AI</a:t>
            </a:r>
            <a:r>
              <a:rPr lang="zh-CN"/>
              <a:t>问答用例分析顺序图</a:t>
            </a:r>
            <a:endParaRPr/>
          </a:p>
        </p:txBody>
      </p:sp>
      <p:pic>
        <p:nvPicPr>
          <p:cNvPr id="20" name=""/>
          <p:cNvPicPr/>
          <p:nvPr/>
        </p:nvPicPr>
        <p:blipFill>
          <a:blip r:embed="rId2"/>
          <a:stretch>
            <a:fillRect/>
          </a:stretch>
        </p:blipFill>
        <p:spPr>
          <a:xfrm rot="0" flipH="false" flipV="false">
            <a:off x="1049471" y="2794238"/>
            <a:ext cx="4369594" cy="2938117"/>
          </a:xfrm>
          <a:prstGeom prst="rect"/>
        </p:spPr>
      </p:pic>
    </p:spTree>
  </p:cSld>
  <p:clrMapOvr>
    <a:masterClrMapping/>
  </p:clrMapOvr>
  <p:transition spd="slow"/>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21" name=""/>
        <p:cNvGrpSpPr/>
        <p:nvPr/>
      </p:nvGrpSpPr>
      <p:grpSpPr>
        <a:xfrm>
          <a:off x="0" y="0"/>
          <a:ext cx="0" cy="0"/>
          <a:chOff x="0" y="0"/>
          <a:chExt cx="0" cy="0"/>
        </a:xfrm>
      </p:grpSpPr>
      <p:sp>
        <p:nvSpPr>
          <p:cNvPr id="22" name="内容占位符 2"/>
          <p:cNvSpPr>
            <a:spLocks noGrp="true"/>
          </p:cNvSpPr>
          <p:nvPr>
            <p:ph idx="4294967295"/>
          </p:nvPr>
        </p:nvSpPr>
        <p:spPr>
          <a:xfrm rot="0" flipH="false" flipV="false">
            <a:off x="936978" y="1701447"/>
            <a:ext cx="858436" cy="3676650"/>
          </a:xfrm>
        </p:spPr>
        <p:txBody>
          <a:bodyPr/>
          <a:lstStyle/>
          <a:p>
            <a:pPr/>
            <a:r>
              <a:rPr lang="zh-CN" altLang="en-US" dirty="false"/>
              <a:t>软件需求分析类图</a:t>
            </a:r>
            <a:endParaRPr lang="zh-CN" altLang="en-US" dirty="false"/>
          </a:p>
          <a:p>
            <a:pPr/>
            <a:endParaRPr lang="zh-CN" altLang="en-US" dirty="false"/>
          </a:p>
        </p:txBody>
      </p:sp>
      <p:sp>
        <p:nvSpPr>
          <p:cNvPr id="23" name="标题 1"/>
          <p:cNvSpPr>
            <a:spLocks noGrp="true"/>
          </p:cNvSpPr>
          <p:nvPr>
            <p:ph type="title" idx="4294967295"/>
          </p:nvPr>
        </p:nvSpPr>
        <p:spPr>
          <a:xfrm>
            <a:off x="982133" y="929474"/>
            <a:ext cx="3826933" cy="535531"/>
          </a:xfrm>
        </p:spPr>
        <p:txBody>
          <a:bodyPr/>
          <a:lstStyle/>
          <a:p>
            <a:pPr/>
            <a:r>
              <a:rPr lang="zh-CN" altLang="en-US" sz="3200" b="true" dirty="false">
                <a:solidFill>
                  <a:srgbClr val="1057CE"/>
                </a:solidFill>
                <a:latin typeface="+mn-ea"/>
                <a:ea typeface="+mn-ea"/>
              </a:rPr>
              <a:t>软件需求分析</a:t>
            </a:r>
            <a:endParaRPr lang="zh-CN" altLang="en-US" sz="3200" b="true" dirty="false">
              <a:solidFill>
                <a:srgbClr val="1057CE"/>
              </a:solidFill>
              <a:latin typeface="+mn-ea"/>
              <a:ea typeface="+mn-ea"/>
            </a:endParaRPr>
          </a:p>
        </p:txBody>
      </p:sp>
      <p:pic>
        <p:nvPicPr>
          <p:cNvPr id="24" name=""/>
          <p:cNvPicPr>
            <a:picLocks noChangeAspect="true"/>
          </p:cNvPicPr>
          <p:nvPr/>
        </p:nvPicPr>
        <p:blipFill>
          <a:blip r:embed="rId2"/>
          <a:stretch>
            <a:fillRect/>
          </a:stretch>
        </p:blipFill>
        <p:spPr>
          <a:xfrm rot="0" flipH="false" flipV="false">
            <a:off x="1795414" y="1465005"/>
            <a:ext cx="8477210" cy="5298255"/>
          </a:xfrm>
          <a:prstGeom prst="rect"/>
        </p:spPr>
      </p:pic>
    </p:spTree>
  </p:cSld>
  <p:clrMapOvr>
    <a:masterClrMapping/>
  </p:clrMapOvr>
  <p:transition spd="slow"/>
</p:sld>
</file>

<file path=ppt/slides/slide13.xml><?xml version="1.0" encoding="utf-8"?>
<p:sld xmlns:a="http://schemas.openxmlformats.org/drawingml/2006/main" xmlns:p="http://schemas.openxmlformats.org/presentationml/2006/main">
  <p:cSld>
    <p:spTree>
      <p:nvGrpSpPr>
        <p:cNvPr id="25" name=""/>
        <p:cNvGrpSpPr/>
        <p:nvPr/>
      </p:nvGrpSpPr>
      <p:grpSpPr>
        <a:xfrm>
          <a:off x="0" y="0"/>
          <a:ext cx="0" cy="0"/>
          <a:chOff x="0" y="0"/>
          <a:chExt cx="0" cy="0"/>
        </a:xfrm>
      </p:grpSpPr>
      <p:sp>
        <p:nvSpPr>
          <p:cNvPr id="26"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软件设计与建模</a:t>
            </a:r>
            <a:endParaRPr lang="zh-CN" altLang="en-US" sz="4400" b="true" dirty="false">
              <a:solidFill>
                <a:schemeClr val="bg1"/>
              </a:solidFill>
            </a:endParaRPr>
          </a:p>
          <a:p>
            <a:pPr/>
            <a:endParaRPr lang="zh-CN" altLang="en-US" sz="4400" b="true" dirty="false">
              <a:solidFill>
                <a:schemeClr val="bg1"/>
              </a:solidFill>
            </a:endParaRPr>
          </a:p>
        </p:txBody>
      </p:sp>
      <p:sp>
        <p:nvSpPr>
          <p:cNvPr id="27"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03</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28" name=""/>
        <p:cNvGrpSpPr/>
        <p:nvPr/>
      </p:nvGrpSpPr>
      <p:grpSpPr>
        <a:xfrm>
          <a:off x="0" y="0"/>
          <a:ext cx="0" cy="0"/>
          <a:chOff x="0" y="0"/>
          <a:chExt cx="0" cy="0"/>
        </a:xfrm>
      </p:grpSpPr>
      <p:sp>
        <p:nvSpPr>
          <p:cNvPr id="29" name="内容占位符 3"/>
          <p:cNvSpPr>
            <a:spLocks noGrp="true"/>
          </p:cNvSpPr>
          <p:nvPr>
            <p:ph idx="4294967295"/>
          </p:nvPr>
        </p:nvSpPr>
        <p:spPr>
          <a:xfrm>
            <a:off x="1027289" y="1690159"/>
            <a:ext cx="9708444" cy="601485"/>
          </a:xfrm>
        </p:spPr>
        <p:txBody>
          <a:bodyPr>
            <a:normAutofit/>
          </a:bodyPr>
          <a:lstStyle/>
          <a:p>
            <a:pPr/>
            <a:r>
              <a:rPr lang="zh-CN" altLang="en-US" dirty="false"/>
              <a:t>体系结构设计及其模型</a:t>
            </a:r>
            <a:endParaRPr lang="en-US" altLang="zh-CN" dirty="false"/>
          </a:p>
        </p:txBody>
      </p:sp>
      <p:sp>
        <p:nvSpPr>
          <p:cNvPr id="30" name="标题 1"/>
          <p:cNvSpPr>
            <a:spLocks noGrp="true"/>
          </p:cNvSpPr>
          <p:nvPr>
            <p:ph type="title" idx="4294967295"/>
          </p:nvPr>
        </p:nvSpPr>
        <p:spPr>
          <a:xfrm>
            <a:off x="1027289" y="952052"/>
            <a:ext cx="4470400"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31" name="矩形 2"/>
          <p:cNvSpPr/>
          <p:nvPr/>
        </p:nvSpPr>
        <p:spPr>
          <a:xfrm rot="0" flipH="false" flipV="false">
            <a:off x="605907" y="2210291"/>
            <a:ext cx="5490093" cy="3492927"/>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32" name="文本框 4"/>
          <p:cNvSpPr txBox="true"/>
          <p:nvPr/>
        </p:nvSpPr>
        <p:spPr>
          <a:xfrm>
            <a:off x="1851378" y="5826926"/>
            <a:ext cx="2664178" cy="369332"/>
          </a:xfrm>
          <a:prstGeom prst="rect">
            <a:avLst/>
          </a:prstGeom>
          <a:noFill/>
        </p:spPr>
        <p:txBody>
          <a:bodyPr wrap="square" rtlCol="false">
            <a:spAutoFit/>
          </a:bodyPr>
          <a:lstStyle/>
          <a:p>
            <a:pPr algn="ctr"/>
            <a:r>
              <a:rPr lang="zh-CN" altLang="en-US" dirty="false"/>
              <a:t>系统分析类图</a:t>
            </a:r>
            <a:endParaRPr lang="zh-CN" altLang="en-US" dirty="false"/>
          </a:p>
        </p:txBody>
      </p:sp>
      <p:sp>
        <p:nvSpPr>
          <p:cNvPr id="33" name="矩形 5"/>
          <p:cNvSpPr/>
          <p:nvPr/>
        </p:nvSpPr>
        <p:spPr>
          <a:xfrm rot="0" flipH="false" flipV="false">
            <a:off x="6240717" y="1394206"/>
            <a:ext cx="5642240" cy="4309010"/>
          </a:xfrm>
          <a:prstGeom prst="rect">
            <a:avLst/>
          </a:prstGeom>
          <a:ln w="12700">
            <a:solidFill>
              <a:srgbClr val="FFC000">
                <a:alpha val="100000"/>
              </a:srgbClr>
            </a:solidFill>
          </a:ln>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34" name="文本框 6"/>
          <p:cNvSpPr txBox="true"/>
          <p:nvPr/>
        </p:nvSpPr>
        <p:spPr>
          <a:xfrm>
            <a:off x="7704666" y="5847645"/>
            <a:ext cx="2664178" cy="369332"/>
          </a:xfrm>
          <a:prstGeom prst="rect">
            <a:avLst/>
          </a:prstGeom>
          <a:noFill/>
        </p:spPr>
        <p:txBody>
          <a:bodyPr wrap="square" rtlCol="false">
            <a:spAutoFit/>
          </a:bodyPr>
          <a:lstStyle/>
          <a:p>
            <a:pPr algn="ctr"/>
            <a:r>
              <a:rPr lang="zh-CN" altLang="en-US" dirty="false"/>
              <a:t>系统体系结构逻辑视图</a:t>
            </a:r>
            <a:endParaRPr lang="zh-CN" altLang="en-US" dirty="false"/>
          </a:p>
        </p:txBody>
      </p:sp>
      <p:pic>
        <p:nvPicPr>
          <p:cNvPr id="35" name=""/>
          <p:cNvPicPr/>
          <p:nvPr/>
        </p:nvPicPr>
        <p:blipFill>
          <a:blip r:embed="rId2"/>
          <a:stretch>
            <a:fillRect/>
          </a:stretch>
        </p:blipFill>
        <p:spPr>
          <a:xfrm rot="0" flipH="false" flipV="false">
            <a:off x="6287406" y="1505213"/>
            <a:ext cx="5548862" cy="4086996"/>
          </a:xfrm>
          <a:prstGeom prst="rect"/>
        </p:spPr>
      </p:pic>
      <p:pic>
        <p:nvPicPr>
          <p:cNvPr id="36" name=""/>
          <p:cNvPicPr>
            <a:picLocks noChangeAspect="true"/>
          </p:cNvPicPr>
          <p:nvPr/>
        </p:nvPicPr>
        <p:blipFill>
          <a:blip r:embed="rId3"/>
          <a:stretch>
            <a:fillRect/>
          </a:stretch>
        </p:blipFill>
        <p:spPr>
          <a:xfrm rot="0" flipH="false" flipV="false">
            <a:off x="699284" y="2291644"/>
            <a:ext cx="5303545" cy="3330222"/>
          </a:xfrm>
          <a:prstGeom prst="rect"/>
        </p:spPr>
      </p:pic>
    </p:spTree>
  </p:cSld>
  <p:clrMapOvr>
    <a:masterClrMapping/>
  </p:clrMapOvr>
  <p:transition spd="slow"/>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37" name=""/>
        <p:cNvGrpSpPr/>
        <p:nvPr/>
      </p:nvGrpSpPr>
      <p:grpSpPr>
        <a:xfrm>
          <a:off x="0" y="0"/>
          <a:ext cx="0" cy="0"/>
          <a:chOff x="0" y="0"/>
          <a:chExt cx="0" cy="0"/>
        </a:xfrm>
      </p:grpSpPr>
      <p:sp>
        <p:nvSpPr>
          <p:cNvPr id="38" name="内容占位符 3"/>
          <p:cNvSpPr>
            <a:spLocks noGrp="true"/>
          </p:cNvSpPr>
          <p:nvPr>
            <p:ph idx="4294967295"/>
          </p:nvPr>
        </p:nvSpPr>
        <p:spPr>
          <a:xfrm rot="0" flipH="false" flipV="false">
            <a:off x="993422" y="1487583"/>
            <a:ext cx="9505245" cy="1844675"/>
          </a:xfrm>
        </p:spPr>
        <p:txBody>
          <a:bodyPr>
            <a:normAutofit fontScale="100000"/>
          </a:bodyPr>
          <a:lstStyle/>
          <a:p>
            <a:pPr>
              <a:buFont typeface="Arial" panose="020B0604020202020204" pitchFamily="34" charset="0"/>
              <a:buChar char="•"/>
            </a:pPr>
            <a:r>
              <a:rPr lang="zh-CN"/>
              <a:t>知识科普界面设计及其模型</a:t>
            </a:r>
            <a:endParaRPr lang="en-US"/>
          </a:p>
        </p:txBody>
      </p:sp>
      <p:sp>
        <p:nvSpPr>
          <p:cNvPr id="39"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40" name=""/>
          <p:cNvPicPr/>
          <p:nvPr/>
        </p:nvPicPr>
        <p:blipFill>
          <a:blip r:embed="rId2"/>
          <a:stretch>
            <a:fillRect/>
          </a:stretch>
        </p:blipFill>
        <p:spPr>
          <a:xfrm rot="0" flipH="false" flipV="false">
            <a:off x="5629429" y="269755"/>
            <a:ext cx="6562571" cy="5841230"/>
          </a:xfrm>
          <a:prstGeom prst="rect"/>
        </p:spPr>
      </p:pic>
      <p:pic>
        <p:nvPicPr>
          <p:cNvPr id="41" name=""/>
          <p:cNvPicPr/>
          <p:nvPr/>
        </p:nvPicPr>
        <p:blipFill>
          <a:blip r:embed="rId3"/>
          <a:stretch>
            <a:fillRect/>
          </a:stretch>
        </p:blipFill>
        <p:spPr>
          <a:xfrm rot="0" flipH="false" flipV="false">
            <a:off x="431146" y="2920615"/>
            <a:ext cx="6096000" cy="1910426"/>
          </a:xfrm>
          <a:prstGeom prst="rect"/>
        </p:spPr>
      </p:pic>
    </p:spTree>
  </p:cSld>
  <p:clrMapOvr>
    <a:masterClrMapping/>
  </p:clrMapOvr>
  <p:transition spd="slow"/>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42" name=""/>
        <p:cNvGrpSpPr/>
        <p:nvPr/>
      </p:nvGrpSpPr>
      <p:grpSpPr>
        <a:xfrm>
          <a:off x="0" y="0"/>
          <a:ext cx="0" cy="0"/>
          <a:chOff x="0" y="0"/>
          <a:chExt cx="0" cy="0"/>
        </a:xfrm>
      </p:grpSpPr>
      <p:sp>
        <p:nvSpPr>
          <p:cNvPr id="43" name="内容占位符 3"/>
          <p:cNvSpPr>
            <a:spLocks noGrp="true"/>
          </p:cNvSpPr>
          <p:nvPr>
            <p:ph idx="4294967295"/>
          </p:nvPr>
        </p:nvSpPr>
        <p:spPr>
          <a:xfrm rot="0" flipH="false" flipV="false">
            <a:off x="1004711" y="1814336"/>
            <a:ext cx="4747978" cy="535558"/>
          </a:xfrm>
        </p:spPr>
        <p:txBody>
          <a:bodyPr>
            <a:normAutofit fontScale="100000"/>
          </a:bodyPr>
          <a:lstStyle/>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zh-CN" sz="2800" b="false">
                <a:solidFill>
                  <a:schemeClr val="tx1">
                    <a:alpha val="100000"/>
                  </a:schemeClr>
                </a:solidFill>
                <a:latin typeface="Arial"/>
                <a:ea typeface="微软雅黑"/>
                <a:cs typeface="+mn-cs"/>
              </a:rPr>
              <a:t>详细</a:t>
            </a:r>
            <a:r>
              <a:rPr lang="zh-CN" b="false">
                <a:solidFill>
                  <a:schemeClr val="tx1">
                    <a:alpha val="100000"/>
                  </a:schemeClr>
                </a:solidFill>
                <a:latin typeface="Arial"/>
                <a:ea typeface="微软雅黑"/>
                <a:cs typeface="+mn-cs"/>
              </a:rPr>
              <a:t>分类</a:t>
            </a:r>
            <a:r>
              <a:rPr lang="zh-CN" sz="2800">
                <a:solidFill>
                  <a:schemeClr val="tx1">
                    <a:alpha val="100000"/>
                  </a:schemeClr>
                </a:solidFill>
                <a:latin typeface="Arial"/>
                <a:ea typeface="微软雅黑"/>
                <a:cs typeface="+mn-cs"/>
              </a:rPr>
              <a:t>界面设计及其模型</a:t>
            </a:r>
            <a:endParaRPr/>
          </a:p>
          <a:p>
            <a:pPr marL="457200" lvl="1" indent="0" algn="l" defTabSz="914400">
              <a:lnSpc>
                <a:spcPct val="90000"/>
              </a:lnSpc>
              <a:spcBef>
                <a:spcPts val="500"/>
              </a:spcBef>
              <a:buNone/>
              <a:defRPr sz="2400">
                <a:solidFill>
                  <a:schemeClr val="tx1">
                    <a:alpha val="100000"/>
                  </a:schemeClr>
                </a:solidFill>
                <a:latin typeface="Arial"/>
                <a:ea typeface="微软雅黑"/>
                <a:cs typeface="+mn-cs"/>
              </a:defRPr>
            </a:pPr>
            <a:endParaRPr lang="zh-CN" sz="2400">
              <a:solidFill>
                <a:schemeClr val="tx1">
                  <a:alpha val="100000"/>
                </a:schemeClr>
              </a:solidFill>
              <a:latin typeface="Arial"/>
              <a:ea typeface="微软雅黑"/>
              <a:cs typeface="+mn-cs"/>
            </a:endParaRPr>
          </a:p>
        </p:txBody>
      </p:sp>
      <p:sp>
        <p:nvSpPr>
          <p:cNvPr id="44"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45" name=""/>
          <p:cNvPicPr/>
          <p:nvPr/>
        </p:nvPicPr>
        <p:blipFill>
          <a:blip r:embed="rId2"/>
          <a:stretch>
            <a:fillRect/>
          </a:stretch>
        </p:blipFill>
        <p:spPr>
          <a:xfrm rot="0" flipH="false" flipV="false">
            <a:off x="5639645" y="631162"/>
            <a:ext cx="6206010" cy="4964511"/>
          </a:xfrm>
          <a:prstGeom prst="rect"/>
        </p:spPr>
      </p:pic>
      <p:pic>
        <p:nvPicPr>
          <p:cNvPr id="46" name=""/>
          <p:cNvPicPr>
            <a:picLocks noChangeAspect="true"/>
          </p:cNvPicPr>
          <p:nvPr/>
        </p:nvPicPr>
        <p:blipFill>
          <a:blip r:embed="rId3"/>
          <a:stretch>
            <a:fillRect/>
          </a:stretch>
        </p:blipFill>
        <p:spPr>
          <a:xfrm rot="0" flipH="false" flipV="false">
            <a:off x="292040" y="2875060"/>
            <a:ext cx="6976513" cy="1442496"/>
          </a:xfrm>
          <a:prstGeom prst="rect"/>
        </p:spPr>
      </p:pic>
    </p:spTree>
  </p:cSld>
  <p:clrMapOvr>
    <a:masterClrMapping/>
  </p:clrMapOvr>
  <p:transition spd="slow"/>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47" name=""/>
        <p:cNvGrpSpPr/>
        <p:nvPr/>
      </p:nvGrpSpPr>
      <p:grpSpPr>
        <a:xfrm>
          <a:off x="0" y="0"/>
          <a:ext cx="0" cy="0"/>
          <a:chOff x="0" y="0"/>
          <a:chExt cx="0" cy="0"/>
        </a:xfrm>
      </p:grpSpPr>
      <p:sp>
        <p:nvSpPr>
          <p:cNvPr id="48" name="内容占位符 3"/>
          <p:cNvSpPr>
            <a:spLocks noGrp="true"/>
          </p:cNvSpPr>
          <p:nvPr>
            <p:ph idx="4294967295"/>
          </p:nvPr>
        </p:nvSpPr>
        <p:spPr>
          <a:xfrm rot="0" flipH="false" flipV="false">
            <a:off x="1004711" y="1814336"/>
            <a:ext cx="4691456" cy="535558"/>
          </a:xfrm>
        </p:spPr>
        <p:txBody>
          <a:bodyPr>
            <a:normAutofit fontScale="100000"/>
          </a:bodyPr>
          <a:lstStyle/>
          <a:p>
            <a:pPr>
              <a:buFont typeface="Arial" panose="020B0604020202020204" pitchFamily="34" charset="0"/>
              <a:buChar char="•"/>
            </a:pPr>
            <a:r>
              <a:rPr lang="zh-CN"/>
              <a:t>文章内容界面设计及其模型</a:t>
            </a:r>
            <a:endParaRPr lang="en-US"/>
          </a:p>
          <a:p>
            <a:pPr marL="457200" lvl="1" indent="0">
              <a:buFont typeface="Arial" panose="020B0604020202020204" pitchFamily="34" charset="0"/>
              <a:buNone/>
            </a:pPr>
            <a:endParaRPr lang="zh-CN"/>
          </a:p>
        </p:txBody>
      </p:sp>
      <p:sp>
        <p:nvSpPr>
          <p:cNvPr id="49"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50" name=""/>
          <p:cNvPicPr/>
          <p:nvPr/>
        </p:nvPicPr>
        <p:blipFill>
          <a:blip r:embed="rId2"/>
          <a:stretch>
            <a:fillRect/>
          </a:stretch>
        </p:blipFill>
        <p:spPr>
          <a:xfrm rot="0" flipH="false" flipV="false">
            <a:off x="5845831" y="948859"/>
            <a:ext cx="5696616" cy="4960281"/>
          </a:xfrm>
          <a:prstGeom prst="rect"/>
        </p:spPr>
      </p:pic>
      <p:pic>
        <p:nvPicPr>
          <p:cNvPr id="51" name=""/>
          <p:cNvPicPr/>
          <p:nvPr/>
        </p:nvPicPr>
        <p:blipFill>
          <a:blip r:embed="rId3"/>
          <a:stretch>
            <a:fillRect/>
          </a:stretch>
        </p:blipFill>
        <p:spPr>
          <a:xfrm rot="0" flipH="false" flipV="false">
            <a:off x="737228" y="2885604"/>
            <a:ext cx="5696508" cy="1862451"/>
          </a:xfrm>
          <a:prstGeom prst="rect"/>
        </p:spPr>
      </p:pic>
    </p:spTree>
  </p:cSld>
  <p:clrMapOvr>
    <a:masterClrMapping/>
  </p:clrMapOvr>
  <p:transition spd="slow"/>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52" name=""/>
        <p:cNvGrpSpPr/>
        <p:nvPr/>
      </p:nvGrpSpPr>
      <p:grpSpPr>
        <a:xfrm>
          <a:off x="0" y="0"/>
          <a:ext cx="0" cy="0"/>
          <a:chOff x="0" y="0"/>
          <a:chExt cx="0" cy="0"/>
        </a:xfrm>
      </p:grpSpPr>
      <p:sp>
        <p:nvSpPr>
          <p:cNvPr id="53" name="内容占位符 3"/>
          <p:cNvSpPr>
            <a:spLocks noGrp="true"/>
          </p:cNvSpPr>
          <p:nvPr>
            <p:ph idx="4294967295"/>
          </p:nvPr>
        </p:nvSpPr>
        <p:spPr>
          <a:xfrm rot="0" flipH="false" flipV="false">
            <a:off x="1004711" y="1814336"/>
            <a:ext cx="4425244" cy="535558"/>
          </a:xfrm>
        </p:spPr>
        <p:txBody>
          <a:bodyPr>
            <a:normAutofit fontScale="85000"/>
          </a:bodyPr>
          <a:lstStyle/>
          <a:p>
            <a:pPr>
              <a:buFont typeface="Arial" panose="020B0604020202020204" pitchFamily="34" charset="0"/>
              <a:buChar char="•"/>
            </a:pPr>
            <a:r>
              <a:rPr lang="zh-CN" sz="3111"/>
              <a:t>拍照识别界面设计及其模型</a:t>
            </a:r>
            <a:endParaRPr lang="en-US"/>
          </a:p>
          <a:p>
            <a:pPr marL="457200" lvl="1" indent="0">
              <a:buFont typeface="Arial" panose="020B0604020202020204" pitchFamily="34" charset="0"/>
              <a:buNone/>
            </a:pPr>
            <a:endParaRPr lang="zh-CN"/>
          </a:p>
        </p:txBody>
      </p:sp>
      <p:sp>
        <p:nvSpPr>
          <p:cNvPr id="54"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55" name=""/>
          <p:cNvPicPr/>
          <p:nvPr/>
        </p:nvPicPr>
        <p:blipFill>
          <a:blip r:embed="rId2"/>
          <a:stretch>
            <a:fillRect/>
          </a:stretch>
        </p:blipFill>
        <p:spPr>
          <a:xfrm rot="0" flipH="false" flipV="false">
            <a:off x="5874769" y="787235"/>
            <a:ext cx="6120494" cy="5283531"/>
          </a:xfrm>
          <a:prstGeom prst="rect"/>
        </p:spPr>
      </p:pic>
      <p:pic>
        <p:nvPicPr>
          <p:cNvPr id="56" name=""/>
          <p:cNvPicPr>
            <a:picLocks noChangeAspect="true"/>
          </p:cNvPicPr>
          <p:nvPr/>
        </p:nvPicPr>
        <p:blipFill>
          <a:blip r:embed="rId3"/>
          <a:stretch>
            <a:fillRect/>
          </a:stretch>
        </p:blipFill>
        <p:spPr>
          <a:xfrm rot="0" flipH="false" flipV="false">
            <a:off x="888961" y="2934356"/>
            <a:ext cx="6271162" cy="1570298"/>
          </a:xfrm>
          <a:prstGeom prst="rect"/>
        </p:spPr>
      </p:pic>
    </p:spTree>
  </p:cSld>
  <p:clrMapOvr>
    <a:masterClrMapping/>
  </p:clrMapOvr>
  <p:transition spd="slow"/>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57" name=""/>
        <p:cNvGrpSpPr/>
        <p:nvPr/>
      </p:nvGrpSpPr>
      <p:grpSpPr>
        <a:xfrm>
          <a:off x="0" y="0"/>
          <a:ext cx="0" cy="0"/>
          <a:chOff x="0" y="0"/>
          <a:chExt cx="0" cy="0"/>
        </a:xfrm>
      </p:grpSpPr>
      <p:sp>
        <p:nvSpPr>
          <p:cNvPr id="58" name="内容占位符 3"/>
          <p:cNvSpPr>
            <a:spLocks noGrp="true"/>
          </p:cNvSpPr>
          <p:nvPr>
            <p:ph idx="4294967295"/>
          </p:nvPr>
        </p:nvSpPr>
        <p:spPr>
          <a:xfrm rot="0" flipH="false" flipV="false">
            <a:off x="677333" y="1779076"/>
            <a:ext cx="9505245" cy="1844675"/>
          </a:xfrm>
        </p:spPr>
        <p:txBody>
          <a:bodyPr>
            <a:normAutofit fontScale="100000"/>
          </a:bodyPr>
          <a:lstStyle/>
          <a:p>
            <a:pPr>
              <a:buFont typeface="Arial" panose="020B0604020202020204" pitchFamily="34" charset="0"/>
              <a:buChar char="•"/>
            </a:pPr>
            <a:r>
              <a:rPr lang="zh-CN"/>
              <a:t>拍照识别界面设计及其模型</a:t>
            </a:r>
            <a:endParaRPr lang="en-US"/>
          </a:p>
        </p:txBody>
      </p:sp>
      <p:sp>
        <p:nvSpPr>
          <p:cNvPr id="59"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60" name=""/>
          <p:cNvPicPr/>
          <p:nvPr/>
        </p:nvPicPr>
        <p:blipFill>
          <a:blip r:embed="rId2"/>
          <a:stretch>
            <a:fillRect/>
          </a:stretch>
        </p:blipFill>
        <p:spPr>
          <a:xfrm rot="0" flipH="false" flipV="false">
            <a:off x="5271402" y="660761"/>
            <a:ext cx="6920598" cy="5536478"/>
          </a:xfrm>
          <a:prstGeom prst="rect"/>
        </p:spPr>
      </p:pic>
      <p:pic>
        <p:nvPicPr>
          <p:cNvPr id="61" name=""/>
          <p:cNvPicPr>
            <a:picLocks noChangeAspect="true"/>
          </p:cNvPicPr>
          <p:nvPr/>
        </p:nvPicPr>
        <p:blipFill>
          <a:blip r:embed="rId3"/>
          <a:stretch>
            <a:fillRect/>
          </a:stretch>
        </p:blipFill>
        <p:spPr>
          <a:xfrm rot="0" flipH="false" flipV="false">
            <a:off x="800665" y="2707059"/>
            <a:ext cx="5835525" cy="1833383"/>
          </a:xfrm>
          <a:prstGeom prst="rect"/>
        </p:spPr>
      </p:pic>
    </p:spTree>
  </p:cSld>
  <p:clrMapOvr>
    <a:masterClrMapping/>
  </p:clrMapOvr>
  <p:transition spd="slow"/>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09" name=""/>
        <p:cNvGrpSpPr/>
        <p:nvPr/>
      </p:nvGrpSpPr>
      <p:grpSpPr>
        <a:xfrm>
          <a:off x="0" y="0"/>
          <a:ext cx="0" cy="0"/>
          <a:chOff x="0" y="0"/>
          <a:chExt cx="0" cy="0"/>
        </a:xfrm>
      </p:grpSpPr>
      <p:sp>
        <p:nvSpPr>
          <p:cNvPr id="110" name="内容占位符 3"/>
          <p:cNvSpPr>
            <a:spLocks noGrp="true"/>
          </p:cNvSpPr>
          <p:nvPr>
            <p:ph idx="4294967295"/>
          </p:nvPr>
        </p:nvSpPr>
        <p:spPr>
          <a:xfrm rot="0" flipH="false" flipV="false">
            <a:off x="1004711" y="1814336"/>
            <a:ext cx="4342904" cy="535559"/>
          </a:xfrm>
        </p:spPr>
        <p:txBody>
          <a:bodyPr>
            <a:normAutofit fontScale="100000"/>
          </a:bodyPr>
          <a:lstStyle/>
          <a:p>
            <a:pPr>
              <a:buFont typeface="Arial" panose="020B0604020202020204" pitchFamily="34" charset="0"/>
              <a:buChar char="•"/>
            </a:pPr>
            <a:r>
              <a:rPr lang="en-US"/>
              <a:t>AI</a:t>
            </a:r>
            <a:r>
              <a:rPr lang="zh-CN"/>
              <a:t>问答界面设计及其模型</a:t>
            </a:r>
            <a:endParaRPr lang="en-US"/>
          </a:p>
          <a:p>
            <a:pPr lvl="1">
              <a:buFont typeface="Arial" panose="020B0604020202020204" pitchFamily="34" charset="0"/>
              <a:buChar char="•"/>
            </a:pPr>
            <a:endParaRPr lang="zh-CN"/>
          </a:p>
        </p:txBody>
      </p:sp>
      <p:sp>
        <p:nvSpPr>
          <p:cNvPr id="111"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112" name=""/>
          <p:cNvPicPr/>
          <p:nvPr/>
        </p:nvPicPr>
        <p:blipFill>
          <a:blip r:embed="rId2"/>
          <a:stretch>
            <a:fillRect/>
          </a:stretch>
        </p:blipFill>
        <p:spPr>
          <a:xfrm rot="0" flipH="false" flipV="false">
            <a:off x="5429955" y="480436"/>
            <a:ext cx="6254316" cy="5727559"/>
          </a:xfrm>
          <a:prstGeom prst="rect"/>
        </p:spPr>
      </p:pic>
      <p:pic>
        <p:nvPicPr>
          <p:cNvPr id="113" name=""/>
          <p:cNvPicPr/>
          <p:nvPr/>
        </p:nvPicPr>
        <p:blipFill>
          <a:blip r:embed="rId3"/>
          <a:stretch>
            <a:fillRect/>
          </a:stretch>
        </p:blipFill>
        <p:spPr>
          <a:xfrm rot="0" flipH="false" flipV="false">
            <a:off x="555800" y="2757950"/>
            <a:ext cx="5744982" cy="1549964"/>
          </a:xfrm>
          <a:prstGeom prst="rect"/>
        </p:spPr>
      </p:pic>
    </p:spTree>
  </p:cSld>
  <p:clrMapOvr>
    <a:masterClrMapping/>
  </p:clrMapOvr>
  <p:transition spd="slow"/>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14" name=""/>
        <p:cNvGrpSpPr/>
        <p:nvPr/>
      </p:nvGrpSpPr>
      <p:grpSpPr>
        <a:xfrm>
          <a:off x="0" y="0"/>
          <a:ext cx="0" cy="0"/>
          <a:chOff x="0" y="0"/>
          <a:chExt cx="0" cy="0"/>
        </a:xfrm>
      </p:grpSpPr>
      <p:sp>
        <p:nvSpPr>
          <p:cNvPr id="115"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116" name=""/>
          <p:cNvPicPr/>
          <p:nvPr/>
        </p:nvPicPr>
        <p:blipFill>
          <a:blip r:embed="rId2"/>
          <a:stretch>
            <a:fillRect/>
          </a:stretch>
        </p:blipFill>
        <p:spPr>
          <a:xfrm rot="0" flipH="false" flipV="false">
            <a:off x="3304393" y="1700209"/>
            <a:ext cx="8980311" cy="4459608"/>
          </a:xfrm>
          <a:prstGeom prst="rect"/>
        </p:spPr>
      </p:pic>
      <p:sp>
        <p:nvSpPr>
          <p:cNvPr id="117" name="内容占位符 3"/>
          <p:cNvSpPr>
            <a:spLocks noGrp="true"/>
          </p:cNvSpPr>
          <p:nvPr>
            <p:ph idx="4294967295"/>
          </p:nvPr>
        </p:nvSpPr>
        <p:spPr>
          <a:xfrm rot="0" flipH="false" flipV="false">
            <a:off x="993422" y="1487583"/>
            <a:ext cx="9505245" cy="1844675"/>
          </a:xfrm>
        </p:spPr>
        <p:txBody>
          <a:bodyPr>
            <a:normAutofit fontScale="100000"/>
          </a:bodyPr>
          <a:lstStyle/>
          <a:p>
            <a:pPr>
              <a:buFont typeface="Arial" panose="020B0604020202020204" pitchFamily="34" charset="0"/>
              <a:buChar char="•"/>
            </a:pPr>
            <a:r>
              <a:rPr lang="zh-CN"/>
              <a:t>科普知识管理界面</a:t>
            </a:r>
            <a:r>
              <a:rPr lang="en-US"/>
              <a:t>-1</a:t>
            </a:r>
            <a:r>
              <a:rPr lang="zh-CN"/>
              <a:t>设计及其模型</a:t>
            </a:r>
            <a:endParaRPr lang="en-US"/>
          </a:p>
          <a:p>
            <a:pPr lvl="1">
              <a:buFont typeface="Arial" panose="020B0604020202020204" pitchFamily="34" charset="0"/>
              <a:buChar char="•"/>
            </a:pPr>
            <a:endParaRPr lang="zh-CN"/>
          </a:p>
        </p:txBody>
      </p:sp>
      <p:pic>
        <p:nvPicPr>
          <p:cNvPr id="118" name=""/>
          <p:cNvPicPr>
            <a:picLocks noChangeAspect="true"/>
          </p:cNvPicPr>
          <p:nvPr/>
        </p:nvPicPr>
        <p:blipFill>
          <a:blip r:embed="rId3"/>
          <a:srcRect l="0" t="2917" r="0" b="0"/>
          <a:stretch>
            <a:fillRect/>
          </a:stretch>
        </p:blipFill>
        <p:spPr>
          <a:xfrm rot="0" flipH="false" flipV="false">
            <a:off x="0" y="5131317"/>
            <a:ext cx="5083032" cy="1726683"/>
          </a:xfrm>
          <a:prstGeom prst="rect"/>
        </p:spPr>
      </p:pic>
    </p:spTree>
  </p:cSld>
  <p:clrMapOvr>
    <a:masterClrMapping/>
  </p:clrMapOvr>
  <p:transition spd="slow"/>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19" name=""/>
        <p:cNvGrpSpPr/>
        <p:nvPr/>
      </p:nvGrpSpPr>
      <p:grpSpPr>
        <a:xfrm>
          <a:off x="0" y="0"/>
          <a:ext cx="0" cy="0"/>
          <a:chOff x="0" y="0"/>
          <a:chExt cx="0" cy="0"/>
        </a:xfrm>
      </p:grpSpPr>
      <p:sp>
        <p:nvSpPr>
          <p:cNvPr id="120" name="标题 1"/>
          <p:cNvSpPr>
            <a:spLocks noGrp="true"/>
          </p:cNvSpPr>
          <p:nvPr>
            <p:ph type="title" idx="4294967295"/>
          </p:nvPr>
        </p:nvSpPr>
        <p:spPr>
          <a:xfrm>
            <a:off x="993422" y="952052"/>
            <a:ext cx="4436533"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121" name=""/>
          <p:cNvPicPr/>
          <p:nvPr/>
        </p:nvPicPr>
        <p:blipFill>
          <a:blip r:embed="rId2"/>
          <a:stretch>
            <a:fillRect/>
          </a:stretch>
        </p:blipFill>
        <p:spPr>
          <a:xfrm rot="0" flipH="false" flipV="false">
            <a:off x="4005508" y="1771131"/>
            <a:ext cx="8186492" cy="4395083"/>
          </a:xfrm>
          <a:prstGeom prst="rect"/>
        </p:spPr>
      </p:pic>
      <p:sp>
        <p:nvSpPr>
          <p:cNvPr id="122" name="内容占位符 3"/>
          <p:cNvSpPr>
            <a:spLocks noGrp="true"/>
          </p:cNvSpPr>
          <p:nvPr>
            <p:ph idx="4294967295"/>
          </p:nvPr>
        </p:nvSpPr>
        <p:spPr>
          <a:xfrm rot="0" flipH="false" flipV="false">
            <a:off x="993422" y="1487583"/>
            <a:ext cx="9505245" cy="1844675"/>
          </a:xfrm>
        </p:spPr>
        <p:txBody>
          <a:bodyPr>
            <a:normAutofit fontScale="100000"/>
          </a:bodyPr>
          <a:lstStyle/>
          <a:p>
            <a:pPr>
              <a:buFont typeface="Arial" panose="020B0604020202020204" pitchFamily="34" charset="0"/>
              <a:buChar char="•"/>
            </a:pPr>
            <a:r>
              <a:rPr lang="zh-CN"/>
              <a:t>科普知识管理界面</a:t>
            </a:r>
            <a:r>
              <a:rPr lang="en-US"/>
              <a:t>-2</a:t>
            </a:r>
            <a:r>
              <a:rPr lang="zh-CN"/>
              <a:t>设计及其模型</a:t>
            </a:r>
            <a:endParaRPr lang="en-US"/>
          </a:p>
          <a:p>
            <a:pPr lvl="1">
              <a:buFont typeface="Arial" panose="020B0604020202020204" pitchFamily="34" charset="0"/>
              <a:buChar char="•"/>
            </a:pPr>
            <a:endParaRPr lang="zh-CN"/>
          </a:p>
        </p:txBody>
      </p:sp>
      <p:pic>
        <p:nvPicPr>
          <p:cNvPr id="123" name=""/>
          <p:cNvPicPr>
            <a:picLocks noChangeAspect="true"/>
          </p:cNvPicPr>
          <p:nvPr/>
        </p:nvPicPr>
        <p:blipFill>
          <a:blip r:embed="rId3"/>
          <a:stretch>
            <a:fillRect/>
          </a:stretch>
        </p:blipFill>
        <p:spPr>
          <a:xfrm rot="0" flipH="false" flipV="false">
            <a:off x="0" y="3429000"/>
            <a:ext cx="4171935" cy="1940961"/>
          </a:xfrm>
          <a:prstGeom prst="rect"/>
        </p:spPr>
      </p:pic>
    </p:spTree>
  </p:cSld>
  <p:clrMapOvr>
    <a:masterClrMapping/>
  </p:clrMapOvr>
  <p:transition spd="slow"/>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24" name=""/>
        <p:cNvGrpSpPr/>
        <p:nvPr/>
      </p:nvGrpSpPr>
      <p:grpSpPr>
        <a:xfrm>
          <a:off x="0" y="0"/>
          <a:ext cx="0" cy="0"/>
          <a:chOff x="0" y="0"/>
          <a:chExt cx="0" cy="0"/>
        </a:xfrm>
      </p:grpSpPr>
      <p:sp>
        <p:nvSpPr>
          <p:cNvPr id="125" name="内容占位符 3"/>
          <p:cNvSpPr>
            <a:spLocks noGrp="true"/>
          </p:cNvSpPr>
          <p:nvPr>
            <p:ph idx="4294967295"/>
          </p:nvPr>
        </p:nvSpPr>
        <p:spPr>
          <a:xfrm rot="0" flipH="false" flipV="false">
            <a:off x="1004711" y="1648087"/>
            <a:ext cx="9866489" cy="767100"/>
          </a:xfrm>
        </p:spPr>
        <p:txBody>
          <a:bodyPr>
            <a:noAutofit/>
          </a:bodyPr>
          <a:lstStyle/>
          <a:p>
            <a:pPr>
              <a:buFont typeface="Arial" panose="020B0604020202020204" pitchFamily="34" charset="0"/>
              <a:buChar char="•"/>
            </a:pPr>
            <a:r>
              <a:rPr lang="zh-CN" sz="2400"/>
              <a:t>用例设计</a:t>
            </a:r>
            <a:endParaRPr lang="zh-CN"/>
          </a:p>
          <a:p>
            <a:pPr lvl="1">
              <a:buFont typeface="Arial" panose="020B0604020202020204" pitchFamily="34" charset="0"/>
              <a:buChar char="•"/>
            </a:pPr>
            <a:r>
              <a:rPr lang="en-US" sz="2400"/>
              <a:t>1-</a:t>
            </a:r>
            <a:r>
              <a:rPr lang="zh-CN" sz="2400"/>
              <a:t>知识科普</a:t>
            </a:r>
            <a:r>
              <a:rPr lang="zh-CN" sz="2400"/>
              <a:t>用例实现的设计方案</a:t>
            </a:r>
            <a:endParaRPr/>
          </a:p>
        </p:txBody>
      </p:sp>
      <p:sp>
        <p:nvSpPr>
          <p:cNvPr id="126" name="标题 1"/>
          <p:cNvSpPr>
            <a:spLocks noGrp="true"/>
          </p:cNvSpPr>
          <p:nvPr>
            <p:ph type="title" idx="4294967295"/>
          </p:nvPr>
        </p:nvSpPr>
        <p:spPr>
          <a:xfrm>
            <a:off x="1004711" y="918185"/>
            <a:ext cx="4504267"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27" name="矩形 1"/>
          <p:cNvSpPr/>
          <p:nvPr/>
        </p:nvSpPr>
        <p:spPr>
          <a:xfrm rot="0" flipH="false" flipV="false">
            <a:off x="903111" y="2425875"/>
            <a:ext cx="4851336" cy="3513937"/>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28" name="文本框 2"/>
          <p:cNvSpPr txBox="true"/>
          <p:nvPr/>
        </p:nvSpPr>
        <p:spPr>
          <a:xfrm rot="0" flipH="false" flipV="false">
            <a:off x="1637336" y="6126015"/>
            <a:ext cx="3382887" cy="368300"/>
          </a:xfrm>
          <a:prstGeom prst="rect">
            <a:avLst/>
          </a:prstGeom>
          <a:noFill/>
        </p:spPr>
        <p:txBody>
          <a:bodyPr wrap="square" rtlCol="false">
            <a:spAutoFit/>
          </a:bodyPr>
          <a:lstStyle/>
          <a:p>
            <a:pPr algn="ctr"/>
            <a:r>
              <a:rPr lang="zh-CN"/>
              <a:t>知识科普用例的分析顺序图</a:t>
            </a:r>
            <a:endParaRPr/>
          </a:p>
        </p:txBody>
      </p:sp>
      <p:sp>
        <p:nvSpPr>
          <p:cNvPr id="129" name="矩形 4"/>
          <p:cNvSpPr/>
          <p:nvPr/>
        </p:nvSpPr>
        <p:spPr>
          <a:xfrm rot="0" flipH="false" flipV="false">
            <a:off x="6265355" y="2425875"/>
            <a:ext cx="5024930" cy="3513938"/>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30" name="文本框 5"/>
          <p:cNvSpPr txBox="true"/>
          <p:nvPr/>
        </p:nvSpPr>
        <p:spPr>
          <a:xfrm rot="0" flipH="false" flipV="false">
            <a:off x="6818915" y="6126015"/>
            <a:ext cx="2864128" cy="368299"/>
          </a:xfrm>
          <a:prstGeom prst="rect">
            <a:avLst/>
          </a:prstGeom>
          <a:noFill/>
        </p:spPr>
        <p:txBody>
          <a:bodyPr wrap="square" rtlCol="false">
            <a:spAutoFit/>
          </a:bodyPr>
          <a:lstStyle/>
          <a:p>
            <a:pPr algn="ctr"/>
            <a:r>
              <a:rPr lang="zh-CN"/>
              <a:t>知识科普用例的设计顺序图</a:t>
            </a:r>
            <a:endParaRPr/>
          </a:p>
        </p:txBody>
      </p:sp>
      <p:pic>
        <p:nvPicPr>
          <p:cNvPr id="131" name=""/>
          <p:cNvPicPr/>
          <p:nvPr/>
        </p:nvPicPr>
        <p:blipFill>
          <a:blip r:embed="rId2"/>
          <a:stretch>
            <a:fillRect/>
          </a:stretch>
        </p:blipFill>
        <p:spPr>
          <a:xfrm rot="0" flipH="false" flipV="false">
            <a:off x="920062" y="2609558"/>
            <a:ext cx="4817434" cy="3146570"/>
          </a:xfrm>
          <a:prstGeom prst="rect"/>
        </p:spPr>
      </p:pic>
      <p:pic>
        <p:nvPicPr>
          <p:cNvPr id="132" name=""/>
          <p:cNvPicPr/>
          <p:nvPr/>
        </p:nvPicPr>
        <p:blipFill>
          <a:blip r:embed="rId3"/>
          <a:stretch>
            <a:fillRect/>
          </a:stretch>
        </p:blipFill>
        <p:spPr>
          <a:xfrm rot="0" flipH="false" flipV="false">
            <a:off x="6352149" y="2609558"/>
            <a:ext cx="4851343" cy="3327734"/>
          </a:xfrm>
          <a:prstGeom prst="rect"/>
        </p:spPr>
      </p:pic>
    </p:spTree>
  </p:cSld>
  <p:clrMapOvr>
    <a:masterClrMapping/>
  </p:clrMapOvr>
  <p:transition spd="slow"/>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33" name=""/>
        <p:cNvGrpSpPr/>
        <p:nvPr/>
      </p:nvGrpSpPr>
      <p:grpSpPr>
        <a:xfrm>
          <a:off x="0" y="0"/>
          <a:ext cx="0" cy="0"/>
          <a:chOff x="0" y="0"/>
          <a:chExt cx="0" cy="0"/>
        </a:xfrm>
      </p:grpSpPr>
      <p:sp>
        <p:nvSpPr>
          <p:cNvPr id="134" name="内容占位符 3"/>
          <p:cNvSpPr>
            <a:spLocks noGrp="true"/>
          </p:cNvSpPr>
          <p:nvPr>
            <p:ph idx="4294967295"/>
          </p:nvPr>
        </p:nvSpPr>
        <p:spPr>
          <a:xfrm>
            <a:off x="999068" y="1639917"/>
            <a:ext cx="9866489" cy="885076"/>
          </a:xfrm>
        </p:spPr>
        <p:txBody>
          <a:bodyPr>
            <a:normAutofit fontScale="100000"/>
          </a:bodyPr>
          <a:lstStyle/>
          <a:p>
            <a:pPr>
              <a:buFont typeface="Arial" panose="020B0604020202020204" pitchFamily="34" charset="0"/>
              <a:buChar char="•"/>
            </a:pPr>
            <a:r>
              <a:rPr lang="zh-CN" sz="2400"/>
              <a:t>用例设计</a:t>
            </a:r>
            <a:endParaRPr lang="zh-CN"/>
          </a:p>
          <a:p>
            <a:pPr lvl="1">
              <a:buFont typeface="Arial" panose="020B0604020202020204" pitchFamily="34" charset="0"/>
              <a:buChar char="•"/>
            </a:pPr>
            <a:r>
              <a:rPr lang="en-US"/>
              <a:t>2-</a:t>
            </a:r>
            <a:r>
              <a:rPr lang="zh-CN"/>
              <a:t>垃圾识别</a:t>
            </a:r>
            <a:r>
              <a:rPr lang="zh-CN"/>
              <a:t>用例实现的设计方案</a:t>
            </a:r>
            <a:endParaRPr/>
          </a:p>
        </p:txBody>
      </p:sp>
      <p:sp>
        <p:nvSpPr>
          <p:cNvPr id="135" name="标题 1"/>
          <p:cNvSpPr>
            <a:spLocks noGrp="true"/>
          </p:cNvSpPr>
          <p:nvPr>
            <p:ph type="title" idx="4294967295"/>
          </p:nvPr>
        </p:nvSpPr>
        <p:spPr>
          <a:xfrm>
            <a:off x="1004711" y="918185"/>
            <a:ext cx="4504267"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36" name="矩形 1"/>
          <p:cNvSpPr/>
          <p:nvPr/>
        </p:nvSpPr>
        <p:spPr>
          <a:xfrm rot="0" flipH="false" flipV="false">
            <a:off x="903111" y="2524993"/>
            <a:ext cx="4605867"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37" name="文本框 2"/>
          <p:cNvSpPr txBox="true"/>
          <p:nvPr/>
        </p:nvSpPr>
        <p:spPr>
          <a:xfrm rot="0" flipH="false" flipV="false">
            <a:off x="1556039" y="6041122"/>
            <a:ext cx="3009381" cy="368300"/>
          </a:xfrm>
          <a:prstGeom prst="rect">
            <a:avLst/>
          </a:prstGeom>
          <a:noFill/>
        </p:spPr>
        <p:txBody>
          <a:bodyPr wrap="square" rtlCol="false">
            <a:spAutoFit/>
          </a:bodyPr>
          <a:lstStyle/>
          <a:p>
            <a:pPr algn="ctr"/>
            <a:r>
              <a:rPr lang="zh-CN"/>
              <a:t>垃圾识别用例的分析顺序图</a:t>
            </a:r>
            <a:endParaRPr/>
          </a:p>
        </p:txBody>
      </p:sp>
      <p:sp>
        <p:nvSpPr>
          <p:cNvPr id="138" name="矩形 4"/>
          <p:cNvSpPr/>
          <p:nvPr/>
        </p:nvSpPr>
        <p:spPr>
          <a:xfrm rot="0" flipH="false" flipV="false">
            <a:off x="6259688" y="2524993"/>
            <a:ext cx="4713922"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39" name="文本框 5"/>
          <p:cNvSpPr txBox="true"/>
          <p:nvPr/>
        </p:nvSpPr>
        <p:spPr>
          <a:xfrm rot="0" flipH="false" flipV="false">
            <a:off x="6829290" y="6041122"/>
            <a:ext cx="2874503" cy="368299"/>
          </a:xfrm>
          <a:prstGeom prst="rect">
            <a:avLst/>
          </a:prstGeom>
          <a:noFill/>
        </p:spPr>
        <p:txBody>
          <a:bodyPr wrap="square" rtlCol="false">
            <a:spAutoFit/>
          </a:bodyPr>
          <a:lstStyle/>
          <a:p>
            <a:pPr algn="ctr"/>
            <a:r>
              <a:rPr lang="zh-CN"/>
              <a:t>垃圾识别用例的设计顺序图</a:t>
            </a:r>
            <a:endParaRPr/>
          </a:p>
        </p:txBody>
      </p:sp>
      <p:pic>
        <p:nvPicPr>
          <p:cNvPr id="140" name=""/>
          <p:cNvPicPr/>
          <p:nvPr/>
        </p:nvPicPr>
        <p:blipFill>
          <a:blip r:embed="rId2"/>
          <a:stretch>
            <a:fillRect/>
          </a:stretch>
        </p:blipFill>
        <p:spPr>
          <a:xfrm rot="0" flipH="false" flipV="false">
            <a:off x="1043847" y="2524993"/>
            <a:ext cx="4465130" cy="3414822"/>
          </a:xfrm>
          <a:prstGeom prst="rect"/>
        </p:spPr>
      </p:pic>
      <p:pic>
        <p:nvPicPr>
          <p:cNvPr id="141" name=""/>
          <p:cNvPicPr>
            <a:picLocks noChangeAspect="true"/>
          </p:cNvPicPr>
          <p:nvPr/>
        </p:nvPicPr>
        <p:blipFill>
          <a:blip r:embed="rId3"/>
          <a:stretch>
            <a:fillRect/>
          </a:stretch>
        </p:blipFill>
        <p:spPr>
          <a:xfrm rot="0" flipH="false" flipV="false">
            <a:off x="6521383" y="2524993"/>
            <a:ext cx="3971925" cy="3362325"/>
          </a:xfrm>
          <a:prstGeom prst="rect"/>
        </p:spPr>
      </p:pic>
    </p:spTree>
  </p:cSld>
  <p:clrMapOvr>
    <a:masterClrMapping/>
  </p:clrMapOvr>
  <p:transition spd="slow"/>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42" name=""/>
        <p:cNvGrpSpPr/>
        <p:nvPr/>
      </p:nvGrpSpPr>
      <p:grpSpPr>
        <a:xfrm>
          <a:off x="0" y="0"/>
          <a:ext cx="0" cy="0"/>
          <a:chOff x="0" y="0"/>
          <a:chExt cx="0" cy="0"/>
        </a:xfrm>
      </p:grpSpPr>
      <p:sp>
        <p:nvSpPr>
          <p:cNvPr id="143" name="内容占位符 3"/>
          <p:cNvSpPr>
            <a:spLocks noGrp="true"/>
          </p:cNvSpPr>
          <p:nvPr>
            <p:ph idx="4294967295"/>
          </p:nvPr>
        </p:nvSpPr>
        <p:spPr>
          <a:xfrm>
            <a:off x="999068" y="1639917"/>
            <a:ext cx="9866489" cy="885076"/>
          </a:xfrm>
        </p:spPr>
        <p:txBody>
          <a:bodyPr>
            <a:normAutofit fontScale="100000"/>
          </a:bodyPr>
          <a:lstStyle/>
          <a:p>
            <a:pPr>
              <a:buFont typeface="Arial" panose="020B0604020202020204" pitchFamily="34" charset="0"/>
              <a:buChar char="•"/>
            </a:pPr>
            <a:r>
              <a:rPr lang="zh-CN" sz="2400"/>
              <a:t>用例设计</a:t>
            </a:r>
            <a:endParaRPr lang="zh-CN"/>
          </a:p>
          <a:p>
            <a:pPr lvl="1">
              <a:buFont typeface="Arial" panose="020B0604020202020204" pitchFamily="34" charset="0"/>
              <a:buChar char="•"/>
            </a:pPr>
            <a:r>
              <a:rPr lang="en-US"/>
              <a:t>3-</a:t>
            </a:r>
            <a:r>
              <a:rPr lang="zh-CN"/>
              <a:t>知识科普维护</a:t>
            </a:r>
            <a:r>
              <a:rPr lang="zh-CN"/>
              <a:t>用例实现的设计方案</a:t>
            </a:r>
            <a:endParaRPr/>
          </a:p>
        </p:txBody>
      </p:sp>
      <p:sp>
        <p:nvSpPr>
          <p:cNvPr id="144" name="标题 1"/>
          <p:cNvSpPr>
            <a:spLocks noGrp="true"/>
          </p:cNvSpPr>
          <p:nvPr>
            <p:ph type="title" idx="4294967295"/>
          </p:nvPr>
        </p:nvSpPr>
        <p:spPr>
          <a:xfrm>
            <a:off x="1004711" y="918185"/>
            <a:ext cx="4504267"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45" name="矩形 1"/>
          <p:cNvSpPr/>
          <p:nvPr/>
        </p:nvSpPr>
        <p:spPr>
          <a:xfrm rot="0" flipH="false" flipV="false">
            <a:off x="903111" y="2524993"/>
            <a:ext cx="4907071"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46" name="文本框 2"/>
          <p:cNvSpPr txBox="true"/>
          <p:nvPr/>
        </p:nvSpPr>
        <p:spPr>
          <a:xfrm rot="0" flipH="false" flipV="false">
            <a:off x="1514763" y="6043013"/>
            <a:ext cx="3258385" cy="368299"/>
          </a:xfrm>
          <a:prstGeom prst="rect">
            <a:avLst/>
          </a:prstGeom>
          <a:noFill/>
        </p:spPr>
        <p:txBody>
          <a:bodyPr wrap="square" rtlCol="false">
            <a:spAutoFit/>
          </a:bodyPr>
          <a:lstStyle/>
          <a:p>
            <a:pPr algn="ctr"/>
            <a:r>
              <a:rPr lang="zh-CN"/>
              <a:t>知识科普维护用例的分析顺序图</a:t>
            </a:r>
            <a:endParaRPr/>
          </a:p>
        </p:txBody>
      </p:sp>
      <p:sp>
        <p:nvSpPr>
          <p:cNvPr id="147" name="矩形 4"/>
          <p:cNvSpPr/>
          <p:nvPr/>
        </p:nvSpPr>
        <p:spPr>
          <a:xfrm rot="0" flipH="false" flipV="false">
            <a:off x="6259688" y="2524976"/>
            <a:ext cx="4695317" cy="3414839"/>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48" name="文本框 5"/>
          <p:cNvSpPr txBox="true"/>
          <p:nvPr/>
        </p:nvSpPr>
        <p:spPr>
          <a:xfrm rot="0" flipH="false" flipV="false">
            <a:off x="6871345" y="6043013"/>
            <a:ext cx="3258375" cy="368299"/>
          </a:xfrm>
          <a:prstGeom prst="rect">
            <a:avLst/>
          </a:prstGeom>
          <a:noFill/>
        </p:spPr>
        <p:txBody>
          <a:bodyPr wrap="square" rtlCol="false">
            <a:spAutoFit/>
          </a:bodyPr>
          <a:lstStyle/>
          <a:p>
            <a:pPr algn="ctr"/>
            <a:r>
              <a:rPr lang="zh-CN"/>
              <a:t>知识科普维护用例的设计顺序图</a:t>
            </a:r>
            <a:endParaRPr/>
          </a:p>
        </p:txBody>
      </p:sp>
      <p:pic>
        <p:nvPicPr>
          <p:cNvPr id="149" name=""/>
          <p:cNvPicPr/>
          <p:nvPr/>
        </p:nvPicPr>
        <p:blipFill>
          <a:blip r:embed="rId2"/>
          <a:stretch>
            <a:fillRect/>
          </a:stretch>
        </p:blipFill>
        <p:spPr>
          <a:xfrm rot="0" flipH="false" flipV="false">
            <a:off x="999068" y="2524993"/>
            <a:ext cx="4695294" cy="3390694"/>
          </a:xfrm>
          <a:prstGeom prst="rect"/>
        </p:spPr>
      </p:pic>
      <p:pic>
        <p:nvPicPr>
          <p:cNvPr id="150" name=""/>
          <p:cNvPicPr/>
          <p:nvPr/>
        </p:nvPicPr>
        <p:blipFill>
          <a:blip r:embed="rId3"/>
          <a:stretch>
            <a:fillRect/>
          </a:stretch>
        </p:blipFill>
        <p:spPr>
          <a:xfrm rot="0" flipH="false" flipV="false">
            <a:off x="6630269" y="2524993"/>
            <a:ext cx="3948029" cy="3405653"/>
          </a:xfrm>
          <a:prstGeom prst="rect"/>
        </p:spPr>
      </p:pic>
    </p:spTree>
  </p:cSld>
  <p:clrMapOvr>
    <a:masterClrMapping/>
  </p:clrMapOvr>
  <p:transition spd="slow"/>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51" name=""/>
        <p:cNvGrpSpPr/>
        <p:nvPr/>
      </p:nvGrpSpPr>
      <p:grpSpPr>
        <a:xfrm>
          <a:off x="0" y="0"/>
          <a:ext cx="0" cy="0"/>
          <a:chOff x="0" y="0"/>
          <a:chExt cx="0" cy="0"/>
        </a:xfrm>
      </p:grpSpPr>
      <p:sp>
        <p:nvSpPr>
          <p:cNvPr id="152" name="内容占位符 3"/>
          <p:cNvSpPr>
            <a:spLocks noGrp="true"/>
          </p:cNvSpPr>
          <p:nvPr>
            <p:ph idx="4294967295"/>
          </p:nvPr>
        </p:nvSpPr>
        <p:spPr>
          <a:xfrm>
            <a:off x="999068" y="1639917"/>
            <a:ext cx="9866489" cy="885076"/>
          </a:xfrm>
        </p:spPr>
        <p:txBody>
          <a:bodyPr>
            <a:normAutofit fontScale="100000"/>
          </a:bodyPr>
          <a:lstStyle/>
          <a:p>
            <a:pPr>
              <a:buFont typeface="Arial" panose="020B0604020202020204" pitchFamily="34" charset="0"/>
              <a:buChar char="•"/>
            </a:pPr>
            <a:r>
              <a:rPr lang="zh-CN" sz="2400"/>
              <a:t>用例设计</a:t>
            </a:r>
            <a:endParaRPr lang="zh-CN"/>
          </a:p>
          <a:p>
            <a:pPr lvl="1">
              <a:buFont typeface="Arial" panose="020B0604020202020204" pitchFamily="34" charset="0"/>
              <a:buChar char="•"/>
            </a:pPr>
            <a:r>
              <a:rPr lang="en-US"/>
              <a:t>4-</a:t>
            </a:r>
            <a:r>
              <a:rPr lang="zh-CN"/>
              <a:t>摄像</a:t>
            </a:r>
            <a:r>
              <a:rPr lang="zh-CN"/>
              <a:t>用例实现的设计方案</a:t>
            </a:r>
            <a:endParaRPr/>
          </a:p>
        </p:txBody>
      </p:sp>
      <p:sp>
        <p:nvSpPr>
          <p:cNvPr id="153" name="标题 1"/>
          <p:cNvSpPr>
            <a:spLocks noGrp="true"/>
          </p:cNvSpPr>
          <p:nvPr>
            <p:ph type="title" idx="4294967295"/>
          </p:nvPr>
        </p:nvSpPr>
        <p:spPr>
          <a:xfrm>
            <a:off x="1004711" y="918185"/>
            <a:ext cx="4504267"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54" name="矩形 1"/>
          <p:cNvSpPr/>
          <p:nvPr/>
        </p:nvSpPr>
        <p:spPr>
          <a:xfrm rot="0" flipH="false" flipV="false">
            <a:off x="903111" y="2524993"/>
            <a:ext cx="4687866" cy="3414821"/>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55" name="文本框 2"/>
          <p:cNvSpPr txBox="true"/>
          <p:nvPr/>
        </p:nvSpPr>
        <p:spPr>
          <a:xfrm rot="0" flipH="false" flipV="false">
            <a:off x="1556039" y="6020372"/>
            <a:ext cx="2667000" cy="368300"/>
          </a:xfrm>
          <a:prstGeom prst="rect">
            <a:avLst/>
          </a:prstGeom>
          <a:noFill/>
        </p:spPr>
        <p:txBody>
          <a:bodyPr wrap="square" rtlCol="false">
            <a:spAutoFit/>
          </a:bodyPr>
          <a:lstStyle/>
          <a:p>
            <a:pPr algn="ctr"/>
            <a:r>
              <a:rPr lang="zh-CN"/>
              <a:t>摄像用例的分析顺序图</a:t>
            </a:r>
            <a:endParaRPr/>
          </a:p>
        </p:txBody>
      </p:sp>
      <p:sp>
        <p:nvSpPr>
          <p:cNvPr id="156" name="矩形 4"/>
          <p:cNvSpPr/>
          <p:nvPr/>
        </p:nvSpPr>
        <p:spPr>
          <a:xfrm rot="0" flipH="false" flipV="false">
            <a:off x="6259688" y="2524993"/>
            <a:ext cx="4687887"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57" name="文本框 5"/>
          <p:cNvSpPr txBox="true"/>
          <p:nvPr/>
        </p:nvSpPr>
        <p:spPr>
          <a:xfrm rot="0" flipH="false" flipV="false">
            <a:off x="7026419" y="6020372"/>
            <a:ext cx="2667000" cy="368300"/>
          </a:xfrm>
          <a:prstGeom prst="rect">
            <a:avLst/>
          </a:prstGeom>
          <a:noFill/>
        </p:spPr>
        <p:txBody>
          <a:bodyPr wrap="square" rtlCol="false">
            <a:spAutoFit/>
          </a:bodyPr>
          <a:lstStyle/>
          <a:p>
            <a:pPr algn="ctr"/>
            <a:r>
              <a:rPr lang="zh-CN"/>
              <a:t>摄像用例的设计顺序图</a:t>
            </a:r>
            <a:endParaRPr/>
          </a:p>
        </p:txBody>
      </p:sp>
      <p:pic>
        <p:nvPicPr>
          <p:cNvPr id="158" name=""/>
          <p:cNvPicPr/>
          <p:nvPr/>
        </p:nvPicPr>
        <p:blipFill>
          <a:blip r:embed="rId2"/>
          <a:stretch>
            <a:fillRect/>
          </a:stretch>
        </p:blipFill>
        <p:spPr>
          <a:xfrm rot="0" flipH="false" flipV="false">
            <a:off x="942533" y="2676800"/>
            <a:ext cx="4648443" cy="3191765"/>
          </a:xfrm>
          <a:prstGeom prst="rect"/>
        </p:spPr>
      </p:pic>
      <p:pic>
        <p:nvPicPr>
          <p:cNvPr id="159" name=""/>
          <p:cNvPicPr/>
          <p:nvPr/>
        </p:nvPicPr>
        <p:blipFill>
          <a:blip r:embed="rId3"/>
          <a:stretch>
            <a:fillRect/>
          </a:stretch>
        </p:blipFill>
        <p:spPr>
          <a:xfrm rot="0" flipH="false" flipV="false">
            <a:off x="6259688" y="2524993"/>
            <a:ext cx="4687887" cy="3334262"/>
          </a:xfrm>
          <a:prstGeom prst="rect"/>
        </p:spPr>
      </p:pic>
    </p:spTree>
  </p:cSld>
  <p:clrMapOvr>
    <a:masterClrMapping/>
  </p:clrMapOvr>
  <p:transition spd="slow"/>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60" name=""/>
        <p:cNvGrpSpPr/>
        <p:nvPr/>
      </p:nvGrpSpPr>
      <p:grpSpPr>
        <a:xfrm>
          <a:off x="0" y="0"/>
          <a:ext cx="0" cy="0"/>
          <a:chOff x="0" y="0"/>
          <a:chExt cx="0" cy="0"/>
        </a:xfrm>
      </p:grpSpPr>
      <p:sp>
        <p:nvSpPr>
          <p:cNvPr id="161" name="内容占位符 3"/>
          <p:cNvSpPr>
            <a:spLocks noGrp="true"/>
          </p:cNvSpPr>
          <p:nvPr>
            <p:ph idx="4294967295"/>
          </p:nvPr>
        </p:nvSpPr>
        <p:spPr>
          <a:xfrm>
            <a:off x="999068" y="1639917"/>
            <a:ext cx="9866489" cy="885076"/>
          </a:xfrm>
        </p:spPr>
        <p:txBody>
          <a:bodyPr>
            <a:normAutofit fontScale="100000"/>
          </a:bodyPr>
          <a:lstStyle/>
          <a:p>
            <a:pPr>
              <a:buFont typeface="Arial" panose="020B0604020202020204" pitchFamily="34" charset="0"/>
              <a:buChar char="•"/>
            </a:pPr>
            <a:r>
              <a:rPr lang="zh-CN" sz="2400"/>
              <a:t>用例设计</a:t>
            </a:r>
            <a:endParaRPr lang="zh-CN"/>
          </a:p>
          <a:p>
            <a:pPr lvl="1">
              <a:buFont typeface="Arial" panose="020B0604020202020204" pitchFamily="34" charset="0"/>
              <a:buChar char="•"/>
            </a:pPr>
            <a:r>
              <a:rPr lang="en-US"/>
              <a:t>5-AI</a:t>
            </a:r>
            <a:r>
              <a:rPr lang="zh-CN"/>
              <a:t>问答</a:t>
            </a:r>
            <a:r>
              <a:rPr lang="zh-CN"/>
              <a:t>用例实现的设计方案</a:t>
            </a:r>
            <a:endParaRPr/>
          </a:p>
        </p:txBody>
      </p:sp>
      <p:sp>
        <p:nvSpPr>
          <p:cNvPr id="162" name="标题 1"/>
          <p:cNvSpPr>
            <a:spLocks noGrp="true"/>
          </p:cNvSpPr>
          <p:nvPr>
            <p:ph type="title" idx="4294967295"/>
          </p:nvPr>
        </p:nvSpPr>
        <p:spPr>
          <a:xfrm>
            <a:off x="1004711" y="918185"/>
            <a:ext cx="4504267"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63" name="矩形 1"/>
          <p:cNvSpPr/>
          <p:nvPr/>
        </p:nvSpPr>
        <p:spPr>
          <a:xfrm rot="0" flipH="false" flipV="false">
            <a:off x="903111" y="2524993"/>
            <a:ext cx="4813695"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64" name="文本框 2"/>
          <p:cNvSpPr txBox="true"/>
          <p:nvPr/>
        </p:nvSpPr>
        <p:spPr>
          <a:xfrm rot="0" flipH="false" flipV="false">
            <a:off x="1618291" y="6020372"/>
            <a:ext cx="2667000" cy="368300"/>
          </a:xfrm>
          <a:prstGeom prst="rect">
            <a:avLst/>
          </a:prstGeom>
          <a:noFill/>
        </p:spPr>
        <p:txBody>
          <a:bodyPr wrap="square" rtlCol="false">
            <a:spAutoFit/>
          </a:bodyPr>
          <a:lstStyle/>
          <a:p>
            <a:pPr algn="ctr"/>
            <a:r>
              <a:rPr lang="en-US"/>
              <a:t>AI</a:t>
            </a:r>
            <a:r>
              <a:rPr lang="zh-CN"/>
              <a:t>问答用例的分析顺序图</a:t>
            </a:r>
            <a:endParaRPr/>
          </a:p>
        </p:txBody>
      </p:sp>
      <p:sp>
        <p:nvSpPr>
          <p:cNvPr id="165" name="矩形 4"/>
          <p:cNvSpPr/>
          <p:nvPr/>
        </p:nvSpPr>
        <p:spPr>
          <a:xfrm rot="0" flipH="false" flipV="false">
            <a:off x="6259688" y="2524993"/>
            <a:ext cx="4699571" cy="3414822"/>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66" name="文本框 5"/>
          <p:cNvSpPr txBox="true"/>
          <p:nvPr/>
        </p:nvSpPr>
        <p:spPr>
          <a:xfrm rot="0" flipH="false" flipV="false">
            <a:off x="7036794" y="6020372"/>
            <a:ext cx="2667000" cy="368300"/>
          </a:xfrm>
          <a:prstGeom prst="rect">
            <a:avLst/>
          </a:prstGeom>
          <a:noFill/>
        </p:spPr>
        <p:txBody>
          <a:bodyPr wrap="square" rtlCol="false">
            <a:spAutoFit/>
          </a:bodyPr>
          <a:lstStyle/>
          <a:p>
            <a:pPr algn="ctr"/>
            <a:r>
              <a:rPr lang="en-US"/>
              <a:t>AI</a:t>
            </a:r>
            <a:r>
              <a:rPr lang="zh-CN"/>
              <a:t>问答用例的设计顺序图</a:t>
            </a:r>
            <a:endParaRPr/>
          </a:p>
        </p:txBody>
      </p:sp>
      <p:pic>
        <p:nvPicPr>
          <p:cNvPr id="167" name=""/>
          <p:cNvPicPr/>
          <p:nvPr/>
        </p:nvPicPr>
        <p:blipFill>
          <a:blip r:embed="rId2"/>
          <a:stretch>
            <a:fillRect/>
          </a:stretch>
        </p:blipFill>
        <p:spPr>
          <a:xfrm rot="0" flipH="false" flipV="false">
            <a:off x="960175" y="2583584"/>
            <a:ext cx="4699567" cy="3297640"/>
          </a:xfrm>
          <a:prstGeom prst="rect"/>
        </p:spPr>
      </p:pic>
      <p:pic>
        <p:nvPicPr>
          <p:cNvPr id="168" name=""/>
          <p:cNvPicPr>
            <a:picLocks noChangeAspect="true"/>
          </p:cNvPicPr>
          <p:nvPr/>
        </p:nvPicPr>
        <p:blipFill>
          <a:blip r:embed="rId3"/>
          <a:stretch>
            <a:fillRect/>
          </a:stretch>
        </p:blipFill>
        <p:spPr>
          <a:xfrm rot="0" flipH="false" flipV="false">
            <a:off x="6543859" y="2545060"/>
            <a:ext cx="4131230" cy="3374689"/>
          </a:xfrm>
          <a:prstGeom prst="rect"/>
        </p:spPr>
      </p:pic>
    </p:spTree>
  </p:cSld>
  <p:clrMapOvr>
    <a:masterClrMapping/>
  </p:clrMapOvr>
  <p:transition spd="slow"/>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69" name=""/>
        <p:cNvGrpSpPr/>
        <p:nvPr/>
      </p:nvGrpSpPr>
      <p:grpSpPr>
        <a:xfrm>
          <a:off x="0" y="0"/>
          <a:ext cx="0" cy="0"/>
          <a:chOff x="0" y="0"/>
          <a:chExt cx="0" cy="0"/>
        </a:xfrm>
      </p:grpSpPr>
      <p:sp>
        <p:nvSpPr>
          <p:cNvPr id="170" name="内容占位符 3"/>
          <p:cNvSpPr>
            <a:spLocks noGrp="true"/>
          </p:cNvSpPr>
          <p:nvPr>
            <p:ph idx="4294967295"/>
          </p:nvPr>
        </p:nvSpPr>
        <p:spPr>
          <a:xfrm rot="0" flipH="false" flipV="false">
            <a:off x="993423" y="1465004"/>
            <a:ext cx="9753600" cy="535559"/>
          </a:xfrm>
        </p:spPr>
        <p:txBody>
          <a:bodyPr>
            <a:normAutofit fontScale="100000"/>
          </a:bodyPr>
          <a:lstStyle/>
          <a:p>
            <a:pPr>
              <a:buFont typeface="Arial" panose="020B0604020202020204" pitchFamily="34" charset="0"/>
              <a:buChar char="•"/>
            </a:pPr>
            <a:r>
              <a:rPr lang="zh-CN"/>
              <a:t>类设计</a:t>
            </a:r>
            <a:endParaRPr lang="zh-CN"/>
          </a:p>
        </p:txBody>
      </p:sp>
      <p:sp>
        <p:nvSpPr>
          <p:cNvPr id="171" name="标题 1"/>
          <p:cNvSpPr>
            <a:spLocks noGrp="true"/>
          </p:cNvSpPr>
          <p:nvPr>
            <p:ph type="title" idx="4294967295"/>
          </p:nvPr>
        </p:nvSpPr>
        <p:spPr>
          <a:xfrm>
            <a:off x="993423" y="929473"/>
            <a:ext cx="4560711"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172" name=""/>
          <p:cNvPicPr>
            <a:picLocks noChangeAspect="true"/>
          </p:cNvPicPr>
          <p:nvPr/>
        </p:nvPicPr>
        <p:blipFill>
          <a:blip r:embed="rId2"/>
          <a:stretch>
            <a:fillRect/>
          </a:stretch>
        </p:blipFill>
        <p:spPr>
          <a:xfrm rot="0" flipH="false" flipV="false">
            <a:off x="1600222" y="2000563"/>
            <a:ext cx="7907825" cy="4703538"/>
          </a:xfrm>
          <a:prstGeom prst="rect"/>
        </p:spPr>
      </p:pic>
    </p:spTree>
  </p:cSld>
  <p:clrMapOvr>
    <a:masterClrMapping/>
  </p:clrMapOvr>
  <p:transition spd="slow"/>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73" name=""/>
        <p:cNvGrpSpPr/>
        <p:nvPr/>
      </p:nvGrpSpPr>
      <p:grpSpPr>
        <a:xfrm>
          <a:off x="0" y="0"/>
          <a:ext cx="0" cy="0"/>
          <a:chOff x="0" y="0"/>
          <a:chExt cx="0" cy="0"/>
        </a:xfrm>
      </p:grpSpPr>
      <p:sp>
        <p:nvSpPr>
          <p:cNvPr id="174" name="内容占位符 3"/>
          <p:cNvSpPr>
            <a:spLocks noGrp="true"/>
          </p:cNvSpPr>
          <p:nvPr>
            <p:ph idx="4294967295"/>
          </p:nvPr>
        </p:nvSpPr>
        <p:spPr>
          <a:xfrm rot="0" flipH="false" flipV="false">
            <a:off x="993422" y="1465005"/>
            <a:ext cx="9595556" cy="1844675"/>
          </a:xfrm>
        </p:spPr>
        <p:txBody>
          <a:bodyPr>
            <a:normAutofit/>
          </a:bodyPr>
          <a:lstStyle/>
          <a:p>
            <a:pPr/>
            <a:r>
              <a:rPr lang="zh-CN" altLang="en-US" dirty="false"/>
              <a:t>数据模型设计</a:t>
            </a:r>
            <a:endParaRPr lang="en-US" altLang="zh-CN" dirty="false"/>
          </a:p>
          <a:p>
            <a:pPr marL="393065" lvl="1" indent="0">
              <a:buNone/>
            </a:pPr>
            <a:endParaRPr lang="zh-CN" altLang="en-US" dirty="false"/>
          </a:p>
        </p:txBody>
      </p:sp>
      <p:sp>
        <p:nvSpPr>
          <p:cNvPr id="175" name="标题 1"/>
          <p:cNvSpPr>
            <a:spLocks noGrp="true"/>
          </p:cNvSpPr>
          <p:nvPr>
            <p:ph type="title" idx="4294967295"/>
          </p:nvPr>
        </p:nvSpPr>
        <p:spPr>
          <a:xfrm>
            <a:off x="993422" y="929474"/>
            <a:ext cx="4470400"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sp>
        <p:nvSpPr>
          <p:cNvPr id="176" name="矩形 1"/>
          <p:cNvSpPr/>
          <p:nvPr/>
        </p:nvSpPr>
        <p:spPr>
          <a:xfrm rot="0" flipH="false" flipV="false">
            <a:off x="273777" y="2063844"/>
            <a:ext cx="6299982" cy="4006049"/>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77" name="文本框 2"/>
          <p:cNvSpPr txBox="true"/>
          <p:nvPr/>
        </p:nvSpPr>
        <p:spPr>
          <a:xfrm rot="0" flipH="false" flipV="false">
            <a:off x="1659466" y="6161184"/>
            <a:ext cx="3810000" cy="374650"/>
          </a:xfrm>
          <a:prstGeom prst="rect">
            <a:avLst/>
          </a:prstGeom>
          <a:noFill/>
        </p:spPr>
        <p:txBody>
          <a:bodyPr wrap="square" rtlCol="false">
            <a:spAutoFit/>
          </a:bodyPr>
          <a:lstStyle/>
          <a:p>
            <a:pPr algn="ctr"/>
            <a:r>
              <a:rPr lang="zh-CN"/>
              <a:t>系统设计类图</a:t>
            </a:r>
            <a:endParaRPr/>
          </a:p>
        </p:txBody>
      </p:sp>
      <p:sp>
        <p:nvSpPr>
          <p:cNvPr id="178" name="矩形 4"/>
          <p:cNvSpPr/>
          <p:nvPr/>
        </p:nvSpPr>
        <p:spPr>
          <a:xfrm rot="0" flipH="false" flipV="false">
            <a:off x="6640127" y="3039501"/>
            <a:ext cx="5436359" cy="2293483"/>
          </a:xfrm>
          <a:prstGeom prst="rect">
            <a:avLst/>
          </a:prstGeom>
        </p:spPr>
        <p:style>
          <a:lnRef idx="2">
            <a:schemeClr val="accent2"/>
          </a:lnRef>
          <a:fillRef idx="1">
            <a:schemeClr val="lt1"/>
          </a:fillRef>
          <a:effectRef idx="0">
            <a:schemeClr val="accent2"/>
          </a:effectRef>
          <a:fontRef idx="minor">
            <a:schemeClr val="dk1"/>
          </a:fontRef>
        </p:style>
        <p:txBody>
          <a:bodyPr rtlCol="false" anchor="ctr"/>
          <a:lstStyle/>
          <a:p>
            <a:pPr algn="ctr"/>
            <a:endParaRPr lang="zh-CN" altLang="en-US"/>
          </a:p>
        </p:txBody>
      </p:sp>
      <p:sp>
        <p:nvSpPr>
          <p:cNvPr id="179" name="文本框 5"/>
          <p:cNvSpPr txBox="true"/>
          <p:nvPr/>
        </p:nvSpPr>
        <p:spPr>
          <a:xfrm rot="0" flipH="false" flipV="false">
            <a:off x="7340903" y="6161184"/>
            <a:ext cx="2664178" cy="369332"/>
          </a:xfrm>
          <a:prstGeom prst="rect">
            <a:avLst/>
          </a:prstGeom>
          <a:noFill/>
        </p:spPr>
        <p:txBody>
          <a:bodyPr wrap="square" rtlCol="false">
            <a:spAutoFit/>
          </a:bodyPr>
          <a:lstStyle/>
          <a:p>
            <a:pPr algn="ctr"/>
            <a:r>
              <a:rPr lang="zh-CN" altLang="en-US" dirty="false"/>
              <a:t>系统数据设计类图</a:t>
            </a:r>
            <a:endParaRPr lang="zh-CN" altLang="en-US" dirty="false"/>
          </a:p>
        </p:txBody>
      </p:sp>
      <p:pic>
        <p:nvPicPr>
          <p:cNvPr id="180" name=""/>
          <p:cNvPicPr>
            <a:picLocks noChangeAspect="true"/>
          </p:cNvPicPr>
          <p:nvPr/>
        </p:nvPicPr>
        <p:blipFill>
          <a:blip r:embed="rId2"/>
          <a:stretch>
            <a:fillRect/>
          </a:stretch>
        </p:blipFill>
        <p:spPr>
          <a:xfrm rot="0" flipH="false" flipV="false">
            <a:off x="273777" y="2222379"/>
            <a:ext cx="6299982" cy="3619425"/>
          </a:xfrm>
          <a:prstGeom prst="rect"/>
        </p:spPr>
      </p:pic>
      <p:pic>
        <p:nvPicPr>
          <p:cNvPr id="181" name=""/>
          <p:cNvPicPr/>
          <p:nvPr/>
        </p:nvPicPr>
        <p:blipFill>
          <a:blip r:embed="rId3"/>
          <a:stretch>
            <a:fillRect/>
          </a:stretch>
        </p:blipFill>
        <p:spPr>
          <a:xfrm rot="0" flipH="false" flipV="false">
            <a:off x="6640127" y="3218494"/>
            <a:ext cx="5303623" cy="1935497"/>
          </a:xfrm>
          <a:prstGeom prst="rect"/>
        </p:spPr>
      </p:pic>
    </p:spTree>
  </p:cSld>
  <p:clrMapOvr>
    <a:masterClrMapping/>
  </p:clrMapOvr>
  <p:transition spd="slow"/>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85" name=""/>
        <p:cNvGrpSpPr/>
        <p:nvPr/>
      </p:nvGrpSpPr>
      <p:grpSpPr>
        <a:xfrm>
          <a:off x="0" y="0"/>
          <a:ext cx="0" cy="0"/>
          <a:chOff x="0" y="0"/>
          <a:chExt cx="0" cy="0"/>
        </a:xfrm>
      </p:grpSpPr>
      <p:sp>
        <p:nvSpPr>
          <p:cNvPr id="186" name="内容占位符 3"/>
          <p:cNvSpPr>
            <a:spLocks noGrp="true"/>
          </p:cNvSpPr>
          <p:nvPr>
            <p:ph idx="4294967295"/>
          </p:nvPr>
        </p:nvSpPr>
        <p:spPr>
          <a:xfrm>
            <a:off x="993422" y="1724025"/>
            <a:ext cx="9787467" cy="1844675"/>
          </a:xfrm>
        </p:spPr>
        <p:txBody>
          <a:bodyPr>
            <a:normAutofit/>
          </a:bodyPr>
          <a:lstStyle/>
          <a:p>
            <a:pPr/>
            <a:r>
              <a:rPr lang="zh-CN" altLang="en-US" dirty="false"/>
              <a:t>部署设计</a:t>
            </a:r>
            <a:endParaRPr lang="en-US" altLang="zh-CN" dirty="false"/>
          </a:p>
          <a:p>
            <a:pPr marL="393065" lvl="1" indent="0">
              <a:buNone/>
            </a:pPr>
            <a:endParaRPr lang="zh-CN" altLang="en-US" dirty="false"/>
          </a:p>
        </p:txBody>
      </p:sp>
      <p:sp>
        <p:nvSpPr>
          <p:cNvPr id="187" name="标题 1"/>
          <p:cNvSpPr>
            <a:spLocks noGrp="true"/>
          </p:cNvSpPr>
          <p:nvPr>
            <p:ph type="title" idx="4294967295"/>
          </p:nvPr>
        </p:nvSpPr>
        <p:spPr>
          <a:xfrm>
            <a:off x="993422" y="940763"/>
            <a:ext cx="4492978" cy="535531"/>
          </a:xfrm>
        </p:spPr>
        <p:txBody>
          <a:bodyPr/>
          <a:lstStyle/>
          <a:p>
            <a:pPr/>
            <a:r>
              <a:rPr lang="zh-CN" altLang="en-US" sz="3200" b="true" dirty="false">
                <a:solidFill>
                  <a:srgbClr val="1057CE"/>
                </a:solidFill>
                <a:latin typeface="+mn-ea"/>
                <a:ea typeface="+mn-ea"/>
              </a:rPr>
              <a:t>软件设计与建模</a:t>
            </a:r>
            <a:endParaRPr lang="zh-CN" altLang="en-US" sz="3200" b="true" dirty="false">
              <a:solidFill>
                <a:srgbClr val="1057CE"/>
              </a:solidFill>
              <a:latin typeface="+mn-ea"/>
              <a:ea typeface="+mn-ea"/>
            </a:endParaRPr>
          </a:p>
        </p:txBody>
      </p:sp>
      <p:pic>
        <p:nvPicPr>
          <p:cNvPr id="188" name=""/>
          <p:cNvPicPr>
            <a:picLocks noChangeAspect="true"/>
          </p:cNvPicPr>
          <p:nvPr/>
        </p:nvPicPr>
        <p:blipFill>
          <a:blip r:embed="rId2"/>
          <a:stretch>
            <a:fillRect/>
          </a:stretch>
        </p:blipFill>
        <p:spPr>
          <a:xfrm rot="0" flipH="false" flipV="false">
            <a:off x="2801921" y="1724025"/>
            <a:ext cx="6743420" cy="4766659"/>
          </a:xfrm>
          <a:prstGeom prst="rect"/>
        </p:spPr>
      </p:pic>
    </p:spTree>
  </p:cSld>
  <p:clrMapOvr>
    <a:masterClrMapping/>
  </p:clrMapOvr>
  <p:transition spd="slow"/>
</p:sld>
</file>

<file path=ppt/slides/slide31.xml><?xml version="1.0" encoding="utf-8"?>
<p:sld xmlns:a="http://schemas.openxmlformats.org/drawingml/2006/main" xmlns:p="http://schemas.openxmlformats.org/presentationml/2006/main">
  <p:cSld>
    <p:spTree>
      <p:nvGrpSpPr>
        <p:cNvPr id="189" name=""/>
        <p:cNvGrpSpPr/>
        <p:nvPr/>
      </p:nvGrpSpPr>
      <p:grpSpPr>
        <a:xfrm>
          <a:off x="0" y="0"/>
          <a:ext cx="0" cy="0"/>
          <a:chOff x="0" y="0"/>
          <a:chExt cx="0" cy="0"/>
        </a:xfrm>
      </p:grpSpPr>
      <p:sp>
        <p:nvSpPr>
          <p:cNvPr id="190"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代码编写与测试</a:t>
            </a:r>
            <a:endParaRPr lang="zh-CN" altLang="en-US" sz="4400" b="true" dirty="false">
              <a:solidFill>
                <a:schemeClr val="bg1"/>
              </a:solidFill>
            </a:endParaRPr>
          </a:p>
          <a:p>
            <a:pPr/>
            <a:endParaRPr lang="zh-CN" altLang="en-US" sz="4400" b="true" dirty="false">
              <a:solidFill>
                <a:schemeClr val="bg1"/>
              </a:solidFill>
            </a:endParaRPr>
          </a:p>
        </p:txBody>
      </p:sp>
      <p:sp>
        <p:nvSpPr>
          <p:cNvPr id="191"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04</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92" name=""/>
        <p:cNvGrpSpPr/>
        <p:nvPr/>
      </p:nvGrpSpPr>
      <p:grpSpPr>
        <a:xfrm>
          <a:off x="0" y="0"/>
          <a:ext cx="0" cy="0"/>
          <a:chOff x="0" y="0"/>
          <a:chExt cx="0" cy="0"/>
        </a:xfrm>
      </p:grpSpPr>
      <p:sp>
        <p:nvSpPr>
          <p:cNvPr id="193" name="内容占位符 3"/>
          <p:cNvSpPr>
            <a:spLocks noGrp="true"/>
          </p:cNvSpPr>
          <p:nvPr>
            <p:ph idx="4294967295"/>
          </p:nvPr>
        </p:nvSpPr>
        <p:spPr>
          <a:xfrm rot="0" flipH="false" flipV="false">
            <a:off x="982133" y="1688331"/>
            <a:ext cx="9810750" cy="1892300"/>
          </a:xfrm>
        </p:spPr>
        <p:txBody>
          <a:bodyPr>
            <a:spAutoFit/>
          </a:bodyPr>
          <a:lstStyle/>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zh-CN" sz="2800">
                <a:solidFill>
                  <a:schemeClr val="tx1">
                    <a:alpha val="100000"/>
                  </a:schemeClr>
                </a:solidFill>
                <a:latin typeface="Arial"/>
                <a:ea typeface="微软雅黑"/>
                <a:cs typeface="+mn-cs"/>
              </a:rPr>
              <a:t>代码组织结构</a:t>
            </a:r>
            <a:endParaRPr lang="en-US" sz="2800">
              <a:solidFill>
                <a:schemeClr val="tx1">
                  <a:alpha val="100000"/>
                </a:schemeClr>
              </a:solidFill>
              <a:latin typeface="Arial"/>
              <a:ea typeface="微软雅黑"/>
              <a:cs typeface="+mn-cs"/>
            </a:endParaRPr>
          </a:p>
          <a:p>
            <a:pPr marL="457200" lvl="1" indent="0" algn="l" defTabSz="914400">
              <a:lnSpc>
                <a:spcPct val="90000"/>
              </a:lnSpc>
              <a:spcBef>
                <a:spcPts val="500"/>
              </a:spcBef>
              <a:buNone/>
              <a:defRPr sz="2400">
                <a:solidFill>
                  <a:schemeClr val="tx1">
                    <a:alpha val="100000"/>
                  </a:schemeClr>
                </a:solidFill>
                <a:latin typeface="Arial"/>
                <a:ea typeface="微软雅黑"/>
                <a:cs typeface="+mn-cs"/>
              </a:defRPr>
            </a:pPr>
            <a:endParaRPr lang="zh-CN" sz="2400">
              <a:solidFill>
                <a:schemeClr val="tx1">
                  <a:alpha val="100000"/>
                </a:schemeClr>
              </a:solidFill>
              <a:latin typeface="Arial"/>
              <a:ea typeface="微软雅黑"/>
              <a:cs typeface="+mn-cs"/>
            </a:endParaRPr>
          </a:p>
          <a:p>
            <a:pPr marL="0" lvl="0" indent="0" algn="l" defTabSz="914400">
              <a:lnSpc>
                <a:spcPct val="90000"/>
              </a:lnSpc>
              <a:spcBef>
                <a:spcPts val="1000"/>
              </a:spcBef>
              <a:buFont typeface="Arial" panose="020B0604020202020204" pitchFamily="34" charset="0"/>
              <a:buNone/>
              <a:defRPr sz="2800">
                <a:solidFill>
                  <a:schemeClr val="tx1">
                    <a:alpha val="100000"/>
                  </a:schemeClr>
                </a:solidFill>
                <a:latin typeface="Arial"/>
                <a:ea typeface="微软雅黑"/>
                <a:cs typeface="+mn-cs"/>
              </a:defRPr>
            </a:pPr>
            <a:endParaRPr lang="zh-CN" sz="2800">
              <a:solidFill>
                <a:schemeClr val="tx1">
                  <a:alpha val="100000"/>
                </a:schemeClr>
              </a:solidFill>
              <a:latin typeface="Arial"/>
              <a:ea typeface="微软雅黑"/>
              <a:cs typeface="+mn-cs"/>
            </a:endParaRPr>
          </a:p>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endParaRPr lang="en-US" sz="2800">
              <a:solidFill>
                <a:schemeClr val="tx1">
                  <a:alpha val="100000"/>
                </a:schemeClr>
              </a:solidFill>
              <a:latin typeface="Arial"/>
              <a:ea typeface="微软雅黑"/>
              <a:cs typeface="+mn-cs"/>
            </a:endParaRPr>
          </a:p>
        </p:txBody>
      </p:sp>
      <p:sp>
        <p:nvSpPr>
          <p:cNvPr id="194" name="标题 1"/>
          <p:cNvSpPr>
            <a:spLocks noGrp="true"/>
          </p:cNvSpPr>
          <p:nvPr>
            <p:ph type="title" idx="4294967295"/>
          </p:nvPr>
        </p:nvSpPr>
        <p:spPr>
          <a:xfrm>
            <a:off x="982133" y="929474"/>
            <a:ext cx="2788356" cy="535531"/>
          </a:xfrm>
        </p:spPr>
        <p:txBody>
          <a:bodyPr/>
          <a:lstStyle/>
          <a:p>
            <a:pPr/>
            <a:r>
              <a:rPr lang="zh-CN" altLang="en-US" sz="3200" b="true" dirty="false">
                <a:solidFill>
                  <a:srgbClr val="1057CE"/>
                </a:solidFill>
                <a:latin typeface="+mn-ea"/>
                <a:ea typeface="+mn-ea"/>
              </a:rPr>
              <a:t>代码编写</a:t>
            </a:r>
            <a:endParaRPr lang="zh-CN" altLang="en-US" sz="3200" b="true" dirty="false">
              <a:solidFill>
                <a:srgbClr val="1057CE"/>
              </a:solidFill>
              <a:latin typeface="+mn-ea"/>
              <a:ea typeface="+mn-ea"/>
            </a:endParaRPr>
          </a:p>
        </p:txBody>
      </p:sp>
      <p:pic>
        <p:nvPicPr>
          <p:cNvPr id="195" name=""/>
          <p:cNvPicPr>
            <a:picLocks noChangeAspect="true"/>
          </p:cNvPicPr>
          <p:nvPr/>
        </p:nvPicPr>
        <p:blipFill>
          <a:blip r:embed="rId2"/>
          <a:stretch>
            <a:fillRect/>
          </a:stretch>
        </p:blipFill>
        <p:spPr>
          <a:xfrm rot="0" flipH="false" flipV="false">
            <a:off x="6921923" y="815339"/>
            <a:ext cx="3444240" cy="5417820"/>
          </a:xfrm>
          <a:prstGeom prst="rect"/>
        </p:spPr>
      </p:pic>
      <p:pic>
        <p:nvPicPr>
          <p:cNvPr id="196" name=""/>
          <p:cNvPicPr>
            <a:picLocks noChangeAspect="true"/>
          </p:cNvPicPr>
          <p:nvPr/>
        </p:nvPicPr>
        <p:blipFill>
          <a:blip r:embed="rId3"/>
          <a:stretch>
            <a:fillRect/>
          </a:stretch>
        </p:blipFill>
        <p:spPr>
          <a:xfrm rot="0" flipH="false" flipV="false">
            <a:off x="502920" y="2366010"/>
            <a:ext cx="3662311" cy="3867149"/>
          </a:xfrm>
          <a:prstGeom prst="rect"/>
        </p:spPr>
      </p:pic>
      <p:pic>
        <p:nvPicPr>
          <p:cNvPr id="197" name=""/>
          <p:cNvPicPr>
            <a:picLocks noChangeAspect="true"/>
          </p:cNvPicPr>
          <p:nvPr/>
        </p:nvPicPr>
        <p:blipFill>
          <a:blip r:embed="rId4"/>
          <a:stretch>
            <a:fillRect/>
          </a:stretch>
        </p:blipFill>
        <p:spPr>
          <a:xfrm rot="0" flipH="false" flipV="false">
            <a:off x="4325832" y="381000"/>
            <a:ext cx="2232660" cy="5852159"/>
          </a:xfrm>
          <a:prstGeom prst="rect"/>
        </p:spPr>
      </p:pic>
    </p:spTree>
  </p:cSld>
  <p:clrMapOvr>
    <a:masterClrMapping/>
  </p:clrMapOvr>
  <p:transition spd="slow"/>
</p:sld>
</file>

<file path=ppt/slides/slide33.xml><?xml version="1.0" encoding="utf-8"?>
<p:sld xmlns:a="http://schemas.openxmlformats.org/drawingml/2006/main" xmlns:p="http://schemas.openxmlformats.org/presentationml/2006/main">
  <p:cSld>
    <p:spTree>
      <p:nvGrpSpPr>
        <p:cNvPr id="198" name=""/>
        <p:cNvGrpSpPr/>
        <p:nvPr/>
      </p:nvGrpSpPr>
      <p:grpSpPr>
        <a:xfrm>
          <a:off x="0" y="0"/>
          <a:ext cx="0" cy="0"/>
          <a:chOff x="0" y="0"/>
          <a:chExt cx="0" cy="0"/>
        </a:xfrm>
      </p:grpSpPr>
      <p:sp>
        <p:nvSpPr>
          <p:cNvPr id="199" name="内容占位符 3"/>
          <p:cNvSpPr>
            <a:spLocks noGrp="true"/>
          </p:cNvSpPr>
          <p:nvPr>
            <p:ph idx="4294967295"/>
          </p:nvPr>
        </p:nvSpPr>
        <p:spPr>
          <a:xfrm rot="0" flipH="false" flipV="false">
            <a:off x="982133" y="1734357"/>
            <a:ext cx="8921750" cy="2495550"/>
          </a:xfrm>
        </p:spPr>
        <p:txBody>
          <a:bodyPr>
            <a:spAutoFit/>
          </a:bodyPr>
          <a:lstStyle/>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zh-CN" sz="2800">
                <a:solidFill>
                  <a:schemeClr val="tx1">
                    <a:alpha val="100000"/>
                  </a:schemeClr>
                </a:solidFill>
                <a:latin typeface="Arial"/>
                <a:ea typeface="微软雅黑"/>
                <a:cs typeface="+mn-cs"/>
              </a:rPr>
              <a:t>程序代码量</a:t>
            </a:r>
            <a:endParaRPr lang="en-US" sz="2800">
              <a:solidFill>
                <a:schemeClr val="tx1">
                  <a:alpha val="100000"/>
                </a:schemeClr>
              </a:solidFill>
              <a:latin typeface="Arial"/>
              <a:ea typeface="微软雅黑"/>
              <a:cs typeface="+mn-cs"/>
            </a:endParaRPr>
          </a:p>
          <a:p>
            <a:pPr marL="685800" lvl="1" indent="-228600" algn="l" defTabSz="914400">
              <a:lnSpc>
                <a:spcPct val="90000"/>
              </a:lnSpc>
              <a:spcBef>
                <a:spcPts val="500"/>
              </a:spcBef>
              <a:buFont typeface="Arial" panose="020B0604020202020204" pitchFamily="34" charset="0"/>
              <a:buChar char="•"/>
              <a:defRPr sz="2400">
                <a:solidFill>
                  <a:schemeClr val="tx1">
                    <a:alpha val="100000"/>
                  </a:schemeClr>
                </a:solidFill>
                <a:latin typeface="Arial"/>
                <a:ea typeface="微软雅黑"/>
                <a:cs typeface="+mn-cs"/>
              </a:defRPr>
            </a:pPr>
            <a:r>
              <a:rPr lang="zh-CN" sz="2400">
                <a:solidFill>
                  <a:schemeClr val="tx1">
                    <a:alpha val="100000"/>
                  </a:schemeClr>
                </a:solidFill>
                <a:latin typeface="Arial"/>
                <a:ea typeface="微软雅黑"/>
                <a:cs typeface="+mn-cs"/>
              </a:rPr>
              <a:t>包括重用开源代码量：</a:t>
            </a:r>
            <a:r>
              <a:rPr lang="en-US" sz="2400">
                <a:solidFill>
                  <a:schemeClr val="tx1">
                    <a:alpha val="100000"/>
                  </a:schemeClr>
                </a:solidFill>
                <a:latin typeface="Arial"/>
                <a:ea typeface="微软雅黑"/>
                <a:cs typeface="+mn-cs"/>
              </a:rPr>
              <a:t>17687</a:t>
            </a:r>
            <a:endParaRPr/>
          </a:p>
          <a:p>
            <a:pPr marL="685800" lvl="1" indent="-228600" algn="l" defTabSz="914400">
              <a:lnSpc>
                <a:spcPct val="90000"/>
              </a:lnSpc>
              <a:spcBef>
                <a:spcPts val="500"/>
              </a:spcBef>
              <a:buFont typeface="Arial" panose="020B0604020202020204" pitchFamily="34" charset="0"/>
              <a:buChar char="•"/>
              <a:defRPr sz="2400">
                <a:solidFill>
                  <a:schemeClr val="tx1">
                    <a:alpha val="100000"/>
                  </a:schemeClr>
                </a:solidFill>
                <a:latin typeface="Arial"/>
                <a:ea typeface="微软雅黑"/>
                <a:cs typeface="+mn-cs"/>
              </a:defRPr>
            </a:pPr>
            <a:r>
              <a:rPr lang="zh-CN" sz="2400">
                <a:solidFill>
                  <a:schemeClr val="tx1">
                    <a:alpha val="100000"/>
                  </a:schemeClr>
                </a:solidFill>
                <a:latin typeface="Arial"/>
                <a:ea typeface="微软雅黑"/>
                <a:cs typeface="+mn-cs"/>
              </a:rPr>
              <a:t>独立编写代码量：</a:t>
            </a:r>
            <a:r>
              <a:rPr lang="en-US" sz="2400">
                <a:solidFill>
                  <a:schemeClr val="tx1">
                    <a:alpha val="100000"/>
                  </a:schemeClr>
                </a:solidFill>
                <a:latin typeface="Arial"/>
                <a:ea typeface="微软雅黑"/>
                <a:cs typeface="+mn-cs"/>
              </a:rPr>
              <a:t>8263</a:t>
            </a:r>
            <a:endParaRPr/>
          </a:p>
          <a:p>
            <a:pPr marL="228600" lvl="0" indent="-228600" algn="l" defTabSz="914400">
              <a:lnSpc>
                <a:spcPct val="90000"/>
              </a:lnSpc>
              <a:spcBef>
                <a:spcPts val="1000"/>
              </a:spcBef>
              <a:buFont typeface="Arial" panose="020B0604020202020204" pitchFamily="34" charset="0"/>
              <a:buChar char="•"/>
              <a:defRPr sz="2800">
                <a:solidFill>
                  <a:schemeClr val="tx1">
                    <a:alpha val="100000"/>
                  </a:schemeClr>
                </a:solidFill>
                <a:latin typeface="Arial"/>
                <a:ea typeface="微软雅黑"/>
                <a:cs typeface="+mn-cs"/>
              </a:defRPr>
            </a:pPr>
            <a:r>
              <a:rPr lang="zh-CN" sz="2800">
                <a:solidFill>
                  <a:schemeClr val="tx1">
                    <a:alpha val="100000"/>
                  </a:schemeClr>
                </a:solidFill>
                <a:latin typeface="Arial"/>
                <a:ea typeface="微软雅黑"/>
                <a:cs typeface="+mn-cs"/>
              </a:rPr>
              <a:t>开源代码利用情况</a:t>
            </a:r>
            <a:endParaRPr lang="en-US" sz="2800">
              <a:solidFill>
                <a:schemeClr val="tx1">
                  <a:alpha val="100000"/>
                </a:schemeClr>
              </a:solidFill>
              <a:latin typeface="Arial"/>
              <a:ea typeface="微软雅黑"/>
              <a:cs typeface="+mn-cs"/>
            </a:endParaRPr>
          </a:p>
          <a:p>
            <a:pPr marL="685800" lvl="1" indent="-228600" algn="l" defTabSz="914400">
              <a:lnSpc>
                <a:spcPct val="90000"/>
              </a:lnSpc>
              <a:spcBef>
                <a:spcPts val="500"/>
              </a:spcBef>
              <a:buFont typeface="Arial" panose="020B0604020202020204" pitchFamily="34" charset="0"/>
              <a:buChar char="•"/>
              <a:defRPr sz="2400">
                <a:solidFill>
                  <a:schemeClr val="tx1">
                    <a:alpha val="100000"/>
                  </a:schemeClr>
                </a:solidFill>
                <a:latin typeface="Arial"/>
                <a:ea typeface="微软雅黑"/>
                <a:cs typeface="+mn-cs"/>
              </a:defRPr>
            </a:pPr>
            <a:r>
              <a:rPr lang="zh-CN" sz="2400">
                <a:solidFill>
                  <a:schemeClr val="tx1">
                    <a:alpha val="100000"/>
                  </a:schemeClr>
                </a:solidFill>
                <a:latin typeface="Arial"/>
                <a:ea typeface="微软雅黑"/>
                <a:cs typeface="+mn-cs"/>
              </a:rPr>
              <a:t>利用了</a:t>
            </a:r>
            <a:r>
              <a:rPr lang="en-US" sz="2400">
                <a:solidFill>
                  <a:schemeClr val="tx1">
                    <a:alpha val="100000"/>
                  </a:schemeClr>
                </a:solidFill>
                <a:latin typeface="Arial"/>
                <a:ea typeface="微软雅黑"/>
                <a:cs typeface="+mn-cs"/>
              </a:rPr>
              <a:t> MCMS </a:t>
            </a:r>
            <a:r>
              <a:rPr lang="zh-CN" sz="2400">
                <a:solidFill>
                  <a:schemeClr val="tx1">
                    <a:alpha val="100000"/>
                  </a:schemeClr>
                </a:solidFill>
                <a:latin typeface="Arial"/>
                <a:ea typeface="微软雅黑"/>
                <a:cs typeface="+mn-cs"/>
              </a:rPr>
              <a:t>开源内容管理系统（</a:t>
            </a:r>
            <a:r>
              <a:rPr lang="en-US" sz="2400">
                <a:solidFill>
                  <a:schemeClr val="tx1">
                    <a:alpha val="100000"/>
                  </a:schemeClr>
                </a:solidFill>
                <a:latin typeface="Arial"/>
                <a:ea typeface="微软雅黑"/>
                <a:cs typeface="+mn-cs"/>
              </a:rPr>
              <a:t>CMS</a:t>
            </a:r>
            <a:r>
              <a:rPr lang="zh-CN" sz="2400">
                <a:solidFill>
                  <a:schemeClr val="tx1">
                    <a:alpha val="100000"/>
                  </a:schemeClr>
                </a:solidFill>
                <a:latin typeface="Arial"/>
                <a:ea typeface="微软雅黑"/>
                <a:cs typeface="+mn-cs"/>
              </a:rPr>
              <a:t>）实现了后台知识维护功能。</a:t>
            </a:r>
            <a:endParaRPr/>
          </a:p>
        </p:txBody>
      </p:sp>
      <p:sp>
        <p:nvSpPr>
          <p:cNvPr id="200" name="标题 1"/>
          <p:cNvSpPr>
            <a:spLocks noGrp="true"/>
          </p:cNvSpPr>
          <p:nvPr>
            <p:ph type="title" idx="4294967295"/>
          </p:nvPr>
        </p:nvSpPr>
        <p:spPr>
          <a:xfrm>
            <a:off x="982133" y="929474"/>
            <a:ext cx="2788356" cy="535531"/>
          </a:xfrm>
        </p:spPr>
        <p:txBody>
          <a:bodyPr/>
          <a:lstStyle/>
          <a:p>
            <a:pPr/>
            <a:r>
              <a:rPr lang="zh-CN" altLang="en-US" sz="3200" b="true" dirty="false">
                <a:solidFill>
                  <a:srgbClr val="1057CE"/>
                </a:solidFill>
                <a:latin typeface="+mn-ea"/>
                <a:ea typeface="+mn-ea"/>
              </a:rPr>
              <a:t>代码编写</a:t>
            </a:r>
            <a:endParaRPr lang="zh-CN" altLang="en-US" sz="3200" b="true" dirty="false">
              <a:solidFill>
                <a:srgbClr val="1057CE"/>
              </a:solidFill>
              <a:latin typeface="+mn-ea"/>
              <a:ea typeface="+mn-ea"/>
            </a:endParaRPr>
          </a:p>
        </p:txBody>
      </p:sp>
    </p:spTree>
  </p:cSld>
  <p:clrMapOvr>
    <a:masterClrMapping/>
  </p:clrMapOvr>
  <p:transition spd="slow"/>
</p:sld>
</file>

<file path=ppt/slides/slide34.xml><?xml version="1.0" encoding="utf-8"?>
<p:sld xmlns:a="http://schemas.openxmlformats.org/drawingml/2006/main" xmlns:p="http://schemas.openxmlformats.org/presentationml/2006/main">
  <p:cSld>
    <p:spTree>
      <p:nvGrpSpPr>
        <p:cNvPr id="201" name=""/>
        <p:cNvGrpSpPr/>
        <p:nvPr/>
      </p:nvGrpSpPr>
      <p:grpSpPr>
        <a:xfrm>
          <a:off x="0" y="0"/>
          <a:ext cx="0" cy="0"/>
          <a:chOff x="0" y="0"/>
          <a:chExt cx="0" cy="0"/>
        </a:xfrm>
      </p:grpSpPr>
      <p:sp>
        <p:nvSpPr>
          <p:cNvPr id="202" name="内容占位符 5"/>
          <p:cNvSpPr>
            <a:spLocks noGrp="true"/>
          </p:cNvSpPr>
          <p:nvPr>
            <p:ph idx="4294967295"/>
          </p:nvPr>
        </p:nvSpPr>
        <p:spPr>
          <a:xfrm>
            <a:off x="970845" y="1667581"/>
            <a:ext cx="9486900" cy="3975100"/>
          </a:xfrm>
        </p:spPr>
        <p:txBody>
          <a:bodyPr/>
          <a:lstStyle/>
          <a:p>
            <a:pPr>
              <a:buFont typeface="Arial" panose="020B0604020202020204" pitchFamily="34" charset="0"/>
              <a:buChar char="•"/>
            </a:pPr>
            <a:r>
              <a:rPr lang="zh-CN"/>
              <a:t>软件测试过程</a:t>
            </a:r>
            <a:endParaRPr lang="en-US"/>
          </a:p>
          <a:p>
            <a:pPr lvl="1">
              <a:buFont typeface="Arial" panose="020B0604020202020204" pitchFamily="34" charset="0"/>
              <a:buChar char="•"/>
            </a:pPr>
            <a:r>
              <a:rPr lang="zh-CN"/>
              <a:t>展开了单元测试、确认测试</a:t>
            </a:r>
            <a:r>
              <a:rPr lang="zh-CN"/>
              <a:t>；使用黑盒测试技术</a:t>
            </a:r>
            <a:endParaRPr/>
          </a:p>
          <a:p>
            <a:pPr>
              <a:buFont typeface="Arial" panose="020B0604020202020204" pitchFamily="34" charset="0"/>
              <a:buChar char="•"/>
            </a:pPr>
            <a:r>
              <a:rPr lang="zh-CN"/>
              <a:t>开展了哪些测试</a:t>
            </a:r>
            <a:endParaRPr lang="en-US"/>
          </a:p>
          <a:p>
            <a:pPr lvl="1">
              <a:buFont typeface="Arial" panose="020B0604020202020204" pitchFamily="34" charset="0"/>
              <a:buChar char="•"/>
            </a:pPr>
            <a:r>
              <a:rPr lang="zh-CN"/>
              <a:t>对拍照识别</a:t>
            </a:r>
            <a:r>
              <a:rPr lang="zh-CN"/>
              <a:t>模块开展了单元测试</a:t>
            </a:r>
            <a:endParaRPr/>
          </a:p>
          <a:p>
            <a:pPr lvl="1">
              <a:buFont typeface="Arial" panose="020B0604020202020204" pitchFamily="34" charset="0"/>
              <a:buChar char="•"/>
            </a:pPr>
            <a:r>
              <a:rPr lang="zh-CN"/>
              <a:t>对</a:t>
            </a:r>
            <a:r>
              <a:rPr lang="en-US"/>
              <a:t>AI</a:t>
            </a:r>
            <a:r>
              <a:rPr lang="zh-CN"/>
              <a:t>问答</a:t>
            </a:r>
            <a:r>
              <a:rPr lang="zh-CN"/>
              <a:t>模块开展了单元测试</a:t>
            </a:r>
            <a:endParaRPr/>
          </a:p>
          <a:p>
            <a:pPr lvl="1">
              <a:buFont typeface="Arial" panose="020B0604020202020204" pitchFamily="34" charset="0"/>
              <a:buChar char="•"/>
            </a:pPr>
            <a:r>
              <a:rPr lang="zh-CN"/>
              <a:t>对知识科普</a:t>
            </a:r>
            <a:r>
              <a:rPr lang="zh-CN"/>
              <a:t>模块开展了单元测试</a:t>
            </a:r>
            <a:endParaRPr/>
          </a:p>
          <a:p>
            <a:pPr lvl="1">
              <a:buFont typeface="Arial" panose="020B0604020202020204" pitchFamily="34" charset="0"/>
              <a:buChar char="•"/>
            </a:pPr>
            <a:r>
              <a:rPr lang="zh-CN"/>
              <a:t>对益起分类小程序</a:t>
            </a:r>
            <a:r>
              <a:rPr lang="zh-CN"/>
              <a:t>系统开展了确认测试</a:t>
            </a:r>
            <a:endParaRPr/>
          </a:p>
          <a:p>
            <a:pPr>
              <a:buFont typeface="Arial" panose="020B0604020202020204" pitchFamily="34" charset="0"/>
              <a:buChar char="•"/>
            </a:pPr>
            <a:endParaRPr lang="zh-CN"/>
          </a:p>
          <a:p>
            <a:pPr>
              <a:buFont typeface="Arial" panose="020B0604020202020204" pitchFamily="34" charset="0"/>
              <a:buChar char="•"/>
            </a:pPr>
            <a:endParaRPr lang="zh-CN"/>
          </a:p>
        </p:txBody>
      </p:sp>
      <p:sp>
        <p:nvSpPr>
          <p:cNvPr id="203" name="标题 1"/>
          <p:cNvSpPr>
            <a:spLocks noGrp="true"/>
          </p:cNvSpPr>
          <p:nvPr>
            <p:ph type="title" idx="4294967295"/>
          </p:nvPr>
        </p:nvSpPr>
        <p:spPr>
          <a:xfrm>
            <a:off x="970845" y="929474"/>
            <a:ext cx="2912533" cy="535531"/>
          </a:xfrm>
        </p:spPr>
        <p:txBody>
          <a:bodyPr/>
          <a:lstStyle/>
          <a:p>
            <a:pPr/>
            <a:r>
              <a:rPr lang="zh-CN" altLang="en-US" sz="3200" b="true" dirty="false">
                <a:solidFill>
                  <a:srgbClr val="1057CE"/>
                </a:solidFill>
                <a:latin typeface="+mn-ea"/>
                <a:ea typeface="+mn-ea"/>
              </a:rPr>
              <a:t>软件测试</a:t>
            </a:r>
            <a:endParaRPr lang="zh-CN" altLang="en-US" sz="3200" b="true" dirty="false">
              <a:solidFill>
                <a:srgbClr val="1057CE"/>
              </a:solidFill>
              <a:latin typeface="+mn-ea"/>
              <a:ea typeface="+mn-ea"/>
            </a:endParaRPr>
          </a:p>
        </p:txBody>
      </p:sp>
    </p:spTree>
  </p:cSld>
  <p:clrMapOvr>
    <a:masterClrMapping/>
  </p:clrMapOvr>
  <p:transition spd="slow"/>
</p:sld>
</file>

<file path=ppt/slides/slide35.xml><?xml version="1.0" encoding="utf-8"?>
<p:sld xmlns:a="http://schemas.openxmlformats.org/drawingml/2006/main" xmlns:p="http://schemas.openxmlformats.org/presentationml/2006/main">
  <p:cSld>
    <p:spTree>
      <p:nvGrpSpPr>
        <p:cNvPr id="204" name=""/>
        <p:cNvGrpSpPr/>
        <p:nvPr/>
      </p:nvGrpSpPr>
      <p:grpSpPr>
        <a:xfrm>
          <a:off x="0" y="0"/>
          <a:ext cx="0" cy="0"/>
          <a:chOff x="0" y="0"/>
          <a:chExt cx="0" cy="0"/>
        </a:xfrm>
      </p:grpSpPr>
      <p:sp>
        <p:nvSpPr>
          <p:cNvPr id="205" name="内容占位符 5"/>
          <p:cNvSpPr>
            <a:spLocks noGrp="true"/>
          </p:cNvSpPr>
          <p:nvPr>
            <p:ph idx="4294967295"/>
          </p:nvPr>
        </p:nvSpPr>
        <p:spPr>
          <a:xfrm>
            <a:off x="970845" y="1667581"/>
            <a:ext cx="9486900" cy="1892300"/>
          </a:xfrm>
        </p:spPr>
        <p:txBody>
          <a:bodyPr/>
          <a:lstStyle/>
          <a:p>
            <a:pPr>
              <a:buFont typeface="Arial" panose="020B0604020202020204" pitchFamily="34" charset="0"/>
              <a:buChar char="•"/>
            </a:pPr>
            <a:r>
              <a:rPr lang="zh-CN"/>
              <a:t>建立输入等价表</a:t>
            </a:r>
            <a:endParaRPr lang="en-US"/>
          </a:p>
          <a:p>
            <a:pPr lvl="1">
              <a:buFont typeface="Arial" panose="020B0604020202020204" pitchFamily="34" charset="0"/>
              <a:buChar char="•"/>
            </a:pPr>
            <a:endParaRPr lang="zh-CN"/>
          </a:p>
          <a:p>
            <a:pPr>
              <a:buFont typeface="Arial" panose="020B0604020202020204" pitchFamily="34" charset="0"/>
              <a:buChar char="•"/>
            </a:pPr>
            <a:endParaRPr lang="zh-CN"/>
          </a:p>
          <a:p>
            <a:pPr>
              <a:buFont typeface="Arial" panose="020B0604020202020204" pitchFamily="34" charset="0"/>
              <a:buChar char="•"/>
            </a:pPr>
            <a:endParaRPr lang="zh-CN"/>
          </a:p>
        </p:txBody>
      </p:sp>
      <p:sp>
        <p:nvSpPr>
          <p:cNvPr id="206" name="标题 1"/>
          <p:cNvSpPr>
            <a:spLocks noGrp="true"/>
          </p:cNvSpPr>
          <p:nvPr>
            <p:ph type="title" idx="4294967295"/>
          </p:nvPr>
        </p:nvSpPr>
        <p:spPr>
          <a:xfrm>
            <a:off x="970845" y="929474"/>
            <a:ext cx="2912533" cy="535531"/>
          </a:xfrm>
        </p:spPr>
        <p:txBody>
          <a:bodyPr/>
          <a:lstStyle/>
          <a:p>
            <a:pPr/>
            <a:r>
              <a:rPr lang="zh-CN" altLang="en-US" sz="3200" b="true" dirty="false">
                <a:solidFill>
                  <a:srgbClr val="1057CE"/>
                </a:solidFill>
                <a:latin typeface="+mn-ea"/>
                <a:ea typeface="+mn-ea"/>
              </a:rPr>
              <a:t>软件测试</a:t>
            </a:r>
            <a:endParaRPr lang="zh-CN" altLang="en-US" sz="3200" b="true" dirty="false">
              <a:solidFill>
                <a:srgbClr val="1057CE"/>
              </a:solidFill>
              <a:latin typeface="+mn-ea"/>
              <a:ea typeface="+mn-ea"/>
            </a:endParaRPr>
          </a:p>
        </p:txBody>
      </p:sp>
      <p:graphicFrame>
        <p:nvGraphicFramePr>
          <p:cNvPr id="207" name=""/>
          <p:cNvGraphicFramePr/>
          <p:nvPr/>
        </p:nvGraphicFramePr>
        <p:xfrm>
          <a:off x="1016000" y="2159000"/>
          <a:ext cx="10160000" cy="1524000"/>
        </p:xfrm>
        <a:graphic>
          <a:graphicData uri="http://schemas.openxmlformats.org/drawingml/2006/table">
            <a:tbl>
              <a:tblPr firstRow="true" bandRow="true">
                <a:tableStyleId>{5C22544A-7EE6-4342-B048-85BDC9FD1C3A}</a:tableStyleId>
              </a:tblPr>
              <a:tblGrid>
                <a:gridCol w="3386667"/>
                <a:gridCol w="3386667"/>
                <a:gridCol w="3386667"/>
              </a:tblGrid>
              <a:tr h="381000">
                <a:tc>
                  <a:txBody>
                    <a:bodyPr/>
                    <a:lstStyle/>
                    <a:p>
                      <a:pPr/>
                      <a:r>
                        <a:rPr lang="zh-CN"/>
                        <a:t>输入等价类</a:t>
                      </a:r>
                      <a:endParaRPr/>
                    </a:p>
                  </a:txBody>
                  <a:tcPr/>
                </a:tc>
                <a:tc>
                  <a:txBody>
                    <a:bodyPr/>
                    <a:lstStyle/>
                    <a:p>
                      <a:pPr/>
                      <a:r>
                        <a:rPr lang="zh-CN"/>
                        <a:t>有效等价类</a:t>
                      </a:r>
                      <a:endParaRPr/>
                    </a:p>
                  </a:txBody>
                  <a:tcPr/>
                </a:tc>
                <a:tc>
                  <a:txBody>
                    <a:bodyPr/>
                    <a:lstStyle/>
                    <a:p>
                      <a:pPr/>
                      <a:r>
                        <a:rPr lang="zh-CN"/>
                        <a:t>无效等价类</a:t>
                      </a:r>
                      <a:endParaRPr/>
                    </a:p>
                  </a:txBody>
                  <a:tcPr/>
                </a:tc>
              </a:tr>
              <a:tr h="381000">
                <a:tc>
                  <a:txBody>
                    <a:bodyPr/>
                    <a:lstStyle/>
                    <a:p>
                      <a:pPr/>
                      <a:r>
                        <a:rPr lang="zh-CN"/>
                        <a:t>拍照图片</a:t>
                      </a:r>
                      <a:endParaRPr/>
                    </a:p>
                  </a:txBody>
                  <a:tcPr/>
                </a:tc>
                <a:tc>
                  <a:txBody>
                    <a:bodyPr/>
                    <a:lstStyle/>
                    <a:p>
                      <a:pPr/>
                      <a:r>
                        <a:rPr lang="en-US"/>
                        <a:t>1</a:t>
                      </a:r>
                      <a:r>
                        <a:rPr lang="zh-CN"/>
                        <a:t>、单个清晰垃圾图片</a:t>
                      </a:r>
                      <a:endParaRPr/>
                    </a:p>
                  </a:txBody>
                  <a:tcPr/>
                </a:tc>
                <a:tc>
                  <a:txBody>
                    <a:bodyPr/>
                    <a:lstStyle/>
                    <a:p>
                      <a:pPr/>
                      <a:r>
                        <a:rPr lang="en-US"/>
                        <a:t>2</a:t>
                      </a:r>
                      <a:r>
                        <a:rPr lang="zh-CN"/>
                        <a:t>、图片中有多个目标</a:t>
                      </a:r>
                      <a:endParaRPr/>
                    </a:p>
                    <a:p>
                      <a:pPr/>
                      <a:r>
                        <a:rPr lang="en-US"/>
                        <a:t>3</a:t>
                      </a:r>
                      <a:r>
                        <a:rPr lang="zh-CN"/>
                        <a:t>、图片背景杂乱</a:t>
                      </a:r>
                      <a:endParaRPr/>
                    </a:p>
                  </a:txBody>
                  <a:tcPr/>
                </a:tc>
              </a:tr>
            </a:tbl>
          </a:graphicData>
        </a:graphic>
      </p:graphicFrame>
      <p:graphicFrame>
        <p:nvGraphicFramePr>
          <p:cNvPr id="208" name=""/>
          <p:cNvGraphicFramePr/>
          <p:nvPr/>
        </p:nvGraphicFramePr>
        <p:xfrm rot="0" flipH="false" flipV="false">
          <a:off x="1016000" y="3875345"/>
          <a:ext cx="10160000" cy="946150"/>
        </p:xfrm>
        <a:graphic>
          <a:graphicData uri="http://schemas.openxmlformats.org/drawingml/2006/table">
            <a:tbl>
              <a:tblPr firstRow="true" bandRow="true">
                <a:tableStyleId>{5C22544A-7EE6-4342-B048-85BDC9FD1C3A}</a:tableStyleId>
              </a:tblPr>
              <a:tblGrid>
                <a:gridCol w="3386667"/>
                <a:gridCol w="3386667"/>
                <a:gridCol w="3386667"/>
              </a:tblGrid>
              <a:tr h="438150">
                <a:tc>
                  <a:txBody>
                    <a:bodyPr/>
                    <a:lstStyle/>
                    <a:p>
                      <a:pPr/>
                      <a:r>
                        <a:rPr lang="zh-CN"/>
                        <a:t>测试数据</a:t>
                      </a:r>
                      <a:endParaRPr/>
                    </a:p>
                  </a:txBody>
                  <a:tcPr/>
                </a:tc>
                <a:tc>
                  <a:txBody>
                    <a:bodyPr/>
                    <a:lstStyle/>
                    <a:p>
                      <a:pPr/>
                      <a:r>
                        <a:rPr lang="zh-CN"/>
                        <a:t>期望结果</a:t>
                      </a:r>
                      <a:endParaRPr/>
                    </a:p>
                  </a:txBody>
                  <a:tcPr/>
                </a:tc>
                <a:tc>
                  <a:txBody>
                    <a:bodyPr/>
                    <a:lstStyle/>
                    <a:p>
                      <a:pPr/>
                      <a:r>
                        <a:rPr lang="zh-CN"/>
                        <a:t>覆盖范围</a:t>
                      </a:r>
                      <a:endParaRPr/>
                    </a:p>
                  </a:txBody>
                  <a:tcPr/>
                </a:tc>
              </a:tr>
              <a:tr h="508000">
                <a:tc>
                  <a:txBody>
                    <a:bodyPr/>
                    <a:lstStyle/>
                    <a:p>
                      <a:pPr/>
                      <a:r>
                        <a:rPr lang="zh-CN"/>
                        <a:t>单个清晰垃圾图片</a:t>
                      </a:r>
                      <a:endParaRPr/>
                    </a:p>
                  </a:txBody>
                  <a:tcPr/>
                </a:tc>
                <a:tc>
                  <a:txBody>
                    <a:bodyPr/>
                    <a:lstStyle/>
                    <a:p>
                      <a:pPr/>
                      <a:r>
                        <a:rPr lang="zh-CN"/>
                        <a:t>识别成功</a:t>
                      </a:r>
                      <a:endParaRPr/>
                    </a:p>
                  </a:txBody>
                  <a:tcPr/>
                </a:tc>
                <a:tc>
                  <a:txBody>
                    <a:bodyPr/>
                    <a:lstStyle/>
                    <a:p>
                      <a:pPr/>
                      <a:r>
                        <a:rPr lang="en-US"/>
                        <a:t>1</a:t>
                      </a:r>
                      <a:endParaRPr/>
                    </a:p>
                  </a:txBody>
                  <a:tcPr/>
                </a:tc>
              </a:tr>
              <a:tr h="508000">
                <a:tc>
                  <a:txBody>
                    <a:bodyPr/>
                    <a:lstStyle/>
                    <a:p>
                      <a:pPr/>
                      <a:r>
                        <a:rPr lang="zh-CN"/>
                        <a:t>含有多个垃圾的图片</a:t>
                      </a:r>
                      <a:endParaRPr/>
                    </a:p>
                  </a:txBody>
                  <a:tcPr/>
                </a:tc>
                <a:tc>
                  <a:txBody>
                    <a:bodyPr/>
                    <a:lstStyle/>
                    <a:p>
                      <a:pPr/>
                      <a:r>
                        <a:rPr lang="en-US"/>
                        <a:t>-1</a:t>
                      </a:r>
                      <a:endParaRPr/>
                    </a:p>
                  </a:txBody>
                  <a:tcPr/>
                </a:tc>
                <a:tc>
                  <a:txBody>
                    <a:bodyPr/>
                    <a:lstStyle/>
                    <a:p>
                      <a:pPr/>
                      <a:r>
                        <a:rPr lang="en-US"/>
                        <a:t>2</a:t>
                      </a:r>
                      <a:endParaRPr/>
                    </a:p>
                  </a:txBody>
                  <a:tcPr/>
                </a:tc>
              </a:tr>
              <a:tr h="508000">
                <a:tc>
                  <a:txBody>
                    <a:bodyPr/>
                    <a:lstStyle/>
                    <a:p>
                      <a:pPr/>
                      <a:r>
                        <a:rPr lang="zh-CN"/>
                        <a:t>图片背景杂乱</a:t>
                      </a:r>
                      <a:endParaRPr/>
                    </a:p>
                  </a:txBody>
                  <a:tcPr/>
                </a:tc>
                <a:tc>
                  <a:txBody>
                    <a:bodyPr/>
                    <a:lstStyle/>
                    <a:p>
                      <a:pPr/>
                      <a:r>
                        <a:rPr lang="en-US"/>
                        <a:t>-1</a:t>
                      </a:r>
                      <a:endParaRPr/>
                    </a:p>
                  </a:txBody>
                  <a:tcPr/>
                </a:tc>
                <a:tc>
                  <a:txBody>
                    <a:bodyPr/>
                    <a:lstStyle/>
                    <a:p>
                      <a:pPr/>
                      <a:r>
                        <a:rPr lang="en-US"/>
                        <a:t>3</a:t>
                      </a:r>
                      <a:endParaRPr/>
                    </a:p>
                  </a:txBody>
                  <a:tcPr/>
                </a:tc>
              </a:tr>
            </a:tbl>
          </a:graphicData>
        </a:graphic>
      </p:graphicFrame>
      <p:sp>
        <p:nvSpPr>
          <p:cNvPr id="209" name=""/>
          <p:cNvSpPr txBox="true"/>
          <p:nvPr/>
        </p:nvSpPr>
        <p:spPr>
          <a:xfrm rot="0" flipH="false" flipV="false">
            <a:off x="1016000" y="3347372"/>
            <a:ext cx="6096000" cy="520700"/>
          </a:xfrm>
          <a:prstGeom prst="rect"/>
        </p:spPr>
        <p:txBody>
          <a:bodyPr>
            <a:spAutoFit/>
          </a:bodyPr>
          <a:p>
            <a:pPr lvl="0">
              <a:buFont typeface="Arial" panose="020B0604020202020204" pitchFamily="34" charset="0"/>
              <a:buChar char="•"/>
            </a:pPr>
            <a:r>
              <a:rPr lang="zh-CN" sz="2800"/>
              <a:t>设计测试用例</a:t>
            </a:r>
            <a:endParaRPr/>
          </a:p>
        </p:txBody>
      </p:sp>
      <p:sp>
        <p:nvSpPr>
          <p:cNvPr id="210" name=""/>
          <p:cNvSpPr txBox="true"/>
          <p:nvPr/>
        </p:nvSpPr>
        <p:spPr>
          <a:xfrm rot="0" flipH="false" flipV="false">
            <a:off x="2811517" y="1007805"/>
            <a:ext cx="6096000" cy="457200"/>
          </a:xfrm>
          <a:prstGeom prst="rect"/>
        </p:spPr>
        <p:txBody>
          <a:bodyPr>
            <a:spAutoFit/>
          </a:bodyPr>
          <a:p>
            <a:pPr lvl="0">
              <a:buFont typeface="Arial" panose="020B0604020202020204" pitchFamily="34" charset="0"/>
              <a:buChar char="•"/>
            </a:pPr>
            <a:r>
              <a:rPr lang="zh-CN" sz="2400"/>
              <a:t>测试用例和测试结果</a:t>
            </a:r>
            <a:endParaRPr lang="en-US" sz="2800">
              <a:solidFill>
                <a:schemeClr val="tx1">
                  <a:alpha val="100000"/>
                </a:schemeClr>
              </a:solidFill>
              <a:latin typeface="Arial"/>
              <a:ea typeface="微软雅黑"/>
              <a:cs typeface="+mn-cs"/>
            </a:endParaRPr>
          </a:p>
        </p:txBody>
      </p:sp>
    </p:spTree>
  </p:cSld>
  <p:clrMapOvr>
    <a:masterClrMapping/>
  </p:clrMapOvr>
  <p:transition spd="slow"/>
</p:sld>
</file>

<file path=ppt/slides/slide36.xml><?xml version="1.0" encoding="utf-8"?>
<p:sld xmlns:a="http://schemas.openxmlformats.org/drawingml/2006/main" xmlns:p="http://schemas.openxmlformats.org/presentationml/2006/main">
  <p:cSld>
    <p:spTree>
      <p:nvGrpSpPr>
        <p:cNvPr id="211" name=""/>
        <p:cNvGrpSpPr/>
        <p:nvPr/>
      </p:nvGrpSpPr>
      <p:grpSpPr>
        <a:xfrm>
          <a:off x="0" y="0"/>
          <a:ext cx="0" cy="0"/>
          <a:chOff x="0" y="0"/>
          <a:chExt cx="0" cy="0"/>
        </a:xfrm>
      </p:grpSpPr>
      <p:sp>
        <p:nvSpPr>
          <p:cNvPr id="212" name="标题 1"/>
          <p:cNvSpPr>
            <a:spLocks noGrp="true"/>
          </p:cNvSpPr>
          <p:nvPr>
            <p:ph type="title" idx="4294967295"/>
          </p:nvPr>
        </p:nvSpPr>
        <p:spPr>
          <a:xfrm>
            <a:off x="970845" y="929474"/>
            <a:ext cx="2912533" cy="535531"/>
          </a:xfrm>
        </p:spPr>
        <p:txBody>
          <a:bodyPr/>
          <a:lstStyle/>
          <a:p>
            <a:pPr/>
            <a:r>
              <a:rPr lang="zh-CN" altLang="en-US" sz="3200" b="true" dirty="false">
                <a:solidFill>
                  <a:srgbClr val="1057CE"/>
                </a:solidFill>
                <a:latin typeface="+mn-ea"/>
                <a:ea typeface="+mn-ea"/>
              </a:rPr>
              <a:t>软件测试</a:t>
            </a:r>
            <a:endParaRPr lang="zh-CN" altLang="en-US" sz="3200" b="true" dirty="false">
              <a:solidFill>
                <a:srgbClr val="1057CE"/>
              </a:solidFill>
              <a:latin typeface="+mn-ea"/>
              <a:ea typeface="+mn-ea"/>
            </a:endParaRPr>
          </a:p>
        </p:txBody>
      </p:sp>
      <p:graphicFrame>
        <p:nvGraphicFramePr>
          <p:cNvPr id="213" name=""/>
          <p:cNvGraphicFramePr/>
          <p:nvPr>
            <p:ph idx="1"/>
          </p:nvPr>
        </p:nvGraphicFramePr>
        <p:xfrm rot="0" flipH="false" flipV="false">
          <a:off x="295275" y="1843321"/>
          <a:ext cx="11601450" cy="4870450"/>
        </p:xfrm>
        <a:graphic>
          <a:graphicData uri="http://schemas.openxmlformats.org/drawingml/2006/table">
            <a:tbl>
              <a:tblPr firstRow="true" bandRow="true">
                <a:tableStyleId>{5C22544A-7EE6-4342-B048-85BDC9FD1C3A}</a:tableStyleId>
              </a:tblPr>
              <a:tblGrid>
                <a:gridCol w="1172710"/>
                <a:gridCol w="1424905"/>
                <a:gridCol w="1292503"/>
                <a:gridCol w="1292503"/>
                <a:gridCol w="1292503"/>
                <a:gridCol w="1286198"/>
                <a:gridCol w="1279893"/>
                <a:gridCol w="1532088"/>
              </a:tblGrid>
              <a:tr h="539750">
                <a:tc>
                  <a:txBody>
                    <a:bodyPr/>
                    <a:lstStyle/>
                    <a:p>
                      <a:pPr/>
                      <a:r>
                        <a:rPr lang="zh-CN" sz="1400"/>
                        <a:t>测试用例编号</a:t>
                      </a:r>
                      <a:endParaRPr/>
                    </a:p>
                  </a:txBody>
                  <a:tcPr/>
                </a:tc>
                <a:tc>
                  <a:txBody>
                    <a:bodyPr/>
                    <a:lstStyle/>
                    <a:p>
                      <a:pPr/>
                      <a:r>
                        <a:rPr lang="zh-CN" sz="1400"/>
                        <a:t>功能点</a:t>
                      </a:r>
                      <a:endParaRPr/>
                    </a:p>
                  </a:txBody>
                  <a:tcPr/>
                </a:tc>
                <a:tc>
                  <a:txBody>
                    <a:bodyPr/>
                    <a:lstStyle/>
                    <a:p>
                      <a:pPr/>
                      <a:r>
                        <a:rPr lang="zh-CN" sz="1400"/>
                        <a:t>用例说明</a:t>
                      </a:r>
                      <a:endParaRPr/>
                    </a:p>
                  </a:txBody>
                  <a:tcPr/>
                </a:tc>
                <a:tc>
                  <a:txBody>
                    <a:bodyPr/>
                    <a:lstStyle/>
                    <a:p>
                      <a:pPr/>
                      <a:r>
                        <a:rPr lang="zh-CN" sz="1400"/>
                        <a:t>前置条件</a:t>
                      </a:r>
                      <a:endParaRPr/>
                    </a:p>
                  </a:txBody>
                  <a:tcPr/>
                </a:tc>
                <a:tc>
                  <a:txBody>
                    <a:bodyPr/>
                    <a:lstStyle/>
                    <a:p>
                      <a:pPr/>
                      <a:r>
                        <a:rPr lang="zh-CN" sz="1400"/>
                        <a:t>输入</a:t>
                      </a:r>
                      <a:endParaRPr/>
                    </a:p>
                  </a:txBody>
                  <a:tcPr/>
                </a:tc>
                <a:tc>
                  <a:txBody>
                    <a:bodyPr/>
                    <a:lstStyle/>
                    <a:p>
                      <a:pPr/>
                      <a:r>
                        <a:rPr lang="zh-CN" sz="1400"/>
                        <a:t>执行步骤</a:t>
                      </a:r>
                      <a:endParaRPr/>
                    </a:p>
                  </a:txBody>
                  <a:tcPr/>
                </a:tc>
                <a:tc>
                  <a:txBody>
                    <a:bodyPr/>
                    <a:lstStyle/>
                    <a:p>
                      <a:pPr/>
                      <a:r>
                        <a:rPr lang="zh-CN" sz="1400"/>
                        <a:t>预期结果</a:t>
                      </a:r>
                      <a:endParaRPr/>
                    </a:p>
                  </a:txBody>
                  <a:tcPr/>
                </a:tc>
                <a:tc>
                  <a:txBody>
                    <a:bodyPr/>
                    <a:lstStyle/>
                    <a:p>
                      <a:pPr/>
                      <a:r>
                        <a:rPr lang="zh-CN" sz="1400"/>
                        <a:t>执行用例测试结果</a:t>
                      </a:r>
                      <a:endParaRPr/>
                    </a:p>
                  </a:txBody>
                  <a:tcPr/>
                </a:tc>
              </a:tr>
              <a:tr h="102870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1-1</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知识科普功能测试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验证用户能否顺利打开自己选择阅读的科普文章</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设备链接到互联网</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用户选择想要阅读的文章</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点击文章标题</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系统能够完整展示用户选择的科普文章</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r>
              <a:tr h="79375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2-1</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拍照识别功能测试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验证系统能否根据用户拍摄的照片返回识别结果</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设备链接到互联网</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用户拍摄要识别的垃圾照片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点击拍照图标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能够返回正确识别的垃圾类型</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solidFill>
                      <a:srgbClr val="DDEBF7">
                        <a:alpha val="100000"/>
                      </a:srgbClr>
                    </a:solidFill>
                  </a:tcPr>
                </a:tc>
              </a:tr>
              <a:tr h="79375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2-2</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拍照识别功能测试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验证系统能否在用户拍的照片干扰物较大时识别正确</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设备链接到互联网</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用户拍摄要识别的垃圾照片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点击拍照图标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能够返回正确识别的垃圾类别</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未通过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r>
              <a:tr h="71120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2-3</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拍照识别功能测试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用户在错误拍照时能否返回重拍</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用户正在拍照</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无</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点击拍照图标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系统返回拍照界面</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r>
            </a:tbl>
          </a:graphicData>
        </a:graphic>
      </p:graphicFrame>
      <p:sp>
        <p:nvSpPr>
          <p:cNvPr id="214" name=""/>
          <p:cNvSpPr txBox="true"/>
          <p:nvPr/>
        </p:nvSpPr>
        <p:spPr>
          <a:xfrm rot="0" flipH="false" flipV="false">
            <a:off x="2894982" y="1197240"/>
            <a:ext cx="6959600" cy="457200"/>
          </a:xfrm>
          <a:prstGeom prst="rect"/>
        </p:spPr>
        <p:txBody>
          <a:bodyPr>
            <a:spAutoFit/>
          </a:bodyPr>
          <a:p>
            <a:pPr lvl="0">
              <a:buFont typeface="Arial" panose="020B0604020202020204" pitchFamily="34" charset="0"/>
              <a:buChar char="•"/>
            </a:pPr>
            <a:r>
              <a:rPr lang="zh-CN" sz="2400"/>
              <a:t>测试用例和测试结果</a:t>
            </a:r>
            <a:endParaRPr lang="en-US" sz="2800">
              <a:solidFill>
                <a:schemeClr val="tx1">
                  <a:alpha val="100000"/>
                </a:schemeClr>
              </a:solidFill>
              <a:latin typeface="Arial"/>
              <a:ea typeface="微软雅黑"/>
              <a:cs typeface="+mn-cs"/>
            </a:endParaRPr>
          </a:p>
        </p:txBody>
      </p:sp>
    </p:spTree>
  </p:cSld>
  <p:clrMapOvr>
    <a:masterClrMapping/>
  </p:clrMapOvr>
  <p:transition spd="slow"/>
</p:sld>
</file>

<file path=ppt/slides/slide37.xml><?xml version="1.0" encoding="utf-8"?>
<p:sld xmlns:a="http://schemas.openxmlformats.org/drawingml/2006/main" xmlns:p="http://schemas.openxmlformats.org/presentationml/2006/main">
  <p:cSld>
    <p:spTree>
      <p:nvGrpSpPr>
        <p:cNvPr id="215" name=""/>
        <p:cNvGrpSpPr/>
        <p:nvPr/>
      </p:nvGrpSpPr>
      <p:grpSpPr>
        <a:xfrm>
          <a:off x="0" y="0"/>
          <a:ext cx="0" cy="0"/>
          <a:chOff x="0" y="0"/>
          <a:chExt cx="0" cy="0"/>
        </a:xfrm>
      </p:grpSpPr>
      <p:sp>
        <p:nvSpPr>
          <p:cNvPr id="216" name="标题 1"/>
          <p:cNvSpPr>
            <a:spLocks noGrp="true"/>
          </p:cNvSpPr>
          <p:nvPr>
            <p:ph type="title" idx="4294967295"/>
          </p:nvPr>
        </p:nvSpPr>
        <p:spPr>
          <a:xfrm>
            <a:off x="970845" y="929474"/>
            <a:ext cx="2912533" cy="535531"/>
          </a:xfrm>
        </p:spPr>
        <p:txBody>
          <a:bodyPr/>
          <a:lstStyle/>
          <a:p>
            <a:pPr/>
            <a:r>
              <a:rPr lang="zh-CN" altLang="en-US" sz="3200" b="true" dirty="false">
                <a:solidFill>
                  <a:srgbClr val="1057CE"/>
                </a:solidFill>
                <a:latin typeface="+mn-ea"/>
                <a:ea typeface="+mn-ea"/>
              </a:rPr>
              <a:t>软件测试</a:t>
            </a:r>
            <a:endParaRPr lang="zh-CN" altLang="en-US" sz="3200" b="true" dirty="false">
              <a:solidFill>
                <a:srgbClr val="1057CE"/>
              </a:solidFill>
              <a:latin typeface="+mn-ea"/>
              <a:ea typeface="+mn-ea"/>
            </a:endParaRPr>
          </a:p>
        </p:txBody>
      </p:sp>
      <p:sp>
        <p:nvSpPr>
          <p:cNvPr id="217" name=""/>
          <p:cNvSpPr txBox="true"/>
          <p:nvPr/>
        </p:nvSpPr>
        <p:spPr>
          <a:xfrm rot="0" flipH="false" flipV="false">
            <a:off x="2894982" y="1197240"/>
            <a:ext cx="6959600" cy="457200"/>
          </a:xfrm>
          <a:prstGeom prst="rect"/>
        </p:spPr>
        <p:txBody>
          <a:bodyPr>
            <a:spAutoFit/>
          </a:bodyPr>
          <a:p>
            <a:pPr lvl="0">
              <a:buFont typeface="Arial" panose="020B0604020202020204" pitchFamily="34" charset="0"/>
              <a:buChar char="•"/>
            </a:pPr>
            <a:r>
              <a:rPr lang="zh-CN" sz="2400"/>
              <a:t>测试用例和测试结果</a:t>
            </a:r>
            <a:endParaRPr lang="en-US" sz="2800">
              <a:solidFill>
                <a:schemeClr val="tx1">
                  <a:alpha val="100000"/>
                </a:schemeClr>
              </a:solidFill>
              <a:latin typeface="Arial"/>
              <a:ea typeface="微软雅黑"/>
              <a:cs typeface="+mn-cs"/>
            </a:endParaRPr>
          </a:p>
        </p:txBody>
      </p:sp>
      <p:graphicFrame>
        <p:nvGraphicFramePr>
          <p:cNvPr id="218" name=""/>
          <p:cNvGraphicFramePr/>
          <p:nvPr>
            <p:ph idx="1"/>
          </p:nvPr>
        </p:nvGraphicFramePr>
        <p:xfrm rot="0" flipH="false" flipV="false">
          <a:off x="295275" y="1843321"/>
          <a:ext cx="11601450" cy="4787900"/>
        </p:xfrm>
        <a:graphic>
          <a:graphicData uri="http://schemas.openxmlformats.org/drawingml/2006/table">
            <a:tbl>
              <a:tblPr firstRow="true" bandRow="true">
                <a:tableStyleId>{5C22544A-7EE6-4342-B048-85BDC9FD1C3A}</a:tableStyleId>
              </a:tblPr>
              <a:tblGrid>
                <a:gridCol w="1172710"/>
                <a:gridCol w="1424905"/>
                <a:gridCol w="1292503"/>
                <a:gridCol w="1292503"/>
                <a:gridCol w="1292503"/>
                <a:gridCol w="1286198"/>
                <a:gridCol w="1279893"/>
                <a:gridCol w="1532088"/>
              </a:tblGrid>
              <a:tr h="539750">
                <a:tc>
                  <a:txBody>
                    <a:bodyPr/>
                    <a:lstStyle/>
                    <a:p>
                      <a:pPr/>
                      <a:r>
                        <a:rPr lang="zh-CN" sz="1400"/>
                        <a:t>测试用例编号</a:t>
                      </a:r>
                      <a:endParaRPr/>
                    </a:p>
                  </a:txBody>
                  <a:tcPr/>
                </a:tc>
                <a:tc>
                  <a:txBody>
                    <a:bodyPr/>
                    <a:lstStyle/>
                    <a:p>
                      <a:pPr/>
                      <a:r>
                        <a:rPr lang="zh-CN" sz="1400"/>
                        <a:t>功能点</a:t>
                      </a:r>
                      <a:endParaRPr/>
                    </a:p>
                  </a:txBody>
                  <a:tcPr/>
                </a:tc>
                <a:tc>
                  <a:txBody>
                    <a:bodyPr/>
                    <a:lstStyle/>
                    <a:p>
                      <a:pPr/>
                      <a:r>
                        <a:rPr lang="zh-CN" sz="1400"/>
                        <a:t>用例说明</a:t>
                      </a:r>
                      <a:endParaRPr/>
                    </a:p>
                  </a:txBody>
                  <a:tcPr/>
                </a:tc>
                <a:tc>
                  <a:txBody>
                    <a:bodyPr/>
                    <a:lstStyle/>
                    <a:p>
                      <a:pPr/>
                      <a:r>
                        <a:rPr lang="zh-CN" sz="1400"/>
                        <a:t>前置条件</a:t>
                      </a:r>
                      <a:endParaRPr/>
                    </a:p>
                  </a:txBody>
                  <a:tcPr/>
                </a:tc>
                <a:tc>
                  <a:txBody>
                    <a:bodyPr/>
                    <a:lstStyle/>
                    <a:p>
                      <a:pPr/>
                      <a:r>
                        <a:rPr lang="zh-CN" sz="1400"/>
                        <a:t>输入</a:t>
                      </a:r>
                      <a:endParaRPr/>
                    </a:p>
                  </a:txBody>
                  <a:tcPr/>
                </a:tc>
                <a:tc>
                  <a:txBody>
                    <a:bodyPr/>
                    <a:lstStyle/>
                    <a:p>
                      <a:pPr/>
                      <a:r>
                        <a:rPr lang="zh-CN" sz="1400"/>
                        <a:t>执行步骤</a:t>
                      </a:r>
                      <a:endParaRPr/>
                    </a:p>
                  </a:txBody>
                  <a:tcPr/>
                </a:tc>
                <a:tc>
                  <a:txBody>
                    <a:bodyPr/>
                    <a:lstStyle/>
                    <a:p>
                      <a:pPr/>
                      <a:r>
                        <a:rPr lang="zh-CN" sz="1400"/>
                        <a:t>预期结果</a:t>
                      </a:r>
                      <a:endParaRPr/>
                    </a:p>
                  </a:txBody>
                  <a:tcPr/>
                </a:tc>
                <a:tc>
                  <a:txBody>
                    <a:bodyPr/>
                    <a:lstStyle/>
                    <a:p>
                      <a:pPr/>
                      <a:r>
                        <a:rPr lang="zh-CN" sz="1400"/>
                        <a:t>执行用例测试结果</a:t>
                      </a:r>
                      <a:endParaRPr/>
                    </a:p>
                  </a:txBody>
                  <a:tcPr/>
                </a:tc>
              </a:tr>
              <a:tr h="102870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3-1</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en-US" sz="1400" kern="1200">
                          <a:solidFill>
                            <a:srgbClr val="000000"/>
                          </a:solidFill>
                          <a:latin typeface="Arial"/>
                          <a:ea typeface="微软雅黑"/>
                          <a:cs typeface="+mn-cs"/>
                        </a:rPr>
                        <a:t>AI</a:t>
                      </a:r>
                      <a:r>
                        <a:rPr lang="zh-CN" sz="1400" kern="1200">
                          <a:solidFill>
                            <a:srgbClr val="000000"/>
                          </a:solidFill>
                          <a:latin typeface="Arial"/>
                          <a:ea typeface="微软雅黑"/>
                          <a:cs typeface="+mn-cs"/>
                        </a:rPr>
                        <a:t>问答功能测试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验证系统对用户发送问题能否及时回答</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设备链接到互联网</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用户问题</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点击发送</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en-US" sz="1400" kern="1200">
                          <a:solidFill>
                            <a:srgbClr val="000000"/>
                          </a:solidFill>
                          <a:latin typeface="Arial"/>
                          <a:ea typeface="微软雅黑"/>
                          <a:cs typeface="+mn-cs"/>
                        </a:rPr>
                        <a:t>AI</a:t>
                      </a:r>
                      <a:r>
                        <a:rPr lang="zh-CN" sz="1400" kern="1200">
                          <a:solidFill>
                            <a:srgbClr val="000000"/>
                          </a:solidFill>
                          <a:latin typeface="Arial"/>
                          <a:ea typeface="微软雅黑"/>
                          <a:cs typeface="+mn-cs"/>
                        </a:rPr>
                        <a:t>返回问题的回答</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r>
              <a:tr h="920750">
                <a:tc>
                  <a:txBody>
                    <a:bodyPr/>
                    <a:lstStyle/>
                    <a:p>
                      <a:pPr marL="0" algn="l" defTabSz="914400">
                        <a:defRPr sz="1800">
                          <a:solidFill>
                            <a:srgbClr val="000000">
                              <a:alpha val="100000"/>
                            </a:srgbClr>
                          </a:solidFill>
                          <a:latin typeface="Arial"/>
                          <a:ea typeface="微软雅黑"/>
                          <a:cs typeface="+mn-cs"/>
                        </a:defRPr>
                      </a:pPr>
                      <a:r>
                        <a:rPr lang="en-US" sz="1400">
                          <a:solidFill>
                            <a:srgbClr val="000000">
                              <a:alpha val="100000"/>
                            </a:srgbClr>
                          </a:solidFill>
                          <a:latin typeface="Arial"/>
                          <a:ea typeface="微软雅黑"/>
                          <a:cs typeface="+mn-cs"/>
                        </a:rPr>
                        <a:t>3-2</a:t>
                      </a:r>
                      <a:endParaRPr sz="1800">
                        <a:solidFill>
                          <a:srgbClr val="000000">
                            <a:alpha val="100000"/>
                          </a:srgbClr>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en-US" sz="1400" kern="1200">
                          <a:solidFill>
                            <a:srgbClr val="000000"/>
                          </a:solidFill>
                          <a:latin typeface="Arial"/>
                          <a:ea typeface="微软雅黑"/>
                          <a:cs typeface="+mn-cs"/>
                        </a:rPr>
                        <a:t>AI</a:t>
                      </a:r>
                      <a:r>
                        <a:rPr lang="zh-CN" sz="1400" kern="1200">
                          <a:solidFill>
                            <a:srgbClr val="000000"/>
                          </a:solidFill>
                          <a:latin typeface="Arial"/>
                          <a:ea typeface="微软雅黑"/>
                          <a:cs typeface="+mn-cs"/>
                        </a:rPr>
                        <a:t>问答功能测试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保留与用户的聊天记录</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用户已和</a:t>
                      </a:r>
                      <a:r>
                        <a:rPr lang="en-US" sz="1400" kern="1200">
                          <a:solidFill>
                            <a:srgbClr val="000000"/>
                          </a:solidFill>
                          <a:latin typeface="Arial"/>
                          <a:ea typeface="微软雅黑"/>
                          <a:cs typeface="+mn-cs"/>
                        </a:rPr>
                        <a:t>AI</a:t>
                      </a:r>
                      <a:r>
                        <a:rPr lang="zh-CN" sz="1400" kern="1200">
                          <a:solidFill>
                            <a:srgbClr val="000000"/>
                          </a:solidFill>
                          <a:latin typeface="Arial"/>
                          <a:ea typeface="微软雅黑"/>
                          <a:cs typeface="+mn-cs"/>
                        </a:rPr>
                        <a:t>进行若干轮对话</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无</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点击其它界面再返回</a:t>
                      </a:r>
                      <a:r>
                        <a:rPr lang="en-US" sz="1400" kern="1200">
                          <a:solidFill>
                            <a:srgbClr val="000000"/>
                          </a:solidFill>
                          <a:latin typeface="Arial"/>
                          <a:ea typeface="微软雅黑"/>
                          <a:cs typeface="+mn-cs"/>
                        </a:rPr>
                        <a:t>AI</a:t>
                      </a:r>
                      <a:r>
                        <a:rPr lang="zh-CN" sz="1400" kern="1200">
                          <a:solidFill>
                            <a:srgbClr val="000000"/>
                          </a:solidFill>
                          <a:latin typeface="Arial"/>
                          <a:ea typeface="微软雅黑"/>
                          <a:cs typeface="+mn-cs"/>
                        </a:rPr>
                        <a:t>问答界面</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保留了前面对话的结果</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c>
                  <a:txBody>
                    <a:bodyPr/>
                    <a:lstStyle/>
                    <a:p>
                      <a:pPr marL="0" algn="l" defTabSz="914400" rtl="false" eaLnBrk="true" latinLnBrk="false" hangingPunct="true">
                        <a:defRPr sz="1800" kern="1200">
                          <a:solidFill>
                            <a:srgbClr val="000000"/>
                          </a:solidFill>
                          <a:latin typeface="Arial"/>
                          <a:ea typeface="微软雅黑"/>
                          <a:cs typeface="+mn-cs"/>
                        </a:defRPr>
                      </a:pPr>
                      <a:r>
                        <a:rPr lang="zh-CN" sz="1400" kern="1200">
                          <a:solidFill>
                            <a:srgbClr val="000000"/>
                          </a:solidFill>
                          <a:latin typeface="Arial"/>
                          <a:ea typeface="微软雅黑"/>
                          <a:cs typeface="+mn-cs"/>
                        </a:rPr>
                        <a:t>未通过</a:t>
                      </a:r>
                      <a:endParaRPr sz="1800" kern="1200">
                        <a:solidFill>
                          <a:srgbClr val="000000"/>
                        </a:solidFill>
                        <a:latin typeface="Arial"/>
                        <a:ea typeface="微软雅黑"/>
                        <a:cs typeface="+mn-cs"/>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DDEBF7">
                        <a:alpha val="100000"/>
                      </a:srgbClr>
                    </a:solidFill>
                  </a:tcPr>
                </a:tc>
              </a:tr>
            </a:tbl>
          </a:graphicData>
        </a:graphic>
      </p:graphicFrame>
    </p:spTree>
  </p:cSld>
  <p:clrMapOvr>
    <a:masterClrMapping/>
  </p:clrMapOvr>
  <p:transition spd="slow"/>
</p:sld>
</file>

<file path=ppt/slides/slide38.xml><?xml version="1.0" encoding="utf-8"?>
<p:sld xmlns:a="http://schemas.openxmlformats.org/drawingml/2006/main" xmlns:p="http://schemas.openxmlformats.org/presentationml/2006/main">
  <p:cSld>
    <p:spTree>
      <p:nvGrpSpPr>
        <p:cNvPr id="219" name=""/>
        <p:cNvGrpSpPr/>
        <p:nvPr/>
      </p:nvGrpSpPr>
      <p:grpSpPr>
        <a:xfrm>
          <a:off x="0" y="0"/>
          <a:ext cx="0" cy="0"/>
          <a:chOff x="0" y="0"/>
          <a:chExt cx="0" cy="0"/>
        </a:xfrm>
      </p:grpSpPr>
      <p:sp>
        <p:nvSpPr>
          <p:cNvPr id="220"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软件质量与保证</a:t>
            </a:r>
            <a:endParaRPr lang="zh-CN" altLang="en-US" sz="4400" b="true" dirty="false">
              <a:solidFill>
                <a:schemeClr val="bg1"/>
              </a:solidFill>
            </a:endParaRPr>
          </a:p>
          <a:p>
            <a:pPr/>
            <a:endParaRPr lang="zh-CN" altLang="en-US" sz="4400" b="true" dirty="false">
              <a:solidFill>
                <a:schemeClr val="bg1"/>
              </a:solidFill>
            </a:endParaRPr>
          </a:p>
        </p:txBody>
      </p:sp>
      <p:sp>
        <p:nvSpPr>
          <p:cNvPr id="221"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05</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222" name=""/>
        <p:cNvGrpSpPr/>
        <p:nvPr/>
      </p:nvGrpSpPr>
      <p:grpSpPr>
        <a:xfrm>
          <a:off x="0" y="0"/>
          <a:ext cx="0" cy="0"/>
          <a:chOff x="0" y="0"/>
          <a:chExt cx="0" cy="0"/>
        </a:xfrm>
      </p:grpSpPr>
      <p:sp>
        <p:nvSpPr>
          <p:cNvPr id="223" name="内容占位符 1"/>
          <p:cNvSpPr>
            <a:spLocks noGrp="true"/>
          </p:cNvSpPr>
          <p:nvPr>
            <p:ph idx="4294967295"/>
          </p:nvPr>
        </p:nvSpPr>
        <p:spPr>
          <a:xfrm rot="0" flipH="false" flipV="false">
            <a:off x="539676" y="1977026"/>
            <a:ext cx="5873750" cy="4248150"/>
          </a:xfrm>
        </p:spPr>
        <p:txBody>
          <a:bodyPr>
            <a:spAutoFit/>
          </a:bodyPr>
          <a:lstStyle/>
          <a:p>
            <a:pPr>
              <a:buFont typeface="Arial" panose="020B0604020202020204" pitchFamily="34" charset="0"/>
              <a:buChar char="•"/>
            </a:pPr>
            <a:r>
              <a:rPr lang="zh-CN"/>
              <a:t>采取了哪些质量保证手段</a:t>
            </a:r>
            <a:endParaRPr lang="en-US"/>
          </a:p>
          <a:p>
            <a:pPr lvl="1">
              <a:buFont typeface="Arial" panose="020B0604020202020204" pitchFamily="34" charset="0"/>
              <a:buChar char="•"/>
            </a:pPr>
            <a:r>
              <a:rPr lang="zh-CN"/>
              <a:t>集成测试</a:t>
            </a:r>
            <a:endParaRPr/>
          </a:p>
          <a:p>
            <a:pPr lvl="1">
              <a:buFont typeface="Arial" panose="020B0604020202020204" pitchFamily="34" charset="0"/>
              <a:buChar char="•"/>
            </a:pPr>
            <a:r>
              <a:rPr lang="en-US"/>
              <a:t>SonarLint</a:t>
            </a:r>
            <a:r>
              <a:rPr lang="zh-CN"/>
              <a:t>插件分析</a:t>
            </a:r>
            <a:endParaRPr/>
          </a:p>
          <a:p>
            <a:pPr lvl="1">
              <a:buFont typeface="Arial" panose="020B0604020202020204" pitchFamily="34" charset="0"/>
              <a:buChar char="•"/>
            </a:pPr>
            <a:r>
              <a:rPr lang="zh-CN"/>
              <a:t>结对编程</a:t>
            </a:r>
            <a:endParaRPr/>
          </a:p>
          <a:p>
            <a:pPr lvl="1">
              <a:buFont typeface="Arial" panose="020B0604020202020204" pitchFamily="34" charset="0"/>
              <a:buChar char="•"/>
            </a:pPr>
            <a:r>
              <a:rPr lang="zh-CN"/>
              <a:t>文档审查修正</a:t>
            </a:r>
            <a:endParaRPr/>
          </a:p>
          <a:p>
            <a:pPr>
              <a:buFont typeface="Arial" panose="020B0604020202020204" pitchFamily="34" charset="0"/>
              <a:buChar char="•"/>
            </a:pPr>
            <a:r>
              <a:rPr lang="zh-CN"/>
              <a:t>程序代码风格</a:t>
            </a:r>
            <a:endParaRPr lang="en-US"/>
          </a:p>
          <a:p>
            <a:pPr lvl="1">
              <a:buFont typeface="Arial" panose="020B0604020202020204" pitchFamily="34" charset="0"/>
              <a:buChar char="•"/>
            </a:pPr>
            <a:r>
              <a:rPr lang="zh-CN"/>
              <a:t>右边代码图片以展示其风格</a:t>
            </a:r>
            <a:endParaRPr/>
          </a:p>
          <a:p>
            <a:pPr lvl="1">
              <a:buFont typeface="Arial" panose="020B0604020202020204" pitchFamily="34" charset="0"/>
              <a:buChar char="•"/>
            </a:pPr>
            <a:endParaRPr lang="en-US"/>
          </a:p>
          <a:p>
            <a:pPr marL="0" indent="0">
              <a:buFont typeface="Arial" panose="020B0604020202020204" pitchFamily="34" charset="0"/>
              <a:buNone/>
            </a:pPr>
            <a:endParaRPr lang="zh-CN"/>
          </a:p>
          <a:p>
            <a:pPr marL="457200" lvl="1" indent="0">
              <a:buFont typeface="Arial" panose="020B0604020202020204" pitchFamily="34" charset="0"/>
              <a:buNone/>
            </a:pPr>
            <a:endParaRPr lang="zh-CN"/>
          </a:p>
        </p:txBody>
      </p:sp>
      <p:sp>
        <p:nvSpPr>
          <p:cNvPr id="224" name="灯片编号占位符 3"/>
          <p:cNvSpPr>
            <a:spLocks noGrp="true"/>
          </p:cNvSpPr>
          <p:nvPr>
            <p:ph type="sldNum" sz="quarter" idx="4294967295"/>
          </p:nvPr>
        </p:nvSpPr>
        <p:spPr>
          <a:xfrm>
            <a:off x="11358563" y="6451600"/>
            <a:ext cx="833437" cy="277813"/>
          </a:xfrm>
        </p:spPr>
        <p:txBody>
          <a:bodyPr/>
          <a:lstStyle/>
          <a:p>
            <a:pPr>
              <a:defRPr/>
            </a:pPr>
            <a:fld id="{77E88AF7-5153-4875-A5A7-0323E1DC4585}" type="slidenum">
              <a:rPr lang="zh-CN" altLang="en-US" smtClean="false"/>
              <a:t/>
            </a:fld>
            <a:endParaRPr lang="en-US" altLang="zh-CN"/>
          </a:p>
        </p:txBody>
      </p:sp>
      <p:sp>
        <p:nvSpPr>
          <p:cNvPr id="225" name="标题 4"/>
          <p:cNvSpPr>
            <a:spLocks noGrp="true"/>
          </p:cNvSpPr>
          <p:nvPr>
            <p:ph type="title" idx="4294967295"/>
          </p:nvPr>
        </p:nvSpPr>
        <p:spPr>
          <a:xfrm>
            <a:off x="1004711" y="834319"/>
            <a:ext cx="4549422" cy="703263"/>
          </a:xfrm>
        </p:spPr>
        <p:txBody>
          <a:bodyPr>
            <a:normAutofit/>
          </a:bodyPr>
          <a:lstStyle/>
          <a:p>
            <a:pPr/>
            <a:r>
              <a:rPr lang="zh-CN" altLang="en-US" sz="3200" b="true" dirty="false">
                <a:solidFill>
                  <a:srgbClr val="1057CE"/>
                </a:solidFill>
                <a:latin typeface="+mn-ea"/>
                <a:ea typeface="+mn-ea"/>
              </a:rPr>
              <a:t>软件质量与保证</a:t>
            </a:r>
            <a:endParaRPr lang="zh-CN" altLang="en-US" sz="3200" b="true" dirty="false">
              <a:solidFill>
                <a:srgbClr val="1057CE"/>
              </a:solidFill>
              <a:latin typeface="+mn-ea"/>
              <a:ea typeface="+mn-ea"/>
            </a:endParaRPr>
          </a:p>
        </p:txBody>
      </p:sp>
      <p:sp>
        <p:nvSpPr>
          <p:cNvPr id="226" name=""/>
          <p:cNvSpPr txBox="true"/>
          <p:nvPr/>
        </p:nvSpPr>
        <p:spPr>
          <a:xfrm rot="0" flipH="false" flipV="false">
            <a:off x="7151964" y="3707401"/>
            <a:ext cx="2481089" cy="368300"/>
          </a:xfrm>
          <a:prstGeom prst="rect">
            <a:avLst/>
          </a:prstGeom>
          <a:ln w="12700">
            <a:solidFill>
              <a:srgbClr val="FFC000">
                <a:alpha val="100000"/>
              </a:srgbClr>
            </a:solidFill>
            <a:prstDash val="solid"/>
          </a:ln>
        </p:spPr>
        <p:txBody>
          <a:bodyPr wrap="square">
            <a:spAutoFit/>
          </a:bodyPr>
          <a:lstStyle/>
          <a:p>
            <a:pPr/>
            <a:endParaRPr/>
          </a:p>
        </p:txBody>
      </p:sp>
      <p:pic>
        <p:nvPicPr>
          <p:cNvPr id="227" name=""/>
          <p:cNvPicPr>
            <a:picLocks noChangeAspect="true"/>
          </p:cNvPicPr>
          <p:nvPr/>
        </p:nvPicPr>
        <p:blipFill>
          <a:blip r:embed="rId2"/>
          <a:stretch>
            <a:fillRect/>
          </a:stretch>
        </p:blipFill>
        <p:spPr>
          <a:xfrm rot="0" flipH="false" flipV="false">
            <a:off x="6096000" y="1537582"/>
            <a:ext cx="5190590" cy="3518067"/>
          </a:xfrm>
          <a:prstGeom prst="rect"/>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234" name=""/>
        <p:cNvGrpSpPr/>
        <p:nvPr/>
      </p:nvGrpSpPr>
      <p:grpSpPr>
        <a:xfrm>
          <a:off x="0" y="0"/>
          <a:ext cx="0" cy="0"/>
          <a:chOff x="0" y="0"/>
          <a:chExt cx="0" cy="0"/>
        </a:xfrm>
      </p:grpSpPr>
      <p:sp>
        <p:nvSpPr>
          <p:cNvPr id="235" name="内容占位符 1"/>
          <p:cNvSpPr>
            <a:spLocks noGrp="true"/>
          </p:cNvSpPr>
          <p:nvPr>
            <p:ph idx="4294967295"/>
          </p:nvPr>
        </p:nvSpPr>
        <p:spPr>
          <a:xfrm rot="0" flipH="false" flipV="false">
            <a:off x="368582" y="1185951"/>
            <a:ext cx="11182350" cy="1314450"/>
          </a:xfrm>
        </p:spPr>
        <p:txBody>
          <a:bodyPr>
            <a:spAutoFit/>
          </a:bodyPr>
          <a:lstStyle/>
          <a:p>
            <a:pPr marL="457200" lvl="1" indent="0">
              <a:buFont typeface="Arial" panose="020B0604020202020204" pitchFamily="34" charset="0"/>
              <a:buNone/>
            </a:pPr>
            <a:endParaRPr lang="en-US"/>
          </a:p>
          <a:p>
            <a:pPr>
              <a:buFont typeface="Arial" panose="020B0604020202020204" pitchFamily="34" charset="0"/>
              <a:buChar char="•"/>
            </a:pPr>
            <a:r>
              <a:rPr lang="zh-CN"/>
              <a:t>小程序代码质量</a:t>
            </a:r>
            <a:r>
              <a:rPr lang="en-US"/>
              <a:t>  </a:t>
            </a:r>
            <a:r>
              <a:rPr lang="zh-CN"/>
              <a:t>用微信开发者工具自带的分析工具</a:t>
            </a:r>
            <a:r>
              <a:rPr lang="zh-CN"/>
              <a:t>分析代码质量并展示其分析结果</a:t>
            </a:r>
            <a:endParaRPr/>
          </a:p>
        </p:txBody>
      </p:sp>
      <p:sp>
        <p:nvSpPr>
          <p:cNvPr id="236" name="灯片编号占位符 3"/>
          <p:cNvSpPr>
            <a:spLocks noGrp="true"/>
          </p:cNvSpPr>
          <p:nvPr>
            <p:ph type="sldNum" sz="quarter" idx="4294967295"/>
          </p:nvPr>
        </p:nvSpPr>
        <p:spPr>
          <a:xfrm>
            <a:off x="11358563" y="6451600"/>
            <a:ext cx="833437" cy="277813"/>
          </a:xfrm>
        </p:spPr>
        <p:txBody>
          <a:bodyPr/>
          <a:lstStyle/>
          <a:p>
            <a:pPr>
              <a:defRPr/>
            </a:pPr>
            <a:fld id="{77E88AF7-5153-4875-A5A7-0323E1DC4585}" type="slidenum">
              <a:rPr/>
              <a:t/>
            </a:fld>
            <a:endParaRPr lang="en-US" altLang="zh-CN"/>
          </a:p>
        </p:txBody>
      </p:sp>
      <p:sp>
        <p:nvSpPr>
          <p:cNvPr id="237" name="标题 4"/>
          <p:cNvSpPr>
            <a:spLocks noGrp="true"/>
          </p:cNvSpPr>
          <p:nvPr>
            <p:ph type="title" idx="4294967295"/>
          </p:nvPr>
        </p:nvSpPr>
        <p:spPr>
          <a:xfrm>
            <a:off x="1004711" y="834319"/>
            <a:ext cx="4549422" cy="703263"/>
          </a:xfrm>
        </p:spPr>
        <p:txBody>
          <a:bodyPr>
            <a:normAutofit/>
          </a:bodyPr>
          <a:lstStyle/>
          <a:p>
            <a:pPr/>
            <a:r>
              <a:rPr lang="zh-CN" altLang="en-US" sz="3200" b="true" dirty="false">
                <a:solidFill>
                  <a:srgbClr val="1057CE"/>
                </a:solidFill>
                <a:latin typeface="+mn-ea"/>
                <a:ea typeface="+mn-ea"/>
              </a:rPr>
              <a:t>软件质量与保证</a:t>
            </a:r>
            <a:endParaRPr lang="zh-CN" altLang="en-US" sz="3200" b="true" dirty="false">
              <a:solidFill>
                <a:srgbClr val="1057CE"/>
              </a:solidFill>
              <a:latin typeface="+mn-ea"/>
              <a:ea typeface="+mn-ea"/>
            </a:endParaRPr>
          </a:p>
        </p:txBody>
      </p:sp>
      <p:pic>
        <p:nvPicPr>
          <p:cNvPr id="238" name=""/>
          <p:cNvPicPr>
            <a:picLocks noChangeAspect="true"/>
          </p:cNvPicPr>
          <p:nvPr/>
        </p:nvPicPr>
        <p:blipFill>
          <a:blip r:embed="rId1"/>
          <a:stretch>
            <a:fillRect/>
          </a:stretch>
        </p:blipFill>
        <p:spPr>
          <a:xfrm rot="0" flipH="false" flipV="false">
            <a:off x="3279422" y="2500401"/>
            <a:ext cx="5368041" cy="3869865"/>
          </a:xfrm>
          <a:prstGeom prst="rect"/>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239" name=""/>
        <p:cNvGrpSpPr/>
        <p:nvPr/>
      </p:nvGrpSpPr>
      <p:grpSpPr>
        <a:xfrm>
          <a:off x="0" y="0"/>
          <a:ext cx="0" cy="0"/>
          <a:chOff x="0" y="0"/>
          <a:chExt cx="0" cy="0"/>
        </a:xfrm>
      </p:grpSpPr>
      <p:sp>
        <p:nvSpPr>
          <p:cNvPr id="240" name="内容占位符 1"/>
          <p:cNvSpPr>
            <a:spLocks noGrp="true"/>
          </p:cNvSpPr>
          <p:nvPr>
            <p:ph idx="4294967295"/>
          </p:nvPr>
        </p:nvSpPr>
        <p:spPr>
          <a:xfrm rot="0" flipH="false" flipV="false">
            <a:off x="368582" y="1185951"/>
            <a:ext cx="10566451" cy="933450"/>
          </a:xfrm>
        </p:spPr>
        <p:txBody>
          <a:bodyPr>
            <a:spAutoFit/>
          </a:bodyPr>
          <a:lstStyle/>
          <a:p>
            <a:pPr marL="457200" lvl="1" indent="0">
              <a:buFont typeface="Arial" panose="020B0604020202020204" pitchFamily="34" charset="0"/>
              <a:buNone/>
            </a:pPr>
            <a:endParaRPr lang="en-US"/>
          </a:p>
          <a:p>
            <a:pPr>
              <a:buFont typeface="Arial" panose="020B0604020202020204" pitchFamily="34" charset="0"/>
              <a:buChar char="•"/>
            </a:pPr>
            <a:r>
              <a:rPr lang="zh-CN"/>
              <a:t>后端程序代码质量</a:t>
            </a:r>
            <a:r>
              <a:rPr lang="en-US"/>
              <a:t>  </a:t>
            </a:r>
            <a:r>
              <a:rPr lang="zh-CN"/>
              <a:t>用</a:t>
            </a:r>
            <a:r>
              <a:rPr lang="en-US"/>
              <a:t>SonarLint</a:t>
            </a:r>
            <a:r>
              <a:rPr lang="zh-CN"/>
              <a:t>分析代码质量并展示其分析结果</a:t>
            </a:r>
            <a:endParaRPr/>
          </a:p>
        </p:txBody>
      </p:sp>
      <p:sp>
        <p:nvSpPr>
          <p:cNvPr id="241" name="灯片编号占位符 3"/>
          <p:cNvSpPr>
            <a:spLocks noGrp="true"/>
          </p:cNvSpPr>
          <p:nvPr>
            <p:ph type="sldNum" sz="quarter" idx="4294967295"/>
          </p:nvPr>
        </p:nvSpPr>
        <p:spPr>
          <a:xfrm>
            <a:off x="11358563" y="6451600"/>
            <a:ext cx="833437" cy="277813"/>
          </a:xfrm>
        </p:spPr>
        <p:txBody>
          <a:bodyPr/>
          <a:lstStyle/>
          <a:p>
            <a:pPr>
              <a:defRPr/>
            </a:pPr>
            <a:fld id="{77E88AF7-5153-4875-A5A7-0323E1DC4585}" type="slidenum">
              <a:rPr/>
              <a:t/>
            </a:fld>
            <a:endParaRPr lang="en-US" altLang="zh-CN"/>
          </a:p>
        </p:txBody>
      </p:sp>
      <p:sp>
        <p:nvSpPr>
          <p:cNvPr id="242" name="标题 4"/>
          <p:cNvSpPr>
            <a:spLocks noGrp="true"/>
          </p:cNvSpPr>
          <p:nvPr>
            <p:ph type="title" idx="4294967295"/>
          </p:nvPr>
        </p:nvSpPr>
        <p:spPr>
          <a:xfrm>
            <a:off x="1004711" y="834319"/>
            <a:ext cx="4549422" cy="703263"/>
          </a:xfrm>
        </p:spPr>
        <p:txBody>
          <a:bodyPr>
            <a:normAutofit/>
          </a:bodyPr>
          <a:lstStyle/>
          <a:p>
            <a:pPr/>
            <a:r>
              <a:rPr lang="zh-CN" altLang="en-US" sz="3200" b="true" dirty="false">
                <a:solidFill>
                  <a:srgbClr val="1057CE"/>
                </a:solidFill>
                <a:latin typeface="+mn-ea"/>
                <a:ea typeface="+mn-ea"/>
              </a:rPr>
              <a:t>软件质量与保证</a:t>
            </a:r>
            <a:endParaRPr lang="zh-CN" altLang="en-US" sz="3200" b="true" dirty="false">
              <a:solidFill>
                <a:srgbClr val="1057CE"/>
              </a:solidFill>
              <a:latin typeface="+mn-ea"/>
              <a:ea typeface="+mn-ea"/>
            </a:endParaRPr>
          </a:p>
        </p:txBody>
      </p:sp>
      <p:pic>
        <p:nvPicPr>
          <p:cNvPr id="243" name=""/>
          <p:cNvPicPr>
            <a:picLocks noChangeAspect="true"/>
          </p:cNvPicPr>
          <p:nvPr/>
        </p:nvPicPr>
        <p:blipFill>
          <a:blip r:embed="rId2"/>
          <a:stretch>
            <a:fillRect/>
          </a:stretch>
        </p:blipFill>
        <p:spPr>
          <a:xfrm rot="0" flipH="false" flipV="false">
            <a:off x="193151" y="2200532"/>
            <a:ext cx="11805698" cy="4657468"/>
          </a:xfrm>
          <a:prstGeom prst="rect"/>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244" name=""/>
        <p:cNvGrpSpPr/>
        <p:nvPr/>
      </p:nvGrpSpPr>
      <p:grpSpPr>
        <a:xfrm>
          <a:off x="0" y="0"/>
          <a:ext cx="0" cy="0"/>
          <a:chOff x="0" y="0"/>
          <a:chExt cx="0" cy="0"/>
        </a:xfrm>
      </p:grpSpPr>
      <p:sp>
        <p:nvSpPr>
          <p:cNvPr id="245" name="内容占位符 1"/>
          <p:cNvSpPr>
            <a:spLocks noGrp="true"/>
          </p:cNvSpPr>
          <p:nvPr>
            <p:ph idx="4294967295"/>
          </p:nvPr>
        </p:nvSpPr>
        <p:spPr>
          <a:xfrm rot="0" flipH="false" flipV="false">
            <a:off x="368582" y="1185951"/>
            <a:ext cx="10566451" cy="933450"/>
          </a:xfrm>
        </p:spPr>
        <p:txBody>
          <a:bodyPr>
            <a:spAutoFit/>
          </a:bodyPr>
          <a:lstStyle/>
          <a:p>
            <a:pPr marL="457200" lvl="1" indent="0">
              <a:buFont typeface="Arial" panose="020B0604020202020204" pitchFamily="34" charset="0"/>
              <a:buNone/>
            </a:pPr>
            <a:endParaRPr lang="en-US"/>
          </a:p>
          <a:p>
            <a:pPr>
              <a:buFont typeface="Arial" panose="020B0604020202020204" pitchFamily="34" charset="0"/>
              <a:buChar char="•"/>
            </a:pPr>
            <a:r>
              <a:rPr lang="zh-CN"/>
              <a:t>后端程序代码质量</a:t>
            </a:r>
            <a:r>
              <a:rPr lang="en-US"/>
              <a:t>  </a:t>
            </a:r>
            <a:r>
              <a:rPr lang="zh-CN"/>
              <a:t>用</a:t>
            </a:r>
            <a:r>
              <a:rPr lang="en-US"/>
              <a:t>SonarLint</a:t>
            </a:r>
            <a:r>
              <a:rPr lang="zh-CN"/>
              <a:t>分析代码质量并展示其分析结果</a:t>
            </a:r>
            <a:endParaRPr/>
          </a:p>
        </p:txBody>
      </p:sp>
      <p:sp>
        <p:nvSpPr>
          <p:cNvPr id="246" name="灯片编号占位符 3"/>
          <p:cNvSpPr>
            <a:spLocks noGrp="true"/>
          </p:cNvSpPr>
          <p:nvPr>
            <p:ph type="sldNum" sz="quarter" idx="4294967295"/>
          </p:nvPr>
        </p:nvSpPr>
        <p:spPr>
          <a:xfrm>
            <a:off x="11358563" y="6451600"/>
            <a:ext cx="833437" cy="277813"/>
          </a:xfrm>
        </p:spPr>
        <p:txBody>
          <a:bodyPr/>
          <a:lstStyle/>
          <a:p>
            <a:pPr>
              <a:defRPr/>
            </a:pPr>
            <a:fld id="{77E88AF7-5153-4875-A5A7-0323E1DC4585}" type="slidenum">
              <a:rPr/>
              <a:t/>
            </a:fld>
            <a:endParaRPr lang="en-US" altLang="zh-CN"/>
          </a:p>
        </p:txBody>
      </p:sp>
      <p:sp>
        <p:nvSpPr>
          <p:cNvPr id="247" name="标题 4"/>
          <p:cNvSpPr>
            <a:spLocks noGrp="true"/>
          </p:cNvSpPr>
          <p:nvPr>
            <p:ph type="title" idx="4294967295"/>
          </p:nvPr>
        </p:nvSpPr>
        <p:spPr>
          <a:xfrm>
            <a:off x="1004711" y="834319"/>
            <a:ext cx="4549422" cy="703263"/>
          </a:xfrm>
        </p:spPr>
        <p:txBody>
          <a:bodyPr>
            <a:normAutofit/>
          </a:bodyPr>
          <a:lstStyle/>
          <a:p>
            <a:pPr/>
            <a:r>
              <a:rPr lang="zh-CN" altLang="en-US" sz="3200" b="true" dirty="false">
                <a:solidFill>
                  <a:srgbClr val="1057CE"/>
                </a:solidFill>
                <a:latin typeface="+mn-ea"/>
                <a:ea typeface="+mn-ea"/>
              </a:rPr>
              <a:t>软件质量与保证</a:t>
            </a:r>
            <a:endParaRPr lang="zh-CN" altLang="en-US" sz="3200" b="true" dirty="false">
              <a:solidFill>
                <a:srgbClr val="1057CE"/>
              </a:solidFill>
              <a:latin typeface="+mn-ea"/>
              <a:ea typeface="+mn-ea"/>
            </a:endParaRPr>
          </a:p>
        </p:txBody>
      </p:sp>
      <p:sp>
        <p:nvSpPr>
          <p:cNvPr id="248" name=""/>
          <p:cNvSpPr txBox="true"/>
          <p:nvPr/>
        </p:nvSpPr>
        <p:spPr>
          <a:xfrm rot="0" flipH="false" flipV="false">
            <a:off x="697835" y="2844006"/>
            <a:ext cx="10833100" cy="3746500"/>
          </a:xfrm>
          <a:prstGeom prst="rect">
            <a:avLst/>
          </a:prstGeom>
          <a:ln w="12700">
            <a:prstDash val="solid"/>
            <a:miter lim="800000"/>
          </a:ln>
        </p:spPr>
        <p:txBody>
          <a:bodyPr>
            <a:spAutoFit/>
          </a:bodyPr>
          <a:p>
            <a:pPr/>
            <a:r>
              <a:rPr lang="zh-CN" sz="2400">
                <a:solidFill>
                  <a:srgbClr val="2C2C36">
                    <a:alpha val="100000"/>
                  </a:srgbClr>
                </a:solidFill>
                <a:highlight>
                  <a:srgbClr val="FFFFFF">
                    <a:alpha val="100000"/>
                  </a:srgbClr>
                </a:highlight>
                <a:latin typeface="Microsoft YaHei"/>
                <a:ea typeface="Microsoft YaHei"/>
                <a:cs typeface="+mn-cs"/>
              </a:rPr>
              <a:t>错误类型：</a:t>
            </a:r>
            <a:r>
              <a:rPr lang="en-US" sz="2400">
                <a:solidFill>
                  <a:srgbClr val="2C2C36">
                    <a:alpha val="100000"/>
                  </a:srgbClr>
                </a:solidFill>
                <a:highlight>
                  <a:srgbClr val="FFFFFF">
                    <a:alpha val="100000"/>
                  </a:srgbClr>
                </a:highlight>
                <a:latin typeface="Microsoft YaHei"/>
                <a:ea typeface="Microsoft YaHei"/>
                <a:cs typeface="+mn-cs"/>
              </a:rPr>
              <a:t>security</a:t>
            </a:r>
            <a:endParaRPr/>
          </a:p>
          <a:p>
            <a:pPr/>
            <a:r>
              <a:rPr lang="zh-CN" sz="2400">
                <a:solidFill>
                  <a:srgbClr val="2C2C36">
                    <a:alpha val="100000"/>
                  </a:srgbClr>
                </a:solidFill>
                <a:highlight>
                  <a:srgbClr val="FFFFFF">
                    <a:alpha val="100000"/>
                  </a:srgbClr>
                </a:highlight>
                <a:latin typeface="Microsoft YaHei"/>
                <a:ea typeface="Microsoft YaHei"/>
                <a:cs typeface="+mn-cs"/>
              </a:rPr>
              <a:t>报错分析：</a:t>
            </a:r>
            <a:r>
              <a:rPr sz="2400">
                <a:solidFill>
                  <a:srgbClr val="2C2C36">
                    <a:alpha val="100000"/>
                  </a:srgbClr>
                </a:solidFill>
                <a:highlight>
                  <a:srgbClr val="FFFFFF">
                    <a:alpha val="100000"/>
                  </a:srgbClr>
                </a:highlight>
                <a:latin typeface="Microsoft YaHei"/>
                <a:ea typeface="Microsoft YaHei"/>
                <a:cs typeface="+mn-cs"/>
              </a:rPr>
              <a:t>这个错误提示 "Replace this persistent entity with a simple POJO or DTO object." 主要出现在使用 Spring Data JPA 或 Hibernate 等 ORM（Object-Relational Mapping）框架时。当遇到此错误时，意味着正在尝试将一个持久化实体对象作为参数传递给某个方法，而该方法实际上应该接收一个简单的 Java 对象或数据传输对象。</a:t>
            </a:r>
            <a:endParaRPr/>
          </a:p>
          <a:p>
            <a:pPr/>
            <a:r>
              <a:rPr sz="2400">
                <a:solidFill>
                  <a:srgbClr val="2C2C36">
                    <a:alpha val="100000"/>
                  </a:srgbClr>
                </a:solidFill>
                <a:highlight>
                  <a:srgbClr val="FFFFFF">
                    <a:alpha val="100000"/>
                  </a:srgbClr>
                </a:highlight>
                <a:latin typeface="Microsoft YaHei"/>
                <a:ea typeface="Microsoft YaHei"/>
                <a:cs typeface="+mn-cs"/>
              </a:rPr>
              <a:t>当在业务层或控制器层的方法签名中直接使用 Persistent Entity 作为参数时，ORM 框架可能会试图加载关联的数据，导致不必要的开销甚至引发循环引用等问题。此外，在 RESTful Web Services 中，直接暴露 Persistent Entities 可能会导致敏感数据泄露，因为它们可能包含数据库级别的详细信息。</a:t>
            </a:r>
            <a:endParaRPr/>
          </a:p>
        </p:txBody>
      </p:sp>
      <p:pic>
        <p:nvPicPr>
          <p:cNvPr id="249" name=""/>
          <p:cNvPicPr>
            <a:picLocks noChangeAspect="true"/>
          </p:cNvPicPr>
          <p:nvPr/>
        </p:nvPicPr>
        <p:blipFill>
          <a:blip r:embed="rId2"/>
          <a:stretch>
            <a:fillRect/>
          </a:stretch>
        </p:blipFill>
        <p:spPr>
          <a:xfrm rot="0" flipH="false" flipV="false">
            <a:off x="1210236" y="2253474"/>
            <a:ext cx="9808298" cy="478068"/>
          </a:xfrm>
          <a:prstGeom prst="rect"/>
        </p:spPr>
      </p:pic>
    </p:spTree>
  </p:cSld>
  <p:clrMapOvr>
    <a:masterClrMapping/>
  </p:clrMapOvr>
</p:sld>
</file>

<file path=ppt/slides/slide43.xml><?xml version="1.0" encoding="utf-8"?>
<p:sld xmlns:a="http://schemas.openxmlformats.org/drawingml/2006/main" xmlns:p="http://schemas.openxmlformats.org/presentationml/2006/main">
  <p:cSld>
    <p:spTree>
      <p:nvGrpSpPr>
        <p:cNvPr id="250" name=""/>
        <p:cNvGrpSpPr/>
        <p:nvPr/>
      </p:nvGrpSpPr>
      <p:grpSpPr>
        <a:xfrm>
          <a:off x="0" y="0"/>
          <a:ext cx="0" cy="0"/>
          <a:chOff x="0" y="0"/>
          <a:chExt cx="0" cy="0"/>
        </a:xfrm>
      </p:grpSpPr>
      <p:sp>
        <p:nvSpPr>
          <p:cNvPr id="251"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开发技术与工具</a:t>
            </a:r>
            <a:endParaRPr lang="zh-CN" altLang="en-US" sz="4400" b="true" dirty="false">
              <a:solidFill>
                <a:schemeClr val="bg1"/>
              </a:solidFill>
            </a:endParaRPr>
          </a:p>
          <a:p>
            <a:pPr/>
            <a:endParaRPr lang="zh-CN" altLang="en-US" sz="4400" b="true" dirty="false">
              <a:solidFill>
                <a:schemeClr val="bg1"/>
              </a:solidFill>
            </a:endParaRPr>
          </a:p>
        </p:txBody>
      </p:sp>
      <p:sp>
        <p:nvSpPr>
          <p:cNvPr id="252"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06</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44.xml><?xml version="1.0" encoding="utf-8"?>
<p:sld xmlns:a="http://schemas.openxmlformats.org/drawingml/2006/main" xmlns:p="http://schemas.openxmlformats.org/presentationml/2006/main">
  <p:cSld>
    <p:spTree>
      <p:nvGrpSpPr>
        <p:cNvPr id="253" name=""/>
        <p:cNvGrpSpPr/>
        <p:nvPr/>
      </p:nvGrpSpPr>
      <p:grpSpPr>
        <a:xfrm>
          <a:off x="0" y="0"/>
          <a:ext cx="0" cy="0"/>
          <a:chOff x="0" y="0"/>
          <a:chExt cx="0" cy="0"/>
        </a:xfrm>
      </p:grpSpPr>
      <p:sp>
        <p:nvSpPr>
          <p:cNvPr id="254" name="内容占位符 1"/>
          <p:cNvSpPr>
            <a:spLocks noGrp="true"/>
          </p:cNvSpPr>
          <p:nvPr>
            <p:ph idx="4294967295"/>
          </p:nvPr>
        </p:nvSpPr>
        <p:spPr>
          <a:xfrm>
            <a:off x="1027289" y="1791758"/>
            <a:ext cx="9518650" cy="3727450"/>
          </a:xfrm>
        </p:spPr>
        <p:txBody>
          <a:bodyPr>
            <a:spAutoFit/>
          </a:bodyPr>
          <a:lstStyle/>
          <a:p>
            <a:pPr>
              <a:buFont typeface="Arial" panose="020B0604020202020204" pitchFamily="34" charset="0"/>
              <a:buChar char="•"/>
            </a:pPr>
            <a:r>
              <a:rPr lang="zh-CN"/>
              <a:t>软件开发技术</a:t>
            </a:r>
            <a:endParaRPr lang="en-US"/>
          </a:p>
          <a:p>
            <a:pPr lvl="1">
              <a:buFont typeface="Arial" panose="020B0604020202020204" pitchFamily="34" charset="0"/>
              <a:buChar char="•"/>
            </a:pPr>
            <a:r>
              <a:rPr lang="en-US"/>
              <a:t>UML</a:t>
            </a:r>
            <a:r>
              <a:rPr lang="zh-CN"/>
              <a:t>技术、微信小程序</a:t>
            </a:r>
            <a:r>
              <a:rPr lang="zh-CN"/>
              <a:t>开发技术、图像识别技术、接口调用技术、后端开发技术、数据库管理技术、</a:t>
            </a:r>
            <a:r>
              <a:rPr lang="en-US"/>
              <a:t>Vue</a:t>
            </a:r>
            <a:r>
              <a:rPr lang="zh-CN"/>
              <a:t>框架等</a:t>
            </a:r>
            <a:endParaRPr/>
          </a:p>
          <a:p>
            <a:pPr>
              <a:buFont typeface="Arial" panose="020B0604020202020204" pitchFamily="34" charset="0"/>
              <a:buChar char="•"/>
            </a:pPr>
            <a:r>
              <a:rPr lang="zh-CN"/>
              <a:t>编程语言</a:t>
            </a:r>
            <a:endParaRPr lang="en-US"/>
          </a:p>
          <a:p>
            <a:pPr lvl="1">
              <a:buFont typeface="Arial" panose="020B0604020202020204" pitchFamily="34" charset="0"/>
              <a:buChar char="•"/>
            </a:pPr>
            <a:r>
              <a:rPr lang="zh-CN"/>
              <a:t>小程序：</a:t>
            </a:r>
            <a:r>
              <a:rPr lang="en-US"/>
              <a:t>wxml</a:t>
            </a:r>
            <a:r>
              <a:rPr lang="zh-CN"/>
              <a:t>、</a:t>
            </a:r>
            <a:r>
              <a:rPr lang="en-US"/>
              <a:t>wxss</a:t>
            </a:r>
            <a:r>
              <a:rPr lang="zh-CN"/>
              <a:t>、</a:t>
            </a:r>
            <a:r>
              <a:rPr lang="en-US"/>
              <a:t>JavaScript</a:t>
            </a:r>
            <a:endParaRPr/>
          </a:p>
          <a:p>
            <a:pPr lvl="1">
              <a:buFont typeface="Arial" panose="020B0604020202020204" pitchFamily="34" charset="0"/>
              <a:buChar char="•"/>
            </a:pPr>
            <a:r>
              <a:rPr lang="zh-CN"/>
              <a:t>后端：</a:t>
            </a:r>
            <a:r>
              <a:rPr lang="en-US"/>
              <a:t>Java</a:t>
            </a:r>
            <a:r>
              <a:rPr lang="zh-CN"/>
              <a:t>、</a:t>
            </a:r>
            <a:r>
              <a:rPr lang="en-US"/>
              <a:t>HTML</a:t>
            </a:r>
            <a:endParaRPr/>
          </a:p>
          <a:p>
            <a:pPr>
              <a:buFont typeface="Arial" panose="020B0604020202020204" pitchFamily="34" charset="0"/>
              <a:buChar char="•"/>
            </a:pPr>
            <a:r>
              <a:rPr lang="zh-CN"/>
              <a:t>软件工具</a:t>
            </a:r>
            <a:endParaRPr lang="en-US"/>
          </a:p>
          <a:p>
            <a:pPr lvl="1">
              <a:buFont typeface="Arial" panose="020B0604020202020204" pitchFamily="34" charset="0"/>
              <a:buChar char="•"/>
            </a:pPr>
            <a:r>
              <a:rPr lang="zh-CN"/>
              <a:t>建模工具</a:t>
            </a:r>
            <a:r>
              <a:rPr lang="en-US"/>
              <a:t>boardmix</a:t>
            </a:r>
            <a:r>
              <a:rPr lang="zh-CN"/>
              <a:t>和</a:t>
            </a:r>
            <a:r>
              <a:rPr lang="en-US"/>
              <a:t>M</a:t>
            </a:r>
            <a:r>
              <a:rPr lang="en-US"/>
              <a:t>asterGo</a:t>
            </a:r>
            <a:r>
              <a:rPr lang="zh-CN"/>
              <a:t>、开发工具</a:t>
            </a:r>
            <a:r>
              <a:rPr lang="en-US"/>
              <a:t>Visual Studio C</a:t>
            </a:r>
            <a:r>
              <a:rPr lang="en-US"/>
              <a:t>ode</a:t>
            </a:r>
            <a:r>
              <a:rPr lang="zh-CN"/>
              <a:t>、</a:t>
            </a:r>
            <a:r>
              <a:rPr lang="en-US"/>
              <a:t>IntelliJ IDEA</a:t>
            </a:r>
            <a:r>
              <a:rPr lang="zh-CN"/>
              <a:t>和</a:t>
            </a:r>
            <a:r>
              <a:rPr lang="zh-CN"/>
              <a:t>微信开发者工具、</a:t>
            </a:r>
            <a:r>
              <a:rPr lang="zh-CN"/>
              <a:t>代码质量分析工具</a:t>
            </a:r>
            <a:r>
              <a:rPr lang="en-US"/>
              <a:t>SonarLint</a:t>
            </a:r>
            <a:r>
              <a:rPr lang="zh-CN"/>
              <a:t>等</a:t>
            </a:r>
            <a:endParaRPr/>
          </a:p>
        </p:txBody>
      </p:sp>
      <p:sp>
        <p:nvSpPr>
          <p:cNvPr id="255" name="灯片编号占位符 3"/>
          <p:cNvSpPr>
            <a:spLocks noGrp="true"/>
          </p:cNvSpPr>
          <p:nvPr>
            <p:ph type="sldNum" sz="quarter" idx="4294967295"/>
          </p:nvPr>
        </p:nvSpPr>
        <p:spPr>
          <a:xfrm>
            <a:off x="11358563" y="6451600"/>
            <a:ext cx="833437" cy="277813"/>
          </a:xfrm>
        </p:spPr>
        <p:txBody>
          <a:bodyPr/>
          <a:lstStyle/>
          <a:p>
            <a:pPr/>
            <a:r>
              <a:rPr lang="zh-CN" altLang="en-US"/>
              <a:t>*</a:t>
            </a:r>
            <a:endParaRPr lang="zh-CN" altLang="en-US"/>
          </a:p>
        </p:txBody>
      </p:sp>
      <p:sp>
        <p:nvSpPr>
          <p:cNvPr id="256" name="标题 4"/>
          <p:cNvSpPr>
            <a:spLocks noGrp="true"/>
          </p:cNvSpPr>
          <p:nvPr>
            <p:ph type="title" idx="4294967295"/>
          </p:nvPr>
        </p:nvSpPr>
        <p:spPr>
          <a:xfrm>
            <a:off x="1027289" y="916598"/>
            <a:ext cx="4730044" cy="535531"/>
          </a:xfrm>
        </p:spPr>
        <p:txBody>
          <a:bodyPr/>
          <a:lstStyle/>
          <a:p>
            <a:pPr/>
            <a:r>
              <a:rPr lang="zh-CN" altLang="en-US" sz="3200" b="true" dirty="false">
                <a:solidFill>
                  <a:srgbClr val="1057CE"/>
                </a:solidFill>
                <a:latin typeface="+mn-ea"/>
                <a:ea typeface="+mn-ea"/>
              </a:rPr>
              <a:t>开发技术与工具</a:t>
            </a:r>
            <a:endParaRPr lang="zh-CN" altLang="en-US" sz="3200" b="true" dirty="false">
              <a:solidFill>
                <a:srgbClr val="1057CE"/>
              </a:solidFill>
              <a:latin typeface="+mn-ea"/>
              <a:ea typeface="+mn-ea"/>
            </a:endParaRPr>
          </a:p>
        </p:txBody>
      </p:sp>
    </p:spTree>
  </p:cSld>
  <p:clrMapOvr>
    <a:masterClrMapping/>
  </p:clrMapOvr>
</p:sld>
</file>

<file path=ppt/slides/slide45.xml><?xml version="1.0" encoding="utf-8"?>
<p:sld xmlns:a="http://schemas.openxmlformats.org/drawingml/2006/main" xmlns:p="http://schemas.openxmlformats.org/presentationml/2006/main">
  <p:cSld>
    <p:spTree>
      <p:nvGrpSpPr>
        <p:cNvPr id="257" name=""/>
        <p:cNvGrpSpPr/>
        <p:nvPr/>
      </p:nvGrpSpPr>
      <p:grpSpPr>
        <a:xfrm>
          <a:off x="0" y="0"/>
          <a:ext cx="0" cy="0"/>
          <a:chOff x="0" y="0"/>
          <a:chExt cx="0" cy="0"/>
        </a:xfrm>
      </p:grpSpPr>
      <p:sp>
        <p:nvSpPr>
          <p:cNvPr id="258"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开源社区的使用</a:t>
            </a:r>
            <a:endParaRPr lang="zh-CN" altLang="en-US" sz="4400" b="true" dirty="false">
              <a:solidFill>
                <a:schemeClr val="bg1"/>
              </a:solidFill>
            </a:endParaRPr>
          </a:p>
          <a:p>
            <a:pPr/>
            <a:endParaRPr lang="zh-CN" altLang="en-US" sz="4400" b="true" dirty="false">
              <a:solidFill>
                <a:schemeClr val="bg1"/>
              </a:solidFill>
            </a:endParaRPr>
          </a:p>
        </p:txBody>
      </p:sp>
      <p:sp>
        <p:nvSpPr>
          <p:cNvPr id="259"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07</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46.xml><?xml version="1.0" encoding="utf-8"?>
<p:sld xmlns:a="http://schemas.openxmlformats.org/drawingml/2006/main" xmlns:p="http://schemas.openxmlformats.org/presentationml/2006/main">
  <p:cSld>
    <p:spTree>
      <p:nvGrpSpPr>
        <p:cNvPr id="260" name=""/>
        <p:cNvGrpSpPr/>
        <p:nvPr/>
      </p:nvGrpSpPr>
      <p:grpSpPr>
        <a:xfrm>
          <a:off x="0" y="0"/>
          <a:ext cx="0" cy="0"/>
          <a:chOff x="0" y="0"/>
          <a:chExt cx="0" cy="0"/>
        </a:xfrm>
      </p:grpSpPr>
      <p:sp>
        <p:nvSpPr>
          <p:cNvPr id="261" name="内容占位符 1"/>
          <p:cNvSpPr>
            <a:spLocks noGrp="true"/>
          </p:cNvSpPr>
          <p:nvPr>
            <p:ph idx="4294967295"/>
          </p:nvPr>
        </p:nvSpPr>
        <p:spPr>
          <a:xfrm rot="0" flipH="false" flipV="false">
            <a:off x="993422" y="1618023"/>
            <a:ext cx="9823450" cy="4248150"/>
          </a:xfrm>
        </p:spPr>
        <p:txBody>
          <a:bodyPr>
            <a:spAutoFit/>
          </a:bodyPr>
          <a:lstStyle/>
          <a:p>
            <a:pPr>
              <a:buFont typeface="Arial" panose="020B0604020202020204" pitchFamily="34" charset="0"/>
              <a:buChar char="•"/>
            </a:pPr>
            <a:r>
              <a:rPr lang="zh-CN"/>
              <a:t>介绍在开发过程中加入到哪些开源社区，如软件开发知识分享社区、软件项目托管社区等</a:t>
            </a:r>
            <a:endParaRPr lang="zh-CN"/>
          </a:p>
          <a:p>
            <a:pPr lvl="1">
              <a:buFont typeface="Arial" panose="020B0604020202020204" pitchFamily="34" charset="0"/>
              <a:buChar char="•"/>
            </a:pPr>
            <a:r>
              <a:rPr lang="en-US"/>
              <a:t>CSDN</a:t>
            </a:r>
            <a:r>
              <a:rPr lang="zh-CN"/>
              <a:t>、</a:t>
            </a:r>
            <a:r>
              <a:rPr lang="en-US"/>
              <a:t>OSChina</a:t>
            </a:r>
            <a:r>
              <a:rPr lang="zh-CN"/>
              <a:t>、</a:t>
            </a:r>
            <a:r>
              <a:rPr lang="en-US"/>
              <a:t>Github</a:t>
            </a:r>
            <a:r>
              <a:rPr lang="zh-CN"/>
              <a:t>、</a:t>
            </a:r>
            <a:r>
              <a:rPr lang="en-US"/>
              <a:t>Gitee</a:t>
            </a:r>
            <a:r>
              <a:rPr lang="zh-CN"/>
              <a:t>、博客园</a:t>
            </a:r>
            <a:endParaRPr/>
          </a:p>
          <a:p>
            <a:pPr>
              <a:buFont typeface="Arial" panose="020B0604020202020204" pitchFamily="34" charset="0"/>
              <a:buChar char="•"/>
            </a:pPr>
            <a:r>
              <a:rPr lang="zh-CN"/>
              <a:t>介绍如何基于开源社区来促进软件项目开发，解决软件开发问题等</a:t>
            </a:r>
            <a:endParaRPr lang="zh-CN"/>
          </a:p>
          <a:p>
            <a:pPr lvl="1">
              <a:buFont typeface="Arial" panose="020B0604020202020204" pitchFamily="34" charset="0"/>
              <a:buChar char="•"/>
            </a:pPr>
            <a:r>
              <a:rPr lang="zh-CN"/>
              <a:t>通过</a:t>
            </a:r>
            <a:r>
              <a:rPr lang="en-US"/>
              <a:t>Github</a:t>
            </a:r>
            <a:r>
              <a:rPr lang="zh-CN"/>
              <a:t>、</a:t>
            </a:r>
            <a:r>
              <a:rPr lang="en-US"/>
              <a:t>Gitee</a:t>
            </a:r>
            <a:r>
              <a:rPr lang="zh-CN"/>
              <a:t>、</a:t>
            </a:r>
            <a:r>
              <a:rPr lang="en-US"/>
              <a:t>OSChina</a:t>
            </a:r>
            <a:r>
              <a:rPr lang="zh-CN"/>
              <a:t>等开源社区提供的丰富软件资源大大提高开发效率；如利用</a:t>
            </a:r>
            <a:r>
              <a:rPr lang="en-US"/>
              <a:t>Gitee</a:t>
            </a:r>
            <a:r>
              <a:rPr lang="zh-CN"/>
              <a:t>上的</a:t>
            </a:r>
            <a:r>
              <a:rPr lang="en-US"/>
              <a:t>MCMS</a:t>
            </a:r>
            <a:r>
              <a:rPr lang="zh-CN"/>
              <a:t>开源</a:t>
            </a:r>
            <a:r>
              <a:rPr lang="zh-CN"/>
              <a:t>资源提供的功能，进行模板制作并搭建出知识科普需要的后端更新平台网站。</a:t>
            </a:r>
            <a:endParaRPr/>
          </a:p>
          <a:p>
            <a:pPr lvl="1">
              <a:buFont typeface="Arial" panose="020B0604020202020204" pitchFamily="34" charset="0"/>
              <a:buChar char="•"/>
            </a:pPr>
            <a:r>
              <a:rPr lang="zh-CN"/>
              <a:t>通过</a:t>
            </a:r>
            <a:r>
              <a:rPr lang="en-US"/>
              <a:t>CSDN</a:t>
            </a:r>
            <a:r>
              <a:rPr lang="zh-CN"/>
              <a:t>、博客园等技术交流社区进行交流，沟通项目过程中的困难与改进方案；如面对小程序界面跳转的多种方法，在</a:t>
            </a:r>
            <a:r>
              <a:rPr lang="en-US"/>
              <a:t>CSDN</a:t>
            </a:r>
            <a:r>
              <a:rPr lang="zh-CN"/>
              <a:t>上交流分享了各种方法的应用场景并选择了合适的跳转函数。</a:t>
            </a:r>
            <a:endParaRPr/>
          </a:p>
        </p:txBody>
      </p:sp>
      <p:sp>
        <p:nvSpPr>
          <p:cNvPr id="262" name="灯片编号占位符 3"/>
          <p:cNvSpPr>
            <a:spLocks noGrp="true"/>
          </p:cNvSpPr>
          <p:nvPr>
            <p:ph type="sldNum" sz="quarter" idx="4294967295"/>
          </p:nvPr>
        </p:nvSpPr>
        <p:spPr>
          <a:xfrm>
            <a:off x="11358563" y="6451600"/>
            <a:ext cx="833437" cy="277813"/>
          </a:xfrm>
        </p:spPr>
        <p:txBody>
          <a:bodyPr/>
          <a:lstStyle/>
          <a:p>
            <a:pPr/>
            <a:r>
              <a:rPr lang="zh-CN" altLang="en-US"/>
              <a:t>*</a:t>
            </a:r>
            <a:endParaRPr lang="zh-CN" altLang="en-US"/>
          </a:p>
        </p:txBody>
      </p:sp>
      <p:sp>
        <p:nvSpPr>
          <p:cNvPr id="263" name="标题 4"/>
          <p:cNvSpPr>
            <a:spLocks noGrp="true"/>
          </p:cNvSpPr>
          <p:nvPr>
            <p:ph type="title" idx="4294967295"/>
          </p:nvPr>
        </p:nvSpPr>
        <p:spPr>
          <a:xfrm>
            <a:off x="993422" y="929474"/>
            <a:ext cx="4470400" cy="535531"/>
          </a:xfrm>
        </p:spPr>
        <p:txBody>
          <a:bodyPr/>
          <a:lstStyle/>
          <a:p>
            <a:pPr/>
            <a:r>
              <a:rPr lang="zh-CN" altLang="en-US" sz="3200" b="true" dirty="false">
                <a:solidFill>
                  <a:srgbClr val="1057CE"/>
                </a:solidFill>
                <a:latin typeface="+mn-ea"/>
                <a:ea typeface="+mn-ea"/>
              </a:rPr>
              <a:t>开源社区的使用</a:t>
            </a:r>
            <a:endParaRPr lang="zh-CN" altLang="en-US" sz="3200" b="true" dirty="false">
              <a:solidFill>
                <a:srgbClr val="1057CE"/>
              </a:solidFill>
              <a:latin typeface="+mn-ea"/>
              <a:ea typeface="+mn-ea"/>
            </a:endParaRPr>
          </a:p>
        </p:txBody>
      </p:sp>
    </p:spTree>
  </p:cSld>
  <p:clrMapOvr>
    <a:masterClrMapping/>
  </p:clrMapOvr>
</p:sld>
</file>

<file path=ppt/slides/slide47.xml><?xml version="1.0" encoding="utf-8"?>
<p:sld xmlns:a="http://schemas.openxmlformats.org/drawingml/2006/main" xmlns:p="http://schemas.openxmlformats.org/presentationml/2006/main">
  <p:cSld>
    <p:spTree>
      <p:nvGrpSpPr>
        <p:cNvPr id="264" name=""/>
        <p:cNvGrpSpPr/>
        <p:nvPr/>
      </p:nvGrpSpPr>
      <p:grpSpPr>
        <a:xfrm>
          <a:off x="0" y="0"/>
          <a:ext cx="0" cy="0"/>
          <a:chOff x="0" y="0"/>
          <a:chExt cx="0" cy="0"/>
        </a:xfrm>
      </p:grpSpPr>
      <p:sp>
        <p:nvSpPr>
          <p:cNvPr id="265" name="文本框 3"/>
          <p:cNvSpPr txBox="true"/>
          <p:nvPr/>
        </p:nvSpPr>
        <p:spPr>
          <a:xfrm>
            <a:off x="1286173" y="3733751"/>
            <a:ext cx="6559113" cy="1446550"/>
          </a:xfrm>
          <a:prstGeom prst="rect">
            <a:avLst/>
          </a:prstGeom>
          <a:noFill/>
        </p:spPr>
        <p:txBody>
          <a:bodyPr wrap="square">
            <a:spAutoFit/>
          </a:bodyPr>
          <a:lstStyle/>
          <a:p>
            <a:pPr algn="ctr"/>
            <a:r>
              <a:rPr lang="zh-CN" altLang="en-US" sz="4400" b="true" dirty="false">
                <a:solidFill>
                  <a:schemeClr val="bg1"/>
                </a:solidFill>
              </a:rPr>
              <a:t>实践收获与感受</a:t>
            </a:r>
            <a:endParaRPr lang="zh-CN" altLang="en-US" sz="4400" b="true" dirty="false">
              <a:solidFill>
                <a:schemeClr val="bg1"/>
              </a:solidFill>
            </a:endParaRPr>
          </a:p>
          <a:p>
            <a:pPr/>
            <a:endParaRPr lang="zh-CN" altLang="en-US" sz="4400" b="true" dirty="false">
              <a:solidFill>
                <a:schemeClr val="bg1"/>
              </a:solidFill>
            </a:endParaRPr>
          </a:p>
        </p:txBody>
      </p:sp>
      <p:sp>
        <p:nvSpPr>
          <p:cNvPr id="266" name="文本框 15"/>
          <p:cNvSpPr txBox="true"/>
          <p:nvPr/>
        </p:nvSpPr>
        <p:spPr>
          <a:xfrm>
            <a:off x="8779507" y="1939266"/>
            <a:ext cx="1857274" cy="1569660"/>
          </a:xfrm>
          <a:prstGeom prst="rect">
            <a:avLst/>
          </a:prstGeom>
          <a:noFill/>
        </p:spPr>
        <p:txBody>
          <a:bodyPr wrap="square" rtlCol="false">
            <a:spAutoFit/>
          </a:bodyPr>
          <a:lstStyle/>
          <a:p>
            <a:pPr/>
            <a:r>
              <a:rPr lang="en-US" altLang="zh-CN" sz="9600" dirty="false">
                <a:gradFill>
                  <a:gsLst>
                    <a:gs pos="100000">
                      <a:schemeClr val="accent1"/>
                    </a:gs>
                    <a:gs pos="0">
                      <a:schemeClr val="accent1">
                        <a:lumMod val="75000"/>
                      </a:schemeClr>
                    </a:gs>
                  </a:gsLst>
                  <a:lin ang="0" scaled="true"/>
                </a:gradFill>
                <a:latin typeface="+mj-lt"/>
              </a:rPr>
              <a:t>08</a:t>
            </a:r>
            <a:endParaRPr lang="zh-CN" altLang="en-US" sz="9600" dirty="false">
              <a:gradFill>
                <a:gsLst>
                  <a:gs pos="100000">
                    <a:schemeClr val="accent1"/>
                  </a:gs>
                  <a:gs pos="0">
                    <a:schemeClr val="accent1">
                      <a:lumMod val="75000"/>
                    </a:schemeClr>
                  </a:gs>
                </a:gsLst>
                <a:lin ang="0" scaled="true"/>
              </a:gradFill>
              <a:latin typeface="+mj-lt"/>
            </a:endParaRPr>
          </a:p>
        </p:txBody>
      </p:sp>
    </p:spTree>
  </p:cSld>
  <p:clrMapOvr>
    <a:masterClrMapping/>
  </p:clrMapOvr>
</p:sld>
</file>

<file path=ppt/slides/slide48.xml><?xml version="1.0" encoding="utf-8"?>
<p:sld xmlns:a="http://schemas.openxmlformats.org/drawingml/2006/main" xmlns:p="http://schemas.openxmlformats.org/presentationml/2006/main">
  <p:cSld>
    <p:spTree>
      <p:nvGrpSpPr>
        <p:cNvPr id="267" name=""/>
        <p:cNvGrpSpPr/>
        <p:nvPr/>
      </p:nvGrpSpPr>
      <p:grpSpPr>
        <a:xfrm>
          <a:off x="0" y="0"/>
          <a:ext cx="0" cy="0"/>
          <a:chOff x="0" y="0"/>
          <a:chExt cx="0" cy="0"/>
        </a:xfrm>
      </p:grpSpPr>
      <p:sp>
        <p:nvSpPr>
          <p:cNvPr id="268" name="内容占位符 4"/>
          <p:cNvSpPr>
            <a:spLocks noGrp="true"/>
          </p:cNvSpPr>
          <p:nvPr>
            <p:ph idx="4294967295"/>
          </p:nvPr>
        </p:nvSpPr>
        <p:spPr>
          <a:xfrm rot="0" flipH="false" flipV="false">
            <a:off x="982134" y="1692522"/>
            <a:ext cx="9474200" cy="4572000"/>
          </a:xfrm>
        </p:spPr>
        <p:txBody>
          <a:bodyPr>
            <a:spAutoFit/>
          </a:bodyPr>
          <a:lstStyle/>
          <a:p>
            <a:pPr marL="0" lvl="0" indent="0" algn="l" defTabSz="914400">
              <a:lnSpc>
                <a:spcPct val="90000"/>
              </a:lnSpc>
              <a:spcBef>
                <a:spcPts val="1000"/>
              </a:spcBef>
              <a:spcAft>
                <a:spcPts val="0"/>
              </a:spcAft>
              <a:buFont typeface="Arial" panose="020B0604020202020204" pitchFamily="34" charset="0"/>
              <a:buNone/>
              <a:defRPr sz="2800">
                <a:solidFill>
                  <a:schemeClr val="tx1">
                    <a:alpha val="100000"/>
                  </a:schemeClr>
                </a:solidFill>
                <a:latin typeface="Arial"/>
                <a:ea typeface="微软雅黑"/>
                <a:cs typeface="+mn-cs"/>
              </a:defRPr>
            </a:pPr>
            <a:r>
              <a:rPr lang="en-US" sz="2800" b="false">
                <a:solidFill>
                  <a:schemeClr val="tx1">
                    <a:alpha val="100000"/>
                  </a:schemeClr>
                </a:solidFill>
                <a:latin typeface="Arial"/>
                <a:ea typeface="微软雅黑"/>
                <a:cs typeface="+mn-cs"/>
                <a:sym typeface="微软雅黑"/>
              </a:rPr>
              <a:t>       </a:t>
            </a:r>
            <a:r>
              <a:rPr lang="zh-CN" sz="2800" b="false">
                <a:solidFill>
                  <a:schemeClr val="tx1">
                    <a:alpha val="100000"/>
                  </a:schemeClr>
                </a:solidFill>
                <a:latin typeface="Arial"/>
                <a:ea typeface="微软雅黑"/>
                <a:cs typeface="+mn-cs"/>
                <a:sym typeface="微软雅黑"/>
              </a:rPr>
              <a:t>设计不是一次性完成的任务，而是一个不断迭代优化的过程。</a:t>
            </a:r>
            <a:r>
              <a:rPr lang="zh-CN" sz="2800" b="false">
                <a:solidFill>
                  <a:schemeClr val="tx1">
                    <a:alpha val="100000"/>
                  </a:schemeClr>
                </a:solidFill>
                <a:latin typeface="Arial"/>
                <a:ea typeface="微软雅黑"/>
                <a:cs typeface="+mn-cs"/>
                <a:sym typeface="微软雅黑"/>
              </a:rPr>
              <a:t>在软件需求分析和设计分析过程中，设计分析要根据需求分析来一步步完成，在设计过程中遇到问题就要一遍遍去迭代需求分析，保证它们一致。</a:t>
            </a:r>
            <a:endParaRPr lang="en-US" sz="2800" b="false">
              <a:solidFill>
                <a:schemeClr val="tx1">
                  <a:alpha val="100000"/>
                </a:schemeClr>
              </a:solidFill>
              <a:latin typeface="Arial"/>
              <a:ea typeface="微软雅黑"/>
              <a:cs typeface="+mn-cs"/>
              <a:sym typeface="微软雅黑"/>
            </a:endParaRPr>
          </a:p>
          <a:p>
            <a:pPr marL="0" lvl="0" indent="0" algn="l" defTabSz="914400">
              <a:lnSpc>
                <a:spcPct val="90000"/>
              </a:lnSpc>
              <a:spcBef>
                <a:spcPts val="1000"/>
              </a:spcBef>
              <a:spcAft>
                <a:spcPts val="0"/>
              </a:spcAft>
              <a:buFont typeface="Arial" panose="020B0604020202020204" pitchFamily="34" charset="0"/>
              <a:buNone/>
              <a:defRPr sz="2800">
                <a:solidFill>
                  <a:schemeClr val="tx1">
                    <a:alpha val="100000"/>
                  </a:schemeClr>
                </a:solidFill>
                <a:latin typeface="Arial"/>
                <a:ea typeface="微软雅黑"/>
                <a:cs typeface="+mn-cs"/>
              </a:defRPr>
            </a:pPr>
            <a:r>
              <a:rPr lang="en-US" sz="2800" b="false">
                <a:solidFill>
                  <a:schemeClr val="tx1">
                    <a:alpha val="100000"/>
                  </a:schemeClr>
                </a:solidFill>
                <a:latin typeface="Arial"/>
                <a:ea typeface="微软雅黑"/>
                <a:cs typeface="+mn-cs"/>
                <a:sym typeface="微软雅黑"/>
              </a:rPr>
              <a:t>       </a:t>
            </a:r>
            <a:r>
              <a:rPr lang="zh-CN" sz="2800" b="false">
                <a:solidFill>
                  <a:schemeClr val="tx1">
                    <a:alpha val="100000"/>
                  </a:schemeClr>
                </a:solidFill>
                <a:latin typeface="Arial"/>
                <a:ea typeface="微软雅黑"/>
                <a:cs typeface="+mn-cs"/>
                <a:sym typeface="微软雅黑"/>
              </a:rPr>
              <a:t>通过实际开发一个微信小程序，我们每个人都在编程、</a:t>
            </a:r>
            <a:r>
              <a:rPr lang="zh-CN" sz="2800" b="false">
                <a:solidFill>
                  <a:schemeClr val="tx1">
                    <a:alpha val="100000"/>
                  </a:schemeClr>
                </a:solidFill>
                <a:latin typeface="Arial"/>
                <a:ea typeface="微软雅黑"/>
                <a:cs typeface="+mn-cs"/>
                <a:sym typeface="微软雅黑"/>
              </a:rPr>
              <a:t>UI</a:t>
            </a:r>
            <a:r>
              <a:rPr lang="zh-CN" sz="2800" b="false">
                <a:solidFill>
                  <a:schemeClr val="tx1">
                    <a:alpha val="100000"/>
                  </a:schemeClr>
                </a:solidFill>
                <a:latin typeface="Arial"/>
                <a:ea typeface="微软雅黑"/>
                <a:cs typeface="+mn-cs"/>
                <a:sym typeface="微软雅黑"/>
              </a:rPr>
              <a:t>设计、图像识别技术、后端开发和数据库管理等方面获得了很多有用的经验。</a:t>
            </a:r>
            <a:r>
              <a:rPr lang="zh-CN" sz="2800" b="false">
                <a:solidFill>
                  <a:schemeClr val="tx1">
                    <a:alpha val="100000"/>
                  </a:schemeClr>
                </a:solidFill>
                <a:latin typeface="Arial"/>
                <a:ea typeface="微软雅黑"/>
                <a:cs typeface="+mn-cs"/>
                <a:sym typeface="微软雅黑"/>
              </a:rPr>
              <a:t>例如在进行</a:t>
            </a:r>
            <a:r>
              <a:rPr lang="en-US" sz="2800" b="false">
                <a:solidFill>
                  <a:schemeClr val="tx1">
                    <a:alpha val="100000"/>
                  </a:schemeClr>
                </a:solidFill>
                <a:latin typeface="Arial"/>
                <a:ea typeface="微软雅黑"/>
                <a:cs typeface="+mn-cs"/>
                <a:sym typeface="微软雅黑"/>
              </a:rPr>
              <a:t>UI</a:t>
            </a:r>
            <a:r>
              <a:rPr lang="zh-CN" sz="2800" b="false">
                <a:solidFill>
                  <a:schemeClr val="tx1">
                    <a:alpha val="100000"/>
                  </a:schemeClr>
                </a:solidFill>
                <a:latin typeface="Arial"/>
                <a:ea typeface="微软雅黑"/>
                <a:cs typeface="+mn-cs"/>
                <a:sym typeface="微软雅黑"/>
              </a:rPr>
              <a:t>设计时要优先考虑用户的体验，</a:t>
            </a:r>
            <a:r>
              <a:rPr lang="en-US" sz="2800" b="false">
                <a:solidFill>
                  <a:schemeClr val="tx1">
                    <a:alpha val="100000"/>
                  </a:schemeClr>
                </a:solidFill>
                <a:latin typeface="Arial"/>
                <a:ea typeface="微软雅黑"/>
                <a:cs typeface="+mn-cs"/>
                <a:sym typeface="微软雅黑"/>
              </a:rPr>
              <a:t>UI</a:t>
            </a:r>
            <a:r>
              <a:rPr lang="zh-CN" sz="2800" b="false">
                <a:solidFill>
                  <a:schemeClr val="tx1">
                    <a:alpha val="100000"/>
                  </a:schemeClr>
                </a:solidFill>
                <a:latin typeface="Arial"/>
                <a:ea typeface="微软雅黑"/>
                <a:cs typeface="+mn-cs"/>
                <a:sym typeface="微软雅黑"/>
              </a:rPr>
              <a:t>设计不仅仅是视觉上的美观，更重要的是提供流畅的用户体验。我们需要考虑如何通过界面布局、颜色搭配、字体选择等方面提升用户的使用体验。</a:t>
            </a:r>
            <a:endParaRPr/>
          </a:p>
          <a:p>
            <a:pPr marL="0" lvl="0" indent="0" algn="l" defTabSz="914400">
              <a:lnSpc>
                <a:spcPct val="90000"/>
              </a:lnSpc>
              <a:spcBef>
                <a:spcPts val="1000"/>
              </a:spcBef>
              <a:spcAft>
                <a:spcPts val="0"/>
              </a:spcAft>
              <a:buFont typeface="Arial" panose="020B0604020202020204" pitchFamily="34" charset="0"/>
              <a:buNone/>
              <a:defRPr sz="2800">
                <a:solidFill>
                  <a:schemeClr val="tx1">
                    <a:alpha val="100000"/>
                  </a:schemeClr>
                </a:solidFill>
                <a:latin typeface="Arial"/>
                <a:ea typeface="微软雅黑"/>
                <a:cs typeface="+mn-cs"/>
              </a:defRPr>
            </a:pPr>
            <a:r>
              <a:rPr lang="en-US" sz="2800"/>
              <a:t>       </a:t>
            </a:r>
            <a:endParaRPr/>
          </a:p>
        </p:txBody>
      </p:sp>
      <p:sp>
        <p:nvSpPr>
          <p:cNvPr id="269" name="标题 1"/>
          <p:cNvSpPr>
            <a:spLocks noGrp="true"/>
          </p:cNvSpPr>
          <p:nvPr>
            <p:ph type="title" idx="4294967295"/>
          </p:nvPr>
        </p:nvSpPr>
        <p:spPr>
          <a:xfrm>
            <a:off x="982134" y="929475"/>
            <a:ext cx="4357510" cy="535531"/>
          </a:xfrm>
        </p:spPr>
        <p:txBody>
          <a:bodyPr/>
          <a:lstStyle/>
          <a:p>
            <a:pPr/>
            <a:r>
              <a:rPr lang="zh-CN" altLang="en-US" sz="3200" b="true" dirty="false">
                <a:solidFill>
                  <a:srgbClr val="1057CE"/>
                </a:solidFill>
                <a:latin typeface="+mn-ea"/>
                <a:ea typeface="+mn-ea"/>
                <a:sym typeface="+mn-ea"/>
              </a:rPr>
              <a:t>实践收获与感受</a:t>
            </a:r>
            <a:endParaRPr lang="zh-CN" altLang="en-US" sz="3200" b="true" dirty="false">
              <a:solidFill>
                <a:srgbClr val="1057CE"/>
              </a:solidFill>
              <a:latin typeface="+mn-ea"/>
              <a:ea typeface="+mn-ea"/>
            </a:endParaRPr>
          </a:p>
        </p:txBody>
      </p:sp>
    </p:spTree>
  </p:cSld>
  <p:clrMapOvr>
    <a:masterClrMapping/>
  </p:clrMapOvr>
  <p:transition spd="slow"/>
</p:sld>
</file>

<file path=ppt/slides/slide49.xml><?xml version="1.0" encoding="utf-8"?>
<p:sld xmlns:a="http://schemas.openxmlformats.org/drawingml/2006/main" xmlns:p="http://schemas.openxmlformats.org/presentationml/2006/main">
  <p:cSld>
    <p:spTree>
      <p:nvGrpSpPr>
        <p:cNvPr id="270" name=""/>
        <p:cNvGrpSpPr/>
        <p:nvPr/>
      </p:nvGrpSpPr>
      <p:grpSpPr>
        <a:xfrm>
          <a:off x="0" y="0"/>
          <a:ext cx="0" cy="0"/>
          <a:chOff x="0" y="0"/>
          <a:chExt cx="0" cy="0"/>
        </a:xfrm>
      </p:grpSpPr>
      <p:sp>
        <p:nvSpPr>
          <p:cNvPr id="271" name="内容占位符 4"/>
          <p:cNvSpPr>
            <a:spLocks noGrp="true"/>
          </p:cNvSpPr>
          <p:nvPr>
            <p:ph idx="4294967295"/>
          </p:nvPr>
        </p:nvSpPr>
        <p:spPr>
          <a:xfrm rot="0" flipH="false" flipV="false">
            <a:off x="1138582" y="1280826"/>
            <a:ext cx="9474200" cy="4699000"/>
          </a:xfrm>
        </p:spPr>
        <p:txBody>
          <a:bodyPr>
            <a:spAutoFit/>
          </a:bodyPr>
          <a:lstStyle/>
          <a:p>
            <a:pPr marL="0" indent="0">
              <a:buFont typeface="Arial" panose="020B0604020202020204" pitchFamily="34" charset="0"/>
              <a:buNone/>
            </a:pPr>
            <a:endParaRPr lang="en-US" sz="2800"/>
          </a:p>
          <a:p>
            <a:pPr marL="0" indent="0">
              <a:buFont typeface="Arial" panose="020B0604020202020204" pitchFamily="34" charset="0"/>
              <a:buNone/>
            </a:pPr>
            <a:r>
              <a:rPr lang="en-US" sz="2800"/>
              <a:t>        </a:t>
            </a:r>
            <a:r>
              <a:rPr lang="zh-CN" sz="2800"/>
              <a:t>在开发微信小程序的过程中，技术学习是一个重要的环节。对于未涉及的领域我们需要从零开始，逐步掌握该技术，比如开发小程序前要掌握小程序的开发框架以及在我们的功能实现过程中要学习如何调用</a:t>
            </a:r>
            <a:r>
              <a:rPr lang="en-US" sz="2800"/>
              <a:t>API</a:t>
            </a:r>
            <a:r>
              <a:rPr lang="zh-CN" sz="2800"/>
              <a:t>等</a:t>
            </a:r>
            <a:r>
              <a:rPr lang="zh-CN" sz="2800"/>
              <a:t>。</a:t>
            </a:r>
            <a:endParaRPr lang="zh-CN">
              <a:latin typeface="Arial"/>
              <a:ea typeface="微软雅黑"/>
              <a:cs typeface="+mn-cs"/>
              <a:sym typeface="微软雅黑"/>
            </a:endParaRPr>
          </a:p>
          <a:p>
            <a:pPr marL="0" indent="0">
              <a:buFont typeface="Arial" panose="020B0604020202020204" pitchFamily="34" charset="0"/>
              <a:buNone/>
            </a:pPr>
            <a:r>
              <a:rPr lang="en-US" sz="2800" b="false">
                <a:solidFill>
                  <a:schemeClr val="tx1">
                    <a:alpha val="100000"/>
                  </a:schemeClr>
                </a:solidFill>
                <a:latin typeface="Arial"/>
                <a:ea typeface="微软雅黑"/>
                <a:cs typeface="+mn-cs"/>
                <a:sym typeface="微软雅黑"/>
              </a:rPr>
              <a:t>       </a:t>
            </a:r>
            <a:r>
              <a:rPr lang="zh-CN" sz="2800" b="false">
                <a:solidFill>
                  <a:schemeClr val="tx1">
                    <a:alpha val="100000"/>
                  </a:schemeClr>
                </a:solidFill>
                <a:latin typeface="Arial"/>
                <a:ea typeface="微软雅黑"/>
                <a:cs typeface="+mn-cs"/>
                <a:sym typeface="微软雅黑"/>
              </a:rPr>
              <a:t>垃圾分类项目的完成需要我们成员之间紧密合作和沟通，例如在项目开发过程中，我们每个成员都积极主动地表达自己的想法，及时指出错误并进行改正，这是我们团队高效合作的关键。</a:t>
            </a:r>
            <a:endParaRPr/>
          </a:p>
          <a:p>
            <a:pPr marL="0" indent="0">
              <a:buFont typeface="Arial" panose="020B0604020202020204" pitchFamily="34" charset="0"/>
              <a:buNone/>
            </a:pPr>
            <a:r>
              <a:rPr lang="en-US" sz="2800" b="false">
                <a:solidFill>
                  <a:schemeClr val="tx1">
                    <a:alpha val="100000"/>
                  </a:schemeClr>
                </a:solidFill>
                <a:latin typeface="Arial"/>
                <a:ea typeface="微软雅黑"/>
                <a:cs typeface="+mn-cs"/>
                <a:sym typeface="微软雅黑"/>
              </a:rPr>
              <a:t>       </a:t>
            </a:r>
            <a:r>
              <a:rPr lang="zh-CN" sz="2800" b="false">
                <a:solidFill>
                  <a:schemeClr val="tx1">
                    <a:alpha val="100000"/>
                  </a:schemeClr>
                </a:solidFill>
                <a:latin typeface="Arial"/>
                <a:ea typeface="微软雅黑"/>
                <a:cs typeface="+mn-cs"/>
                <a:sym typeface="微软雅黑"/>
              </a:rPr>
              <a:t>在开发过程中，我们遇到的问题迫使每个成员定位问题出处、去积极寻找解决方案，提高了我们解决问题的能力。</a:t>
            </a:r>
            <a:endParaRPr/>
          </a:p>
        </p:txBody>
      </p:sp>
      <p:sp>
        <p:nvSpPr>
          <p:cNvPr id="272" name="标题 1"/>
          <p:cNvSpPr>
            <a:spLocks noGrp="true"/>
          </p:cNvSpPr>
          <p:nvPr>
            <p:ph type="title" idx="4294967295"/>
          </p:nvPr>
        </p:nvSpPr>
        <p:spPr>
          <a:xfrm>
            <a:off x="982134" y="929475"/>
            <a:ext cx="4357510" cy="535531"/>
          </a:xfrm>
        </p:spPr>
        <p:txBody>
          <a:bodyPr/>
          <a:lstStyle/>
          <a:p>
            <a:pPr/>
            <a:r>
              <a:rPr lang="zh-CN" altLang="en-US" sz="3200" b="true" dirty="false">
                <a:solidFill>
                  <a:srgbClr val="1057CE"/>
                </a:solidFill>
                <a:latin typeface="+mn-ea"/>
                <a:ea typeface="+mn-ea"/>
                <a:sym typeface="+mn-ea"/>
              </a:rPr>
              <a:t>实践收获与感受</a:t>
            </a:r>
            <a:endParaRPr lang="zh-CN" altLang="en-US" sz="3200" b="true" dirty="false">
              <a:solidFill>
                <a:srgbClr val="1057CE"/>
              </a:solidFill>
              <a:latin typeface="+mn-ea"/>
              <a:ea typeface="+mn-ea"/>
            </a:endParaRPr>
          </a:p>
        </p:txBody>
      </p:sp>
    </p:spTree>
  </p:cSld>
  <p:clrMapOvr>
    <a:masterClrMapping/>
  </p:clrMapOvr>
  <p:transition spd="slow"/>
</p:sld>
</file>

<file path=ppt/slides/slide50.xml><?xml version="1.0" encoding="utf-8"?>
<p:sld xmlns:a="http://schemas.openxmlformats.org/drawingml/2006/main" xmlns:p="http://schemas.openxmlformats.org/presentationml/2006/main">
  <p:cSld>
    <p:spTree>
      <p:nvGrpSpPr>
        <p:cNvPr id="276" name=""/>
        <p:cNvGrpSpPr/>
        <p:nvPr/>
      </p:nvGrpSpPr>
      <p:grpSpPr>
        <a:xfrm>
          <a:off x="0" y="0"/>
          <a:ext cx="0" cy="0"/>
          <a:chOff x="0" y="0"/>
          <a:chExt cx="0" cy="0"/>
        </a:xfrm>
      </p:grpSpPr>
      <p:sp>
        <p:nvSpPr>
          <p:cNvPr id="277" name="内容占位符 4"/>
          <p:cNvSpPr>
            <a:spLocks noGrp="true"/>
          </p:cNvSpPr>
          <p:nvPr>
            <p:ph idx="4294967295"/>
          </p:nvPr>
        </p:nvSpPr>
        <p:spPr>
          <a:xfrm rot="0" flipH="false" flipV="false">
            <a:off x="1081686" y="1730477"/>
            <a:ext cx="9220200" cy="4699000"/>
          </a:xfrm>
        </p:spPr>
        <p:txBody>
          <a:bodyPr>
            <a:spAutoFit/>
          </a:bodyPr>
          <a:lstStyle/>
          <a:p>
            <a:pPr marL="0" indent="0">
              <a:buFont typeface="Arial" panose="020B0604020202020204" pitchFamily="34" charset="0"/>
              <a:buNone/>
            </a:pPr>
            <a:r>
              <a:rPr lang="en-US" sz="2800" b="false">
                <a:solidFill>
                  <a:schemeClr val="tx1">
                    <a:alpha val="100000"/>
                  </a:schemeClr>
                </a:solidFill>
                <a:latin typeface="Arial"/>
                <a:ea typeface="微软雅黑"/>
                <a:cs typeface="+mn-cs"/>
                <a:sym typeface="微软雅黑"/>
              </a:rPr>
              <a:t>        </a:t>
            </a:r>
            <a:r>
              <a:rPr lang="zh-CN" sz="2800" b="false">
                <a:solidFill>
                  <a:schemeClr val="tx1">
                    <a:alpha val="100000"/>
                  </a:schemeClr>
                </a:solidFill>
                <a:latin typeface="Arial"/>
                <a:ea typeface="微软雅黑"/>
                <a:cs typeface="+mn-cs"/>
                <a:sym typeface="微软雅黑"/>
              </a:rPr>
              <a:t>通过参与开源社区，我们更加了解了如何利用社区资源来促进项目的开发和解决开发过程中遇到的技术问题。</a:t>
            </a:r>
            <a:endParaRPr lang="zh-CN">
              <a:latin typeface="Arial"/>
              <a:ea typeface="微软雅黑"/>
              <a:cs typeface="+mn-cs"/>
              <a:sym typeface="微软雅黑"/>
            </a:endParaRPr>
          </a:p>
          <a:p>
            <a:pPr lvl="0">
              <a:buFont typeface="Arial" panose="020B0604020202020204" pitchFamily="34" charset="0"/>
              <a:buChar char="•"/>
            </a:pPr>
            <a:r>
              <a:rPr lang="zh-CN"/>
              <a:t>困难和问题</a:t>
            </a:r>
            <a:endParaRPr lang="en-US" sz="2800">
              <a:solidFill>
                <a:schemeClr val="tx1">
                  <a:alpha val="100000"/>
                </a:schemeClr>
              </a:solidFill>
              <a:latin typeface="Arial"/>
              <a:ea typeface="微软雅黑"/>
              <a:cs typeface="+mn-cs"/>
            </a:endParaRPr>
          </a:p>
          <a:p>
            <a:pPr marL="0" lvl="0" indent="0">
              <a:buFont typeface="Arial" panose="020B0604020202020204" pitchFamily="34" charset="0"/>
              <a:buNone/>
            </a:pPr>
            <a:r>
              <a:rPr lang="en-US"/>
              <a:t>       </a:t>
            </a:r>
            <a:r>
              <a:rPr lang="zh-CN"/>
              <a:t>软件系统较大，并且在开始规划时由于经验不足未能预料到实现的复杂和困难程度，遇到暂时无法解决的问题需要重新设计底层实现功能的逻辑。在环境配置和将前后端关联的时候遇到了很多意外的情况无法单纯跟着教程进行，需要自己假设问题出处，并逐个进行确认和调整，找到问题根源以及合理的解决方案也是一个相当耗时的过程。</a:t>
            </a:r>
            <a:endParaRPr sz="2800">
              <a:solidFill>
                <a:schemeClr val="tx1">
                  <a:alpha val="100000"/>
                </a:schemeClr>
              </a:solidFill>
              <a:latin typeface="Arial"/>
              <a:ea typeface="微软雅黑"/>
              <a:cs typeface="+mn-cs"/>
            </a:endParaRPr>
          </a:p>
          <a:p>
            <a:pPr marL="0" lvl="0" indent="0">
              <a:buFont typeface="Arial" panose="020B0604020202020204" pitchFamily="34" charset="0"/>
              <a:buNone/>
            </a:pPr>
            <a:endParaRPr lang="en-US"/>
          </a:p>
        </p:txBody>
      </p:sp>
      <p:sp>
        <p:nvSpPr>
          <p:cNvPr id="278" name="标题 1"/>
          <p:cNvSpPr>
            <a:spLocks noGrp="true"/>
          </p:cNvSpPr>
          <p:nvPr>
            <p:ph type="title" idx="4294967295"/>
          </p:nvPr>
        </p:nvSpPr>
        <p:spPr>
          <a:xfrm>
            <a:off x="982134" y="929475"/>
            <a:ext cx="4357510" cy="535531"/>
          </a:xfrm>
        </p:spPr>
        <p:txBody>
          <a:bodyPr/>
          <a:lstStyle/>
          <a:p>
            <a:pPr/>
            <a:r>
              <a:rPr lang="zh-CN" altLang="en-US" sz="3200" b="true" dirty="false">
                <a:solidFill>
                  <a:srgbClr val="1057CE"/>
                </a:solidFill>
                <a:latin typeface="+mn-ea"/>
                <a:ea typeface="+mn-ea"/>
                <a:sym typeface="+mn-ea"/>
              </a:rPr>
              <a:t>实践收获与感受</a:t>
            </a:r>
            <a:endParaRPr lang="zh-CN" altLang="en-US" sz="3200" b="true" dirty="false">
              <a:solidFill>
                <a:srgbClr val="1057CE"/>
              </a:solidFill>
              <a:latin typeface="+mn-ea"/>
              <a:ea typeface="+mn-ea"/>
            </a:endParaRPr>
          </a:p>
        </p:txBody>
      </p:sp>
    </p:spTree>
  </p:cSld>
  <p:clrMapOvr>
    <a:masterClrMapping/>
  </p:clrMapOvr>
  <p:transition spd="slow"/>
</p:sld>
</file>

<file path=ppt/slides/slide51.xml><?xml version="1.0" encoding="utf-8"?>
<p:sld xmlns:a="http://schemas.openxmlformats.org/drawingml/2006/main" xmlns:p="http://schemas.openxmlformats.org/presentationml/2006/main">
  <p:cSld>
    <p:spTree>
      <p:nvGrpSpPr>
        <p:cNvPr id="279" name=""/>
        <p:cNvGrpSpPr/>
        <p:nvPr/>
      </p:nvGrpSpPr>
      <p:grpSpPr>
        <a:xfrm>
          <a:off x="0" y="0"/>
          <a:ext cx="0" cy="0"/>
          <a:chOff x="0" y="0"/>
          <a:chExt cx="0" cy="0"/>
        </a:xfrm>
      </p:grpSpPr>
      <p:sp>
        <p:nvSpPr>
          <p:cNvPr id="280" name="文本框 1"/>
          <p:cNvSpPr txBox="true"/>
          <p:nvPr/>
        </p:nvSpPr>
        <p:spPr>
          <a:xfrm>
            <a:off x="2369650" y="727583"/>
            <a:ext cx="7263527" cy="2215991"/>
          </a:xfrm>
          <a:prstGeom prst="rect">
            <a:avLst/>
          </a:prstGeom>
          <a:noFill/>
        </p:spPr>
        <p:txBody>
          <a:bodyPr wrap="none" rtlCol="false">
            <a:spAutoFit/>
          </a:bodyPr>
          <a:lstStyle/>
          <a:p>
            <a:pPr/>
            <a:r>
              <a:rPr lang="zh-CN" altLang="en-US" sz="13800" b="true" dirty="false">
                <a:gradFill flip="none" rotWithShape="true">
                  <a:gsLst>
                    <a:gs pos="100000">
                      <a:schemeClr val="accent1"/>
                    </a:gs>
                    <a:gs pos="18000">
                      <a:schemeClr val="accent1">
                        <a:lumMod val="75000"/>
                      </a:schemeClr>
                    </a:gs>
                  </a:gsLst>
                  <a:lin ang="5400000" scaled="true"/>
                  <a:tileRect/>
                </a:gradFill>
                <a:latin typeface="+mj-ea"/>
                <a:ea typeface="+mj-ea"/>
              </a:rPr>
              <a:t>汇报完毕</a:t>
            </a:r>
            <a:endParaRPr lang="zh-CN" altLang="en-US" sz="13800" b="true" dirty="false">
              <a:gradFill flip="none" rotWithShape="true">
                <a:gsLst>
                  <a:gs pos="100000">
                    <a:schemeClr val="accent1"/>
                  </a:gs>
                  <a:gs pos="18000">
                    <a:schemeClr val="accent1">
                      <a:lumMod val="75000"/>
                    </a:schemeClr>
                  </a:gs>
                </a:gsLst>
                <a:lin ang="5400000" scaled="true"/>
                <a:tileRect/>
              </a:gradFill>
              <a:latin typeface="+mj-ea"/>
              <a:ea typeface="+mj-ea"/>
            </a:endParaRPr>
          </a:p>
        </p:txBody>
      </p:sp>
      <p:sp>
        <p:nvSpPr>
          <p:cNvPr id="281" name="文本框 4"/>
          <p:cNvSpPr txBox="true"/>
          <p:nvPr/>
        </p:nvSpPr>
        <p:spPr>
          <a:xfrm>
            <a:off x="4085223" y="5798439"/>
            <a:ext cx="4305782" cy="707886"/>
          </a:xfrm>
          <a:prstGeom prst="rect">
            <a:avLst/>
          </a:prstGeom>
          <a:noFill/>
        </p:spPr>
        <p:txBody>
          <a:bodyPr wrap="square" rtlCol="false">
            <a:spAutoFit/>
          </a:bodyPr>
          <a:lstStyle/>
          <a:p>
            <a:pPr/>
            <a:r>
              <a:rPr lang="zh-CN" altLang="en-US" sz="2000" dirty="false">
                <a:solidFill>
                  <a:schemeClr val="bg1"/>
                </a:solidFill>
              </a:rPr>
              <a:t>中国民航大学计算机科学与技术学院</a:t>
            </a:r>
            <a:endParaRPr lang="en-US" altLang="zh-CN" sz="2000" dirty="false">
              <a:solidFill>
                <a:schemeClr val="bg1"/>
              </a:solidFill>
            </a:endParaRPr>
          </a:p>
          <a:p>
            <a:pPr algn="ctr"/>
            <a:endParaRPr lang="zh-CN" altLang="en-US" sz="2000" dirty="false">
              <a:solidFill>
                <a:schemeClr val="bg1"/>
              </a:solidFill>
            </a:endParaRPr>
          </a:p>
        </p:txBody>
      </p:sp>
      <p:grpSp>
        <p:nvGrpSpPr>
          <p:cNvPr id="282" name="组合 5"/>
          <p:cNvGrpSpPr/>
          <p:nvPr/>
        </p:nvGrpSpPr>
        <p:grpSpPr>
          <a:xfrm>
            <a:off x="2558823" y="2943574"/>
            <a:ext cx="6591029" cy="148132"/>
            <a:chOff x="2804971" y="4029492"/>
            <a:chExt cx="6591029" cy="148132"/>
          </a:xfrm>
        </p:grpSpPr>
        <p:sp>
          <p:nvSpPr>
            <p:cNvPr id="283" name="矩形 6"/>
            <p:cNvSpPr/>
            <p:nvPr/>
          </p:nvSpPr>
          <p:spPr>
            <a:xfrm rot="2700000">
              <a:off x="6032094" y="4029492"/>
              <a:ext cx="148132" cy="148132"/>
            </a:xfrm>
            <a:prstGeom prst="rect">
              <a:avLst/>
            </a:prstGeom>
            <a:gradFill flip="none" rotWithShape="true">
              <a:gsLst>
                <a:gs pos="100000">
                  <a:schemeClr val="accent1"/>
                </a:gs>
                <a:gs pos="0">
                  <a:schemeClr val="accent1">
                    <a:lumMod val="75000"/>
                  </a:schemeClr>
                </a:gs>
              </a:gsLst>
              <a:lin ang="0" scaled="true"/>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spAutoFit/>
            </a:bodyPr>
            <a:lstStyle/>
            <a:p>
              <a:pPr algn="ctr"/>
              <a:endParaRPr lang="zh-CN" altLang="en-US"/>
            </a:p>
          </p:txBody>
        </p:sp>
        <p:cxnSp>
          <p:nvCxnSpPr>
            <p:cNvPr id="284"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6" name="Rectangle 3"/>
          <p:cNvSpPr txBox="true">
            <a:spLocks noChangeArrowheads="true"/>
          </p:cNvSpPr>
          <p:nvPr/>
        </p:nvSpPr>
        <p:spPr>
          <a:xfrm rot="0" flipH="false" flipV="false">
            <a:off x="2123511" y="3517810"/>
            <a:ext cx="7263510" cy="1885205"/>
          </a:xfrm>
          <a:prstGeom prst="rect">
            <a:avLst/>
          </a:prstGeom>
          <a:noFill/>
        </p:spPr>
        <p:txBody>
          <a:bodyPr vert="horz" lIns="91440" tIns="45720" rIns="91440" bIns="45720" rtlCol="false">
            <a:normAutofit fontScale="100000"/>
          </a:bodyPr>
          <a:lstStyle>
            <a:lvl1pPr marL="228600" indent="-228600" algn="l" defTabSz="914400" rtl="false" eaLnBrk="true" latinLnBrk="false" hangingPunct="true">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buFont typeface="Arial" panose="020B0604020202020204" pitchFamily="34" charset="0"/>
              <a:buChar char="•"/>
            </a:pPr>
            <a:r>
              <a:rPr lang="zh-CN"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rPr>
              <a:t>组长： 黄甜甜</a:t>
            </a:r>
            <a:endParaRPr/>
          </a:p>
          <a:p>
            <a:pPr algn="ctr">
              <a:lnSpc>
                <a:spcPct val="120000"/>
              </a:lnSpc>
              <a:buFont typeface="Arial" panose="020B0604020202020204" pitchFamily="34" charset="0"/>
              <a:buChar char="•"/>
            </a:pPr>
            <a:r>
              <a:rPr lang="zh-CN"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rPr>
              <a:t>项目团队成员：</a:t>
            </a:r>
            <a:r>
              <a:rPr lang="zh-CN" sz="2400" b="true">
                <a:solidFill>
                  <a:schemeClr val="tx1">
                    <a:lumMod val="95000"/>
                    <a:lumOff val="5000"/>
                    <a:alpha val="100000"/>
                  </a:schemeClr>
                </a:solidFill>
                <a:effectLst>
                  <a:outerShdw blurRad="31750" dist="25400" dir="5400000" sx="100000" sy="100000" algn="tl" rotWithShape="false">
                    <a:srgbClr val="000000">
                      <a:alpha val="25000"/>
                    </a:srgbClr>
                  </a:outerShdw>
                </a:effectLst>
                <a:latin typeface="微软雅黑"/>
                <a:ea typeface="微软雅黑"/>
                <a:cs typeface="+mj-cs"/>
              </a:rPr>
              <a:t>张赟琦、白学晶、蒋婉雯</a:t>
            </a:r>
            <a:endParaRPr/>
          </a:p>
        </p:txBody>
      </p:sp>
    </p:spTree>
  </p:cSld>
  <p:clrMapOvr>
    <a:masterClrMapping/>
  </p:clrMapOvr>
</p:sld>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docProps/app.xml><?xml version="1.0" encoding="utf-8"?>
<Properties xmlns:vt="http://schemas.openxmlformats.org/officeDocument/2006/docPropsVTypes" xmlns="http://schemas.openxmlformats.org/officeDocument/2006/extended-properties">
  <Application>Tencent office</Application>
</Properties>
</file>

<file path=docProps/core.xml><?xml version="1.0" encoding="utf-8"?>
<cp:coreProperties xmlns:xsi="http://www.w3.org/2001/XMLSchema-instance" xmlns:dcmitype="http://purl.org/dc/dcmitype/" xmlns:dcterms="http://purl.org/dc/terms/" xmlns:cp="http://schemas.openxmlformats.org/package/2006/metadata/core-properties" xmlns:dc="http://purl.org/dc/elements/1.1/">
  <dcterms:created xsi:type="dcterms:W3CDTF">2024-11-16T17:30:57Z</dcterms:created>
  <dcterms:modified xsi:type="dcterms:W3CDTF">2024-11-16T17:30:57Z</dcterms:modified>
</cp:coreProperties>
</file>