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58"/>
  </p:handoutMasterIdLst>
  <p:sldIdLst>
    <p:sldId id="256" r:id="rId3"/>
    <p:sldId id="321" r:id="rId4"/>
    <p:sldId id="349" r:id="rId6"/>
    <p:sldId id="322" r:id="rId7"/>
    <p:sldId id="351" r:id="rId8"/>
    <p:sldId id="340" r:id="rId9"/>
    <p:sldId id="352" r:id="rId10"/>
    <p:sldId id="353" r:id="rId11"/>
    <p:sldId id="354" r:id="rId12"/>
    <p:sldId id="350" r:id="rId13"/>
    <p:sldId id="355" r:id="rId14"/>
    <p:sldId id="366" r:id="rId15"/>
    <p:sldId id="367" r:id="rId16"/>
    <p:sldId id="368" r:id="rId17"/>
    <p:sldId id="370" r:id="rId18"/>
    <p:sldId id="369" r:id="rId19"/>
    <p:sldId id="331" r:id="rId20"/>
    <p:sldId id="330" r:id="rId21"/>
    <p:sldId id="371" r:id="rId22"/>
    <p:sldId id="373" r:id="rId23"/>
    <p:sldId id="374" r:id="rId24"/>
    <p:sldId id="376" r:id="rId25"/>
    <p:sldId id="377" r:id="rId26"/>
    <p:sldId id="378" r:id="rId27"/>
    <p:sldId id="379" r:id="rId28"/>
    <p:sldId id="380" r:id="rId29"/>
    <p:sldId id="386" r:id="rId30"/>
    <p:sldId id="372" r:id="rId31"/>
    <p:sldId id="387" r:id="rId32"/>
    <p:sldId id="388" r:id="rId33"/>
    <p:sldId id="389" r:id="rId34"/>
    <p:sldId id="385" r:id="rId35"/>
    <p:sldId id="390" r:id="rId36"/>
    <p:sldId id="325" r:id="rId37"/>
    <p:sldId id="405" r:id="rId38"/>
    <p:sldId id="406" r:id="rId39"/>
    <p:sldId id="332" r:id="rId40"/>
    <p:sldId id="402" r:id="rId41"/>
    <p:sldId id="403" r:id="rId42"/>
    <p:sldId id="404" r:id="rId43"/>
    <p:sldId id="418" r:id="rId44"/>
    <p:sldId id="324" r:id="rId45"/>
    <p:sldId id="393" r:id="rId46"/>
    <p:sldId id="392" r:id="rId47"/>
    <p:sldId id="419" r:id="rId48"/>
    <p:sldId id="421" r:id="rId49"/>
    <p:sldId id="420" r:id="rId50"/>
    <p:sldId id="326" r:id="rId51"/>
    <p:sldId id="391" r:id="rId52"/>
    <p:sldId id="422" r:id="rId53"/>
    <p:sldId id="329" r:id="rId54"/>
    <p:sldId id="328" r:id="rId55"/>
    <p:sldId id="424" r:id="rId56"/>
    <p:sldId id="425" r:id="rId57"/>
  </p:sldIdLst>
  <p:sldSz cx="9144000" cy="6858000" type="screen4x3"/>
  <p:notesSz cx="7099300" cy="10234295"/>
  <p:custDataLst>
    <p:tags r:id="rId62"/>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9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60"/>
        <p:guide pos="2916"/>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64"/>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tags" Target="tags/tag36.xml"/><Relationship Id="rId61" Type="http://schemas.openxmlformats.org/officeDocument/2006/relationships/tableStyles" Target="tableStyles.xml"/><Relationship Id="rId60" Type="http://schemas.openxmlformats.org/officeDocument/2006/relationships/viewProps" Target="viewProps.xml"/><Relationship Id="rId6" Type="http://schemas.openxmlformats.org/officeDocument/2006/relationships/slide" Target="slides/slide3.xml"/><Relationship Id="rId59" Type="http://schemas.openxmlformats.org/officeDocument/2006/relationships/presProps" Target="presProps.xml"/><Relationship Id="rId58" Type="http://schemas.openxmlformats.org/officeDocument/2006/relationships/handoutMaster" Target="handoutMasters/handoutMaster1.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11.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tags" Target="../tags/tag23.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2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26.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tags" Target="../tags/tag27.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tags" Target="../tags/tag28.xml"/></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image" Target="../media/image30.png"/><Relationship Id="rId3" Type="http://schemas.openxmlformats.org/officeDocument/2006/relationships/tags" Target="../tags/tag30.xml"/><Relationship Id="rId2" Type="http://schemas.openxmlformats.org/officeDocument/2006/relationships/image" Target="../media/image29.png"/><Relationship Id="rId1" Type="http://schemas.openxmlformats.org/officeDocument/2006/relationships/tags" Target="../tags/tag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tags" Target="../tags/tag31.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tags" Target="../tags/tag32.xml"/></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tags" Target="../tags/tag33.xml"/></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tags" Target="../tags/tag3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“简约记账”</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5" y="3429000"/>
            <a:ext cx="6121400" cy="1984375"/>
          </a:xfrm>
          <a:noFill/>
        </p:spPr>
        <p:txBody>
          <a:bodyPr>
            <a:normAutofit lnSpcReduction="1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汇报人：赵鑫慧</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项目团队成员：张芸仪</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马路遥</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师晨旭</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现实问题</a:t>
            </a:r>
            <a:endParaRPr lang="zh-CN" altLang="en-US" dirty="0"/>
          </a:p>
          <a:p>
            <a:pPr lvl="1"/>
            <a:r>
              <a:rPr lang="zh-CN" altLang="en-US" dirty="0"/>
              <a:t>记账本可以帮助人们记录、管理个人财务并且可以让人们更好地理解自己的花费情况，并帮助他们做出更明智的财务决策。通过记账本用户可以轻松地记录支出和收入，并通过图表和报告功能更直观地了解自己的财务状况。因此记账本是一种助于人们更好地管理个人财务的工具。</a:t>
            </a:r>
            <a:endParaRPr lang="zh-CN" altLang="en-US" dirty="0"/>
          </a:p>
          <a:p>
            <a:r>
              <a:rPr lang="zh-CN" altLang="en-US" sz="2700" dirty="0">
                <a:sym typeface="+mn-ea"/>
              </a:rPr>
              <a:t>需求创意</a:t>
            </a:r>
            <a:endParaRPr lang="zh-CN" altLang="en-US" sz="2700" dirty="0"/>
          </a:p>
          <a:p>
            <a:pPr lvl="1"/>
            <a:r>
              <a:rPr lang="zh-CN" altLang="en-US" sz="2700" dirty="0">
                <a:sym typeface="+mn-ea"/>
              </a:rPr>
              <a:t>添加预测花销模块，可以使用户能够清楚剩余预算是否充足</a:t>
            </a:r>
            <a:endParaRPr lang="zh-CN" altLang="en-US" sz="2700" dirty="0">
              <a:sym typeface="+mn-ea"/>
            </a:endParaRPr>
          </a:p>
          <a:p>
            <a:pPr marL="109855" indent="0">
              <a:buNone/>
            </a:pP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核心功能</a:t>
            </a:r>
            <a:endParaRPr lang="zh-CN" altLang="en-US" dirty="0"/>
          </a:p>
          <a:p>
            <a:pPr lvl="1"/>
            <a:endParaRPr lang="zh-CN" altLang="en-US" dirty="0"/>
          </a:p>
          <a:p>
            <a:endParaRPr lang="zh-CN" altLang="en-US" dirty="0"/>
          </a:p>
          <a:p>
            <a:endParaRPr lang="zh-CN" altLang="en-US" dirty="0"/>
          </a:p>
          <a:p>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graphicFrame>
        <p:nvGraphicFramePr>
          <p:cNvPr id="2" name="表格 1"/>
          <p:cNvGraphicFramePr/>
          <p:nvPr>
            <p:custDataLst>
              <p:tags r:id="rId1"/>
            </p:custDataLst>
          </p:nvPr>
        </p:nvGraphicFramePr>
        <p:xfrm>
          <a:off x="899795" y="2420620"/>
          <a:ext cx="7459345" cy="4028440"/>
        </p:xfrm>
        <a:graphic>
          <a:graphicData uri="http://schemas.openxmlformats.org/drawingml/2006/table">
            <a:tbl>
              <a:tblPr/>
              <a:tblGrid>
                <a:gridCol w="1830705"/>
                <a:gridCol w="5628640"/>
              </a:tblGrid>
              <a:tr h="575945">
                <a:tc>
                  <a:txBody>
                    <a:bodyPr/>
                    <a:p>
                      <a:pPr indent="0" algn="ctr">
                        <a:buNone/>
                      </a:pPr>
                      <a:r>
                        <a:rPr lang="en-US" sz="2000" b="1">
                          <a:latin typeface="仿宋" panose="02010609060101010101" charset="-122"/>
                          <a:ea typeface="仿宋" panose="02010609060101010101" charset="-122"/>
                          <a:cs typeface="仿宋" panose="02010609060101010101" charset="-122"/>
                        </a:rPr>
                        <a:t>功能名称</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7E6E6"/>
                    </a:solidFill>
                  </a:tcPr>
                </a:tc>
                <a:tc>
                  <a:txBody>
                    <a:bodyPr/>
                    <a:p>
                      <a:pPr indent="0" algn="ctr">
                        <a:buNone/>
                      </a:pPr>
                      <a:r>
                        <a:rPr lang="en-US" sz="2000" b="1">
                          <a:latin typeface="仿宋" panose="02010609060101010101" charset="-122"/>
                          <a:ea typeface="仿宋" panose="02010609060101010101" charset="-122"/>
                          <a:cs typeface="仿宋" panose="02010609060101010101" charset="-122"/>
                        </a:rPr>
                        <a:t>功能描述</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7E6E6"/>
                    </a:solidFill>
                  </a:tcPr>
                </a:tc>
              </a:tr>
              <a:tr h="574675">
                <a:tc>
                  <a:txBody>
                    <a:bodyPr/>
                    <a:p>
                      <a:pPr indent="0" algn="ctr">
                        <a:buNone/>
                      </a:pPr>
                      <a:r>
                        <a:rPr lang="en-US" sz="2000" b="1">
                          <a:latin typeface="仿宋" panose="02010609060101010101" charset="-122"/>
                          <a:ea typeface="仿宋" panose="02010609060101010101" charset="-122"/>
                          <a:cs typeface="仿宋" panose="02010609060101010101" charset="-122"/>
                        </a:rPr>
                        <a:t>记录收入支出</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仿宋" panose="02010609060101010101" charset="-122"/>
                          <a:ea typeface="仿宋" panose="02010609060101010101" charset="-122"/>
                          <a:cs typeface="仿宋" panose="02010609060101010101" charset="-122"/>
                        </a:rPr>
                        <a:t>可以明确看到收支情况、对应钱数和消费日期。</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51255">
                <a:tc>
                  <a:txBody>
                    <a:bodyPr/>
                    <a:p>
                      <a:pPr indent="0" algn="ctr">
                        <a:buNone/>
                      </a:pPr>
                      <a:r>
                        <a:rPr lang="en-US" sz="2000" b="1">
                          <a:latin typeface="仿宋" panose="02010609060101010101" charset="-122"/>
                          <a:ea typeface="仿宋" panose="02010609060101010101" charset="-122"/>
                          <a:cs typeface="仿宋" panose="02010609060101010101" charset="-122"/>
                        </a:rPr>
                        <a:t>花销总结</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仿宋" panose="02010609060101010101" charset="-122"/>
                          <a:ea typeface="仿宋" panose="02010609060101010101" charset="-122"/>
                          <a:cs typeface="仿宋" panose="02010609060101010101" charset="-122"/>
                        </a:rPr>
                        <a:t>根据用户每日的记录情况，对之前的花销情况进行数据总结。</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75945">
                <a:tc>
                  <a:txBody>
                    <a:bodyPr/>
                    <a:p>
                      <a:pPr indent="0" algn="ctr">
                        <a:buNone/>
                      </a:pPr>
                      <a:r>
                        <a:rPr lang="en-US" sz="2000" b="1">
                          <a:latin typeface="仿宋" panose="02010609060101010101" charset="-122"/>
                          <a:ea typeface="仿宋" panose="02010609060101010101" charset="-122"/>
                          <a:cs typeface="仿宋" panose="02010609060101010101" charset="-122"/>
                        </a:rPr>
                        <a:t>花销预算</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仿宋" panose="02010609060101010101" charset="-122"/>
                          <a:ea typeface="仿宋" panose="02010609060101010101" charset="-122"/>
                          <a:cs typeface="仿宋" panose="02010609060101010101" charset="-122"/>
                        </a:rPr>
                        <a:t>通过之前的花销总结，来预测之后的花销情况。</a:t>
                      </a:r>
                      <a:endParaRPr lang="en-US" altLang="en-US" sz="20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用例模型</a:t>
            </a:r>
            <a:endParaRPr lang="zh-CN" altLang="en-US"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2"/>
          <p:cNvPicPr>
            <a:picLocks noChangeAspect="1"/>
          </p:cNvPicPr>
          <p:nvPr>
            <p:custDataLst>
              <p:tags r:id="rId1"/>
            </p:custDataLst>
          </p:nvPr>
        </p:nvPicPr>
        <p:blipFill>
          <a:blip r:embed="rId2"/>
          <a:stretch>
            <a:fillRect/>
          </a:stretch>
        </p:blipFill>
        <p:spPr>
          <a:xfrm>
            <a:off x="1259840" y="2420620"/>
            <a:ext cx="6861810" cy="3970020"/>
          </a:xfrm>
          <a:prstGeom prst="rect">
            <a:avLst/>
          </a:prstGeom>
          <a:noFill/>
          <a:ln>
            <a:noFill/>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sym typeface="+mn-ea"/>
              </a:rPr>
              <a:t>记录收入支出顺序图</a:t>
            </a:r>
            <a:endParaRPr lang="zh-CN" altLang="en-US"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8" name="图片 8"/>
          <p:cNvPicPr>
            <a:picLocks noChangeAspect="1"/>
          </p:cNvPicPr>
          <p:nvPr>
            <p:custDataLst>
              <p:tags r:id="rId1"/>
            </p:custDataLst>
          </p:nvPr>
        </p:nvPicPr>
        <p:blipFill>
          <a:blip r:embed="rId2"/>
          <a:stretch>
            <a:fillRect/>
          </a:stretch>
        </p:blipFill>
        <p:spPr>
          <a:xfrm>
            <a:off x="1043305" y="2564765"/>
            <a:ext cx="7568565" cy="3901440"/>
          </a:xfrm>
          <a:prstGeom prst="rect">
            <a:avLst/>
          </a:prstGeom>
          <a:noFill/>
          <a:ln>
            <a:noFill/>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sym typeface="+mn-ea"/>
              </a:rPr>
              <a:t>花销总结顺序图</a:t>
            </a:r>
            <a:endParaRPr lang="zh-CN" altLang="en-US"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3"/>
          <p:cNvPicPr>
            <a:picLocks noChangeAspect="1"/>
          </p:cNvPicPr>
          <p:nvPr>
            <p:custDataLst>
              <p:tags r:id="rId1"/>
            </p:custDataLst>
          </p:nvPr>
        </p:nvPicPr>
        <p:blipFill>
          <a:blip r:embed="rId2"/>
          <a:stretch>
            <a:fillRect/>
          </a:stretch>
        </p:blipFill>
        <p:spPr>
          <a:xfrm>
            <a:off x="1475740" y="2636520"/>
            <a:ext cx="6484620" cy="364236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sym typeface="+mn-ea"/>
              </a:rPr>
              <a:t>花销预算顺序图</a:t>
            </a:r>
            <a:endParaRPr lang="zh-CN" altLang="en-US"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1259840" y="2493010"/>
            <a:ext cx="6567170" cy="369570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sym typeface="+mn-ea"/>
              </a:rPr>
              <a:t>花销模板顺序图</a:t>
            </a:r>
            <a:endParaRPr lang="zh-CN" altLang="en-US"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1115695" y="2493010"/>
            <a:ext cx="7178040" cy="4130040"/>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9" name="图片 9"/>
          <p:cNvPicPr>
            <a:picLocks noChangeAspect="1"/>
          </p:cNvPicPr>
          <p:nvPr>
            <p:custDataLst>
              <p:tags r:id="rId1"/>
            </p:custDataLst>
          </p:nvPr>
        </p:nvPicPr>
        <p:blipFill>
          <a:blip r:embed="rId2"/>
          <a:stretch>
            <a:fillRect/>
          </a:stretch>
        </p:blipFill>
        <p:spPr>
          <a:xfrm>
            <a:off x="1043940" y="2564765"/>
            <a:ext cx="7228205" cy="3990340"/>
          </a:xfrm>
          <a:prstGeom prst="rect">
            <a:avLst/>
          </a:prstGeom>
          <a:noFill/>
          <a:ln>
            <a:noFill/>
          </a:ln>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zh-CN" altLang="en-US" dirty="0">
                <a:sym typeface="+mn-ea"/>
              </a:rPr>
              <a:t>软件的非功能需求</a:t>
            </a:r>
            <a:endParaRPr lang="zh-CN" altLang="en-US" dirty="0">
              <a:sym typeface="+mn-ea"/>
            </a:endParaRPr>
          </a:p>
          <a:p>
            <a:pPr marL="393065" lvl="1" indent="0">
              <a:buNone/>
            </a:pPr>
            <a:r>
              <a:rPr lang="en-US" altLang="zh-CN" sz="2300" dirty="0">
                <a:sym typeface="+mn-ea"/>
              </a:rPr>
              <a:t>1.</a:t>
            </a:r>
            <a:r>
              <a:rPr lang="zh-CN" altLang="en-US" sz="2300" dirty="0">
                <a:sym typeface="+mn-ea"/>
              </a:rPr>
              <a:t> 性能要求</a:t>
            </a:r>
            <a:endParaRPr lang="zh-CN" altLang="en-US" sz="2300" dirty="0">
              <a:sym typeface="+mn-ea"/>
            </a:endParaRPr>
          </a:p>
          <a:p>
            <a:pPr marL="393065" lvl="1" indent="0">
              <a:buNone/>
            </a:pPr>
            <a:r>
              <a:rPr lang="zh-CN" altLang="en-US" sz="2300" dirty="0">
                <a:sym typeface="+mn-ea"/>
              </a:rPr>
              <a:t>1） 响应时间：</a:t>
            </a:r>
            <a:endParaRPr lang="zh-CN" altLang="en-US" sz="2300" dirty="0">
              <a:sym typeface="+mn-ea"/>
            </a:endParaRPr>
          </a:p>
          <a:p>
            <a:pPr marL="393065" lvl="1" indent="0">
              <a:buNone/>
            </a:pPr>
            <a:r>
              <a:rPr lang="zh-CN" altLang="en-US" sz="2300" dirty="0">
                <a:sym typeface="+mn-ea"/>
              </a:rPr>
              <a:t>    用户界面应该在</a:t>
            </a:r>
            <a:r>
              <a:rPr lang="en-US" altLang="zh-CN" sz="2300" dirty="0">
                <a:sym typeface="+mn-ea"/>
              </a:rPr>
              <a:t>2</a:t>
            </a:r>
            <a:r>
              <a:rPr lang="zh-CN" altLang="en-US" sz="2300" dirty="0">
                <a:sym typeface="+mn-ea"/>
              </a:rPr>
              <a:t>秒内响应用户的操作，以确保用户体验良好。</a:t>
            </a:r>
            <a:endParaRPr lang="zh-CN" altLang="en-US" sz="2300" dirty="0">
              <a:sym typeface="+mn-ea"/>
            </a:endParaRPr>
          </a:p>
          <a:p>
            <a:pPr marL="393065" lvl="1" indent="0">
              <a:buNone/>
            </a:pPr>
            <a:r>
              <a:rPr lang="zh-CN" altLang="en-US" sz="2300" dirty="0">
                <a:sym typeface="+mn-ea"/>
              </a:rPr>
              <a:t>    数据加载和保存的速度应该迅速，不应该让用户感到等待。</a:t>
            </a:r>
            <a:endParaRPr lang="zh-CN" altLang="en-US" sz="2300" dirty="0">
              <a:sym typeface="+mn-ea"/>
            </a:endParaRPr>
          </a:p>
          <a:p>
            <a:pPr marL="393065" lvl="1" indent="0">
              <a:buNone/>
            </a:pPr>
            <a:r>
              <a:rPr lang="zh-CN" altLang="en-US" sz="2300" dirty="0">
                <a:sym typeface="+mn-ea"/>
              </a:rPr>
              <a:t>2）稳定性：</a:t>
            </a:r>
            <a:endParaRPr lang="zh-CN" altLang="en-US" sz="2300" dirty="0">
              <a:sym typeface="+mn-ea"/>
            </a:endParaRPr>
          </a:p>
          <a:p>
            <a:pPr marL="393065" lvl="1" indent="0">
              <a:buNone/>
            </a:pPr>
            <a:r>
              <a:rPr lang="zh-CN" altLang="en-US" sz="2300" dirty="0">
                <a:sym typeface="+mn-ea"/>
              </a:rPr>
              <a:t>    应用程序应该能够在各种设备和操作系统版本上稳定运行，不会经常崩溃或闪退。</a:t>
            </a:r>
            <a:endParaRPr lang="zh-CN" altLang="en-US" sz="2300" dirty="0">
              <a:sym typeface="+mn-ea"/>
            </a:endParaRPr>
          </a:p>
          <a:p>
            <a:pPr marL="393065" lvl="1" indent="0">
              <a:buNone/>
            </a:pPr>
            <a:r>
              <a:rPr lang="zh-CN" altLang="en-US" sz="2300" dirty="0">
                <a:sym typeface="+mn-ea"/>
              </a:rPr>
              <a:t>    长时间运行时，不应有内存泄漏问题，以保持应用的稳定性。</a:t>
            </a:r>
            <a:endParaRPr lang="zh-CN" altLang="en-US" sz="2300"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marL="393065" lvl="1" indent="0">
              <a:buNone/>
            </a:pPr>
            <a:r>
              <a:rPr lang="zh-CN" altLang="en-US" sz="2300" dirty="0">
                <a:sym typeface="+mn-ea"/>
              </a:rPr>
              <a:t>3） 并发性：</a:t>
            </a:r>
            <a:endParaRPr lang="zh-CN" altLang="en-US" sz="2300" dirty="0">
              <a:sym typeface="+mn-ea"/>
            </a:endParaRPr>
          </a:p>
          <a:p>
            <a:pPr marL="393065" lvl="1" indent="0">
              <a:buNone/>
            </a:pPr>
            <a:r>
              <a:rPr lang="zh-CN" altLang="en-US" sz="2300" dirty="0">
                <a:sym typeface="+mn-ea"/>
              </a:rPr>
              <a:t>    能够处理多个用户同时使用应用程序，而不会导致性能下降或数据混乱。</a:t>
            </a:r>
            <a:endParaRPr lang="zh-CN" altLang="en-US" sz="2300" dirty="0">
              <a:sym typeface="+mn-ea"/>
            </a:endParaRPr>
          </a:p>
          <a:p>
            <a:pPr marL="393065" lvl="1" indent="0">
              <a:buNone/>
            </a:pPr>
            <a:r>
              <a:rPr lang="zh-CN" altLang="en-US" sz="2300" dirty="0">
                <a:sym typeface="+mn-ea"/>
              </a:rPr>
              <a:t>    同时能够支持多个账户的并发操作，以适应家庭或企业用户的需求。</a:t>
            </a:r>
            <a:endParaRPr lang="zh-CN" altLang="en-US" sz="2300" dirty="0">
              <a:sym typeface="+mn-ea"/>
            </a:endParaRPr>
          </a:p>
          <a:p>
            <a:pPr marL="393065" lvl="1" indent="0">
              <a:buNone/>
            </a:pPr>
            <a:r>
              <a:rPr lang="zh-CN" altLang="en-US" sz="2300" dirty="0">
                <a:sym typeface="+mn-ea"/>
              </a:rPr>
              <a:t>4） 网络性能：</a:t>
            </a:r>
            <a:endParaRPr lang="zh-CN" altLang="en-US" sz="2300" dirty="0">
              <a:sym typeface="+mn-ea"/>
            </a:endParaRPr>
          </a:p>
          <a:p>
            <a:pPr marL="393065" lvl="1" indent="0">
              <a:buNone/>
            </a:pPr>
            <a:r>
              <a:rPr lang="zh-CN" altLang="en-US" sz="2300" dirty="0">
                <a:sym typeface="+mn-ea"/>
              </a:rPr>
              <a:t>    在不同网络条件下，如3G、4G、Wi-Fi等，应用程序应该能够快速加载数据。</a:t>
            </a:r>
            <a:endParaRPr lang="zh-CN" altLang="en-US" sz="2300" dirty="0">
              <a:sym typeface="+mn-ea"/>
            </a:endParaRPr>
          </a:p>
          <a:p>
            <a:pPr marL="393065" lvl="1" indent="0">
              <a:buNone/>
            </a:pPr>
            <a:r>
              <a:rPr lang="zh-CN" altLang="en-US" sz="2300" dirty="0">
                <a:sym typeface="+mn-ea"/>
              </a:rPr>
              <a:t>    应用程序应支持离线模式，允许用户在没有互联网连接时执行核心任务。</a:t>
            </a:r>
            <a:endParaRPr lang="zh-CN" altLang="en-US" sz="2300" dirty="0">
              <a:sym typeface="+mn-ea"/>
            </a:endParaRPr>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marL="393065" lvl="1" indent="0">
              <a:buNone/>
            </a:pPr>
            <a:r>
              <a:rPr lang="zh-CN" altLang="en-US" sz="2300" dirty="0">
                <a:sym typeface="+mn-ea"/>
              </a:rPr>
              <a:t>5） 安全性：</a:t>
            </a:r>
            <a:endParaRPr lang="zh-CN" altLang="en-US" sz="2300" dirty="0">
              <a:sym typeface="+mn-ea"/>
            </a:endParaRPr>
          </a:p>
          <a:p>
            <a:pPr marL="393065" lvl="1" indent="0">
              <a:buNone/>
            </a:pPr>
            <a:r>
              <a:rPr lang="zh-CN" altLang="en-US" sz="2300" dirty="0">
                <a:sym typeface="+mn-ea"/>
              </a:rPr>
              <a:t>    数据的加密和存储应遵循最佳实践，以确保用户的财务信息不会被未经授权的访问。</a:t>
            </a:r>
            <a:endParaRPr lang="zh-CN" altLang="en-US" sz="2300" dirty="0">
              <a:sym typeface="+mn-ea"/>
            </a:endParaRPr>
          </a:p>
          <a:p>
            <a:pPr marL="393065" lvl="1" indent="0">
              <a:buNone/>
            </a:pPr>
            <a:r>
              <a:rPr lang="zh-CN" altLang="en-US" sz="2300" dirty="0">
                <a:sym typeface="+mn-ea"/>
              </a:rPr>
              <a:t>   用户身份验证和授权应该是强化的，以防止未经授权的访问。</a:t>
            </a:r>
            <a:endParaRPr lang="zh-CN" altLang="en-US" sz="2300" dirty="0">
              <a:sym typeface="+mn-ea"/>
            </a:endParaRPr>
          </a:p>
          <a:p>
            <a:pPr marL="393065" lvl="1" indent="0">
              <a:buNone/>
            </a:pPr>
            <a:r>
              <a:rPr lang="zh-CN" altLang="en-US" sz="2300" dirty="0">
                <a:sym typeface="+mn-ea"/>
              </a:rPr>
              <a:t>6） 数据处理能力：</a:t>
            </a:r>
            <a:endParaRPr lang="zh-CN" altLang="en-US" sz="2300" dirty="0">
              <a:sym typeface="+mn-ea"/>
            </a:endParaRPr>
          </a:p>
          <a:p>
            <a:pPr marL="393065" lvl="1" indent="0">
              <a:buNone/>
            </a:pPr>
            <a:r>
              <a:rPr lang="zh-CN" altLang="en-US" sz="2300" dirty="0">
                <a:sym typeface="+mn-ea"/>
              </a:rPr>
              <a:t>   应用程序应该能够高效地处理大量的财务数据，包括账单、交易记录和报表。</a:t>
            </a:r>
            <a:endParaRPr lang="zh-CN" altLang="en-US" sz="2300" dirty="0">
              <a:sym typeface="+mn-ea"/>
            </a:endParaRPr>
          </a:p>
          <a:p>
            <a:pPr marL="393065" lvl="1" indent="0">
              <a:buNone/>
            </a:pPr>
            <a:r>
              <a:rPr lang="zh-CN" altLang="en-US" sz="2300" dirty="0">
                <a:sym typeface="+mn-ea"/>
              </a:rPr>
              <a:t>   数据库设计和查询应该优化，以加快数据检索速度。</a:t>
            </a:r>
            <a:endParaRPr lang="zh-CN" altLang="en-US" sz="2300" dirty="0">
              <a:sym typeface="+mn-ea"/>
            </a:endParaRPr>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marL="393065" lvl="1" indent="0">
              <a:buNone/>
            </a:pPr>
            <a:r>
              <a:rPr lang="en-US" altLang="zh-CN" sz="2300" dirty="0">
                <a:sym typeface="+mn-ea"/>
              </a:rPr>
              <a:t>2.</a:t>
            </a:r>
            <a:r>
              <a:rPr lang="zh-CN" altLang="en-US" sz="2300" dirty="0">
                <a:sym typeface="+mn-ea"/>
              </a:rPr>
              <a:t>交付要求</a:t>
            </a:r>
            <a:endParaRPr lang="zh-CN" altLang="en-US" sz="2300" dirty="0">
              <a:sym typeface="+mn-ea"/>
            </a:endParaRPr>
          </a:p>
          <a:p>
            <a:pPr marL="393065" lvl="1" indent="0">
              <a:buNone/>
            </a:pPr>
            <a:r>
              <a:rPr lang="zh-CN" altLang="en-US" sz="2300" dirty="0">
                <a:sym typeface="+mn-ea"/>
              </a:rPr>
              <a:t>1） 应用程序：包括应用程序安装包（APK或IPA）和版本号，以确保用户可以安装并使用应用程序。</a:t>
            </a:r>
            <a:endParaRPr lang="zh-CN" altLang="en-US" sz="2300" dirty="0">
              <a:sym typeface="+mn-ea"/>
            </a:endParaRPr>
          </a:p>
          <a:p>
            <a:pPr lvl="1"/>
            <a:endParaRPr lang="zh-CN" altLang="en-US" sz="2300" dirty="0">
              <a:sym typeface="+mn-ea"/>
            </a:endParaRPr>
          </a:p>
          <a:p>
            <a:pPr marL="393065" lvl="1" indent="0">
              <a:buNone/>
            </a:pPr>
            <a:r>
              <a:rPr lang="zh-CN" altLang="en-US" sz="2300" dirty="0">
                <a:sym typeface="+mn-ea"/>
              </a:rPr>
              <a:t>2） 用户文档：提供详细的用户手册或指南，帮助用户了解如何使用应用程序的核心功能，以及帮助文档以供用户随时查阅。</a:t>
            </a:r>
            <a:endParaRPr lang="zh-CN" altLang="en-US" sz="2300" dirty="0">
              <a:sym typeface="+mn-ea"/>
            </a:endParaRPr>
          </a:p>
          <a:p>
            <a:pPr marL="393065" lvl="1" indent="0">
              <a:buNone/>
            </a:pPr>
            <a:r>
              <a:rPr lang="zh-CN" altLang="en-US" sz="2300" dirty="0">
                <a:sym typeface="+mn-ea"/>
              </a:rPr>
              <a:t>3） 数据导入和迁移：提供数据导入工具和迁移支持，以确保用户能够顺利将其现有的财务数据转移到新应用中。</a:t>
            </a:r>
            <a:endParaRPr lang="zh-CN" altLang="en-US" sz="2300" dirty="0">
              <a:sym typeface="+mn-ea"/>
            </a:endParaRPr>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lvl="1"/>
            <a:r>
              <a:rPr lang="zh-CN" altLang="en-US" sz="2300" dirty="0">
                <a:sym typeface="+mn-ea"/>
              </a:rPr>
              <a:t>4） 技术支持和维护：提供技术支持联系信息，以便用户可以在遇到问题时获得帮助，并描述应用程序的维护计划。</a:t>
            </a:r>
            <a:endParaRPr lang="zh-CN" altLang="en-US" sz="2300" dirty="0">
              <a:sym typeface="+mn-ea"/>
            </a:endParaRPr>
          </a:p>
          <a:p>
            <a:pPr lvl="1"/>
            <a:endParaRPr lang="zh-CN" altLang="en-US" sz="2300" dirty="0">
              <a:sym typeface="+mn-ea"/>
            </a:endParaRPr>
          </a:p>
          <a:p>
            <a:pPr lvl="1"/>
            <a:r>
              <a:rPr lang="zh-CN" altLang="en-US" sz="2300" dirty="0">
                <a:sym typeface="+mn-ea"/>
              </a:rPr>
              <a:t>5） 许可和法律事项：包括许可协议和隐私政策，以明确用户在使用应用程序时需要遵守的规则、限制以及数据处理方式。</a:t>
            </a:r>
            <a:endParaRPr lang="zh-CN" altLang="en-US" sz="2300" dirty="0">
              <a:sym typeface="+mn-ea"/>
            </a:endParaRPr>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sz="2300" dirty="0"/>
              <a:t>介绍项目所产生的软件需求文档，包括软件需求构思与创意文档、软件需求规格说明书</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zh-CN" altLang="en-US"/>
              <a:t>开发工具：Android Studio</a:t>
            </a:r>
            <a:endParaRPr lang="en-US" altLang="zh-CN"/>
          </a:p>
          <a:p>
            <a:r>
              <a:rPr lang="zh-CN" altLang="en-US"/>
              <a:t>编程语言</a:t>
            </a:r>
            <a:endParaRPr lang="en-US" altLang="zh-CN"/>
          </a:p>
          <a:p>
            <a:pPr lvl="1"/>
            <a:r>
              <a:rPr lang="zh-CN" altLang="en-US"/>
              <a:t>开发语言：Java</a:t>
            </a:r>
            <a:endParaRPr lang="en-US" altLang="zh-CN"/>
          </a:p>
          <a:p>
            <a:r>
              <a:rPr lang="zh-CN" altLang="en-US"/>
              <a:t>软件工具</a:t>
            </a:r>
            <a:endParaRPr lang="en-US" altLang="zh-CN"/>
          </a:p>
          <a:p>
            <a:pPr lvl="1"/>
            <a:r>
              <a:rPr lang="zh-CN" altLang="en-US"/>
              <a:t>代码质量分析工具：</a:t>
            </a:r>
            <a:r>
              <a:rPr lang="en-US" altLang="zh-CN"/>
              <a:t>Sonar Qube</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pPr lvl="1"/>
            <a:r>
              <a:rPr lang="zh-CN" altLang="en-US"/>
              <a:t>体系结构逻辑视图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1" descr="逻辑视图"/>
          <p:cNvPicPr>
            <a:picLocks noChangeAspect="1"/>
          </p:cNvPicPr>
          <p:nvPr>
            <p:custDataLst>
              <p:tags r:id="rId1"/>
            </p:custDataLst>
          </p:nvPr>
        </p:nvPicPr>
        <p:blipFill>
          <a:blip r:embed="rId2"/>
          <a:stretch>
            <a:fillRect/>
          </a:stretch>
        </p:blipFill>
        <p:spPr>
          <a:xfrm>
            <a:off x="1187450" y="2348865"/>
            <a:ext cx="6639560" cy="411861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主界面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6" descr="IMG_261"/>
          <p:cNvPicPr>
            <a:picLocks noChangeAspect="1"/>
          </p:cNvPicPr>
          <p:nvPr>
            <p:custDataLst>
              <p:tags r:id="rId1"/>
            </p:custDataLst>
          </p:nvPr>
        </p:nvPicPr>
        <p:blipFill>
          <a:blip r:embed="rId2"/>
          <a:stretch>
            <a:fillRect/>
          </a:stretch>
        </p:blipFill>
        <p:spPr>
          <a:xfrm>
            <a:off x="4932045" y="764540"/>
            <a:ext cx="3028950" cy="5629275"/>
          </a:xfrm>
          <a:prstGeom prst="rect">
            <a:avLst/>
          </a:prstGeom>
          <a:noFill/>
          <a:ln w="9525">
            <a:noFill/>
          </a:ln>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主界面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6" name="图片 7" descr="IMG_262"/>
          <p:cNvPicPr>
            <a:picLocks noChangeAspect="1"/>
          </p:cNvPicPr>
          <p:nvPr>
            <p:custDataLst>
              <p:tags r:id="rId1"/>
            </p:custDataLst>
          </p:nvPr>
        </p:nvPicPr>
        <p:blipFill>
          <a:blip r:embed="rId2"/>
          <a:stretch>
            <a:fillRect/>
          </a:stretch>
        </p:blipFill>
        <p:spPr>
          <a:xfrm>
            <a:off x="1219835" y="2515870"/>
            <a:ext cx="6930390" cy="3491865"/>
          </a:xfrm>
          <a:prstGeom prst="rect">
            <a:avLst/>
          </a:prstGeom>
          <a:noFill/>
          <a:ln w="9525">
            <a:noFill/>
          </a:ln>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花销记录界面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9" name="图片 8" descr="IMG_263"/>
          <p:cNvPicPr>
            <a:picLocks noChangeAspect="1"/>
          </p:cNvPicPr>
          <p:nvPr>
            <p:custDataLst>
              <p:tags r:id="rId1"/>
            </p:custDataLst>
          </p:nvPr>
        </p:nvPicPr>
        <p:blipFill>
          <a:blip r:embed="rId2"/>
          <a:stretch>
            <a:fillRect/>
          </a:stretch>
        </p:blipFill>
        <p:spPr>
          <a:xfrm>
            <a:off x="4787900" y="692150"/>
            <a:ext cx="3009900" cy="5669915"/>
          </a:xfrm>
          <a:prstGeom prst="rect">
            <a:avLst/>
          </a:prstGeom>
          <a:noFill/>
          <a:ln w="9525">
            <a:noFill/>
          </a:ln>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花销记录界面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8" name="图片 9"/>
          <p:cNvPicPr>
            <a:picLocks noChangeAspect="1"/>
          </p:cNvPicPr>
          <p:nvPr>
            <p:custDataLst>
              <p:tags r:id="rId1"/>
            </p:custDataLst>
          </p:nvPr>
        </p:nvPicPr>
        <p:blipFill>
          <a:blip r:embed="rId2"/>
          <a:stretch>
            <a:fillRect/>
          </a:stretch>
        </p:blipFill>
        <p:spPr>
          <a:xfrm>
            <a:off x="1042670" y="2853055"/>
            <a:ext cx="7073265" cy="3362325"/>
          </a:xfrm>
          <a:prstGeom prst="rect">
            <a:avLst/>
          </a:prstGeom>
          <a:noFill/>
          <a:ln>
            <a:noFill/>
          </a:ln>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花销总结界面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2" name="图片 10" descr="IMG_265"/>
          <p:cNvPicPr>
            <a:picLocks noChangeAspect="1"/>
          </p:cNvPicPr>
          <p:nvPr>
            <p:custDataLst>
              <p:tags r:id="rId1"/>
            </p:custDataLst>
          </p:nvPr>
        </p:nvPicPr>
        <p:blipFill>
          <a:blip r:embed="rId2"/>
          <a:stretch>
            <a:fillRect/>
          </a:stretch>
        </p:blipFill>
        <p:spPr>
          <a:xfrm>
            <a:off x="4860290" y="729615"/>
            <a:ext cx="3057525" cy="5758815"/>
          </a:xfrm>
          <a:prstGeom prst="rect">
            <a:avLst/>
          </a:prstGeom>
          <a:noFill/>
          <a:ln w="9525">
            <a:noFill/>
          </a:ln>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花销总结界面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custDataLst>
              <p:tags r:id="rId1"/>
            </p:custDataLst>
          </p:nvPr>
        </p:nvPicPr>
        <p:blipFill>
          <a:blip r:embed="rId2"/>
          <a:stretch>
            <a:fillRect/>
          </a:stretch>
        </p:blipFill>
        <p:spPr>
          <a:xfrm>
            <a:off x="971550" y="2636520"/>
            <a:ext cx="7743190" cy="3829685"/>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花销预算界面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4" name="图片 10"/>
          <p:cNvPicPr>
            <a:picLocks noChangeAspect="1"/>
          </p:cNvPicPr>
          <p:nvPr>
            <p:custDataLst>
              <p:tags r:id="rId1"/>
            </p:custDataLst>
          </p:nvPr>
        </p:nvPicPr>
        <p:blipFill>
          <a:blip r:embed="rId2"/>
          <a:stretch>
            <a:fillRect/>
          </a:stretch>
        </p:blipFill>
        <p:spPr>
          <a:xfrm>
            <a:off x="4643755" y="720090"/>
            <a:ext cx="3390900" cy="5741670"/>
          </a:xfrm>
          <a:prstGeom prst="rect">
            <a:avLst/>
          </a:prstGeom>
          <a:noFill/>
          <a:ln>
            <a:noFill/>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花销预算界面</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0" name="图片 15"/>
          <p:cNvPicPr>
            <a:picLocks noChangeAspect="1"/>
          </p:cNvPicPr>
          <p:nvPr>
            <p:custDataLst>
              <p:tags r:id="rId1"/>
            </p:custDataLst>
          </p:nvPr>
        </p:nvPicPr>
        <p:blipFill>
          <a:blip r:embed="rId2"/>
          <a:stretch>
            <a:fillRect/>
          </a:stretch>
        </p:blipFill>
        <p:spPr>
          <a:xfrm>
            <a:off x="1475740" y="2708910"/>
            <a:ext cx="6510655" cy="3550285"/>
          </a:xfrm>
          <a:prstGeom prst="rect">
            <a:avLst/>
          </a:prstGeom>
          <a:noFill/>
          <a:ln>
            <a:noFill/>
          </a:ln>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zh-CN" altLang="en-US"/>
          </a:p>
          <a:p>
            <a:pPr lvl="1"/>
            <a:endParaRPr lang="zh-CN" altLang="en-US"/>
          </a:p>
          <a:p>
            <a:pPr lvl="1"/>
            <a:r>
              <a:rPr lang="zh-CN" altLang="en-US"/>
              <a:t>界面流设计</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8" name="图片 13"/>
          <p:cNvPicPr>
            <a:picLocks noChangeAspect="1"/>
          </p:cNvPicPr>
          <p:nvPr>
            <p:custDataLst>
              <p:tags r:id="rId1"/>
            </p:custDataLst>
          </p:nvPr>
        </p:nvPicPr>
        <p:blipFill>
          <a:blip r:embed="rId2"/>
          <a:stretch>
            <a:fillRect/>
          </a:stretch>
        </p:blipFill>
        <p:spPr>
          <a:xfrm>
            <a:off x="1331595" y="2708910"/>
            <a:ext cx="6697980" cy="3851275"/>
          </a:xfrm>
          <a:prstGeom prst="rect">
            <a:avLst/>
          </a:prstGeom>
          <a:noFill/>
          <a:ln>
            <a:noFill/>
          </a:ln>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“花销记录”用例设计顺序图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6" name="图片 11"/>
          <p:cNvPicPr>
            <a:picLocks noChangeAspect="1"/>
          </p:cNvPicPr>
          <p:nvPr>
            <p:custDataLst>
              <p:tags r:id="rId1"/>
            </p:custDataLst>
          </p:nvPr>
        </p:nvPicPr>
        <p:blipFill>
          <a:blip r:embed="rId2"/>
          <a:stretch>
            <a:fillRect/>
          </a:stretch>
        </p:blipFill>
        <p:spPr>
          <a:xfrm>
            <a:off x="1259840" y="2493010"/>
            <a:ext cx="6762115" cy="3513455"/>
          </a:xfrm>
          <a:prstGeom prst="rect">
            <a:avLst/>
          </a:prstGeom>
          <a:noFill/>
          <a:ln>
            <a:noFill/>
          </a:ln>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“花销总结”用例设计顺序图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7" name="图片 20" descr="IMG_275"/>
          <p:cNvPicPr>
            <a:picLocks noChangeAspect="1"/>
          </p:cNvPicPr>
          <p:nvPr>
            <p:custDataLst>
              <p:tags r:id="rId1"/>
            </p:custDataLst>
          </p:nvPr>
        </p:nvPicPr>
        <p:blipFill>
          <a:blip r:embed="rId2"/>
          <a:stretch>
            <a:fillRect/>
          </a:stretch>
        </p:blipFill>
        <p:spPr>
          <a:xfrm>
            <a:off x="802640" y="2486025"/>
            <a:ext cx="8077835" cy="3719830"/>
          </a:xfrm>
          <a:prstGeom prst="rect">
            <a:avLst/>
          </a:prstGeom>
          <a:noFill/>
          <a:ln w="9525">
            <a:noFill/>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“花销预算”用例设计顺序图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3"/>
          <p:cNvPicPr>
            <a:picLocks noChangeAspect="1"/>
          </p:cNvPicPr>
          <p:nvPr>
            <p:custDataLst>
              <p:tags r:id="rId1"/>
            </p:custDataLst>
          </p:nvPr>
        </p:nvPicPr>
        <p:blipFill>
          <a:blip r:embed="rId2"/>
          <a:stretch>
            <a:fillRect/>
          </a:stretch>
        </p:blipFill>
        <p:spPr>
          <a:xfrm>
            <a:off x="1331595" y="2420620"/>
            <a:ext cx="6934835" cy="3900805"/>
          </a:xfrm>
          <a:prstGeom prst="rect">
            <a:avLst/>
          </a:prstGeom>
          <a:noFill/>
          <a:ln>
            <a:noFill/>
          </a:ln>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“花销模板”用例设计顺序图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7" name="图片 8"/>
          <p:cNvPicPr>
            <a:picLocks noChangeAspect="1"/>
          </p:cNvPicPr>
          <p:nvPr>
            <p:custDataLst>
              <p:tags r:id="rId1"/>
            </p:custDataLst>
          </p:nvPr>
        </p:nvPicPr>
        <p:blipFill>
          <a:blip r:embed="rId2"/>
          <a:stretch>
            <a:fillRect/>
          </a:stretch>
        </p:blipFill>
        <p:spPr>
          <a:xfrm>
            <a:off x="1331595" y="2348865"/>
            <a:ext cx="6697345" cy="3846830"/>
          </a:xfrm>
          <a:prstGeom prst="rect">
            <a:avLst/>
          </a:prstGeom>
          <a:noFill/>
          <a:ln>
            <a:noFill/>
          </a:ln>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sym typeface="+mn-ea"/>
              </a:rPr>
              <a:t>类设计及其模型</a:t>
            </a:r>
            <a:endParaRPr lang="zh-CN" altLang="en-US"/>
          </a:p>
          <a:p>
            <a:pPr lvl="1"/>
            <a:r>
              <a:rPr lang="zh-CN" altLang="en-US"/>
              <a:t>设计类图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微信图片_20231112162429"/>
          <p:cNvPicPr>
            <a:picLocks noChangeAspect="1"/>
          </p:cNvPicPr>
          <p:nvPr/>
        </p:nvPicPr>
        <p:blipFill>
          <a:blip r:embed="rId1"/>
          <a:stretch>
            <a:fillRect/>
          </a:stretch>
        </p:blipFill>
        <p:spPr>
          <a:xfrm>
            <a:off x="2463800" y="1988820"/>
            <a:ext cx="6223000" cy="4538345"/>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数据设计类图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9" name="图片 14"/>
          <p:cNvPicPr>
            <a:picLocks noChangeAspect="1"/>
          </p:cNvPicPr>
          <p:nvPr>
            <p:custDataLst>
              <p:tags r:id="rId1"/>
            </p:custDataLst>
          </p:nvPr>
        </p:nvPicPr>
        <p:blipFill>
          <a:blip r:embed="rId2"/>
          <a:stretch>
            <a:fillRect/>
          </a:stretch>
        </p:blipFill>
        <p:spPr>
          <a:xfrm>
            <a:off x="974725" y="2348865"/>
            <a:ext cx="7194550" cy="4171950"/>
          </a:xfrm>
          <a:prstGeom prst="rect">
            <a:avLst/>
          </a:prstGeom>
          <a:noFill/>
          <a:ln>
            <a:noFill/>
          </a:ln>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914285575" name="图片 1"/>
          <p:cNvPicPr>
            <a:picLocks noChangeAspect="1"/>
          </p:cNvPicPr>
          <p:nvPr>
            <p:custDataLst>
              <p:tags r:id="rId1"/>
            </p:custDataLst>
          </p:nvPr>
        </p:nvPicPr>
        <p:blipFill>
          <a:blip r:embed="rId2"/>
          <a:stretch>
            <a:fillRect/>
          </a:stretch>
        </p:blipFill>
        <p:spPr>
          <a:xfrm>
            <a:off x="1129665" y="1953895"/>
            <a:ext cx="7266305" cy="3949700"/>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程序代码量</a:t>
            </a:r>
            <a:endParaRPr lang="en-US" altLang="zh-CN"/>
          </a:p>
          <a:p>
            <a:pPr lvl="1"/>
            <a:r>
              <a:rPr lang="zh-CN" altLang="en-US"/>
              <a:t>8241</a:t>
            </a:r>
            <a:endParaRPr lang="zh-CN" altLang="en-US"/>
          </a:p>
          <a:p>
            <a:pPr lvl="1"/>
            <a:r>
              <a:rPr lang="zh-CN" altLang="en-US"/>
              <a:t>重开源代码量7411</a:t>
            </a:r>
            <a:endParaRPr lang="zh-CN" altLang="en-US"/>
          </a:p>
          <a:p>
            <a:pPr lvl="1"/>
            <a:r>
              <a:rPr lang="zh-CN" altLang="en-US"/>
              <a:t>独立编写830</a:t>
            </a:r>
            <a:endParaRPr lang="zh-CN" altLang="en-US"/>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fontScale="90000" lnSpcReduction="20000"/>
          </a:bodyPr>
          <a:lstStyle/>
          <a:p>
            <a:r>
              <a:rPr lang="zh-CN" altLang="en-US"/>
              <a:t>开源代码利用情况</a:t>
            </a:r>
            <a:endParaRPr lang="zh-CN" altLang="en-US"/>
          </a:p>
          <a:p>
            <a:endParaRPr lang="en-US" altLang="zh-CN"/>
          </a:p>
          <a:p>
            <a:pPr marL="393065" lvl="1" indent="0">
              <a:buNone/>
            </a:pPr>
            <a:r>
              <a:t>利用简约记账开源软件实现了基于安卓基础知识点开发的个人记账工具，其中包括记录当天收支情况，计算当天以及当月共收支总钱数，能查看历史账单，能对于每月收支情况进行图标分析，百分比分析， 能够搜索用户关于某种记录的全部收支情况等功能。基本上能够解决个人记账的所有问题，界面简约美观，滑动流畅。 项目重要技术点： 1-绘制布局，掌握android基本view控件的属性和使用 2-熟练掌握Activity页面展示，跳转和传值 3-使用碎片加载界面，滑动视图切换页面 4-自定义对话框 5-自定义软键盘绘制和使用 6-列表视图以及网格视图的适配器使用和页面加载 7-使用Android自带数据库，熟练创建表，并进行增删改查 8-定义drawable文件，设定布局以及控件样式 9-使用MPAndroidChart第三方框架绘制柱状图且通过修改源码完成了对花销的另一种预测方式</a:t>
            </a:r>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20000"/>
          </a:bodyPr>
          <a:lstStyle/>
          <a:p>
            <a:r>
              <a:rPr lang="zh-CN" altLang="en-US" dirty="0"/>
              <a:t>静态代码分析：</a:t>
            </a:r>
            <a:endParaRPr lang="zh-CN" altLang="en-US" dirty="0"/>
          </a:p>
          <a:p>
            <a:pPr lvl="1"/>
            <a:r>
              <a:rPr lang="zh-CN" altLang="en-US" dirty="0"/>
              <a:t>SonarQube使用了静态代码分析技术来检测代码中存在的一些问题和缺陷，SonarQube会将所有代码扫描一遍，并根据规则和最佳的方式进行检查，这些规则涵盖了代码的复杂性，安全漏洞，代码重复概率和没有使用的函数等！</a:t>
            </a:r>
            <a:endParaRPr lang="zh-CN" altLang="en-US" dirty="0"/>
          </a:p>
          <a:p>
            <a:r>
              <a:rPr lang="zh-CN" altLang="en-US" dirty="0"/>
              <a:t>代码审查：</a:t>
            </a:r>
            <a:endParaRPr lang="zh-CN" altLang="en-US" dirty="0"/>
          </a:p>
          <a:p>
            <a:pPr lvl="1"/>
            <a:r>
              <a:rPr lang="zh-CN" altLang="en-US" dirty="0"/>
              <a:t>SonarQube有着内部的交互界面使其可以对代码进行审查和讨论，SonarQube还提供了一些代码审查工具比如说代码注释和问题跟踪等系统集成</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代码分析复杂性：</a:t>
            </a:r>
            <a:endParaRPr lang="zh-CN" altLang="en-US" dirty="0"/>
          </a:p>
          <a:p>
            <a:pPr lvl="1"/>
            <a:r>
              <a:rPr lang="zh-CN" altLang="en-US" dirty="0"/>
              <a:t>SonarQube可以分析代码的复杂性，并给出相关的指标和图标，从而提高代码的可读性和维护性程序代码风格</a:t>
            </a:r>
            <a:endParaRPr lang="en-US" altLang="zh-CN" dirty="0"/>
          </a:p>
          <a:p>
            <a:pPr lvl="1"/>
            <a:r>
              <a:rPr lang="zh-CN" altLang="en-US" dirty="0"/>
              <a:t>张贴一部分代码以展示其风格</a:t>
            </a:r>
            <a:endParaRPr lang="zh-CN" altLang="en-US" dirty="0"/>
          </a:p>
          <a:p>
            <a:r>
              <a:rPr lang="zh-CN" altLang="en-US" dirty="0"/>
              <a:t>安全漏洞:</a:t>
            </a:r>
            <a:endParaRPr lang="zh-CN" altLang="en-US" dirty="0"/>
          </a:p>
          <a:p>
            <a:pPr lvl="1"/>
            <a:r>
              <a:rPr lang="en-US" altLang="zh-CN" dirty="0"/>
              <a:t>SonarQube</a:t>
            </a:r>
            <a:r>
              <a:rPr lang="zh-CN" altLang="en-US" dirty="0"/>
              <a:t>可以检测代码中的安全漏洞，并提供相应的建议和修复措施	</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程序代码风格</a:t>
            </a:r>
            <a:endParaRPr lang="en-US" altLang="zh-CN" dirty="0"/>
          </a:p>
          <a:p>
            <a:pPr marL="109855" indent="0">
              <a:buNone/>
            </a:pP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7" name="图片 2"/>
          <p:cNvPicPr>
            <a:picLocks noChangeAspect="1"/>
          </p:cNvPicPr>
          <p:nvPr>
            <p:custDataLst>
              <p:tags r:id="rId1"/>
            </p:custDataLst>
          </p:nvPr>
        </p:nvPicPr>
        <p:blipFill>
          <a:blip r:embed="rId2"/>
          <a:stretch>
            <a:fillRect/>
          </a:stretch>
        </p:blipFill>
        <p:spPr>
          <a:xfrm>
            <a:off x="1115695" y="2204720"/>
            <a:ext cx="7127875" cy="438594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程序代码质量</a:t>
            </a:r>
            <a:endParaRPr lang="en-US" altLang="zh-CN"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p:cNvPicPr>
            <a:picLocks noChangeAspect="1"/>
          </p:cNvPicPr>
          <p:nvPr>
            <p:custDataLst>
              <p:tags r:id="rId1"/>
            </p:custDataLst>
          </p:nvPr>
        </p:nvPicPr>
        <p:blipFill>
          <a:blip r:embed="rId2"/>
          <a:stretch>
            <a:fillRect/>
          </a:stretch>
        </p:blipFill>
        <p:spPr>
          <a:xfrm>
            <a:off x="1547495" y="2128520"/>
            <a:ext cx="6174105" cy="419989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程序代码质量</a:t>
            </a:r>
            <a:endParaRPr lang="en-US" altLang="zh-CN"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7" name="图片 6"/>
          <p:cNvPicPr>
            <a:picLocks noChangeAspect="1"/>
          </p:cNvPicPr>
          <p:nvPr>
            <p:custDataLst>
              <p:tags r:id="rId1"/>
            </p:custDataLst>
          </p:nvPr>
        </p:nvPicPr>
        <p:blipFill>
          <a:blip r:embed="rId2"/>
          <a:stretch>
            <a:fillRect/>
          </a:stretch>
        </p:blipFill>
        <p:spPr>
          <a:xfrm>
            <a:off x="1187450" y="2118360"/>
            <a:ext cx="6758940" cy="388874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对简约记账系统开展了确认测试</a:t>
            </a:r>
            <a:endParaRPr lang="en-US" altLang="zh-CN" dirty="0"/>
          </a:p>
          <a:p>
            <a:pPr lvl="1"/>
            <a:r>
              <a:rPr dirty="0"/>
              <a:t>收支记录：收入</a:t>
            </a:r>
            <a:r>
              <a:rPr lang="en-US" dirty="0"/>
              <a:t> </a:t>
            </a:r>
            <a:r>
              <a:rPr dirty="0"/>
              <a:t>生活费 150</a:t>
            </a:r>
            <a:r>
              <a:rPr lang="en-US" dirty="0"/>
              <a:t>0  </a:t>
            </a:r>
            <a:r>
              <a:rPr dirty="0"/>
              <a:t>支出</a:t>
            </a:r>
            <a:r>
              <a:rPr lang="en-US" dirty="0"/>
              <a:t> </a:t>
            </a:r>
            <a:r>
              <a:rPr dirty="0"/>
              <a:t>晚餐 20</a:t>
            </a:r>
            <a:endParaRPr dirty="0"/>
          </a:p>
          <a:p>
            <a:pPr lvl="1"/>
            <a:endParaRPr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4" name="图片 3"/>
          <p:cNvPicPr>
            <a:picLocks noChangeAspect="1"/>
          </p:cNvPicPr>
          <p:nvPr>
            <p:custDataLst>
              <p:tags r:id="rId1"/>
            </p:custDataLst>
          </p:nvPr>
        </p:nvPicPr>
        <p:blipFill>
          <a:blip r:embed="rId2"/>
          <a:stretch>
            <a:fillRect/>
          </a:stretch>
        </p:blipFill>
        <p:spPr>
          <a:xfrm>
            <a:off x="2484120" y="2420620"/>
            <a:ext cx="3048000" cy="4008755"/>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对简约记账系统开展了确认测试</a:t>
            </a:r>
            <a:endParaRPr lang="en-US" altLang="zh-CN" dirty="0"/>
          </a:p>
          <a:p>
            <a:pPr lvl="1"/>
            <a:r>
              <a:rPr dirty="0"/>
              <a:t>花销总结和预测：</a:t>
            </a:r>
            <a:endParaRPr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1043940" y="2420620"/>
            <a:ext cx="3025140" cy="4119245"/>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4787900" y="2420620"/>
            <a:ext cx="3009900" cy="411861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测试用例和测试结果</a:t>
            </a:r>
            <a:endParaRPr lang="en-US" altLang="zh-CN" dirty="0"/>
          </a:p>
          <a:p>
            <a:pPr marL="393065" lvl="1" indent="0">
              <a:buNone/>
            </a:pPr>
            <a:r>
              <a:rPr lang="zh-CN" altLang="en-US" dirty="0"/>
              <a:t>用例测试用例：</a:t>
            </a:r>
            <a:endParaRPr lang="zh-CN" altLang="en-US" dirty="0"/>
          </a:p>
          <a:p>
            <a:pPr marL="393065" lvl="1" indent="0">
              <a:buNone/>
            </a:pPr>
            <a:r>
              <a:rPr lang="en-US" altLang="zh-CN" dirty="0"/>
              <a:t>收入：生活费 1500    //本app主要是关注用户的支出数据，故更多展示支出方面的测试</a:t>
            </a:r>
            <a:endParaRPr lang="en-US" altLang="zh-CN" dirty="0"/>
          </a:p>
          <a:p>
            <a:pPr marL="393065" lvl="1" indent="0">
              <a:buNone/>
            </a:pPr>
            <a:r>
              <a:rPr lang="en-US" altLang="zh-CN" dirty="0"/>
              <a:t>支出：</a:t>
            </a:r>
            <a:endParaRPr lang="en-US" altLang="zh-CN" dirty="0"/>
          </a:p>
          <a:p>
            <a:pPr marL="393065" lvl="1" indent="0">
              <a:buNone/>
            </a:pPr>
            <a:r>
              <a:rPr lang="en-US" altLang="zh-CN" dirty="0"/>
              <a:t>0.1   //测试小数</a:t>
            </a:r>
            <a:endParaRPr lang="en-US" altLang="zh-CN" dirty="0"/>
          </a:p>
          <a:p>
            <a:pPr marL="393065" lvl="1" indent="0">
              <a:buNone/>
            </a:pPr>
            <a:r>
              <a:rPr lang="en-US" altLang="zh-CN" dirty="0"/>
              <a:t>10000  //测试大数</a:t>
            </a:r>
            <a:endParaRPr lang="en-US" altLang="zh-CN" dirty="0"/>
          </a:p>
          <a:p>
            <a:pPr marL="393065" lvl="1" indent="0">
              <a:buNone/>
            </a:pPr>
            <a:r>
              <a:rPr lang="en-US" altLang="zh-CN" dirty="0"/>
              <a:t>50 备注：音乐会员  //测试备注</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测试用例和测试结果</a:t>
            </a:r>
            <a:endParaRPr lang="en-US" altLang="zh-CN" dirty="0"/>
          </a:p>
          <a:p>
            <a:pPr marL="393065" lvl="1" indent="0">
              <a:buNone/>
            </a:pPr>
            <a:r>
              <a:rPr lang="en-US" altLang="zh-CN" dirty="0"/>
              <a:t>支出：</a:t>
            </a:r>
            <a:endParaRPr lang="en-US" altLang="zh-CN" dirty="0"/>
          </a:p>
          <a:p>
            <a:pPr marL="393065" lvl="1" indent="0">
              <a:buNone/>
            </a:pPr>
            <a:r>
              <a:rPr lang="en-US" altLang="zh-CN" dirty="0"/>
              <a:t>0.1   //测试小数</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4356100" y="1268730"/>
            <a:ext cx="3032760" cy="505206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测试用例和测试结果</a:t>
            </a:r>
            <a:endParaRPr lang="en-US" altLang="zh-CN" dirty="0"/>
          </a:p>
          <a:p>
            <a:pPr marL="393065" lvl="1" indent="0">
              <a:buNone/>
            </a:pPr>
            <a:r>
              <a:rPr lang="en-US" altLang="zh-CN" dirty="0"/>
              <a:t>支出：</a:t>
            </a:r>
            <a:endParaRPr lang="en-US" altLang="zh-CN" dirty="0"/>
          </a:p>
          <a:p>
            <a:pPr marL="393065" lvl="1" indent="0">
              <a:buNone/>
            </a:pPr>
            <a:r>
              <a:rPr lang="en-US" altLang="zh-CN" dirty="0"/>
              <a:t>10000  //测试大数</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4787900" y="980440"/>
            <a:ext cx="3025140" cy="5415915"/>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测试用例和测试结果</a:t>
            </a:r>
            <a:endParaRPr lang="en-US" altLang="zh-CN" dirty="0"/>
          </a:p>
          <a:p>
            <a:pPr marL="393065" lvl="1" indent="0">
              <a:buNone/>
            </a:pPr>
            <a:r>
              <a:rPr lang="en-US" altLang="zh-CN" dirty="0"/>
              <a:t>支出：</a:t>
            </a:r>
            <a:endParaRPr lang="en-US" altLang="zh-CN" dirty="0"/>
          </a:p>
          <a:p>
            <a:pPr marL="393065" lvl="1" indent="0">
              <a:buNone/>
            </a:pPr>
            <a:r>
              <a:rPr lang="en-US" altLang="zh-CN" dirty="0"/>
              <a:t>50 备注：音乐会员 </a:t>
            </a:r>
            <a:endParaRPr lang="en-US" altLang="zh-CN" dirty="0"/>
          </a:p>
          <a:p>
            <a:pPr marL="393065" lvl="1" indent="0">
              <a:buNone/>
            </a:pPr>
            <a:r>
              <a:rPr lang="en-US" altLang="zh-CN" dirty="0"/>
              <a:t> //测试备注</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4932045" y="764540"/>
            <a:ext cx="3025140" cy="5370830"/>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pPr lvl="1"/>
            <a:endParaRPr lang="zh-CN" altLang="en-US" dirty="0"/>
          </a:p>
          <a:p>
            <a:pPr lvl="1"/>
            <a:r>
              <a:rPr lang="zh-CN" altLang="en-US" dirty="0"/>
              <a:t>部署图</a:t>
            </a:r>
            <a:endParaRPr lang="en-US" altLang="zh-CN" dirty="0"/>
          </a:p>
          <a:p>
            <a:pPr marL="393065" lvl="1" indent="0">
              <a:buNone/>
            </a:pP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2" name="图片 1"/>
          <p:cNvPicPr>
            <a:picLocks noChangeAspect="1"/>
          </p:cNvPicPr>
          <p:nvPr>
            <p:custDataLst>
              <p:tags r:id="rId1"/>
            </p:custDataLst>
          </p:nvPr>
        </p:nvPicPr>
        <p:blipFill>
          <a:blip r:embed="rId2"/>
          <a:stretch>
            <a:fillRect/>
          </a:stretch>
        </p:blipFill>
        <p:spPr>
          <a:xfrm>
            <a:off x="2843530" y="2233930"/>
            <a:ext cx="5069205" cy="3860800"/>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pPr marL="393065" lvl="1" indent="0">
              <a:buNone/>
            </a:pPr>
            <a:r>
              <a:rPr lang="zh-CN" altLang="en-US" dirty="0"/>
              <a:t>“简约记账系统”采用分布式部署的方式，其中“Electronic ledgerApp”子系统部署在前端基于Android studio 的虚拟机上；“Cost Data”子系统部署在后端计算节点部署了MySQL 数据库管理系统，以保存系统中的花销信息</a:t>
            </a:r>
            <a:endParaRPr lang="zh-CN" altLang="en-US" dirty="0"/>
          </a:p>
          <a:p>
            <a:pPr marL="393065" lvl="1" indent="0">
              <a:buNone/>
            </a:pP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graphicFrame>
        <p:nvGraphicFramePr>
          <p:cNvPr id="2" name="表格 1"/>
          <p:cNvGraphicFramePr/>
          <p:nvPr>
            <p:custDataLst>
              <p:tags r:id="rId1"/>
            </p:custDataLst>
          </p:nvPr>
        </p:nvGraphicFramePr>
        <p:xfrm>
          <a:off x="953770" y="3900170"/>
          <a:ext cx="7479030" cy="2045970"/>
        </p:xfrm>
        <a:graphic>
          <a:graphicData uri="http://schemas.openxmlformats.org/drawingml/2006/table">
            <a:tbl>
              <a:tblPr/>
              <a:tblGrid>
                <a:gridCol w="3739515"/>
                <a:gridCol w="3739515"/>
              </a:tblGrid>
              <a:tr h="579120">
                <a:tc>
                  <a:txBody>
                    <a:bodyPr/>
                    <a:p>
                      <a:pPr indent="0" algn="ctr">
                        <a:buNone/>
                      </a:pPr>
                      <a:r>
                        <a:rPr lang="en-US" sz="2800" b="1">
                          <a:latin typeface="仿宋" panose="02010609060101010101" charset="-122"/>
                          <a:ea typeface="仿宋" panose="02010609060101010101" charset="-122"/>
                          <a:cs typeface="仿宋" panose="02010609060101010101" charset="-122"/>
                        </a:rPr>
                        <a:t>系统组成部分</a:t>
                      </a:r>
                      <a:endParaRPr lang="en-US" altLang="en-US" sz="28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D8D8D8"/>
                    </a:solidFill>
                  </a:tcPr>
                </a:tc>
                <a:tc>
                  <a:txBody>
                    <a:bodyPr/>
                    <a:p>
                      <a:pPr indent="0" algn="ctr">
                        <a:buNone/>
                      </a:pPr>
                      <a:r>
                        <a:rPr lang="en-US" sz="2800" b="1">
                          <a:latin typeface="仿宋" panose="02010609060101010101" charset="-122"/>
                          <a:ea typeface="仿宋" panose="02010609060101010101" charset="-122"/>
                          <a:cs typeface="仿宋" panose="02010609060101010101" charset="-122"/>
                        </a:rPr>
                        <a:t>外部环境</a:t>
                      </a:r>
                      <a:endParaRPr lang="en-US" altLang="en-US" sz="28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D8D8D8"/>
                    </a:solidFill>
                  </a:tcPr>
                </a:tc>
              </a:tr>
              <a:tr h="732790">
                <a:tc>
                  <a:txBody>
                    <a:bodyPr/>
                    <a:p>
                      <a:pPr indent="0" algn="ctr">
                        <a:buNone/>
                      </a:pPr>
                      <a:r>
                        <a:rPr lang="en-US" sz="2800" b="0">
                          <a:latin typeface="仿宋" panose="02010609060101010101" charset="-122"/>
                          <a:ea typeface="仿宋" panose="02010609060101010101" charset="-122"/>
                          <a:cs typeface="仿宋" panose="02010609060101010101" charset="-122"/>
                        </a:rPr>
                        <a:t>服务</a:t>
                      </a:r>
                      <a:r>
                        <a:rPr lang="zh-CN" altLang="en-US" sz="2800" b="0">
                          <a:latin typeface="仿宋" panose="02010609060101010101" charset="-122"/>
                          <a:ea typeface="仿宋" panose="02010609060101010101" charset="-122"/>
                          <a:cs typeface="仿宋" panose="02010609060101010101" charset="-122"/>
                        </a:rPr>
                        <a:t>端</a:t>
                      </a:r>
                      <a:endParaRPr lang="zh-CN" altLang="en-US" sz="2800" b="0">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latin typeface="仿宋" panose="02010609060101010101" charset="-122"/>
                          <a:ea typeface="仿宋" panose="02010609060101010101" charset="-122"/>
                          <a:cs typeface="仿宋" panose="02010609060101010101" charset="-122"/>
                        </a:rPr>
                        <a:t>Windows</a:t>
                      </a:r>
                      <a:endParaRPr lang="en-US" altLang="en-US" sz="2800" b="0">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4060">
                <a:tc>
                  <a:txBody>
                    <a:bodyPr/>
                    <a:p>
                      <a:pPr indent="0" algn="ctr">
                        <a:buNone/>
                      </a:pPr>
                      <a:r>
                        <a:rPr lang="en-US" sz="2800" b="0">
                          <a:latin typeface="仿宋" panose="02010609060101010101" charset="-122"/>
                          <a:ea typeface="仿宋" panose="02010609060101010101" charset="-122"/>
                          <a:cs typeface="仿宋" panose="02010609060101010101" charset="-122"/>
                        </a:rPr>
                        <a:t>手机客户端</a:t>
                      </a:r>
                      <a:endParaRPr lang="en-US" altLang="en-US" sz="2800" b="0">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latin typeface="仿宋" panose="02010609060101010101" charset="-122"/>
                          <a:ea typeface="仿宋" panose="02010609060101010101" charset="-122"/>
                          <a:cs typeface="仿宋" panose="02010609060101010101" charset="-122"/>
                        </a:rPr>
                        <a:t>Android studio</a:t>
                      </a:r>
                      <a:endParaRPr lang="en-US" altLang="en-US" sz="2800" b="0">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dirty="0"/>
              <a:t>演示软件系统的运行情况</a:t>
            </a:r>
            <a:endParaRPr lang="zh-CN" altLang="en-US" dirty="0"/>
          </a:p>
          <a:p>
            <a:pPr lvl="1"/>
            <a:r>
              <a:rPr lang="zh-CN" altLang="en-US" dirty="0"/>
              <a:t>运行目标软件系统，操作和演示软件系统，或者播放实际运行的演示效果视频</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加入开源社区</a:t>
            </a:r>
            <a:endParaRPr lang="zh-CN" altLang="en-US"/>
          </a:p>
          <a:p>
            <a:pPr lvl="1"/>
            <a:r>
              <a:rPr lang="en-US" altLang="zh-CN"/>
              <a:t>CSDN</a:t>
            </a:r>
            <a:r>
              <a:rPr lang="zh-CN" altLang="en-US"/>
              <a:t>、</a:t>
            </a:r>
            <a:r>
              <a:t>gitee</a:t>
            </a:r>
          </a:p>
          <a:p>
            <a:pPr marL="393065" lvl="1" indent="0">
              <a:buNone/>
            </a:pPr>
          </a:p>
          <a:p>
            <a:r>
              <a:rPr lang="zh-CN" altLang="en-US"/>
              <a:t>解决软件开发问题</a:t>
            </a:r>
            <a:endParaRPr lang="zh-CN" altLang="en-US"/>
          </a:p>
          <a:p>
            <a:pPr lvl="1"/>
            <a:r>
              <a:rPr lang="zh-CN" altLang="en-US"/>
              <a:t>了解电子记账本的代码编写原则，界面的编写与跳转，功能与功能之间的逻辑关系</a:t>
            </a:r>
            <a:endParaRPr lang="zh-CN" altLang="en-US"/>
          </a:p>
          <a:p>
            <a:pPr lvl="1"/>
            <a:r>
              <a:rPr lang="zh-CN" altLang="en-US"/>
              <a:t>通过开源社区了解并解读原始代码，在此基础上加入新功能，并测试新功能与原始功能的兼容性。</a:t>
            </a:r>
            <a:endParaRPr lang="zh-CN" altLang="en-US"/>
          </a:p>
          <a:p>
            <a:pPr lvl="1"/>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90000" lnSpcReduction="10000"/>
          </a:bodyPr>
          <a:lstStyle/>
          <a:p>
            <a:r>
              <a:rPr lang="zh-CN" altLang="en-US" dirty="0">
                <a:sym typeface="+mn-ea"/>
              </a:rPr>
              <a:t>实践的收获</a:t>
            </a:r>
            <a:endParaRPr lang="en-US" altLang="zh-CN" dirty="0"/>
          </a:p>
          <a:p>
            <a:pPr marL="109855" indent="0">
              <a:buNone/>
            </a:pPr>
            <a:endParaRPr lang="en-US" altLang="zh-CN" dirty="0"/>
          </a:p>
          <a:p>
            <a:pPr marL="109855" indent="0">
              <a:buNone/>
            </a:pPr>
            <a:r>
              <a:rPr lang="en-US" altLang="zh-CN" dirty="0"/>
              <a:t>在软件工程课设期间，我意识到编写代码仅仅是软件开发的一小部分。还需会画各种软件工程的设计图，此次课设结束我对各种类图，流程图等有了进一步的掌握和深入的理解。如果你想成为一名程序员而不仅仅是一名码农，软件工程将是你的必修课程。软件工程不但可以教你如何编写高内聚低耦合这类质量更高的代码，而且还能让你跳出代码，从工程的角度看待软件开发，这也是想要成为领导者的必备素质。软件工程博大精深，在今后的学习工作中，软件工程相关的知识一定会让我更好的理解那些软件开发大佬们的做法，让我能站在巨人的肩膀上去眺望远方</a:t>
            </a: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t>心得和体会</a:t>
            </a:r>
            <a:endParaRPr lang="en-US" altLang="zh-CN" dirty="0"/>
          </a:p>
          <a:p>
            <a:endParaRPr lang="en-US" altLang="zh-CN" dirty="0"/>
          </a:p>
          <a:p>
            <a:pPr marL="109855" indent="0">
              <a:buNone/>
            </a:pPr>
            <a:r>
              <a:rPr lang="en-US" altLang="zh-CN" dirty="0"/>
              <a:t>团队协作是落实软件开发的保证。软件项目开发工程通常由多个人合作完成，因此团队协作是保障软件开发质量的关键。有效的团队协作意味着线上端与线下端十万头无脑猪塞在同一空间里都能顺畅合作。良好的团队合作包括沟通、配合和问题解决等方面的实践。因此，要求参得进软件团队时，有必要快速适应团队的工作方式，规模、角色、制度的不断变化和迭代式的工作流程</a:t>
            </a: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t>困难和问题</a:t>
            </a:r>
            <a:endParaRPr lang="en-US" altLang="zh-CN" dirty="0"/>
          </a:p>
          <a:p>
            <a:endParaRPr lang="en-US" altLang="zh-CN" dirty="0"/>
          </a:p>
          <a:p>
            <a:pPr marL="109855" indent="0">
              <a:buNone/>
            </a:pPr>
            <a:endParaRPr lang="en-US" altLang="zh-CN" dirty="0"/>
          </a:p>
          <a:p>
            <a:pPr marL="109855" indent="0">
              <a:buNone/>
            </a:pPr>
            <a:r>
              <a:rPr lang="en-US" altLang="zh-CN" dirty="0"/>
              <a:t>关键困难在代码编写</a:t>
            </a:r>
            <a:r>
              <a:rPr lang="zh-CN" altLang="en-US" dirty="0"/>
              <a:t>，各种功能之间的逻辑关系，如何编写界面，以及界面的跳转。还有文档与系统不对等，导致我们分析软件功能不彻底。</a:t>
            </a:r>
            <a:endParaRPr lang="zh-CN" altLang="en-US"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TABLE_BEAUTIFY" val="smartTable{96cc0cfa-ad58-40ca-bbf6-d5f2321802eb}"/>
  <p:tag name="TABLE_ENDDRAG_ORIGIN_RECT" val="587*317"/>
  <p:tag name="TABLE_ENDDRAG_RECT" val="70*162*587*317"/>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UNIT_TABLE_BEAUTIFY" val="smartTable{9fc4192c-bd16-4d35-96b5-121ea87f5a51}"/>
  <p:tag name="TABLE_ENDDRAG_ORIGIN_RECT" val="544*155"/>
  <p:tag name="TABLE_ENDDRAG_RECT" val="75*307*544*155"/>
</p:tagLst>
</file>

<file path=ppt/tags/tag36.xml><?xml version="1.0" encoding="utf-8"?>
<p:tagLst xmlns:p="http://schemas.openxmlformats.org/presentationml/2006/main">
  <p:tag name="KSO_WPP_MARK_KEY" val="343d68e5-f4ae-4f35-ad62-952e17252788"/>
  <p:tag name="COMMONDATA" val="eyJoZGlkIjoiNzA4Mjk5Y2JkNTRhMDRlYTc0NzAwNWQyZjAwNDZkMTk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3933</Words>
  <Application>WPS 演示</Application>
  <PresentationFormat>全屏显示(4:3)</PresentationFormat>
  <Paragraphs>446</Paragraphs>
  <Slides>54</Slides>
  <Notes>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54</vt:i4>
      </vt:variant>
    </vt:vector>
  </HeadingPairs>
  <TitlesOfParts>
    <vt:vector size="67" baseType="lpstr">
      <vt:lpstr>Arial</vt:lpstr>
      <vt:lpstr>宋体</vt:lpstr>
      <vt:lpstr>Wingdings</vt:lpstr>
      <vt:lpstr>Times New Roman</vt:lpstr>
      <vt:lpstr>Wingdings 3</vt:lpstr>
      <vt:lpstr>Verdana</vt:lpstr>
      <vt:lpstr>Wingdings 2</vt:lpstr>
      <vt:lpstr>微软雅黑</vt:lpstr>
      <vt:lpstr>仿宋</vt:lpstr>
      <vt:lpstr>Lucida Sans Unicode</vt:lpstr>
      <vt:lpstr>Arial Unicode MS</vt:lpstr>
      <vt:lpstr>黑体</vt:lpstr>
      <vt:lpstr>聚合</vt:lpstr>
      <vt:lpstr>软件工程课程实践汇报 “简约记账”</vt:lpstr>
      <vt:lpstr>汇报内容</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代码编写</vt:lpstr>
      <vt:lpstr>软件质量与保证</vt:lpstr>
      <vt:lpstr>软件质量与保证</vt:lpstr>
      <vt:lpstr>软件质量与保证</vt:lpstr>
      <vt:lpstr>软件质量与保证</vt:lpstr>
      <vt:lpstr>软件质量与保证</vt:lpstr>
      <vt:lpstr>软件测试</vt:lpstr>
      <vt:lpstr>软件测试</vt:lpstr>
      <vt:lpstr>软件测试</vt:lpstr>
      <vt:lpstr>软件测试</vt:lpstr>
      <vt:lpstr>软件测试</vt:lpstr>
      <vt:lpstr>软件测试</vt:lpstr>
      <vt:lpstr>系统部署与运行</vt:lpstr>
      <vt:lpstr>系统部署与运行</vt:lpstr>
      <vt:lpstr>系统部署与运行</vt:lpstr>
      <vt:lpstr>开源社区的使用</vt:lpstr>
      <vt:lpstr>实践收获与感受</vt:lpstr>
      <vt:lpstr>实践收获与感受</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ASUS</cp:lastModifiedBy>
  <cp:revision>327</cp:revision>
  <dcterms:created xsi:type="dcterms:W3CDTF">2113-01-01T00:00:00Z</dcterms:created>
  <dcterms:modified xsi:type="dcterms:W3CDTF">2023-11-12T08:26:01Z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2052-11.1.0.15319</vt:lpwstr>
  </property>
  <property fmtid="{D5CDD505-2E9C-101B-9397-08002B2CF9AE}" pid="4" name="ICV">
    <vt:lpwstr>D492C436F5954EF58327EA4B2026BCE3_13</vt:lpwstr>
  </property>
</Properties>
</file>