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56"/>
  </p:handoutMasterIdLst>
  <p:sldIdLst>
    <p:sldId id="256" r:id="rId3"/>
    <p:sldId id="321" r:id="rId4"/>
    <p:sldId id="333" r:id="rId6"/>
    <p:sldId id="347" r:id="rId7"/>
    <p:sldId id="348" r:id="rId8"/>
    <p:sldId id="349" r:id="rId9"/>
    <p:sldId id="350" r:id="rId10"/>
    <p:sldId id="351" r:id="rId11"/>
    <p:sldId id="352" r:id="rId12"/>
    <p:sldId id="353" r:id="rId13"/>
    <p:sldId id="354" r:id="rId14"/>
    <p:sldId id="411" r:id="rId15"/>
    <p:sldId id="357" r:id="rId16"/>
    <p:sldId id="358" r:id="rId17"/>
    <p:sldId id="360" r:id="rId18"/>
    <p:sldId id="359" r:id="rId19"/>
    <p:sldId id="361" r:id="rId20"/>
    <p:sldId id="362" r:id="rId21"/>
    <p:sldId id="363" r:id="rId22"/>
    <p:sldId id="364" r:id="rId23"/>
    <p:sldId id="365" r:id="rId24"/>
    <p:sldId id="366" r:id="rId25"/>
    <p:sldId id="412" r:id="rId26"/>
    <p:sldId id="368" r:id="rId27"/>
    <p:sldId id="376" r:id="rId28"/>
    <p:sldId id="377" r:id="rId29"/>
    <p:sldId id="470" r:id="rId30"/>
    <p:sldId id="369" r:id="rId31"/>
    <p:sldId id="370" r:id="rId32"/>
    <p:sldId id="379" r:id="rId33"/>
    <p:sldId id="380" r:id="rId34"/>
    <p:sldId id="371" r:id="rId35"/>
    <p:sldId id="373" r:id="rId36"/>
    <p:sldId id="375" r:id="rId37"/>
    <p:sldId id="382" r:id="rId38"/>
    <p:sldId id="471" r:id="rId39"/>
    <p:sldId id="413" r:id="rId40"/>
    <p:sldId id="390" r:id="rId41"/>
    <p:sldId id="391" r:id="rId42"/>
    <p:sldId id="388" r:id="rId43"/>
    <p:sldId id="389" r:id="rId44"/>
    <p:sldId id="392" r:id="rId45"/>
    <p:sldId id="394" r:id="rId46"/>
    <p:sldId id="393" r:id="rId47"/>
    <p:sldId id="414" r:id="rId48"/>
    <p:sldId id="404" r:id="rId49"/>
    <p:sldId id="406" r:id="rId50"/>
    <p:sldId id="415" r:id="rId51"/>
    <p:sldId id="418" r:id="rId52"/>
    <p:sldId id="419" r:id="rId53"/>
    <p:sldId id="420" r:id="rId54"/>
    <p:sldId id="319" r:id="rId55"/>
  </p:sldIdLst>
  <p:sldSz cx="9144000" cy="6858000" type="screen4x3"/>
  <p:notesSz cx="7099300" cy="10234295"/>
  <p:custDataLst>
    <p:tags r:id="rId60"/>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079"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38" autoAdjust="0"/>
    <p:restoredTop sz="95494" autoAdjust="0"/>
  </p:normalViewPr>
  <p:slideViewPr>
    <p:cSldViewPr showGuides="1">
      <p:cViewPr varScale="1">
        <p:scale>
          <a:sx n="57" d="100"/>
          <a:sy n="57" d="100"/>
        </p:scale>
        <p:origin x="66" y="402"/>
      </p:cViewPr>
      <p:guideLst>
        <p:guide orient="horz" pos="2079"/>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102"/>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0" Type="http://schemas.openxmlformats.org/officeDocument/2006/relationships/tags" Target="tags/tag65.xml"/><Relationship Id="rId6" Type="http://schemas.openxmlformats.org/officeDocument/2006/relationships/slide" Target="slides/slide3.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handoutMaster" Target="handoutMasters/handoutMaster1.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tags" Target="../tags/tag5.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tags" Target="../tags/tag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image" Target="../media/image5.png"/><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15.xml"/><Relationship Id="rId3" Type="http://schemas.openxmlformats.org/officeDocument/2006/relationships/image" Target="../media/image6.png"/><Relationship Id="rId2" Type="http://schemas.openxmlformats.org/officeDocument/2006/relationships/tags" Target="../tags/tag14.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2.xml"/><Relationship Id="rId6" Type="http://schemas.openxmlformats.org/officeDocument/2006/relationships/tags" Target="../tags/tag20.xml"/><Relationship Id="rId5" Type="http://schemas.openxmlformats.org/officeDocument/2006/relationships/image" Target="../media/image8.png"/><Relationship Id="rId4" Type="http://schemas.openxmlformats.org/officeDocument/2006/relationships/tags" Target="../tags/tag19.xml"/><Relationship Id="rId3" Type="http://schemas.openxmlformats.org/officeDocument/2006/relationships/image" Target="../media/image7.png"/><Relationship Id="rId2" Type="http://schemas.openxmlformats.org/officeDocument/2006/relationships/tags" Target="../tags/tag18.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2.xml"/><Relationship Id="rId6" Type="http://schemas.openxmlformats.org/officeDocument/2006/relationships/tags" Target="../tags/tag24.xml"/><Relationship Id="rId5" Type="http://schemas.openxmlformats.org/officeDocument/2006/relationships/image" Target="../media/image10.png"/><Relationship Id="rId4" Type="http://schemas.openxmlformats.org/officeDocument/2006/relationships/tags" Target="../tags/tag23.xml"/><Relationship Id="rId3" Type="http://schemas.openxmlformats.org/officeDocument/2006/relationships/image" Target="../media/image9.png"/><Relationship Id="rId2" Type="http://schemas.openxmlformats.org/officeDocument/2006/relationships/tags" Target="../tags/tag2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2.xml"/><Relationship Id="rId6" Type="http://schemas.openxmlformats.org/officeDocument/2006/relationships/tags" Target="../tags/tag28.xml"/><Relationship Id="rId5" Type="http://schemas.openxmlformats.org/officeDocument/2006/relationships/image" Target="../media/image12.png"/><Relationship Id="rId4" Type="http://schemas.openxmlformats.org/officeDocument/2006/relationships/tags" Target="../tags/tag27.xml"/><Relationship Id="rId3" Type="http://schemas.openxmlformats.org/officeDocument/2006/relationships/image" Target="../media/image11.png"/><Relationship Id="rId2" Type="http://schemas.openxmlformats.org/officeDocument/2006/relationships/tags" Target="../tags/tag26.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32.xml"/><Relationship Id="rId3" Type="http://schemas.openxmlformats.org/officeDocument/2006/relationships/image" Target="../media/image13.png"/><Relationship Id="rId2" Type="http://schemas.openxmlformats.org/officeDocument/2006/relationships/tags" Target="../tags/tag31.xml"/><Relationship Id="rId1" Type="http://schemas.openxmlformats.org/officeDocument/2006/relationships/tags" Target="../tags/tag30.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35.xml"/><Relationship Id="rId3" Type="http://schemas.openxmlformats.org/officeDocument/2006/relationships/image" Target="../media/image14.png"/><Relationship Id="rId2" Type="http://schemas.openxmlformats.org/officeDocument/2006/relationships/tags" Target="../tags/tag34.xml"/><Relationship Id="rId1" Type="http://schemas.openxmlformats.org/officeDocument/2006/relationships/tags" Target="../tags/tag33.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38.xml"/><Relationship Id="rId3" Type="http://schemas.openxmlformats.org/officeDocument/2006/relationships/image" Target="../media/image15.png"/><Relationship Id="rId2" Type="http://schemas.openxmlformats.org/officeDocument/2006/relationships/tags" Target="../tags/tag37.xml"/><Relationship Id="rId1" Type="http://schemas.openxmlformats.org/officeDocument/2006/relationships/tags" Target="../tags/tag3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42.xml"/><Relationship Id="rId3" Type="http://schemas.openxmlformats.org/officeDocument/2006/relationships/image" Target="../media/image16.png"/><Relationship Id="rId2" Type="http://schemas.openxmlformats.org/officeDocument/2006/relationships/tags" Target="../tags/tag41.xml"/><Relationship Id="rId1" Type="http://schemas.openxmlformats.org/officeDocument/2006/relationships/tags" Target="../tags/tag40.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45.xml"/><Relationship Id="rId3" Type="http://schemas.openxmlformats.org/officeDocument/2006/relationships/image" Target="../media/image17.png"/><Relationship Id="rId2" Type="http://schemas.openxmlformats.org/officeDocument/2006/relationships/tags" Target="../tags/tag44.xml"/><Relationship Id="rId1" Type="http://schemas.openxmlformats.org/officeDocument/2006/relationships/tags" Target="../tags/tag43.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tags" Target="../tags/tag47.xml"/><Relationship Id="rId2" Type="http://schemas.openxmlformats.org/officeDocument/2006/relationships/image" Target="../media/image18.png"/><Relationship Id="rId1" Type="http://schemas.openxmlformats.org/officeDocument/2006/relationships/tags" Target="../tags/tag46.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tags" Target="../tags/tag50.xml"/><Relationship Id="rId3" Type="http://schemas.openxmlformats.org/officeDocument/2006/relationships/image" Target="../media/image19.png"/><Relationship Id="rId2" Type="http://schemas.openxmlformats.org/officeDocument/2006/relationships/tags" Target="../tags/tag49.xml"/><Relationship Id="rId1" Type="http://schemas.openxmlformats.org/officeDocument/2006/relationships/tags" Target="../tags/tag4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2.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6.xml"/><Relationship Id="rId7" Type="http://schemas.openxmlformats.org/officeDocument/2006/relationships/slideLayout" Target="../slideLayouts/slideLayout2.xml"/><Relationship Id="rId6" Type="http://schemas.openxmlformats.org/officeDocument/2006/relationships/tags" Target="../tags/tag61.xml"/><Relationship Id="rId5" Type="http://schemas.openxmlformats.org/officeDocument/2006/relationships/image" Target="../media/image21.png"/><Relationship Id="rId4" Type="http://schemas.openxmlformats.org/officeDocument/2006/relationships/tags" Target="../tags/tag60.xml"/><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tags" Target="../tags/tag5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a:bodyPr>
          <a:lstStyle/>
          <a:p>
            <a:pPr algn="ctr">
              <a:lnSpc>
                <a:spcPct val="150000"/>
              </a:lnSpc>
              <a:defRPr/>
            </a:pPr>
            <a:r>
              <a:rPr lang="zh-CN" altLang="en-US" sz="2800" dirty="0">
                <a:solidFill>
                  <a:schemeClr val="tx1"/>
                </a:solidFill>
                <a:latin typeface="微软雅黑" panose="020B0503020204020204" pitchFamily="34" charset="-122"/>
                <a:ea typeface="微软雅黑" panose="020B0503020204020204" pitchFamily="34" charset="-122"/>
              </a:rPr>
              <a:t>软件工程课程综合实践汇报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“阅读和维护开源软件”</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294380" y="3300095"/>
            <a:ext cx="3048000" cy="1076325"/>
          </a:xfrm>
          <a:prstGeom prst="rect">
            <a:avLst/>
          </a:prstGeom>
          <a:noFill/>
        </p:spPr>
        <p:txBody>
          <a:bodyPr wrap="square" rtlCol="0">
            <a:spAutoFit/>
          </a:bodyPr>
          <a:p>
            <a:r>
              <a:rPr lang="zh-CN" altLang="en-US" sz="1600"/>
              <a:t>组长：</a:t>
            </a:r>
            <a:r>
              <a:rPr lang="en-US" altLang="zh-CN" sz="1600"/>
              <a:t>210340116 </a:t>
            </a:r>
            <a:r>
              <a:rPr lang="zh-CN" altLang="en-US" sz="1600"/>
              <a:t>齐翀</a:t>
            </a:r>
            <a:endParaRPr lang="zh-CN" altLang="en-US" sz="1600"/>
          </a:p>
          <a:p>
            <a:r>
              <a:rPr lang="zh-CN" altLang="en-US" sz="1600"/>
              <a:t>组员：</a:t>
            </a:r>
            <a:r>
              <a:rPr lang="en-US" altLang="zh-CN" sz="1600"/>
              <a:t>210340113 </a:t>
            </a:r>
            <a:r>
              <a:rPr lang="zh-CN" altLang="en-US" sz="1600"/>
              <a:t>南晓博</a:t>
            </a:r>
            <a:endParaRPr lang="zh-CN" altLang="en-US" sz="1600"/>
          </a:p>
          <a:p>
            <a:pPr indent="457200"/>
            <a:r>
              <a:rPr lang="en-US" altLang="zh-CN" sz="1600"/>
              <a:t>   210340114 </a:t>
            </a:r>
            <a:r>
              <a:rPr lang="zh-CN" altLang="en-US" sz="1600"/>
              <a:t>牛源</a:t>
            </a:r>
            <a:endParaRPr lang="zh-CN" altLang="en-US" sz="1600"/>
          </a:p>
          <a:p>
            <a:pPr indent="457200"/>
            <a:r>
              <a:rPr lang="en-US" altLang="zh-CN" sz="1600"/>
              <a:t>   210340115 </a:t>
            </a:r>
            <a:r>
              <a:rPr lang="zh-CN" altLang="en-US" sz="1600"/>
              <a:t>蒲崔磊</a:t>
            </a:r>
            <a:endParaRPr lang="zh-CN" altLang="en-US" sz="160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rgbClr val="FF0000"/>
                </a:solidFill>
              </a:rPr>
              <a:t>泛读开源代码</a:t>
            </a:r>
            <a:endParaRPr lang="en-US" altLang="zh-CN" dirty="0">
              <a:solidFill>
                <a:srgbClr val="FF0000"/>
              </a:solidFill>
            </a:endParaRPr>
          </a:p>
          <a:p>
            <a:r>
              <a:rPr lang="zh-CN" altLang="en-US" dirty="0"/>
              <a:t>分析代码质量</a:t>
            </a:r>
            <a:endParaRPr lang="en-US" altLang="zh-CN" dirty="0"/>
          </a:p>
          <a:p>
            <a:r>
              <a:rPr lang="zh-CN" altLang="en-US" dirty="0"/>
              <a:t>标注开源代码</a:t>
            </a:r>
            <a:endParaRPr lang="en-US" altLang="zh-CN" dirty="0"/>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“小米便签”开源软件概况</a:t>
            </a:r>
            <a:endParaRPr lang="en-US" altLang="zh-CN" dirty="0"/>
          </a:p>
          <a:p>
            <a:pPr lvl="1"/>
            <a:r>
              <a:rPr lang="zh-CN" altLang="en-US" dirty="0"/>
              <a:t>共有</a:t>
            </a:r>
            <a:r>
              <a:rPr lang="en-US" altLang="zh-CN" b="1" dirty="0">
                <a:solidFill>
                  <a:schemeClr val="tx1"/>
                </a:solidFill>
                <a:highlight>
                  <a:srgbClr val="FFFF00"/>
                </a:highlight>
              </a:rPr>
              <a:t>10334</a:t>
            </a:r>
            <a:r>
              <a:rPr lang="zh-CN" altLang="en-US" b="1" dirty="0">
                <a:solidFill>
                  <a:schemeClr val="tx1"/>
                </a:solidFill>
                <a:highlight>
                  <a:srgbClr val="FFFF00"/>
                </a:highlight>
              </a:rPr>
              <a:t>行程序代码</a:t>
            </a:r>
            <a:r>
              <a:rPr lang="zh-CN" altLang="en-US" dirty="0"/>
              <a:t>，其中有效代码行（非空行、非注释行等）占</a:t>
            </a:r>
            <a:r>
              <a:rPr lang="en-US" altLang="zh-CN" dirty="0"/>
              <a:t>75%</a:t>
            </a:r>
            <a:r>
              <a:rPr lang="zh-CN" altLang="en-US" dirty="0"/>
              <a:t>，约为</a:t>
            </a:r>
            <a:r>
              <a:rPr lang="en-US" altLang="zh-CN" dirty="0"/>
              <a:t>7714</a:t>
            </a:r>
            <a:r>
              <a:rPr lang="zh-CN" altLang="en-US" dirty="0"/>
              <a:t>行。</a:t>
            </a:r>
            <a:endParaRPr lang="zh-CN" altLang="en-US" dirty="0"/>
          </a:p>
          <a:p>
            <a:pPr lvl="1"/>
            <a:r>
              <a:rPr lang="zh-CN" altLang="en-US" dirty="0"/>
              <a:t>共有</a:t>
            </a:r>
            <a:r>
              <a:rPr lang="en-US" altLang="zh-CN" b="1" dirty="0">
                <a:solidFill>
                  <a:schemeClr val="tx1"/>
                </a:solidFill>
                <a:highlight>
                  <a:srgbClr val="FFFF00"/>
                </a:highlight>
              </a:rPr>
              <a:t>6个程序包</a:t>
            </a:r>
            <a:r>
              <a:rPr lang="zh-CN" altLang="en-US" dirty="0"/>
              <a:t>，每个程序包各包含一组对象类和子包。其中</a:t>
            </a:r>
            <a:r>
              <a:rPr lang="en-US" altLang="zh-CN" dirty="0" err="1"/>
              <a:t>gtask</a:t>
            </a:r>
            <a:r>
              <a:rPr lang="zh-CN" altLang="en-US" dirty="0"/>
              <a:t>程序包中有</a:t>
            </a:r>
            <a:r>
              <a:rPr lang="en-US" altLang="zh-CN" dirty="0"/>
              <a:t>3</a:t>
            </a:r>
            <a:r>
              <a:rPr lang="zh-CN" altLang="en-US" dirty="0"/>
              <a:t>个子包。</a:t>
            </a:r>
            <a:endParaRPr lang="zh-CN" altLang="en-US" dirty="0"/>
          </a:p>
          <a:p>
            <a:pPr lvl="1"/>
            <a:r>
              <a:rPr lang="zh-CN" altLang="en-US" dirty="0"/>
              <a:t>共有</a:t>
            </a:r>
            <a:r>
              <a:rPr lang="en-US" altLang="zh-CN" b="1" dirty="0">
                <a:solidFill>
                  <a:schemeClr val="tx1"/>
                </a:solidFill>
                <a:highlight>
                  <a:srgbClr val="FFFF00"/>
                </a:highlight>
              </a:rPr>
              <a:t>41个类</a:t>
            </a:r>
            <a:r>
              <a:rPr lang="zh-CN" altLang="en-US" dirty="0"/>
              <a:t>，</a:t>
            </a:r>
            <a:r>
              <a:rPr lang="en-US" altLang="zh-CN" b="1" dirty="0">
                <a:solidFill>
                  <a:schemeClr val="tx1"/>
                </a:solidFill>
                <a:highlight>
                  <a:srgbClr val="FFFF00"/>
                </a:highlight>
              </a:rPr>
              <a:t>170个文件</a:t>
            </a:r>
            <a:r>
              <a:rPr lang="zh-CN" altLang="en-US" dirty="0"/>
              <a:t>，</a:t>
            </a:r>
            <a:r>
              <a:rPr lang="en-US" altLang="zh-CN" b="1" dirty="0">
                <a:solidFill>
                  <a:schemeClr val="tx1"/>
                </a:solidFill>
                <a:highlight>
                  <a:srgbClr val="FFFF00"/>
                </a:highlight>
              </a:rPr>
              <a:t>471个类方法</a:t>
            </a:r>
            <a:r>
              <a:rPr lang="zh-CN" altLang="en-US" dirty="0"/>
              <a:t>。</a:t>
            </a:r>
            <a:endParaRPr lang="zh-CN" altLang="en-US" dirty="0"/>
          </a:p>
          <a:p>
            <a:pPr lvl="1"/>
            <a:r>
              <a:rPr lang="zh-CN" altLang="zh-CN" dirty="0"/>
              <a:t>拓展功能能，在</a:t>
            </a:r>
            <a:r>
              <a:rPr lang="en-US" altLang="zh-CN" dirty="0"/>
              <a:t>UI</a:t>
            </a:r>
            <a:r>
              <a:rPr lang="zh-CN" altLang="en-US" dirty="0"/>
              <a:t>包下添加了</a:t>
            </a:r>
            <a:r>
              <a:rPr lang="en-US" altLang="zh-CN" dirty="0">
                <a:highlight>
                  <a:srgbClr val="FFFF00"/>
                </a:highlight>
              </a:rPr>
              <a:t>2</a:t>
            </a:r>
            <a:r>
              <a:rPr lang="zh-CN" altLang="en-US" dirty="0">
                <a:highlight>
                  <a:srgbClr val="FFFF00"/>
                </a:highlight>
              </a:rPr>
              <a:t>个类</a:t>
            </a:r>
            <a:r>
              <a:rPr lang="zh-CN" altLang="en-US" dirty="0"/>
              <a:t>，在</a:t>
            </a:r>
            <a:r>
              <a:rPr lang="en-US" altLang="zh-CN" dirty="0"/>
              <a:t>UI</a:t>
            </a:r>
            <a:r>
              <a:rPr lang="zh-CN" altLang="en-US" dirty="0"/>
              <a:t>包的</a:t>
            </a:r>
            <a:r>
              <a:rPr lang="en-US" altLang="zh-CN" dirty="0"/>
              <a:t>NoteEditActivity</a:t>
            </a:r>
            <a:r>
              <a:rPr lang="zh-CN" altLang="en-US" dirty="0"/>
              <a:t>类下增加了</a:t>
            </a:r>
            <a:r>
              <a:rPr lang="en-US" altLang="zh-CN" dirty="0">
                <a:highlight>
                  <a:srgbClr val="FFFF00"/>
                </a:highlight>
              </a:rPr>
              <a:t>4</a:t>
            </a:r>
            <a:r>
              <a:rPr lang="zh-CN" altLang="en-US" dirty="0">
                <a:highlight>
                  <a:srgbClr val="FFFF00"/>
                </a:highlight>
              </a:rPr>
              <a:t>个方法</a:t>
            </a:r>
            <a:r>
              <a:rPr lang="zh-CN" altLang="en-US" dirty="0"/>
              <a:t>。</a:t>
            </a:r>
            <a:endParaRPr lang="zh-CN" altLang="zh-CN"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ustDataLst>
      <p:tags r:id="rId1"/>
    </p:custData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lstStyle/>
          <a:p>
            <a:r>
              <a:rPr lang="zh-CN" altLang="zh-CN"/>
              <a:t>“小米便签”开源软件的代码组织结构</a:t>
            </a:r>
            <a:endParaRPr lang="en-US" altLang="zh-CN"/>
          </a:p>
          <a:p>
            <a:pPr lvl="1"/>
            <a:r>
              <a:rPr lang="zh-CN" altLang="en-US"/>
              <a:t>“小米便签”的代码组织为</a:t>
            </a:r>
            <a:r>
              <a:rPr lang="en-US" altLang="zh-CN"/>
              <a:t>6</a:t>
            </a:r>
            <a:r>
              <a:rPr lang="zh-CN" altLang="en-US"/>
              <a:t>个程序包，分别为“</a:t>
            </a:r>
            <a:r>
              <a:rPr lang="en-US" altLang="zh-CN"/>
              <a:t>data”</a:t>
            </a:r>
            <a:r>
              <a:rPr lang="zh-CN" altLang="en-US"/>
              <a:t>、“</a:t>
            </a:r>
            <a:r>
              <a:rPr lang="en-US" altLang="zh-CN"/>
              <a:t>gtask”</a:t>
            </a:r>
            <a:r>
              <a:rPr lang="zh-CN" altLang="en-US"/>
              <a:t>、“</a:t>
            </a:r>
            <a:r>
              <a:rPr lang="en-US" altLang="zh-CN"/>
              <a:t>model”</a:t>
            </a:r>
            <a:r>
              <a:rPr lang="zh-CN" altLang="en-US"/>
              <a:t>、“</a:t>
            </a:r>
            <a:r>
              <a:rPr lang="en-US" altLang="zh-CN"/>
              <a:t>tool”</a:t>
            </a:r>
            <a:r>
              <a:rPr lang="zh-CN" altLang="en-US"/>
              <a:t>、“</a:t>
            </a:r>
            <a:r>
              <a:rPr lang="en-US" altLang="zh-CN"/>
              <a:t>ui”</a:t>
            </a:r>
            <a:r>
              <a:rPr lang="zh-CN" altLang="en-US"/>
              <a:t>、“</a:t>
            </a:r>
            <a:r>
              <a:rPr lang="en-US" altLang="zh-CN"/>
              <a:t>widget”</a:t>
            </a:r>
            <a:r>
              <a:rPr lang="zh-CN" altLang="en-US"/>
              <a:t>，其中“</a:t>
            </a:r>
            <a:r>
              <a:rPr lang="en-US" altLang="zh-CN"/>
              <a:t>gtask”</a:t>
            </a:r>
            <a:r>
              <a:rPr lang="zh-CN" altLang="en-US"/>
              <a:t>程序包有三个子包“</a:t>
            </a:r>
            <a:r>
              <a:rPr lang="en-US" altLang="zh-CN"/>
              <a:t>data”</a:t>
            </a:r>
            <a:r>
              <a:rPr lang="zh-CN" altLang="en-US"/>
              <a:t>、“</a:t>
            </a:r>
            <a:r>
              <a:rPr lang="en-US" altLang="zh-CN"/>
              <a:t>exception”</a:t>
            </a:r>
            <a:r>
              <a:rPr lang="zh-CN" altLang="en-US"/>
              <a:t>、“</a:t>
            </a:r>
            <a:r>
              <a:rPr lang="en-US" altLang="zh-CN"/>
              <a:t>remote”</a:t>
            </a:r>
            <a:r>
              <a:rPr lang="zh-CN" altLang="en-US"/>
              <a:t>。</a:t>
            </a:r>
            <a:endParaRPr lang="zh-CN" altLang="en-US"/>
          </a:p>
          <a:p>
            <a:endParaRPr lang="zh-CN" altLang="en-US"/>
          </a:p>
        </p:txBody>
      </p:sp>
      <p:sp>
        <p:nvSpPr>
          <p:cNvPr id="9218" name="标题 1"/>
          <p:cNvSpPr>
            <a:spLocks noGrp="1"/>
          </p:cNvSpPr>
          <p:nvPr>
            <p:ph type="title"/>
          </p:nvPr>
        </p:nvSpPr>
        <p:spPr/>
        <p:txBody>
          <a:bodyPr/>
          <a:lstStyle/>
          <a:p>
            <a:r>
              <a:rPr lang="zh-CN" altLang="en-US"/>
              <a:t>泛读开源代码</a:t>
            </a:r>
            <a:endParaRPr lang="zh-CN" altLang="en-US"/>
          </a:p>
        </p:txBody>
      </p:sp>
      <p:pic>
        <p:nvPicPr>
          <p:cNvPr id="2" name="图片 1"/>
          <p:cNvPicPr>
            <a:picLocks noChangeAspect="1"/>
          </p:cNvPicPr>
          <p:nvPr>
            <p:custDataLst>
              <p:tags r:id="rId2"/>
            </p:custDataLst>
          </p:nvPr>
        </p:nvPicPr>
        <p:blipFill>
          <a:blip r:embed="rId3"/>
          <a:stretch>
            <a:fillRect/>
          </a:stretch>
        </p:blipFill>
        <p:spPr>
          <a:xfrm>
            <a:off x="3203575" y="4005580"/>
            <a:ext cx="1737360" cy="2087880"/>
          </a:xfrm>
          <a:prstGeom prst="rect">
            <a:avLst/>
          </a:prstGeom>
        </p:spPr>
      </p:pic>
      <p:pic>
        <p:nvPicPr>
          <p:cNvPr id="4" name="图片 3"/>
          <p:cNvPicPr>
            <a:picLocks noChangeAspect="1"/>
          </p:cNvPicPr>
          <p:nvPr/>
        </p:nvPicPr>
        <p:blipFill>
          <a:blip r:embed="rId4"/>
          <a:stretch>
            <a:fillRect/>
          </a:stretch>
        </p:blipFill>
        <p:spPr>
          <a:xfrm>
            <a:off x="6443980" y="3213100"/>
            <a:ext cx="2042160" cy="3200400"/>
          </a:xfrm>
          <a:prstGeom prst="rect">
            <a:avLst/>
          </a:prstGeom>
        </p:spPr>
      </p:pic>
      <p:sp>
        <p:nvSpPr>
          <p:cNvPr id="5" name="文本框 4"/>
          <p:cNvSpPr txBox="1"/>
          <p:nvPr/>
        </p:nvSpPr>
        <p:spPr>
          <a:xfrm>
            <a:off x="5334000" y="5949315"/>
            <a:ext cx="1109980" cy="245110"/>
          </a:xfrm>
          <a:prstGeom prst="rect">
            <a:avLst/>
          </a:prstGeom>
          <a:noFill/>
        </p:spPr>
        <p:txBody>
          <a:bodyPr wrap="square" rtlCol="0">
            <a:spAutoFit/>
          </a:bodyPr>
          <a:p>
            <a:r>
              <a:rPr lang="zh-CN" altLang="en-US" sz="1000"/>
              <a:t>实现欢迎界面</a:t>
            </a:r>
            <a:endParaRPr lang="zh-CN" altLang="en-US" sz="1000"/>
          </a:p>
        </p:txBody>
      </p:sp>
      <p:sp>
        <p:nvSpPr>
          <p:cNvPr id="7" name="文本框 6"/>
          <p:cNvSpPr txBox="1"/>
          <p:nvPr/>
        </p:nvSpPr>
        <p:spPr>
          <a:xfrm>
            <a:off x="5075555" y="6168390"/>
            <a:ext cx="1386840" cy="245110"/>
          </a:xfrm>
          <a:prstGeom prst="rect">
            <a:avLst/>
          </a:prstGeom>
          <a:noFill/>
        </p:spPr>
        <p:txBody>
          <a:bodyPr wrap="square" rtlCol="0">
            <a:spAutoFit/>
          </a:bodyPr>
          <a:p>
            <a:r>
              <a:rPr lang="zh-CN" altLang="en-US" sz="1000"/>
              <a:t>实现更换背景图片</a:t>
            </a:r>
            <a:endParaRPr lang="zh-CN" altLang="en-US" sz="1000"/>
          </a:p>
        </p:txBody>
      </p:sp>
      <p:cxnSp>
        <p:nvCxnSpPr>
          <p:cNvPr id="8" name="直接箭头连接符 7"/>
          <p:cNvCxnSpPr/>
          <p:nvPr/>
        </p:nvCxnSpPr>
        <p:spPr>
          <a:xfrm>
            <a:off x="6250940" y="6063615"/>
            <a:ext cx="553085" cy="298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6225540" y="6302375"/>
            <a:ext cx="578485" cy="6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文本框 5"/>
          <p:cNvSpPr txBox="1"/>
          <p:nvPr>
            <p:custDataLst>
              <p:tags r:id="rId5"/>
            </p:custDataLst>
          </p:nvPr>
        </p:nvSpPr>
        <p:spPr>
          <a:xfrm>
            <a:off x="4932045" y="6574790"/>
            <a:ext cx="3048000" cy="275590"/>
          </a:xfrm>
          <a:prstGeom prst="rect">
            <a:avLst/>
          </a:prstGeom>
          <a:noFill/>
        </p:spPr>
        <p:txBody>
          <a:bodyPr wrap="square" rtlCol="0">
            <a:spAutoFit/>
          </a:bodyPr>
          <a:p>
            <a:r>
              <a:rPr lang="zh-CN" altLang="en-US" sz="1200"/>
              <a:t>图</a:t>
            </a:r>
            <a:r>
              <a:rPr lang="en-US" altLang="zh-CN" sz="1200"/>
              <a:t>1</a:t>
            </a:r>
            <a:r>
              <a:rPr lang="zh-CN" altLang="en-US" sz="1200"/>
              <a:t>：代码组织结构</a:t>
            </a:r>
            <a:endParaRPr lang="zh-CN" altLang="en-US" sz="120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dirty="0"/>
              <a:t>“小米便签”开源软件的体系结构</a:t>
            </a:r>
            <a:endParaRPr lang="zh-CN" altLang="en-US" dirty="0"/>
          </a:p>
          <a:p>
            <a:pPr lvl="1"/>
            <a:r>
              <a:rPr lang="zh-CN" altLang="en-US" dirty="0"/>
              <a:t>通过绘制</a:t>
            </a:r>
            <a:r>
              <a:rPr lang="en-US" altLang="zh-CN" dirty="0"/>
              <a:t>UML</a:t>
            </a:r>
            <a:r>
              <a:rPr lang="zh-CN" altLang="en-US" dirty="0"/>
              <a:t>的包图，来体现</a:t>
            </a:r>
            <a:r>
              <a:rPr lang="en-US" altLang="zh-CN" dirty="0"/>
              <a:t>“</a:t>
            </a:r>
            <a:r>
              <a:rPr lang="zh-CN" altLang="en-US" dirty="0"/>
              <a:t>小米便签</a:t>
            </a:r>
            <a:r>
              <a:rPr lang="en-US" altLang="zh-CN" dirty="0"/>
              <a:t>”</a:t>
            </a:r>
            <a:r>
              <a:rPr lang="zh-CN" altLang="en-US" dirty="0"/>
              <a:t>开源软件的</a:t>
            </a:r>
            <a:r>
              <a:rPr lang="zh-CN" altLang="en-US" dirty="0"/>
              <a:t>体系结构</a:t>
            </a:r>
            <a:endParaRPr lang="zh-CN" altLang="en-US" dirty="0"/>
          </a:p>
          <a:p>
            <a:pPr lvl="1"/>
            <a:r>
              <a:rPr lang="zh-CN" altLang="en-US" dirty="0"/>
              <a:t>共有</a:t>
            </a:r>
            <a:r>
              <a:rPr lang="en-US" altLang="zh-CN" dirty="0"/>
              <a:t>6</a:t>
            </a:r>
            <a:r>
              <a:rPr lang="zh-CN" altLang="en-US" dirty="0"/>
              <a:t>个包，分别涉及界面层、业务层、模型层、</a:t>
            </a:r>
            <a:r>
              <a:rPr lang="zh-CN" altLang="en-US" dirty="0"/>
              <a:t>数据层。</a:t>
            </a:r>
            <a:endParaRPr lang="zh-CN" altLang="en-US" dirty="0"/>
          </a:p>
          <a:p>
            <a:pPr marL="393065" lvl="1" indent="0">
              <a:buNone/>
            </a:pPr>
            <a:r>
              <a:rPr lang="zh-CN" altLang="en-US" dirty="0"/>
              <a:t>相邻层之间</a:t>
            </a:r>
            <a:r>
              <a:rPr lang="zh-CN" altLang="en-US" dirty="0"/>
              <a:t>存在交互关系。</a:t>
            </a:r>
            <a:endParaRPr lang="zh-CN" altLang="en-US" dirty="0"/>
          </a:p>
        </p:txBody>
      </p:sp>
      <p:sp>
        <p:nvSpPr>
          <p:cNvPr id="9218" name="标题 1"/>
          <p:cNvSpPr>
            <a:spLocks noGrp="1"/>
          </p:cNvSpPr>
          <p:nvPr>
            <p:ph type="title"/>
          </p:nvPr>
        </p:nvSpPr>
        <p:spPr/>
        <p:txBody>
          <a:bodyPr/>
          <a:lstStyle/>
          <a:p>
            <a:r>
              <a:rPr lang="zh-CN" altLang="en-US"/>
              <a:t>泛读开源代码</a:t>
            </a:r>
            <a:endParaRPr lang="zh-CN" altLang="en-US"/>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zh-CN" dirty="0"/>
              <a:t>“小米便签”开源软件的体系结构</a:t>
            </a:r>
            <a:endParaRPr lang="en-US" altLang="zh-CN" dirty="0"/>
          </a:p>
        </p:txBody>
      </p:sp>
      <p:sp>
        <p:nvSpPr>
          <p:cNvPr id="9218" name="标题 1"/>
          <p:cNvSpPr>
            <a:spLocks noGrp="1"/>
          </p:cNvSpPr>
          <p:nvPr>
            <p:ph type="title"/>
          </p:nvPr>
        </p:nvSpPr>
        <p:spPr/>
        <p:txBody>
          <a:bodyPr/>
          <a:lstStyle/>
          <a:p>
            <a:r>
              <a:rPr lang="zh-CN" altLang="en-US" dirty="0"/>
              <a:t>泛读开源代码</a:t>
            </a:r>
            <a:endParaRPr lang="zh-CN" altLang="en-US" dirty="0"/>
          </a:p>
        </p:txBody>
      </p:sp>
      <p:pic>
        <p:nvPicPr>
          <p:cNvPr id="2" name="图片 1"/>
          <p:cNvPicPr>
            <a:picLocks noChangeAspect="1"/>
          </p:cNvPicPr>
          <p:nvPr/>
        </p:nvPicPr>
        <p:blipFill>
          <a:blip r:embed="rId1"/>
          <a:stretch>
            <a:fillRect/>
          </a:stretch>
        </p:blipFill>
        <p:spPr>
          <a:xfrm>
            <a:off x="2987824" y="2027147"/>
            <a:ext cx="3672408" cy="4417214"/>
          </a:xfrm>
          <a:prstGeom prst="rect">
            <a:avLst/>
          </a:prstGeom>
        </p:spPr>
      </p:pic>
      <p:sp>
        <p:nvSpPr>
          <p:cNvPr id="4" name="文本框 3"/>
          <p:cNvSpPr txBox="1"/>
          <p:nvPr>
            <p:custDataLst>
              <p:tags r:id="rId2"/>
            </p:custDataLst>
          </p:nvPr>
        </p:nvSpPr>
        <p:spPr>
          <a:xfrm>
            <a:off x="4068445" y="6525260"/>
            <a:ext cx="3048000" cy="275590"/>
          </a:xfrm>
          <a:prstGeom prst="rect">
            <a:avLst/>
          </a:prstGeom>
          <a:noFill/>
        </p:spPr>
        <p:txBody>
          <a:bodyPr wrap="square" rtlCol="0">
            <a:spAutoFit/>
          </a:bodyPr>
          <a:p>
            <a:r>
              <a:rPr lang="zh-CN" altLang="en-US" sz="1200"/>
              <a:t>图</a:t>
            </a:r>
            <a:r>
              <a:rPr lang="en-US" altLang="zh-CN" sz="1200"/>
              <a:t>2</a:t>
            </a:r>
            <a:r>
              <a:rPr lang="zh-CN" altLang="en-US" sz="1200"/>
              <a:t>：体系结构</a:t>
            </a:r>
            <a:endParaRPr lang="zh-CN" altLang="en-US" sz="1200"/>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lnSpcReduction="10000"/>
          </a:bodyPr>
          <a:lstStyle/>
          <a:p>
            <a:r>
              <a:rPr lang="zh-CN" altLang="en-US" sz="2400" dirty="0"/>
              <a:t>界面层</a:t>
            </a:r>
            <a:endParaRPr lang="zh-CN" altLang="en-US" sz="2400" dirty="0"/>
          </a:p>
          <a:p>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位于体系结构的最上层，为用户提供交互式的操作界面，其提供的主要功能包括应用图标的显示、各个操作界面元素的显示等。该层主要通过主包下的</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AndroidManifest.xml</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文件、</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res</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库中的文件以及“</a:t>
            </a:r>
            <a:r>
              <a:rPr lang="en-US" altLang="zh-CN" sz="2400" b="0" dirty="0" err="1">
                <a:latin typeface="Times New Roman" panose="02020603050405020304" pitchFamily="18" charset="0"/>
                <a:ea typeface="宋体" panose="02010600030101010101" pitchFamily="2" charset="-122"/>
                <a:cs typeface="Times New Roman" panose="02020603050405020304" pitchFamily="18" charset="0"/>
              </a:rPr>
              <a:t>ui</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程序包中的类加以实现。</a:t>
            </a:r>
            <a:endParaRPr lang="en-US" altLang="zh-CN" sz="24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400" b="0" dirty="0">
              <a:latin typeface="楷体_GB2312" panose="02010609030101010101" pitchFamily="49" charset="-122"/>
              <a:ea typeface="楷体_GB2312" panose="02010609030101010101" pitchFamily="49" charset="-122"/>
            </a:endParaRPr>
          </a:p>
          <a:p>
            <a:r>
              <a:rPr lang="zh-CN" altLang="en-US" sz="2400" dirty="0"/>
              <a:t>业务层</a:t>
            </a:r>
            <a:endParaRPr lang="zh-CN" altLang="en-US" sz="2400" dirty="0"/>
          </a:p>
          <a:p>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该层是小米便签系统体系结构的核心，用于连接界面层和模型、数据库层，起到数据交换的作用，其提供的主要功能和服务包括：定义软件的业务流程，接收界面层的用户请求，与模型层、数据库层进行交互，将处理结果返回给界面层。该层次主要通过“</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tool”</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widget”</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包和“</a:t>
            </a:r>
            <a:r>
              <a:rPr lang="en-US" altLang="zh-CN" sz="2400" b="0" dirty="0" err="1">
                <a:latin typeface="Times New Roman" panose="02020603050405020304" pitchFamily="18" charset="0"/>
                <a:ea typeface="宋体" panose="02010600030101010101" pitchFamily="2" charset="-122"/>
                <a:cs typeface="Times New Roman" panose="02020603050405020304" pitchFamily="18" charset="0"/>
              </a:rPr>
              <a:t>gtask</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包中的“</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exception”</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400" b="0" dirty="0">
                <a:latin typeface="Times New Roman" panose="02020603050405020304" pitchFamily="18" charset="0"/>
                <a:ea typeface="宋体" panose="02010600030101010101" pitchFamily="2" charset="-122"/>
                <a:cs typeface="Times New Roman" panose="02020603050405020304" pitchFamily="18" charset="0"/>
              </a:rPr>
              <a:t>remote”</a:t>
            </a:r>
            <a:r>
              <a:rPr lang="zh-CN" altLang="en-US" sz="2400" b="0" dirty="0">
                <a:latin typeface="Times New Roman" panose="02020603050405020304" pitchFamily="18" charset="0"/>
                <a:ea typeface="宋体" panose="02010600030101010101" pitchFamily="2" charset="-122"/>
                <a:cs typeface="Times New Roman" panose="02020603050405020304" pitchFamily="18" charset="0"/>
              </a:rPr>
              <a:t>子包以及其他相关部件加以实现。</a:t>
            </a:r>
            <a:endParaRPr lang="zh-CN" altLang="en-US" sz="24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sz="2400" dirty="0"/>
              <a:t>模型层</a:t>
            </a:r>
            <a:endParaRPr lang="zh-CN" altLang="en-US" sz="2400"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该层负责对</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用户创建</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的便签项进行建模，提供了便签项的基本操作功能和服务，并与数据层进行交互，以支持便签的创建、访问和修改。该层主要通过“</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model”</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程序包中的“</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Note”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WorkingNote</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类等加以实现。</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400" b="0" dirty="0">
              <a:latin typeface="楷体_GB2312" panose="02010609030101010101" pitchFamily="49" charset="-122"/>
              <a:ea typeface="楷体_GB2312" panose="02010609030101010101" pitchFamily="49" charset="-122"/>
            </a:endParaRPr>
          </a:p>
          <a:p>
            <a:r>
              <a:rPr lang="zh-CN" altLang="en-US" sz="2400" dirty="0"/>
              <a:t>数据层</a:t>
            </a:r>
            <a:endParaRPr lang="zh-CN" altLang="en-US" sz="2400"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该层负责对小米便签的相关数据进行组织和存储，提供数据访问、数据合法性检验、数据访问缺失异常处理等功能和服务。该层主要通过“</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data”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gtask.data</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程序包加以实现。</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zh-CN" dirty="0"/>
              <a:t>“小米便签”开源软件的功能</a:t>
            </a:r>
            <a:endParaRPr lang="en-US" altLang="zh-CN" dirty="0"/>
          </a:p>
          <a:p>
            <a:r>
              <a:rPr lang="en-US" altLang="zh-CN" sz="1600" b="0" dirty="0">
                <a:latin typeface="宋体" panose="02010600030101010101" pitchFamily="2" charset="-122"/>
                <a:ea typeface="宋体" panose="02010600030101010101" pitchFamily="2" charset="-122"/>
                <a:cs typeface="宋体" panose="02010600030101010101" pitchFamily="2" charset="-122"/>
              </a:rPr>
              <a:t>1</a:t>
            </a:r>
            <a:r>
              <a:rPr lang="zh-CN" altLang="en-US" sz="1600" b="0" dirty="0">
                <a:latin typeface="宋体" panose="02010600030101010101" pitchFamily="2" charset="-122"/>
                <a:ea typeface="宋体" panose="02010600030101010101" pitchFamily="2" charset="-122"/>
                <a:cs typeface="宋体" panose="02010600030101010101" pitchFamily="2" charset="-122"/>
              </a:rPr>
              <a:t>、编辑</a:t>
            </a:r>
            <a:r>
              <a:rPr lang="en-US" altLang="zh-CN"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创建</a:t>
            </a:r>
            <a:r>
              <a:rPr lang="en-US" altLang="zh-CN"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删除</a:t>
            </a:r>
            <a:r>
              <a:rPr lang="en-US" altLang="zh-CN"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移动便签，支持用户管理便签；</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r>
              <a:rPr lang="en-US" altLang="zh-CN" sz="1600" b="0" dirty="0">
                <a:latin typeface="宋体" panose="02010600030101010101" pitchFamily="2" charset="-122"/>
                <a:ea typeface="宋体" panose="02010600030101010101" pitchFamily="2" charset="-122"/>
                <a:cs typeface="宋体" panose="02010600030101010101" pitchFamily="2" charset="-122"/>
              </a:rPr>
              <a:t>2</a:t>
            </a:r>
            <a:r>
              <a:rPr lang="zh-CN" altLang="en-US" sz="1600" b="0" dirty="0">
                <a:latin typeface="宋体" panose="02010600030101010101" pitchFamily="2" charset="-122"/>
                <a:ea typeface="宋体" panose="02010600030101010101" pitchFamily="2" charset="-122"/>
                <a:cs typeface="宋体" panose="02010600030101010101" pitchFamily="2" charset="-122"/>
              </a:rPr>
              <a:t>、新建</a:t>
            </a:r>
            <a:r>
              <a:rPr lang="en-US" altLang="zh-CN"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查看</a:t>
            </a:r>
            <a:r>
              <a:rPr lang="en-US" altLang="zh-CN"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删除文件夹，支持用户管理便签文件夹；</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lvl="0"/>
            <a:r>
              <a:rPr lang="en-US" altLang="zh-CN" sz="1600" b="0" dirty="0">
                <a:latin typeface="宋体" panose="02010600030101010101" pitchFamily="2" charset="-122"/>
                <a:ea typeface="宋体" panose="02010600030101010101" pitchFamily="2" charset="-122"/>
                <a:cs typeface="宋体" panose="02010600030101010101" pitchFamily="2" charset="-122"/>
              </a:rPr>
              <a:t>3</a:t>
            </a:r>
            <a:r>
              <a:rPr lang="zh-CN" altLang="en-US" sz="1600" b="0" dirty="0">
                <a:latin typeface="宋体" panose="02010600030101010101" pitchFamily="2" charset="-122"/>
                <a:ea typeface="宋体" panose="02010600030101010101" pitchFamily="2" charset="-122"/>
                <a:cs typeface="宋体" panose="02010600030101010101" pitchFamily="2" charset="-122"/>
              </a:rPr>
              <a:t>、</a:t>
            </a:r>
            <a:r>
              <a:rPr lang="zh-CN" altLang="zh-CN" sz="1600" b="0" dirty="0">
                <a:latin typeface="宋体" panose="02010600030101010101" pitchFamily="2" charset="-122"/>
                <a:ea typeface="宋体" panose="02010600030101010101" pitchFamily="2" charset="-122"/>
                <a:cs typeface="宋体" panose="02010600030101010101" pitchFamily="2" charset="-122"/>
              </a:rPr>
              <a:t>导出便签文本到其他存储介质中</a:t>
            </a:r>
            <a:r>
              <a:rPr lang="zh-CN" altLang="en-US" sz="1600" b="0" dirty="0">
                <a:latin typeface="宋体" panose="02010600030101010101" pitchFamily="2" charset="-122"/>
                <a:ea typeface="宋体" panose="02010600030101010101" pitchFamily="2" charset="-122"/>
                <a:cs typeface="宋体" panose="02010600030101010101" pitchFamily="2" charset="-122"/>
              </a:rPr>
              <a:t>；</a:t>
            </a:r>
            <a:endParaRPr lang="zh-CN" altLang="zh-CN" sz="1600" b="0" dirty="0">
              <a:latin typeface="宋体" panose="02010600030101010101" pitchFamily="2" charset="-122"/>
              <a:ea typeface="宋体" panose="02010600030101010101" pitchFamily="2" charset="-122"/>
              <a:cs typeface="宋体" panose="02010600030101010101" pitchFamily="2" charset="-122"/>
            </a:endParaRPr>
          </a:p>
          <a:p>
            <a:pPr lvl="0"/>
            <a:r>
              <a:rPr lang="en-US" altLang="zh-CN" sz="1600" b="0" dirty="0">
                <a:latin typeface="宋体" panose="02010600030101010101" pitchFamily="2" charset="-122"/>
                <a:ea typeface="宋体" panose="02010600030101010101" pitchFamily="2" charset="-122"/>
                <a:cs typeface="宋体" panose="02010600030101010101" pitchFamily="2" charset="-122"/>
              </a:rPr>
              <a:t>4</a:t>
            </a:r>
            <a:r>
              <a:rPr lang="zh-CN" altLang="en-US" sz="1600" b="0" dirty="0">
                <a:latin typeface="宋体" panose="02010600030101010101" pitchFamily="2" charset="-122"/>
                <a:ea typeface="宋体" panose="02010600030101010101" pitchFamily="2" charset="-122"/>
                <a:cs typeface="宋体" panose="02010600030101010101" pitchFamily="2" charset="-122"/>
              </a:rPr>
              <a:t>、</a:t>
            </a:r>
            <a:r>
              <a:rPr lang="zh-CN" altLang="zh-CN" sz="1600" b="0" dirty="0">
                <a:latin typeface="宋体" panose="02010600030101010101" pitchFamily="2" charset="-122"/>
                <a:ea typeface="宋体" panose="02010600030101010101" pitchFamily="2" charset="-122"/>
                <a:cs typeface="宋体" panose="02010600030101010101" pitchFamily="2" charset="-122"/>
              </a:rPr>
              <a:t>便签同步，实现与</a:t>
            </a:r>
            <a:r>
              <a:rPr lang="en-US" altLang="zh-CN" sz="1600" b="0" dirty="0">
                <a:latin typeface="宋体" panose="02010600030101010101" pitchFamily="2" charset="-122"/>
                <a:ea typeface="宋体" panose="02010600030101010101" pitchFamily="2" charset="-122"/>
                <a:cs typeface="宋体" panose="02010600030101010101" pitchFamily="2" charset="-122"/>
              </a:rPr>
              <a:t>Google Task</a:t>
            </a:r>
            <a:r>
              <a:rPr lang="zh-CN" altLang="zh-CN" sz="1600" b="0" dirty="0">
                <a:latin typeface="宋体" panose="02010600030101010101" pitchFamily="2" charset="-122"/>
                <a:ea typeface="宋体" panose="02010600030101010101" pitchFamily="2" charset="-122"/>
                <a:cs typeface="宋体" panose="02010600030101010101" pitchFamily="2" charset="-122"/>
              </a:rPr>
              <a:t>中备忘录进行同步</a:t>
            </a:r>
            <a:r>
              <a:rPr lang="zh-CN" altLang="en-US" sz="1600" b="0" dirty="0">
                <a:latin typeface="宋体" panose="02010600030101010101" pitchFamily="2" charset="-122"/>
                <a:ea typeface="宋体" panose="02010600030101010101" pitchFamily="2" charset="-122"/>
                <a:cs typeface="宋体" panose="02010600030101010101" pitchFamily="2" charset="-122"/>
              </a:rPr>
              <a:t>；</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lvl="0"/>
            <a:r>
              <a:rPr lang="en-US" altLang="zh-CN" sz="1600" b="0" dirty="0">
                <a:latin typeface="宋体" panose="02010600030101010101" pitchFamily="2" charset="-122"/>
                <a:ea typeface="宋体" panose="02010600030101010101" pitchFamily="2" charset="-122"/>
                <a:cs typeface="宋体" panose="02010600030101010101" pitchFamily="2" charset="-122"/>
              </a:rPr>
              <a:t>5</a:t>
            </a:r>
            <a:r>
              <a:rPr lang="zh-CN" altLang="en-US" sz="1600" b="0" dirty="0">
                <a:latin typeface="宋体" panose="02010600030101010101" pitchFamily="2" charset="-122"/>
                <a:ea typeface="宋体" panose="02010600030101010101" pitchFamily="2" charset="-122"/>
                <a:cs typeface="宋体" panose="02010600030101010101" pitchFamily="2" charset="-122"/>
              </a:rPr>
              <a:t>、</a:t>
            </a:r>
            <a:r>
              <a:rPr lang="zh-CN" altLang="zh-CN" sz="1600" b="0" dirty="0">
                <a:latin typeface="宋体" panose="02010600030101010101" pitchFamily="2" charset="-122"/>
                <a:ea typeface="宋体" panose="02010600030101010101" pitchFamily="2" charset="-122"/>
                <a:cs typeface="宋体" panose="02010600030101010101" pitchFamily="2" charset="-122"/>
              </a:rPr>
              <a:t>便签搜索，支持查找包含</a:t>
            </a:r>
            <a:r>
              <a:rPr lang="zh-CN" altLang="en-US" sz="1600" b="0" dirty="0">
                <a:latin typeface="宋体" panose="02010600030101010101" pitchFamily="2" charset="-122"/>
                <a:ea typeface="宋体" panose="02010600030101010101" pitchFamily="2" charset="-122"/>
                <a:cs typeface="宋体" panose="02010600030101010101" pitchFamily="2" charset="-122"/>
              </a:rPr>
              <a:t>用户输入的</a:t>
            </a:r>
            <a:r>
              <a:rPr lang="zh-CN" altLang="zh-CN" sz="1600" b="0" dirty="0">
                <a:latin typeface="宋体" panose="02010600030101010101" pitchFamily="2" charset="-122"/>
                <a:ea typeface="宋体" panose="02010600030101010101" pitchFamily="2" charset="-122"/>
                <a:cs typeface="宋体" panose="02010600030101010101" pitchFamily="2" charset="-122"/>
              </a:rPr>
              <a:t>关键词的便签</a:t>
            </a:r>
            <a:r>
              <a:rPr lang="zh-CN" altLang="en-US" sz="1600" b="0" dirty="0">
                <a:latin typeface="宋体" panose="02010600030101010101" pitchFamily="2" charset="-122"/>
                <a:ea typeface="宋体" panose="02010600030101010101" pitchFamily="2" charset="-122"/>
                <a:cs typeface="宋体" panose="02010600030101010101" pitchFamily="2" charset="-122"/>
              </a:rPr>
              <a:t>；</a:t>
            </a:r>
            <a:endParaRPr lang="zh-CN" altLang="zh-CN" sz="1600" b="0" dirty="0">
              <a:latin typeface="宋体" panose="02010600030101010101" pitchFamily="2" charset="-122"/>
              <a:ea typeface="宋体" panose="02010600030101010101" pitchFamily="2" charset="-122"/>
              <a:cs typeface="宋体" panose="02010600030101010101" pitchFamily="2" charset="-122"/>
            </a:endParaRPr>
          </a:p>
          <a:p>
            <a:pPr lvl="0"/>
            <a:r>
              <a:rPr lang="en-US" altLang="zh-CN" sz="1600" b="0" dirty="0">
                <a:latin typeface="宋体" panose="02010600030101010101" pitchFamily="2" charset="-122"/>
                <a:ea typeface="宋体" panose="02010600030101010101" pitchFamily="2" charset="-122"/>
                <a:cs typeface="宋体" panose="02010600030101010101" pitchFamily="2" charset="-122"/>
              </a:rPr>
              <a:t>6</a:t>
            </a:r>
            <a:r>
              <a:rPr lang="zh-CN" altLang="en-US" sz="1600" b="0" dirty="0">
                <a:latin typeface="宋体" panose="02010600030101010101" pitchFamily="2" charset="-122"/>
                <a:ea typeface="宋体" panose="02010600030101010101" pitchFamily="2" charset="-122"/>
                <a:cs typeface="宋体" panose="02010600030101010101" pitchFamily="2" charset="-122"/>
              </a:rPr>
              <a:t>、</a:t>
            </a:r>
            <a:r>
              <a:rPr lang="zh-CN" altLang="zh-CN" sz="1600" b="0" dirty="0">
                <a:latin typeface="宋体" panose="02010600030101010101" pitchFamily="2" charset="-122"/>
                <a:ea typeface="宋体" panose="02010600030101010101" pitchFamily="2" charset="-122"/>
                <a:cs typeface="宋体" panose="02010600030101010101" pitchFamily="2" charset="-122"/>
              </a:rPr>
              <a:t>添加</a:t>
            </a:r>
            <a:r>
              <a:rPr lang="en-US" altLang="zh-CN" sz="1600" b="0" dirty="0">
                <a:latin typeface="宋体" panose="02010600030101010101" pitchFamily="2" charset="-122"/>
                <a:ea typeface="宋体" panose="02010600030101010101" pitchFamily="2" charset="-122"/>
                <a:cs typeface="宋体" panose="02010600030101010101" pitchFamily="2" charset="-122"/>
              </a:rPr>
              <a:t>/</a:t>
            </a:r>
            <a:r>
              <a:rPr lang="zh-CN" altLang="zh-CN" sz="1600" b="0" dirty="0">
                <a:latin typeface="宋体" panose="02010600030101010101" pitchFamily="2" charset="-122"/>
                <a:ea typeface="宋体" panose="02010600030101010101" pitchFamily="2" charset="-122"/>
                <a:cs typeface="宋体" panose="02010600030101010101" pitchFamily="2" charset="-122"/>
              </a:rPr>
              <a:t>删除提醒</a:t>
            </a:r>
            <a:r>
              <a:rPr lang="zh-CN" altLang="en-US" sz="1600" b="0" dirty="0">
                <a:latin typeface="宋体" panose="02010600030101010101" pitchFamily="2" charset="-122"/>
                <a:ea typeface="宋体" panose="02010600030101010101" pitchFamily="2" charset="-122"/>
                <a:cs typeface="宋体" panose="02010600030101010101" pitchFamily="2" charset="-122"/>
              </a:rPr>
              <a:t>；</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lvl="0"/>
            <a:r>
              <a:rPr lang="en-US" altLang="zh-CN" sz="1600" b="0" dirty="0">
                <a:latin typeface="宋体" panose="02010600030101010101" pitchFamily="2" charset="-122"/>
                <a:ea typeface="宋体" panose="02010600030101010101" pitchFamily="2" charset="-122"/>
                <a:cs typeface="宋体" panose="02010600030101010101" pitchFamily="2" charset="-122"/>
              </a:rPr>
              <a:t>7</a:t>
            </a:r>
            <a:r>
              <a:rPr lang="zh-CN" altLang="en-US" sz="1600" b="0" dirty="0">
                <a:latin typeface="宋体" panose="02010600030101010101" pitchFamily="2" charset="-122"/>
                <a:ea typeface="宋体" panose="02010600030101010101" pitchFamily="2" charset="-122"/>
                <a:cs typeface="宋体" panose="02010600030101010101" pitchFamily="2" charset="-122"/>
              </a:rPr>
              <a:t>、识别便签中的电话号码和网址；</a:t>
            </a:r>
            <a:endParaRPr lang="en-US" altLang="zh-CN" sz="1600" b="0" dirty="0">
              <a:latin typeface="宋体" panose="02010600030101010101" pitchFamily="2" charset="-122"/>
              <a:ea typeface="宋体" panose="02010600030101010101" pitchFamily="2" charset="-122"/>
              <a:cs typeface="宋体" panose="02010600030101010101" pitchFamily="2" charset="-122"/>
            </a:endParaRPr>
          </a:p>
          <a:p>
            <a:pPr lvl="0"/>
            <a:r>
              <a:rPr lang="en-US" altLang="zh-CN" sz="1600" b="0" dirty="0">
                <a:latin typeface="宋体" panose="02010600030101010101" pitchFamily="2" charset="-122"/>
                <a:ea typeface="宋体" panose="02010600030101010101" pitchFamily="2" charset="-122"/>
                <a:cs typeface="宋体" panose="02010600030101010101" pitchFamily="2" charset="-122"/>
              </a:rPr>
              <a:t>8</a:t>
            </a:r>
            <a:r>
              <a:rPr lang="zh-CN" altLang="en-US" sz="1600" b="0" dirty="0">
                <a:latin typeface="宋体" panose="02010600030101010101" pitchFamily="2" charset="-122"/>
                <a:ea typeface="宋体" panose="02010600030101010101" pitchFamily="2" charset="-122"/>
                <a:cs typeface="宋体" panose="02010600030101010101" pitchFamily="2" charset="-122"/>
              </a:rPr>
              <a:t>、便签分享。</a:t>
            </a:r>
            <a:endParaRPr lang="zh-CN" altLang="en-US" sz="1600" b="0" dirty="0">
              <a:latin typeface="宋体" panose="02010600030101010101" pitchFamily="2" charset="-122"/>
              <a:ea typeface="宋体" panose="02010600030101010101" pitchFamily="2" charset="-122"/>
              <a:cs typeface="宋体" panose="02010600030101010101" pitchFamily="2" charset="-122"/>
            </a:endParaRPr>
          </a:p>
          <a:p>
            <a:r>
              <a:rPr lang="zh-CN" altLang="zh-CN" sz="2800" dirty="0">
                <a:sym typeface="+mn-ea"/>
              </a:rPr>
              <a:t>新增功能</a:t>
            </a:r>
            <a:endParaRPr lang="zh-CN" altLang="zh-CN" sz="2800" dirty="0">
              <a:sym typeface="+mn-ea"/>
            </a:endParaRPr>
          </a:p>
          <a:p>
            <a:r>
              <a:rPr lang="en-US" sz="1600" b="0" dirty="0">
                <a:latin typeface="宋体" panose="02010600030101010101" pitchFamily="2" charset="-122"/>
                <a:ea typeface="宋体" panose="02010600030101010101" pitchFamily="2" charset="-122"/>
                <a:cs typeface="宋体" panose="02010600030101010101" pitchFamily="2" charset="-122"/>
              </a:rPr>
              <a:t>1</a:t>
            </a:r>
            <a:r>
              <a:rPr lang="zh-CN" altLang="en-US"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欢迎界面</a:t>
            </a:r>
            <a:endParaRPr lang="zh-CN" altLang="en-US" sz="1600" b="0" dirty="0">
              <a:latin typeface="宋体" panose="02010600030101010101" pitchFamily="2" charset="-122"/>
              <a:ea typeface="宋体" panose="02010600030101010101" pitchFamily="2" charset="-122"/>
              <a:cs typeface="宋体" panose="02010600030101010101" pitchFamily="2" charset="-122"/>
            </a:endParaRPr>
          </a:p>
          <a:p>
            <a:r>
              <a:rPr lang="en-US" altLang="zh-CN" sz="1600" b="0" dirty="0">
                <a:latin typeface="宋体" panose="02010600030101010101" pitchFamily="2" charset="-122"/>
                <a:ea typeface="宋体" panose="02010600030101010101" pitchFamily="2" charset="-122"/>
                <a:cs typeface="宋体" panose="02010600030101010101" pitchFamily="2" charset="-122"/>
              </a:rPr>
              <a:t>2</a:t>
            </a:r>
            <a:r>
              <a:rPr lang="zh-CN" altLang="en-US"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更换背景图片</a:t>
            </a:r>
            <a:endParaRPr lang="zh-CN" altLang="en-US" sz="1600" b="0" dirty="0">
              <a:latin typeface="宋体" panose="02010600030101010101" pitchFamily="2" charset="-122"/>
              <a:ea typeface="宋体" panose="02010600030101010101" pitchFamily="2" charset="-122"/>
              <a:cs typeface="宋体" panose="02010600030101010101" pitchFamily="2" charset="-122"/>
            </a:endParaRPr>
          </a:p>
          <a:p>
            <a:r>
              <a:rPr lang="en-US" altLang="zh-CN" sz="1600" b="0" dirty="0">
                <a:latin typeface="宋体" panose="02010600030101010101" pitchFamily="2" charset="-122"/>
                <a:ea typeface="宋体" panose="02010600030101010101" pitchFamily="2" charset="-122"/>
                <a:cs typeface="宋体" panose="02010600030101010101" pitchFamily="2" charset="-122"/>
              </a:rPr>
              <a:t>3</a:t>
            </a:r>
            <a:r>
              <a:rPr lang="zh-CN" altLang="en-US" sz="1600" b="0" dirty="0">
                <a:latin typeface="宋体" panose="02010600030101010101" pitchFamily="2" charset="-122"/>
                <a:ea typeface="宋体" panose="02010600030101010101" pitchFamily="2" charset="-122"/>
                <a:cs typeface="宋体" panose="02010600030101010101" pitchFamily="2" charset="-122"/>
              </a:rPr>
              <a:t>、</a:t>
            </a:r>
            <a:r>
              <a:rPr lang="zh-CN" altLang="en-US" sz="1600" b="0" dirty="0">
                <a:latin typeface="宋体" panose="02010600030101010101" pitchFamily="2" charset="-122"/>
                <a:ea typeface="宋体" panose="02010600030101010101" pitchFamily="2" charset="-122"/>
                <a:cs typeface="宋体" panose="02010600030101010101" pitchFamily="2" charset="-122"/>
              </a:rPr>
              <a:t>插入图片</a:t>
            </a:r>
            <a:endParaRPr lang="zh-CN" altLang="en-US" sz="1600" b="0" dirty="0">
              <a:latin typeface="宋体" panose="02010600030101010101" pitchFamily="2" charset="-122"/>
              <a:ea typeface="宋体" panose="02010600030101010101" pitchFamily="2" charset="-122"/>
              <a:cs typeface="宋体" panose="02010600030101010101" pitchFamily="2" charset="-122"/>
            </a:endParaRPr>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泛读开源代码</a:t>
            </a:r>
            <a:endParaRPr lang="zh-CN" altLang="en-US" dirty="0"/>
          </a:p>
        </p:txBody>
      </p:sp>
      <p:graphicFrame>
        <p:nvGraphicFramePr>
          <p:cNvPr id="4" name="表格 3"/>
          <p:cNvGraphicFramePr>
            <a:graphicFrameLocks noGrp="1"/>
          </p:cNvGraphicFramePr>
          <p:nvPr>
            <p:custDataLst>
              <p:tags r:id="rId1"/>
            </p:custDataLst>
          </p:nvPr>
        </p:nvGraphicFramePr>
        <p:xfrm>
          <a:off x="1475740" y="1772920"/>
          <a:ext cx="6626225" cy="4253230"/>
        </p:xfrm>
        <a:graphic>
          <a:graphicData uri="http://schemas.openxmlformats.org/drawingml/2006/table">
            <a:tbl>
              <a:tblPr firstRow="1" firstCol="1" bandRow="1">
                <a:tableStyleId>{9D7B26C5-4107-4FEC-AEDC-1716B250A1EF}</a:tableStyleId>
              </a:tblPr>
              <a:tblGrid>
                <a:gridCol w="1159510"/>
                <a:gridCol w="2506980"/>
                <a:gridCol w="2959735"/>
              </a:tblGrid>
              <a:tr h="250190">
                <a:tc>
                  <a:txBody>
                    <a:bodyPr/>
                    <a:lstStyle/>
                    <a:p>
                      <a:pPr indent="266700" algn="ctr">
                        <a:lnSpc>
                          <a:spcPct val="150000"/>
                        </a:lnSpc>
                        <a:spcAft>
                          <a:spcPts val="0"/>
                        </a:spcAft>
                      </a:pPr>
                      <a:r>
                        <a:rPr lang="zh-CN" sz="1000" kern="100" dirty="0">
                          <a:effectLst/>
                        </a:rPr>
                        <a:t>程序包</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类</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实现的功能</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rowSpan="16">
                  <a:txBody>
                    <a:bodyPr/>
                    <a:lstStyle/>
                    <a:p>
                      <a:pPr indent="266700" algn="ctr">
                        <a:lnSpc>
                          <a:spcPct val="150000"/>
                        </a:lnSpc>
                        <a:spcAft>
                          <a:spcPts val="0"/>
                        </a:spcAft>
                      </a:pPr>
                      <a:r>
                        <a:rPr lang="en-US" altLang="zh-CN" sz="1000" kern="100" dirty="0" err="1">
                          <a:effectLst/>
                          <a:latin typeface="微软雅黑" panose="020B0503020204020204" pitchFamily="34" charset="-122"/>
                          <a:ea typeface="微软雅黑" panose="020B0503020204020204" pitchFamily="34" charset="-122"/>
                        </a:rPr>
                        <a:t>ui</a:t>
                      </a:r>
                      <a:endParaRPr lang="en-US" altLang="zh-CN"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en-US" sz="1000" kern="100" dirty="0" err="1">
                          <a:effectLst/>
                        </a:rPr>
                        <a:t>AlarmAlertActivity</a:t>
                      </a:r>
                      <a:endParaRPr 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闹铃提醒界面</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dirty="0" err="1">
                          <a:effectLst/>
                        </a:rPr>
                        <a:t>AlarmInitReceiver</a:t>
                      </a:r>
                      <a:endParaRPr 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闹铃启动消息接收器</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dirty="0" err="1">
                          <a:effectLst/>
                        </a:rPr>
                        <a:t>AlarmReceiver</a:t>
                      </a:r>
                      <a:endParaRPr 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闹铃提醒接收器</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dirty="0" err="1">
                          <a:effectLst/>
                        </a:rPr>
                        <a:t>DateTimePicker</a:t>
                      </a:r>
                      <a:endParaRPr 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设置提醒时间的部件 </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a:effectLst/>
                        </a:rPr>
                        <a:t>DateTimePickerDialog</a:t>
                      </a:r>
                      <a:endParaRPr lang="en-US" sz="1000" kern="10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设置提醒时间的对话框界面</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a:effectLst/>
                        </a:rPr>
                        <a:t>DropdownMenu</a:t>
                      </a:r>
                      <a:endParaRPr lang="en-US" sz="1000" kern="10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下拉菜单界面</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dirty="0" err="1">
                          <a:effectLst/>
                        </a:rPr>
                        <a:t>FoldersListAdapter</a:t>
                      </a:r>
                      <a:endParaRPr 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文件夹列表链接器（链接数据库）</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a:effectLst/>
                        </a:rPr>
                        <a:t>NoteEditActivity</a:t>
                      </a:r>
                      <a:endParaRPr lang="en-US" sz="1000" kern="10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便签编辑活动</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dirty="0" err="1">
                          <a:effectLst/>
                        </a:rPr>
                        <a:t>NoteEditText</a:t>
                      </a:r>
                      <a:endParaRPr 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便签的文本编辑界面</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a:effectLst/>
                        </a:rPr>
                        <a:t>NoteItemData</a:t>
                      </a:r>
                      <a:endParaRPr lang="en-US" sz="1000" kern="10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便签项数据</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a:effectLst/>
                        </a:rPr>
                        <a:t>NotesListActivity</a:t>
                      </a:r>
                      <a:endParaRPr lang="en-US" sz="1000" kern="10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主界面</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a:effectLst/>
                        </a:rPr>
                        <a:t>NotesListAdapter</a:t>
                      </a:r>
                      <a:endParaRPr lang="en-US" sz="1000" kern="10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便签列表链接器（链接数据库）</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a:effectLst/>
                        </a:rPr>
                        <a:t>NotesListItem</a:t>
                      </a:r>
                      <a:endParaRPr lang="en-US" sz="1000" kern="100">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便签列表项</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lstStyle/>
                    <a:p>
                      <a:pPr indent="266700" algn="ctr">
                        <a:lnSpc>
                          <a:spcPct val="150000"/>
                        </a:lnSpc>
                        <a:spcAft>
                          <a:spcPts val="0"/>
                        </a:spcAft>
                      </a:pPr>
                      <a:r>
                        <a:rPr lang="en-US" sz="1000" kern="100" dirty="0" err="1">
                          <a:effectLst/>
                        </a:rPr>
                        <a:t>NotesPreferenceActivity</a:t>
                      </a:r>
                      <a:endParaRPr 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lstStyle/>
                    <a:p>
                      <a:pPr indent="266700" algn="ctr">
                        <a:lnSpc>
                          <a:spcPct val="150000"/>
                        </a:lnSpc>
                        <a:spcAft>
                          <a:spcPts val="0"/>
                        </a:spcAft>
                      </a:pPr>
                      <a:r>
                        <a:rPr lang="zh-CN" sz="1000" kern="100" dirty="0">
                          <a:effectLst/>
                        </a:rPr>
                        <a:t>便签同步的设置界面</a:t>
                      </a:r>
                      <a:endParaRPr lang="zh-CN"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p>
                      <a:pPr indent="266700" algn="ctr">
                        <a:lnSpc>
                          <a:spcPct val="150000"/>
                        </a:lnSpc>
                        <a:spcAft>
                          <a:spcPts val="0"/>
                        </a:spcAft>
                        <a:buNone/>
                      </a:pPr>
                      <a:r>
                        <a:rPr lang="en-US" altLang="en-US" sz="1000" kern="100" dirty="0" err="1">
                          <a:effectLst/>
                          <a:latin typeface="微软雅黑" panose="020B0503020204020204" pitchFamily="34" charset="-122"/>
                          <a:ea typeface="微软雅黑" panose="020B0503020204020204" pitchFamily="34" charset="-122"/>
                        </a:rPr>
                        <a:t>SkinActivity</a:t>
                      </a:r>
                      <a:endParaRPr lang="en-US" alt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p>
                      <a:pPr indent="266700" algn="ctr">
                        <a:lnSpc>
                          <a:spcPct val="150000"/>
                        </a:lnSpc>
                        <a:spcAft>
                          <a:spcPts val="0"/>
                        </a:spcAft>
                        <a:buNone/>
                      </a:pPr>
                      <a:r>
                        <a:rPr lang="zh-CN" altLang="en-US" sz="1000" kern="100" dirty="0">
                          <a:effectLst/>
                          <a:latin typeface="微软雅黑" panose="020B0503020204020204" pitchFamily="34" charset="-122"/>
                          <a:ea typeface="微软雅黑" panose="020B0503020204020204" pitchFamily="34" charset="-122"/>
                        </a:rPr>
                        <a:t>更换</a:t>
                      </a:r>
                      <a:r>
                        <a:rPr lang="zh-CN" altLang="en-US" sz="1000" kern="100" dirty="0">
                          <a:effectLst/>
                          <a:latin typeface="微软雅黑" panose="020B0503020204020204" pitchFamily="34" charset="-122"/>
                          <a:ea typeface="微软雅黑" panose="020B0503020204020204" pitchFamily="34" charset="-122"/>
                        </a:rPr>
                        <a:t>背景图片</a:t>
                      </a:r>
                      <a:endParaRPr lang="zh-CN" altLang="en-US" sz="1000" kern="100" dirty="0">
                        <a:effectLst/>
                        <a:latin typeface="微软雅黑" panose="020B0503020204020204" pitchFamily="34" charset="-122"/>
                        <a:ea typeface="微软雅黑" panose="020B0503020204020204" pitchFamily="34" charset="-122"/>
                      </a:endParaRPr>
                    </a:p>
                  </a:txBody>
                  <a:tcPr marL="20696" marR="20696" marT="0" marB="0" anchor="ctr"/>
                </a:tc>
              </a:tr>
              <a:tr h="250190">
                <a:tc vMerge="1">
                  <a:tcPr/>
                </a:tc>
                <a:tc>
                  <a:txBody>
                    <a:bodyPr/>
                    <a:p>
                      <a:pPr indent="266700" algn="ctr">
                        <a:lnSpc>
                          <a:spcPct val="150000"/>
                        </a:lnSpc>
                        <a:spcAft>
                          <a:spcPts val="0"/>
                        </a:spcAft>
                        <a:buNone/>
                      </a:pPr>
                      <a:r>
                        <a:rPr lang="en-US" altLang="en-US" sz="1000" kern="100" dirty="0" err="1">
                          <a:effectLst/>
                          <a:latin typeface="微软雅黑" panose="020B0503020204020204" pitchFamily="34" charset="-122"/>
                          <a:ea typeface="微软雅黑" panose="020B0503020204020204" pitchFamily="34" charset="-122"/>
                        </a:rPr>
                        <a:t>SplashActivity</a:t>
                      </a:r>
                      <a:endParaRPr lang="en-US" altLang="en-US" sz="1000" kern="100" dirty="0" err="1">
                        <a:effectLst/>
                        <a:latin typeface="微软雅黑" panose="020B0503020204020204" pitchFamily="34" charset="-122"/>
                        <a:ea typeface="微软雅黑" panose="020B0503020204020204" pitchFamily="34" charset="-122"/>
                      </a:endParaRPr>
                    </a:p>
                  </a:txBody>
                  <a:tcPr marL="20696" marR="20696" marT="0" marB="0" anchor="ctr"/>
                </a:tc>
                <a:tc>
                  <a:txBody>
                    <a:bodyPr/>
                    <a:p>
                      <a:pPr indent="266700" algn="ctr">
                        <a:lnSpc>
                          <a:spcPct val="150000"/>
                        </a:lnSpc>
                        <a:spcAft>
                          <a:spcPts val="0"/>
                        </a:spcAft>
                        <a:buNone/>
                      </a:pPr>
                      <a:r>
                        <a:rPr lang="zh-CN" altLang="en-US" sz="1000" kern="100" dirty="0">
                          <a:effectLst/>
                          <a:latin typeface="微软雅黑" panose="020B0503020204020204" pitchFamily="34" charset="-122"/>
                          <a:ea typeface="微软雅黑" panose="020B0503020204020204" pitchFamily="34" charset="-122"/>
                        </a:rPr>
                        <a:t>欢迎界面</a:t>
                      </a:r>
                      <a:endParaRPr lang="zh-CN" altLang="en-US" sz="1000" kern="100" dirty="0">
                        <a:effectLst/>
                        <a:latin typeface="微软雅黑" panose="020B0503020204020204" pitchFamily="34" charset="-122"/>
                        <a:ea typeface="微软雅黑" panose="020B0503020204020204" pitchFamily="34" charset="-122"/>
                      </a:endParaRPr>
                    </a:p>
                  </a:txBody>
                  <a:tcPr marL="20696" marR="20696" marT="0" marB="0" anchor="ctr"/>
                </a:tc>
              </a:tr>
            </a:tbl>
          </a:graphicData>
        </a:graphic>
      </p:graphicFrame>
      <p:sp>
        <p:nvSpPr>
          <p:cNvPr id="9" name="内容占位符 2"/>
          <p:cNvSpPr>
            <a:spLocks noGrp="1"/>
          </p:cNvSpPr>
          <p:nvPr>
            <p:ph idx="1"/>
          </p:nvPr>
        </p:nvSpPr>
        <p:spPr>
          <a:xfrm>
            <a:off x="539115" y="1196975"/>
            <a:ext cx="8213090" cy="783590"/>
          </a:xfrm>
        </p:spPr>
        <p:txBody>
          <a:bodyPr>
            <a:normAutofit/>
          </a:bodyPr>
          <a:lstStyle/>
          <a:p>
            <a:r>
              <a:rPr lang="zh-CN" altLang="zh-CN" sz="2400" dirty="0"/>
              <a:t>“小米便签”开源软件</a:t>
            </a:r>
            <a:r>
              <a:rPr lang="zh-CN" altLang="en-US" sz="2400" dirty="0"/>
              <a:t>功能与模块对应关系</a:t>
            </a:r>
            <a:endParaRPr lang="en-US" altLang="zh-CN" sz="2400" dirty="0"/>
          </a:p>
        </p:txBody>
      </p:sp>
      <p:sp>
        <p:nvSpPr>
          <p:cNvPr id="2" name="文本框 1"/>
          <p:cNvSpPr txBox="1"/>
          <p:nvPr>
            <p:custDataLst>
              <p:tags r:id="rId2"/>
            </p:custDataLst>
          </p:nvPr>
        </p:nvSpPr>
        <p:spPr>
          <a:xfrm>
            <a:off x="3924300" y="6165215"/>
            <a:ext cx="3048000" cy="275590"/>
          </a:xfrm>
          <a:prstGeom prst="rect">
            <a:avLst/>
          </a:prstGeom>
          <a:noFill/>
        </p:spPr>
        <p:txBody>
          <a:bodyPr wrap="square" rtlCol="0">
            <a:spAutoFit/>
          </a:bodyPr>
          <a:p>
            <a:r>
              <a:rPr lang="zh-CN" altLang="en-US" sz="1200"/>
              <a:t>表</a:t>
            </a:r>
            <a:r>
              <a:rPr lang="en-US" altLang="zh-CN" sz="1200"/>
              <a:t>1</a:t>
            </a:r>
            <a:r>
              <a:rPr lang="zh-CN" altLang="en-US" sz="1200"/>
              <a:t>：功能模块对应表</a:t>
            </a:r>
            <a:endParaRPr lang="zh-CN" altLang="en-US" sz="120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泛读开源代码</a:t>
            </a:r>
            <a:endParaRPr lang="zh-CN" altLang="en-US" dirty="0"/>
          </a:p>
        </p:txBody>
      </p:sp>
      <p:sp>
        <p:nvSpPr>
          <p:cNvPr id="9" name="内容占位符 2"/>
          <p:cNvSpPr>
            <a:spLocks noGrp="1"/>
          </p:cNvSpPr>
          <p:nvPr>
            <p:ph idx="1"/>
          </p:nvPr>
        </p:nvSpPr>
        <p:spPr>
          <a:xfrm>
            <a:off x="457200" y="1481328"/>
            <a:ext cx="8229600" cy="4525963"/>
          </a:xfrm>
        </p:spPr>
        <p:txBody>
          <a:bodyPr>
            <a:normAutofit/>
          </a:bodyPr>
          <a:lstStyle/>
          <a:p>
            <a:r>
              <a:rPr lang="zh-CN" altLang="zh-CN" dirty="0"/>
              <a:t>“小米便签”程序包的实现类图</a:t>
            </a:r>
            <a:endParaRPr lang="en-US" altLang="zh-CN" sz="2400" dirty="0"/>
          </a:p>
        </p:txBody>
      </p:sp>
      <p:pic>
        <p:nvPicPr>
          <p:cNvPr id="5" name="图片 4"/>
          <p:cNvPicPr/>
          <p:nvPr>
            <p:custDataLst>
              <p:tags r:id="rId1"/>
            </p:custDataLst>
          </p:nvPr>
        </p:nvPicPr>
        <p:blipFill>
          <a:blip r:embed="rId2"/>
          <a:stretch>
            <a:fillRect/>
          </a:stretch>
        </p:blipFill>
        <p:spPr>
          <a:xfrm>
            <a:off x="1043608" y="2132856"/>
            <a:ext cx="7056784" cy="3938125"/>
          </a:xfrm>
          <a:prstGeom prst="rect">
            <a:avLst/>
          </a:prstGeom>
          <a:noFill/>
          <a:ln w="9525">
            <a:noFill/>
          </a:ln>
        </p:spPr>
      </p:pic>
      <p:sp>
        <p:nvSpPr>
          <p:cNvPr id="3" name="矩形 2"/>
          <p:cNvSpPr/>
          <p:nvPr/>
        </p:nvSpPr>
        <p:spPr>
          <a:xfrm>
            <a:off x="1115695" y="1988820"/>
            <a:ext cx="863600" cy="385445"/>
          </a:xfrm>
          <a:prstGeom prst="rect">
            <a:avLst/>
          </a:prstGeom>
          <a:ln w="12700" cmpd="sng">
            <a:solidFill>
              <a:schemeClr val="tx1"/>
            </a:solidFill>
          </a:ln>
        </p:spPr>
        <p:style>
          <a:lnRef idx="2">
            <a:schemeClr val="dk1"/>
          </a:lnRef>
          <a:fillRef idx="1">
            <a:schemeClr val="lt1"/>
          </a:fillRef>
          <a:effectRef idx="0">
            <a:schemeClr val="dk1"/>
          </a:effectRef>
          <a:fontRef idx="minor">
            <a:schemeClr val="dk1"/>
          </a:fontRef>
        </p:style>
        <p:txBody>
          <a:bodyPr rtlCol="0" anchor="ctr"/>
          <a:p>
            <a:pPr algn="ctr"/>
            <a:endParaRPr lang="zh-CN" altLang="en-US">
              <a:ln>
                <a:solidFill>
                  <a:schemeClr val="accent1"/>
                </a:solidFill>
              </a:ln>
            </a:endParaRPr>
          </a:p>
        </p:txBody>
      </p:sp>
      <p:cxnSp>
        <p:nvCxnSpPr>
          <p:cNvPr id="4" name="直接连接符 3"/>
          <p:cNvCxnSpPr/>
          <p:nvPr/>
        </p:nvCxnSpPr>
        <p:spPr>
          <a:xfrm>
            <a:off x="1115695" y="2277110"/>
            <a:ext cx="8642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043940" y="1988820"/>
            <a:ext cx="1773555" cy="245110"/>
          </a:xfrm>
          <a:prstGeom prst="rect">
            <a:avLst/>
          </a:prstGeom>
          <a:noFill/>
        </p:spPr>
        <p:txBody>
          <a:bodyPr wrap="square" rtlCol="0">
            <a:spAutoFit/>
          </a:bodyPr>
          <a:p>
            <a:r>
              <a:rPr lang="en-US" altLang="zh-CN" sz="1000"/>
              <a:t>SkinActivity</a:t>
            </a:r>
            <a:endParaRPr lang="en-US" altLang="zh-CN" sz="1000"/>
          </a:p>
        </p:txBody>
      </p:sp>
      <p:sp>
        <p:nvSpPr>
          <p:cNvPr id="7" name="矩形 6"/>
          <p:cNvSpPr/>
          <p:nvPr>
            <p:custDataLst>
              <p:tags r:id="rId3"/>
            </p:custDataLst>
          </p:nvPr>
        </p:nvSpPr>
        <p:spPr>
          <a:xfrm>
            <a:off x="1115695" y="2420620"/>
            <a:ext cx="863600" cy="385445"/>
          </a:xfrm>
          <a:prstGeom prst="rect">
            <a:avLst/>
          </a:prstGeom>
          <a:ln w="12700" cmpd="sng">
            <a:solidFill>
              <a:schemeClr val="tx1"/>
            </a:solidFill>
          </a:ln>
        </p:spPr>
        <p:style>
          <a:lnRef idx="2">
            <a:schemeClr val="dk1"/>
          </a:lnRef>
          <a:fillRef idx="1">
            <a:schemeClr val="lt1"/>
          </a:fillRef>
          <a:effectRef idx="0">
            <a:schemeClr val="dk1"/>
          </a:effectRef>
          <a:fontRef idx="minor">
            <a:schemeClr val="dk1"/>
          </a:fontRef>
        </p:style>
        <p:txBody>
          <a:bodyPr rtlCol="0" anchor="ctr"/>
          <a:p>
            <a:pPr algn="ctr"/>
            <a:endParaRPr lang="en-US" altLang="zh-CN" sz="800">
              <a:ln>
                <a:solidFill>
                  <a:schemeClr val="accent1"/>
                </a:solidFill>
              </a:ln>
              <a:cs typeface="+mn-lt"/>
            </a:endParaRPr>
          </a:p>
        </p:txBody>
      </p:sp>
      <p:cxnSp>
        <p:nvCxnSpPr>
          <p:cNvPr id="8" name="直接连接符 7"/>
          <p:cNvCxnSpPr/>
          <p:nvPr>
            <p:custDataLst>
              <p:tags r:id="rId4"/>
            </p:custDataLst>
          </p:nvPr>
        </p:nvCxnSpPr>
        <p:spPr>
          <a:xfrm>
            <a:off x="1115060" y="2708910"/>
            <a:ext cx="8642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744845" y="2195195"/>
            <a:ext cx="3048000" cy="460375"/>
          </a:xfrm>
          <a:prstGeom prst="rect">
            <a:avLst/>
          </a:prstGeom>
          <a:noFill/>
        </p:spPr>
        <p:txBody>
          <a:bodyPr wrap="square" rtlCol="0">
            <a:spAutoFit/>
          </a:bodyPr>
          <a:p>
            <a:endParaRPr lang="zh-CN" altLang="en-US"/>
          </a:p>
        </p:txBody>
      </p:sp>
      <p:sp>
        <p:nvSpPr>
          <p:cNvPr id="11" name="文本框 10"/>
          <p:cNvSpPr txBox="1"/>
          <p:nvPr/>
        </p:nvSpPr>
        <p:spPr>
          <a:xfrm>
            <a:off x="1043305" y="2463800"/>
            <a:ext cx="3048000" cy="245110"/>
          </a:xfrm>
          <a:prstGeom prst="rect">
            <a:avLst/>
          </a:prstGeom>
          <a:noFill/>
        </p:spPr>
        <p:txBody>
          <a:bodyPr wrap="square" rtlCol="0">
            <a:spAutoFit/>
          </a:bodyPr>
          <a:p>
            <a:r>
              <a:rPr lang="en-US" altLang="zh-CN" sz="1000"/>
              <a:t>SplashActivity</a:t>
            </a:r>
            <a:endParaRPr lang="en-US" altLang="zh-CN" sz="1000"/>
          </a:p>
        </p:txBody>
      </p:sp>
      <p:sp>
        <p:nvSpPr>
          <p:cNvPr id="2" name="文本框 1"/>
          <p:cNvSpPr txBox="1"/>
          <p:nvPr>
            <p:custDataLst>
              <p:tags r:id="rId5"/>
            </p:custDataLst>
          </p:nvPr>
        </p:nvSpPr>
        <p:spPr>
          <a:xfrm>
            <a:off x="3668395" y="6200140"/>
            <a:ext cx="3048000" cy="275590"/>
          </a:xfrm>
          <a:prstGeom prst="rect">
            <a:avLst/>
          </a:prstGeom>
          <a:noFill/>
        </p:spPr>
        <p:txBody>
          <a:bodyPr wrap="square" rtlCol="0">
            <a:spAutoFit/>
          </a:bodyPr>
          <a:p>
            <a:r>
              <a:rPr lang="zh-CN" altLang="en-US" sz="1200"/>
              <a:t>图</a:t>
            </a:r>
            <a:r>
              <a:rPr lang="en-US" altLang="zh-CN" sz="1200"/>
              <a:t>3</a:t>
            </a:r>
            <a:r>
              <a:rPr lang="zh-CN" altLang="en-US" sz="1200"/>
              <a:t>：类图</a:t>
            </a:r>
            <a:endParaRPr lang="zh-CN" altLang="en-US" sz="120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rgbClr val="FF0000"/>
                </a:solidFill>
              </a:rPr>
              <a:t>分析代码质量</a:t>
            </a:r>
            <a:endParaRPr lang="en-US" altLang="zh-CN" dirty="0">
              <a:solidFill>
                <a:srgbClr val="FF0000"/>
              </a:solidFill>
            </a:endParaRPr>
          </a:p>
          <a:p>
            <a:r>
              <a:rPr lang="zh-CN" altLang="en-US" dirty="0"/>
              <a:t>标注开源代码</a:t>
            </a:r>
            <a:endParaRPr lang="en-US" altLang="zh-CN" dirty="0"/>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zh-CN" dirty="0"/>
              <a:t>“小米便签”开源软件的</a:t>
            </a:r>
            <a:r>
              <a:rPr lang="zh-CN" altLang="en-US" dirty="0"/>
              <a:t>质量分析</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对开源软件代码的质量进行分析旨在理解高质量的软件系统在代码层面和设计层面应具有哪些方面的特征，掌握编写高质量程序代码的方法和技巧，同时发现开源软件代码中尚存的质量问题。对开源软件代码的质量分析可以采用以下二种方法：人工分析和自动分析。</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人工分析</a:t>
            </a:r>
            <a:endParaRPr lang="en-US" altLang="zh-CN" dirty="0"/>
          </a:p>
        </p:txBody>
      </p:sp>
      <p:sp>
        <p:nvSpPr>
          <p:cNvPr id="9218" name="标题 1"/>
          <p:cNvSpPr>
            <a:spLocks noGrp="1"/>
          </p:cNvSpPr>
          <p:nvPr>
            <p:ph type="title"/>
          </p:nvPr>
        </p:nvSpPr>
        <p:spPr/>
        <p:txBody>
          <a:bodyPr/>
          <a:lstStyle/>
          <a:p>
            <a:r>
              <a:rPr lang="zh-CN" altLang="en-US" dirty="0"/>
              <a:t>分析代码质量</a:t>
            </a:r>
            <a:endParaRPr lang="zh-CN" altLang="en-US" dirty="0"/>
          </a:p>
        </p:txBody>
      </p:sp>
      <p:sp>
        <p:nvSpPr>
          <p:cNvPr id="2" name="文本框 1"/>
          <p:cNvSpPr txBox="1"/>
          <p:nvPr/>
        </p:nvSpPr>
        <p:spPr>
          <a:xfrm>
            <a:off x="2771775" y="6021070"/>
            <a:ext cx="5203190" cy="460375"/>
          </a:xfrm>
          <a:prstGeom prst="rect">
            <a:avLst/>
          </a:prstGeom>
          <a:noFill/>
        </p:spPr>
        <p:txBody>
          <a:bodyPr wrap="square" rtlCol="0">
            <a:spAutoFit/>
          </a:bodyPr>
          <a:lstStyle/>
          <a:p>
            <a:r>
              <a:rPr lang="zh-CN" altLang="zh-CN" dirty="0"/>
              <a:t>软件中“</a:t>
            </a:r>
            <a:r>
              <a:rPr lang="en-US" altLang="zh-CN" dirty="0"/>
              <a:t>SkinActivity</a:t>
            </a:r>
            <a:r>
              <a:rPr lang="zh-CN" altLang="zh-CN" dirty="0"/>
              <a:t>”类的部分代码</a:t>
            </a:r>
            <a:endParaRPr lang="zh-CN" altLang="en-US" dirty="0"/>
          </a:p>
        </p:txBody>
      </p:sp>
      <p:pic>
        <p:nvPicPr>
          <p:cNvPr id="6" name="图片 5"/>
          <p:cNvPicPr>
            <a:picLocks noChangeAspect="1"/>
          </p:cNvPicPr>
          <p:nvPr>
            <p:custDataLst>
              <p:tags r:id="rId2"/>
            </p:custDataLst>
          </p:nvPr>
        </p:nvPicPr>
        <p:blipFill>
          <a:blip r:embed="rId3"/>
          <a:stretch>
            <a:fillRect/>
          </a:stretch>
        </p:blipFill>
        <p:spPr>
          <a:xfrm>
            <a:off x="2628265" y="1417955"/>
            <a:ext cx="5634355" cy="4287520"/>
          </a:xfrm>
          <a:prstGeom prst="rect">
            <a:avLst/>
          </a:prstGeom>
        </p:spPr>
      </p:pic>
      <p:sp>
        <p:nvSpPr>
          <p:cNvPr id="4" name="文本框 3"/>
          <p:cNvSpPr txBox="1"/>
          <p:nvPr>
            <p:custDataLst>
              <p:tags r:id="rId4"/>
            </p:custDataLst>
          </p:nvPr>
        </p:nvSpPr>
        <p:spPr>
          <a:xfrm>
            <a:off x="4697730" y="5796280"/>
            <a:ext cx="3048000" cy="275590"/>
          </a:xfrm>
          <a:prstGeom prst="rect">
            <a:avLst/>
          </a:prstGeom>
          <a:noFill/>
        </p:spPr>
        <p:txBody>
          <a:bodyPr wrap="square" rtlCol="0">
            <a:spAutoFit/>
          </a:bodyPr>
          <a:p>
            <a:r>
              <a:rPr lang="zh-CN" altLang="en-US" sz="1200"/>
              <a:t>图</a:t>
            </a:r>
            <a:r>
              <a:rPr lang="en-US" altLang="zh-CN" sz="1200"/>
              <a:t>4</a:t>
            </a:r>
            <a:r>
              <a:rPr lang="zh-CN" altLang="en-US" sz="1200"/>
              <a:t>：代码片段</a:t>
            </a:r>
            <a:endParaRPr lang="zh-CN" altLang="en-US" sz="120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通过人工分析可以发现该代码具有以下的优点。</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、较好地遵循了</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Java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编程规范，如方法的命名、常元和变元的命名（如“</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setTitle()”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skinInfo</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“onClick()”</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）等。</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对方法进行了必要的注释，如提供了“</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//点击事件处理选中的颜色”</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“//实现换肤” </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注释以描述该方法的功能，且注释简洁、直观、易于理解。</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sz="2200" b="0" dirty="0">
                <a:latin typeface="Times New Roman" panose="02020603050405020304" pitchFamily="18" charset="0"/>
                <a:ea typeface="宋体" panose="02010600030101010101" pitchFamily="2" charset="-122"/>
                <a:cs typeface="Times New Roman" panose="02020603050405020304" pitchFamily="18" charset="0"/>
              </a:rPr>
              <a:t>该段代码块中使用AlertDialog.Builder构建对话框，在用户界面友好的同时也保证了代码的简洁易懂。</a:t>
            </a:r>
            <a:endParaRPr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、通过setOnClickListener()方法为GridView设置一个监听器，当GridView中某个item被点击时，会回调OnItemClickListener的onItemClick()方法，从而实现对item点击事件的处理。</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但是从质量的视角，该开源软件代码尚存在一些美中不足之处，具体表现为：</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、不符合单一职责原则：该代码块中既有UI交互的处理，也有具体的业务逻辑处理，在后续维护和扩展时将会增加代码难度和复杂度。</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、不符合开闭原则：在后续增加对话框的种类或者换肤方式时，需要修改原有代码。</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、对话框的样式耦合在该代码块中，无法根据需求更改弹出样式。</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自动分析</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自动分析方法是指借助于软件工具来自动地分析开源软件代码的质量情况，发现代码中存在的质量问题。目前有许多的软件工具支持对代码的质量情况进行自动分析，如</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SonarQube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Checkstyle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FindBugs</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PMD</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Jtest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等等。其中，</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SonarQube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是一个静态代码检查工具，支持对用</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Java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JavaScript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等语言编写的程序代码及其质量进行检测和分析。实践人员可以借助诸如</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SonarQube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等工具对开源软件代码进行质量审查和分析，形成关于软件系统质量的分析报告，以发现代码中存在的质量问题，提供解决问题的修复建议。</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一般地，根据严重程度的差异性，可以将程序代码中的缺陷和问题分为以下几个不同的等级。</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Blocker</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：严重程度最高，极有可能造成系统和应用程序崩溃和功能丧失，比如死循环问题。</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Critical</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：严重程度较高，可能存在影响程序运行的错误或者安全缺陷。</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Major</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：严重程度一般，如存在部分次要功能没有完全实现。</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Minor</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：严重程度较低，在一定程度上给用户带来不便。</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5</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Info</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：严重程度最低，大多为代码质量分析软件提出的一些改进和建议。</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示例：借助</a:t>
            </a:r>
            <a:r>
              <a:rPr lang="en-US" altLang="zh-CN" dirty="0"/>
              <a:t>SonarQube</a:t>
            </a:r>
            <a:r>
              <a:rPr lang="zh-CN" altLang="en-US" dirty="0"/>
              <a:t>进行开源软件的代码质量分析</a:t>
            </a:r>
            <a:endParaRPr lang="zh-CN" altLang="en-US"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在</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SonarQube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软件工具中加载“小米便签”程序代码，通过分析，</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SonarQube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工具反馈有关“小米便签”开源软件代码中存在的以下质量问题：共审查出</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35</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个文件中的</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558</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个问题，其中有</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308</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个</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Critical Issues</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为</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R.java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类中的常量命名问题。下面通过示例解释说明“小米便签”代码中存在的质量问题及其根源。</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269240" y="1772920"/>
            <a:ext cx="3609340" cy="4073525"/>
          </a:xfrm>
        </p:spPr>
        <p:txBody>
          <a:bodyPr>
            <a:normAutofit lnSpcReduction="10000"/>
          </a:bodyPr>
          <a:lstStyle/>
          <a:p>
            <a:r>
              <a:rPr lang="zh-CN" altLang="en-US" sz="1800" b="0" dirty="0">
                <a:latin typeface="楷体_GB2312" panose="02010609030101010101" pitchFamily="49" charset="-122"/>
                <a:ea typeface="楷体_GB2312" panose="02010609030101010101" pitchFamily="49" charset="-122"/>
              </a:rPr>
              <a:t>1.严重程度：Blocker（</a:t>
            </a:r>
            <a:r>
              <a:rPr lang="zh-CN" altLang="en-US" sz="1800" b="0" dirty="0">
                <a:latin typeface="Times New Roman" panose="02020603050405020304" pitchFamily="18" charset="0"/>
                <a:ea typeface="宋体" panose="02010600030101010101" pitchFamily="2" charset="-122"/>
                <a:cs typeface="Times New Roman" panose="02020603050405020304" pitchFamily="18" charset="0"/>
                <a:sym typeface="+mn-ea"/>
              </a:rPr>
              <a:t>严重程度最高</a:t>
            </a:r>
            <a:r>
              <a:rPr lang="zh-CN" altLang="en-US" sz="1800" b="0" dirty="0">
                <a:latin typeface="楷体_GB2312" panose="02010609030101010101" pitchFamily="49" charset="-122"/>
                <a:ea typeface="楷体_GB2312" panose="02010609030101010101" pitchFamily="49" charset="-122"/>
              </a:rPr>
              <a:t>）</a:t>
            </a:r>
            <a:endParaRPr lang="zh-CN" altLang="en-US" sz="1800" b="0" dirty="0">
              <a:latin typeface="楷体_GB2312" panose="02010609030101010101" pitchFamily="49" charset="-122"/>
              <a:ea typeface="楷体_GB2312" panose="02010609030101010101" pitchFamily="49" charset="-122"/>
            </a:endParaRPr>
          </a:p>
          <a:p>
            <a:r>
              <a:rPr lang="zh-CN" altLang="en-US" sz="1800" b="0" dirty="0">
                <a:latin typeface="楷体_GB2312" panose="02010609030101010101" pitchFamily="49" charset="-122"/>
                <a:ea typeface="楷体_GB2312" panose="02010609030101010101" pitchFamily="49" charset="-122"/>
              </a:rPr>
              <a:t>实现 Closeable 接口或其超级接口 AutoCloseable 的连接、流、文件和其他类在使用后需要关闭。此外，必须在 finally 块中进行该关闭调用，否则异常可能会阻止调用。最好，当类实现 AutoCloseable 时，应使用“试用资源”模式创建资源，并将自动关闭。未能正确关闭资源将导致资源泄漏，这可能会首先使应用程序，然后可能是应用程序陷入困境。</a:t>
            </a:r>
            <a:endParaRPr lang="zh-CN" altLang="en-US" sz="1800" b="0" dirty="0">
              <a:latin typeface="楷体_GB2312" panose="02010609030101010101" pitchFamily="49" charset="-122"/>
              <a:ea typeface="楷体_GB2312" panose="02010609030101010101" pitchFamily="49" charset="-122"/>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
        <p:nvSpPr>
          <p:cNvPr id="2" name="文本框 1"/>
          <p:cNvSpPr txBox="1"/>
          <p:nvPr/>
        </p:nvSpPr>
        <p:spPr>
          <a:xfrm>
            <a:off x="5724128" y="846138"/>
            <a:ext cx="1368152" cy="926678"/>
          </a:xfrm>
          <a:prstGeom prst="rect">
            <a:avLst/>
          </a:prstGeom>
          <a:noFill/>
        </p:spPr>
        <p:txBody>
          <a:bodyPr wrap="square" rtlCol="0">
            <a:spAutoFit/>
          </a:bodyPr>
          <a:lstStyle/>
          <a:p>
            <a:endParaRPr lang="zh-CN" altLang="en-US" dirty="0"/>
          </a:p>
        </p:txBody>
      </p:sp>
      <p:pic>
        <p:nvPicPr>
          <p:cNvPr id="1218594068" name="图片 2"/>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3851910" y="1268730"/>
            <a:ext cx="4537075" cy="2950845"/>
          </a:xfrm>
          <a:prstGeom prst="rect">
            <a:avLst/>
          </a:prstGeom>
        </p:spPr>
      </p:pic>
      <p:pic>
        <p:nvPicPr>
          <p:cNvPr id="1110467027" name="图片 1"/>
          <p:cNvPicPr>
            <a:picLocks noChangeAspect="1"/>
          </p:cNvPicPr>
          <p:nvPr>
            <p:custDataLst>
              <p:tags r:id="rId4"/>
            </p:custDataLst>
          </p:nvPr>
        </p:nvPicPr>
        <p:blipFill>
          <a:blip r:embed="rId5"/>
          <a:stretch>
            <a:fillRect/>
          </a:stretch>
        </p:blipFill>
        <p:spPr>
          <a:xfrm>
            <a:off x="3863340" y="3428683"/>
            <a:ext cx="5274310" cy="2229485"/>
          </a:xfrm>
          <a:prstGeom prst="rect">
            <a:avLst/>
          </a:prstGeom>
        </p:spPr>
      </p:pic>
      <p:sp>
        <p:nvSpPr>
          <p:cNvPr id="5" name="文本框 4"/>
          <p:cNvSpPr txBox="1"/>
          <p:nvPr>
            <p:custDataLst>
              <p:tags r:id="rId6"/>
            </p:custDataLst>
          </p:nvPr>
        </p:nvSpPr>
        <p:spPr>
          <a:xfrm>
            <a:off x="5004435" y="5846445"/>
            <a:ext cx="3048000" cy="275590"/>
          </a:xfrm>
          <a:prstGeom prst="rect">
            <a:avLst/>
          </a:prstGeom>
          <a:noFill/>
        </p:spPr>
        <p:txBody>
          <a:bodyPr wrap="square" rtlCol="0">
            <a:spAutoFit/>
          </a:bodyPr>
          <a:p>
            <a:r>
              <a:rPr lang="zh-CN" altLang="en-US" sz="1200"/>
              <a:t>图</a:t>
            </a:r>
            <a:r>
              <a:rPr lang="en-US" altLang="zh-CN" sz="1200"/>
              <a:t>5</a:t>
            </a:r>
            <a:r>
              <a:rPr lang="zh-CN" altLang="en-US" sz="1200"/>
              <a:t>：阻断数量（上），阻断错误（下）</a:t>
            </a:r>
            <a:endParaRPr lang="zh-CN" altLang="en-US" sz="1200"/>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219075" y="1772920"/>
            <a:ext cx="3561715" cy="4073525"/>
          </a:xfrm>
        </p:spPr>
        <p:txBody>
          <a:bodyPr>
            <a:normAutofit fontScale="80000"/>
          </a:bodyPr>
          <a:lstStyle/>
          <a:p>
            <a:r>
              <a:rPr sz="2200" b="0" dirty="0">
                <a:latin typeface="Times New Roman" panose="02020603050405020304" pitchFamily="18" charset="0"/>
                <a:ea typeface="宋体" panose="02010600030101010101" pitchFamily="2" charset="-122"/>
                <a:cs typeface="Times New Roman" panose="02020603050405020304" pitchFamily="18" charset="0"/>
              </a:rPr>
              <a:t>2.</a:t>
            </a:r>
            <a:r>
              <a:rPr sz="2000" b="0" dirty="0">
                <a:latin typeface="Times New Roman" panose="02020603050405020304" pitchFamily="18" charset="0"/>
                <a:ea typeface="宋体" panose="02010600030101010101" pitchFamily="2" charset="-122"/>
                <a:cs typeface="Times New Roman" panose="02020603050405020304" pitchFamily="18" charset="0"/>
              </a:rPr>
              <a:t>严重程度：Critical</a:t>
            </a:r>
            <a:r>
              <a:rPr lang="zh-CN" sz="20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0" dirty="0">
                <a:latin typeface="Times New Roman" panose="02020603050405020304" pitchFamily="18" charset="0"/>
                <a:ea typeface="宋体" panose="02010600030101010101" pitchFamily="2" charset="-122"/>
                <a:cs typeface="Times New Roman" panose="02020603050405020304" pitchFamily="18" charset="0"/>
                <a:sym typeface="+mn-ea"/>
              </a:rPr>
              <a:t>严重程度较高</a:t>
            </a:r>
            <a:r>
              <a:rPr lang="zh-CN" sz="2000" b="0" dirty="0">
                <a:latin typeface="Times New Roman" panose="02020603050405020304" pitchFamily="18" charset="0"/>
                <a:ea typeface="宋体" panose="02010600030101010101" pitchFamily="2" charset="-122"/>
                <a:cs typeface="Times New Roman" panose="02020603050405020304" pitchFamily="18" charset="0"/>
              </a:rPr>
              <a:t>）</a:t>
            </a:r>
            <a:endParaRPr sz="2000" b="0" dirty="0">
              <a:latin typeface="Times New Roman" panose="02020603050405020304" pitchFamily="18" charset="0"/>
              <a:ea typeface="宋体" panose="02010600030101010101" pitchFamily="2" charset="-122"/>
              <a:cs typeface="Times New Roman" panose="02020603050405020304" pitchFamily="18" charset="0"/>
            </a:endParaRPr>
          </a:p>
          <a:p>
            <a:r>
              <a:rPr sz="2000" b="0" dirty="0">
                <a:latin typeface="Times New Roman" panose="02020603050405020304" pitchFamily="18" charset="0"/>
                <a:ea typeface="宋体" panose="02010600030101010101" pitchFamily="2" charset="-122"/>
                <a:cs typeface="Times New Roman" panose="02020603050405020304" pitchFamily="18" charset="0"/>
              </a:rPr>
              <a:t>对整数执行算术时，结果将始终为整数。您可以使用自动类型转换将该结果分配给长整型、双精度型或浮点型，但从 int 或 long 开始，结果可能不是您所期望的。</a:t>
            </a:r>
            <a:endParaRPr sz="2000" b="0" dirty="0">
              <a:latin typeface="Times New Roman" panose="02020603050405020304" pitchFamily="18" charset="0"/>
              <a:ea typeface="宋体" panose="02010600030101010101" pitchFamily="2" charset="-122"/>
              <a:cs typeface="Times New Roman" panose="02020603050405020304" pitchFamily="18" charset="0"/>
            </a:endParaRPr>
          </a:p>
          <a:p>
            <a:r>
              <a:rPr sz="2000" b="0" dirty="0">
                <a:latin typeface="Times New Roman" panose="02020603050405020304" pitchFamily="18" charset="0"/>
                <a:ea typeface="宋体" panose="02010600030101010101" pitchFamily="2" charset="-122"/>
                <a:cs typeface="Times New Roman" panose="02020603050405020304" pitchFamily="18" charset="0"/>
              </a:rPr>
              <a:t>例如，如果将 int 除法的结果分配给浮点变量，则在分配之前精度将丢失。同样，如果乘法的结果分配给 long，则它可能在赋值之前已经溢出。无论哪种情况，结果都不会是预期的。相反，在操作发生之前，应至少强制转换一个操作数或将其提升为最终类型。</a:t>
            </a:r>
            <a:endParaRPr sz="20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
        <p:nvSpPr>
          <p:cNvPr id="2" name="文本框 1"/>
          <p:cNvSpPr txBox="1"/>
          <p:nvPr/>
        </p:nvSpPr>
        <p:spPr>
          <a:xfrm>
            <a:off x="5724128" y="846138"/>
            <a:ext cx="1368152" cy="926678"/>
          </a:xfrm>
          <a:prstGeom prst="rect">
            <a:avLst/>
          </a:prstGeom>
          <a:noFill/>
        </p:spPr>
        <p:txBody>
          <a:bodyPr wrap="square" rtlCol="0">
            <a:spAutoFit/>
          </a:bodyPr>
          <a:lstStyle/>
          <a:p>
            <a:endParaRPr lang="zh-CN" altLang="en-US" dirty="0"/>
          </a:p>
        </p:txBody>
      </p:sp>
      <p:pic>
        <p:nvPicPr>
          <p:cNvPr id="1054005683" name="图片 4"/>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3851910" y="1628775"/>
            <a:ext cx="4292658" cy="2952000"/>
          </a:xfrm>
          <a:prstGeom prst="rect">
            <a:avLst/>
          </a:prstGeom>
        </p:spPr>
      </p:pic>
      <p:pic>
        <p:nvPicPr>
          <p:cNvPr id="78068379" name="图片 1"/>
          <p:cNvPicPr>
            <a:picLocks noChangeAspect="1"/>
          </p:cNvPicPr>
          <p:nvPr>
            <p:custDataLst>
              <p:tags r:id="rId4"/>
            </p:custDataLst>
          </p:nvPr>
        </p:nvPicPr>
        <p:blipFill>
          <a:blip r:embed="rId5"/>
          <a:stretch>
            <a:fillRect/>
          </a:stretch>
        </p:blipFill>
        <p:spPr>
          <a:xfrm>
            <a:off x="3851910" y="3717290"/>
            <a:ext cx="6001651" cy="2228400"/>
          </a:xfrm>
          <a:prstGeom prst="rect">
            <a:avLst/>
          </a:prstGeom>
        </p:spPr>
      </p:pic>
      <p:sp>
        <p:nvSpPr>
          <p:cNvPr id="4" name="文本框 3"/>
          <p:cNvSpPr txBox="1"/>
          <p:nvPr>
            <p:custDataLst>
              <p:tags r:id="rId6"/>
            </p:custDataLst>
          </p:nvPr>
        </p:nvSpPr>
        <p:spPr>
          <a:xfrm>
            <a:off x="4895850" y="6093460"/>
            <a:ext cx="3048000" cy="275590"/>
          </a:xfrm>
          <a:prstGeom prst="rect">
            <a:avLst/>
          </a:prstGeom>
          <a:noFill/>
        </p:spPr>
        <p:txBody>
          <a:bodyPr wrap="square" rtlCol="0">
            <a:spAutoFit/>
          </a:bodyPr>
          <a:p>
            <a:r>
              <a:rPr lang="zh-CN" altLang="en-US" sz="1200">
                <a:sym typeface="+mn-ea"/>
              </a:rPr>
              <a:t>图</a:t>
            </a:r>
            <a:r>
              <a:rPr lang="en-US" altLang="zh-CN" sz="1200">
                <a:sym typeface="+mn-ea"/>
              </a:rPr>
              <a:t>6</a:t>
            </a:r>
            <a:r>
              <a:rPr lang="zh-CN" altLang="en-US" sz="1200">
                <a:sym typeface="+mn-ea"/>
              </a:rPr>
              <a:t>：次要错误数量（上），</a:t>
            </a:r>
            <a:r>
              <a:rPr lang="zh-CN" altLang="en-US" sz="1200">
                <a:sym typeface="+mn-ea"/>
              </a:rPr>
              <a:t>次要错误（下）</a:t>
            </a:r>
            <a:endParaRPr lang="zh-CN" altLang="en-US" sz="1200"/>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57200" y="1506855"/>
            <a:ext cx="2903855" cy="4073525"/>
          </a:xfrm>
        </p:spPr>
        <p:txBody>
          <a:bodyPr>
            <a:normAutofit/>
          </a:bodyPr>
          <a:lstStyle/>
          <a:p>
            <a:r>
              <a:rPr sz="2200" b="0" dirty="0">
                <a:latin typeface="Times New Roman" panose="02020603050405020304" pitchFamily="18" charset="0"/>
                <a:ea typeface="宋体" panose="02010600030101010101" pitchFamily="2" charset="-122"/>
                <a:cs typeface="Times New Roman" panose="02020603050405020304" pitchFamily="18" charset="0"/>
              </a:rPr>
              <a:t>3.严重程度：Major</a:t>
            </a:r>
            <a:r>
              <a:rPr 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严重程度一般</a:t>
            </a:r>
            <a:r>
              <a:rPr lang="zh-CN" sz="2200" b="0" dirty="0">
                <a:latin typeface="Times New Roman" panose="02020603050405020304" pitchFamily="18" charset="0"/>
                <a:ea typeface="宋体" panose="02010600030101010101" pitchFamily="2" charset="-122"/>
                <a:cs typeface="Times New Roman" panose="02020603050405020304" pitchFamily="18" charset="0"/>
              </a:rPr>
              <a:t>）</a:t>
            </a:r>
            <a:endParaRPr lang="zh-CN"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
        <p:nvSpPr>
          <p:cNvPr id="2" name="文本框 1"/>
          <p:cNvSpPr txBox="1"/>
          <p:nvPr/>
        </p:nvSpPr>
        <p:spPr>
          <a:xfrm>
            <a:off x="5724128" y="846138"/>
            <a:ext cx="1368152" cy="926678"/>
          </a:xfrm>
          <a:prstGeom prst="rect">
            <a:avLst/>
          </a:prstGeom>
          <a:noFill/>
        </p:spPr>
        <p:txBody>
          <a:bodyPr wrap="square" rtlCol="0">
            <a:spAutoFit/>
          </a:bodyPr>
          <a:lstStyle/>
          <a:p>
            <a:endParaRPr lang="zh-CN" altLang="en-US" dirty="0"/>
          </a:p>
        </p:txBody>
      </p:sp>
      <p:pic>
        <p:nvPicPr>
          <p:cNvPr id="1525964255" name="图片 5"/>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3491865" y="1412875"/>
            <a:ext cx="4536000" cy="2739294"/>
          </a:xfrm>
          <a:prstGeom prst="rect">
            <a:avLst/>
          </a:prstGeom>
        </p:spPr>
      </p:pic>
      <p:pic>
        <p:nvPicPr>
          <p:cNvPr id="1442993468" name="图片 1"/>
          <p:cNvPicPr>
            <a:picLocks noChangeAspect="1"/>
          </p:cNvPicPr>
          <p:nvPr>
            <p:custDataLst>
              <p:tags r:id="rId4"/>
            </p:custDataLst>
          </p:nvPr>
        </p:nvPicPr>
        <p:blipFill>
          <a:blip r:embed="rId5"/>
          <a:stretch>
            <a:fillRect/>
          </a:stretch>
        </p:blipFill>
        <p:spPr>
          <a:xfrm>
            <a:off x="3491865" y="3788728"/>
            <a:ext cx="5281200" cy="1869975"/>
          </a:xfrm>
          <a:prstGeom prst="rect">
            <a:avLst/>
          </a:prstGeom>
        </p:spPr>
      </p:pic>
      <p:sp>
        <p:nvSpPr>
          <p:cNvPr id="4" name="文本框 3"/>
          <p:cNvSpPr txBox="1"/>
          <p:nvPr>
            <p:custDataLst>
              <p:tags r:id="rId6"/>
            </p:custDataLst>
          </p:nvPr>
        </p:nvSpPr>
        <p:spPr>
          <a:xfrm>
            <a:off x="4608195" y="5919470"/>
            <a:ext cx="3048000" cy="275590"/>
          </a:xfrm>
          <a:prstGeom prst="rect">
            <a:avLst/>
          </a:prstGeom>
          <a:noFill/>
        </p:spPr>
        <p:txBody>
          <a:bodyPr wrap="square" rtlCol="0">
            <a:spAutoFit/>
          </a:bodyPr>
          <a:p>
            <a:r>
              <a:rPr lang="zh-CN" altLang="en-US" sz="1200"/>
              <a:t>图</a:t>
            </a:r>
            <a:r>
              <a:rPr lang="en-US" altLang="zh-CN" sz="1200"/>
              <a:t>7</a:t>
            </a:r>
            <a:r>
              <a:rPr lang="zh-CN" altLang="en-US" sz="1200"/>
              <a:t>：主要错误数量（上），主要错误（下）</a:t>
            </a:r>
            <a:endParaRPr lang="zh-CN" altLang="en-US" sz="1200"/>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rgbClr val="FF0000"/>
                </a:solidFill>
              </a:rPr>
              <a:t>标注开源代码</a:t>
            </a:r>
            <a:endParaRPr lang="en-US" altLang="zh-CN" dirty="0">
              <a:solidFill>
                <a:srgbClr val="FF0000"/>
              </a:solidFill>
            </a:endParaRPr>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395605" y="1417955"/>
            <a:ext cx="8222615" cy="4890770"/>
          </a:xfrm>
        </p:spPr>
        <p:txBody>
          <a:bodyPr>
            <a:normAutofit fontScale="40000"/>
          </a:bodyPr>
          <a:lstStyle/>
          <a:p>
            <a:r>
              <a:rPr lang="zh-CN" altLang="en-US" sz="7000" dirty="0"/>
              <a:t>在类层面理解代码的语义</a:t>
            </a:r>
            <a:endParaRPr lang="zh-CN" altLang="en-US" sz="7000" dirty="0"/>
          </a:p>
          <a:p>
            <a:r>
              <a:rPr sz="4000" b="0">
                <a:latin typeface="Times New Roman" panose="02020603050405020304" pitchFamily="18" charset="0"/>
                <a:ea typeface="宋体" panose="02010600030101010101" pitchFamily="2" charset="-122"/>
                <a:cs typeface="Times New Roman" panose="02020603050405020304" pitchFamily="18" charset="0"/>
              </a:rPr>
              <a:t>该类实现了一个换肤功能，继承自Activity类。该类的主要实现包括：</a:t>
            </a:r>
            <a:endParaRPr sz="4000" b="0">
              <a:latin typeface="Times New Roman" panose="02020603050405020304" pitchFamily="18" charset="0"/>
              <a:ea typeface="宋体" panose="02010600030101010101" pitchFamily="2" charset="-122"/>
              <a:cs typeface="Times New Roman" panose="02020603050405020304" pitchFamily="18" charset="0"/>
            </a:endParaRPr>
          </a:p>
          <a:p>
            <a:r>
              <a:rPr sz="4000" b="0">
                <a:latin typeface="Times New Roman" panose="02020603050405020304" pitchFamily="18" charset="0"/>
                <a:ea typeface="宋体" panose="02010600030101010101" pitchFamily="2" charset="-122"/>
                <a:cs typeface="Times New Roman" panose="02020603050405020304" pitchFamily="18" charset="0"/>
              </a:rPr>
              <a:t>1. 定义了SkinListAdapter类，继承自BaseAdapter类，用于将皮肤列表数据适配到GridView中。</a:t>
            </a:r>
            <a:endParaRPr sz="4000" b="0">
              <a:latin typeface="Times New Roman" panose="02020603050405020304" pitchFamily="18" charset="0"/>
              <a:ea typeface="宋体" panose="02010600030101010101" pitchFamily="2" charset="-122"/>
              <a:cs typeface="Times New Roman" panose="02020603050405020304" pitchFamily="18" charset="0"/>
            </a:endParaRPr>
          </a:p>
          <a:p>
            <a:r>
              <a:rPr sz="4000" b="0">
                <a:latin typeface="Times New Roman" panose="02020603050405020304" pitchFamily="18" charset="0"/>
                <a:ea typeface="宋体" panose="02010600030101010101" pitchFamily="2" charset="-122"/>
                <a:cs typeface="Times New Roman" panose="02020603050405020304" pitchFamily="18" charset="0"/>
              </a:rPr>
              <a:t>2. 在onCreate()方法中，初始化GridView，并定义了一个SharedPreferences对象用于存储用户选中的皮肤模板数据。</a:t>
            </a:r>
            <a:endParaRPr sz="4000" b="0">
              <a:latin typeface="Times New Roman" panose="02020603050405020304" pitchFamily="18" charset="0"/>
              <a:ea typeface="宋体" panose="02010600030101010101" pitchFamily="2" charset="-122"/>
              <a:cs typeface="Times New Roman" panose="02020603050405020304" pitchFamily="18" charset="0"/>
            </a:endParaRPr>
          </a:p>
          <a:p>
            <a:r>
              <a:rPr sz="4000" b="0">
                <a:latin typeface="Times New Roman" panose="02020603050405020304" pitchFamily="18" charset="0"/>
                <a:ea typeface="宋体" panose="02010600030101010101" pitchFamily="2" charset="-122"/>
                <a:cs typeface="Times New Roman" panose="02020603050405020304" pitchFamily="18" charset="0"/>
              </a:rPr>
              <a:t>3. 在onCreate()方法中，通过调用mSharedPreferences对象的getInt()方法获取用户上次的选择，如果有记录，则将用户上次所选的皮肤模板颜色ID传递给适配器。</a:t>
            </a:r>
            <a:endParaRPr sz="4000" b="0">
              <a:latin typeface="Times New Roman" panose="02020603050405020304" pitchFamily="18" charset="0"/>
              <a:ea typeface="宋体" panose="02010600030101010101" pitchFamily="2" charset="-122"/>
              <a:cs typeface="Times New Roman" panose="02020603050405020304" pitchFamily="18" charset="0"/>
            </a:endParaRPr>
          </a:p>
          <a:p>
            <a:r>
              <a:rPr sz="4000" b="0">
                <a:latin typeface="Times New Roman" panose="02020603050405020304" pitchFamily="18" charset="0"/>
                <a:ea typeface="宋体" panose="02010600030101010101" pitchFamily="2" charset="-122"/>
                <a:cs typeface="Times New Roman" panose="02020603050405020304" pitchFamily="18" charset="0"/>
              </a:rPr>
              <a:t>4. 在onCreate()方法中，为GridView设置了OnItemClickListener监听器，在点击某个皮肤模板时，弹出AlertDialog对话框，提醒用户是否确认一键换肤。如果用户选择确认，则将所选的皮肤模板ID存储到SharedPreferences中，并将数据传递给前一个Activity，以实现UI换肤功能。</a:t>
            </a:r>
            <a:endParaRPr sz="4000" b="0">
              <a:latin typeface="Times New Roman" panose="02020603050405020304" pitchFamily="18" charset="0"/>
              <a:ea typeface="宋体" panose="02010600030101010101" pitchFamily="2" charset="-122"/>
              <a:cs typeface="Times New Roman" panose="02020603050405020304" pitchFamily="18" charset="0"/>
            </a:endParaRPr>
          </a:p>
          <a:p>
            <a:r>
              <a:rPr sz="4000" b="0">
                <a:latin typeface="Times New Roman" panose="02020603050405020304" pitchFamily="18" charset="0"/>
                <a:ea typeface="宋体" panose="02010600030101010101" pitchFamily="2" charset="-122"/>
                <a:cs typeface="Times New Roman" panose="02020603050405020304" pitchFamily="18" charset="0"/>
              </a:rPr>
              <a:t>5. 在SkinListAdapter类中，重写BaseAdapter类的getView()方法，将皮肤模板适配到GridView的视图中，并根据用户的选择来显示或隐藏选择框。</a:t>
            </a:r>
            <a:endParaRPr sz="4000" b="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SkinActivity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2" name="图片 1"/>
          <p:cNvPicPr>
            <a:picLocks noChangeAspect="1"/>
          </p:cNvPicPr>
          <p:nvPr>
            <p:custDataLst>
              <p:tags r:id="rId2"/>
            </p:custDataLst>
          </p:nvPr>
        </p:nvPicPr>
        <p:blipFill>
          <a:blip r:embed="rId3"/>
          <a:stretch>
            <a:fillRect/>
          </a:stretch>
        </p:blipFill>
        <p:spPr>
          <a:xfrm>
            <a:off x="882015" y="2447290"/>
            <a:ext cx="7327900" cy="1949450"/>
          </a:xfrm>
          <a:prstGeom prst="rect">
            <a:avLst/>
          </a:prstGeom>
        </p:spPr>
      </p:pic>
      <p:sp>
        <p:nvSpPr>
          <p:cNvPr id="4" name="文本框 3"/>
          <p:cNvSpPr txBox="1"/>
          <p:nvPr>
            <p:custDataLst>
              <p:tags r:id="rId4"/>
            </p:custDataLst>
          </p:nvPr>
        </p:nvSpPr>
        <p:spPr>
          <a:xfrm>
            <a:off x="3463290" y="4580890"/>
            <a:ext cx="3048000" cy="275590"/>
          </a:xfrm>
          <a:prstGeom prst="rect">
            <a:avLst/>
          </a:prstGeom>
          <a:noFill/>
        </p:spPr>
        <p:txBody>
          <a:bodyPr wrap="square" rtlCol="0">
            <a:spAutoFit/>
          </a:bodyPr>
          <a:p>
            <a:r>
              <a:rPr lang="zh-CN" altLang="en-US" sz="1200"/>
              <a:t>图</a:t>
            </a:r>
            <a:r>
              <a:rPr lang="en-US" altLang="zh-CN" sz="1200"/>
              <a:t>8</a:t>
            </a:r>
            <a:r>
              <a:rPr lang="zh-CN" altLang="en-US" sz="1200"/>
              <a:t>：</a:t>
            </a:r>
            <a:r>
              <a:rPr lang="en-US" altLang="zh-CN" sz="1200"/>
              <a:t>SkinActivity</a:t>
            </a:r>
            <a:r>
              <a:rPr lang="zh-CN" altLang="en-US" sz="1200"/>
              <a:t>类</a:t>
            </a:r>
            <a:endParaRPr lang="zh-CN" altLang="en-US" sz="1200"/>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SplashActivity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2" name="图片 1"/>
          <p:cNvPicPr>
            <a:picLocks noChangeAspect="1"/>
          </p:cNvPicPr>
          <p:nvPr>
            <p:custDataLst>
              <p:tags r:id="rId2"/>
            </p:custDataLst>
          </p:nvPr>
        </p:nvPicPr>
        <p:blipFill>
          <a:blip r:embed="rId3"/>
          <a:stretch>
            <a:fillRect/>
          </a:stretch>
        </p:blipFill>
        <p:spPr>
          <a:xfrm>
            <a:off x="758825" y="2596515"/>
            <a:ext cx="7044690" cy="1537970"/>
          </a:xfrm>
          <a:prstGeom prst="rect">
            <a:avLst/>
          </a:prstGeom>
        </p:spPr>
      </p:pic>
      <p:sp>
        <p:nvSpPr>
          <p:cNvPr id="4" name="文本框 3"/>
          <p:cNvSpPr txBox="1"/>
          <p:nvPr>
            <p:custDataLst>
              <p:tags r:id="rId4"/>
            </p:custDataLst>
          </p:nvPr>
        </p:nvSpPr>
        <p:spPr>
          <a:xfrm>
            <a:off x="3275965" y="4356100"/>
            <a:ext cx="3048000" cy="275590"/>
          </a:xfrm>
          <a:prstGeom prst="rect">
            <a:avLst/>
          </a:prstGeom>
          <a:noFill/>
        </p:spPr>
        <p:txBody>
          <a:bodyPr wrap="square" rtlCol="0">
            <a:spAutoFit/>
          </a:bodyPr>
          <a:p>
            <a:r>
              <a:rPr lang="zh-CN" altLang="en-US" sz="1200"/>
              <a:t>图</a:t>
            </a:r>
            <a:r>
              <a:rPr lang="en-US" altLang="zh-CN" sz="1200"/>
              <a:t>9</a:t>
            </a:r>
            <a:r>
              <a:rPr lang="zh-CN" altLang="en-US" sz="1200"/>
              <a:t>：</a:t>
            </a:r>
            <a:r>
              <a:rPr lang="en-US" altLang="zh-CN" sz="1200"/>
              <a:t>SplashActivity</a:t>
            </a:r>
            <a:r>
              <a:rPr lang="zh-CN" altLang="en-US" sz="1200"/>
              <a:t>类</a:t>
            </a:r>
            <a:endParaRPr lang="zh-CN" altLang="en-US" sz="1200"/>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对类进行标注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AlarmAlertActivity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类的注释</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4" name="图片 3"/>
          <p:cNvPicPr>
            <a:picLocks noChangeAspect="1"/>
          </p:cNvPicPr>
          <p:nvPr>
            <p:custDataLst>
              <p:tags r:id="rId2"/>
            </p:custDataLst>
          </p:nvPr>
        </p:nvPicPr>
        <p:blipFill>
          <a:blip r:embed="rId3"/>
          <a:stretch>
            <a:fillRect/>
          </a:stretch>
        </p:blipFill>
        <p:spPr>
          <a:xfrm>
            <a:off x="967740" y="2528570"/>
            <a:ext cx="7208520" cy="1289050"/>
          </a:xfrm>
          <a:prstGeom prst="rect">
            <a:avLst/>
          </a:prstGeom>
        </p:spPr>
      </p:pic>
      <p:sp>
        <p:nvSpPr>
          <p:cNvPr id="2" name="文本框 1"/>
          <p:cNvSpPr txBox="1"/>
          <p:nvPr>
            <p:custDataLst>
              <p:tags r:id="rId4"/>
            </p:custDataLst>
          </p:nvPr>
        </p:nvSpPr>
        <p:spPr>
          <a:xfrm>
            <a:off x="3204210" y="3933190"/>
            <a:ext cx="3048000" cy="275590"/>
          </a:xfrm>
          <a:prstGeom prst="rect">
            <a:avLst/>
          </a:prstGeom>
          <a:noFill/>
        </p:spPr>
        <p:txBody>
          <a:bodyPr wrap="square" rtlCol="0">
            <a:spAutoFit/>
          </a:bodyPr>
          <a:p>
            <a:r>
              <a:rPr lang="zh-CN" altLang="en-US" sz="1200"/>
              <a:t>图</a:t>
            </a:r>
            <a:r>
              <a:rPr lang="en-US" altLang="zh-CN" sz="1200"/>
              <a:t>10</a:t>
            </a:r>
            <a:r>
              <a:rPr lang="zh-CN" altLang="en-US" sz="1200"/>
              <a:t>：</a:t>
            </a:r>
            <a:r>
              <a:rPr lang="en-US" altLang="zh-CN" sz="1200" dirty="0" err="1">
                <a:cs typeface="Times New Roman" panose="02020603050405020304" pitchFamily="18" charset="0"/>
                <a:sym typeface="+mn-ea"/>
              </a:rPr>
              <a:t>AlarmAlertActivity</a:t>
            </a:r>
            <a:r>
              <a:rPr lang="zh-CN" altLang="en-US" sz="1200" dirty="0" err="1">
                <a:cs typeface="Times New Roman" panose="02020603050405020304" pitchFamily="18" charset="0"/>
                <a:sym typeface="+mn-ea"/>
              </a:rPr>
              <a:t>类</a:t>
            </a:r>
            <a:endParaRPr lang="zh-CN" altLang="en-US" sz="1200" dirty="0" err="1">
              <a:cs typeface="Times New Roman" panose="02020603050405020304" pitchFamily="18" charset="0"/>
              <a:sym typeface="+mn-ea"/>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在方法层面理解代码的语义</a:t>
            </a:r>
            <a:endParaRPr lang="zh-CN" altLang="en-US"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SkinActivity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类总共封装了</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9</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个方法以实现该类的职责，即提供便签编辑的用户界面，对其中部分方法的理解描述如下：</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onCreate(Bundle savedInstanceState)：Activity的生命周期方法，在Activity创建时被调用，用于初始化Activity布局、界面和变量。该方法首先调用父类方法，接着使用setContentView()方法获取activity_skin布局，实例化gridView，并获取SharedPreferences对象，最后往mSkinInfoList中添加多种皮肤颜色。</a:t>
            </a:r>
            <a:endParaRPr sz="2200" b="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在方法层面理解代码的语义</a:t>
            </a:r>
            <a:endParaRPr lang="zh-CN" altLang="en-US"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SkinListAdapter(Context context)：皮肤适配器的构造方法，用于生成LayoutInflater对象。</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setList(List&lt;SkinInfo&gt; list)：设置数据，填充皮肤适配器。</a:t>
            </a:r>
            <a:endParaRPr sz="2200" b="0">
              <a:latin typeface="Times New Roman" panose="02020603050405020304" pitchFamily="18" charset="0"/>
              <a:ea typeface="宋体" panose="02010600030101010101" pitchFamily="2" charset="-122"/>
              <a:cs typeface="Times New Roman" panose="02020603050405020304" pitchFamily="18" charset="0"/>
            </a:endParaRPr>
          </a:p>
          <a:p>
            <a:endParaRPr sz="2200" b="0">
              <a:latin typeface="Times New Roman" panose="02020603050405020304" pitchFamily="18" charset="0"/>
              <a:ea typeface="宋体" panose="02010600030101010101" pitchFamily="2" charset="-122"/>
              <a:cs typeface="Times New Roman" panose="02020603050405020304" pitchFamily="18" charset="0"/>
            </a:endParaRPr>
          </a:p>
          <a:p>
            <a:r>
              <a:rPr lang="en-US" sz="2200" b="0">
                <a:latin typeface="Times New Roman" panose="02020603050405020304" pitchFamily="18" charset="0"/>
                <a:ea typeface="宋体" panose="02010600030101010101" pitchFamily="2" charset="-122"/>
                <a:cs typeface="Times New Roman" panose="02020603050405020304" pitchFamily="18" charset="0"/>
              </a:rPr>
              <a:t>4</a:t>
            </a:r>
            <a:r>
              <a:rPr lang="zh-CN" altLang="en-US" sz="2200" b="0">
                <a:latin typeface="Times New Roman" panose="02020603050405020304" pitchFamily="18" charset="0"/>
                <a:ea typeface="宋体" panose="02010600030101010101" pitchFamily="2" charset="-122"/>
                <a:cs typeface="Times New Roman" panose="02020603050405020304" pitchFamily="18" charset="0"/>
              </a:rPr>
              <a:t>、getCount()：获取皮肤数量。</a:t>
            </a:r>
            <a:endParaRPr lang="zh-CN" altLang="en-US" sz="2200" b="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a:latin typeface="Times New Roman" panose="02020603050405020304" pitchFamily="18" charset="0"/>
                <a:ea typeface="宋体" panose="02010600030101010101" pitchFamily="2" charset="-122"/>
                <a:cs typeface="Times New Roman" panose="02020603050405020304" pitchFamily="18" charset="0"/>
              </a:rPr>
              <a:t>5</a:t>
            </a:r>
            <a:r>
              <a:rPr lang="zh-CN" altLang="en-US" sz="2200" b="0">
                <a:latin typeface="Times New Roman" panose="02020603050405020304" pitchFamily="18" charset="0"/>
                <a:ea typeface="宋体" panose="02010600030101010101" pitchFamily="2" charset="-122"/>
                <a:cs typeface="Times New Roman" panose="02020603050405020304" pitchFamily="18" charset="0"/>
              </a:rPr>
              <a:t>、getItem(int i)：获取皮肤项。</a:t>
            </a:r>
            <a:endParaRPr lang="zh-CN" altLang="en-US" sz="2200" b="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a:latin typeface="Times New Roman" panose="02020603050405020304" pitchFamily="18" charset="0"/>
                <a:ea typeface="宋体" panose="02010600030101010101" pitchFamily="2" charset="-122"/>
                <a:cs typeface="Times New Roman" panose="02020603050405020304" pitchFamily="18" charset="0"/>
              </a:rPr>
              <a:t>6</a:t>
            </a:r>
            <a:r>
              <a:rPr lang="zh-CN" altLang="en-US" sz="2200" b="0">
                <a:latin typeface="Times New Roman" panose="02020603050405020304" pitchFamily="18" charset="0"/>
                <a:ea typeface="宋体" panose="02010600030101010101" pitchFamily="2" charset="-122"/>
                <a:cs typeface="Times New Roman" panose="02020603050405020304" pitchFamily="18" charset="0"/>
              </a:rPr>
              <a:t>、getItemId(int i)：获取皮肤项ID。</a:t>
            </a:r>
            <a:endParaRPr lang="zh-CN" altLang="en-US" sz="2200" b="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对方法进行标注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“Skin</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类中“getView(int i, View view, ViewGroup viewGroup)</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方法的的注释</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4" name="图片 3"/>
          <p:cNvPicPr>
            <a:picLocks noChangeAspect="1"/>
          </p:cNvPicPr>
          <p:nvPr>
            <p:custDataLst>
              <p:tags r:id="rId2"/>
            </p:custDataLst>
          </p:nvPr>
        </p:nvPicPr>
        <p:blipFill>
          <a:blip r:embed="rId3"/>
          <a:stretch>
            <a:fillRect/>
          </a:stretch>
        </p:blipFill>
        <p:spPr>
          <a:xfrm>
            <a:off x="768350" y="2720975"/>
            <a:ext cx="7282180" cy="1447800"/>
          </a:xfrm>
          <a:prstGeom prst="rect">
            <a:avLst/>
          </a:prstGeom>
        </p:spPr>
      </p:pic>
      <p:sp>
        <p:nvSpPr>
          <p:cNvPr id="2" name="文本框 1"/>
          <p:cNvSpPr txBox="1"/>
          <p:nvPr>
            <p:custDataLst>
              <p:tags r:id="rId4"/>
            </p:custDataLst>
          </p:nvPr>
        </p:nvSpPr>
        <p:spPr>
          <a:xfrm>
            <a:off x="3592195" y="4348480"/>
            <a:ext cx="3048000" cy="275590"/>
          </a:xfrm>
          <a:prstGeom prst="rect">
            <a:avLst/>
          </a:prstGeom>
          <a:noFill/>
        </p:spPr>
        <p:txBody>
          <a:bodyPr wrap="square" rtlCol="0">
            <a:spAutoFit/>
          </a:bodyPr>
          <a:p>
            <a:r>
              <a:rPr lang="zh-CN" altLang="en-US" sz="1200"/>
              <a:t>图</a:t>
            </a:r>
            <a:r>
              <a:rPr lang="en-US" altLang="zh-CN" sz="1200"/>
              <a:t>11</a:t>
            </a:r>
            <a:r>
              <a:rPr lang="zh-CN" altLang="en-US" sz="1200"/>
              <a:t>：</a:t>
            </a:r>
            <a:r>
              <a:rPr lang="en-US" altLang="zh-CN" sz="1200"/>
              <a:t>getView</a:t>
            </a:r>
            <a:r>
              <a:rPr lang="zh-CN" altLang="en-US" sz="1200"/>
              <a:t>方法</a:t>
            </a:r>
            <a:endParaRPr lang="zh-CN" altLang="en-US" sz="1200"/>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对方法进行标注</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SkinActivity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类中“</a:t>
            </a:r>
            <a:r>
              <a:rPr lang="en-US" altLang="zh-CN" sz="2200" b="0">
                <a:latin typeface="Times New Roman" panose="02020603050405020304" pitchFamily="18" charset="0"/>
                <a:ea typeface="宋体" panose="02010600030101010101" pitchFamily="2" charset="-122"/>
                <a:cs typeface="Times New Roman" panose="02020603050405020304" pitchFamily="18" charset="0"/>
              </a:rPr>
              <a:t>onItemClick(AdapterView&lt;?&gt; adapterView, View view, final int position, long l)</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方法的的注释</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2" name="图片 1"/>
          <p:cNvPicPr>
            <a:picLocks noChangeAspect="1"/>
          </p:cNvPicPr>
          <p:nvPr>
            <p:custDataLst>
              <p:tags r:id="rId2"/>
            </p:custDataLst>
          </p:nvPr>
        </p:nvPicPr>
        <p:blipFill>
          <a:blip r:embed="rId3"/>
          <a:stretch>
            <a:fillRect/>
          </a:stretch>
        </p:blipFill>
        <p:spPr>
          <a:xfrm>
            <a:off x="683895" y="2708910"/>
            <a:ext cx="7809230" cy="1729740"/>
          </a:xfrm>
          <a:prstGeom prst="rect">
            <a:avLst/>
          </a:prstGeom>
        </p:spPr>
      </p:pic>
      <p:sp>
        <p:nvSpPr>
          <p:cNvPr id="4" name="文本框 3"/>
          <p:cNvSpPr txBox="1"/>
          <p:nvPr>
            <p:custDataLst>
              <p:tags r:id="rId4"/>
            </p:custDataLst>
          </p:nvPr>
        </p:nvSpPr>
        <p:spPr>
          <a:xfrm>
            <a:off x="3420110" y="4605655"/>
            <a:ext cx="3048000" cy="275590"/>
          </a:xfrm>
          <a:prstGeom prst="rect">
            <a:avLst/>
          </a:prstGeom>
          <a:noFill/>
        </p:spPr>
        <p:txBody>
          <a:bodyPr wrap="square" rtlCol="0">
            <a:spAutoFit/>
          </a:bodyPr>
          <a:p>
            <a:r>
              <a:rPr lang="zh-CN" altLang="en-US" sz="1200"/>
              <a:t>图</a:t>
            </a:r>
            <a:r>
              <a:rPr lang="en-US" altLang="zh-CN" sz="1200"/>
              <a:t>12</a:t>
            </a:r>
            <a:r>
              <a:rPr lang="zh-CN" altLang="en-US" sz="1200"/>
              <a:t>：</a:t>
            </a:r>
            <a:r>
              <a:rPr lang="en-US" altLang="zh-CN" sz="1200">
                <a:cs typeface="Times New Roman" panose="02020603050405020304" pitchFamily="18" charset="0"/>
                <a:sym typeface="+mn-ea"/>
              </a:rPr>
              <a:t>onItemClick</a:t>
            </a:r>
            <a:r>
              <a:rPr lang="zh-CN" altLang="en-US" sz="1200">
                <a:cs typeface="Times New Roman" panose="02020603050405020304" pitchFamily="18" charset="0"/>
                <a:sym typeface="+mn-ea"/>
              </a:rPr>
              <a:t>方法</a:t>
            </a:r>
            <a:endParaRPr lang="zh-CN" altLang="en-US" sz="1200">
              <a:cs typeface="Times New Roman" panose="02020603050405020304" pitchFamily="18" charset="0"/>
              <a:sym typeface="+mn-ea"/>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在代码块层面理解代码的语义</a:t>
            </a:r>
            <a:endParaRPr lang="zh-CN" altLang="en-US"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5" name="图片 4"/>
          <p:cNvPicPr>
            <a:picLocks noChangeAspect="1"/>
          </p:cNvPicPr>
          <p:nvPr>
            <p:custDataLst>
              <p:tags r:id="rId1"/>
            </p:custDataLst>
          </p:nvPr>
        </p:nvPicPr>
        <p:blipFill>
          <a:blip r:embed="rId2"/>
          <a:stretch>
            <a:fillRect/>
          </a:stretch>
        </p:blipFill>
        <p:spPr>
          <a:xfrm>
            <a:off x="1276350" y="2060575"/>
            <a:ext cx="6591300" cy="4411980"/>
          </a:xfrm>
          <a:prstGeom prst="rect">
            <a:avLst/>
          </a:prstGeom>
        </p:spPr>
      </p:pic>
      <p:sp>
        <p:nvSpPr>
          <p:cNvPr id="2" name="文本框 1"/>
          <p:cNvSpPr txBox="1"/>
          <p:nvPr>
            <p:custDataLst>
              <p:tags r:id="rId3"/>
            </p:custDataLst>
          </p:nvPr>
        </p:nvSpPr>
        <p:spPr>
          <a:xfrm>
            <a:off x="3491865" y="6525260"/>
            <a:ext cx="3048000" cy="275590"/>
          </a:xfrm>
          <a:prstGeom prst="rect">
            <a:avLst/>
          </a:prstGeom>
          <a:noFill/>
        </p:spPr>
        <p:txBody>
          <a:bodyPr wrap="square" rtlCol="0">
            <a:spAutoFit/>
          </a:bodyPr>
          <a:p>
            <a:r>
              <a:rPr lang="zh-CN" altLang="en-US" sz="1200"/>
              <a:t>图</a:t>
            </a:r>
            <a:r>
              <a:rPr lang="en-US" altLang="zh-CN" sz="1200"/>
              <a:t>13</a:t>
            </a:r>
            <a:r>
              <a:rPr lang="zh-CN" altLang="en-US" sz="1200"/>
              <a:t>：</a:t>
            </a:r>
            <a:r>
              <a:rPr lang="en-US" altLang="zh-CN" sz="1200"/>
              <a:t>getView</a:t>
            </a:r>
            <a:r>
              <a:rPr lang="zh-CN" altLang="en-US" sz="1200"/>
              <a:t>方法</a:t>
            </a:r>
            <a:r>
              <a:rPr lang="zh-CN" altLang="en-US" sz="1200"/>
              <a:t>实现</a:t>
            </a:r>
            <a:endParaRPr lang="zh-CN" altLang="en-US" sz="1200"/>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a:bodyPr>
          <a:lstStyle/>
          <a:p>
            <a:r>
              <a:rPr lang="zh-CN" altLang="en-US" dirty="0"/>
              <a:t>在代码块层面理解代码的语义</a:t>
            </a:r>
            <a:endParaRPr lang="zh-CN" altLang="en-US"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2" name="图片 1"/>
          <p:cNvPicPr>
            <a:picLocks noChangeAspect="1"/>
          </p:cNvPicPr>
          <p:nvPr>
            <p:custDataLst>
              <p:tags r:id="rId2"/>
            </p:custDataLst>
          </p:nvPr>
        </p:nvPicPr>
        <p:blipFill>
          <a:blip r:embed="rId3"/>
          <a:stretch>
            <a:fillRect/>
          </a:stretch>
        </p:blipFill>
        <p:spPr>
          <a:xfrm>
            <a:off x="1043940" y="1988820"/>
            <a:ext cx="6894830" cy="4396740"/>
          </a:xfrm>
          <a:prstGeom prst="rect">
            <a:avLst/>
          </a:prstGeom>
        </p:spPr>
      </p:pic>
      <p:sp>
        <p:nvSpPr>
          <p:cNvPr id="4" name="文本框 3"/>
          <p:cNvSpPr txBox="1"/>
          <p:nvPr>
            <p:custDataLst>
              <p:tags r:id="rId4"/>
            </p:custDataLst>
          </p:nvPr>
        </p:nvSpPr>
        <p:spPr>
          <a:xfrm>
            <a:off x="3420110" y="6453505"/>
            <a:ext cx="3048000" cy="275590"/>
          </a:xfrm>
          <a:prstGeom prst="rect">
            <a:avLst/>
          </a:prstGeom>
          <a:noFill/>
        </p:spPr>
        <p:txBody>
          <a:bodyPr wrap="square" rtlCol="0">
            <a:spAutoFit/>
          </a:bodyPr>
          <a:p>
            <a:r>
              <a:rPr lang="zh-CN" altLang="en-US" sz="1200"/>
              <a:t>图</a:t>
            </a:r>
            <a:r>
              <a:rPr lang="en-US" altLang="zh-CN" sz="1200"/>
              <a:t>14</a:t>
            </a:r>
            <a:r>
              <a:rPr lang="zh-CN" altLang="en-US" sz="1200"/>
              <a:t>：</a:t>
            </a:r>
            <a:r>
              <a:rPr lang="en-US" altLang="zh-CN" sz="1200"/>
              <a:t>SplashActivity</a:t>
            </a:r>
            <a:r>
              <a:rPr lang="zh-CN" altLang="en-US" sz="1200"/>
              <a:t>类代码块</a:t>
            </a:r>
            <a:endParaRPr lang="zh-CN" altLang="en-US" sz="1200"/>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8229600" cy="4683976"/>
          </a:xfrm>
        </p:spPr>
        <p:txBody>
          <a:bodyPr>
            <a:normAutofit/>
          </a:bodyPr>
          <a:lstStyle/>
          <a:p>
            <a:r>
              <a:rPr lang="zh-CN" altLang="en-US" dirty="0"/>
              <a:t>在语句层面理解代码的语义</a:t>
            </a:r>
            <a:endParaRPr lang="zh-CN" altLang="en-US"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在“</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SkinActivity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类的“</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getView</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方法中有以下一组</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Java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语句。通过对语句自身的语法和语义以及语句上下文的理解，可知每条语句具有如下的内涵信息。</a:t>
            </a:r>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en-US" altLang="zh-CN"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、语句：</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view=mLayoutInflater.inflate(R.layout.skin_list_item,viewGroup,false);</a:t>
            </a:r>
            <a:r>
              <a:rPr lang="en-US" sz="2200" b="0">
                <a:latin typeface="Times New Roman" panose="02020603050405020304" pitchFamily="18" charset="0"/>
                <a:ea typeface="宋体" panose="02010600030101010101" pitchFamily="2" charset="-122"/>
                <a:cs typeface="Times New Roman" panose="02020603050405020304" pitchFamily="18" charset="0"/>
              </a:rPr>
              <a:t>”</a:t>
            </a:r>
            <a:endParaRPr lang="en-US"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//将 skin_list_item 布局文件解析成视图对象，并将这个视图对象赋值给 view 变量。</a:t>
            </a:r>
            <a:endParaRPr sz="2200" b="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8229600" cy="4683976"/>
          </a:xfrm>
        </p:spPr>
        <p:txBody>
          <a:bodyPr>
            <a:normAutofit/>
          </a:bodyPr>
          <a:lstStyle/>
          <a:p>
            <a:r>
              <a:rPr lang="zh-CN" altLang="en-US" dirty="0"/>
              <a:t>在语句层面理解代码的语义</a:t>
            </a:r>
            <a:endParaRPr lang="zh-CN" altLang="en-US"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、语句</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RelativeLayout  checkbox = (RelativeLayout) view.findViewById(R.id.checkbox);</a:t>
            </a:r>
            <a:r>
              <a:rPr lang="en-US" sz="2200" b="0">
                <a:latin typeface="Times New Roman" panose="02020603050405020304" pitchFamily="18" charset="0"/>
                <a:ea typeface="宋体" panose="02010600030101010101" pitchFamily="2" charset="-122"/>
                <a:cs typeface="Times New Roman" panose="02020603050405020304" pitchFamily="18" charset="0"/>
              </a:rPr>
              <a:t>”</a:t>
            </a:r>
            <a:endParaRPr lang="en-US"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//从 view 视图对象中获取一个 ID 是 checkbox 的相对布局对象，并将其赋值给 checkbox 变量。</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、语句</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View color_line =view.findViewById(R.id.color_line);</a:t>
            </a:r>
            <a:r>
              <a:rPr lang="en-US" sz="2200" b="0">
                <a:latin typeface="Times New Roman" panose="02020603050405020304" pitchFamily="18" charset="0"/>
                <a:ea typeface="宋体" panose="02010600030101010101" pitchFamily="2" charset="-122"/>
                <a:cs typeface="Times New Roman" panose="02020603050405020304" pitchFamily="18" charset="0"/>
              </a:rPr>
              <a:t>”</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//从 view 视图对象中获取一个 ID 是 color_line 的视图对象，并将其赋值给 color_line 变量。</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、语句</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color_line.setBackgroundColor(item.getColorId());</a:t>
            </a:r>
            <a:r>
              <a:rPr lang="en-US" sz="2200" b="0">
                <a:latin typeface="Times New Roman" panose="02020603050405020304" pitchFamily="18" charset="0"/>
                <a:ea typeface="宋体" panose="02010600030101010101" pitchFamily="2" charset="-122"/>
                <a:cs typeface="Times New Roman" panose="02020603050405020304" pitchFamily="18" charset="0"/>
              </a:rPr>
              <a:t>”</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//设置 color_line 的背景颜色为 item 对应项内部定义的颜色值。</a:t>
            </a:r>
            <a:endParaRPr sz="2200" b="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8229600" cy="4683976"/>
          </a:xfrm>
        </p:spPr>
        <p:txBody>
          <a:bodyPr>
            <a:normAutofit/>
          </a:bodyPr>
          <a:lstStyle/>
          <a:p>
            <a:r>
              <a:rPr lang="zh-CN" altLang="en-US" dirty="0"/>
              <a:t>在语句层面理解代码的语义</a:t>
            </a:r>
            <a:endParaRPr lang="zh-CN" altLang="en-US"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、语句</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sz="2200" b="0">
                <a:latin typeface="Times New Roman" panose="02020603050405020304" pitchFamily="18" charset="0"/>
                <a:ea typeface="宋体" panose="02010600030101010101" pitchFamily="2" charset="-122"/>
                <a:cs typeface="Times New Roman" panose="02020603050405020304" pitchFamily="18" charset="0"/>
              </a:rPr>
              <a:t>if (currentIndex ==i){</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                checkbox.setVisibility(View.VISIBLE);</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            }else {</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                checkbox.setVisibility(View.GONE);</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            }</a:t>
            </a:r>
            <a:r>
              <a:rPr lang="en-US" sz="2200" b="0">
                <a:latin typeface="Times New Roman" panose="02020603050405020304" pitchFamily="18" charset="0"/>
                <a:ea typeface="宋体" panose="02010600030101010101" pitchFamily="2" charset="-122"/>
                <a:cs typeface="Times New Roman" panose="02020603050405020304" pitchFamily="18" charset="0"/>
              </a:rPr>
              <a:t>”</a:t>
            </a:r>
            <a:endParaRPr lang="en-US"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//根据当前项的位置和 currentIndex 变量的值来决定是否显示 checkbox 布局。</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sz="2200" b="0">
                <a:latin typeface="Times New Roman" panose="02020603050405020304" pitchFamily="18" charset="0"/>
                <a:ea typeface="宋体" panose="02010600030101010101" pitchFamily="2" charset="-122"/>
                <a:cs typeface="Times New Roman" panose="02020603050405020304" pitchFamily="18" charset="0"/>
              </a:rPr>
              <a:t>//如果当前项位置等于 currentIndex，那么显示 checkbox 布局；否则，隐藏 checkbox 布局。</a:t>
            </a:r>
            <a:endParaRPr sz="2200" b="0">
              <a:latin typeface="Times New Roman" panose="02020603050405020304" pitchFamily="18" charset="0"/>
              <a:ea typeface="宋体" panose="02010600030101010101" pitchFamily="2" charset="-122"/>
              <a:cs typeface="Times New Roman" panose="02020603050405020304" pitchFamily="18" charset="0"/>
            </a:endParaRPr>
          </a:p>
          <a:p>
            <a:r>
              <a:rPr lang="en-US" sz="2200" b="0">
                <a:latin typeface="Times New Roman" panose="02020603050405020304" pitchFamily="18" charset="0"/>
                <a:ea typeface="宋体" panose="02010600030101010101" pitchFamily="2" charset="-122"/>
                <a:cs typeface="Times New Roman" panose="02020603050405020304" pitchFamily="18" charset="0"/>
              </a:rPr>
              <a:t>“return view”</a:t>
            </a:r>
            <a:r>
              <a:rPr lang="zh-CN" altLang="en-US" sz="2200" b="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b="0">
                <a:latin typeface="Times New Roman" panose="02020603050405020304" pitchFamily="18" charset="0"/>
                <a:ea typeface="宋体" panose="02010600030101010101" pitchFamily="2" charset="-122"/>
                <a:cs typeface="Times New Roman" panose="02020603050405020304" pitchFamily="18" charset="0"/>
              </a:rPr>
              <a:t>//返回编辑好的视图 view 对象。</a:t>
            </a:r>
            <a:endParaRPr lang="en-US" altLang="zh-CN" sz="2200" b="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rgbClr val="FF0000"/>
                </a:solidFill>
              </a:rPr>
              <a:t>维护开源软件</a:t>
            </a:r>
            <a:endParaRPr lang="zh-CN" altLang="en-US" dirty="0">
              <a:solidFill>
                <a:srgbClr val="FF0000"/>
              </a:solidFill>
            </a:endParaRPr>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8229600" cy="4683976"/>
          </a:xfrm>
        </p:spPr>
        <p:txBody>
          <a:bodyPr>
            <a:normAutofit lnSpcReduction="10000"/>
          </a:bodyPr>
          <a:lstStyle/>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软件系统的维护有如下几种形式：纠正性维护、改善性维护、适应性维护、预防性维护。</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、纠正性维护，其目的是要纠正软件系统中存在的错误和缺陷；</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、改善性维护，其目的是要对软件系统进行改造以增加新的功能、修改已有的功能；</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、适应性维护，其目的是对软件系统进行改造，使其适应新的运行环境和平台，如操作系统、数据库管理系统等等；</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、预防性维护，其目的是对软件系统的整体架构等进行改造以提高其可靠性、可维护性、可扩展性等。</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在小米便签开源软件的维护中，我们主要进行纠正性维护和改善性维护，</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维护开源软件</a:t>
            </a:r>
            <a:endParaRPr lang="zh-CN" altLang="en-US" dirty="0"/>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8229600" cy="4683976"/>
          </a:xfrm>
        </p:spPr>
        <p:txBody>
          <a:bodyPr>
            <a:normAutofit/>
          </a:bodyPr>
          <a:lstStyle/>
          <a:p>
            <a:r>
              <a:rPr lang="zh-CN" altLang="en-US" dirty="0"/>
              <a:t>纠正代码缺陷</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在分析开源软件代码质量的实践中，通过人工和自动方式可以发现开源软件代码中潜在的问题和缺陷。它们的存在显然影响了开源软件的质量，导致软件系统的运行会出现潜在的故障，使得软件系统不易于理解，可维护性差，代码难以扩展等等。</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针对开源软件代码中发现的问题和缺陷，运用所掌握的高质量编写方法和技能，对存在问题和缺陷的代码进行改进，使得改进后的代码能够消除这些问题和缺陷。</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维护开源软件</a:t>
            </a:r>
            <a:endParaRPr lang="zh-CN" altLang="en-US" dirty="0"/>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57200" y="1481328"/>
            <a:ext cx="8229600" cy="4683976"/>
          </a:xfrm>
        </p:spPr>
        <p:txBody>
          <a:bodyPr>
            <a:normAutofit/>
          </a:bodyPr>
          <a:lstStyle/>
          <a:p>
            <a:r>
              <a:rPr lang="zh-CN" altLang="en-US" dirty="0"/>
              <a:t>示例：</a:t>
            </a:r>
            <a:r>
              <a:rPr lang="zh-CN" altLang="zh-CN" dirty="0"/>
              <a:t>纠正代码中常量的不规范命名方式</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在</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R.java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代码中，许多常量名采用小写的标识符来表示，这不符合</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Java</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代码的编程规范。为此，需要对这些常量标识符进行修改，全部用大写的字符来表示。</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维护开源软件</a:t>
            </a:r>
            <a:endParaRPr lang="zh-CN" altLang="en-US" dirty="0"/>
          </a:p>
        </p:txBody>
      </p:sp>
      <p:sp>
        <p:nvSpPr>
          <p:cNvPr id="4" name="文本框 369"/>
          <p:cNvSpPr txBox="1"/>
          <p:nvPr/>
        </p:nvSpPr>
        <p:spPr>
          <a:xfrm>
            <a:off x="1216025" y="3573016"/>
            <a:ext cx="6711950" cy="945887"/>
          </a:xfrm>
          <a:prstGeom prst="rect">
            <a:avLst/>
          </a:prstGeom>
          <a:noFill/>
          <a:ln w="6350">
            <a:solidFill>
              <a:prstClr val="black"/>
            </a:solidFill>
          </a:ln>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pPr indent="254000" algn="l">
              <a:lnSpc>
                <a:spcPct val="150000"/>
              </a:lnSpc>
              <a:spcAft>
                <a:spcPts val="0"/>
              </a:spcAft>
            </a:pPr>
            <a:r>
              <a:rPr lang="en-US" sz="1600" kern="100" dirty="0">
                <a:effectLst/>
                <a:latin typeface="Times New Roman" panose="02020603050405020304" pitchFamily="18" charset="0"/>
                <a:ea typeface="楷体" panose="02010609060101010101" pitchFamily="49" charset="-122"/>
              </a:rPr>
              <a:t>public static final int FORMAT_FOR_EXPORTED_NOTE = 0x7f010000;</a:t>
            </a:r>
            <a:endParaRPr lang="zh-CN" sz="1600" kern="100" dirty="0">
              <a:effectLst/>
              <a:latin typeface="Times New Roman" panose="02020603050405020304" pitchFamily="18" charset="0"/>
              <a:ea typeface="宋体" panose="02010600030101010101" pitchFamily="2" charset="-122"/>
            </a:endParaRPr>
          </a:p>
          <a:p>
            <a:pPr indent="266700" algn="l">
              <a:lnSpc>
                <a:spcPct val="150000"/>
              </a:lnSpc>
              <a:spcAft>
                <a:spcPts val="0"/>
              </a:spcAft>
            </a:pPr>
            <a:r>
              <a:rPr lang="en-US" sz="1600" kern="100" dirty="0">
                <a:effectLst/>
                <a:latin typeface="Times New Roman" panose="02020603050405020304" pitchFamily="18" charset="0"/>
                <a:ea typeface="楷体" panose="02010609060101010101" pitchFamily="49" charset="-122"/>
              </a:rPr>
              <a:t>public static final int MENU_SHARE_WAYS = 0x7f010001;</a:t>
            </a:r>
            <a:endParaRPr lang="zh-CN" sz="1600" kern="100" dirty="0">
              <a:effectLst/>
              <a:latin typeface="Times New Roman" panose="02020603050405020304" pitchFamily="18" charset="0"/>
              <a:ea typeface="宋体" panose="02010600030101010101" pitchFamily="2" charset="-122"/>
            </a:endParaRPr>
          </a:p>
          <a:p>
            <a:pPr algn="just">
              <a:spcAft>
                <a:spcPts val="0"/>
              </a:spcAft>
            </a:pPr>
            <a:r>
              <a:rPr lang="en-US" sz="1050" kern="100" dirty="0">
                <a:effectLst/>
                <a:ea typeface="宋体" panose="02010600030101010101" pitchFamily="2" charset="-122"/>
                <a:cs typeface="Times New Roman" panose="02020603050405020304" pitchFamily="18" charset="0"/>
              </a:rPr>
              <a:t> </a:t>
            </a:r>
            <a:endParaRPr lang="zh-CN" sz="1050" kern="100" dirty="0">
              <a:effectLst/>
              <a:ea typeface="宋体" panose="02010600030101010101" pitchFamily="2" charset="-122"/>
              <a:cs typeface="Times New Roman" panose="02020603050405020304" pitchFamily="18" charset="0"/>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57200" y="1318895"/>
            <a:ext cx="8229600" cy="4846320"/>
          </a:xfrm>
        </p:spPr>
        <p:txBody>
          <a:bodyPr>
            <a:normAutofit fontScale="90000" lnSpcReduction="10000"/>
          </a:bodyPr>
          <a:lstStyle/>
          <a:p>
            <a:r>
              <a:rPr lang="zh-CN" altLang="zh-CN" dirty="0"/>
              <a:t>构思开源软件系统的新需求</a:t>
            </a:r>
            <a:endParaRPr lang="en-US" altLang="zh-CN"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现在很多APP都有欢迎界面，就是在冷启动一个APP时显示的那个“开机画面”，比如微信的地球卫星图。</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我们知道，显示欢迎界面的意义不是为了单纯的“炫”，而是为了给APP运行所需要的数据加载作掩护，所以理应越快消失越好。</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我们在虚拟机上运行应用这款小米便签时发现，在打开它的时候并没有这个“开机画面”，所以我们想着来为它添加一个这样的“开机画面”。</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另外，我们发现这个小米便签只是一个简单的文本便签，无法加入图片，在我们的生活使用便签的过程中，往往会在我们的便签中插入一些图片来使得我们制作的便签能够展示出更好的效果。所以，基于此想法，我们对小米便签添加“插入图片”的功能，让它不仅仅是一个文本便签。</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在使用我们自己手机上的便签时，我们可以根据自己的喜好来为我们制作的便签换上更好看的“皮肤”，为此我们也进行了分析，来实现此功能。</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维护开源软件</a:t>
            </a:r>
            <a:endParaRPr lang="zh-CN" altLang="en-US" dirty="0"/>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57200" y="1481328"/>
            <a:ext cx="8229600" cy="4683976"/>
          </a:xfrm>
        </p:spPr>
        <p:txBody>
          <a:bodyPr>
            <a:normAutofit/>
          </a:bodyPr>
          <a:lstStyle/>
          <a:p>
            <a:r>
              <a:rPr lang="zh-CN" altLang="en-US" dirty="0"/>
              <a:t>软件完善性设计</a:t>
            </a:r>
            <a:endParaRPr lang="zh-CN" altLang="en-US" dirty="0"/>
          </a:p>
          <a:p>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根据新增的软件需求和功能，对“小米便签”开源软件的相关程序包进行了完善性设计，受此影响的程序包包括：界面层的“</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UI”</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包，我们对</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“UI”</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包的</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“Note Edit Activity</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进行了代码添加，还在</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“UI”</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包下新添加了</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“SkinActivity</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“SplashActivity</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，来分别实现</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图片插入、更换背景图片和欢迎界面</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维护开源软件</a:t>
            </a:r>
            <a:endParaRPr lang="zh-CN" altLang="en-US" dirty="0"/>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328"/>
            <a:ext cx="8229600" cy="4683976"/>
          </a:xfrm>
        </p:spPr>
        <p:txBody>
          <a:bodyPr>
            <a:normAutofit/>
          </a:bodyPr>
          <a:lstStyle/>
          <a:p>
            <a:r>
              <a:rPr lang="zh-CN" altLang="en-US" dirty="0"/>
              <a:t>界面层“</a:t>
            </a:r>
            <a:r>
              <a:rPr lang="en-US" altLang="zh-CN" dirty="0" err="1"/>
              <a:t>ui</a:t>
            </a:r>
            <a:r>
              <a:rPr lang="en-US" altLang="zh-CN" dirty="0"/>
              <a:t>”</a:t>
            </a:r>
            <a:r>
              <a:rPr lang="zh-CN" altLang="en-US" dirty="0"/>
              <a:t>包的调整</a:t>
            </a:r>
            <a:endParaRPr lang="en-US" altLang="zh-CN" dirty="0"/>
          </a:p>
          <a:p>
            <a:pPr marL="109855" indent="0">
              <a:buNone/>
            </a:pP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a:xfrm>
            <a:off x="467995" y="274955"/>
            <a:ext cx="4103370" cy="1143000"/>
          </a:xfrm>
        </p:spPr>
        <p:txBody>
          <a:bodyPr/>
          <a:lstStyle/>
          <a:p>
            <a:r>
              <a:rPr lang="zh-CN" altLang="en-US" dirty="0"/>
              <a:t>维护开源软件</a:t>
            </a:r>
            <a:endParaRPr lang="zh-CN" altLang="en-US" dirty="0"/>
          </a:p>
        </p:txBody>
      </p:sp>
      <p:pic>
        <p:nvPicPr>
          <p:cNvPr id="5" name="图片 4"/>
          <p:cNvPicPr/>
          <p:nvPr/>
        </p:nvPicPr>
        <p:blipFill>
          <a:blip r:embed="rId1"/>
          <a:stretch>
            <a:fillRect/>
          </a:stretch>
        </p:blipFill>
        <p:spPr>
          <a:xfrm>
            <a:off x="1727684" y="2035787"/>
            <a:ext cx="5688632" cy="4104456"/>
          </a:xfrm>
          <a:prstGeom prst="rect">
            <a:avLst/>
          </a:prstGeom>
          <a:noFill/>
          <a:ln w="9525">
            <a:noFill/>
          </a:ln>
        </p:spPr>
      </p:pic>
      <p:sp>
        <p:nvSpPr>
          <p:cNvPr id="2" name="矩形 1"/>
          <p:cNvSpPr/>
          <p:nvPr/>
        </p:nvSpPr>
        <p:spPr>
          <a:xfrm>
            <a:off x="179705" y="2493010"/>
            <a:ext cx="1511935" cy="1807210"/>
          </a:xfrm>
          <a:prstGeom prst="rect">
            <a:avLst/>
          </a:prstGeom>
          <a:ln w="12700" cmpd="sng">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6" name="矩形 5"/>
          <p:cNvSpPr/>
          <p:nvPr>
            <p:custDataLst>
              <p:tags r:id="rId2"/>
            </p:custDataLst>
          </p:nvPr>
        </p:nvSpPr>
        <p:spPr>
          <a:xfrm>
            <a:off x="179705" y="4437380"/>
            <a:ext cx="1511935" cy="1727835"/>
          </a:xfrm>
          <a:prstGeom prst="rect">
            <a:avLst/>
          </a:prstGeom>
          <a:ln w="12700" cmpd="sng">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cxnSp>
        <p:nvCxnSpPr>
          <p:cNvPr id="7" name="直接连接符 6"/>
          <p:cNvCxnSpPr/>
          <p:nvPr/>
        </p:nvCxnSpPr>
        <p:spPr>
          <a:xfrm flipV="1">
            <a:off x="180340" y="2853055"/>
            <a:ext cx="1511300" cy="76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51460" y="2564765"/>
            <a:ext cx="3048000" cy="275590"/>
          </a:xfrm>
          <a:prstGeom prst="rect">
            <a:avLst/>
          </a:prstGeom>
          <a:noFill/>
        </p:spPr>
        <p:txBody>
          <a:bodyPr wrap="square" rtlCol="0">
            <a:spAutoFit/>
          </a:bodyPr>
          <a:p>
            <a:r>
              <a:rPr lang="en-US" altLang="zh-CN" sz="1200"/>
              <a:t>SkinActivity</a:t>
            </a:r>
            <a:endParaRPr lang="en-US" altLang="zh-CN" sz="1200"/>
          </a:p>
        </p:txBody>
      </p:sp>
      <p:cxnSp>
        <p:nvCxnSpPr>
          <p:cNvPr id="10" name="直接连接符 9"/>
          <p:cNvCxnSpPr>
            <a:stCxn id="2" idx="1"/>
            <a:endCxn id="2" idx="3"/>
          </p:cNvCxnSpPr>
          <p:nvPr/>
        </p:nvCxnSpPr>
        <p:spPr>
          <a:xfrm>
            <a:off x="179705" y="3396615"/>
            <a:ext cx="15119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9705" y="2900680"/>
            <a:ext cx="3048000" cy="460375"/>
          </a:xfrm>
          <a:prstGeom prst="rect">
            <a:avLst/>
          </a:prstGeom>
          <a:noFill/>
        </p:spPr>
        <p:txBody>
          <a:bodyPr wrap="square" rtlCol="0">
            <a:spAutoFit/>
          </a:bodyPr>
          <a:p>
            <a:r>
              <a:rPr lang="en-US" altLang="zh-CN" sz="1200"/>
              <a:t>-</a:t>
            </a:r>
            <a:r>
              <a:rPr lang="zh-CN" altLang="en-US" sz="1200"/>
              <a:t>mSharedPreferences</a:t>
            </a:r>
            <a:endParaRPr lang="zh-CN" altLang="en-US" sz="1200"/>
          </a:p>
          <a:p>
            <a:r>
              <a:rPr lang="en-US" altLang="zh-CN" sz="1200"/>
              <a:t>...</a:t>
            </a:r>
            <a:endParaRPr lang="en-US" altLang="zh-CN" sz="1200"/>
          </a:p>
        </p:txBody>
      </p:sp>
      <p:sp>
        <p:nvSpPr>
          <p:cNvPr id="12" name="文本框 11"/>
          <p:cNvSpPr txBox="1"/>
          <p:nvPr/>
        </p:nvSpPr>
        <p:spPr>
          <a:xfrm>
            <a:off x="179705" y="3315970"/>
            <a:ext cx="3048000" cy="1014730"/>
          </a:xfrm>
          <a:prstGeom prst="rect">
            <a:avLst/>
          </a:prstGeom>
          <a:noFill/>
        </p:spPr>
        <p:txBody>
          <a:bodyPr wrap="square" rtlCol="0">
            <a:spAutoFit/>
          </a:bodyPr>
          <a:p>
            <a:r>
              <a:rPr lang="en-US" altLang="zh-CN" sz="1200"/>
              <a:t>#OnCreate()</a:t>
            </a:r>
            <a:endParaRPr lang="en-US" altLang="zh-CN" sz="1200"/>
          </a:p>
          <a:p>
            <a:r>
              <a:rPr lang="en-US" altLang="zh-CN" sz="1200"/>
              <a:t>-onItemClick()</a:t>
            </a:r>
            <a:endParaRPr lang="en-US" altLang="zh-CN" sz="1200"/>
          </a:p>
          <a:p>
            <a:r>
              <a:rPr lang="en-US" altLang="zh-CN" sz="1200"/>
              <a:t>-getView()</a:t>
            </a:r>
            <a:endParaRPr lang="en-US" altLang="zh-CN" sz="1200"/>
          </a:p>
          <a:p>
            <a:r>
              <a:rPr lang="en-US" altLang="zh-CN" sz="1200"/>
              <a:t>-setCurrentIndex()</a:t>
            </a:r>
            <a:endParaRPr lang="en-US" altLang="zh-CN" sz="1200"/>
          </a:p>
          <a:p>
            <a:r>
              <a:rPr lang="en-US" altLang="zh-CN" sz="1200"/>
              <a:t>...</a:t>
            </a:r>
            <a:endParaRPr lang="en-US" altLang="zh-CN" sz="1200"/>
          </a:p>
        </p:txBody>
      </p:sp>
      <p:cxnSp>
        <p:nvCxnSpPr>
          <p:cNvPr id="13" name="直接连接符 12"/>
          <p:cNvCxnSpPr/>
          <p:nvPr/>
        </p:nvCxnSpPr>
        <p:spPr>
          <a:xfrm flipV="1">
            <a:off x="179705" y="4869180"/>
            <a:ext cx="1524000" cy="8890"/>
          </a:xfrm>
          <a:prstGeom prst="line">
            <a:avLst/>
          </a:prstGeom>
          <a:ln w="1270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3"/>
            </p:custDataLst>
          </p:nvPr>
        </p:nvCxnSpPr>
        <p:spPr>
          <a:xfrm flipV="1">
            <a:off x="167640" y="5517515"/>
            <a:ext cx="1524000" cy="8890"/>
          </a:xfrm>
          <a:prstGeom prst="line">
            <a:avLst/>
          </a:prstGeom>
          <a:ln w="1270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79705" y="4509135"/>
            <a:ext cx="3048000" cy="275590"/>
          </a:xfrm>
          <a:prstGeom prst="rect">
            <a:avLst/>
          </a:prstGeom>
          <a:noFill/>
        </p:spPr>
        <p:txBody>
          <a:bodyPr wrap="square" rtlCol="0">
            <a:spAutoFit/>
          </a:bodyPr>
          <a:p>
            <a:r>
              <a:rPr lang="en-US" altLang="zh-CN" sz="1200"/>
              <a:t>SplashActivity</a:t>
            </a:r>
            <a:endParaRPr lang="en-US" altLang="zh-CN" sz="1200"/>
          </a:p>
        </p:txBody>
      </p:sp>
      <p:sp>
        <p:nvSpPr>
          <p:cNvPr id="16" name="文本框 15"/>
          <p:cNvSpPr txBox="1"/>
          <p:nvPr/>
        </p:nvSpPr>
        <p:spPr>
          <a:xfrm>
            <a:off x="180340" y="4963160"/>
            <a:ext cx="3048000" cy="460375"/>
          </a:xfrm>
          <a:prstGeom prst="rect">
            <a:avLst/>
          </a:prstGeom>
          <a:noFill/>
        </p:spPr>
        <p:txBody>
          <a:bodyPr wrap="square" rtlCol="0">
            <a:spAutoFit/>
          </a:bodyPr>
          <a:p>
            <a:r>
              <a:rPr lang="en-US" altLang="zh-CN" sz="1200"/>
              <a:t>-mHandler</a:t>
            </a:r>
            <a:endParaRPr lang="en-US" altLang="zh-CN" sz="1200"/>
          </a:p>
          <a:p>
            <a:r>
              <a:rPr lang="en-US" altLang="zh-CN" sz="1200"/>
              <a:t>...</a:t>
            </a:r>
            <a:endParaRPr lang="en-US" altLang="zh-CN" sz="1200"/>
          </a:p>
        </p:txBody>
      </p:sp>
      <p:sp>
        <p:nvSpPr>
          <p:cNvPr id="17" name="文本框 16"/>
          <p:cNvSpPr txBox="1"/>
          <p:nvPr/>
        </p:nvSpPr>
        <p:spPr>
          <a:xfrm>
            <a:off x="179705" y="5589270"/>
            <a:ext cx="3048000" cy="460375"/>
          </a:xfrm>
          <a:prstGeom prst="rect">
            <a:avLst/>
          </a:prstGeom>
          <a:noFill/>
        </p:spPr>
        <p:txBody>
          <a:bodyPr wrap="square" rtlCol="0">
            <a:spAutoFit/>
          </a:bodyPr>
          <a:p>
            <a:r>
              <a:rPr lang="en-US" altLang="zh-CN" sz="1200"/>
              <a:t>#onCreate()</a:t>
            </a:r>
            <a:endParaRPr lang="en-US" altLang="zh-CN" sz="1200"/>
          </a:p>
          <a:p>
            <a:r>
              <a:rPr lang="en-US" altLang="zh-CN" sz="1200"/>
              <a:t>-run()</a:t>
            </a:r>
            <a:endParaRPr lang="en-US" altLang="zh-CN" sz="1200"/>
          </a:p>
        </p:txBody>
      </p:sp>
      <p:sp>
        <p:nvSpPr>
          <p:cNvPr id="18" name="文本框 17"/>
          <p:cNvSpPr txBox="1"/>
          <p:nvPr>
            <p:custDataLst>
              <p:tags r:id="rId4"/>
            </p:custDataLst>
          </p:nvPr>
        </p:nvSpPr>
        <p:spPr>
          <a:xfrm>
            <a:off x="3228340" y="6309360"/>
            <a:ext cx="3048000" cy="275590"/>
          </a:xfrm>
          <a:prstGeom prst="rect">
            <a:avLst/>
          </a:prstGeom>
          <a:noFill/>
        </p:spPr>
        <p:txBody>
          <a:bodyPr wrap="square" rtlCol="0">
            <a:spAutoFit/>
          </a:bodyPr>
          <a:p>
            <a:r>
              <a:rPr lang="zh-CN" altLang="en-US" sz="1200"/>
              <a:t>图</a:t>
            </a:r>
            <a:r>
              <a:rPr lang="en-US" altLang="zh-CN" sz="1200"/>
              <a:t>15</a:t>
            </a:r>
            <a:r>
              <a:rPr lang="zh-CN" altLang="en-US" sz="1200"/>
              <a:t>：</a:t>
            </a:r>
            <a:r>
              <a:rPr lang="en-US" altLang="zh-CN" sz="1200"/>
              <a:t>UI</a:t>
            </a:r>
            <a:r>
              <a:rPr lang="zh-CN" altLang="en-US" sz="1200"/>
              <a:t>包</a:t>
            </a:r>
            <a:endParaRPr lang="zh-CN" altLang="en-US" sz="1200"/>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57200" y="1481328"/>
            <a:ext cx="8229600" cy="4683976"/>
          </a:xfrm>
        </p:spPr>
        <p:txBody>
          <a:bodyPr>
            <a:normAutofit/>
          </a:bodyPr>
          <a:lstStyle/>
          <a:p>
            <a:r>
              <a:rPr lang="zh-CN" altLang="en-US" dirty="0"/>
              <a:t>界面层“</a:t>
            </a:r>
            <a:r>
              <a:rPr lang="en-US" altLang="zh-CN" dirty="0" err="1"/>
              <a:t>ui</a:t>
            </a:r>
            <a:r>
              <a:rPr lang="en-US" altLang="zh-CN" dirty="0"/>
              <a:t>”</a:t>
            </a:r>
            <a:r>
              <a:rPr lang="zh-CN" altLang="en-US" dirty="0"/>
              <a:t>包的调整</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、新增了“</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SkinActivity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类，用来实现更换</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背景颜色。</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、新增了</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“SplashActivity”</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类，用来实现增添启动</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的欢迎界面。</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、对于“</a:t>
            </a:r>
            <a:r>
              <a:rPr lang="en-US" altLang="zh-CN" sz="2200" b="0" dirty="0" err="1">
                <a:latin typeface="Times New Roman" panose="02020603050405020304" pitchFamily="18" charset="0"/>
                <a:ea typeface="宋体" panose="02010600030101010101" pitchFamily="2" charset="-122"/>
                <a:cs typeface="Times New Roman" panose="02020603050405020304" pitchFamily="18" charset="0"/>
              </a:rPr>
              <a:t>NoteEditActivity</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类，我们增添了</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“add_img_btn”</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来获取添加图片的按钮，添加</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“convertToImage”</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方法，将图片路径转化为图片，</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对</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sym typeface="+mn-ea"/>
              </a:rPr>
              <a:t>“initNoteScreen”</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sym typeface="+mn-ea"/>
              </a:rPr>
              <a:t>方法进行了修改，</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以实现</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图片添加，</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维护开源软件</a:t>
            </a:r>
            <a:endParaRPr lang="zh-CN" altLang="en-US" dirty="0"/>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endParaRPr lang="zh-CN" altLang="en-US" dirty="0">
              <a:solidFill>
                <a:schemeClr val="bg1">
                  <a:lumMod val="65000"/>
                </a:schemeClr>
              </a:solidFill>
            </a:endParaRPr>
          </a:p>
          <a:p>
            <a:r>
              <a:rPr lang="zh-CN" altLang="zh-CN" dirty="0">
                <a:solidFill>
                  <a:srgbClr val="FF0000"/>
                </a:solidFill>
              </a:rPr>
              <a:t>系统演示效果</a:t>
            </a:r>
            <a:endParaRPr lang="en-US" altLang="zh-CN" dirty="0">
              <a:solidFill>
                <a:srgbClr val="FF0000"/>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57200" y="1481328"/>
            <a:ext cx="8229600" cy="4683976"/>
          </a:xfrm>
        </p:spPr>
        <p:txBody>
          <a:bodyPr>
            <a:normAutofit/>
          </a:bodyPr>
          <a:lstStyle/>
          <a:p>
            <a:r>
              <a:rPr lang="zh-CN" altLang="en-US" dirty="0"/>
              <a:t>运行演示经维护后的</a:t>
            </a:r>
            <a:r>
              <a:rPr lang="zh-CN" altLang="zh-CN" dirty="0"/>
              <a:t>开源软件</a:t>
            </a:r>
            <a:endParaRPr lang="en-US" altLang="zh-CN" dirty="0"/>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、首先，打开</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小米便签</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，会出现我们添加的欢迎界面，</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秒后进入</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小米便签</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主界面。</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、然后，进行更换背景图片的演示，点击右上角</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设置</a:t>
            </a:r>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，会出现背景图片列表，可供用户选择，点击即可更换。</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2200" b="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200" b="0" dirty="0">
                <a:latin typeface="Times New Roman" panose="02020603050405020304" pitchFamily="18" charset="0"/>
                <a:ea typeface="宋体" panose="02010600030101010101" pitchFamily="2" charset="-122"/>
                <a:cs typeface="Times New Roman" panose="02020603050405020304" pitchFamily="18" charset="0"/>
              </a:rPr>
              <a:t>、最后进行插入图片演示，新建便签，点击左下角按钮，会进入图库，选择想要插入的图片，点击即可插入。</a:t>
            </a:r>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系统演示效果</a:t>
            </a:r>
            <a:endParaRPr lang="zh-CN" altLang="en-US" dirty="0"/>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57200" y="1340358"/>
            <a:ext cx="8229600" cy="4683976"/>
          </a:xfrm>
        </p:spPr>
        <p:txBody>
          <a:bodyPr>
            <a:normAutofit/>
          </a:bodyPr>
          <a:lstStyle/>
          <a:p>
            <a:r>
              <a:rPr lang="zh-CN" altLang="en-US" dirty="0"/>
              <a:t>运行演示经维护后的</a:t>
            </a:r>
            <a:r>
              <a:rPr lang="zh-CN" altLang="zh-CN" dirty="0"/>
              <a:t>开源软件</a:t>
            </a:r>
            <a:endParaRPr lang="en-US" altLang="zh-CN" dirty="0"/>
          </a:p>
          <a:p>
            <a:endParaRPr lang="zh-CN" altLang="en-US" sz="2200" b="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系统演示效果</a:t>
            </a:r>
            <a:endParaRPr lang="zh-CN" altLang="en-US" dirty="0"/>
          </a:p>
        </p:txBody>
      </p:sp>
      <p:pic>
        <p:nvPicPr>
          <p:cNvPr id="2" name="f24960cda8e555455adcd04d31fdfda8">
            <a:hlinkClick r:id="" action="ppaction://media"/>
          </p:cNvPr>
          <p:cNvPicPr/>
          <p:nvPr>
            <a:vide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612140" y="2060575"/>
            <a:ext cx="7480300" cy="4100195"/>
          </a:xfrm>
          <a:prstGeom prst="rect">
            <a:avLst/>
          </a:prstGeom>
        </p:spPr>
      </p:pic>
      <p:sp>
        <p:nvSpPr>
          <p:cNvPr id="4" name="文本框 3"/>
          <p:cNvSpPr txBox="1"/>
          <p:nvPr>
            <p:custDataLst>
              <p:tags r:id="rId6"/>
            </p:custDataLst>
          </p:nvPr>
        </p:nvSpPr>
        <p:spPr>
          <a:xfrm>
            <a:off x="3275965" y="6237605"/>
            <a:ext cx="3048000" cy="275590"/>
          </a:xfrm>
          <a:prstGeom prst="rect">
            <a:avLst/>
          </a:prstGeom>
          <a:noFill/>
        </p:spPr>
        <p:txBody>
          <a:bodyPr wrap="square" rtlCol="0">
            <a:spAutoFit/>
          </a:bodyPr>
          <a:p>
            <a:r>
              <a:rPr lang="zh-CN" altLang="en-US" sz="1200"/>
              <a:t>视频</a:t>
            </a:r>
            <a:r>
              <a:rPr lang="en-US" altLang="zh-CN" sz="1200"/>
              <a:t>1</a:t>
            </a:r>
            <a:r>
              <a:rPr lang="zh-CN" altLang="en-US" sz="1200"/>
              <a:t>：运行演示</a:t>
            </a:r>
            <a:endParaRPr lang="zh-CN" altLang="en-US" sz="1200"/>
          </a:p>
        </p:txBody>
      </p:sp>
    </p:spTree>
  </p:cSld>
  <p:clrMapOvr>
    <a:masterClrMapping/>
  </p:clrMapOvr>
  <p:transition spd="slow"/>
  <p:timing>
    <p:tnLst>
      <p:par>
        <p:cTn id="1" dur="indefinite" restart="never" nodeType="tmRoot">
          <p:childTnLst>
            <p:video fullScrn="0">
              <p:cMediaNode vol="39000">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endParaRPr lang="zh-CN" altLang="en-US" dirty="0">
              <a:solidFill>
                <a:schemeClr val="bg1">
                  <a:lumMod val="65000"/>
                </a:schemeClr>
              </a:solidFill>
            </a:endParaRPr>
          </a:p>
          <a:p>
            <a:r>
              <a:rPr lang="zh-CN" altLang="zh-CN" dirty="0">
                <a:solidFill>
                  <a:schemeClr val="bg1">
                    <a:lumMod val="65000"/>
                  </a:schemeClr>
                </a:solidFill>
              </a:rPr>
              <a:t>系统演示效果</a:t>
            </a:r>
            <a:endParaRPr lang="en-US" altLang="zh-CN" dirty="0">
              <a:solidFill>
                <a:schemeClr val="bg1">
                  <a:lumMod val="65000"/>
                </a:schemeClr>
              </a:solidFill>
            </a:endParaRPr>
          </a:p>
          <a:p>
            <a:r>
              <a:rPr lang="zh-CN" altLang="en-US" dirty="0">
                <a:solidFill>
                  <a:srgbClr val="FF0000"/>
                </a:solidFill>
              </a:rPr>
              <a:t>实践心得体会</a:t>
            </a:r>
            <a:endParaRPr lang="zh-CN" altLang="en-US" dirty="0">
              <a:solidFill>
                <a:srgbClr val="FF0000"/>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custDataLst>
              <p:tags r:id="rId1"/>
            </p:custDataLst>
          </p:nvPr>
        </p:nvSpPr>
        <p:spPr>
          <a:xfrm>
            <a:off x="457200" y="1481328"/>
            <a:ext cx="8229600" cy="4972008"/>
          </a:xfrm>
        </p:spPr>
        <p:txBody>
          <a:bodyPr>
            <a:normAutofit/>
          </a:bodyPr>
          <a:lstStyle/>
          <a:p>
            <a:r>
              <a:rPr lang="zh-CN" altLang="en-US" dirty="0"/>
              <a:t>关于</a:t>
            </a:r>
            <a:r>
              <a:rPr lang="zh-CN" altLang="zh-CN" dirty="0"/>
              <a:t>掌握“小米便签”开源软件的体系结构</a:t>
            </a:r>
            <a:endParaRPr lang="en-US" altLang="zh-CN" sz="2600" b="0" dirty="0">
              <a:solidFill>
                <a:prstClr val="black">
                  <a:lumMod val="95000"/>
                  <a:lumOff val="5000"/>
                </a:prstClr>
              </a:solidFill>
              <a:latin typeface="Times New Roman" panose="02020603050405020304" pitchFamily="18" charset="0"/>
              <a:ea typeface="宋体" panose="02010600030101010101" pitchFamily="2" charset="-122"/>
              <a:cs typeface="Times New Roman" panose="02020603050405020304" pitchFamily="18" charset="0"/>
            </a:endParaRPr>
          </a:p>
          <a:p>
            <a:r>
              <a:rPr lang="zh-CN" altLang="en-US" sz="2000" b="0" dirty="0">
                <a:latin typeface="Times New Roman" panose="02020603050405020304" pitchFamily="18" charset="0"/>
                <a:ea typeface="宋体" panose="02010600030101010101" pitchFamily="2" charset="-122"/>
                <a:cs typeface="Times New Roman" panose="02020603050405020304" pitchFamily="18" charset="0"/>
                <a:sym typeface="+mn-ea"/>
              </a:rPr>
              <a:t>软件体系结构从高层抽象的角度刻画组成目标软件系统的设计元素（包括子系统、构建及类）以及它们之间的</a:t>
            </a:r>
            <a:r>
              <a:rPr lang="zh-CN" altLang="en-US" sz="2000" b="0" dirty="0">
                <a:latin typeface="Times New Roman" panose="02020603050405020304" pitchFamily="18" charset="0"/>
                <a:ea typeface="宋体" panose="02010600030101010101" pitchFamily="2" charset="-122"/>
                <a:cs typeface="Times New Roman" panose="02020603050405020304" pitchFamily="18" charset="0"/>
                <a:sym typeface="+mn-ea"/>
              </a:rPr>
              <a:t>逻辑关系。在一个设计模型中可以存在一系列抽象级别不同的体系结构模抽象级别越低，模型中子系统或构件的粒度越小,软件实现的细节越多。自顶下向、逐步精化是一种广泛采用、行之有效的设计原则，因此软件设计往往始于体系结构设计，其设计成型。果软件体系结构构成后续的详细设计和软件实现的主要工作基础。这好比建筑设计，建筑师开始仅考虑楼宇的位置、朝向和外观，继而设计楼层内各房间的布局,最后才会细化至房间内部的装饰设计。</a:t>
            </a:r>
            <a:endParaRPr lang="zh-CN" altLang="en-US" sz="2000" b="0" dirty="0">
              <a:latin typeface="Times New Roman" panose="02020603050405020304" pitchFamily="18" charset="0"/>
              <a:ea typeface="宋体" panose="02010600030101010101" pitchFamily="2" charset="-122"/>
              <a:cs typeface="Times New Roman" panose="02020603050405020304" pitchFamily="18" charset="0"/>
              <a:sym typeface="+mn-ea"/>
            </a:endParaRPr>
          </a:p>
          <a:p>
            <a:r>
              <a:rPr lang="zh-CN" altLang="en-US" sz="2000" b="0" dirty="0">
                <a:latin typeface="Times New Roman" panose="02020603050405020304" pitchFamily="18" charset="0"/>
                <a:ea typeface="宋体" panose="02010600030101010101" pitchFamily="2" charset="-122"/>
                <a:cs typeface="Times New Roman" panose="02020603050405020304" pitchFamily="18" charset="0"/>
                <a:sym typeface="+mn-ea"/>
              </a:rPr>
              <a:t>体系结构设计的任务是建立满足软件需求的软件体系结构。这种体系结构既要明确定义软件各子系统、构件、关键类的职责划分及协作关系，同时也要描绘它们在物理运行环境下的部署模型；此外，体系结构还必须针对软件系统全局性、基础性的技术问题给出技术解决方案,这种方案构成了目标软件系统的技术基础设施。</a:t>
            </a:r>
            <a:endParaRPr lang="zh-CN" altLang="en-US" sz="2000" b="0" dirty="0">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21506" name="标题 1"/>
          <p:cNvSpPr>
            <a:spLocks noGrp="1"/>
          </p:cNvSpPr>
          <p:nvPr>
            <p:ph type="title"/>
          </p:nvPr>
        </p:nvSpPr>
        <p:spPr/>
        <p:txBody>
          <a:bodyPr/>
          <a:lstStyle/>
          <a:p>
            <a:r>
              <a:rPr lang="zh-CN" altLang="en-US" dirty="0"/>
              <a:t>实践心得体会</a:t>
            </a:r>
            <a:endParaRPr lang="zh-CN" altLang="en-US" dirty="0"/>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custDataLst>
              <p:tags r:id="rId1"/>
            </p:custDataLst>
          </p:nvPr>
        </p:nvSpPr>
        <p:spPr>
          <a:xfrm>
            <a:off x="457200" y="1247775"/>
            <a:ext cx="8229600" cy="5029835"/>
          </a:xfrm>
        </p:spPr>
        <p:txBody>
          <a:bodyPr>
            <a:normAutofit lnSpcReduction="20000"/>
          </a:bodyPr>
          <a:lstStyle/>
          <a:p>
            <a:r>
              <a:rPr lang="zh-CN" altLang="en-US" dirty="0"/>
              <a:t>关于</a:t>
            </a:r>
            <a:r>
              <a:rPr lang="zh-CN" altLang="zh-CN" dirty="0"/>
              <a:t>标注“小米便签”开源软件</a:t>
            </a:r>
            <a:endParaRPr lang="zh-CN" altLang="zh-CN" dirty="0"/>
          </a:p>
          <a:p>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在阅读了小米便签的源代码后，我们收获很大。首先，通过对代码结构的了解，有助于我们更好地了解大型应用软件如何构建、组织和设计。其次，通过阅读代码，我们可以看到小米便签的实现细节，包括一些设计决策、各种功能的具体实现方式，这些知识对于我们学习和实践开发都非常有帮助。</a:t>
            </a:r>
            <a:r>
              <a:rPr lang="en-US" altLang="zh-CN" b="0" dirty="0">
                <a:latin typeface="Times New Roman" panose="02020603050405020304" pitchFamily="18" charset="0"/>
                <a:ea typeface="宋体" panose="02010600030101010101" pitchFamily="2" charset="-122"/>
                <a:cs typeface="Times New Roman" panose="02020603050405020304" pitchFamily="18" charset="0"/>
                <a:sym typeface="+mn-ea"/>
              </a:rPr>
              <a:t> </a:t>
            </a:r>
            <a:endParaRPr lang="en-US" altLang="zh-CN" b="0" dirty="0">
              <a:latin typeface="Times New Roman" panose="02020603050405020304" pitchFamily="18" charset="0"/>
              <a:ea typeface="宋体" panose="02010600030101010101" pitchFamily="2" charset="-122"/>
              <a:cs typeface="Times New Roman" panose="02020603050405020304" pitchFamily="18" charset="0"/>
              <a:sym typeface="+mn-ea"/>
            </a:endParaRPr>
          </a:p>
          <a:p>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在此过程中，我们深入了解了代码的整体结构和实现细节，我们小组分工合作，每个人负责不同的包，跟高效的理解掌握</a:t>
            </a:r>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这款软件。</a:t>
            </a:r>
            <a:endPar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endParaRPr>
          </a:p>
          <a:p>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总体来说，我认为小米便签的开源代码的标注工作对我们的收益非常大，也有助于</a:t>
            </a:r>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我们学习和了解应用开发的技术和方法。</a:t>
            </a:r>
            <a:endPar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21506" name="标题 1"/>
          <p:cNvSpPr>
            <a:spLocks noGrp="1"/>
          </p:cNvSpPr>
          <p:nvPr>
            <p:ph type="title"/>
          </p:nvPr>
        </p:nvSpPr>
        <p:spPr/>
        <p:txBody>
          <a:bodyPr/>
          <a:lstStyle/>
          <a:p>
            <a:r>
              <a:rPr lang="zh-CN" altLang="en-US" dirty="0"/>
              <a:t>实践心得体会</a:t>
            </a:r>
            <a:endParaRPr lang="zh-CN" altLang="en-US" dirty="0"/>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custDataLst>
              <p:tags r:id="rId1"/>
            </p:custDataLst>
          </p:nvPr>
        </p:nvSpPr>
        <p:spPr>
          <a:xfrm>
            <a:off x="457200" y="1481328"/>
            <a:ext cx="8229600" cy="4972008"/>
          </a:xfrm>
        </p:spPr>
        <p:txBody>
          <a:bodyPr>
            <a:normAutofit lnSpcReduction="20000"/>
          </a:bodyPr>
          <a:lstStyle/>
          <a:p>
            <a:r>
              <a:rPr lang="zh-CN" altLang="en-US" dirty="0"/>
              <a:t>关于维护“小米便签”开源软件</a:t>
            </a:r>
            <a:endParaRPr lang="zh-CN" altLang="en-US" dirty="0"/>
          </a:p>
          <a:p>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在对</a:t>
            </a:r>
            <a:r>
              <a:rPr lang="en-US" altLang="zh-CN"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小米便签</a:t>
            </a:r>
            <a:r>
              <a:rPr lang="en-US" altLang="zh-CN" b="0" dirty="0">
                <a:latin typeface="Times New Roman" panose="02020603050405020304" pitchFamily="18" charset="0"/>
                <a:ea typeface="宋体" panose="02010600030101010101" pitchFamily="2" charset="-122"/>
                <a:cs typeface="Times New Roman" panose="02020603050405020304" pitchFamily="18" charset="0"/>
                <a:sym typeface="+mn-ea"/>
              </a:rPr>
              <a:t>”</a:t>
            </a:r>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进行开源维护的过程中，我们真正的知道了，想要做出一个完整的软件是有着何等的难度，我们</a:t>
            </a:r>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需要理解整个软件，确定每个包要</a:t>
            </a:r>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实现的功能。</a:t>
            </a:r>
            <a:endPar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endParaRPr>
          </a:p>
          <a:p>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通过这十余次的实践课程，我们从泛读代码，精度并标注代码，构思新的需求，进行体系结构设计，界面设计，到详细设计，编写代码，测试维护，安装部署。我们学习到了很多东西，对于小米便签这款软件，以及对于我们这门课程都有了更进一步的理解与体会。并且我们希望通过我们的学习和实践，能在以后的学习工作中更好的应用这门课程的</a:t>
            </a:r>
            <a:r>
              <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rPr>
              <a:t>知识。</a:t>
            </a:r>
            <a:endParaRPr lang="zh-CN" altLang="en-US" b="0" dirty="0">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21506" name="标题 1"/>
          <p:cNvSpPr>
            <a:spLocks noGrp="1"/>
          </p:cNvSpPr>
          <p:nvPr>
            <p:ph type="title"/>
          </p:nvPr>
        </p:nvSpPr>
        <p:spPr/>
        <p:txBody>
          <a:bodyPr/>
          <a:lstStyle/>
          <a:p>
            <a:r>
              <a:rPr lang="zh-CN" altLang="en-US" dirty="0"/>
              <a:t>实践心得体会</a:t>
            </a:r>
            <a:endParaRPr lang="zh-CN" altLang="en-US" dirty="0"/>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758353" y="3284984"/>
            <a:ext cx="3313112"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611560" y="1844824"/>
            <a:ext cx="7772400" cy="864096"/>
          </a:xfrm>
          <a:prstGeom prst="rect">
            <a:avLst/>
          </a:prstGeom>
        </p:spPr>
        <p:txBody>
          <a:bodyPr vert="horz" anchor="b">
            <a:no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3200" dirty="0">
                <a:solidFill>
                  <a:srgbClr val="C00000"/>
                </a:solidFill>
                <a:latin typeface="微软雅黑" panose="020B0503020204020204" pitchFamily="34" charset="-122"/>
                <a:ea typeface="微软雅黑" panose="020B0503020204020204" pitchFamily="34" charset="-122"/>
              </a:rPr>
              <a:t>软件工程课程综合实践汇报</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 name="KSO_WM_SLIDE_MODEL_TYPE" val="cover"/>
</p:tagLst>
</file>

<file path=ppt/tags/tag2.xml><?xml version="1.0" encoding="utf-8"?>
<p:tagLst xmlns:p="http://schemas.openxmlformats.org/presentationml/2006/main">
  <p:tag name="KSO_WM_SLIDE_MODEL_TYPE" val="numdgm"/>
</p:tagLst>
</file>

<file path=ppt/tags/tag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4.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6.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7.xml><?xml version="1.0" encoding="utf-8"?>
<p:tagLst xmlns:p="http://schemas.openxmlformats.org/presentationml/2006/main">
  <p:tag name="KSO_WM_UNIT_TABLE_BEAUTIFY" val="smartTable{5c7917eb-53e9-41d2-872e-24e168d98943}"/>
  <p:tag name="TABLE_ENDDRAG_ORIGIN_RECT" val="521*295"/>
  <p:tag name="TABLE_ENDDRAG_RECT" val="84*105*521*295"/>
</p:tagLst>
</file>

<file path=ppt/tags/tag8.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9.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1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16.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17.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18.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 name="KSO_WM_UNIT_PLACING_PICTURE_USER_VIEWPORT" val="{&quot;height&quot;:5402,&quot;width&quot;:8306}"/>
</p:tagLst>
</file>

<file path=ppt/tags/tag19.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0.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2.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3.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4.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5.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6.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7.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8.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9.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30.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3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36.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39.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40.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4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48.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49.xml><?xml version="1.0" encoding="utf-8"?>
<p:tagLst xmlns:p="http://schemas.openxmlformats.org/presentationml/2006/main">
  <p:tag name="KSO_WM_BEAUTIFY_FLAG" val=""/>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0.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 name="KSO_WM_BEAUTIFY_FLAG" val=""/>
</p:tagLst>
</file>

<file path=ppt/tags/tag5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7.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8.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59.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60.xml><?xml version="1.0" encoding="utf-8"?>
<p:tagLst xmlns:p="http://schemas.openxmlformats.org/presentationml/2006/main">
  <p:tag name="KSO_WM_MEDIACOVER_FLAG" val="1"/>
  <p:tag name="KSO_WM_UNIT_MEDIACOVER_BTN_STATE" val="1"/>
  <p:tag name="KSO_WM_UNIT_MEDIACOVER_BTNRECT" val="5890*3228*0*0"/>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6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6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6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64.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65.xml><?xml version="1.0" encoding="utf-8"?>
<p:tagLst xmlns:p="http://schemas.openxmlformats.org/presentationml/2006/main">
  <p:tag name="KSO_WPP_MARK_KEY" val="2710ac74-3c50-45c1-9f49-e145f796f206"/>
  <p:tag name="COMMONDATA" val="eyJoZGlkIjoiNmFiYTYxMzVjY2RlY2RkNGU5MmE2NTUxNzBjZWMyMDY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8980</Words>
  <Application>WPS 演示</Application>
  <PresentationFormat>全屏显示(4:3)</PresentationFormat>
  <Paragraphs>551</Paragraphs>
  <Slides>52</Slides>
  <Notes>68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52</vt:i4>
      </vt:variant>
    </vt:vector>
  </HeadingPairs>
  <TitlesOfParts>
    <vt:vector size="67" baseType="lpstr">
      <vt:lpstr>Arial</vt:lpstr>
      <vt:lpstr>宋体</vt:lpstr>
      <vt:lpstr>Wingdings</vt:lpstr>
      <vt:lpstr>Times New Roman</vt:lpstr>
      <vt:lpstr>Wingdings 3</vt:lpstr>
      <vt:lpstr>Verdana</vt:lpstr>
      <vt:lpstr>Wingdings 2</vt:lpstr>
      <vt:lpstr>微软雅黑</vt:lpstr>
      <vt:lpstr>楷体_GB2312</vt:lpstr>
      <vt:lpstr>Lucida Sans Unicode</vt:lpstr>
      <vt:lpstr>Arial Unicode MS</vt:lpstr>
      <vt:lpstr>黑体</vt:lpstr>
      <vt:lpstr>新宋体</vt:lpstr>
      <vt:lpstr>楷体</vt:lpstr>
      <vt:lpstr>聚合</vt:lpstr>
      <vt:lpstr>软件工程课程综合实践汇报 “阅读和维护开源软件”</vt:lpstr>
      <vt:lpstr>汇报内容</vt:lpstr>
      <vt:lpstr>泛读开源代码</vt:lpstr>
      <vt:lpstr>泛读开源代码</vt:lpstr>
      <vt:lpstr>泛读开源代码</vt:lpstr>
      <vt:lpstr>泛读开源代码</vt:lpstr>
      <vt:lpstr>泛读开源代码</vt:lpstr>
      <vt:lpstr>泛读开源代码</vt:lpstr>
      <vt:lpstr>泛读开源代码</vt:lpstr>
      <vt:lpstr>泛读开源代码</vt:lpstr>
      <vt:lpstr>泛读开源代码</vt:lpstr>
      <vt:lpstr>汇报内容</vt:lpstr>
      <vt:lpstr>分析代码质量</vt:lpstr>
      <vt:lpstr>分析代码质量</vt:lpstr>
      <vt:lpstr>分析代码质量</vt:lpstr>
      <vt:lpstr>分析代码质量</vt:lpstr>
      <vt:lpstr>分析代码质量</vt:lpstr>
      <vt:lpstr>分析代码质量</vt:lpstr>
      <vt:lpstr>分析代码质量</vt:lpstr>
      <vt:lpstr>分析代码质量</vt:lpstr>
      <vt:lpstr>分析代码质量</vt:lpstr>
      <vt:lpstr>分析代码质量</vt:lpstr>
      <vt:lpstr>汇报内容</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汇报内容</vt:lpstr>
      <vt:lpstr>维护开源软件</vt:lpstr>
      <vt:lpstr>维护开源软件</vt:lpstr>
      <vt:lpstr>维护开源软件</vt:lpstr>
      <vt:lpstr>维护开源软件</vt:lpstr>
      <vt:lpstr>维护开源软件</vt:lpstr>
      <vt:lpstr>维护开源软件</vt:lpstr>
      <vt:lpstr>维护开源软件</vt:lpstr>
      <vt:lpstr>汇报内容</vt:lpstr>
      <vt:lpstr>系统演示效果</vt:lpstr>
      <vt:lpstr>系统演示效果</vt:lpstr>
      <vt:lpstr>汇报内容</vt:lpstr>
      <vt:lpstr>实践心得体会</vt:lpstr>
      <vt:lpstr>实践心得体会</vt:lpstr>
      <vt:lpstr>实践心得体会</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爱您</cp:lastModifiedBy>
  <cp:revision>353</cp:revision>
  <dcterms:created xsi:type="dcterms:W3CDTF">2113-01-01T00:00:00Z</dcterms:created>
  <dcterms:modified xsi:type="dcterms:W3CDTF">2023-06-07T04:49:44Z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2052-11.1.0.14309</vt:lpwstr>
  </property>
  <property fmtid="{D5CDD505-2E9C-101B-9397-08002B2CF9AE}" pid="4" name="ICV">
    <vt:lpwstr>2C7040192584413F94400F8C9745C0FF_13</vt:lpwstr>
  </property>
</Properties>
</file>